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media/image70.jpg" ContentType="image/jpg"/>
  <Override PartName="/ppt/media/image72.jpg" ContentType="image/jpg"/>
  <Override PartName="/ppt/media/image73.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770" r:id="rId3"/>
    <p:sldId id="771" r:id="rId4"/>
    <p:sldId id="772" r:id="rId5"/>
    <p:sldId id="773" r:id="rId6"/>
    <p:sldId id="783" r:id="rId7"/>
    <p:sldId id="784" r:id="rId8"/>
    <p:sldId id="757" r:id="rId9"/>
    <p:sldId id="758" r:id="rId10"/>
    <p:sldId id="759" r:id="rId11"/>
    <p:sldId id="760" r:id="rId12"/>
    <p:sldId id="785" r:id="rId13"/>
    <p:sldId id="786" r:id="rId14"/>
    <p:sldId id="787" r:id="rId15"/>
    <p:sldId id="788" r:id="rId16"/>
    <p:sldId id="774" r:id="rId17"/>
    <p:sldId id="775" r:id="rId18"/>
    <p:sldId id="776" r:id="rId19"/>
    <p:sldId id="777" r:id="rId20"/>
    <p:sldId id="778" r:id="rId21"/>
    <p:sldId id="779" r:id="rId22"/>
    <p:sldId id="780" r:id="rId23"/>
    <p:sldId id="781" r:id="rId24"/>
    <p:sldId id="782" r:id="rId25"/>
    <p:sldId id="263" r:id="rId26"/>
    <p:sldId id="713" r:id="rId27"/>
    <p:sldId id="265" r:id="rId28"/>
    <p:sldId id="319" r:id="rId29"/>
  </p:sldIdLst>
  <p:sldSz cx="7200900" cy="9144000"/>
  <p:notesSz cx="70104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Denise Gonzalez Ortiz" initials="LDGO" lastIdx="5" clrIdx="0"/>
  <p:cmAuthor id="1" name="PC" initial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902" autoAdjust="0"/>
  </p:normalViewPr>
  <p:slideViewPr>
    <p:cSldViewPr>
      <p:cViewPr varScale="1">
        <p:scale>
          <a:sx n="83" d="100"/>
          <a:sy n="83" d="100"/>
        </p:scale>
        <p:origin x="2916" y="90"/>
      </p:cViewPr>
      <p:guideLst>
        <p:guide orient="horz" pos="2880"/>
        <p:guide pos="2268"/>
      </p:guideLst>
    </p:cSldViewPr>
  </p:slideViewPr>
  <p:outlineViewPr>
    <p:cViewPr>
      <p:scale>
        <a:sx n="33" d="100"/>
        <a:sy n="33" d="100"/>
      </p:scale>
      <p:origin x="0" y="297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Trabajo\INFORME%20EPIDEMIOL&#211;GICO%20SSM\Periodo%2009%20de%202021\Adiela\IPE%20IX%20S%2036%20evento%20355%20.xls"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oleObject" Target="file:///C:\Trabajo\INFORME%20EPIDEMIOL&#211;GICO%20SSM\Periodo%2009%20de%202021\FERNANDO%20MONTES\evento%20813%20datos%20basicos%20y%20complementarios36.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USER\Desktop\2021\BOLETINES\Sivigila%20periodo%207\inmuno%20per.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C:\Trabajo\INFORME%20EPIDEMIOL&#211;GICO%20SSM\Periodo%2009%20de%202021\Adiela\Canal%20End&#233;mico%20INTOXICACIONES%20Medell&#237;n%20%20S%2036%20-%202021.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Trabajo\INFORME%20EPIDEMIOL&#211;GICO%20SSM\Periodo%2009%20de%202021\Adiela\evento%20365%20BDD%20S%2036%202021.xls"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86977432721578E-2"/>
          <c:y val="4.7348998962277469E-2"/>
          <c:w val="0.90102614533301439"/>
          <c:h val="0.65613225765921446"/>
        </c:manualLayout>
      </c:layout>
      <c:areaChart>
        <c:grouping val="standard"/>
        <c:varyColors val="0"/>
        <c:ser>
          <c:idx val="3"/>
          <c:order val="1"/>
          <c:tx>
            <c:strRef>
              <c:f>Tuberculosis!$A$62</c:f>
              <c:strCache>
                <c:ptCount val="1"/>
                <c:pt idx="0">
                  <c:v>Percentil 75</c:v>
                </c:pt>
              </c:strCache>
            </c:strRef>
          </c:tx>
          <c:spPr>
            <a:solidFill>
              <a:srgbClr val="FF0000"/>
            </a:solidFill>
            <a:ln w="25400">
              <a:noFill/>
              <a:prstDash val="solid"/>
            </a:ln>
          </c:spPr>
          <c:val>
            <c:numRef>
              <c:f>Tuberculosis!$B$62:$BA$62</c:f>
              <c:numCache>
                <c:formatCode>0.0</c:formatCode>
                <c:ptCount val="52"/>
                <c:pt idx="0">
                  <c:v>32.75</c:v>
                </c:pt>
                <c:pt idx="1">
                  <c:v>36.75</c:v>
                </c:pt>
                <c:pt idx="2">
                  <c:v>38</c:v>
                </c:pt>
                <c:pt idx="3">
                  <c:v>36.25</c:v>
                </c:pt>
                <c:pt idx="4">
                  <c:v>30.75</c:v>
                </c:pt>
                <c:pt idx="5">
                  <c:v>38.5</c:v>
                </c:pt>
                <c:pt idx="6">
                  <c:v>34</c:v>
                </c:pt>
                <c:pt idx="7">
                  <c:v>30.75</c:v>
                </c:pt>
                <c:pt idx="8">
                  <c:v>40</c:v>
                </c:pt>
                <c:pt idx="9">
                  <c:v>39.25</c:v>
                </c:pt>
                <c:pt idx="10">
                  <c:v>37.25</c:v>
                </c:pt>
                <c:pt idx="11">
                  <c:v>28.25</c:v>
                </c:pt>
                <c:pt idx="12">
                  <c:v>27.5</c:v>
                </c:pt>
                <c:pt idx="13">
                  <c:v>37</c:v>
                </c:pt>
                <c:pt idx="14">
                  <c:v>36.25</c:v>
                </c:pt>
                <c:pt idx="15">
                  <c:v>34.25</c:v>
                </c:pt>
                <c:pt idx="16">
                  <c:v>35.25</c:v>
                </c:pt>
                <c:pt idx="17">
                  <c:v>27.5</c:v>
                </c:pt>
                <c:pt idx="18">
                  <c:v>32</c:v>
                </c:pt>
                <c:pt idx="19">
                  <c:v>33</c:v>
                </c:pt>
                <c:pt idx="20">
                  <c:v>38.25</c:v>
                </c:pt>
                <c:pt idx="21">
                  <c:v>36</c:v>
                </c:pt>
                <c:pt idx="22">
                  <c:v>30.75</c:v>
                </c:pt>
                <c:pt idx="23">
                  <c:v>32.75</c:v>
                </c:pt>
                <c:pt idx="24">
                  <c:v>29.75</c:v>
                </c:pt>
                <c:pt idx="25">
                  <c:v>30.25</c:v>
                </c:pt>
                <c:pt idx="26">
                  <c:v>29.75</c:v>
                </c:pt>
                <c:pt idx="27">
                  <c:v>36.25</c:v>
                </c:pt>
                <c:pt idx="28">
                  <c:v>32.25</c:v>
                </c:pt>
                <c:pt idx="29">
                  <c:v>34.25</c:v>
                </c:pt>
                <c:pt idx="30">
                  <c:v>37</c:v>
                </c:pt>
                <c:pt idx="31">
                  <c:v>27</c:v>
                </c:pt>
                <c:pt idx="32">
                  <c:v>33.5</c:v>
                </c:pt>
                <c:pt idx="33">
                  <c:v>35.25</c:v>
                </c:pt>
                <c:pt idx="34">
                  <c:v>32.5</c:v>
                </c:pt>
                <c:pt idx="35">
                  <c:v>32</c:v>
                </c:pt>
                <c:pt idx="36">
                  <c:v>37.25</c:v>
                </c:pt>
                <c:pt idx="37">
                  <c:v>39.75</c:v>
                </c:pt>
                <c:pt idx="38">
                  <c:v>36</c:v>
                </c:pt>
                <c:pt idx="39">
                  <c:v>35.5</c:v>
                </c:pt>
                <c:pt idx="40">
                  <c:v>36</c:v>
                </c:pt>
                <c:pt idx="41">
                  <c:v>34</c:v>
                </c:pt>
                <c:pt idx="42">
                  <c:v>34.5</c:v>
                </c:pt>
                <c:pt idx="43">
                  <c:v>35.25</c:v>
                </c:pt>
                <c:pt idx="44">
                  <c:v>34.75</c:v>
                </c:pt>
                <c:pt idx="45">
                  <c:v>35.25</c:v>
                </c:pt>
                <c:pt idx="46">
                  <c:v>36.75</c:v>
                </c:pt>
                <c:pt idx="47">
                  <c:v>34.5</c:v>
                </c:pt>
                <c:pt idx="48">
                  <c:v>26.25</c:v>
                </c:pt>
                <c:pt idx="49">
                  <c:v>31</c:v>
                </c:pt>
                <c:pt idx="50">
                  <c:v>25.5</c:v>
                </c:pt>
                <c:pt idx="51">
                  <c:v>19</c:v>
                </c:pt>
              </c:numCache>
            </c:numRef>
          </c:val>
          <c:extLst>
            <c:ext xmlns:c16="http://schemas.microsoft.com/office/drawing/2014/chart" uri="{C3380CC4-5D6E-409C-BE32-E72D297353CC}">
              <c16:uniqueId val="{00000000-9CEA-4FE3-9112-AF9FC6EB21E7}"/>
            </c:ext>
          </c:extLst>
        </c:ser>
        <c:ser>
          <c:idx val="1"/>
          <c:order val="2"/>
          <c:tx>
            <c:strRef>
              <c:f>Tuberculosis!$A$60</c:f>
              <c:strCache>
                <c:ptCount val="1"/>
                <c:pt idx="0">
                  <c:v>Mediana</c:v>
                </c:pt>
              </c:strCache>
            </c:strRef>
          </c:tx>
          <c:spPr>
            <a:solidFill>
              <a:srgbClr val="FFFF00"/>
            </a:solidFill>
            <a:ln w="28575" cap="rnd">
              <a:noFill/>
              <a:round/>
            </a:ln>
            <a:effectLst/>
          </c:spPr>
          <c:val>
            <c:numRef>
              <c:f>Tuberculosis!$B$60:$BA$60</c:f>
              <c:numCache>
                <c:formatCode>0.0</c:formatCode>
                <c:ptCount val="52"/>
                <c:pt idx="0">
                  <c:v>27</c:v>
                </c:pt>
                <c:pt idx="1">
                  <c:v>29</c:v>
                </c:pt>
                <c:pt idx="2">
                  <c:v>34</c:v>
                </c:pt>
                <c:pt idx="3">
                  <c:v>33</c:v>
                </c:pt>
                <c:pt idx="4">
                  <c:v>29.5</c:v>
                </c:pt>
                <c:pt idx="5">
                  <c:v>35.5</c:v>
                </c:pt>
                <c:pt idx="6">
                  <c:v>31.5</c:v>
                </c:pt>
                <c:pt idx="7">
                  <c:v>28.5</c:v>
                </c:pt>
                <c:pt idx="8">
                  <c:v>39</c:v>
                </c:pt>
                <c:pt idx="9">
                  <c:v>36.5</c:v>
                </c:pt>
                <c:pt idx="10">
                  <c:v>36</c:v>
                </c:pt>
                <c:pt idx="11">
                  <c:v>26</c:v>
                </c:pt>
                <c:pt idx="12">
                  <c:v>22</c:v>
                </c:pt>
                <c:pt idx="13">
                  <c:v>35</c:v>
                </c:pt>
                <c:pt idx="14">
                  <c:v>30</c:v>
                </c:pt>
                <c:pt idx="15">
                  <c:v>29</c:v>
                </c:pt>
                <c:pt idx="16">
                  <c:v>31</c:v>
                </c:pt>
                <c:pt idx="17">
                  <c:v>26</c:v>
                </c:pt>
                <c:pt idx="18">
                  <c:v>30</c:v>
                </c:pt>
                <c:pt idx="19">
                  <c:v>25.5</c:v>
                </c:pt>
                <c:pt idx="20">
                  <c:v>33.5</c:v>
                </c:pt>
                <c:pt idx="21">
                  <c:v>30</c:v>
                </c:pt>
                <c:pt idx="22">
                  <c:v>29</c:v>
                </c:pt>
                <c:pt idx="23">
                  <c:v>26</c:v>
                </c:pt>
                <c:pt idx="24">
                  <c:v>22</c:v>
                </c:pt>
                <c:pt idx="25">
                  <c:v>27</c:v>
                </c:pt>
                <c:pt idx="26">
                  <c:v>28.5</c:v>
                </c:pt>
                <c:pt idx="27">
                  <c:v>32</c:v>
                </c:pt>
                <c:pt idx="28">
                  <c:v>27.5</c:v>
                </c:pt>
                <c:pt idx="29">
                  <c:v>32</c:v>
                </c:pt>
                <c:pt idx="30">
                  <c:v>29.5</c:v>
                </c:pt>
                <c:pt idx="31">
                  <c:v>23.5</c:v>
                </c:pt>
                <c:pt idx="32">
                  <c:v>31.5</c:v>
                </c:pt>
                <c:pt idx="33">
                  <c:v>31</c:v>
                </c:pt>
                <c:pt idx="34">
                  <c:v>27.5</c:v>
                </c:pt>
                <c:pt idx="35">
                  <c:v>30</c:v>
                </c:pt>
                <c:pt idx="36">
                  <c:v>33.5</c:v>
                </c:pt>
                <c:pt idx="37">
                  <c:v>37</c:v>
                </c:pt>
                <c:pt idx="38">
                  <c:v>31</c:v>
                </c:pt>
                <c:pt idx="39">
                  <c:v>31.5</c:v>
                </c:pt>
                <c:pt idx="40">
                  <c:v>32.5</c:v>
                </c:pt>
                <c:pt idx="41">
                  <c:v>29.5</c:v>
                </c:pt>
                <c:pt idx="42">
                  <c:v>31.5</c:v>
                </c:pt>
                <c:pt idx="43">
                  <c:v>28</c:v>
                </c:pt>
                <c:pt idx="44">
                  <c:v>32</c:v>
                </c:pt>
                <c:pt idx="45">
                  <c:v>34</c:v>
                </c:pt>
                <c:pt idx="46">
                  <c:v>31.5</c:v>
                </c:pt>
                <c:pt idx="47">
                  <c:v>32.5</c:v>
                </c:pt>
                <c:pt idx="48">
                  <c:v>24</c:v>
                </c:pt>
                <c:pt idx="49">
                  <c:v>28</c:v>
                </c:pt>
                <c:pt idx="50">
                  <c:v>22</c:v>
                </c:pt>
                <c:pt idx="51">
                  <c:v>12</c:v>
                </c:pt>
              </c:numCache>
            </c:numRef>
          </c:val>
          <c:extLst>
            <c:ext xmlns:c16="http://schemas.microsoft.com/office/drawing/2014/chart" uri="{C3380CC4-5D6E-409C-BE32-E72D297353CC}">
              <c16:uniqueId val="{00000001-9CEA-4FE3-9112-AF9FC6EB21E7}"/>
            </c:ext>
          </c:extLst>
        </c:ser>
        <c:ser>
          <c:idx val="2"/>
          <c:order val="3"/>
          <c:tx>
            <c:strRef>
              <c:f>Tuberculosis!$A$61</c:f>
              <c:strCache>
                <c:ptCount val="1"/>
                <c:pt idx="0">
                  <c:v>Percentil 25</c:v>
                </c:pt>
              </c:strCache>
            </c:strRef>
          </c:tx>
          <c:spPr>
            <a:solidFill>
              <a:srgbClr val="92D050"/>
            </a:solidFill>
            <a:ln w="28575" cap="rnd">
              <a:noFill/>
              <a:round/>
            </a:ln>
            <a:effectLst/>
          </c:spPr>
          <c:val>
            <c:numRef>
              <c:f>Tuberculosis!$B$61:$BA$61</c:f>
              <c:numCache>
                <c:formatCode>0.0</c:formatCode>
                <c:ptCount val="52"/>
                <c:pt idx="0">
                  <c:v>21</c:v>
                </c:pt>
                <c:pt idx="1">
                  <c:v>26.75</c:v>
                </c:pt>
                <c:pt idx="2">
                  <c:v>30.25</c:v>
                </c:pt>
                <c:pt idx="3">
                  <c:v>27.75</c:v>
                </c:pt>
                <c:pt idx="4">
                  <c:v>26.25</c:v>
                </c:pt>
                <c:pt idx="5">
                  <c:v>30.75</c:v>
                </c:pt>
                <c:pt idx="6">
                  <c:v>28.75</c:v>
                </c:pt>
                <c:pt idx="7">
                  <c:v>27</c:v>
                </c:pt>
                <c:pt idx="8">
                  <c:v>30.75</c:v>
                </c:pt>
                <c:pt idx="9">
                  <c:v>29.75</c:v>
                </c:pt>
                <c:pt idx="10">
                  <c:v>31.5</c:v>
                </c:pt>
                <c:pt idx="11">
                  <c:v>23.25</c:v>
                </c:pt>
                <c:pt idx="12">
                  <c:v>18</c:v>
                </c:pt>
                <c:pt idx="13">
                  <c:v>26.25</c:v>
                </c:pt>
                <c:pt idx="14">
                  <c:v>26.5</c:v>
                </c:pt>
                <c:pt idx="15">
                  <c:v>23.25</c:v>
                </c:pt>
                <c:pt idx="16">
                  <c:v>27.25</c:v>
                </c:pt>
                <c:pt idx="17">
                  <c:v>22.5</c:v>
                </c:pt>
                <c:pt idx="18">
                  <c:v>26</c:v>
                </c:pt>
                <c:pt idx="19">
                  <c:v>23</c:v>
                </c:pt>
                <c:pt idx="20">
                  <c:v>28.5</c:v>
                </c:pt>
                <c:pt idx="21">
                  <c:v>27.25</c:v>
                </c:pt>
                <c:pt idx="22">
                  <c:v>27.5</c:v>
                </c:pt>
                <c:pt idx="23">
                  <c:v>24.75</c:v>
                </c:pt>
                <c:pt idx="24">
                  <c:v>20.75</c:v>
                </c:pt>
                <c:pt idx="25">
                  <c:v>20.75</c:v>
                </c:pt>
                <c:pt idx="26">
                  <c:v>24.5</c:v>
                </c:pt>
                <c:pt idx="27">
                  <c:v>30.75</c:v>
                </c:pt>
                <c:pt idx="28">
                  <c:v>21</c:v>
                </c:pt>
                <c:pt idx="29">
                  <c:v>29.75</c:v>
                </c:pt>
                <c:pt idx="30">
                  <c:v>23.5</c:v>
                </c:pt>
                <c:pt idx="31">
                  <c:v>22</c:v>
                </c:pt>
                <c:pt idx="32">
                  <c:v>23.5</c:v>
                </c:pt>
                <c:pt idx="33">
                  <c:v>22.5</c:v>
                </c:pt>
                <c:pt idx="34">
                  <c:v>26.5</c:v>
                </c:pt>
                <c:pt idx="35">
                  <c:v>23</c:v>
                </c:pt>
                <c:pt idx="36">
                  <c:v>28.75</c:v>
                </c:pt>
                <c:pt idx="37">
                  <c:v>33.25</c:v>
                </c:pt>
                <c:pt idx="38">
                  <c:v>29.75</c:v>
                </c:pt>
                <c:pt idx="39">
                  <c:v>28.75</c:v>
                </c:pt>
                <c:pt idx="40">
                  <c:v>30.25</c:v>
                </c:pt>
                <c:pt idx="41">
                  <c:v>25</c:v>
                </c:pt>
                <c:pt idx="42">
                  <c:v>29.75</c:v>
                </c:pt>
                <c:pt idx="43">
                  <c:v>25</c:v>
                </c:pt>
                <c:pt idx="44">
                  <c:v>27.5</c:v>
                </c:pt>
                <c:pt idx="45">
                  <c:v>31.25</c:v>
                </c:pt>
                <c:pt idx="46">
                  <c:v>28</c:v>
                </c:pt>
                <c:pt idx="47">
                  <c:v>29.25</c:v>
                </c:pt>
                <c:pt idx="48">
                  <c:v>21.75</c:v>
                </c:pt>
                <c:pt idx="49">
                  <c:v>24.5</c:v>
                </c:pt>
                <c:pt idx="50">
                  <c:v>21</c:v>
                </c:pt>
                <c:pt idx="51">
                  <c:v>11.25</c:v>
                </c:pt>
              </c:numCache>
            </c:numRef>
          </c:val>
          <c:extLst>
            <c:ext xmlns:c16="http://schemas.microsoft.com/office/drawing/2014/chart" uri="{C3380CC4-5D6E-409C-BE32-E72D297353CC}">
              <c16:uniqueId val="{00000002-9CEA-4FE3-9112-AF9FC6EB21E7}"/>
            </c:ext>
          </c:extLst>
        </c:ser>
        <c:dLbls>
          <c:showLegendKey val="0"/>
          <c:showVal val="0"/>
          <c:showCatName val="0"/>
          <c:showSerName val="0"/>
          <c:showPercent val="0"/>
          <c:showBubbleSize val="0"/>
        </c:dLbls>
        <c:axId val="1592542080"/>
        <c:axId val="1592542624"/>
      </c:areaChart>
      <c:scatterChart>
        <c:scatterStyle val="lineMarker"/>
        <c:varyColors val="0"/>
        <c:ser>
          <c:idx val="0"/>
          <c:order val="0"/>
          <c:tx>
            <c:strRef>
              <c:f>Tuberculosis!$A$59</c:f>
              <c:strCache>
                <c:ptCount val="1"/>
                <c:pt idx="0">
                  <c:v>2021</c:v>
                </c:pt>
              </c:strCache>
            </c:strRef>
          </c:tx>
          <c:spPr>
            <a:ln w="12700">
              <a:solidFill>
                <a:sysClr val="windowText" lastClr="000000"/>
              </a:solidFill>
            </a:ln>
          </c:spPr>
          <c:marker>
            <c:symbol val="circle"/>
            <c:size val="5"/>
            <c:spPr>
              <a:solidFill>
                <a:schemeClr val="tx1"/>
              </a:solidFill>
              <a:ln w="9525">
                <a:solidFill>
                  <a:sysClr val="windowText" lastClr="000000"/>
                </a:solidFill>
                <a:prstDash val="sysDash"/>
              </a:ln>
              <a:effectLst/>
            </c:spPr>
          </c:marker>
          <c:yVal>
            <c:numRef>
              <c:f>Tuberculosis!$B$59:$BA$59</c:f>
              <c:numCache>
                <c:formatCode>General</c:formatCode>
                <c:ptCount val="52"/>
                <c:pt idx="0">
                  <c:v>31</c:v>
                </c:pt>
                <c:pt idx="1">
                  <c:v>34</c:v>
                </c:pt>
                <c:pt idx="2">
                  <c:v>29</c:v>
                </c:pt>
                <c:pt idx="3">
                  <c:v>33</c:v>
                </c:pt>
                <c:pt idx="4">
                  <c:v>28</c:v>
                </c:pt>
                <c:pt idx="5">
                  <c:v>31</c:v>
                </c:pt>
                <c:pt idx="6">
                  <c:v>30</c:v>
                </c:pt>
                <c:pt idx="7">
                  <c:v>30</c:v>
                </c:pt>
                <c:pt idx="8">
                  <c:v>35</c:v>
                </c:pt>
                <c:pt idx="9">
                  <c:v>26</c:v>
                </c:pt>
                <c:pt idx="10">
                  <c:v>47</c:v>
                </c:pt>
                <c:pt idx="11">
                  <c:v>26</c:v>
                </c:pt>
                <c:pt idx="12">
                  <c:v>30</c:v>
                </c:pt>
                <c:pt idx="13">
                  <c:v>29</c:v>
                </c:pt>
                <c:pt idx="14">
                  <c:v>42</c:v>
                </c:pt>
                <c:pt idx="15">
                  <c:v>22</c:v>
                </c:pt>
                <c:pt idx="16">
                  <c:v>23</c:v>
                </c:pt>
                <c:pt idx="17">
                  <c:v>31</c:v>
                </c:pt>
                <c:pt idx="18">
                  <c:v>34</c:v>
                </c:pt>
                <c:pt idx="19">
                  <c:v>32</c:v>
                </c:pt>
                <c:pt idx="20">
                  <c:v>34</c:v>
                </c:pt>
                <c:pt idx="21">
                  <c:v>27</c:v>
                </c:pt>
                <c:pt idx="22">
                  <c:v>32</c:v>
                </c:pt>
                <c:pt idx="23">
                  <c:v>26</c:v>
                </c:pt>
                <c:pt idx="24">
                  <c:v>37</c:v>
                </c:pt>
                <c:pt idx="25">
                  <c:v>26</c:v>
                </c:pt>
                <c:pt idx="26">
                  <c:v>28</c:v>
                </c:pt>
                <c:pt idx="27">
                  <c:v>24</c:v>
                </c:pt>
                <c:pt idx="28">
                  <c:v>29</c:v>
                </c:pt>
                <c:pt idx="29">
                  <c:v>46</c:v>
                </c:pt>
                <c:pt idx="30">
                  <c:v>41</c:v>
                </c:pt>
                <c:pt idx="31">
                  <c:v>30</c:v>
                </c:pt>
                <c:pt idx="32">
                  <c:v>21</c:v>
                </c:pt>
                <c:pt idx="33">
                  <c:v>47</c:v>
                </c:pt>
                <c:pt idx="34">
                  <c:v>35</c:v>
                </c:pt>
                <c:pt idx="35">
                  <c:v>28</c:v>
                </c:pt>
              </c:numCache>
            </c:numRef>
          </c:yVal>
          <c:smooth val="0"/>
          <c:extLst>
            <c:ext xmlns:c16="http://schemas.microsoft.com/office/drawing/2014/chart" uri="{C3380CC4-5D6E-409C-BE32-E72D297353CC}">
              <c16:uniqueId val="{00000003-9CEA-4FE3-9112-AF9FC6EB21E7}"/>
            </c:ext>
          </c:extLst>
        </c:ser>
        <c:dLbls>
          <c:showLegendKey val="0"/>
          <c:showVal val="0"/>
          <c:showCatName val="0"/>
          <c:showSerName val="0"/>
          <c:showPercent val="0"/>
          <c:showBubbleSize val="0"/>
        </c:dLbls>
        <c:axId val="1592542080"/>
        <c:axId val="1592542624"/>
      </c:scatterChart>
      <c:catAx>
        <c:axId val="1592542080"/>
        <c:scaling>
          <c:orientation val="minMax"/>
        </c:scaling>
        <c:delete val="0"/>
        <c:axPos val="b"/>
        <c:title>
          <c:tx>
            <c:rich>
              <a:bodyPr/>
              <a:lstStyle/>
              <a:p>
                <a:pPr>
                  <a:defRPr/>
                </a:pPr>
                <a:r>
                  <a:rPr lang="en-US"/>
                  <a:t>Semana Epidemiológica</a:t>
                </a:r>
              </a:p>
            </c:rich>
          </c:tx>
          <c:layout>
            <c:manualLayout>
              <c:xMode val="edge"/>
              <c:yMode val="edge"/>
              <c:x val="0.39087316843548331"/>
              <c:y val="0.78366613075505576"/>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600" b="0" i="0" baseline="0"/>
            </a:pPr>
            <a:endParaRPr lang="en-US"/>
          </a:p>
        </c:txPr>
        <c:crossAx val="1592542624"/>
        <c:crosses val="autoZero"/>
        <c:auto val="1"/>
        <c:lblAlgn val="ctr"/>
        <c:lblOffset val="100"/>
        <c:noMultiLvlLbl val="0"/>
      </c:catAx>
      <c:valAx>
        <c:axId val="1592542624"/>
        <c:scaling>
          <c:orientation val="minMax"/>
        </c:scaling>
        <c:delete val="0"/>
        <c:axPos val="l"/>
        <c:majorGridlines>
          <c:spPr>
            <a:ln w="9525" cap="flat" cmpd="sng" algn="ctr">
              <a:noFill/>
              <a:round/>
            </a:ln>
            <a:effectLst/>
          </c:spPr>
        </c:majorGridlines>
        <c:title>
          <c:tx>
            <c:rich>
              <a:bodyPr/>
              <a:lstStyle/>
              <a:p>
                <a:pPr>
                  <a:defRPr sz="700" b="0" i="0" baseline="0"/>
                </a:pPr>
                <a:r>
                  <a:rPr lang="es-CO" sz="700" b="0" i="0" baseline="0" dirty="0"/>
                  <a:t>Número de casos</a:t>
                </a:r>
              </a:p>
            </c:rich>
          </c:tx>
          <c:layout>
            <c:manualLayout>
              <c:xMode val="edge"/>
              <c:yMode val="edge"/>
              <c:x val="1.226643254704479E-2"/>
              <c:y val="0.23139630531890959"/>
            </c:manualLayout>
          </c:layout>
          <c:overlay val="0"/>
        </c:title>
        <c:numFmt formatCode="0" sourceLinked="0"/>
        <c:majorTickMark val="none"/>
        <c:minorTickMark val="none"/>
        <c:tickLblPos val="nextTo"/>
        <c:spPr>
          <a:ln w="6350">
            <a:noFill/>
          </a:ln>
        </c:spPr>
        <c:txPr>
          <a:bodyPr rot="-60000000" vert="horz"/>
          <a:lstStyle/>
          <a:p>
            <a:pPr>
              <a:defRPr sz="700" b="0" i="0" baseline="0"/>
            </a:pPr>
            <a:endParaRPr lang="en-US"/>
          </a:p>
        </c:txPr>
        <c:crossAx val="1592542080"/>
        <c:crosses val="autoZero"/>
        <c:crossBetween val="between"/>
      </c:valAx>
      <c:spPr>
        <a:noFill/>
        <a:ln w="25400">
          <a:noFill/>
        </a:ln>
      </c:spPr>
    </c:plotArea>
    <c:legend>
      <c:legendPos val="b"/>
      <c:layout/>
      <c:overlay val="0"/>
      <c:spPr>
        <a:noFill/>
        <a:ln w="25400">
          <a:noFill/>
        </a:ln>
      </c:spPr>
      <c:txPr>
        <a:bodyPr rot="0" vert="horz"/>
        <a:lstStyle/>
        <a:p>
          <a:pPr>
            <a:defRPr sz="700" b="0" i="0" baseline="0"/>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IX S 36 evento 355 .xls]Total Acumulado'!$E$1:$K$1</c:f>
              <c:strCache>
                <c:ptCount val="7"/>
                <c:pt idx="0">
                  <c:v>&lt; 1 año</c:v>
                </c:pt>
                <c:pt idx="1">
                  <c:v>1-4 años</c:v>
                </c:pt>
                <c:pt idx="2">
                  <c:v>5-9 años</c:v>
                </c:pt>
                <c:pt idx="3">
                  <c:v>10-19 años</c:v>
                </c:pt>
                <c:pt idx="4">
                  <c:v>20-49-años</c:v>
                </c:pt>
                <c:pt idx="5">
                  <c:v>50-74 años</c:v>
                </c:pt>
                <c:pt idx="6">
                  <c:v>&gt;75 años</c:v>
                </c:pt>
              </c:strCache>
            </c:strRef>
          </c:cat>
          <c:val>
            <c:numRef>
              <c:f>'[IPE IX S 36 evento 355 .xls]Total Acumulado'!$E$5:$K$5</c:f>
              <c:numCache>
                <c:formatCode>0.00</c:formatCode>
                <c:ptCount val="7"/>
                <c:pt idx="0">
                  <c:v>0.55762081784386619</c:v>
                </c:pt>
                <c:pt idx="1">
                  <c:v>1.3940520446096654</c:v>
                </c:pt>
                <c:pt idx="2">
                  <c:v>1.20817843866171</c:v>
                </c:pt>
                <c:pt idx="3">
                  <c:v>5.4832713754646845</c:v>
                </c:pt>
                <c:pt idx="4">
                  <c:v>86.524163568773233</c:v>
                </c:pt>
                <c:pt idx="5">
                  <c:v>4.2750929368029738</c:v>
                </c:pt>
                <c:pt idx="6">
                  <c:v>0.55762081784386619</c:v>
                </c:pt>
              </c:numCache>
            </c:numRef>
          </c:val>
          <c:extLst>
            <c:ext xmlns:c16="http://schemas.microsoft.com/office/drawing/2014/chart" uri="{C3380CC4-5D6E-409C-BE32-E72D297353CC}">
              <c16:uniqueId val="{00000000-4032-428E-AFCD-B7A534EDAA9C}"/>
            </c:ext>
          </c:extLst>
        </c:ser>
        <c:dLbls>
          <c:showLegendKey val="0"/>
          <c:showVal val="0"/>
          <c:showCatName val="0"/>
          <c:showSerName val="0"/>
          <c:showPercent val="0"/>
          <c:showBubbleSize val="0"/>
        </c:dLbls>
        <c:gapWidth val="0"/>
        <c:axId val="1774154032"/>
        <c:axId val="1774149040"/>
      </c:barChart>
      <c:catAx>
        <c:axId val="177415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149040"/>
        <c:crosses val="autoZero"/>
        <c:auto val="1"/>
        <c:lblAlgn val="ctr"/>
        <c:lblOffset val="100"/>
        <c:noMultiLvlLbl val="0"/>
      </c:catAx>
      <c:valAx>
        <c:axId val="1774149040"/>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4154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F8AC-4A2E-919B-B057DA755E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IX S 36 evento 355 .xls]Total Acumulado'!$A$20:$A$32</c:f>
              <c:strCache>
                <c:ptCount val="13"/>
                <c:pt idx="0">
                  <c:v>A Mixto</c:v>
                </c:pt>
                <c:pt idx="1">
                  <c:v>C Rápidas</c:v>
                </c:pt>
                <c:pt idx="2">
                  <c:v>P con Pollo</c:v>
                </c:pt>
                <c:pt idx="3">
                  <c:v>P de Mar o Rio</c:v>
                </c:pt>
                <c:pt idx="4">
                  <c:v>Carnes Rojas</c:v>
                </c:pt>
                <c:pt idx="5">
                  <c:v>D Lácteos</c:v>
                </c:pt>
                <c:pt idx="6">
                  <c:v>Huevo</c:v>
                </c:pt>
                <c:pt idx="7">
                  <c:v>Panadería y Repostería </c:v>
                </c:pt>
                <c:pt idx="8">
                  <c:v>Bebidas</c:v>
                </c:pt>
                <c:pt idx="9">
                  <c:v>Ensaldas y Frutas</c:v>
                </c:pt>
                <c:pt idx="10">
                  <c:v>Agua</c:v>
                </c:pt>
                <c:pt idx="11">
                  <c:v>Carne Procesada o Embutidos</c:v>
                </c:pt>
                <c:pt idx="12">
                  <c:v>Arepa</c:v>
                </c:pt>
              </c:strCache>
            </c:strRef>
          </c:cat>
          <c:val>
            <c:numRef>
              <c:f>'[IPE IX S 36 evento 355 .xls]Total Acumulado'!$E$20:$E$32</c:f>
              <c:numCache>
                <c:formatCode>0.00</c:formatCode>
                <c:ptCount val="13"/>
                <c:pt idx="0">
                  <c:v>83.921933085501848</c:v>
                </c:pt>
                <c:pt idx="1">
                  <c:v>1.5799256505576207</c:v>
                </c:pt>
                <c:pt idx="2">
                  <c:v>5.5762081784386615</c:v>
                </c:pt>
                <c:pt idx="3">
                  <c:v>4.0892193308550189</c:v>
                </c:pt>
                <c:pt idx="4">
                  <c:v>0.83643122676579917</c:v>
                </c:pt>
                <c:pt idx="5">
                  <c:v>1.0223048327137547</c:v>
                </c:pt>
                <c:pt idx="6">
                  <c:v>0.65055762081784385</c:v>
                </c:pt>
                <c:pt idx="7">
                  <c:v>0.65055762081784385</c:v>
                </c:pt>
                <c:pt idx="8">
                  <c:v>0.46468401486988847</c:v>
                </c:pt>
                <c:pt idx="9">
                  <c:v>0.37174721189591076</c:v>
                </c:pt>
                <c:pt idx="10">
                  <c:v>9.2936802973977689E-2</c:v>
                </c:pt>
                <c:pt idx="11">
                  <c:v>0.46468401486988847</c:v>
                </c:pt>
                <c:pt idx="12">
                  <c:v>0.27881040892193309</c:v>
                </c:pt>
              </c:numCache>
            </c:numRef>
          </c:val>
          <c:extLst>
            <c:ext xmlns:c16="http://schemas.microsoft.com/office/drawing/2014/chart" uri="{C3380CC4-5D6E-409C-BE32-E72D297353CC}">
              <c16:uniqueId val="{00000002-F8AC-4A2E-919B-B057DA755E0D}"/>
            </c:ext>
          </c:extLst>
        </c:ser>
        <c:dLbls>
          <c:showLegendKey val="0"/>
          <c:showVal val="0"/>
          <c:showCatName val="0"/>
          <c:showSerName val="0"/>
          <c:showPercent val="0"/>
          <c:showBubbleSize val="0"/>
        </c:dLbls>
        <c:gapWidth val="182"/>
        <c:axId val="1878578752"/>
        <c:axId val="1878579168"/>
      </c:barChart>
      <c:catAx>
        <c:axId val="187857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579168"/>
        <c:crosses val="autoZero"/>
        <c:auto val="1"/>
        <c:lblAlgn val="ctr"/>
        <c:lblOffset val="100"/>
        <c:noMultiLvlLbl val="0"/>
      </c:catAx>
      <c:valAx>
        <c:axId val="1878579168"/>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57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2"/>
            <c:invertIfNegative val="0"/>
            <c:bubble3D val="0"/>
            <c:spPr>
              <a:solidFill>
                <a:srgbClr val="FF0000"/>
              </a:solidFill>
              <a:ln>
                <a:noFill/>
              </a:ln>
              <a:effectLst/>
            </c:spPr>
            <c:extLst>
              <c:ext xmlns:c16="http://schemas.microsoft.com/office/drawing/2014/chart" uri="{C3380CC4-5D6E-409C-BE32-E72D297353CC}">
                <c16:uniqueId val="{00000001-5583-4733-A3FA-500EB916193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'[IPE IX S 36 evento 355 .xls]Total Acumulado'!$N$1:$Z$1</c:f>
              <c:strCache>
                <c:ptCount val="13"/>
                <c:pt idx="0">
                  <c:v>nauseas</c:v>
                </c:pt>
                <c:pt idx="1">
                  <c:v>vomito</c:v>
                </c:pt>
                <c:pt idx="2">
                  <c:v>diarrea</c:v>
                </c:pt>
                <c:pt idx="3">
                  <c:v>Dolor Abd</c:v>
                </c:pt>
                <c:pt idx="4">
                  <c:v>fiebre</c:v>
                </c:pt>
                <c:pt idx="5">
                  <c:v>cefalea</c:v>
                </c:pt>
                <c:pt idx="6">
                  <c:v>deshid</c:v>
                </c:pt>
                <c:pt idx="7">
                  <c:v>escalof</c:v>
                </c:pt>
                <c:pt idx="8">
                  <c:v>mareo</c:v>
                </c:pt>
                <c:pt idx="9">
                  <c:v>Calambres/parestesias</c:v>
                </c:pt>
                <c:pt idx="10">
                  <c:v>inmaculop</c:v>
                </c:pt>
                <c:pt idx="11">
                  <c:v>Mialgias</c:v>
                </c:pt>
                <c:pt idx="12">
                  <c:v>otros</c:v>
                </c:pt>
              </c:strCache>
            </c:strRef>
          </c:cat>
          <c:val>
            <c:numRef>
              <c:f>'[IPE IX S 36 evento 355 .xls]Total Acumulado'!$N$5:$Z$5</c:f>
              <c:numCache>
                <c:formatCode>0.00</c:formatCode>
                <c:ptCount val="13"/>
                <c:pt idx="0">
                  <c:v>69.423791821561338</c:v>
                </c:pt>
                <c:pt idx="1">
                  <c:v>45.353159851301115</c:v>
                </c:pt>
                <c:pt idx="2">
                  <c:v>84.94423791821562</c:v>
                </c:pt>
                <c:pt idx="3">
                  <c:v>73.977695167286257</c:v>
                </c:pt>
                <c:pt idx="4">
                  <c:v>5.9479553903345721</c:v>
                </c:pt>
                <c:pt idx="5">
                  <c:v>51.02230483271375</c:v>
                </c:pt>
                <c:pt idx="6">
                  <c:v>2.509293680297398</c:v>
                </c:pt>
                <c:pt idx="7">
                  <c:v>3.9033457249070631</c:v>
                </c:pt>
                <c:pt idx="8">
                  <c:v>51.301115241635685</c:v>
                </c:pt>
                <c:pt idx="9">
                  <c:v>5.5762081784386615</c:v>
                </c:pt>
                <c:pt idx="10">
                  <c:v>0.92936802973977695</c:v>
                </c:pt>
                <c:pt idx="11">
                  <c:v>1.9516728624535316</c:v>
                </c:pt>
                <c:pt idx="12">
                  <c:v>3.2527881040892193</c:v>
                </c:pt>
              </c:numCache>
            </c:numRef>
          </c:val>
          <c:extLst>
            <c:ext xmlns:c16="http://schemas.microsoft.com/office/drawing/2014/chart" uri="{C3380CC4-5D6E-409C-BE32-E72D297353CC}">
              <c16:uniqueId val="{00000002-5583-4733-A3FA-500EB9161939}"/>
            </c:ext>
          </c:extLst>
        </c:ser>
        <c:dLbls>
          <c:showLegendKey val="0"/>
          <c:showVal val="0"/>
          <c:showCatName val="0"/>
          <c:showSerName val="0"/>
          <c:showPercent val="0"/>
          <c:showBubbleSize val="0"/>
        </c:dLbls>
        <c:gapWidth val="182"/>
        <c:axId val="1878576256"/>
        <c:axId val="1878579584"/>
      </c:barChart>
      <c:catAx>
        <c:axId val="1878576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579584"/>
        <c:crosses val="autoZero"/>
        <c:auto val="1"/>
        <c:lblAlgn val="ctr"/>
        <c:lblOffset val="100"/>
        <c:noMultiLvlLbl val="0"/>
      </c:catAx>
      <c:valAx>
        <c:axId val="1878579584"/>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576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0033010118521E-2"/>
          <c:y val="3.84562446665015E-2"/>
          <c:w val="0.89321816123741227"/>
          <c:h val="0.8079373468769786"/>
        </c:manualLayout>
      </c:layout>
      <c:lineChart>
        <c:grouping val="standard"/>
        <c:varyColors val="0"/>
        <c:ser>
          <c:idx val="0"/>
          <c:order val="0"/>
          <c:tx>
            <c:strRef>
              <c:f>ETA!$A$54</c:f>
              <c:strCache>
                <c:ptCount val="1"/>
                <c:pt idx="0">
                  <c:v>2021</c:v>
                </c:pt>
              </c:strCache>
            </c:strRef>
          </c:tx>
          <c:spPr>
            <a:ln w="19050">
              <a:solidFill>
                <a:schemeClr val="tx1"/>
              </a:solidFill>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ETA!$B$54:$AK$54</c:f>
              <c:numCache>
                <c:formatCode>General</c:formatCode>
                <c:ptCount val="36"/>
                <c:pt idx="0">
                  <c:v>3</c:v>
                </c:pt>
                <c:pt idx="1">
                  <c:v>4</c:v>
                </c:pt>
                <c:pt idx="2">
                  <c:v>67</c:v>
                </c:pt>
                <c:pt idx="3">
                  <c:v>3</c:v>
                </c:pt>
                <c:pt idx="4">
                  <c:v>5</c:v>
                </c:pt>
                <c:pt idx="5">
                  <c:v>12</c:v>
                </c:pt>
                <c:pt idx="6">
                  <c:v>14</c:v>
                </c:pt>
                <c:pt idx="7">
                  <c:v>8</c:v>
                </c:pt>
                <c:pt idx="8">
                  <c:v>47</c:v>
                </c:pt>
                <c:pt idx="9">
                  <c:v>4</c:v>
                </c:pt>
                <c:pt idx="10">
                  <c:v>5</c:v>
                </c:pt>
                <c:pt idx="11">
                  <c:v>4</c:v>
                </c:pt>
                <c:pt idx="12">
                  <c:v>8</c:v>
                </c:pt>
                <c:pt idx="13">
                  <c:v>9</c:v>
                </c:pt>
                <c:pt idx="14">
                  <c:v>1</c:v>
                </c:pt>
                <c:pt idx="15">
                  <c:v>4</c:v>
                </c:pt>
                <c:pt idx="16">
                  <c:v>2</c:v>
                </c:pt>
                <c:pt idx="17">
                  <c:v>3</c:v>
                </c:pt>
                <c:pt idx="18">
                  <c:v>3</c:v>
                </c:pt>
                <c:pt idx="19">
                  <c:v>6</c:v>
                </c:pt>
                <c:pt idx="20">
                  <c:v>111</c:v>
                </c:pt>
                <c:pt idx="21">
                  <c:v>16</c:v>
                </c:pt>
                <c:pt idx="22">
                  <c:v>7</c:v>
                </c:pt>
                <c:pt idx="23">
                  <c:v>6</c:v>
                </c:pt>
                <c:pt idx="24">
                  <c:v>5</c:v>
                </c:pt>
                <c:pt idx="25">
                  <c:v>7</c:v>
                </c:pt>
                <c:pt idx="26">
                  <c:v>3</c:v>
                </c:pt>
                <c:pt idx="27">
                  <c:v>6</c:v>
                </c:pt>
                <c:pt idx="28">
                  <c:v>3</c:v>
                </c:pt>
                <c:pt idx="29">
                  <c:v>3</c:v>
                </c:pt>
                <c:pt idx="30">
                  <c:v>21</c:v>
                </c:pt>
                <c:pt idx="31">
                  <c:v>5</c:v>
                </c:pt>
                <c:pt idx="32">
                  <c:v>12</c:v>
                </c:pt>
                <c:pt idx="33">
                  <c:v>2</c:v>
                </c:pt>
                <c:pt idx="34">
                  <c:v>651</c:v>
                </c:pt>
                <c:pt idx="35">
                  <c:v>6</c:v>
                </c:pt>
              </c:numCache>
            </c:numRef>
          </c:val>
          <c:smooth val="0"/>
          <c:extLst>
            <c:ext xmlns:c16="http://schemas.microsoft.com/office/drawing/2014/chart" uri="{C3380CC4-5D6E-409C-BE32-E72D297353CC}">
              <c16:uniqueId val="{00000000-000E-4DCB-AF84-3E7208AC47A8}"/>
            </c:ext>
          </c:extLst>
        </c:ser>
        <c:ser>
          <c:idx val="1"/>
          <c:order val="1"/>
          <c:tx>
            <c:strRef>
              <c:f>ETA!$A$55</c:f>
              <c:strCache>
                <c:ptCount val="1"/>
                <c:pt idx="0">
                  <c:v>Mediana</c:v>
                </c:pt>
              </c:strCache>
            </c:strRef>
          </c:tx>
          <c:spPr>
            <a:ln w="28575" cap="rnd">
              <a:solidFill>
                <a:srgbClr val="FFC00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ETA!$B$55:$BA$55</c:f>
              <c:numCache>
                <c:formatCode>0.0</c:formatCode>
                <c:ptCount val="52"/>
                <c:pt idx="0">
                  <c:v>9</c:v>
                </c:pt>
                <c:pt idx="1">
                  <c:v>11</c:v>
                </c:pt>
                <c:pt idx="2">
                  <c:v>8</c:v>
                </c:pt>
                <c:pt idx="3">
                  <c:v>14</c:v>
                </c:pt>
                <c:pt idx="4">
                  <c:v>11</c:v>
                </c:pt>
                <c:pt idx="5">
                  <c:v>11</c:v>
                </c:pt>
                <c:pt idx="6">
                  <c:v>8</c:v>
                </c:pt>
                <c:pt idx="7">
                  <c:v>15</c:v>
                </c:pt>
                <c:pt idx="8">
                  <c:v>25</c:v>
                </c:pt>
                <c:pt idx="9">
                  <c:v>35</c:v>
                </c:pt>
                <c:pt idx="10">
                  <c:v>33</c:v>
                </c:pt>
                <c:pt idx="11">
                  <c:v>8</c:v>
                </c:pt>
                <c:pt idx="12">
                  <c:v>9</c:v>
                </c:pt>
                <c:pt idx="13">
                  <c:v>7</c:v>
                </c:pt>
                <c:pt idx="14">
                  <c:v>22</c:v>
                </c:pt>
                <c:pt idx="15">
                  <c:v>7</c:v>
                </c:pt>
                <c:pt idx="16">
                  <c:v>15</c:v>
                </c:pt>
                <c:pt idx="17">
                  <c:v>11</c:v>
                </c:pt>
                <c:pt idx="18">
                  <c:v>12</c:v>
                </c:pt>
                <c:pt idx="19">
                  <c:v>21</c:v>
                </c:pt>
                <c:pt idx="20">
                  <c:v>8</c:v>
                </c:pt>
                <c:pt idx="21">
                  <c:v>7</c:v>
                </c:pt>
                <c:pt idx="22">
                  <c:v>6</c:v>
                </c:pt>
                <c:pt idx="23">
                  <c:v>5</c:v>
                </c:pt>
                <c:pt idx="24">
                  <c:v>6</c:v>
                </c:pt>
                <c:pt idx="25">
                  <c:v>7</c:v>
                </c:pt>
                <c:pt idx="26">
                  <c:v>9</c:v>
                </c:pt>
                <c:pt idx="27">
                  <c:v>11</c:v>
                </c:pt>
                <c:pt idx="28">
                  <c:v>10</c:v>
                </c:pt>
                <c:pt idx="29">
                  <c:v>32</c:v>
                </c:pt>
                <c:pt idx="30">
                  <c:v>8</c:v>
                </c:pt>
                <c:pt idx="31">
                  <c:v>7</c:v>
                </c:pt>
                <c:pt idx="32">
                  <c:v>18</c:v>
                </c:pt>
                <c:pt idx="33">
                  <c:v>7</c:v>
                </c:pt>
                <c:pt idx="34">
                  <c:v>37</c:v>
                </c:pt>
                <c:pt idx="35">
                  <c:v>17</c:v>
                </c:pt>
                <c:pt idx="36">
                  <c:v>8</c:v>
                </c:pt>
                <c:pt idx="37">
                  <c:v>14</c:v>
                </c:pt>
                <c:pt idx="38">
                  <c:v>13</c:v>
                </c:pt>
                <c:pt idx="39">
                  <c:v>17</c:v>
                </c:pt>
                <c:pt idx="40">
                  <c:v>13</c:v>
                </c:pt>
                <c:pt idx="41">
                  <c:v>8</c:v>
                </c:pt>
                <c:pt idx="42">
                  <c:v>8</c:v>
                </c:pt>
                <c:pt idx="43">
                  <c:v>6</c:v>
                </c:pt>
                <c:pt idx="44">
                  <c:v>4</c:v>
                </c:pt>
                <c:pt idx="45">
                  <c:v>9</c:v>
                </c:pt>
                <c:pt idx="46">
                  <c:v>7</c:v>
                </c:pt>
                <c:pt idx="47">
                  <c:v>15</c:v>
                </c:pt>
                <c:pt idx="48">
                  <c:v>9</c:v>
                </c:pt>
                <c:pt idx="49">
                  <c:v>13</c:v>
                </c:pt>
                <c:pt idx="50">
                  <c:v>14</c:v>
                </c:pt>
                <c:pt idx="51">
                  <c:v>11</c:v>
                </c:pt>
              </c:numCache>
            </c:numRef>
          </c:val>
          <c:smooth val="0"/>
          <c:extLst>
            <c:ext xmlns:c16="http://schemas.microsoft.com/office/drawing/2014/chart" uri="{C3380CC4-5D6E-409C-BE32-E72D297353CC}">
              <c16:uniqueId val="{00000001-000E-4DCB-AF84-3E7208AC47A8}"/>
            </c:ext>
          </c:extLst>
        </c:ser>
        <c:ser>
          <c:idx val="2"/>
          <c:order val="2"/>
          <c:tx>
            <c:strRef>
              <c:f>ETA!$A$56</c:f>
              <c:strCache>
                <c:ptCount val="1"/>
                <c:pt idx="0">
                  <c:v>Percentil 25</c:v>
                </c:pt>
              </c:strCache>
            </c:strRef>
          </c:tx>
          <c:spPr>
            <a:ln w="28575" cap="rnd">
              <a:solidFill>
                <a:srgbClr val="92D050"/>
              </a:solidFill>
              <a:round/>
            </a:ln>
            <a:effectLst/>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ETA!$B$56:$BA$56</c:f>
              <c:numCache>
                <c:formatCode>0.0</c:formatCode>
                <c:ptCount val="52"/>
                <c:pt idx="0">
                  <c:v>8</c:v>
                </c:pt>
                <c:pt idx="1">
                  <c:v>6</c:v>
                </c:pt>
                <c:pt idx="2">
                  <c:v>8</c:v>
                </c:pt>
                <c:pt idx="3">
                  <c:v>11</c:v>
                </c:pt>
                <c:pt idx="4">
                  <c:v>6</c:v>
                </c:pt>
                <c:pt idx="5">
                  <c:v>8</c:v>
                </c:pt>
                <c:pt idx="6">
                  <c:v>6</c:v>
                </c:pt>
                <c:pt idx="7">
                  <c:v>10</c:v>
                </c:pt>
                <c:pt idx="8">
                  <c:v>15</c:v>
                </c:pt>
                <c:pt idx="9">
                  <c:v>17</c:v>
                </c:pt>
                <c:pt idx="10">
                  <c:v>11</c:v>
                </c:pt>
                <c:pt idx="11">
                  <c:v>2</c:v>
                </c:pt>
                <c:pt idx="12">
                  <c:v>5</c:v>
                </c:pt>
                <c:pt idx="13">
                  <c:v>5</c:v>
                </c:pt>
                <c:pt idx="14">
                  <c:v>20</c:v>
                </c:pt>
                <c:pt idx="15">
                  <c:v>6</c:v>
                </c:pt>
                <c:pt idx="16">
                  <c:v>9</c:v>
                </c:pt>
                <c:pt idx="17">
                  <c:v>9</c:v>
                </c:pt>
                <c:pt idx="18">
                  <c:v>3</c:v>
                </c:pt>
                <c:pt idx="19">
                  <c:v>21</c:v>
                </c:pt>
                <c:pt idx="20">
                  <c:v>7</c:v>
                </c:pt>
                <c:pt idx="21">
                  <c:v>7</c:v>
                </c:pt>
                <c:pt idx="22">
                  <c:v>5</c:v>
                </c:pt>
                <c:pt idx="23">
                  <c:v>4</c:v>
                </c:pt>
                <c:pt idx="24">
                  <c:v>5</c:v>
                </c:pt>
                <c:pt idx="25">
                  <c:v>7</c:v>
                </c:pt>
                <c:pt idx="26">
                  <c:v>9</c:v>
                </c:pt>
                <c:pt idx="27">
                  <c:v>5</c:v>
                </c:pt>
                <c:pt idx="28">
                  <c:v>3</c:v>
                </c:pt>
                <c:pt idx="29">
                  <c:v>20</c:v>
                </c:pt>
                <c:pt idx="30">
                  <c:v>8</c:v>
                </c:pt>
                <c:pt idx="31">
                  <c:v>6</c:v>
                </c:pt>
                <c:pt idx="32">
                  <c:v>12</c:v>
                </c:pt>
                <c:pt idx="33">
                  <c:v>5</c:v>
                </c:pt>
                <c:pt idx="34">
                  <c:v>8</c:v>
                </c:pt>
                <c:pt idx="35">
                  <c:v>14</c:v>
                </c:pt>
                <c:pt idx="36">
                  <c:v>5</c:v>
                </c:pt>
                <c:pt idx="37">
                  <c:v>9</c:v>
                </c:pt>
                <c:pt idx="38">
                  <c:v>10</c:v>
                </c:pt>
                <c:pt idx="39">
                  <c:v>16</c:v>
                </c:pt>
                <c:pt idx="40">
                  <c:v>10</c:v>
                </c:pt>
                <c:pt idx="41">
                  <c:v>7</c:v>
                </c:pt>
                <c:pt idx="42">
                  <c:v>7</c:v>
                </c:pt>
                <c:pt idx="43">
                  <c:v>5</c:v>
                </c:pt>
                <c:pt idx="44">
                  <c:v>3</c:v>
                </c:pt>
                <c:pt idx="45">
                  <c:v>5</c:v>
                </c:pt>
                <c:pt idx="46">
                  <c:v>6</c:v>
                </c:pt>
                <c:pt idx="47">
                  <c:v>6</c:v>
                </c:pt>
                <c:pt idx="48">
                  <c:v>5</c:v>
                </c:pt>
                <c:pt idx="49">
                  <c:v>11</c:v>
                </c:pt>
                <c:pt idx="50">
                  <c:v>12</c:v>
                </c:pt>
                <c:pt idx="51">
                  <c:v>9</c:v>
                </c:pt>
              </c:numCache>
            </c:numRef>
          </c:val>
          <c:smooth val="0"/>
          <c:extLst>
            <c:ext xmlns:c16="http://schemas.microsoft.com/office/drawing/2014/chart" uri="{C3380CC4-5D6E-409C-BE32-E72D297353CC}">
              <c16:uniqueId val="{00000002-000E-4DCB-AF84-3E7208AC47A8}"/>
            </c:ext>
          </c:extLst>
        </c:ser>
        <c:ser>
          <c:idx val="3"/>
          <c:order val="3"/>
          <c:tx>
            <c:strRef>
              <c:f>ETA!$A$57</c:f>
              <c:strCache>
                <c:ptCount val="1"/>
                <c:pt idx="0">
                  <c:v>Percentil 75</c:v>
                </c:pt>
              </c:strCache>
            </c:strRef>
          </c:tx>
          <c:spPr>
            <a:ln w="25400">
              <a:solidFill>
                <a:srgbClr val="FF0000"/>
              </a:solidFill>
              <a:prstDash val="solid"/>
            </a:ln>
          </c:spPr>
          <c:marker>
            <c:symbol val="none"/>
          </c:marker>
          <c:cat>
            <c:numRef>
              <c:f>ETA!$B$48:$BB$48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numCache>
            </c:numRef>
          </c:cat>
          <c:val>
            <c:numRef>
              <c:f>ETA!$B$57:$BA$57</c:f>
              <c:numCache>
                <c:formatCode>0.0</c:formatCode>
                <c:ptCount val="52"/>
                <c:pt idx="0">
                  <c:v>10</c:v>
                </c:pt>
                <c:pt idx="1">
                  <c:v>24</c:v>
                </c:pt>
                <c:pt idx="2">
                  <c:v>14</c:v>
                </c:pt>
                <c:pt idx="3">
                  <c:v>21</c:v>
                </c:pt>
                <c:pt idx="4">
                  <c:v>11</c:v>
                </c:pt>
                <c:pt idx="5">
                  <c:v>11</c:v>
                </c:pt>
                <c:pt idx="6">
                  <c:v>13</c:v>
                </c:pt>
                <c:pt idx="7">
                  <c:v>53</c:v>
                </c:pt>
                <c:pt idx="8">
                  <c:v>51</c:v>
                </c:pt>
                <c:pt idx="9">
                  <c:v>37</c:v>
                </c:pt>
                <c:pt idx="10">
                  <c:v>35</c:v>
                </c:pt>
                <c:pt idx="11">
                  <c:v>15</c:v>
                </c:pt>
                <c:pt idx="12">
                  <c:v>10</c:v>
                </c:pt>
                <c:pt idx="13">
                  <c:v>12</c:v>
                </c:pt>
                <c:pt idx="14">
                  <c:v>32</c:v>
                </c:pt>
                <c:pt idx="15">
                  <c:v>7</c:v>
                </c:pt>
                <c:pt idx="16">
                  <c:v>27</c:v>
                </c:pt>
                <c:pt idx="17">
                  <c:v>16</c:v>
                </c:pt>
                <c:pt idx="18">
                  <c:v>14</c:v>
                </c:pt>
                <c:pt idx="19">
                  <c:v>96</c:v>
                </c:pt>
                <c:pt idx="20">
                  <c:v>9</c:v>
                </c:pt>
                <c:pt idx="21">
                  <c:v>9</c:v>
                </c:pt>
                <c:pt idx="22">
                  <c:v>9</c:v>
                </c:pt>
                <c:pt idx="23">
                  <c:v>12</c:v>
                </c:pt>
                <c:pt idx="24">
                  <c:v>9</c:v>
                </c:pt>
                <c:pt idx="25">
                  <c:v>13</c:v>
                </c:pt>
                <c:pt idx="26">
                  <c:v>26</c:v>
                </c:pt>
                <c:pt idx="27">
                  <c:v>51</c:v>
                </c:pt>
                <c:pt idx="28">
                  <c:v>10</c:v>
                </c:pt>
                <c:pt idx="29">
                  <c:v>59</c:v>
                </c:pt>
                <c:pt idx="30">
                  <c:v>13</c:v>
                </c:pt>
                <c:pt idx="31">
                  <c:v>12</c:v>
                </c:pt>
                <c:pt idx="32">
                  <c:v>21</c:v>
                </c:pt>
                <c:pt idx="33">
                  <c:v>11</c:v>
                </c:pt>
                <c:pt idx="34">
                  <c:v>74</c:v>
                </c:pt>
                <c:pt idx="35">
                  <c:v>19</c:v>
                </c:pt>
                <c:pt idx="36">
                  <c:v>9</c:v>
                </c:pt>
                <c:pt idx="37">
                  <c:v>24</c:v>
                </c:pt>
                <c:pt idx="38">
                  <c:v>15</c:v>
                </c:pt>
                <c:pt idx="39">
                  <c:v>31</c:v>
                </c:pt>
                <c:pt idx="40">
                  <c:v>22</c:v>
                </c:pt>
                <c:pt idx="41">
                  <c:v>10</c:v>
                </c:pt>
                <c:pt idx="42">
                  <c:v>9</c:v>
                </c:pt>
                <c:pt idx="43">
                  <c:v>10</c:v>
                </c:pt>
                <c:pt idx="44">
                  <c:v>6</c:v>
                </c:pt>
                <c:pt idx="45">
                  <c:v>10</c:v>
                </c:pt>
                <c:pt idx="46">
                  <c:v>13</c:v>
                </c:pt>
                <c:pt idx="47">
                  <c:v>59</c:v>
                </c:pt>
                <c:pt idx="48">
                  <c:v>13</c:v>
                </c:pt>
                <c:pt idx="49">
                  <c:v>90</c:v>
                </c:pt>
                <c:pt idx="50">
                  <c:v>31</c:v>
                </c:pt>
                <c:pt idx="51">
                  <c:v>16</c:v>
                </c:pt>
              </c:numCache>
            </c:numRef>
          </c:val>
          <c:smooth val="0"/>
          <c:extLst xmlns:c15="http://schemas.microsoft.com/office/drawing/2012/chart">
            <c:ext xmlns:c16="http://schemas.microsoft.com/office/drawing/2014/chart" uri="{C3380CC4-5D6E-409C-BE32-E72D297353CC}">
              <c16:uniqueId val="{00000003-000E-4DCB-AF84-3E7208AC47A8}"/>
            </c:ext>
          </c:extLst>
        </c:ser>
        <c:dLbls>
          <c:showLegendKey val="0"/>
          <c:showVal val="0"/>
          <c:showCatName val="0"/>
          <c:showSerName val="0"/>
          <c:showPercent val="0"/>
          <c:showBubbleSize val="0"/>
        </c:dLbls>
        <c:smooth val="0"/>
        <c:axId val="-242937072"/>
        <c:axId val="-242950672"/>
      </c:lineChart>
      <c:catAx>
        <c:axId val="-242937072"/>
        <c:scaling>
          <c:orientation val="minMax"/>
        </c:scaling>
        <c:delete val="0"/>
        <c:axPos val="b"/>
        <c:title>
          <c:tx>
            <c:rich>
              <a:bodyPr/>
              <a:lstStyle/>
              <a:p>
                <a:pPr>
                  <a:defRPr/>
                </a:pPr>
                <a:r>
                  <a:rPr lang="en-US"/>
                  <a:t>Semana Epidemiológica</a:t>
                </a:r>
              </a:p>
            </c:rich>
          </c:tx>
          <c:layout>
            <c:manualLayout>
              <c:xMode val="edge"/>
              <c:yMode val="edge"/>
              <c:x val="0.43479431098189808"/>
              <c:y val="0.8993470421449612"/>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242950672"/>
        <c:crosses val="autoZero"/>
        <c:auto val="1"/>
        <c:lblAlgn val="ctr"/>
        <c:lblOffset val="100"/>
        <c:noMultiLvlLbl val="0"/>
      </c:catAx>
      <c:valAx>
        <c:axId val="-242950672"/>
        <c:scaling>
          <c:orientation val="minMax"/>
        </c:scaling>
        <c:delete val="0"/>
        <c:axPos val="l"/>
        <c:majorGridlines>
          <c:spPr>
            <a:ln w="9525" cap="flat" cmpd="sng" algn="ctr">
              <a:noFill/>
              <a:round/>
            </a:ln>
            <a:effectLst/>
          </c:spPr>
        </c:majorGridlines>
        <c:title>
          <c:tx>
            <c:rich>
              <a:bodyPr/>
              <a:lstStyle/>
              <a:p>
                <a:pPr>
                  <a:defRPr/>
                </a:pPr>
                <a:r>
                  <a:rPr lang="es-CO"/>
                  <a:t>Número de casos</a:t>
                </a:r>
              </a:p>
            </c:rich>
          </c:tx>
          <c:overlay val="0"/>
        </c:title>
        <c:numFmt formatCode="0" sourceLinked="0"/>
        <c:majorTickMark val="none"/>
        <c:minorTickMark val="none"/>
        <c:tickLblPos val="nextTo"/>
        <c:spPr>
          <a:ln w="6350">
            <a:noFill/>
          </a:ln>
        </c:spPr>
        <c:txPr>
          <a:bodyPr rot="-60000000" vert="horz"/>
          <a:lstStyle/>
          <a:p>
            <a:pPr>
              <a:defRPr b="1"/>
            </a:pPr>
            <a:endParaRPr lang="en-US"/>
          </a:p>
        </c:txPr>
        <c:crossAx val="-242937072"/>
        <c:crosses val="autoZero"/>
        <c:crossBetween val="between"/>
      </c:valAx>
      <c:spPr>
        <a:noFill/>
        <a:ln w="25400">
          <a:noFill/>
        </a:ln>
      </c:spPr>
    </c:plotArea>
    <c:legend>
      <c:legendPos val="b"/>
      <c:layout>
        <c:manualLayout>
          <c:xMode val="edge"/>
          <c:yMode val="edge"/>
          <c:x val="0.246672503866983"/>
          <c:y val="0.93946403501527787"/>
          <c:w val="0.50665485324093906"/>
          <c:h val="6.0535964984722107E-2"/>
        </c:manualLayout>
      </c:layout>
      <c:overlay val="0"/>
      <c:spPr>
        <a:noFill/>
        <a:ln w="25400">
          <a:noFill/>
        </a:ln>
      </c:spPr>
      <c:txPr>
        <a:bodyPr rot="0" vert="horz"/>
        <a:lstStyle/>
        <a:p>
          <a:pPr>
            <a:defRPr b="1"/>
          </a:pPr>
          <a:endParaRPr lang="en-US"/>
        </a:p>
      </c:txPr>
    </c:legend>
    <c:plotVisOnly val="1"/>
    <c:dispBlanksAs val="gap"/>
    <c:showDLblsOverMax val="0"/>
  </c:chart>
  <c:spPr>
    <a:no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98080246349937"/>
          <c:y val="0.12755288956178826"/>
          <c:w val="0.8581066244308343"/>
          <c:h val="0.72264383449435476"/>
        </c:manualLayout>
      </c:layout>
      <c:barChart>
        <c:barDir val="col"/>
        <c:grouping val="clustered"/>
        <c:varyColors val="0"/>
        <c:ser>
          <c:idx val="3"/>
          <c:order val="3"/>
          <c:tx>
            <c:strRef>
              <c:f>Tuberculosis!$A$59</c:f>
              <c:strCache>
                <c:ptCount val="1"/>
                <c:pt idx="0">
                  <c:v>2021</c:v>
                </c:pt>
              </c:strCache>
            </c:strRef>
          </c:tx>
          <c:spPr>
            <a:solidFill>
              <a:schemeClr val="accent1">
                <a:lumMod val="75000"/>
              </a:schemeClr>
            </a:solidFill>
            <a:ln>
              <a:solidFill>
                <a:schemeClr val="tx1"/>
              </a:solidFill>
            </a:ln>
          </c:spPr>
          <c:invertIfNegative val="0"/>
          <c:val>
            <c:numRef>
              <c:f>Tuberculosis!$B$59:$BA$59</c:f>
              <c:numCache>
                <c:formatCode>General</c:formatCode>
                <c:ptCount val="52"/>
                <c:pt idx="0">
                  <c:v>31</c:v>
                </c:pt>
                <c:pt idx="1">
                  <c:v>34</c:v>
                </c:pt>
                <c:pt idx="2">
                  <c:v>29</c:v>
                </c:pt>
                <c:pt idx="3">
                  <c:v>33</c:v>
                </c:pt>
                <c:pt idx="4">
                  <c:v>28</c:v>
                </c:pt>
                <c:pt idx="5">
                  <c:v>31</c:v>
                </c:pt>
                <c:pt idx="6">
                  <c:v>30</c:v>
                </c:pt>
                <c:pt idx="7">
                  <c:v>30</c:v>
                </c:pt>
                <c:pt idx="8">
                  <c:v>35</c:v>
                </c:pt>
                <c:pt idx="9">
                  <c:v>26</c:v>
                </c:pt>
                <c:pt idx="10">
                  <c:v>47</c:v>
                </c:pt>
                <c:pt idx="11">
                  <c:v>26</c:v>
                </c:pt>
                <c:pt idx="12">
                  <c:v>30</c:v>
                </c:pt>
                <c:pt idx="13">
                  <c:v>29</c:v>
                </c:pt>
                <c:pt idx="14">
                  <c:v>42</c:v>
                </c:pt>
                <c:pt idx="15">
                  <c:v>22</c:v>
                </c:pt>
                <c:pt idx="16">
                  <c:v>23</c:v>
                </c:pt>
                <c:pt idx="17">
                  <c:v>31</c:v>
                </c:pt>
                <c:pt idx="18">
                  <c:v>34</c:v>
                </c:pt>
                <c:pt idx="19">
                  <c:v>32</c:v>
                </c:pt>
                <c:pt idx="20">
                  <c:v>34</c:v>
                </c:pt>
                <c:pt idx="21">
                  <c:v>27</c:v>
                </c:pt>
                <c:pt idx="22">
                  <c:v>32</c:v>
                </c:pt>
                <c:pt idx="23">
                  <c:v>26</c:v>
                </c:pt>
                <c:pt idx="24">
                  <c:v>37</c:v>
                </c:pt>
                <c:pt idx="25">
                  <c:v>26</c:v>
                </c:pt>
                <c:pt idx="26">
                  <c:v>28</c:v>
                </c:pt>
                <c:pt idx="27">
                  <c:v>24</c:v>
                </c:pt>
                <c:pt idx="28">
                  <c:v>29</c:v>
                </c:pt>
                <c:pt idx="29">
                  <c:v>46</c:v>
                </c:pt>
                <c:pt idx="30">
                  <c:v>41</c:v>
                </c:pt>
                <c:pt idx="31">
                  <c:v>30</c:v>
                </c:pt>
                <c:pt idx="32">
                  <c:v>21</c:v>
                </c:pt>
                <c:pt idx="33">
                  <c:v>47</c:v>
                </c:pt>
                <c:pt idx="34">
                  <c:v>35</c:v>
                </c:pt>
                <c:pt idx="35">
                  <c:v>28</c:v>
                </c:pt>
              </c:numCache>
            </c:numRef>
          </c:val>
          <c:extLst>
            <c:ext xmlns:c16="http://schemas.microsoft.com/office/drawing/2014/chart" uri="{C3380CC4-5D6E-409C-BE32-E72D297353CC}">
              <c16:uniqueId val="{00000000-F7D1-495D-A8B8-E6FD1CDE5AAD}"/>
            </c:ext>
          </c:extLst>
        </c:ser>
        <c:dLbls>
          <c:showLegendKey val="0"/>
          <c:showVal val="0"/>
          <c:showCatName val="0"/>
          <c:showSerName val="0"/>
          <c:showPercent val="0"/>
          <c:showBubbleSize val="0"/>
        </c:dLbls>
        <c:gapWidth val="12"/>
        <c:axId val="1595986208"/>
        <c:axId val="1595979136"/>
      </c:barChart>
      <c:lineChart>
        <c:grouping val="standard"/>
        <c:varyColors val="0"/>
        <c:ser>
          <c:idx val="0"/>
          <c:order val="0"/>
          <c:tx>
            <c:strRef>
              <c:f>Tuberculosis!$A$56</c:f>
              <c:strCache>
                <c:ptCount val="1"/>
                <c:pt idx="0">
                  <c:v>2018</c:v>
                </c:pt>
              </c:strCache>
            </c:strRef>
          </c:tx>
          <c:spPr>
            <a:ln w="12700">
              <a:solidFill>
                <a:srgbClr val="00B050"/>
              </a:solidFill>
            </a:ln>
          </c:spPr>
          <c:marker>
            <c:symbol val="none"/>
          </c:marker>
          <c:val>
            <c:numRef>
              <c:f>Tuberculosis!$B$56:$BA$56</c:f>
              <c:numCache>
                <c:formatCode>General</c:formatCode>
                <c:ptCount val="52"/>
                <c:pt idx="0">
                  <c:v>35</c:v>
                </c:pt>
                <c:pt idx="1">
                  <c:v>28</c:v>
                </c:pt>
                <c:pt idx="2">
                  <c:v>25</c:v>
                </c:pt>
                <c:pt idx="3">
                  <c:v>34</c:v>
                </c:pt>
                <c:pt idx="4">
                  <c:v>24</c:v>
                </c:pt>
                <c:pt idx="5">
                  <c:v>30</c:v>
                </c:pt>
                <c:pt idx="6">
                  <c:v>25</c:v>
                </c:pt>
                <c:pt idx="7">
                  <c:v>29</c:v>
                </c:pt>
                <c:pt idx="8">
                  <c:v>38</c:v>
                </c:pt>
                <c:pt idx="9">
                  <c:v>30</c:v>
                </c:pt>
                <c:pt idx="10">
                  <c:v>37</c:v>
                </c:pt>
                <c:pt idx="11">
                  <c:v>28</c:v>
                </c:pt>
                <c:pt idx="12">
                  <c:v>14</c:v>
                </c:pt>
                <c:pt idx="13">
                  <c:v>39</c:v>
                </c:pt>
                <c:pt idx="14">
                  <c:v>37</c:v>
                </c:pt>
                <c:pt idx="15">
                  <c:v>33</c:v>
                </c:pt>
                <c:pt idx="16">
                  <c:v>39</c:v>
                </c:pt>
                <c:pt idx="17">
                  <c:v>26</c:v>
                </c:pt>
                <c:pt idx="18">
                  <c:v>29</c:v>
                </c:pt>
                <c:pt idx="19">
                  <c:v>23</c:v>
                </c:pt>
                <c:pt idx="20">
                  <c:v>39</c:v>
                </c:pt>
                <c:pt idx="21">
                  <c:v>31</c:v>
                </c:pt>
                <c:pt idx="22">
                  <c:v>29</c:v>
                </c:pt>
                <c:pt idx="23">
                  <c:v>32</c:v>
                </c:pt>
                <c:pt idx="24">
                  <c:v>21</c:v>
                </c:pt>
                <c:pt idx="25">
                  <c:v>30</c:v>
                </c:pt>
                <c:pt idx="26">
                  <c:v>32</c:v>
                </c:pt>
                <c:pt idx="27">
                  <c:v>30</c:v>
                </c:pt>
                <c:pt idx="28">
                  <c:v>31</c:v>
                </c:pt>
                <c:pt idx="29">
                  <c:v>26</c:v>
                </c:pt>
                <c:pt idx="30">
                  <c:v>31</c:v>
                </c:pt>
                <c:pt idx="31">
                  <c:v>25</c:v>
                </c:pt>
                <c:pt idx="32">
                  <c:v>31</c:v>
                </c:pt>
                <c:pt idx="33">
                  <c:v>21</c:v>
                </c:pt>
                <c:pt idx="34">
                  <c:v>34</c:v>
                </c:pt>
                <c:pt idx="35">
                  <c:v>30</c:v>
                </c:pt>
                <c:pt idx="36">
                  <c:v>35</c:v>
                </c:pt>
                <c:pt idx="37">
                  <c:v>35</c:v>
                </c:pt>
                <c:pt idx="38">
                  <c:v>29</c:v>
                </c:pt>
                <c:pt idx="39">
                  <c:v>35</c:v>
                </c:pt>
                <c:pt idx="40">
                  <c:v>36</c:v>
                </c:pt>
                <c:pt idx="41">
                  <c:v>28</c:v>
                </c:pt>
                <c:pt idx="42">
                  <c:v>36</c:v>
                </c:pt>
                <c:pt idx="43">
                  <c:v>35</c:v>
                </c:pt>
                <c:pt idx="44">
                  <c:v>28</c:v>
                </c:pt>
                <c:pt idx="45">
                  <c:v>34</c:v>
                </c:pt>
                <c:pt idx="46">
                  <c:v>32</c:v>
                </c:pt>
                <c:pt idx="47">
                  <c:v>33</c:v>
                </c:pt>
                <c:pt idx="48">
                  <c:v>22</c:v>
                </c:pt>
                <c:pt idx="49">
                  <c:v>31</c:v>
                </c:pt>
                <c:pt idx="50">
                  <c:v>25</c:v>
                </c:pt>
                <c:pt idx="51">
                  <c:v>16</c:v>
                </c:pt>
              </c:numCache>
            </c:numRef>
          </c:val>
          <c:smooth val="0"/>
          <c:extLst>
            <c:ext xmlns:c16="http://schemas.microsoft.com/office/drawing/2014/chart" uri="{C3380CC4-5D6E-409C-BE32-E72D297353CC}">
              <c16:uniqueId val="{00000001-F7D1-495D-A8B8-E6FD1CDE5AAD}"/>
            </c:ext>
          </c:extLst>
        </c:ser>
        <c:ser>
          <c:idx val="1"/>
          <c:order val="1"/>
          <c:tx>
            <c:strRef>
              <c:f>Tuberculosis!$A$57</c:f>
              <c:strCache>
                <c:ptCount val="1"/>
                <c:pt idx="0">
                  <c:v>2019</c:v>
                </c:pt>
              </c:strCache>
            </c:strRef>
          </c:tx>
          <c:spPr>
            <a:ln w="12700">
              <a:solidFill>
                <a:srgbClr val="C00000"/>
              </a:solidFill>
            </a:ln>
          </c:spPr>
          <c:marker>
            <c:symbol val="none"/>
          </c:marker>
          <c:val>
            <c:numRef>
              <c:f>Tuberculosis!$B$57:$BA$57</c:f>
              <c:numCache>
                <c:formatCode>General</c:formatCode>
                <c:ptCount val="52"/>
                <c:pt idx="0">
                  <c:v>21</c:v>
                </c:pt>
                <c:pt idx="1">
                  <c:v>35</c:v>
                </c:pt>
                <c:pt idx="2">
                  <c:v>41</c:v>
                </c:pt>
                <c:pt idx="3">
                  <c:v>36</c:v>
                </c:pt>
                <c:pt idx="4">
                  <c:v>30</c:v>
                </c:pt>
                <c:pt idx="5">
                  <c:v>38</c:v>
                </c:pt>
                <c:pt idx="6">
                  <c:v>40</c:v>
                </c:pt>
                <c:pt idx="7">
                  <c:v>30</c:v>
                </c:pt>
                <c:pt idx="8">
                  <c:v>40</c:v>
                </c:pt>
                <c:pt idx="9">
                  <c:v>47</c:v>
                </c:pt>
                <c:pt idx="10">
                  <c:v>36</c:v>
                </c:pt>
                <c:pt idx="11">
                  <c:v>33</c:v>
                </c:pt>
                <c:pt idx="12">
                  <c:v>35</c:v>
                </c:pt>
                <c:pt idx="13">
                  <c:v>34</c:v>
                </c:pt>
                <c:pt idx="14">
                  <c:v>29</c:v>
                </c:pt>
                <c:pt idx="15">
                  <c:v>28</c:v>
                </c:pt>
                <c:pt idx="16">
                  <c:v>44</c:v>
                </c:pt>
                <c:pt idx="17">
                  <c:v>27</c:v>
                </c:pt>
                <c:pt idx="18">
                  <c:v>31</c:v>
                </c:pt>
                <c:pt idx="19">
                  <c:v>38</c:v>
                </c:pt>
                <c:pt idx="20">
                  <c:v>38</c:v>
                </c:pt>
                <c:pt idx="21">
                  <c:v>36</c:v>
                </c:pt>
                <c:pt idx="22">
                  <c:v>28</c:v>
                </c:pt>
                <c:pt idx="23">
                  <c:v>45</c:v>
                </c:pt>
                <c:pt idx="24">
                  <c:v>29</c:v>
                </c:pt>
                <c:pt idx="25">
                  <c:v>27</c:v>
                </c:pt>
                <c:pt idx="26">
                  <c:v>29</c:v>
                </c:pt>
                <c:pt idx="27">
                  <c:v>37</c:v>
                </c:pt>
                <c:pt idx="28">
                  <c:v>33</c:v>
                </c:pt>
                <c:pt idx="29">
                  <c:v>31</c:v>
                </c:pt>
                <c:pt idx="30">
                  <c:v>45</c:v>
                </c:pt>
                <c:pt idx="31">
                  <c:v>39</c:v>
                </c:pt>
                <c:pt idx="32">
                  <c:v>42</c:v>
                </c:pt>
                <c:pt idx="33">
                  <c:v>37</c:v>
                </c:pt>
                <c:pt idx="34">
                  <c:v>28</c:v>
                </c:pt>
                <c:pt idx="35">
                  <c:v>31</c:v>
                </c:pt>
                <c:pt idx="36">
                  <c:v>35</c:v>
                </c:pt>
                <c:pt idx="37">
                  <c:v>39</c:v>
                </c:pt>
                <c:pt idx="38">
                  <c:v>29</c:v>
                </c:pt>
                <c:pt idx="39">
                  <c:v>29</c:v>
                </c:pt>
                <c:pt idx="40">
                  <c:v>36</c:v>
                </c:pt>
                <c:pt idx="41">
                  <c:v>40</c:v>
                </c:pt>
                <c:pt idx="42">
                  <c:v>32</c:v>
                </c:pt>
                <c:pt idx="43">
                  <c:v>39</c:v>
                </c:pt>
                <c:pt idx="44">
                  <c:v>37</c:v>
                </c:pt>
                <c:pt idx="45">
                  <c:v>36</c:v>
                </c:pt>
                <c:pt idx="46">
                  <c:v>46</c:v>
                </c:pt>
                <c:pt idx="47">
                  <c:v>44</c:v>
                </c:pt>
                <c:pt idx="48">
                  <c:v>29</c:v>
                </c:pt>
                <c:pt idx="49">
                  <c:v>23</c:v>
                </c:pt>
                <c:pt idx="50">
                  <c:v>21</c:v>
                </c:pt>
                <c:pt idx="51">
                  <c:v>8</c:v>
                </c:pt>
              </c:numCache>
            </c:numRef>
          </c:val>
          <c:smooth val="0"/>
          <c:extLst>
            <c:ext xmlns:c16="http://schemas.microsoft.com/office/drawing/2014/chart" uri="{C3380CC4-5D6E-409C-BE32-E72D297353CC}">
              <c16:uniqueId val="{00000002-F7D1-495D-A8B8-E6FD1CDE5AAD}"/>
            </c:ext>
          </c:extLst>
        </c:ser>
        <c:ser>
          <c:idx val="2"/>
          <c:order val="2"/>
          <c:tx>
            <c:strRef>
              <c:f>Tuberculosis!$A$58</c:f>
              <c:strCache>
                <c:ptCount val="1"/>
                <c:pt idx="0">
                  <c:v>2020</c:v>
                </c:pt>
              </c:strCache>
            </c:strRef>
          </c:tx>
          <c:spPr>
            <a:ln w="12700">
              <a:solidFill>
                <a:srgbClr val="FFC000"/>
              </a:solidFill>
            </a:ln>
          </c:spPr>
          <c:marker>
            <c:symbol val="none"/>
          </c:marker>
          <c:val>
            <c:numRef>
              <c:f>Tuberculosis!$B$58:$BA$58</c:f>
              <c:numCache>
                <c:formatCode>General</c:formatCode>
                <c:ptCount val="52"/>
                <c:pt idx="0">
                  <c:v>32</c:v>
                </c:pt>
                <c:pt idx="1">
                  <c:v>42</c:v>
                </c:pt>
                <c:pt idx="2">
                  <c:v>52</c:v>
                </c:pt>
                <c:pt idx="3">
                  <c:v>28</c:v>
                </c:pt>
                <c:pt idx="4">
                  <c:v>35</c:v>
                </c:pt>
                <c:pt idx="5">
                  <c:v>40</c:v>
                </c:pt>
                <c:pt idx="6">
                  <c:v>32</c:v>
                </c:pt>
                <c:pt idx="7">
                  <c:v>38</c:v>
                </c:pt>
                <c:pt idx="8">
                  <c:v>40</c:v>
                </c:pt>
                <c:pt idx="9">
                  <c:v>43</c:v>
                </c:pt>
                <c:pt idx="10">
                  <c:v>51</c:v>
                </c:pt>
                <c:pt idx="11">
                  <c:v>29</c:v>
                </c:pt>
                <c:pt idx="12">
                  <c:v>25</c:v>
                </c:pt>
                <c:pt idx="13">
                  <c:v>18</c:v>
                </c:pt>
                <c:pt idx="14">
                  <c:v>13</c:v>
                </c:pt>
                <c:pt idx="15">
                  <c:v>24</c:v>
                </c:pt>
                <c:pt idx="16">
                  <c:v>28</c:v>
                </c:pt>
                <c:pt idx="17">
                  <c:v>21</c:v>
                </c:pt>
                <c:pt idx="18">
                  <c:v>36</c:v>
                </c:pt>
                <c:pt idx="19">
                  <c:v>22</c:v>
                </c:pt>
                <c:pt idx="20">
                  <c:v>29</c:v>
                </c:pt>
                <c:pt idx="21">
                  <c:v>25</c:v>
                </c:pt>
                <c:pt idx="22">
                  <c:v>39</c:v>
                </c:pt>
                <c:pt idx="23">
                  <c:v>17</c:v>
                </c:pt>
                <c:pt idx="24">
                  <c:v>18</c:v>
                </c:pt>
                <c:pt idx="25">
                  <c:v>20</c:v>
                </c:pt>
                <c:pt idx="26">
                  <c:v>25</c:v>
                </c:pt>
                <c:pt idx="27">
                  <c:v>26</c:v>
                </c:pt>
                <c:pt idx="28">
                  <c:v>20</c:v>
                </c:pt>
                <c:pt idx="29">
                  <c:v>18</c:v>
                </c:pt>
                <c:pt idx="30">
                  <c:v>20</c:v>
                </c:pt>
                <c:pt idx="31">
                  <c:v>22</c:v>
                </c:pt>
                <c:pt idx="32">
                  <c:v>18</c:v>
                </c:pt>
                <c:pt idx="33">
                  <c:v>23</c:v>
                </c:pt>
                <c:pt idx="34">
                  <c:v>27</c:v>
                </c:pt>
                <c:pt idx="35">
                  <c:v>35</c:v>
                </c:pt>
                <c:pt idx="36">
                  <c:v>25</c:v>
                </c:pt>
                <c:pt idx="37">
                  <c:v>42</c:v>
                </c:pt>
                <c:pt idx="38">
                  <c:v>35</c:v>
                </c:pt>
                <c:pt idx="39">
                  <c:v>29</c:v>
                </c:pt>
                <c:pt idx="40">
                  <c:v>33</c:v>
                </c:pt>
                <c:pt idx="41">
                  <c:v>33</c:v>
                </c:pt>
                <c:pt idx="42">
                  <c:v>34</c:v>
                </c:pt>
                <c:pt idx="43">
                  <c:v>36</c:v>
                </c:pt>
                <c:pt idx="44">
                  <c:v>34</c:v>
                </c:pt>
                <c:pt idx="45">
                  <c:v>35</c:v>
                </c:pt>
                <c:pt idx="46">
                  <c:v>29</c:v>
                </c:pt>
                <c:pt idx="47">
                  <c:v>32</c:v>
                </c:pt>
                <c:pt idx="48">
                  <c:v>27</c:v>
                </c:pt>
                <c:pt idx="49">
                  <c:v>28</c:v>
                </c:pt>
                <c:pt idx="50">
                  <c:v>33</c:v>
                </c:pt>
                <c:pt idx="51">
                  <c:v>36</c:v>
                </c:pt>
              </c:numCache>
            </c:numRef>
          </c:val>
          <c:smooth val="0"/>
          <c:extLst>
            <c:ext xmlns:c16="http://schemas.microsoft.com/office/drawing/2014/chart" uri="{C3380CC4-5D6E-409C-BE32-E72D297353CC}">
              <c16:uniqueId val="{00000003-F7D1-495D-A8B8-E6FD1CDE5AAD}"/>
            </c:ext>
          </c:extLst>
        </c:ser>
        <c:dLbls>
          <c:showLegendKey val="0"/>
          <c:showVal val="0"/>
          <c:showCatName val="0"/>
          <c:showSerName val="0"/>
          <c:showPercent val="0"/>
          <c:showBubbleSize val="0"/>
        </c:dLbls>
        <c:marker val="1"/>
        <c:smooth val="0"/>
        <c:axId val="1595986208"/>
        <c:axId val="1595979136"/>
      </c:lineChart>
      <c:catAx>
        <c:axId val="1595986208"/>
        <c:scaling>
          <c:orientation val="minMax"/>
        </c:scaling>
        <c:delete val="0"/>
        <c:axPos val="b"/>
        <c:title>
          <c:tx>
            <c:rich>
              <a:bodyPr/>
              <a:lstStyle/>
              <a:p>
                <a:pPr>
                  <a:defRPr/>
                </a:pPr>
                <a:r>
                  <a:rPr lang="en-US"/>
                  <a:t>Semana Epidemiológica</a:t>
                </a:r>
              </a:p>
            </c:rich>
          </c:tx>
          <c:layout>
            <c:manualLayout>
              <c:xMode val="edge"/>
              <c:yMode val="edge"/>
              <c:x val="0.40955257364114023"/>
              <c:y val="0.91726292973472179"/>
            </c:manualLayout>
          </c:layout>
          <c:overlay val="0"/>
        </c:title>
        <c:majorTickMark val="out"/>
        <c:minorTickMark val="none"/>
        <c:tickLblPos val="nextTo"/>
        <c:txPr>
          <a:bodyPr/>
          <a:lstStyle/>
          <a:p>
            <a:pPr>
              <a:defRPr sz="600" b="0" i="0" baseline="0"/>
            </a:pPr>
            <a:endParaRPr lang="en-US"/>
          </a:p>
        </c:txPr>
        <c:crossAx val="1595979136"/>
        <c:crosses val="autoZero"/>
        <c:auto val="1"/>
        <c:lblAlgn val="ctr"/>
        <c:lblOffset val="100"/>
        <c:noMultiLvlLbl val="0"/>
      </c:catAx>
      <c:valAx>
        <c:axId val="1595979136"/>
        <c:scaling>
          <c:orientation val="minMax"/>
        </c:scaling>
        <c:delete val="0"/>
        <c:axPos val="l"/>
        <c:majorGridlines>
          <c:spPr>
            <a:ln>
              <a:noFill/>
            </a:ln>
          </c:spPr>
        </c:majorGridlines>
        <c:title>
          <c:tx>
            <c:rich>
              <a:bodyPr rot="-5400000" vert="horz"/>
              <a:lstStyle/>
              <a:p>
                <a:pPr>
                  <a:defRPr/>
                </a:pPr>
                <a:r>
                  <a:rPr lang="en-US"/>
                  <a:t>Total de casos</a:t>
                </a:r>
              </a:p>
            </c:rich>
          </c:tx>
          <c:layout/>
          <c:overlay val="0"/>
        </c:title>
        <c:numFmt formatCode="General" sourceLinked="1"/>
        <c:majorTickMark val="out"/>
        <c:minorTickMark val="none"/>
        <c:tickLblPos val="nextTo"/>
        <c:crossAx val="1595986208"/>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11C-4BB0-9B86-31ACF49E1FA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Hoja1!$P$2:$P$11</c:f>
              <c:strCache>
                <c:ptCount val="10"/>
                <c:pt idx="0">
                  <c:v>Pleural</c:v>
                </c:pt>
                <c:pt idx="1">
                  <c:v>Meníngea</c:v>
                </c:pt>
                <c:pt idx="2">
                  <c:v>Peritoneal</c:v>
                </c:pt>
                <c:pt idx="3">
                  <c:v>Glanglionar</c:v>
                </c:pt>
                <c:pt idx="4">
                  <c:v>Renal</c:v>
                </c:pt>
                <c:pt idx="5">
                  <c:v>Intestinal</c:v>
                </c:pt>
                <c:pt idx="6">
                  <c:v>Osteoarticular</c:v>
                </c:pt>
                <c:pt idx="7">
                  <c:v>Genitourinaria</c:v>
                </c:pt>
                <c:pt idx="8">
                  <c:v>Pericárdica</c:v>
                </c:pt>
                <c:pt idx="9">
                  <c:v>Otro</c:v>
                </c:pt>
              </c:strCache>
            </c:strRef>
          </c:cat>
          <c:val>
            <c:numRef>
              <c:f>Hoja1!$R$2:$R$11</c:f>
              <c:numCache>
                <c:formatCode>0.00</c:formatCode>
                <c:ptCount val="10"/>
                <c:pt idx="0">
                  <c:v>36.866359447004612</c:v>
                </c:pt>
                <c:pt idx="1">
                  <c:v>11.52073732718894</c:v>
                </c:pt>
                <c:pt idx="2">
                  <c:v>5.5299539170506913</c:v>
                </c:pt>
                <c:pt idx="3">
                  <c:v>22.58064516129032</c:v>
                </c:pt>
                <c:pt idx="4">
                  <c:v>1.8433179723502304</c:v>
                </c:pt>
                <c:pt idx="5">
                  <c:v>2.7649769585253456</c:v>
                </c:pt>
                <c:pt idx="6">
                  <c:v>5.0691244239631335</c:v>
                </c:pt>
                <c:pt idx="7">
                  <c:v>2.3041474654377883</c:v>
                </c:pt>
                <c:pt idx="8">
                  <c:v>0.92165898617511521</c:v>
                </c:pt>
                <c:pt idx="9">
                  <c:v>10.599078341013826</c:v>
                </c:pt>
              </c:numCache>
            </c:numRef>
          </c:val>
          <c:extLst>
            <c:ext xmlns:c16="http://schemas.microsoft.com/office/drawing/2014/chart" uri="{C3380CC4-5D6E-409C-BE32-E72D297353CC}">
              <c16:uniqueId val="{00000002-911C-4BB0-9B86-31ACF49E1FA2}"/>
            </c:ext>
          </c:extLst>
        </c:ser>
        <c:dLbls>
          <c:showLegendKey val="0"/>
          <c:showVal val="0"/>
          <c:showCatName val="0"/>
          <c:showSerName val="0"/>
          <c:showPercent val="0"/>
          <c:showBubbleSize val="0"/>
        </c:dLbls>
        <c:gapWidth val="182"/>
        <c:axId val="501707519"/>
        <c:axId val="501697951"/>
      </c:barChart>
      <c:catAx>
        <c:axId val="50170751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697951"/>
        <c:crosses val="autoZero"/>
        <c:auto val="1"/>
        <c:lblAlgn val="ctr"/>
        <c:lblOffset val="100"/>
        <c:noMultiLvlLbl val="0"/>
      </c:catAx>
      <c:valAx>
        <c:axId val="501697951"/>
        <c:scaling>
          <c:orientation val="minMax"/>
        </c:scaling>
        <c:delete val="0"/>
        <c:axPos val="b"/>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7075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Hoja1!$E$13:$E$18</c:f>
              <c:strCache>
                <c:ptCount val="6"/>
                <c:pt idx="0">
                  <c:v>Primera infancia</c:v>
                </c:pt>
                <c:pt idx="1">
                  <c:v>Infancia</c:v>
                </c:pt>
                <c:pt idx="2">
                  <c:v>Adolescencia</c:v>
                </c:pt>
                <c:pt idx="3">
                  <c:v>Juventud</c:v>
                </c:pt>
                <c:pt idx="4">
                  <c:v>Adultez</c:v>
                </c:pt>
                <c:pt idx="5">
                  <c:v>Envejecimiento o Vejez</c:v>
                </c:pt>
              </c:strCache>
            </c:strRef>
          </c:cat>
          <c:val>
            <c:numRef>
              <c:f>Hoja1!$G$13:$G$18</c:f>
              <c:numCache>
                <c:formatCode>0.00</c:formatCode>
                <c:ptCount val="6"/>
                <c:pt idx="0">
                  <c:v>0.79365079365079361</c:v>
                </c:pt>
                <c:pt idx="1">
                  <c:v>0.88183421516754845</c:v>
                </c:pt>
                <c:pt idx="2">
                  <c:v>4.7619047619047619</c:v>
                </c:pt>
                <c:pt idx="3">
                  <c:v>17.283950617283949</c:v>
                </c:pt>
                <c:pt idx="4">
                  <c:v>56.966490299823633</c:v>
                </c:pt>
                <c:pt idx="5">
                  <c:v>19.31216931216931</c:v>
                </c:pt>
              </c:numCache>
            </c:numRef>
          </c:val>
          <c:extLst>
            <c:ext xmlns:c16="http://schemas.microsoft.com/office/drawing/2014/chart" uri="{C3380CC4-5D6E-409C-BE32-E72D297353CC}">
              <c16:uniqueId val="{00000000-32DE-48D9-8020-ED5A09CEE477}"/>
            </c:ext>
          </c:extLst>
        </c:ser>
        <c:dLbls>
          <c:showLegendKey val="0"/>
          <c:showVal val="0"/>
          <c:showCatName val="0"/>
          <c:showSerName val="0"/>
          <c:showPercent val="0"/>
          <c:showBubbleSize val="0"/>
        </c:dLbls>
        <c:gapWidth val="0"/>
        <c:axId val="501702943"/>
        <c:axId val="501706687"/>
      </c:barChart>
      <c:catAx>
        <c:axId val="50170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501706687"/>
        <c:crosses val="autoZero"/>
        <c:auto val="1"/>
        <c:lblAlgn val="ctr"/>
        <c:lblOffset val="100"/>
        <c:noMultiLvlLbl val="0"/>
      </c:catAx>
      <c:valAx>
        <c:axId val="50170668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702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'An9'!$H$2:$H$7</c:f>
              <c:strCache>
                <c:ptCount val="6"/>
                <c:pt idx="0">
                  <c:v>Primera infancia</c:v>
                </c:pt>
                <c:pt idx="1">
                  <c:v>Infancia</c:v>
                </c:pt>
                <c:pt idx="2">
                  <c:v>Adolescencia</c:v>
                </c:pt>
                <c:pt idx="3">
                  <c:v>Juventud</c:v>
                </c:pt>
                <c:pt idx="4">
                  <c:v>Adultez</c:v>
                </c:pt>
                <c:pt idx="5">
                  <c:v>Adulto Mayor</c:v>
                </c:pt>
              </c:strCache>
            </c:strRef>
          </c:cat>
          <c:val>
            <c:numRef>
              <c:f>'An9'!$J$2:$J$7</c:f>
              <c:numCache>
                <c:formatCode>0.00</c:formatCode>
                <c:ptCount val="6"/>
                <c:pt idx="0">
                  <c:v>9.6385542168674707</c:v>
                </c:pt>
                <c:pt idx="1">
                  <c:v>10.441767068273093</c:v>
                </c:pt>
                <c:pt idx="2">
                  <c:v>3.2128514056224895</c:v>
                </c:pt>
                <c:pt idx="3">
                  <c:v>8.8353413654618471</c:v>
                </c:pt>
                <c:pt idx="4">
                  <c:v>41.76706827309237</c:v>
                </c:pt>
                <c:pt idx="5">
                  <c:v>26.104417670682732</c:v>
                </c:pt>
              </c:numCache>
            </c:numRef>
          </c:val>
          <c:extLst>
            <c:ext xmlns:c16="http://schemas.microsoft.com/office/drawing/2014/chart" uri="{C3380CC4-5D6E-409C-BE32-E72D297353CC}">
              <c16:uniqueId val="{00000000-F2A6-4832-A812-8665E1CF85FD}"/>
            </c:ext>
          </c:extLst>
        </c:ser>
        <c:dLbls>
          <c:showLegendKey val="0"/>
          <c:showVal val="0"/>
          <c:showCatName val="0"/>
          <c:showSerName val="0"/>
          <c:showPercent val="0"/>
          <c:showBubbleSize val="0"/>
        </c:dLbls>
        <c:gapWidth val="0"/>
        <c:axId val="1178123247"/>
        <c:axId val="1178132399"/>
      </c:barChart>
      <c:catAx>
        <c:axId val="117812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78132399"/>
        <c:crosses val="autoZero"/>
        <c:auto val="1"/>
        <c:lblAlgn val="ctr"/>
        <c:lblOffset val="100"/>
        <c:noMultiLvlLbl val="0"/>
      </c:catAx>
      <c:valAx>
        <c:axId val="1178132399"/>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1232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'An9'!$H$2:$H$7</c:f>
              <c:strCache>
                <c:ptCount val="6"/>
                <c:pt idx="0">
                  <c:v>Primera infancia</c:v>
                </c:pt>
                <c:pt idx="1">
                  <c:v>Infancia</c:v>
                </c:pt>
                <c:pt idx="2">
                  <c:v>Adolescencia</c:v>
                </c:pt>
                <c:pt idx="3">
                  <c:v>Juventud</c:v>
                </c:pt>
                <c:pt idx="4">
                  <c:v>Adultez</c:v>
                </c:pt>
                <c:pt idx="5">
                  <c:v>Adulto Mayor</c:v>
                </c:pt>
              </c:strCache>
            </c:strRef>
          </c:cat>
          <c:val>
            <c:numRef>
              <c:f>'An9'!$J$2:$J$7</c:f>
              <c:numCache>
                <c:formatCode>0.00</c:formatCode>
                <c:ptCount val="6"/>
                <c:pt idx="0">
                  <c:v>15.371024734982333</c:v>
                </c:pt>
                <c:pt idx="1">
                  <c:v>14.664310954063604</c:v>
                </c:pt>
                <c:pt idx="2">
                  <c:v>11.837455830388691</c:v>
                </c:pt>
                <c:pt idx="3">
                  <c:v>22.614840989399294</c:v>
                </c:pt>
                <c:pt idx="4">
                  <c:v>31.448763250883395</c:v>
                </c:pt>
                <c:pt idx="5">
                  <c:v>4.0636042402826851</c:v>
                </c:pt>
              </c:numCache>
            </c:numRef>
          </c:val>
          <c:extLst>
            <c:ext xmlns:c16="http://schemas.microsoft.com/office/drawing/2014/chart" uri="{C3380CC4-5D6E-409C-BE32-E72D297353CC}">
              <c16:uniqueId val="{00000000-DA33-4EA0-96F9-05A3A4ED30C5}"/>
            </c:ext>
          </c:extLst>
        </c:ser>
        <c:dLbls>
          <c:showLegendKey val="0"/>
          <c:showVal val="0"/>
          <c:showCatName val="0"/>
          <c:showSerName val="0"/>
          <c:showPercent val="0"/>
          <c:showBubbleSize val="0"/>
        </c:dLbls>
        <c:gapWidth val="0"/>
        <c:axId val="684955167"/>
        <c:axId val="684956415"/>
      </c:barChart>
      <c:catAx>
        <c:axId val="6849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684956415"/>
        <c:crosses val="autoZero"/>
        <c:auto val="1"/>
        <c:lblAlgn val="ctr"/>
        <c:lblOffset val="100"/>
        <c:noMultiLvlLbl val="0"/>
      </c:catAx>
      <c:valAx>
        <c:axId val="684956415"/>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9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invertIfNegative val="0"/>
          <c:dPt>
            <c:idx val="1"/>
            <c:invertIfNegative val="0"/>
            <c:bubble3D val="0"/>
            <c:spPr>
              <a:solidFill>
                <a:schemeClr val="accent2"/>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1-47AD-496A-8C95-40AD85CD6F0F}"/>
              </c:ext>
            </c:extLst>
          </c:dPt>
          <c:dPt>
            <c:idx val="2"/>
            <c:invertIfNegative val="0"/>
            <c:bubble3D val="0"/>
            <c:spPr>
              <a:solidFill>
                <a:schemeClr val="accent3">
                  <a:lumMod val="60000"/>
                  <a:lumOff val="40000"/>
                </a:schemeClr>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3-47AD-496A-8C95-40AD85CD6F0F}"/>
              </c:ext>
            </c:extLst>
          </c:dPt>
          <c:dPt>
            <c:idx val="3"/>
            <c:invertIfNegative val="0"/>
            <c:bubble3D val="0"/>
            <c:spPr>
              <a:solidFill>
                <a:srgbClr val="7030A0"/>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5-47AD-496A-8C95-40AD85CD6F0F}"/>
              </c:ext>
            </c:extLst>
          </c:dPt>
          <c:dPt>
            <c:idx val="4"/>
            <c:invertIfNegative val="0"/>
            <c:bubble3D val="0"/>
            <c:spPr>
              <a:solidFill>
                <a:schemeClr val="accent6"/>
              </a:solidFill>
              <a:ln w="6350">
                <a:gradFill>
                  <a:gsLst>
                    <a:gs pos="0">
                      <a:schemeClr val="accent1">
                        <a:tint val="66000"/>
                        <a:satMod val="160000"/>
                      </a:schemeClr>
                    </a:gs>
                    <a:gs pos="21000">
                      <a:schemeClr val="accent1">
                        <a:tint val="44500"/>
                        <a:satMod val="160000"/>
                      </a:schemeClr>
                    </a:gs>
                    <a:gs pos="100000">
                      <a:schemeClr val="accent1">
                        <a:tint val="23500"/>
                        <a:satMod val="160000"/>
                      </a:schemeClr>
                    </a:gs>
                  </a:gsLst>
                  <a:lin ang="5400000" scaled="0"/>
                </a:gradFill>
              </a:ln>
            </c:spPr>
            <c:extLst>
              <c:ext xmlns:c16="http://schemas.microsoft.com/office/drawing/2014/chart" uri="{C3380CC4-5D6E-409C-BE32-E72D297353CC}">
                <c16:uniqueId val="{00000007-47AD-496A-8C95-40AD85CD6F0F}"/>
              </c:ext>
            </c:extLst>
          </c:dPt>
          <c:dLbls>
            <c:dLbl>
              <c:idx val="0"/>
              <c:layout>
                <c:manualLayout>
                  <c:x val="1.2995451591942844E-2"/>
                  <c:y val="4.355281207133058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47AD-496A-8C95-40AD85CD6F0F}"/>
                </c:ext>
              </c:extLst>
            </c:dLbl>
            <c:dLbl>
              <c:idx val="5"/>
              <c:layout>
                <c:manualLayout>
                  <c:x val="0"/>
                  <c:y val="-1.401714677640603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7AD-496A-8C95-40AD85CD6F0F}"/>
                </c:ext>
              </c:extLst>
            </c:dLbl>
            <c:spPr>
              <a:noFill/>
              <a:ln>
                <a:noFill/>
              </a:ln>
              <a:effectLst/>
            </c:sp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'tablas HA'!$H$38:$H$43</c:f>
              <c:strCache>
                <c:ptCount val="6"/>
                <c:pt idx="0">
                  <c:v>PRIMERA INFANCIA</c:v>
                </c:pt>
                <c:pt idx="1">
                  <c:v>INFANCIA</c:v>
                </c:pt>
                <c:pt idx="2">
                  <c:v>ADOLESCENCIA</c:v>
                </c:pt>
                <c:pt idx="3">
                  <c:v>JUVENTUD</c:v>
                </c:pt>
                <c:pt idx="4">
                  <c:v>ADULTEZ</c:v>
                </c:pt>
                <c:pt idx="5">
                  <c:v>ADULTO MAYOR</c:v>
                </c:pt>
              </c:strCache>
            </c:strRef>
          </c:cat>
          <c:val>
            <c:numRef>
              <c:f>'tablas HA'!$I$38:$I$43</c:f>
              <c:numCache>
                <c:formatCode>General</c:formatCode>
                <c:ptCount val="6"/>
                <c:pt idx="0">
                  <c:v>0</c:v>
                </c:pt>
                <c:pt idx="1">
                  <c:v>4</c:v>
                </c:pt>
                <c:pt idx="2">
                  <c:v>8</c:v>
                </c:pt>
                <c:pt idx="3">
                  <c:v>15</c:v>
                </c:pt>
                <c:pt idx="4">
                  <c:v>11</c:v>
                </c:pt>
                <c:pt idx="5">
                  <c:v>3</c:v>
                </c:pt>
              </c:numCache>
            </c:numRef>
          </c:val>
          <c:extLst>
            <c:ext xmlns:c16="http://schemas.microsoft.com/office/drawing/2014/chart" uri="{C3380CC4-5D6E-409C-BE32-E72D297353CC}">
              <c16:uniqueId val="{0000000A-47AD-496A-8C95-40AD85CD6F0F}"/>
            </c:ext>
          </c:extLst>
        </c:ser>
        <c:dLbls>
          <c:showLegendKey val="0"/>
          <c:showVal val="0"/>
          <c:showCatName val="0"/>
          <c:showSerName val="0"/>
          <c:showPercent val="0"/>
          <c:showBubbleSize val="0"/>
        </c:dLbls>
        <c:gapWidth val="13"/>
        <c:axId val="139968512"/>
        <c:axId val="139970048"/>
      </c:barChart>
      <c:catAx>
        <c:axId val="139968512"/>
        <c:scaling>
          <c:orientation val="minMax"/>
        </c:scaling>
        <c:delete val="0"/>
        <c:axPos val="b"/>
        <c:numFmt formatCode="#,##0.0" sourceLinked="0"/>
        <c:majorTickMark val="out"/>
        <c:minorTickMark val="none"/>
        <c:tickLblPos val="nextTo"/>
        <c:txPr>
          <a:bodyPr/>
          <a:lstStyle/>
          <a:p>
            <a:pPr>
              <a:defRPr sz="800"/>
            </a:pPr>
            <a:endParaRPr lang="en-US"/>
          </a:p>
        </c:txPr>
        <c:crossAx val="139970048"/>
        <c:crossesAt val="0"/>
        <c:auto val="1"/>
        <c:lblAlgn val="ctr"/>
        <c:lblOffset val="100"/>
        <c:noMultiLvlLbl val="0"/>
      </c:catAx>
      <c:valAx>
        <c:axId val="139970048"/>
        <c:scaling>
          <c:orientation val="minMax"/>
        </c:scaling>
        <c:delete val="0"/>
        <c:axPos val="l"/>
        <c:majorGridlines>
          <c:spPr>
            <a:ln w="0">
              <a:noFill/>
            </a:ln>
          </c:spPr>
        </c:majorGridlines>
        <c:numFmt formatCode="0.0" sourceLinked="0"/>
        <c:majorTickMark val="out"/>
        <c:minorTickMark val="none"/>
        <c:tickLblPos val="nextTo"/>
        <c:txPr>
          <a:bodyPr rot="0" vert="horz"/>
          <a:lstStyle/>
          <a:p>
            <a:pPr>
              <a:defRPr/>
            </a:pPr>
            <a:endParaRPr lang="en-US"/>
          </a:p>
        </c:txPr>
        <c:crossAx val="139968512"/>
        <c:crosses val="autoZero"/>
        <c:crossBetween val="between"/>
      </c:valAx>
    </c:plotArea>
    <c:plotVisOnly val="1"/>
    <c:dispBlanksAs val="gap"/>
    <c:showDLblsOverMax val="0"/>
  </c:chart>
  <c:txPr>
    <a:bodyPr/>
    <a:lstStyle/>
    <a:p>
      <a:pPr>
        <a:defRPr baseline="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37394917820835E-2"/>
          <c:y val="0.1186201751993924"/>
          <c:w val="0.89426572019338646"/>
          <c:h val="0.66226959161458843"/>
        </c:manualLayout>
      </c:layout>
      <c:barChart>
        <c:barDir val="col"/>
        <c:grouping val="clustered"/>
        <c:varyColors val="0"/>
        <c:ser>
          <c:idx val="2"/>
          <c:order val="2"/>
          <c:tx>
            <c:strRef>
              <c:f>'[Canal Endémico INTOXICACIONES Medellín  S 36 - 2021.xlsx]Intoxicaciones'!$A$63</c:f>
              <c:strCache>
                <c:ptCount val="1"/>
                <c:pt idx="0">
                  <c:v>2021</c:v>
                </c:pt>
              </c:strCache>
            </c:strRef>
          </c:tx>
          <c:spPr>
            <a:solidFill>
              <a:srgbClr val="0070C0"/>
            </a:solidFill>
            <a:ln>
              <a:solidFill>
                <a:schemeClr val="tx1"/>
              </a:solidFill>
            </a:ln>
          </c:spPr>
          <c:invertIfNegative val="0"/>
          <c:val>
            <c:numRef>
              <c:f>'[Canal Endémico INTOXICACIONES Medellín  S 36 - 2021.xlsx]Intoxicaciones'!$B$63:$BA$63</c:f>
              <c:numCache>
                <c:formatCode>General</c:formatCode>
                <c:ptCount val="52"/>
                <c:pt idx="0">
                  <c:v>14</c:v>
                </c:pt>
                <c:pt idx="1">
                  <c:v>31</c:v>
                </c:pt>
                <c:pt idx="2">
                  <c:v>24</c:v>
                </c:pt>
                <c:pt idx="3">
                  <c:v>38</c:v>
                </c:pt>
                <c:pt idx="4">
                  <c:v>25</c:v>
                </c:pt>
                <c:pt idx="5">
                  <c:v>32</c:v>
                </c:pt>
                <c:pt idx="6">
                  <c:v>55</c:v>
                </c:pt>
                <c:pt idx="7">
                  <c:v>38</c:v>
                </c:pt>
                <c:pt idx="8">
                  <c:v>31</c:v>
                </c:pt>
                <c:pt idx="9">
                  <c:v>30</c:v>
                </c:pt>
                <c:pt idx="10">
                  <c:v>29</c:v>
                </c:pt>
                <c:pt idx="11">
                  <c:v>28</c:v>
                </c:pt>
                <c:pt idx="12">
                  <c:v>20</c:v>
                </c:pt>
                <c:pt idx="13">
                  <c:v>24</c:v>
                </c:pt>
                <c:pt idx="14">
                  <c:v>23</c:v>
                </c:pt>
                <c:pt idx="15">
                  <c:v>21</c:v>
                </c:pt>
                <c:pt idx="16">
                  <c:v>29</c:v>
                </c:pt>
                <c:pt idx="17">
                  <c:v>32</c:v>
                </c:pt>
                <c:pt idx="18">
                  <c:v>17</c:v>
                </c:pt>
                <c:pt idx="19">
                  <c:v>29</c:v>
                </c:pt>
                <c:pt idx="20">
                  <c:v>31</c:v>
                </c:pt>
                <c:pt idx="21">
                  <c:v>47</c:v>
                </c:pt>
                <c:pt idx="22">
                  <c:v>24</c:v>
                </c:pt>
                <c:pt idx="23">
                  <c:v>21</c:v>
                </c:pt>
                <c:pt idx="24">
                  <c:v>31</c:v>
                </c:pt>
                <c:pt idx="25">
                  <c:v>24</c:v>
                </c:pt>
                <c:pt idx="26">
                  <c:v>37</c:v>
                </c:pt>
                <c:pt idx="27">
                  <c:v>21</c:v>
                </c:pt>
                <c:pt idx="28">
                  <c:v>23</c:v>
                </c:pt>
                <c:pt idx="29">
                  <c:v>19</c:v>
                </c:pt>
                <c:pt idx="30">
                  <c:v>35</c:v>
                </c:pt>
                <c:pt idx="31">
                  <c:v>15</c:v>
                </c:pt>
                <c:pt idx="32">
                  <c:v>25</c:v>
                </c:pt>
                <c:pt idx="33">
                  <c:v>19</c:v>
                </c:pt>
                <c:pt idx="34">
                  <c:v>31</c:v>
                </c:pt>
                <c:pt idx="35">
                  <c:v>17</c:v>
                </c:pt>
              </c:numCache>
            </c:numRef>
          </c:val>
          <c:extLst>
            <c:ext xmlns:c16="http://schemas.microsoft.com/office/drawing/2014/chart" uri="{C3380CC4-5D6E-409C-BE32-E72D297353CC}">
              <c16:uniqueId val="{00000000-BC8B-49DD-B8D5-EAD4B6877AF0}"/>
            </c:ext>
          </c:extLst>
        </c:ser>
        <c:dLbls>
          <c:showLegendKey val="0"/>
          <c:showVal val="0"/>
          <c:showCatName val="0"/>
          <c:showSerName val="0"/>
          <c:showPercent val="0"/>
          <c:showBubbleSize val="0"/>
        </c:dLbls>
        <c:gapWidth val="0"/>
        <c:overlap val="100"/>
        <c:axId val="-1820484368"/>
        <c:axId val="-1820483824"/>
      </c:barChart>
      <c:lineChart>
        <c:grouping val="standard"/>
        <c:varyColors val="0"/>
        <c:ser>
          <c:idx val="0"/>
          <c:order val="0"/>
          <c:tx>
            <c:strRef>
              <c:f>'[Canal Endémico INTOXICACIONES Medellín  S 36 - 2021.xlsx]Intoxicaciones'!$A$61</c:f>
              <c:strCache>
                <c:ptCount val="1"/>
                <c:pt idx="0">
                  <c:v>2019</c:v>
                </c:pt>
              </c:strCache>
            </c:strRef>
          </c:tx>
          <c:spPr>
            <a:ln w="28575">
              <a:solidFill>
                <a:srgbClr val="C00000"/>
              </a:solidFill>
            </a:ln>
          </c:spPr>
          <c:marker>
            <c:symbol val="none"/>
          </c:marker>
          <c:val>
            <c:numRef>
              <c:f>'[Canal Endémico INTOXICACIONES Medellín  S 36 - 2021.xlsx]Intoxicaciones'!$B$61:$BA$61</c:f>
              <c:numCache>
                <c:formatCode>General</c:formatCode>
                <c:ptCount val="52"/>
                <c:pt idx="0">
                  <c:v>29</c:v>
                </c:pt>
                <c:pt idx="1">
                  <c:v>20</c:v>
                </c:pt>
                <c:pt idx="2">
                  <c:v>34</c:v>
                </c:pt>
                <c:pt idx="3">
                  <c:v>20</c:v>
                </c:pt>
                <c:pt idx="4">
                  <c:v>25</c:v>
                </c:pt>
                <c:pt idx="5">
                  <c:v>31</c:v>
                </c:pt>
                <c:pt idx="6">
                  <c:v>40</c:v>
                </c:pt>
                <c:pt idx="7">
                  <c:v>25</c:v>
                </c:pt>
                <c:pt idx="8">
                  <c:v>28</c:v>
                </c:pt>
                <c:pt idx="9">
                  <c:v>44</c:v>
                </c:pt>
                <c:pt idx="10">
                  <c:v>34</c:v>
                </c:pt>
                <c:pt idx="11">
                  <c:v>38</c:v>
                </c:pt>
                <c:pt idx="12">
                  <c:v>32</c:v>
                </c:pt>
                <c:pt idx="13">
                  <c:v>31</c:v>
                </c:pt>
                <c:pt idx="14">
                  <c:v>32</c:v>
                </c:pt>
                <c:pt idx="15">
                  <c:v>31</c:v>
                </c:pt>
                <c:pt idx="16">
                  <c:v>28</c:v>
                </c:pt>
                <c:pt idx="17">
                  <c:v>33</c:v>
                </c:pt>
                <c:pt idx="18">
                  <c:v>38</c:v>
                </c:pt>
                <c:pt idx="19">
                  <c:v>30</c:v>
                </c:pt>
                <c:pt idx="20">
                  <c:v>27</c:v>
                </c:pt>
                <c:pt idx="21">
                  <c:v>31</c:v>
                </c:pt>
                <c:pt idx="22">
                  <c:v>20</c:v>
                </c:pt>
                <c:pt idx="23">
                  <c:v>31</c:v>
                </c:pt>
                <c:pt idx="24">
                  <c:v>41</c:v>
                </c:pt>
                <c:pt idx="25">
                  <c:v>22</c:v>
                </c:pt>
                <c:pt idx="26">
                  <c:v>32</c:v>
                </c:pt>
                <c:pt idx="27">
                  <c:v>33</c:v>
                </c:pt>
                <c:pt idx="28">
                  <c:v>34</c:v>
                </c:pt>
                <c:pt idx="29">
                  <c:v>36</c:v>
                </c:pt>
                <c:pt idx="30">
                  <c:v>33</c:v>
                </c:pt>
                <c:pt idx="31">
                  <c:v>36</c:v>
                </c:pt>
                <c:pt idx="32">
                  <c:v>43</c:v>
                </c:pt>
                <c:pt idx="33">
                  <c:v>26</c:v>
                </c:pt>
                <c:pt idx="34">
                  <c:v>26</c:v>
                </c:pt>
                <c:pt idx="35">
                  <c:v>37</c:v>
                </c:pt>
                <c:pt idx="36">
                  <c:v>37</c:v>
                </c:pt>
                <c:pt idx="37">
                  <c:v>25</c:v>
                </c:pt>
                <c:pt idx="38">
                  <c:v>39</c:v>
                </c:pt>
                <c:pt idx="39">
                  <c:v>34</c:v>
                </c:pt>
                <c:pt idx="40">
                  <c:v>24</c:v>
                </c:pt>
                <c:pt idx="41">
                  <c:v>22</c:v>
                </c:pt>
                <c:pt idx="42">
                  <c:v>22</c:v>
                </c:pt>
                <c:pt idx="43">
                  <c:v>29</c:v>
                </c:pt>
                <c:pt idx="44">
                  <c:v>41</c:v>
                </c:pt>
                <c:pt idx="45">
                  <c:v>29</c:v>
                </c:pt>
                <c:pt idx="46">
                  <c:v>25</c:v>
                </c:pt>
                <c:pt idx="47">
                  <c:v>33</c:v>
                </c:pt>
                <c:pt idx="48">
                  <c:v>38</c:v>
                </c:pt>
                <c:pt idx="49">
                  <c:v>38</c:v>
                </c:pt>
                <c:pt idx="50">
                  <c:v>20</c:v>
                </c:pt>
                <c:pt idx="51">
                  <c:v>14</c:v>
                </c:pt>
              </c:numCache>
            </c:numRef>
          </c:val>
          <c:smooth val="0"/>
          <c:extLst>
            <c:ext xmlns:c16="http://schemas.microsoft.com/office/drawing/2014/chart" uri="{C3380CC4-5D6E-409C-BE32-E72D297353CC}">
              <c16:uniqueId val="{00000001-BC8B-49DD-B8D5-EAD4B6877AF0}"/>
            </c:ext>
          </c:extLst>
        </c:ser>
        <c:ser>
          <c:idx val="1"/>
          <c:order val="1"/>
          <c:tx>
            <c:strRef>
              <c:f>'[Canal Endémico INTOXICACIONES Medellín  S 36 - 2021.xlsx]Intoxicaciones'!$A$62</c:f>
              <c:strCache>
                <c:ptCount val="1"/>
                <c:pt idx="0">
                  <c:v>2020</c:v>
                </c:pt>
              </c:strCache>
            </c:strRef>
          </c:tx>
          <c:spPr>
            <a:ln w="28575">
              <a:solidFill>
                <a:srgbClr val="00B050"/>
              </a:solidFill>
            </a:ln>
          </c:spPr>
          <c:marker>
            <c:symbol val="none"/>
          </c:marker>
          <c:val>
            <c:numRef>
              <c:f>'[Canal Endémico INTOXICACIONES Medellín  S 36 - 2021.xlsx]Intoxicaciones'!$B$62:$BA$62</c:f>
              <c:numCache>
                <c:formatCode>General</c:formatCode>
                <c:ptCount val="52"/>
                <c:pt idx="0">
                  <c:v>52</c:v>
                </c:pt>
                <c:pt idx="1">
                  <c:v>28</c:v>
                </c:pt>
                <c:pt idx="2">
                  <c:v>36</c:v>
                </c:pt>
                <c:pt idx="3">
                  <c:v>28</c:v>
                </c:pt>
                <c:pt idx="4">
                  <c:v>33</c:v>
                </c:pt>
                <c:pt idx="5">
                  <c:v>24</c:v>
                </c:pt>
                <c:pt idx="6">
                  <c:v>29</c:v>
                </c:pt>
                <c:pt idx="7">
                  <c:v>33</c:v>
                </c:pt>
                <c:pt idx="8">
                  <c:v>30</c:v>
                </c:pt>
                <c:pt idx="9">
                  <c:v>35</c:v>
                </c:pt>
                <c:pt idx="10">
                  <c:v>36</c:v>
                </c:pt>
                <c:pt idx="11">
                  <c:v>28</c:v>
                </c:pt>
                <c:pt idx="12">
                  <c:v>9</c:v>
                </c:pt>
                <c:pt idx="13">
                  <c:v>16</c:v>
                </c:pt>
                <c:pt idx="14">
                  <c:v>19</c:v>
                </c:pt>
                <c:pt idx="15">
                  <c:v>22</c:v>
                </c:pt>
                <c:pt idx="16">
                  <c:v>23</c:v>
                </c:pt>
                <c:pt idx="17">
                  <c:v>23</c:v>
                </c:pt>
                <c:pt idx="18">
                  <c:v>29</c:v>
                </c:pt>
                <c:pt idx="19">
                  <c:v>19</c:v>
                </c:pt>
                <c:pt idx="20">
                  <c:v>29</c:v>
                </c:pt>
                <c:pt idx="21">
                  <c:v>19</c:v>
                </c:pt>
                <c:pt idx="22">
                  <c:v>26</c:v>
                </c:pt>
                <c:pt idx="23">
                  <c:v>33</c:v>
                </c:pt>
                <c:pt idx="24">
                  <c:v>23</c:v>
                </c:pt>
                <c:pt idx="25">
                  <c:v>23</c:v>
                </c:pt>
                <c:pt idx="26">
                  <c:v>31</c:v>
                </c:pt>
                <c:pt idx="27">
                  <c:v>22</c:v>
                </c:pt>
                <c:pt idx="28">
                  <c:v>18</c:v>
                </c:pt>
                <c:pt idx="29">
                  <c:v>19</c:v>
                </c:pt>
                <c:pt idx="30">
                  <c:v>21</c:v>
                </c:pt>
                <c:pt idx="31">
                  <c:v>22</c:v>
                </c:pt>
                <c:pt idx="32">
                  <c:v>27</c:v>
                </c:pt>
                <c:pt idx="33">
                  <c:v>33</c:v>
                </c:pt>
                <c:pt idx="34">
                  <c:v>21</c:v>
                </c:pt>
                <c:pt idx="35">
                  <c:v>34</c:v>
                </c:pt>
                <c:pt idx="36">
                  <c:v>37</c:v>
                </c:pt>
                <c:pt idx="37">
                  <c:v>36</c:v>
                </c:pt>
                <c:pt idx="38">
                  <c:v>30</c:v>
                </c:pt>
                <c:pt idx="39">
                  <c:v>27</c:v>
                </c:pt>
                <c:pt idx="40">
                  <c:v>32</c:v>
                </c:pt>
                <c:pt idx="41">
                  <c:v>35</c:v>
                </c:pt>
                <c:pt idx="42">
                  <c:v>26</c:v>
                </c:pt>
                <c:pt idx="43">
                  <c:v>32</c:v>
                </c:pt>
                <c:pt idx="44">
                  <c:v>24</c:v>
                </c:pt>
                <c:pt idx="45">
                  <c:v>22</c:v>
                </c:pt>
                <c:pt idx="46">
                  <c:v>21</c:v>
                </c:pt>
                <c:pt idx="47">
                  <c:v>32</c:v>
                </c:pt>
                <c:pt idx="48">
                  <c:v>36</c:v>
                </c:pt>
                <c:pt idx="49">
                  <c:v>21</c:v>
                </c:pt>
                <c:pt idx="50">
                  <c:v>20</c:v>
                </c:pt>
                <c:pt idx="51">
                  <c:v>26</c:v>
                </c:pt>
              </c:numCache>
            </c:numRef>
          </c:val>
          <c:smooth val="0"/>
          <c:extLst>
            <c:ext xmlns:c16="http://schemas.microsoft.com/office/drawing/2014/chart" uri="{C3380CC4-5D6E-409C-BE32-E72D297353CC}">
              <c16:uniqueId val="{00000002-BC8B-49DD-B8D5-EAD4B6877AF0}"/>
            </c:ext>
          </c:extLst>
        </c:ser>
        <c:ser>
          <c:idx val="3"/>
          <c:order val="3"/>
          <c:tx>
            <c:strRef>
              <c:f>'[Canal Endémico INTOXICACIONES Medellín  S 36 - 2021.xlsx]Intoxicaciones'!$A$60</c:f>
              <c:strCache>
                <c:ptCount val="1"/>
                <c:pt idx="0">
                  <c:v>2018</c:v>
                </c:pt>
              </c:strCache>
            </c:strRef>
          </c:tx>
          <c:marker>
            <c:symbol val="none"/>
          </c:marker>
          <c:val>
            <c:numRef>
              <c:f>'[Canal Endémico INTOXICACIONES Medellín  S 36 - 2021.xlsx]Intoxicaciones'!$B$60:$BA$60</c:f>
              <c:numCache>
                <c:formatCode>General</c:formatCode>
                <c:ptCount val="52"/>
                <c:pt idx="0">
                  <c:v>51</c:v>
                </c:pt>
                <c:pt idx="1">
                  <c:v>62</c:v>
                </c:pt>
                <c:pt idx="2">
                  <c:v>49</c:v>
                </c:pt>
                <c:pt idx="3">
                  <c:v>47</c:v>
                </c:pt>
                <c:pt idx="4">
                  <c:v>68</c:v>
                </c:pt>
                <c:pt idx="5">
                  <c:v>46</c:v>
                </c:pt>
                <c:pt idx="6">
                  <c:v>47</c:v>
                </c:pt>
                <c:pt idx="7">
                  <c:v>47</c:v>
                </c:pt>
                <c:pt idx="8">
                  <c:v>55</c:v>
                </c:pt>
                <c:pt idx="9">
                  <c:v>54</c:v>
                </c:pt>
                <c:pt idx="10">
                  <c:v>56</c:v>
                </c:pt>
                <c:pt idx="11">
                  <c:v>38</c:v>
                </c:pt>
                <c:pt idx="12">
                  <c:v>50</c:v>
                </c:pt>
                <c:pt idx="13">
                  <c:v>40</c:v>
                </c:pt>
                <c:pt idx="14">
                  <c:v>44</c:v>
                </c:pt>
                <c:pt idx="15">
                  <c:v>36</c:v>
                </c:pt>
                <c:pt idx="16">
                  <c:v>43</c:v>
                </c:pt>
                <c:pt idx="17">
                  <c:v>37</c:v>
                </c:pt>
                <c:pt idx="18">
                  <c:v>48</c:v>
                </c:pt>
                <c:pt idx="19">
                  <c:v>32</c:v>
                </c:pt>
                <c:pt idx="20">
                  <c:v>34</c:v>
                </c:pt>
                <c:pt idx="21">
                  <c:v>24</c:v>
                </c:pt>
                <c:pt idx="22">
                  <c:v>24</c:v>
                </c:pt>
                <c:pt idx="23">
                  <c:v>24</c:v>
                </c:pt>
                <c:pt idx="24">
                  <c:v>24</c:v>
                </c:pt>
                <c:pt idx="25">
                  <c:v>32</c:v>
                </c:pt>
                <c:pt idx="26">
                  <c:v>26</c:v>
                </c:pt>
                <c:pt idx="27">
                  <c:v>28</c:v>
                </c:pt>
                <c:pt idx="28">
                  <c:v>20</c:v>
                </c:pt>
                <c:pt idx="29">
                  <c:v>30</c:v>
                </c:pt>
                <c:pt idx="30">
                  <c:v>21</c:v>
                </c:pt>
                <c:pt idx="31">
                  <c:v>33</c:v>
                </c:pt>
                <c:pt idx="32">
                  <c:v>30</c:v>
                </c:pt>
                <c:pt idx="33">
                  <c:v>30</c:v>
                </c:pt>
                <c:pt idx="34">
                  <c:v>22</c:v>
                </c:pt>
                <c:pt idx="35">
                  <c:v>28</c:v>
                </c:pt>
                <c:pt idx="36">
                  <c:v>29</c:v>
                </c:pt>
                <c:pt idx="37">
                  <c:v>50</c:v>
                </c:pt>
                <c:pt idx="38">
                  <c:v>29</c:v>
                </c:pt>
                <c:pt idx="39">
                  <c:v>28</c:v>
                </c:pt>
                <c:pt idx="40">
                  <c:v>25</c:v>
                </c:pt>
                <c:pt idx="41">
                  <c:v>37</c:v>
                </c:pt>
                <c:pt idx="42">
                  <c:v>21</c:v>
                </c:pt>
                <c:pt idx="43">
                  <c:v>28</c:v>
                </c:pt>
                <c:pt idx="44">
                  <c:v>25</c:v>
                </c:pt>
                <c:pt idx="45">
                  <c:v>18</c:v>
                </c:pt>
                <c:pt idx="46">
                  <c:v>13</c:v>
                </c:pt>
                <c:pt idx="47">
                  <c:v>25</c:v>
                </c:pt>
                <c:pt idx="48">
                  <c:v>31</c:v>
                </c:pt>
                <c:pt idx="49">
                  <c:v>34</c:v>
                </c:pt>
                <c:pt idx="50">
                  <c:v>20</c:v>
                </c:pt>
                <c:pt idx="51">
                  <c:v>21</c:v>
                </c:pt>
              </c:numCache>
            </c:numRef>
          </c:val>
          <c:smooth val="0"/>
          <c:extLst>
            <c:ext xmlns:c16="http://schemas.microsoft.com/office/drawing/2014/chart" uri="{C3380CC4-5D6E-409C-BE32-E72D297353CC}">
              <c16:uniqueId val="{00000003-BC8B-49DD-B8D5-EAD4B6877AF0}"/>
            </c:ext>
          </c:extLst>
        </c:ser>
        <c:ser>
          <c:idx val="4"/>
          <c:order val="4"/>
          <c:tx>
            <c:strRef>
              <c:f>'[Canal Endémico INTOXICACIONES Medellín  S 36 - 2021.xlsx]Intoxicaciones'!$A$59</c:f>
              <c:strCache>
                <c:ptCount val="1"/>
                <c:pt idx="0">
                  <c:v>2017</c:v>
                </c:pt>
              </c:strCache>
            </c:strRef>
          </c:tx>
          <c:marker>
            <c:symbol val="none"/>
          </c:marker>
          <c:val>
            <c:numRef>
              <c:f>'[Canal Endémico INTOXICACIONES Medellín  S 36 - 2021.xlsx]Intoxicaciones'!$B$59:$BA$59</c:f>
              <c:numCache>
                <c:formatCode>General</c:formatCode>
                <c:ptCount val="52"/>
                <c:pt idx="0">
                  <c:v>59</c:v>
                </c:pt>
                <c:pt idx="1">
                  <c:v>50</c:v>
                </c:pt>
                <c:pt idx="2">
                  <c:v>35</c:v>
                </c:pt>
                <c:pt idx="3">
                  <c:v>46</c:v>
                </c:pt>
                <c:pt idx="4">
                  <c:v>60</c:v>
                </c:pt>
                <c:pt idx="5">
                  <c:v>61</c:v>
                </c:pt>
                <c:pt idx="6">
                  <c:v>45</c:v>
                </c:pt>
                <c:pt idx="7">
                  <c:v>55</c:v>
                </c:pt>
                <c:pt idx="8">
                  <c:v>51</c:v>
                </c:pt>
                <c:pt idx="9">
                  <c:v>79</c:v>
                </c:pt>
                <c:pt idx="10">
                  <c:v>55</c:v>
                </c:pt>
                <c:pt idx="11">
                  <c:v>48</c:v>
                </c:pt>
                <c:pt idx="12">
                  <c:v>55</c:v>
                </c:pt>
                <c:pt idx="13">
                  <c:v>89</c:v>
                </c:pt>
                <c:pt idx="14">
                  <c:v>39</c:v>
                </c:pt>
                <c:pt idx="15">
                  <c:v>59</c:v>
                </c:pt>
                <c:pt idx="16">
                  <c:v>63</c:v>
                </c:pt>
                <c:pt idx="17">
                  <c:v>69</c:v>
                </c:pt>
                <c:pt idx="18">
                  <c:v>40</c:v>
                </c:pt>
                <c:pt idx="19">
                  <c:v>39</c:v>
                </c:pt>
                <c:pt idx="20">
                  <c:v>45</c:v>
                </c:pt>
                <c:pt idx="21">
                  <c:v>59</c:v>
                </c:pt>
                <c:pt idx="22">
                  <c:v>58</c:v>
                </c:pt>
                <c:pt idx="23">
                  <c:v>43</c:v>
                </c:pt>
                <c:pt idx="24">
                  <c:v>67</c:v>
                </c:pt>
                <c:pt idx="25">
                  <c:v>52</c:v>
                </c:pt>
                <c:pt idx="26">
                  <c:v>52</c:v>
                </c:pt>
                <c:pt idx="27">
                  <c:v>82</c:v>
                </c:pt>
                <c:pt idx="28">
                  <c:v>53</c:v>
                </c:pt>
                <c:pt idx="29">
                  <c:v>66</c:v>
                </c:pt>
                <c:pt idx="30">
                  <c:v>68</c:v>
                </c:pt>
                <c:pt idx="31">
                  <c:v>61</c:v>
                </c:pt>
                <c:pt idx="32">
                  <c:v>53</c:v>
                </c:pt>
                <c:pt idx="33">
                  <c:v>62</c:v>
                </c:pt>
                <c:pt idx="34">
                  <c:v>48</c:v>
                </c:pt>
                <c:pt idx="35">
                  <c:v>59</c:v>
                </c:pt>
                <c:pt idx="36">
                  <c:v>48</c:v>
                </c:pt>
                <c:pt idx="37">
                  <c:v>66</c:v>
                </c:pt>
                <c:pt idx="38">
                  <c:v>61</c:v>
                </c:pt>
                <c:pt idx="39">
                  <c:v>57</c:v>
                </c:pt>
                <c:pt idx="40">
                  <c:v>53</c:v>
                </c:pt>
                <c:pt idx="41">
                  <c:v>57</c:v>
                </c:pt>
                <c:pt idx="42">
                  <c:v>45</c:v>
                </c:pt>
                <c:pt idx="43">
                  <c:v>62</c:v>
                </c:pt>
                <c:pt idx="44">
                  <c:v>52</c:v>
                </c:pt>
                <c:pt idx="45">
                  <c:v>62</c:v>
                </c:pt>
                <c:pt idx="46">
                  <c:v>54</c:v>
                </c:pt>
                <c:pt idx="47">
                  <c:v>62</c:v>
                </c:pt>
                <c:pt idx="48">
                  <c:v>59</c:v>
                </c:pt>
                <c:pt idx="49">
                  <c:v>64</c:v>
                </c:pt>
                <c:pt idx="50">
                  <c:v>49</c:v>
                </c:pt>
                <c:pt idx="51">
                  <c:v>55</c:v>
                </c:pt>
              </c:numCache>
            </c:numRef>
          </c:val>
          <c:smooth val="0"/>
          <c:extLst>
            <c:ext xmlns:c16="http://schemas.microsoft.com/office/drawing/2014/chart" uri="{C3380CC4-5D6E-409C-BE32-E72D297353CC}">
              <c16:uniqueId val="{00000004-BC8B-49DD-B8D5-EAD4B6877AF0}"/>
            </c:ext>
          </c:extLst>
        </c:ser>
        <c:dLbls>
          <c:showLegendKey val="0"/>
          <c:showVal val="0"/>
          <c:showCatName val="0"/>
          <c:showSerName val="0"/>
          <c:showPercent val="0"/>
          <c:showBubbleSize val="0"/>
        </c:dLbls>
        <c:marker val="1"/>
        <c:smooth val="0"/>
        <c:axId val="-1820484368"/>
        <c:axId val="-1820483824"/>
      </c:lineChart>
      <c:catAx>
        <c:axId val="-1820484368"/>
        <c:scaling>
          <c:orientation val="minMax"/>
        </c:scaling>
        <c:delete val="0"/>
        <c:axPos val="b"/>
        <c:title>
          <c:tx>
            <c:rich>
              <a:bodyPr/>
              <a:lstStyle/>
              <a:p>
                <a:pPr>
                  <a:defRPr sz="800" b="0" i="0" baseline="0"/>
                </a:pPr>
                <a:r>
                  <a:rPr lang="en-US" sz="800" b="0" i="0" baseline="0"/>
                  <a:t>Semana Epidemiológica</a:t>
                </a:r>
              </a:p>
            </c:rich>
          </c:tx>
          <c:layout>
            <c:manualLayout>
              <c:xMode val="edge"/>
              <c:yMode val="edge"/>
              <c:x val="0.36358358529578966"/>
              <c:y val="0.8892704457510654"/>
            </c:manualLayout>
          </c:layout>
          <c:overlay val="0"/>
        </c:title>
        <c:majorTickMark val="out"/>
        <c:minorTickMark val="none"/>
        <c:tickLblPos val="nextTo"/>
        <c:txPr>
          <a:bodyPr/>
          <a:lstStyle/>
          <a:p>
            <a:pPr>
              <a:defRPr sz="600" b="0" i="0" baseline="0"/>
            </a:pPr>
            <a:endParaRPr lang="en-US"/>
          </a:p>
        </c:txPr>
        <c:crossAx val="-1820483824"/>
        <c:crosses val="autoZero"/>
        <c:auto val="1"/>
        <c:lblAlgn val="ctr"/>
        <c:lblOffset val="100"/>
        <c:noMultiLvlLbl val="0"/>
      </c:catAx>
      <c:valAx>
        <c:axId val="-1820483824"/>
        <c:scaling>
          <c:orientation val="minMax"/>
        </c:scaling>
        <c:delete val="0"/>
        <c:axPos val="l"/>
        <c:majorGridlines>
          <c:spPr>
            <a:ln>
              <a:noFill/>
            </a:ln>
          </c:spPr>
        </c:majorGridlines>
        <c:title>
          <c:tx>
            <c:rich>
              <a:bodyPr rot="-5400000" vert="horz"/>
              <a:lstStyle/>
              <a:p>
                <a:pPr>
                  <a:defRPr sz="800" b="0" i="0" baseline="0"/>
                </a:pPr>
                <a:r>
                  <a:rPr lang="en-US" sz="800" b="0" i="0" baseline="0"/>
                  <a:t>Casos</a:t>
                </a:r>
              </a:p>
            </c:rich>
          </c:tx>
          <c:layout>
            <c:manualLayout>
              <c:xMode val="edge"/>
              <c:yMode val="edge"/>
              <c:x val="1.0508268225563836E-2"/>
              <c:y val="0.36891709467392947"/>
            </c:manualLayout>
          </c:layout>
          <c:overlay val="0"/>
        </c:title>
        <c:numFmt formatCode="General" sourceLinked="1"/>
        <c:majorTickMark val="out"/>
        <c:minorTickMark val="none"/>
        <c:tickLblPos val="nextTo"/>
        <c:txPr>
          <a:bodyPr/>
          <a:lstStyle/>
          <a:p>
            <a:pPr>
              <a:defRPr sz="700" b="0" i="0" baseline="0"/>
            </a:pPr>
            <a:endParaRPr lang="en-US"/>
          </a:p>
        </c:txPr>
        <c:crossAx val="-1820484368"/>
        <c:crosses val="autoZero"/>
        <c:crossBetween val="between"/>
      </c:valAx>
    </c:plotArea>
    <c:legend>
      <c:legendPos val="t"/>
      <c:layout>
        <c:manualLayout>
          <c:xMode val="edge"/>
          <c:yMode val="edge"/>
          <c:x val="0.14808168111363212"/>
          <c:y val="7.1553649461488364E-3"/>
          <c:w val="0.70383643653816164"/>
          <c:h val="0.14008627003783891"/>
        </c:manualLayout>
      </c:layout>
      <c:overlay val="0"/>
      <c:txPr>
        <a:bodyPr/>
        <a:lstStyle/>
        <a:p>
          <a:pPr>
            <a:defRPr sz="800" b="0" i="0" baseline="0"/>
          </a:pPr>
          <a:endParaRPr lang="en-US"/>
        </a:p>
      </c:txPr>
    </c:legend>
    <c:plotVisOnly val="1"/>
    <c:dispBlanksAs val="gap"/>
    <c:showDLblsOverMax val="0"/>
  </c:chart>
  <c:spPr>
    <a:noFill/>
    <a:ln>
      <a:noFill/>
    </a:ln>
  </c:spPr>
  <c:txPr>
    <a:bodyPr/>
    <a:lstStyle/>
    <a:p>
      <a:pPr>
        <a:defRPr b="1">
          <a:latin typeface="Arial Narrow" panose="020B0606020202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FF0000"/>
              </a:solidFill>
              <a:ln>
                <a:noFill/>
              </a:ln>
              <a:effectLst/>
            </c:spPr>
            <c:extLst>
              <c:ext xmlns:c16="http://schemas.microsoft.com/office/drawing/2014/chart" uri="{C3380CC4-5D6E-409C-BE32-E72D297353CC}">
                <c16:uniqueId val="{00000001-628D-4EF8-814A-2723FA63A5C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'[evento 365 BDD S 36 2021.xls]Hoja1'!$M$2:$M$9</c:f>
              <c:strCache>
                <c:ptCount val="8"/>
                <c:pt idx="0">
                  <c:v>Medicamento</c:v>
                </c:pt>
                <c:pt idx="1">
                  <c:v>Plaguicida</c:v>
                </c:pt>
                <c:pt idx="2">
                  <c:v>Metanol</c:v>
                </c:pt>
                <c:pt idx="3">
                  <c:v>Metales</c:v>
                </c:pt>
                <c:pt idx="4">
                  <c:v>Solventes</c:v>
                </c:pt>
                <c:pt idx="5">
                  <c:v>Otra Sustancia</c:v>
                </c:pt>
                <c:pt idx="6">
                  <c:v>Gases</c:v>
                </c:pt>
                <c:pt idx="7">
                  <c:v>Psicoactivas</c:v>
                </c:pt>
              </c:strCache>
            </c:strRef>
          </c:cat>
          <c:val>
            <c:numRef>
              <c:f>'[evento 365 BDD S 36 2021.xls]Hoja1'!$O$2:$O$9</c:f>
              <c:numCache>
                <c:formatCode>0.00</c:formatCode>
                <c:ptCount val="8"/>
                <c:pt idx="0">
                  <c:v>19.696969696969695</c:v>
                </c:pt>
                <c:pt idx="1">
                  <c:v>4.4444444444444446</c:v>
                </c:pt>
                <c:pt idx="2">
                  <c:v>0.10101010101010101</c:v>
                </c:pt>
                <c:pt idx="3">
                  <c:v>0</c:v>
                </c:pt>
                <c:pt idx="4">
                  <c:v>2.6262626262626263</c:v>
                </c:pt>
                <c:pt idx="5">
                  <c:v>16.868686868686869</c:v>
                </c:pt>
                <c:pt idx="6">
                  <c:v>2.8282828282828283</c:v>
                </c:pt>
                <c:pt idx="7">
                  <c:v>53.434343434343432</c:v>
                </c:pt>
              </c:numCache>
            </c:numRef>
          </c:val>
          <c:extLst>
            <c:ext xmlns:c16="http://schemas.microsoft.com/office/drawing/2014/chart" uri="{C3380CC4-5D6E-409C-BE32-E72D297353CC}">
              <c16:uniqueId val="{00000002-628D-4EF8-814A-2723FA63A5C8}"/>
            </c:ext>
          </c:extLst>
        </c:ser>
        <c:dLbls>
          <c:showLegendKey val="0"/>
          <c:showVal val="0"/>
          <c:showCatName val="0"/>
          <c:showSerName val="0"/>
          <c:showPercent val="0"/>
          <c:showBubbleSize val="0"/>
        </c:dLbls>
        <c:gapWidth val="182"/>
        <c:axId val="516262768"/>
        <c:axId val="516267760"/>
      </c:barChart>
      <c:catAx>
        <c:axId val="516262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267760"/>
        <c:crosses val="autoZero"/>
        <c:auto val="1"/>
        <c:lblAlgn val="ctr"/>
        <c:lblOffset val="100"/>
        <c:noMultiLvlLbl val="0"/>
      </c:catAx>
      <c:valAx>
        <c:axId val="516267760"/>
        <c:scaling>
          <c:orientation val="minMax"/>
        </c:scaling>
        <c:delete val="0"/>
        <c:axPos val="b"/>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6262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0.41326</cdr:x>
      <cdr:y>0.92767</cdr:y>
    </cdr:from>
    <cdr:to>
      <cdr:x>0.57115</cdr:x>
      <cdr:y>0.99954</cdr:y>
    </cdr:to>
    <cdr:sp macro="" textlink="">
      <cdr:nvSpPr>
        <cdr:cNvPr id="2" name="1 CuadroTexto"/>
        <cdr:cNvSpPr txBox="1"/>
      </cdr:nvSpPr>
      <cdr:spPr>
        <a:xfrm xmlns:a="http://schemas.openxmlformats.org/drawingml/2006/main">
          <a:off x="2019300" y="2705100"/>
          <a:ext cx="771525"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100" b="1"/>
            <a:t>Curso de vida</a:t>
          </a:r>
        </a:p>
        <a:p xmlns:a="http://schemas.openxmlformats.org/drawingml/2006/main">
          <a:endParaRPr lang="es-CO"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03E848-6D60-4B3D-BBB3-09EEA7D9CC86}" type="datetimeFigureOut">
              <a:rPr lang="es-ES" smtClean="0"/>
              <a:t>20/10/2022</a:t>
            </a:fld>
            <a:endParaRPr lang="es-ES"/>
          </a:p>
        </p:txBody>
      </p:sp>
      <p:sp>
        <p:nvSpPr>
          <p:cNvPr id="4" name="3 Marcador de imagen de diapositiva"/>
          <p:cNvSpPr>
            <a:spLocks noGrp="1" noRot="1" noChangeAspect="1"/>
          </p:cNvSpPr>
          <p:nvPr>
            <p:ph type="sldImg" idx="2"/>
          </p:nvPr>
        </p:nvSpPr>
        <p:spPr>
          <a:xfrm>
            <a:off x="2132013" y="696913"/>
            <a:ext cx="2746375"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A292E40-D3F9-4BD2-844F-831B1704489D}" type="slidenum">
              <a:rPr lang="es-ES" smtClean="0"/>
              <a:t>‹Nº›</a:t>
            </a:fld>
            <a:endParaRPr lang="es-ES"/>
          </a:p>
        </p:txBody>
      </p:sp>
    </p:spTree>
    <p:extLst>
      <p:ext uri="{BB962C8B-B14F-4D97-AF65-F5344CB8AC3E}">
        <p14:creationId xmlns:p14="http://schemas.microsoft.com/office/powerpoint/2010/main" val="293765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28</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a:t>
            </a:fld>
            <a:endParaRPr lang="es-ES"/>
          </a:p>
        </p:txBody>
      </p:sp>
    </p:spTree>
    <p:extLst>
      <p:ext uri="{BB962C8B-B14F-4D97-AF65-F5344CB8AC3E}">
        <p14:creationId xmlns:p14="http://schemas.microsoft.com/office/powerpoint/2010/main" val="70053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ajustar los indicadores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6</a:t>
            </a:fld>
            <a:endParaRPr lang="es-ES"/>
          </a:p>
        </p:txBody>
      </p:sp>
    </p:spTree>
    <p:extLst>
      <p:ext uri="{BB962C8B-B14F-4D97-AF65-F5344CB8AC3E}">
        <p14:creationId xmlns:p14="http://schemas.microsoft.com/office/powerpoint/2010/main" val="2260324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39145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No olvidar indicador</a:t>
            </a:r>
            <a:r>
              <a:rPr lang="es-ES" baseline="0" dirty="0" smtClean="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11</a:t>
            </a:fld>
            <a:endParaRPr lang="es-ES"/>
          </a:p>
        </p:txBody>
      </p:sp>
    </p:spTree>
    <p:extLst>
      <p:ext uri="{BB962C8B-B14F-4D97-AF65-F5344CB8AC3E}">
        <p14:creationId xmlns:p14="http://schemas.microsoft.com/office/powerpoint/2010/main" val="205269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13</a:t>
            </a:fld>
            <a:endParaRPr lang="es-ES"/>
          </a:p>
        </p:txBody>
      </p:sp>
    </p:spTree>
    <p:extLst>
      <p:ext uri="{BB962C8B-B14F-4D97-AF65-F5344CB8AC3E}">
        <p14:creationId xmlns:p14="http://schemas.microsoft.com/office/powerpoint/2010/main" val="6343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25</a:t>
            </a:fld>
            <a:endParaRPr lang="es-ES"/>
          </a:p>
        </p:txBody>
      </p:sp>
    </p:spTree>
    <p:extLst>
      <p:ext uri="{BB962C8B-B14F-4D97-AF65-F5344CB8AC3E}">
        <p14:creationId xmlns:p14="http://schemas.microsoft.com/office/powerpoint/2010/main" val="245255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26</a:t>
            </a:fld>
            <a:endParaRPr lang="es-ES"/>
          </a:p>
        </p:txBody>
      </p:sp>
    </p:spTree>
    <p:extLst>
      <p:ext uri="{BB962C8B-B14F-4D97-AF65-F5344CB8AC3E}">
        <p14:creationId xmlns:p14="http://schemas.microsoft.com/office/powerpoint/2010/main" val="230965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27</a:t>
            </a:fld>
            <a:endParaRPr lang="es-ES"/>
          </a:p>
        </p:txBody>
      </p:sp>
    </p:spTree>
    <p:extLst>
      <p:ext uri="{BB962C8B-B14F-4D97-AF65-F5344CB8AC3E}">
        <p14:creationId xmlns:p14="http://schemas.microsoft.com/office/powerpoint/2010/main" val="245255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545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6650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3" y="366187"/>
            <a:ext cx="1620202"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366187"/>
            <a:ext cx="4740592"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78928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1821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49368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2" y="5875867"/>
            <a:ext cx="6120765"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2" y="3875620"/>
            <a:ext cx="6120765"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335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2133603"/>
            <a:ext cx="3180398"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38937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2779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53925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5271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364067"/>
            <a:ext cx="2369047"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3" y="364069"/>
            <a:ext cx="4025504"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913469"/>
            <a:ext cx="2369047"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3004968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6" y="6400802"/>
            <a:ext cx="432054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6" y="817033"/>
            <a:ext cx="432054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6" y="7156453"/>
            <a:ext cx="432054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C8F11AF-62C1-494E-97FB-184CCD4F54E6}" type="datetimeFigureOut">
              <a:rPr lang="es-ES" smtClean="0"/>
              <a:t>20/10/2022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9171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366184"/>
            <a:ext cx="648081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2133603"/>
            <a:ext cx="648081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8475136"/>
            <a:ext cx="168021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C8F11AF-62C1-494E-97FB-184CCD4F54E6}" type="datetimeFigureOut">
              <a:rPr lang="es-ES" smtClean="0"/>
              <a:t>20/10/2022</a:t>
            </a:fld>
            <a:endParaRPr lang="es-ES"/>
          </a:p>
        </p:txBody>
      </p:sp>
      <p:sp>
        <p:nvSpPr>
          <p:cNvPr id="5" name="4 Marcador de pie de página"/>
          <p:cNvSpPr>
            <a:spLocks noGrp="1"/>
          </p:cNvSpPr>
          <p:nvPr>
            <p:ph type="ftr" sz="quarter" idx="3"/>
          </p:nvPr>
        </p:nvSpPr>
        <p:spPr>
          <a:xfrm>
            <a:off x="2460308" y="8475136"/>
            <a:ext cx="228028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8475136"/>
            <a:ext cx="168021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317B15E-023E-4D9A-90EE-5512AA418FFA}" type="slidenum">
              <a:rPr lang="es-ES" smtClean="0"/>
              <a:t>‹Nº›</a:t>
            </a:fld>
            <a:endParaRPr lang="es-ES"/>
          </a:p>
        </p:txBody>
      </p:sp>
    </p:spTree>
    <p:extLst>
      <p:ext uri="{BB962C8B-B14F-4D97-AF65-F5344CB8AC3E}">
        <p14:creationId xmlns:p14="http://schemas.microsoft.com/office/powerpoint/2010/main" val="4214383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emf"/><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28.png"/><Relationship Id="rId4" Type="http://schemas.openxmlformats.org/officeDocument/2006/relationships/image" Target="../media/image46.png"/><Relationship Id="rId9" Type="http://schemas.openxmlformats.org/officeDocument/2006/relationships/chart" Target="../charts/chart7.xm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5.png"/><Relationship Id="rId2" Type="http://schemas.openxmlformats.org/officeDocument/2006/relationships/image" Target="../media/image49.emf"/><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6.png"/><Relationship Id="rId15" Type="http://schemas.openxmlformats.org/officeDocument/2006/relationships/chart" Target="../charts/chart9.xml"/><Relationship Id="rId10" Type="http://schemas.openxmlformats.org/officeDocument/2006/relationships/image" Target="../media/image53.png"/><Relationship Id="rId4" Type="http://schemas.openxmlformats.org/officeDocument/2006/relationships/image" Target="../media/image3.png"/><Relationship Id="rId9" Type="http://schemas.microsoft.com/office/2007/relationships/hdphoto" Target="../media/hdphoto3.wdp"/><Relationship Id="rId14" Type="http://schemas.openxmlformats.org/officeDocument/2006/relationships/chart" Target="../charts/chart8.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png"/><Relationship Id="rId3" Type="http://schemas.openxmlformats.org/officeDocument/2006/relationships/image" Target="../media/image57.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60.png"/><Relationship Id="rId5" Type="http://schemas.openxmlformats.org/officeDocument/2006/relationships/image" Target="../media/image58.png"/><Relationship Id="rId10" Type="http://schemas.microsoft.com/office/2007/relationships/hdphoto" Target="../media/hdphoto5.wdp"/><Relationship Id="rId4" Type="http://schemas.openxmlformats.org/officeDocument/2006/relationships/image" Target="../media/image3.png"/><Relationship Id="rId9" Type="http://schemas.openxmlformats.org/officeDocument/2006/relationships/image" Target="../media/image59.png"/><Relationship Id="rId1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jp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2.jpg"/><Relationship Id="rId2" Type="http://schemas.openxmlformats.org/officeDocument/2006/relationships/image" Target="../media/image63.png"/><Relationship Id="rId1" Type="http://schemas.openxmlformats.org/officeDocument/2006/relationships/slideLayout" Target="../slideLayouts/slideLayout12.xml"/><Relationship Id="rId6" Type="http://schemas.openxmlformats.org/officeDocument/2006/relationships/image" Target="../media/image71.png"/><Relationship Id="rId5" Type="http://schemas.openxmlformats.org/officeDocument/2006/relationships/image" Target="../media/image68.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65.png"/><Relationship Id="rId2" Type="http://schemas.openxmlformats.org/officeDocument/2006/relationships/image" Target="../media/image73.jpg"/><Relationship Id="rId1" Type="http://schemas.openxmlformats.org/officeDocument/2006/relationships/slideLayout" Target="../slideLayouts/slideLayout1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0.emf"/><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8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16074" y="2617734"/>
            <a:ext cx="6840760" cy="6001643"/>
          </a:xfrm>
          <a:prstGeom prst="rect">
            <a:avLst/>
          </a:prstGeom>
        </p:spPr>
        <p:txBody>
          <a:bodyPr wrap="square">
            <a:spAutoFit/>
          </a:bodyPr>
          <a:lstStyle/>
          <a:p>
            <a:endParaRPr lang="es-ES" sz="1200" dirty="0">
              <a:latin typeface="Arial Narrow" panose="020B0606020202030204" pitchFamily="34" charset="0"/>
            </a:endParaRPr>
          </a:p>
          <a:p>
            <a:pPr algn="just"/>
            <a:r>
              <a:rPr lang="es-CO" sz="1200" dirty="0">
                <a:latin typeface="Arial Narrow" panose="020B0606020202030204" pitchFamily="34" charset="0"/>
              </a:rPr>
              <a:t>El </a:t>
            </a:r>
            <a:r>
              <a:rPr lang="es-CO" sz="1200" b="1" dirty="0">
                <a:latin typeface="Arial Narrow" panose="020B0606020202030204" pitchFamily="34" charset="0"/>
              </a:rPr>
              <a:t>Boletín de Período Epidemiológico </a:t>
            </a:r>
            <a:r>
              <a:rPr lang="es-CO" sz="1200" dirty="0">
                <a:latin typeface="Arial Narrow" panose="020B0606020202030204" pitchFamily="34" charset="0"/>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p>
          <a:p>
            <a:pPr algn="just"/>
            <a:endParaRPr lang="es-CO" sz="1200" dirty="0">
              <a:latin typeface="Arial Narrow" panose="020B0606020202030204" pitchFamily="34" charset="0"/>
            </a:endParaRPr>
          </a:p>
          <a:p>
            <a:r>
              <a:rPr lang="es-CO" sz="1200" dirty="0">
                <a:latin typeface="Arial Narrow" panose="020B0606020202030204" pitchFamily="34" charset="0"/>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a:t>
            </a:r>
            <a:r>
              <a:rPr lang="es-CO" sz="1200" dirty="0" smtClean="0">
                <a:latin typeface="Arial Narrow" panose="020B0606020202030204" pitchFamily="34" charset="0"/>
              </a:rPr>
              <a:t>Secretaría </a:t>
            </a:r>
            <a:r>
              <a:rPr lang="es-CO" sz="1200" dirty="0">
                <a:latin typeface="Arial Narrow" panose="020B0606020202030204" pitchFamily="34" charset="0"/>
              </a:rPr>
              <a:t>de Salud de Medellín .</a:t>
            </a:r>
            <a:endParaRPr lang="es-ES" sz="1200" dirty="0">
              <a:latin typeface="Arial Narrow" panose="020B0606020202030204" pitchFamily="34" charset="0"/>
            </a:endParaRPr>
          </a:p>
          <a:p>
            <a:r>
              <a:rPr lang="es-CO" sz="1200" dirty="0">
                <a:latin typeface="Arial Narrow" panose="020B0606020202030204" pitchFamily="34" charset="0"/>
              </a:rPr>
              <a:t> </a:t>
            </a:r>
            <a:endParaRPr lang="es-ES" sz="1200" dirty="0">
              <a:latin typeface="Arial Narrow" panose="020B0606020202030204" pitchFamily="34" charset="0"/>
            </a:endParaRPr>
          </a:p>
          <a:p>
            <a:r>
              <a:rPr lang="es-CO" sz="1200" b="1" dirty="0">
                <a:latin typeface="Arial Narrow" panose="020B0606020202030204" pitchFamily="34" charset="0"/>
              </a:rPr>
              <a:t>Subsecretaria de Salud Pública</a:t>
            </a:r>
            <a:endParaRPr lang="es-ES" sz="1200" dirty="0">
              <a:latin typeface="Arial Narrow" panose="020B0606020202030204" pitchFamily="34" charset="0"/>
            </a:endParaRPr>
          </a:p>
          <a:p>
            <a:r>
              <a:rPr lang="es-CO" sz="1200" b="1" dirty="0">
                <a:latin typeface="Arial Narrow" panose="020B0606020202030204" pitchFamily="34" charset="0"/>
              </a:rPr>
              <a:t>Programa Vigilancia Epidemiológica </a:t>
            </a:r>
            <a:endParaRPr lang="es-ES" sz="1200" dirty="0">
              <a:latin typeface="Arial Narrow" panose="020B0606020202030204" pitchFamily="34" charset="0"/>
            </a:endParaRPr>
          </a:p>
          <a:p>
            <a:r>
              <a:rPr lang="es-CO" sz="1200" b="1" dirty="0">
                <a:latin typeface="Arial Narrow" panose="020B0606020202030204" pitchFamily="34" charset="0"/>
              </a:rPr>
              <a:t>Líder de Programa: </a:t>
            </a:r>
            <a:r>
              <a:rPr lang="es-CO" sz="1200" dirty="0">
                <a:latin typeface="Arial Narrow" panose="020B0606020202030204" pitchFamily="34" charset="0"/>
              </a:rPr>
              <a:t>Rita Elena Almanza Payares</a:t>
            </a:r>
            <a:endParaRPr lang="es-ES" sz="1200" dirty="0">
              <a:latin typeface="Arial Narrow" panose="020B0606020202030204" pitchFamily="34" charset="0"/>
            </a:endParaRPr>
          </a:p>
          <a:p>
            <a:r>
              <a:rPr lang="es-CO" sz="1200" b="1" dirty="0">
                <a:latin typeface="Arial Narrow" panose="020B0606020202030204" pitchFamily="34" charset="0"/>
              </a:rPr>
              <a:t> </a:t>
            </a:r>
            <a:endParaRPr lang="es-ES" sz="1200" dirty="0">
              <a:latin typeface="Arial Narrow" panose="020B0606020202030204" pitchFamily="34" charset="0"/>
            </a:endParaRPr>
          </a:p>
          <a:p>
            <a:r>
              <a:rPr lang="es-ES" sz="1200" b="1" dirty="0">
                <a:latin typeface="Arial Narrow" panose="020B0606020202030204" pitchFamily="34" charset="0"/>
              </a:rPr>
              <a:t>Epidemiólogos</a:t>
            </a:r>
            <a:endParaRPr lang="es-ES" sz="1200" dirty="0">
              <a:latin typeface="Arial Narrow" panose="020B0606020202030204" pitchFamily="34" charset="0"/>
            </a:endParaRPr>
          </a:p>
          <a:p>
            <a:r>
              <a:rPr lang="es-CO" sz="1200" dirty="0" smtClean="0">
                <a:latin typeface="Arial Narrow" panose="020B0606020202030204" pitchFamily="34" charset="0"/>
              </a:rPr>
              <a:t>Fernando </a:t>
            </a:r>
            <a:r>
              <a:rPr lang="es-CO" sz="1200" dirty="0">
                <a:latin typeface="Arial Narrow" panose="020B0606020202030204" pitchFamily="34" charset="0"/>
              </a:rPr>
              <a:t>Nicolás Montes Zuluaga </a:t>
            </a:r>
            <a:endParaRPr lang="es-ES" sz="1200" dirty="0">
              <a:latin typeface="Arial Narrow" panose="020B0606020202030204" pitchFamily="34" charset="0"/>
            </a:endParaRPr>
          </a:p>
          <a:p>
            <a:r>
              <a:rPr lang="es-CO" sz="1200" dirty="0">
                <a:latin typeface="Arial Narrow" panose="020B0606020202030204" pitchFamily="34" charset="0"/>
              </a:rPr>
              <a:t>Carlos Julio Montes </a:t>
            </a:r>
            <a:r>
              <a:rPr lang="es-CO" sz="1200" dirty="0" smtClean="0">
                <a:latin typeface="Arial Narrow" panose="020B0606020202030204" pitchFamily="34" charset="0"/>
              </a:rPr>
              <a:t>Zuluaga</a:t>
            </a:r>
          </a:p>
          <a:p>
            <a:r>
              <a:rPr lang="es-ES" sz="1200" dirty="0">
                <a:latin typeface="Arial Narrow" panose="020B0606020202030204" pitchFamily="34" charset="0"/>
              </a:rPr>
              <a:t>Johana María Vélez Lopera</a:t>
            </a:r>
          </a:p>
          <a:p>
            <a:r>
              <a:rPr lang="es-CO" sz="1200" dirty="0" err="1" smtClean="0">
                <a:latin typeface="Arial Narrow" panose="020B0606020202030204" pitchFamily="34" charset="0"/>
              </a:rPr>
              <a:t>Maria</a:t>
            </a:r>
            <a:r>
              <a:rPr lang="es-CO" sz="1200" dirty="0" smtClean="0">
                <a:latin typeface="Arial Narrow" panose="020B0606020202030204" pitchFamily="34" charset="0"/>
              </a:rPr>
              <a:t> Alejandra Roa López</a:t>
            </a:r>
            <a:endParaRPr lang="es-ES" sz="1200" dirty="0">
              <a:latin typeface="Arial Narrow" panose="020B0606020202030204" pitchFamily="34" charset="0"/>
            </a:endParaRPr>
          </a:p>
          <a:p>
            <a:r>
              <a:rPr lang="es-CO" sz="1200" dirty="0" smtClean="0">
                <a:latin typeface="Arial Narrow" panose="020B0606020202030204" pitchFamily="34" charset="0"/>
              </a:rPr>
              <a:t>Isabel Cristina </a:t>
            </a:r>
            <a:r>
              <a:rPr lang="es-CO" sz="1200" dirty="0">
                <a:latin typeface="Arial Narrow" panose="020B0606020202030204" pitchFamily="34" charset="0"/>
              </a:rPr>
              <a:t>Vallejo </a:t>
            </a:r>
            <a:r>
              <a:rPr lang="es-CO" sz="1200" dirty="0" smtClean="0">
                <a:latin typeface="Arial Narrow" panose="020B0606020202030204" pitchFamily="34" charset="0"/>
              </a:rPr>
              <a:t>Zapata</a:t>
            </a:r>
          </a:p>
          <a:p>
            <a:r>
              <a:rPr lang="es-ES" sz="1200" dirty="0" smtClean="0">
                <a:latin typeface="Arial Narrow" panose="020B0606020202030204" pitchFamily="34" charset="0"/>
              </a:rPr>
              <a:t>José </a:t>
            </a:r>
            <a:r>
              <a:rPr lang="es-ES" sz="1200" dirty="0" err="1">
                <a:latin typeface="Arial Narrow" panose="020B0606020202030204" pitchFamily="34" charset="0"/>
              </a:rPr>
              <a:t>José</a:t>
            </a:r>
            <a:r>
              <a:rPr lang="es-ES" sz="1200" dirty="0">
                <a:latin typeface="Arial Narrow" panose="020B0606020202030204" pitchFamily="34" charset="0"/>
              </a:rPr>
              <a:t> Arteaga García </a:t>
            </a:r>
          </a:p>
          <a:p>
            <a:endParaRPr lang="es-ES" sz="1200" dirty="0">
              <a:latin typeface="Arial Narrow" panose="020B0606020202030204" pitchFamily="34" charset="0"/>
            </a:endParaRPr>
          </a:p>
          <a:p>
            <a:endParaRPr lang="es-ES" sz="1200" dirty="0">
              <a:latin typeface="Arial Narrow" panose="020B0606020202030204" pitchFamily="34" charset="0"/>
            </a:endParaRPr>
          </a:p>
          <a:p>
            <a:r>
              <a:rPr lang="es-ES" sz="1200" b="1" dirty="0">
                <a:latin typeface="Arial Narrow" panose="020B0606020202030204" pitchFamily="34" charset="0"/>
              </a:rPr>
              <a:t> </a:t>
            </a:r>
            <a:endParaRPr lang="es-ES" sz="1200" b="1" dirty="0" smtClean="0">
              <a:latin typeface="Arial Narrow" panose="020B0606020202030204" pitchFamily="34" charset="0"/>
            </a:endParaRPr>
          </a:p>
          <a:p>
            <a:endParaRPr lang="es-ES" sz="1200" b="1" dirty="0">
              <a:latin typeface="Arial Narrow" panose="020B0606020202030204" pitchFamily="34" charset="0"/>
            </a:endParaRPr>
          </a:p>
          <a:p>
            <a:endParaRPr lang="es-ES" sz="1200" dirty="0">
              <a:latin typeface="Arial Narrow" panose="020B0606020202030204" pitchFamily="34" charset="0"/>
            </a:endParaRPr>
          </a:p>
        </p:txBody>
      </p:sp>
      <p:sp>
        <p:nvSpPr>
          <p:cNvPr id="8" name="7 Rectángulo"/>
          <p:cNvSpPr/>
          <p:nvPr/>
        </p:nvSpPr>
        <p:spPr>
          <a:xfrm>
            <a:off x="2748987" y="6585840"/>
            <a:ext cx="4608512" cy="2123658"/>
          </a:xfrm>
          <a:prstGeom prst="rect">
            <a:avLst/>
          </a:prstGeom>
        </p:spPr>
        <p:txBody>
          <a:bodyPr wrap="square">
            <a:spAutoFit/>
          </a:bodyPr>
          <a:lstStyle/>
          <a:p>
            <a:r>
              <a:rPr lang="es-ES" sz="1200" b="1" dirty="0" smtClean="0">
                <a:latin typeface="Arial Narrow" panose="020B0606020202030204" pitchFamily="34" charset="0"/>
              </a:rPr>
              <a:t>Profesionales Vigilancia Epidemiológica  y Sistemas de Información</a:t>
            </a:r>
            <a:endParaRPr lang="es-ES" sz="1200" dirty="0" smtClean="0">
              <a:latin typeface="Arial Narrow" panose="020B0606020202030204" pitchFamily="34" charset="0"/>
            </a:endParaRPr>
          </a:p>
          <a:p>
            <a:r>
              <a:rPr lang="es-ES" sz="1200" dirty="0">
                <a:latin typeface="Arial Narrow" panose="020B0606020202030204" pitchFamily="34" charset="0"/>
              </a:rPr>
              <a:t>Wilson Restrepo </a:t>
            </a:r>
            <a:r>
              <a:rPr lang="es-ES" sz="1200" dirty="0" smtClean="0">
                <a:latin typeface="Arial Narrow" panose="020B0606020202030204" pitchFamily="34" charset="0"/>
              </a:rPr>
              <a:t>Manrique</a:t>
            </a:r>
          </a:p>
          <a:p>
            <a:r>
              <a:rPr lang="es-ES" sz="1200" dirty="0">
                <a:latin typeface="Arial Narrow" panose="020B0606020202030204" pitchFamily="34" charset="0"/>
              </a:rPr>
              <a:t>Priscila Ramírez García</a:t>
            </a:r>
          </a:p>
          <a:p>
            <a:r>
              <a:rPr lang="es-ES" sz="1200" dirty="0" smtClean="0">
                <a:latin typeface="Arial Narrow" panose="020B0606020202030204" pitchFamily="34" charset="0"/>
              </a:rPr>
              <a:t>Laura Osorno Arias </a:t>
            </a:r>
          </a:p>
          <a:p>
            <a:r>
              <a:rPr lang="es-ES" sz="1200" dirty="0">
                <a:latin typeface="Arial Narrow" panose="020B0606020202030204" pitchFamily="34" charset="0"/>
              </a:rPr>
              <a:t>María Cecilia Ospina Mejía</a:t>
            </a:r>
          </a:p>
          <a:p>
            <a:r>
              <a:rPr lang="es-ES" sz="1200" dirty="0" smtClean="0">
                <a:latin typeface="Arial Narrow" panose="020B0606020202030204" pitchFamily="34" charset="0"/>
              </a:rPr>
              <a:t>Catalina María Vargas Guzmán </a:t>
            </a:r>
          </a:p>
          <a:p>
            <a:r>
              <a:rPr lang="es-ES" sz="1200" dirty="0" err="1" smtClean="0">
                <a:latin typeface="Arial Narrow" panose="020B0606020202030204" pitchFamily="34" charset="0"/>
              </a:rPr>
              <a:t>Adiela</a:t>
            </a:r>
            <a:r>
              <a:rPr lang="es-ES" sz="1200" dirty="0" smtClean="0">
                <a:latin typeface="Arial Narrow" panose="020B0606020202030204" pitchFamily="34" charset="0"/>
              </a:rPr>
              <a:t> </a:t>
            </a:r>
            <a:r>
              <a:rPr lang="es-ES" sz="1200" dirty="0">
                <a:latin typeface="Arial Narrow" panose="020B0606020202030204" pitchFamily="34" charset="0"/>
              </a:rPr>
              <a:t>María Yepes Pemberthy</a:t>
            </a:r>
          </a:p>
          <a:p>
            <a:r>
              <a:rPr lang="es-ES" sz="1200" dirty="0" smtClean="0">
                <a:latin typeface="Arial Narrow" panose="020B0606020202030204" pitchFamily="34" charset="0"/>
              </a:rPr>
              <a:t>Jonathan Zuleta Betancur</a:t>
            </a:r>
          </a:p>
          <a:p>
            <a:r>
              <a:rPr lang="es-ES" sz="1200" dirty="0" smtClean="0">
                <a:latin typeface="Arial Narrow" panose="020B0606020202030204" pitchFamily="34" charset="0"/>
              </a:rPr>
              <a:t>Carolina Restrepo Estrada</a:t>
            </a:r>
          </a:p>
          <a:p>
            <a:r>
              <a:rPr lang="es-ES" sz="1200" dirty="0" smtClean="0">
                <a:latin typeface="Arial Narrow" panose="020B0606020202030204" pitchFamily="34" charset="0"/>
              </a:rPr>
              <a:t>Andrés Felipe Montoya Giraldo</a:t>
            </a:r>
          </a:p>
          <a:p>
            <a:endParaRPr lang="es-ES" sz="1200" dirty="0">
              <a:latin typeface="Arial Narrow" panose="020B0606020202030204" pitchFamily="34" charset="0"/>
            </a:endParaRPr>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a:t>
            </a:r>
            <a:endParaRPr lang="es-ES" sz="1050" b="1" dirty="0">
              <a:latin typeface="Arial Narrow" panose="020B0606020202030204" pitchFamily="34" charset="0"/>
            </a:endParaRPr>
          </a:p>
        </p:txBody>
      </p:sp>
      <p:sp>
        <p:nvSpPr>
          <p:cNvPr id="10" name="9 Título"/>
          <p:cNvSpPr>
            <a:spLocks noGrp="1"/>
          </p:cNvSpPr>
          <p:nvPr>
            <p:ph type="title"/>
          </p:nvPr>
        </p:nvSpPr>
        <p:spPr>
          <a:xfrm>
            <a:off x="144066" y="2267744"/>
            <a:ext cx="2037476" cy="484619"/>
          </a:xfrm>
        </p:spPr>
        <p:txBody>
          <a:bodyPr>
            <a:noAutofit/>
          </a:bodyPr>
          <a:lstStyle/>
          <a:p>
            <a:pPr algn="l"/>
            <a:r>
              <a:rPr lang="es-ES" sz="2000" b="1" dirty="0" smtClean="0">
                <a:latin typeface="Arial Narrow" panose="020B0606020202030204" pitchFamily="34" charset="0"/>
              </a:rPr>
              <a:t>Presentación</a:t>
            </a:r>
            <a:endParaRPr lang="es-ES" sz="2000" b="1" dirty="0">
              <a:latin typeface="Arial Narrow" panose="020B0606020202030204" pitchFamily="34" charset="0"/>
            </a:endParaRPr>
          </a:p>
        </p:txBody>
      </p:sp>
      <p:grpSp>
        <p:nvGrpSpPr>
          <p:cNvPr id="2" name="Grupo 1"/>
          <p:cNvGrpSpPr/>
          <p:nvPr/>
        </p:nvGrpSpPr>
        <p:grpSpPr>
          <a:xfrm>
            <a:off x="0" y="14519"/>
            <a:ext cx="7200898" cy="2121549"/>
            <a:chOff x="0" y="14519"/>
            <a:chExt cx="7200898" cy="2121549"/>
          </a:xfrm>
        </p:grpSpPr>
        <p:sp>
          <p:nvSpPr>
            <p:cNvPr id="11"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a:t>
              </a:r>
              <a:r>
                <a:rPr lang="es-CO" sz="800" b="1" dirty="0" smtClean="0">
                  <a:solidFill>
                    <a:srgbClr val="000000"/>
                  </a:solidFill>
                  <a:latin typeface="Arial Narrow"/>
                  <a:ea typeface="MS Mincho"/>
                </a:rPr>
                <a:t>09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1 a </a:t>
              </a:r>
              <a:r>
                <a:rPr lang="pt-BR" sz="800" b="1" dirty="0" smtClean="0">
                  <a:solidFill>
                    <a:srgbClr val="000000"/>
                  </a:solidFill>
                  <a:latin typeface="Arial Narrow"/>
                  <a:ea typeface="MS Mincho"/>
                </a:rPr>
                <a:t>36</a:t>
              </a:r>
              <a:r>
                <a:rPr lang="es-CO" sz="800" b="1" dirty="0" smtClean="0">
                  <a:solidFill>
                    <a:srgbClr val="000000"/>
                  </a:solidFill>
                  <a:latin typeface="Arial Narrow"/>
                  <a:ea typeface="MS Mincho"/>
                </a:rPr>
                <a:t> </a:t>
              </a:r>
              <a:r>
                <a:rPr lang="es-CO" sz="800" b="1" dirty="0">
                  <a:solidFill>
                    <a:srgbClr val="000000"/>
                  </a:solidFill>
                  <a:latin typeface="Arial Narrow"/>
                  <a:ea typeface="MS Mincho"/>
                </a:rPr>
                <a:t>(Hasta </a:t>
              </a:r>
              <a:r>
                <a:rPr lang="es-CO" sz="800" b="1" dirty="0" smtClean="0">
                  <a:solidFill>
                    <a:srgbClr val="000000"/>
                  </a:solidFill>
                  <a:latin typeface="Arial Narrow"/>
                  <a:ea typeface="MS Mincho"/>
                </a:rPr>
                <a:t>Septiembre 11) </a:t>
              </a:r>
              <a:r>
                <a:rPr lang="es-CO" sz="900" b="1" dirty="0">
                  <a:solidFill>
                    <a:srgbClr val="000000"/>
                  </a:solidFill>
                  <a:ea typeface="MS Mincho"/>
                </a:rPr>
                <a:t> </a:t>
              </a: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2"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3"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4"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Tree>
    <p:extLst>
      <p:ext uri="{BB962C8B-B14F-4D97-AF65-F5344CB8AC3E}">
        <p14:creationId xmlns:p14="http://schemas.microsoft.com/office/powerpoint/2010/main" val="395691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 y="-7142"/>
            <a:ext cx="2227828"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86" y="623805"/>
            <a:ext cx="240450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varicela. Medellín, a Periodo epidemiológico 9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566</a:t>
              </a:r>
              <a:endParaRPr lang="es-ES" b="1" dirty="0">
                <a:latin typeface="Arial Narrow" panose="020B0606020202030204" pitchFamily="34" charset="0"/>
              </a:endParaRPr>
            </a:p>
          </p:txBody>
        </p:sp>
      </p:grpSp>
      <p:sp>
        <p:nvSpPr>
          <p:cNvPr id="9" name="8 CuadroTexto"/>
          <p:cNvSpPr txBox="1"/>
          <p:nvPr/>
        </p:nvSpPr>
        <p:spPr>
          <a:xfrm>
            <a:off x="329621" y="4720973"/>
            <a:ext cx="1911052"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30,04%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40673" y="4860032"/>
            <a:ext cx="4836379"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varicela. Medellín, a Periodo epidemiológico 9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10</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Varicela</a:t>
            </a:r>
            <a:endParaRPr lang="es-ES" sz="2800" b="1" dirty="0">
              <a:solidFill>
                <a:srgbClr val="C00000"/>
              </a:solidFill>
              <a:latin typeface="Arial Narrow" panose="020B0606020202030204" pitchFamily="34" charset="0"/>
              <a:ea typeface="+mn-ea"/>
              <a:cs typeface="+mn-cs"/>
            </a:endParaRPr>
          </a:p>
        </p:txBody>
      </p:sp>
      <p:sp>
        <p:nvSpPr>
          <p:cNvPr id="45" name="44 Rectángulo"/>
          <p:cNvSpPr/>
          <p:nvPr/>
        </p:nvSpPr>
        <p:spPr>
          <a:xfrm>
            <a:off x="-14673" y="8388806"/>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a:t>
            </a:r>
            <a:r>
              <a:rPr lang="es-ES" sz="1100" dirty="0" smtClean="0">
                <a:latin typeface="Arial Narrow" panose="020B0606020202030204" pitchFamily="34" charset="0"/>
              </a:rPr>
              <a:t>temático de puntos. </a:t>
            </a:r>
            <a:r>
              <a:rPr lang="es-ES" sz="1100" dirty="0">
                <a:latin typeface="Arial Narrow" panose="020B0606020202030204" pitchFamily="34" charset="0"/>
              </a:rPr>
              <a:t>Medellín, a Periodo epidemiológico </a:t>
            </a:r>
            <a:r>
              <a:rPr lang="es-ES" sz="1100" dirty="0" smtClean="0">
                <a:latin typeface="Arial Narrow" panose="020B0606020202030204" pitchFamily="34" charset="0"/>
              </a:rPr>
              <a:t>9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0" name="29 Rectángulo"/>
          <p:cNvSpPr/>
          <p:nvPr/>
        </p:nvSpPr>
        <p:spPr>
          <a:xfrm>
            <a:off x="3604966" y="8388805"/>
            <a:ext cx="3615123"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densidad por kilómetro cuadrado de varicela. Medellín, a Periodo epidemiológico </a:t>
            </a:r>
            <a:r>
              <a:rPr lang="es-ES" sz="1100" dirty="0" smtClean="0">
                <a:latin typeface="Arial Narrow" panose="020B0606020202030204" pitchFamily="34" charset="0"/>
              </a:rPr>
              <a:t>9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74" y="5994937"/>
            <a:ext cx="3471107" cy="2393868"/>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0450" y="6001827"/>
            <a:ext cx="3600448" cy="2386977"/>
          </a:xfrm>
          <a:prstGeom prst="rect">
            <a:avLst/>
          </a:prstGeom>
        </p:spPr>
      </p:pic>
      <p:pic>
        <p:nvPicPr>
          <p:cNvPr id="16" name="Imagen 15"/>
          <p:cNvPicPr>
            <a:picLocks noChangeAspect="1"/>
          </p:cNvPicPr>
          <p:nvPr/>
        </p:nvPicPr>
        <p:blipFill>
          <a:blip r:embed="rId7"/>
          <a:stretch>
            <a:fillRect/>
          </a:stretch>
        </p:blipFill>
        <p:spPr>
          <a:xfrm>
            <a:off x="2245969" y="456073"/>
            <a:ext cx="4954929" cy="1727043"/>
          </a:xfrm>
          <a:prstGeom prst="rect">
            <a:avLst/>
          </a:prstGeom>
        </p:spPr>
      </p:pic>
      <p:pic>
        <p:nvPicPr>
          <p:cNvPr id="17" name="Imagen 16"/>
          <p:cNvPicPr>
            <a:picLocks noChangeAspect="1"/>
          </p:cNvPicPr>
          <p:nvPr/>
        </p:nvPicPr>
        <p:blipFill>
          <a:blip r:embed="rId8"/>
          <a:stretch>
            <a:fillRect/>
          </a:stretch>
        </p:blipFill>
        <p:spPr>
          <a:xfrm>
            <a:off x="2226271" y="2632764"/>
            <a:ext cx="4974627" cy="2201657"/>
          </a:xfrm>
          <a:prstGeom prst="rect">
            <a:avLst/>
          </a:prstGeom>
        </p:spPr>
      </p:pic>
    </p:spTree>
    <p:extLst>
      <p:ext uri="{BB962C8B-B14F-4D97-AF65-F5344CB8AC3E}">
        <p14:creationId xmlns:p14="http://schemas.microsoft.com/office/powerpoint/2010/main" val="30175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24257" y="4177757"/>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98980"/>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 y brotes</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11</a:t>
            </a:r>
            <a:endParaRPr lang="es-ES" sz="1050" b="1" dirty="0">
              <a:latin typeface="Arial Narrow" panose="020B0606020202030204" pitchFamily="34" charset="0"/>
            </a:endParaRPr>
          </a:p>
        </p:txBody>
      </p:sp>
      <p:pic>
        <p:nvPicPr>
          <p:cNvPr id="5122" name="Picture 2"/>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redondeado"/>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Distribución de los Brotes</a:t>
            </a:r>
            <a:endParaRPr lang="es-ES" sz="1600" b="1" dirty="0">
              <a:solidFill>
                <a:schemeClr val="tx1"/>
              </a:solidFill>
              <a:latin typeface="Arial Narrow" panose="020B0606020202030204" pitchFamily="34" charset="0"/>
            </a:endParaRPr>
          </a:p>
        </p:txBody>
      </p:sp>
      <p:cxnSp>
        <p:nvCxnSpPr>
          <p:cNvPr id="7" name="6 Conector angular"/>
          <p:cNvCxnSpPr>
            <a:stCxn id="46"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16 Tabla"/>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smtClean="0">
                          <a:latin typeface="Arial Narrow" panose="020B0606020202030204" pitchFamily="34" charset="0"/>
                        </a:rPr>
                        <a:t>Lugar</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Total brotes</a:t>
                      </a:r>
                      <a:endParaRPr lang="es-CO" sz="1000" dirty="0">
                        <a:latin typeface="Arial Narrow" panose="020B0606020202030204" pitchFamily="34" charset="0"/>
                      </a:endParaRPr>
                    </a:p>
                  </a:txBody>
                  <a:tcPr/>
                </a:tc>
                <a:extLst>
                  <a:ext uri="{0D108BD9-81ED-4DB2-BD59-A6C34878D82A}">
                    <a16:rowId xmlns:a16="http://schemas.microsoft.com/office/drawing/2014/main" val="10000"/>
                  </a:ext>
                </a:extLst>
              </a:tr>
              <a:tr h="178572">
                <a:tc>
                  <a:txBody>
                    <a:bodyPr/>
                    <a:lstStyle/>
                    <a:p>
                      <a:pPr algn="l"/>
                      <a:r>
                        <a:rPr lang="es-CO" sz="1000" dirty="0" smtClean="0">
                          <a:latin typeface="Arial Narrow" panose="020B0606020202030204" pitchFamily="34" charset="0"/>
                        </a:rPr>
                        <a:t>Sector educativo</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1"/>
                  </a:ext>
                </a:extLst>
              </a:tr>
              <a:tr h="405845">
                <a:tc>
                  <a:txBody>
                    <a:bodyPr/>
                    <a:lstStyle/>
                    <a:p>
                      <a:pPr algn="l"/>
                      <a:r>
                        <a:rPr lang="es-CO" sz="1000" dirty="0" smtClean="0">
                          <a:latin typeface="Arial Narrow" panose="020B0606020202030204" pitchFamily="34" charset="0"/>
                        </a:rPr>
                        <a:t>Centro Penitenciario- Estación</a:t>
                      </a:r>
                      <a:r>
                        <a:rPr lang="es-CO" sz="1000" baseline="0" dirty="0" smtClean="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2"/>
                  </a:ext>
                </a:extLst>
              </a:tr>
              <a:tr h="292208">
                <a:tc>
                  <a:txBody>
                    <a:bodyPr/>
                    <a:lstStyle/>
                    <a:p>
                      <a:pPr algn="l"/>
                      <a:r>
                        <a:rPr lang="es-CO" sz="1000" dirty="0" smtClean="0">
                          <a:latin typeface="Arial Narrow" panose="020B0606020202030204" pitchFamily="34" charset="0"/>
                        </a:rPr>
                        <a:t>Otro </a:t>
                      </a:r>
                      <a:endParaRPr lang="es-CO" sz="1000" dirty="0">
                        <a:latin typeface="Arial Narrow" panose="020B0606020202030204" pitchFamily="34" charset="0"/>
                      </a:endParaRPr>
                    </a:p>
                  </a:txBody>
                  <a:tcPr/>
                </a:tc>
                <a:tc>
                  <a:txBody>
                    <a:bodyPr/>
                    <a:lstStyle/>
                    <a:p>
                      <a:pPr algn="ctr"/>
                      <a:r>
                        <a:rPr lang="es-CO" sz="1000" dirty="0" smtClean="0">
                          <a:latin typeface="Arial Narrow" panose="020B0606020202030204" pitchFamily="34" charset="0"/>
                        </a:rPr>
                        <a:t>0</a:t>
                      </a:r>
                      <a:endParaRPr lang="es-CO" sz="1000" dirty="0">
                        <a:latin typeface="Arial Narrow" panose="020B0606020202030204" pitchFamily="34" charset="0"/>
                      </a:endParaRPr>
                    </a:p>
                  </a:txBody>
                  <a:tcPr/>
                </a:tc>
                <a:extLst>
                  <a:ext uri="{0D108BD9-81ED-4DB2-BD59-A6C34878D82A}">
                    <a16:rowId xmlns:a16="http://schemas.microsoft.com/office/drawing/2014/main" val="10003"/>
                  </a:ext>
                </a:extLst>
              </a:tr>
              <a:tr h="183983">
                <a:tc>
                  <a:txBody>
                    <a:bodyPr/>
                    <a:lstStyle/>
                    <a:p>
                      <a:pPr algn="l"/>
                      <a:r>
                        <a:rPr lang="es-CO" sz="1000" kern="1200" dirty="0" smtClean="0">
                          <a:solidFill>
                            <a:schemeClr val="tx1"/>
                          </a:solidFill>
                          <a:latin typeface="Arial Narrow" panose="020B0606020202030204" pitchFamily="34" charset="0"/>
                          <a:ea typeface="+mn-ea"/>
                          <a:cs typeface="+mn-cs"/>
                        </a:rPr>
                        <a:t>Familiares</a:t>
                      </a:r>
                      <a:endParaRPr lang="es-CO" sz="1000" kern="1200" dirty="0">
                        <a:solidFill>
                          <a:schemeClr val="tx1"/>
                        </a:solidFill>
                        <a:latin typeface="Arial Narrow" panose="020B0606020202030204" pitchFamily="34" charset="0"/>
                        <a:ea typeface="+mn-ea"/>
                        <a:cs typeface="+mn-cs"/>
                      </a:endParaRPr>
                    </a:p>
                  </a:txBody>
                  <a:tcPr/>
                </a:tc>
                <a:tc>
                  <a:txBody>
                    <a:bodyPr/>
                    <a:lstStyle/>
                    <a:p>
                      <a:pPr marL="0" algn="ctr" defTabSz="914400" rtl="0" eaLnBrk="1" latinLnBrk="0" hangingPunct="1"/>
                      <a:r>
                        <a:rPr lang="es-CO" sz="1000" kern="1200" dirty="0" smtClean="0">
                          <a:solidFill>
                            <a:schemeClr val="tx1"/>
                          </a:solidFill>
                          <a:latin typeface="Arial Narrow" panose="020B0606020202030204" pitchFamily="34" charset="0"/>
                          <a:ea typeface="+mn-ea"/>
                          <a:cs typeface="+mn-cs"/>
                        </a:rPr>
                        <a:t>0</a:t>
                      </a:r>
                      <a:endParaRPr lang="es-CO" sz="1000" kern="1200" dirty="0">
                        <a:solidFill>
                          <a:schemeClr val="tx1"/>
                        </a:solidFill>
                        <a:latin typeface="Arial Narrow" panose="020B0606020202030204" pitchFamily="34" charset="0"/>
                        <a:ea typeface="+mn-ea"/>
                        <a:cs typeface="+mn-cs"/>
                      </a:endParaRPr>
                    </a:p>
                  </a:txBody>
                  <a:tcPr/>
                </a:tc>
                <a:extLst>
                  <a:ext uri="{0D108BD9-81ED-4DB2-BD59-A6C34878D82A}">
                    <a16:rowId xmlns:a16="http://schemas.microsoft.com/office/drawing/2014/main" val="10004"/>
                  </a:ext>
                </a:extLst>
              </a:tr>
            </a:tbl>
          </a:graphicData>
        </a:graphic>
      </p:graphicFrame>
      <p:sp>
        <p:nvSpPr>
          <p:cNvPr id="51" name="50 CuadroTexto"/>
          <p:cNvSpPr txBox="1"/>
          <p:nvPr/>
        </p:nvSpPr>
        <p:spPr>
          <a:xfrm>
            <a:off x="95983" y="3075922"/>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53" name="52 Conector recto de flecha"/>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114500" y="3413763"/>
            <a:ext cx="224131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22,00 x 100 mil habitantes</a:t>
            </a:r>
          </a:p>
          <a:p>
            <a:pPr algn="ctr"/>
            <a:r>
              <a:rPr lang="es-ES" sz="1400" b="1" dirty="0" smtClean="0">
                <a:latin typeface="Arial Narrow" panose="020B0606020202030204" pitchFamily="34" charset="0"/>
              </a:rPr>
              <a:t>566</a:t>
            </a:r>
            <a:endParaRPr lang="es-ES" sz="1400" b="1" dirty="0">
              <a:latin typeface="Arial Narrow" panose="020B0606020202030204" pitchFamily="34" charset="0"/>
            </a:endParaRPr>
          </a:p>
        </p:txBody>
      </p:sp>
      <p:sp>
        <p:nvSpPr>
          <p:cNvPr id="58" name="57 CuadroTexto"/>
          <p:cNvSpPr txBox="1"/>
          <p:nvPr/>
        </p:nvSpPr>
        <p:spPr>
          <a:xfrm>
            <a:off x="4928257" y="309168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9" name="58 CuadroTexto"/>
          <p:cNvSpPr txBox="1"/>
          <p:nvPr/>
        </p:nvSpPr>
        <p:spPr>
          <a:xfrm>
            <a:off x="5837701" y="3375364"/>
            <a:ext cx="85792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NA</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65" name="64 CuadroTexto"/>
          <p:cNvSpPr txBox="1"/>
          <p:nvPr/>
        </p:nvSpPr>
        <p:spPr>
          <a:xfrm>
            <a:off x="2500736" y="3033754"/>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6" name="65 CuadroTexto"/>
          <p:cNvSpPr txBox="1"/>
          <p:nvPr/>
        </p:nvSpPr>
        <p:spPr>
          <a:xfrm>
            <a:off x="2761092" y="3446511"/>
            <a:ext cx="2077813"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55,16 x </a:t>
            </a:r>
            <a:r>
              <a:rPr lang="es-ES" sz="1600" b="1" dirty="0">
                <a:solidFill>
                  <a:srgbClr val="C00000"/>
                </a:solidFill>
                <a:latin typeface="Arial Narrow" panose="020B0606020202030204" pitchFamily="34" charset="0"/>
              </a:rPr>
              <a:t>100 mil </a:t>
            </a:r>
            <a:r>
              <a:rPr lang="es-ES" sz="1600" b="1" dirty="0" smtClean="0">
                <a:solidFill>
                  <a:srgbClr val="C00000"/>
                </a:solidFill>
                <a:latin typeface="Arial Narrow" panose="020B0606020202030204" pitchFamily="34" charset="0"/>
              </a:rPr>
              <a:t>&lt; 5 años</a:t>
            </a:r>
          </a:p>
          <a:p>
            <a:pPr algn="ctr"/>
            <a:r>
              <a:rPr lang="es-ES" sz="1400" b="1" dirty="0" smtClean="0">
                <a:latin typeface="Arial Narrow" panose="020B0606020202030204" pitchFamily="34" charset="0"/>
              </a:rPr>
              <a:t>82 casos</a:t>
            </a:r>
            <a:endParaRPr lang="es-ES" sz="1400" b="1" dirty="0">
              <a:latin typeface="Arial Narrow" panose="020B0606020202030204" pitchFamily="34" charset="0"/>
            </a:endParaRPr>
          </a:p>
        </p:txBody>
      </p:sp>
      <p:grpSp>
        <p:nvGrpSpPr>
          <p:cNvPr id="68" name="67 Grupo"/>
          <p:cNvGrpSpPr/>
          <p:nvPr/>
        </p:nvGrpSpPr>
        <p:grpSpPr>
          <a:xfrm>
            <a:off x="-143966" y="760028"/>
            <a:ext cx="1258607" cy="1651732"/>
            <a:chOff x="-143966" y="539552"/>
            <a:chExt cx="1258607" cy="1651732"/>
          </a:xfrm>
        </p:grpSpPr>
        <p:pic>
          <p:nvPicPr>
            <p:cNvPr id="6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69 Rectángulo redondeado"/>
            <p:cNvSpPr/>
            <p:nvPr/>
          </p:nvSpPr>
          <p:spPr>
            <a:xfrm>
              <a:off x="110784" y="1579196"/>
              <a:ext cx="83889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48,23%</a:t>
              </a:r>
              <a:endParaRPr lang="es-ES" sz="1600" b="1" dirty="0">
                <a:solidFill>
                  <a:schemeClr val="tx1"/>
                </a:solidFill>
                <a:latin typeface="Arial Narrow" panose="020B0606020202030204" pitchFamily="34" charset="0"/>
              </a:endParaRPr>
            </a:p>
          </p:txBody>
        </p:sp>
        <p:sp>
          <p:nvSpPr>
            <p:cNvPr id="71" name="7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273 Casos</a:t>
              </a:r>
              <a:endParaRPr lang="es-ES" sz="1200" b="1" dirty="0">
                <a:latin typeface="Arial Narrow" panose="020B0606020202030204" pitchFamily="34" charset="0"/>
              </a:endParaRPr>
            </a:p>
          </p:txBody>
        </p:sp>
        <p:sp>
          <p:nvSpPr>
            <p:cNvPr id="72" name="71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73" name="72 Grupo"/>
          <p:cNvGrpSpPr/>
          <p:nvPr/>
        </p:nvGrpSpPr>
        <p:grpSpPr>
          <a:xfrm>
            <a:off x="949682" y="863250"/>
            <a:ext cx="1282616" cy="1594010"/>
            <a:chOff x="767312" y="601726"/>
            <a:chExt cx="1282616" cy="1594010"/>
          </a:xfrm>
        </p:grpSpPr>
        <p:sp>
          <p:nvSpPr>
            <p:cNvPr id="74" name="73 Rectángulo redondeado"/>
            <p:cNvSpPr/>
            <p:nvPr/>
          </p:nvSpPr>
          <p:spPr>
            <a:xfrm>
              <a:off x="922645" y="1573062"/>
              <a:ext cx="835216"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51,77%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293 Casos</a:t>
              </a:r>
              <a:endParaRPr lang="es-ES" sz="1200" b="1" dirty="0">
                <a:latin typeface="Arial Narrow" panose="020B0606020202030204" pitchFamily="34" charset="0"/>
              </a:endParaRPr>
            </a:p>
          </p:txBody>
        </p:sp>
        <p:pic>
          <p:nvPicPr>
            <p:cNvPr id="7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76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78" name="77 Grupo"/>
          <p:cNvGrpSpPr/>
          <p:nvPr/>
        </p:nvGrpSpPr>
        <p:grpSpPr>
          <a:xfrm>
            <a:off x="1944266" y="757458"/>
            <a:ext cx="1414263" cy="1638535"/>
            <a:chOff x="1700534" y="536982"/>
            <a:chExt cx="1414263" cy="1638535"/>
          </a:xfrm>
        </p:grpSpPr>
        <p:sp>
          <p:nvSpPr>
            <p:cNvPr id="79" name="78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0,71%</a:t>
              </a:r>
              <a:endParaRPr lang="es-ES" sz="1600" b="1" dirty="0">
                <a:solidFill>
                  <a:schemeClr val="tx1"/>
                </a:solidFill>
                <a:latin typeface="Arial Narrow" panose="020B0606020202030204" pitchFamily="34" charset="0"/>
              </a:endParaRPr>
            </a:p>
          </p:txBody>
        </p:sp>
        <p:pic>
          <p:nvPicPr>
            <p:cNvPr id="80"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80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82" name="81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83" name="82 Grupo"/>
          <p:cNvGrpSpPr/>
          <p:nvPr/>
        </p:nvGrpSpPr>
        <p:grpSpPr>
          <a:xfrm>
            <a:off x="3168402" y="836172"/>
            <a:ext cx="1246394" cy="1621088"/>
            <a:chOff x="2858112" y="554428"/>
            <a:chExt cx="1246394" cy="1621088"/>
          </a:xfrm>
        </p:grpSpPr>
        <p:sp>
          <p:nvSpPr>
            <p:cNvPr id="84" name="83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85" name="84 Grupo"/>
            <p:cNvGrpSpPr/>
            <p:nvPr/>
          </p:nvGrpSpPr>
          <p:grpSpPr>
            <a:xfrm>
              <a:off x="2874899" y="554428"/>
              <a:ext cx="1229607" cy="1621088"/>
              <a:chOff x="2850938" y="554428"/>
              <a:chExt cx="1229607" cy="1621088"/>
            </a:xfrm>
          </p:grpSpPr>
          <p:sp>
            <p:nvSpPr>
              <p:cNvPr id="86" name="85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87"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87 CuadroTexto"/>
              <p:cNvSpPr txBox="1"/>
              <p:nvPr/>
            </p:nvSpPr>
            <p:spPr>
              <a:xfrm>
                <a:off x="2850938" y="189851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grpSp>
        <p:nvGrpSpPr>
          <p:cNvPr id="89" name="88 Grupo"/>
          <p:cNvGrpSpPr/>
          <p:nvPr/>
        </p:nvGrpSpPr>
        <p:grpSpPr>
          <a:xfrm>
            <a:off x="5622828" y="1573146"/>
            <a:ext cx="1610597" cy="855621"/>
            <a:chOff x="5622828" y="1311622"/>
            <a:chExt cx="1610597" cy="855621"/>
          </a:xfrm>
        </p:grpSpPr>
        <p:sp>
          <p:nvSpPr>
            <p:cNvPr id="91" name="90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2" name="91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0,88%</a:t>
              </a:r>
              <a:endParaRPr lang="es-ES" sz="1600" b="1" dirty="0">
                <a:solidFill>
                  <a:schemeClr val="tx1"/>
                </a:solidFill>
                <a:latin typeface="Arial Narrow" panose="020B0606020202030204" pitchFamily="34" charset="0"/>
              </a:endParaRPr>
            </a:p>
          </p:txBody>
        </p:sp>
        <p:sp>
          <p:nvSpPr>
            <p:cNvPr id="93" name="92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94" name="93 Grupo"/>
          <p:cNvGrpSpPr/>
          <p:nvPr/>
        </p:nvGrpSpPr>
        <p:grpSpPr>
          <a:xfrm>
            <a:off x="4248522" y="945092"/>
            <a:ext cx="1610597" cy="1516901"/>
            <a:chOff x="4078085" y="683568"/>
            <a:chExt cx="1610597" cy="1516901"/>
          </a:xfrm>
        </p:grpSpPr>
        <p:pic>
          <p:nvPicPr>
            <p:cNvPr id="95"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 name="9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97" name="96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98" name="97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99" name="98 Rectángulo"/>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0" name="99 Grupo"/>
          <p:cNvGrpSpPr/>
          <p:nvPr/>
        </p:nvGrpSpPr>
        <p:grpSpPr>
          <a:xfrm>
            <a:off x="276968" y="2594884"/>
            <a:ext cx="3446504" cy="276999"/>
            <a:chOff x="2448322" y="74775"/>
            <a:chExt cx="3446504" cy="276999"/>
          </a:xfrm>
        </p:grpSpPr>
        <p:sp>
          <p:nvSpPr>
            <p:cNvPr id="101" name="10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2" name="101 Conector recto"/>
            <p:cNvCxnSpPr>
              <a:stCxn id="10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3" name="10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04" name="103 Rectángulo"/>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6" name="105 Grupo"/>
          <p:cNvGrpSpPr/>
          <p:nvPr/>
        </p:nvGrpSpPr>
        <p:grpSpPr>
          <a:xfrm>
            <a:off x="192088" y="7405566"/>
            <a:ext cx="3446504" cy="276999"/>
            <a:chOff x="2448322" y="33831"/>
            <a:chExt cx="3446504" cy="276999"/>
          </a:xfrm>
        </p:grpSpPr>
        <p:sp>
          <p:nvSpPr>
            <p:cNvPr id="107"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08" name="107 Conector recto"/>
            <p:cNvCxnSpPr>
              <a:stCxn id="107"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9" name="108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110" name="109 CuadroTexto"/>
          <p:cNvSpPr txBox="1"/>
          <p:nvPr/>
        </p:nvSpPr>
        <p:spPr>
          <a:xfrm>
            <a:off x="102988" y="7723509"/>
            <a:ext cx="7045505" cy="646331"/>
          </a:xfrm>
          <a:prstGeom prst="rect">
            <a:avLst/>
          </a:prstGeom>
          <a:noFill/>
        </p:spPr>
        <p:txBody>
          <a:bodyPr wrap="square" rtlCol="0">
            <a:spAutoFit/>
          </a:bodyPr>
          <a:lstStyle/>
          <a:p>
            <a:pPr algn="just"/>
            <a:r>
              <a:rPr lang="es-CO" sz="1200" dirty="0">
                <a:latin typeface="Arial Narrow" panose="020B0606020202030204" pitchFamily="34" charset="0"/>
              </a:rPr>
              <a:t>El comportamiento de </a:t>
            </a:r>
            <a:r>
              <a:rPr lang="es-CO" sz="1200" dirty="0" smtClean="0">
                <a:latin typeface="Arial Narrow" panose="020B0606020202030204" pitchFamily="34" charset="0"/>
              </a:rPr>
              <a:t>la varicela  hasta semana epidemiológica 36  ha estado en zona de éxito. Se observa un </a:t>
            </a:r>
            <a:r>
              <a:rPr lang="es-CO" sz="1200" dirty="0">
                <a:latin typeface="Arial Narrow" panose="020B0606020202030204" pitchFamily="34" charset="0"/>
              </a:rPr>
              <a:t>número de casos </a:t>
            </a:r>
            <a:r>
              <a:rPr lang="es-CO" sz="1200" dirty="0" smtClean="0">
                <a:latin typeface="Arial Narrow" panose="020B0606020202030204" pitchFamily="34" charset="0"/>
              </a:rPr>
              <a:t> por debajo de </a:t>
            </a:r>
            <a:r>
              <a:rPr lang="es-CO" sz="1200" dirty="0">
                <a:latin typeface="Arial Narrow" panose="020B0606020202030204" pitchFamily="34" charset="0"/>
              </a:rPr>
              <a:t>lo esperado </a:t>
            </a:r>
            <a:r>
              <a:rPr lang="es-CO" sz="1200" dirty="0" smtClean="0">
                <a:latin typeface="Arial Narrow" panose="020B0606020202030204" pitchFamily="34" charset="0"/>
              </a:rPr>
              <a:t>en comparación  con los dos años anteriores. El curso de vida con mayor número de casos fue el de juventud  con el 32%. En promedio se notificaron 11 casos por semana epidemiológica. </a:t>
            </a:r>
            <a:endParaRPr lang="es-CO" sz="1400" dirty="0">
              <a:latin typeface="Arial Narrow" panose="020B0606020202030204" pitchFamily="34" charset="0"/>
            </a:endParaRPr>
          </a:p>
        </p:txBody>
      </p:sp>
      <p:grpSp>
        <p:nvGrpSpPr>
          <p:cNvPr id="90" name="89 Grupo"/>
          <p:cNvGrpSpPr/>
          <p:nvPr/>
        </p:nvGrpSpPr>
        <p:grpSpPr>
          <a:xfrm>
            <a:off x="144066" y="517803"/>
            <a:ext cx="1642872" cy="453797"/>
            <a:chOff x="402095" y="486270"/>
            <a:chExt cx="2369636" cy="453797"/>
          </a:xfrm>
        </p:grpSpPr>
        <p:sp>
          <p:nvSpPr>
            <p:cNvPr id="111" name="110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2" name="11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113" name="112 Grupo"/>
          <p:cNvGrpSpPr/>
          <p:nvPr/>
        </p:nvGrpSpPr>
        <p:grpSpPr>
          <a:xfrm>
            <a:off x="2223152" y="513131"/>
            <a:ext cx="1809346" cy="436841"/>
            <a:chOff x="3060727" y="484500"/>
            <a:chExt cx="2369636" cy="436841"/>
          </a:xfrm>
        </p:grpSpPr>
        <p:sp>
          <p:nvSpPr>
            <p:cNvPr id="114" name="11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5" name="11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116" name="115 Grupo"/>
          <p:cNvGrpSpPr/>
          <p:nvPr/>
        </p:nvGrpSpPr>
        <p:grpSpPr>
          <a:xfrm>
            <a:off x="4573030" y="537991"/>
            <a:ext cx="2771836" cy="436841"/>
            <a:chOff x="2849287" y="484500"/>
            <a:chExt cx="2777877" cy="436841"/>
          </a:xfrm>
        </p:grpSpPr>
        <p:sp>
          <p:nvSpPr>
            <p:cNvPr id="117" name="11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8" name="11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119" name="Gráfico 118"/>
          <p:cNvGraphicFramePr>
            <a:graphicFrameLocks/>
          </p:cNvGraphicFramePr>
          <p:nvPr>
            <p:extLst>
              <p:ext uri="{D42A27DB-BD31-4B8C-83A1-F6EECF244321}">
                <p14:modId xmlns:p14="http://schemas.microsoft.com/office/powerpoint/2010/main" val="14126769"/>
              </p:ext>
            </p:extLst>
          </p:nvPr>
        </p:nvGraphicFramePr>
        <p:xfrm>
          <a:off x="3574131" y="4729013"/>
          <a:ext cx="3574361" cy="25707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4142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46"/>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9- 2021</a:t>
            </a:r>
            <a:endParaRPr lang="es-ES" sz="1200" b="1" dirty="0">
              <a:latin typeface="Arial Narrow" panose="020B0606020202030204" pitchFamily="34" charset="0"/>
            </a:endParaRPr>
          </a:p>
        </p:txBody>
      </p:sp>
      <p:sp>
        <p:nvSpPr>
          <p:cNvPr id="6" name="5 Rectángulo"/>
          <p:cNvSpPr/>
          <p:nvPr/>
        </p:nvSpPr>
        <p:spPr>
          <a:xfrm>
            <a:off x="2274078" y="1816532"/>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a:t>
            </a:r>
            <a:r>
              <a:rPr lang="pt-BR" sz="1100" dirty="0">
                <a:latin typeface="Arial Narrow" panose="020B0606020202030204" pitchFamily="34" charset="0"/>
              </a:rPr>
              <a:t>Canal endémico </a:t>
            </a:r>
            <a:r>
              <a:rPr lang="pt-BR" sz="1100" dirty="0" err="1">
                <a:latin typeface="Arial Narrow" panose="020B0606020202030204" pitchFamily="34" charset="0"/>
              </a:rPr>
              <a:t>Meningitis</a:t>
            </a:r>
            <a:r>
              <a:rPr lang="pt-BR" sz="1100" dirty="0">
                <a:latin typeface="Arial Narrow" panose="020B0606020202030204" pitchFamily="34" charset="0"/>
              </a:rPr>
              <a:t>  por  </a:t>
            </a:r>
            <a:r>
              <a:rPr lang="pt-BR" sz="1100" dirty="0" err="1">
                <a:latin typeface="Arial Narrow" panose="020B0606020202030204" pitchFamily="34" charset="0"/>
              </a:rPr>
              <a:t>Meningococo</a:t>
            </a:r>
            <a:r>
              <a:rPr lang="es-ES" sz="1100" dirty="0" smtClean="0">
                <a:latin typeface="Arial Narrow" panose="020B0606020202030204" pitchFamily="34" charset="0"/>
              </a:rPr>
              <a:t>. Medellín, a Periodo epidemiológico 9 de 2021. </a:t>
            </a:r>
            <a:endParaRPr lang="es-ES" sz="1100" dirty="0">
              <a:latin typeface="Arial Narrow" panose="020B0606020202030204" pitchFamily="34" charset="0"/>
            </a:endParaRP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15</a:t>
              </a:r>
              <a:endParaRPr lang="es-ES" sz="2000"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035466"/>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grpSp>
        <p:nvGrpSpPr>
          <p:cNvPr id="32" name="31 Grupo"/>
          <p:cNvGrpSpPr/>
          <p:nvPr/>
        </p:nvGrpSpPr>
        <p:grpSpPr>
          <a:xfrm>
            <a:off x="5114767" y="5049366"/>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3302537" y="5436096"/>
            <a:ext cx="1882089" cy="577081"/>
          </a:xfrm>
          <a:prstGeom prst="rect">
            <a:avLst/>
          </a:prstGeom>
          <a:noFill/>
        </p:spPr>
        <p:txBody>
          <a:bodyPr wrap="square" rtlCol="0">
            <a:spAutoFit/>
          </a:bodyPr>
          <a:lstStyle/>
          <a:p>
            <a:pPr algn="ctr"/>
            <a:r>
              <a:rPr lang="es-ES" sz="1050" b="1" dirty="0" smtClean="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4875924" y="638816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2987251" y="638816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756884" y="5909531"/>
            <a:ext cx="1008971" cy="461665"/>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0,38* </a:t>
            </a:r>
            <a:r>
              <a:rPr lang="es-ES" sz="1200" b="1" dirty="0">
                <a:solidFill>
                  <a:srgbClr val="C00000"/>
                </a:solidFill>
                <a:latin typeface="Arial Narrow" panose="020B0606020202030204" pitchFamily="34" charset="0"/>
              </a:rPr>
              <a:t>100 mil</a:t>
            </a:r>
          </a:p>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sp>
        <p:nvSpPr>
          <p:cNvPr id="55" name="54 CuadroTexto"/>
          <p:cNvSpPr txBox="1"/>
          <p:nvPr/>
        </p:nvSpPr>
        <p:spPr>
          <a:xfrm>
            <a:off x="3871173" y="6510624"/>
            <a:ext cx="2487186" cy="261610"/>
          </a:xfrm>
          <a:prstGeom prst="rect">
            <a:avLst/>
          </a:prstGeom>
          <a:noFill/>
        </p:spPr>
        <p:txBody>
          <a:bodyPr wrap="square" rtlCol="0">
            <a:spAutoFit/>
          </a:bodyPr>
          <a:lstStyle/>
          <a:p>
            <a:pPr algn="ctr"/>
            <a:r>
              <a:rPr lang="es-ES" sz="1050" b="1" dirty="0" smtClean="0">
                <a:latin typeface="Arial Narrow" panose="020B0606020202030204" pitchFamily="34" charset="0"/>
              </a:rPr>
              <a:t>Brotes con investigación de campo</a:t>
            </a:r>
          </a:p>
        </p:txBody>
      </p:sp>
      <p:sp>
        <p:nvSpPr>
          <p:cNvPr id="56" name="55 CuadroTexto"/>
          <p:cNvSpPr txBox="1"/>
          <p:nvPr/>
        </p:nvSpPr>
        <p:spPr>
          <a:xfrm>
            <a:off x="4171741" y="6772234"/>
            <a:ext cx="2060179"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a:p>
            <a:pPr algn="ctr"/>
            <a:r>
              <a:rPr lang="es-ES" sz="1200" b="1" dirty="0" smtClean="0">
                <a:latin typeface="Arial Narrow" panose="020B0606020202030204" pitchFamily="34" charset="0"/>
              </a:rPr>
              <a:t>(sin brotes  hasta este periodo)</a:t>
            </a:r>
            <a:endParaRPr lang="es-ES" sz="1200" b="1" dirty="0">
              <a:latin typeface="Arial Narrow" panose="020B0606020202030204" pitchFamily="34" charset="0"/>
            </a:endParaRPr>
          </a:p>
        </p:txBody>
      </p:sp>
      <p:sp>
        <p:nvSpPr>
          <p:cNvPr id="58" name="57 CuadroTexto"/>
          <p:cNvSpPr txBox="1"/>
          <p:nvPr/>
        </p:nvSpPr>
        <p:spPr>
          <a:xfrm>
            <a:off x="5114766" y="543609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a:t>
            </a:r>
            <a:r>
              <a:rPr lang="es-ES" sz="1000" b="1" dirty="0" smtClean="0">
                <a:latin typeface="Arial Narrow" panose="020B0606020202030204" pitchFamily="34" charset="0"/>
              </a:rPr>
              <a:t>incidencia de meningitis bacterianas  </a:t>
            </a:r>
            <a:r>
              <a:rPr lang="es-ES" sz="1000" b="1" dirty="0">
                <a:latin typeface="Arial Narrow" panose="020B0606020202030204" pitchFamily="34" charset="0"/>
              </a:rPr>
              <a:t>en </a:t>
            </a:r>
            <a:r>
              <a:rPr lang="es-ES" sz="1000" b="1" dirty="0" smtClean="0">
                <a:latin typeface="Arial Narrow" panose="020B0606020202030204" pitchFamily="34" charset="0"/>
              </a:rPr>
              <a:t>menores de 5 años</a:t>
            </a:r>
            <a:endParaRPr lang="es-ES" sz="1000" b="1" dirty="0">
              <a:latin typeface="Arial Narrow" panose="020B0606020202030204" pitchFamily="34" charset="0"/>
            </a:endParaRPr>
          </a:p>
        </p:txBody>
      </p:sp>
      <p:sp>
        <p:nvSpPr>
          <p:cNvPr id="61" name="60 CuadroTexto"/>
          <p:cNvSpPr txBox="1"/>
          <p:nvPr/>
        </p:nvSpPr>
        <p:spPr>
          <a:xfrm>
            <a:off x="219514" y="2843808"/>
            <a:ext cx="1770036"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Casos -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12</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Meningitis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719693" y="5895726"/>
            <a:ext cx="946093" cy="461665"/>
          </a:xfrm>
          <a:prstGeom prst="rect">
            <a:avLst/>
          </a:prstGeom>
          <a:noFill/>
        </p:spPr>
        <p:txBody>
          <a:bodyPr wrap="none" rtlCol="0">
            <a:spAutoFit/>
          </a:bodyPr>
          <a:lstStyle/>
          <a:p>
            <a:pPr algn="ctr"/>
            <a:r>
              <a:rPr lang="es-ES" sz="1200" b="1" dirty="0" smtClean="0">
                <a:solidFill>
                  <a:srgbClr val="C00000"/>
                </a:solidFill>
                <a:latin typeface="Arial Narrow" panose="020B0606020202030204" pitchFamily="34" charset="0"/>
              </a:rPr>
              <a:t>2,02* </a:t>
            </a:r>
            <a:r>
              <a:rPr lang="es-ES" sz="1200" b="1" dirty="0">
                <a:solidFill>
                  <a:srgbClr val="C00000"/>
                </a:solidFill>
                <a:latin typeface="Arial Narrow" panose="020B0606020202030204" pitchFamily="34" charset="0"/>
              </a:rPr>
              <a:t>100 mil</a:t>
            </a:r>
          </a:p>
          <a:p>
            <a:pPr algn="ctr"/>
            <a:r>
              <a:rPr lang="es-ES" sz="1200" b="1" dirty="0">
                <a:latin typeface="Arial Narrow" panose="020B0606020202030204" pitchFamily="34" charset="0"/>
              </a:rPr>
              <a:t>4</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sp>
        <p:nvSpPr>
          <p:cNvPr id="45" name="44 Rectángulo"/>
          <p:cNvSpPr/>
          <p:nvPr/>
        </p:nvSpPr>
        <p:spPr>
          <a:xfrm>
            <a:off x="0" y="6948264"/>
            <a:ext cx="3529933"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900" dirty="0" smtClean="0">
                <a:latin typeface="Arial Narrow" panose="020B0606020202030204" pitchFamily="34" charset="0"/>
              </a:rPr>
              <a:t>Figura. </a:t>
            </a:r>
            <a:r>
              <a:rPr lang="es-CO" sz="900" dirty="0">
                <a:latin typeface="Arial Narrow" panose="020B0606020202030204" pitchFamily="34" charset="0"/>
              </a:rPr>
              <a:t>Casos de meningitis </a:t>
            </a:r>
            <a:r>
              <a:rPr lang="es-CO" sz="900" dirty="0" smtClean="0">
                <a:latin typeface="Arial Narrow" panose="020B0606020202030204" pitchFamily="34" charset="0"/>
              </a:rPr>
              <a:t>bacteriana, enfermedad </a:t>
            </a:r>
            <a:r>
              <a:rPr lang="es-CO" sz="900" dirty="0" err="1" smtClean="0">
                <a:latin typeface="Arial Narrow" panose="020B0606020202030204" pitchFamily="34" charset="0"/>
              </a:rPr>
              <a:t>meningocócica</a:t>
            </a:r>
            <a:r>
              <a:rPr lang="es-CO" sz="900" dirty="0" smtClean="0">
                <a:latin typeface="Arial Narrow" panose="020B0606020202030204" pitchFamily="34" charset="0"/>
              </a:rPr>
              <a:t> y otros agentes, Medellin, periodo epidemiológico 9, 2021</a:t>
            </a:r>
            <a:r>
              <a:rPr lang="es-ES" sz="1000" dirty="0" smtClean="0">
                <a:latin typeface="Arial Narrow" panose="020B0606020202030204" pitchFamily="34" charset="0"/>
              </a:rPr>
              <a:t>. </a:t>
            </a:r>
            <a:endParaRPr lang="es-ES" sz="1000" dirty="0">
              <a:latin typeface="Arial Narrow" panose="020B0606020202030204" pitchFamily="34" charset="0"/>
            </a:endParaRPr>
          </a:p>
        </p:txBody>
      </p:sp>
      <p:sp>
        <p:nvSpPr>
          <p:cNvPr id="46" name="45 Rectángulo"/>
          <p:cNvSpPr/>
          <p:nvPr/>
        </p:nvSpPr>
        <p:spPr>
          <a:xfrm>
            <a:off x="224097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2" name="51 Grupo"/>
          <p:cNvGrpSpPr/>
          <p:nvPr/>
        </p:nvGrpSpPr>
        <p:grpSpPr>
          <a:xfrm>
            <a:off x="2543435" y="4103409"/>
            <a:ext cx="1252369" cy="877901"/>
            <a:chOff x="-36884" y="7072716"/>
            <a:chExt cx="1252369" cy="877901"/>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7</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59" name="58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877901"/>
            <a:chOff x="-14122" y="7072716"/>
            <a:chExt cx="1229607" cy="877901"/>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 casos</a:t>
              </a:r>
              <a:endParaRPr lang="es-ES" sz="1400" b="1" dirty="0">
                <a:solidFill>
                  <a:schemeClr val="tx1"/>
                </a:solidFill>
                <a:latin typeface="Arial Narrow" panose="020B0606020202030204" pitchFamily="34" charset="0"/>
              </a:endParaRPr>
            </a:p>
          </p:txBody>
        </p:sp>
        <p:sp>
          <p:nvSpPr>
            <p:cNvPr id="67" name="6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877901"/>
            <a:chOff x="-14122" y="7072716"/>
            <a:chExt cx="1229607" cy="877901"/>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&lt; 5 años</a:t>
              </a:r>
              <a:endParaRPr lang="es-ES" sz="1200" b="1" u="sng" dirty="0">
                <a:latin typeface="Arial Narrow" panose="020B0606020202030204" pitchFamily="34" charset="0"/>
              </a:endParaRP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a:t>
              </a:r>
              <a:r>
                <a:rPr lang="es-ES" sz="1400" b="1" dirty="0" smtClean="0">
                  <a:solidFill>
                    <a:schemeClr val="tx1"/>
                  </a:solidFill>
                  <a:latin typeface="Arial Narrow" panose="020B0606020202030204" pitchFamily="34" charset="0"/>
                </a:rPr>
                <a:t> casos</a:t>
              </a:r>
              <a:endParaRPr lang="es-ES" sz="1400" b="1" dirty="0">
                <a:solidFill>
                  <a:schemeClr val="tx1"/>
                </a:solidFill>
                <a:latin typeface="Arial Narrow" panose="020B0606020202030204" pitchFamily="34" charset="0"/>
              </a:endParaRPr>
            </a:p>
          </p:txBody>
        </p:sp>
        <p:sp>
          <p:nvSpPr>
            <p:cNvPr id="73" name="72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grpSp>
        <p:nvGrpSpPr>
          <p:cNvPr id="74" name="73 Grupo"/>
          <p:cNvGrpSpPr/>
          <p:nvPr/>
        </p:nvGrpSpPr>
        <p:grpSpPr>
          <a:xfrm>
            <a:off x="5823459" y="4064492"/>
            <a:ext cx="1229607" cy="877901"/>
            <a:chOff x="-14122" y="7072716"/>
            <a:chExt cx="1229607" cy="877901"/>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&gt; 65 años</a:t>
              </a:r>
              <a:endParaRPr lang="es-ES" sz="1200" b="1" u="sng" dirty="0">
                <a:latin typeface="Arial Narrow" panose="020B0606020202030204" pitchFamily="34" charset="0"/>
              </a:endParaRPr>
            </a:p>
          </p:txBody>
        </p:sp>
        <p:sp>
          <p:nvSpPr>
            <p:cNvPr id="76" name="75 Rectángulo redondeado"/>
            <p:cNvSpPr/>
            <p:nvPr/>
          </p:nvSpPr>
          <p:spPr>
            <a:xfrm>
              <a:off x="209546" y="7376969"/>
              <a:ext cx="82971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0 casos</a:t>
              </a:r>
              <a:endParaRPr lang="es-ES" sz="1400" b="1" dirty="0">
                <a:solidFill>
                  <a:schemeClr val="tx1"/>
                </a:solidFill>
                <a:latin typeface="Arial Narrow" panose="020B0606020202030204" pitchFamily="34" charset="0"/>
              </a:endParaRPr>
            </a:p>
          </p:txBody>
        </p:sp>
        <p:sp>
          <p:nvSpPr>
            <p:cNvPr id="77" name="76 CuadroTexto"/>
            <p:cNvSpPr txBox="1"/>
            <p:nvPr/>
          </p:nvSpPr>
          <p:spPr>
            <a:xfrm>
              <a:off x="-14122"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a:t>
              </a:r>
              <a:endParaRPr lang="es-ES" sz="1200" b="1" dirty="0">
                <a:latin typeface="Arial Narrow" panose="020B0606020202030204" pitchFamily="34" charset="0"/>
              </a:endParaRP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89" name="88 CuadroTexto"/>
          <p:cNvSpPr txBox="1"/>
          <p:nvPr/>
        </p:nvSpPr>
        <p:spPr>
          <a:xfrm>
            <a:off x="-4949" y="8100392"/>
            <a:ext cx="7180824" cy="553998"/>
          </a:xfrm>
          <a:prstGeom prst="rect">
            <a:avLst/>
          </a:prstGeom>
          <a:noFill/>
        </p:spPr>
        <p:txBody>
          <a:bodyPr wrap="square" rtlCol="0">
            <a:spAutoFit/>
          </a:bodyPr>
          <a:lstStyle/>
          <a:p>
            <a:pPr algn="just"/>
            <a:r>
              <a:rPr lang="es-CO" sz="1000" dirty="0" smtClean="0">
                <a:latin typeface="Arial Narrow" panose="020B0606020202030204" pitchFamily="34" charset="0"/>
              </a:rPr>
              <a:t>En relación a las Meningitis Bacterianas, se encontró una causada por el Meningococo.  En  relación  a las M. </a:t>
            </a:r>
            <a:r>
              <a:rPr lang="es-CO" sz="1000" dirty="0">
                <a:latin typeface="Arial Narrow" panose="020B0606020202030204" pitchFamily="34" charset="0"/>
              </a:rPr>
              <a:t>p</a:t>
            </a:r>
            <a:r>
              <a:rPr lang="es-CO" sz="1000" dirty="0" smtClean="0">
                <a:latin typeface="Arial Narrow" panose="020B0606020202030204" pitchFamily="34" charset="0"/>
              </a:rPr>
              <a:t>or Meningococo el número de casos presentado para este periodo epidemiológico fue de 0, sin superar el número esperado. Se presentó en la semana epidemiológica 5 el único caso hasta el reporte de este informe. No se han presentado muertes. </a:t>
            </a:r>
            <a:endParaRPr lang="es-CO" sz="1000" dirty="0">
              <a:latin typeface="Arial Narrow" panose="020B0606020202030204" pitchFamily="34" charset="0"/>
            </a:endParaRPr>
          </a:p>
        </p:txBody>
      </p:sp>
      <p:sp>
        <p:nvSpPr>
          <p:cNvPr id="79" name="78 CuadroTexto"/>
          <p:cNvSpPr txBox="1"/>
          <p:nvPr/>
        </p:nvSpPr>
        <p:spPr>
          <a:xfrm>
            <a:off x="-49429" y="4535034"/>
            <a:ext cx="2331087" cy="246221"/>
          </a:xfrm>
          <a:prstGeom prst="rect">
            <a:avLst/>
          </a:prstGeom>
          <a:noFill/>
        </p:spPr>
        <p:txBody>
          <a:bodyPr wrap="none" rtlCol="0">
            <a:spAutoFit/>
          </a:bodyPr>
          <a:lstStyle/>
          <a:p>
            <a:pPr algn="ctr"/>
            <a:r>
              <a:rPr lang="es-ES" sz="1000" b="1" dirty="0" smtClean="0">
                <a:latin typeface="Arial Narrow" panose="020B0606020202030204" pitchFamily="34" charset="0"/>
              </a:rPr>
              <a:t>Confirmados y pendientes de clasificación </a:t>
            </a:r>
            <a:endParaRPr lang="es-ES" sz="1000" b="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Edad</a:t>
              </a:r>
              <a:endParaRPr lang="es-ES" sz="1600" b="1" dirty="0">
                <a:latin typeface="Arial Narrow" panose="020B0606020202030204" pitchFamily="34" charset="0"/>
              </a:endParaRPr>
            </a:p>
          </p:txBody>
        </p:sp>
      </p:grpSp>
      <p:pic>
        <p:nvPicPr>
          <p:cNvPr id="2" name="Imagen 1"/>
          <p:cNvPicPr>
            <a:picLocks noChangeAspect="1"/>
          </p:cNvPicPr>
          <p:nvPr/>
        </p:nvPicPr>
        <p:blipFill>
          <a:blip r:embed="rId9"/>
          <a:stretch>
            <a:fillRect/>
          </a:stretch>
        </p:blipFill>
        <p:spPr>
          <a:xfrm>
            <a:off x="2108553" y="264032"/>
            <a:ext cx="5220299" cy="1628625"/>
          </a:xfrm>
          <a:prstGeom prst="rect">
            <a:avLst/>
          </a:prstGeom>
        </p:spPr>
      </p:pic>
      <p:pic>
        <p:nvPicPr>
          <p:cNvPr id="9" name="Imagen 8"/>
          <p:cNvPicPr>
            <a:picLocks noChangeAspect="1"/>
          </p:cNvPicPr>
          <p:nvPr/>
        </p:nvPicPr>
        <p:blipFill>
          <a:blip r:embed="rId10"/>
          <a:stretch>
            <a:fillRect/>
          </a:stretch>
        </p:blipFill>
        <p:spPr>
          <a:xfrm>
            <a:off x="-103867" y="5566676"/>
            <a:ext cx="2929485" cy="1489623"/>
          </a:xfrm>
          <a:prstGeom prst="rect">
            <a:avLst/>
          </a:prstGeom>
        </p:spPr>
      </p:pic>
    </p:spTree>
    <p:extLst>
      <p:ext uri="{BB962C8B-B14F-4D97-AF65-F5344CB8AC3E}">
        <p14:creationId xmlns:p14="http://schemas.microsoft.com/office/powerpoint/2010/main" val="337716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6134"/>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13</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smtClean="0">
                  <a:latin typeface="Arial Narrow" panose="020B0606020202030204" pitchFamily="34" charset="0"/>
                </a:rPr>
                <a:t>Otros eventos inmunoprevenibles de baja frecuencia</a:t>
              </a:r>
              <a:endParaRPr lang="es-ES" sz="1200" b="1" dirty="0">
                <a:latin typeface="Arial Narrow" panose="020B0606020202030204" pitchFamily="34" charset="0"/>
              </a:endParaRP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0" y="1043608"/>
            <a:ext cx="2095750" cy="261610"/>
          </a:xfrm>
          <a:prstGeom prst="rect">
            <a:avLst/>
          </a:prstGeom>
          <a:noFill/>
        </p:spPr>
        <p:txBody>
          <a:bodyPr wrap="square" rtlCol="0">
            <a:spAutoFit/>
          </a:bodyPr>
          <a:lstStyle/>
          <a:p>
            <a:r>
              <a:rPr lang="es-ES" sz="1100" b="1" dirty="0" smtClean="0">
                <a:latin typeface="Arial Narrow" panose="020B0606020202030204" pitchFamily="34" charset="0"/>
              </a:rPr>
              <a:t>Periodo epidemiológico </a:t>
            </a:r>
            <a:r>
              <a:rPr lang="es-ES" sz="1100" b="1" dirty="0">
                <a:latin typeface="Arial Narrow" panose="020B0606020202030204" pitchFamily="34" charset="0"/>
              </a:rPr>
              <a:t>9</a:t>
            </a:r>
            <a:r>
              <a:rPr lang="es-ES" sz="1100" b="1" dirty="0" smtClean="0">
                <a:latin typeface="Arial Narrow" panose="020B0606020202030204" pitchFamily="34" charset="0"/>
              </a:rPr>
              <a:t> - 2021</a:t>
            </a:r>
            <a:endParaRPr lang="es-ES" sz="1100" b="1" dirty="0">
              <a:latin typeface="Arial Narrow" panose="020B0606020202030204" pitchFamily="34" charset="0"/>
            </a:endParaRPr>
          </a:p>
        </p:txBody>
      </p:sp>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smtClean="0">
                <a:solidFill>
                  <a:srgbClr val="C00000"/>
                </a:solidFill>
                <a:latin typeface="Arial Narrow" panose="020B0606020202030204" pitchFamily="34" charset="0"/>
                <a:ea typeface="+mn-ea"/>
                <a:cs typeface="+mn-cs"/>
              </a:rPr>
              <a:t>Parálisis Flácida</a:t>
            </a:r>
            <a:endParaRPr lang="es-ES" sz="1600" b="1" dirty="0">
              <a:solidFill>
                <a:srgbClr val="C00000"/>
              </a:solidFill>
              <a:latin typeface="Arial Narrow" panose="020B0606020202030204" pitchFamily="34" charset="0"/>
              <a:ea typeface="+mn-ea"/>
              <a:cs typeface="+mn-cs"/>
            </a:endParaRP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56434" y="459993"/>
            <a:ext cx="1951371" cy="1015663"/>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Síndrome </a:t>
            </a:r>
            <a:r>
              <a:rPr lang="es-ES" sz="2000" b="1" dirty="0">
                <a:solidFill>
                  <a:srgbClr val="C00000"/>
                </a:solidFill>
                <a:latin typeface="Arial Narrow" panose="020B0606020202030204" pitchFamily="34" charset="0"/>
                <a:ea typeface="+mn-ea"/>
                <a:cs typeface="+mn-cs"/>
              </a:rPr>
              <a:t>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6" name="25 CuadroTexto"/>
          <p:cNvSpPr txBox="1"/>
          <p:nvPr/>
        </p:nvSpPr>
        <p:spPr>
          <a:xfrm>
            <a:off x="-77910" y="3750238"/>
            <a:ext cx="1902957" cy="246221"/>
          </a:xfrm>
          <a:prstGeom prst="rect">
            <a:avLst/>
          </a:prstGeom>
          <a:noFill/>
        </p:spPr>
        <p:txBody>
          <a:bodyPr wrap="square" rtlCol="0">
            <a:spAutoFit/>
          </a:bodyPr>
          <a:lstStyle/>
          <a:p>
            <a:pPr algn="ctr"/>
            <a:r>
              <a:rPr lang="es-ES" sz="1000" b="1" dirty="0" smtClean="0">
                <a:latin typeface="Arial Narrow" panose="020B0606020202030204" pitchFamily="34" charset="0"/>
              </a:rPr>
              <a:t>Periodo epidemiológico 9  - 2021</a:t>
            </a:r>
            <a:endParaRPr lang="es-ES" sz="1000" b="1" dirty="0">
              <a:latin typeface="Arial Narrow" panose="020B0606020202030204" pitchFamily="34" charset="0"/>
            </a:endParaRPr>
          </a:p>
        </p:txBody>
      </p:sp>
      <p:sp>
        <p:nvSpPr>
          <p:cNvPr id="27" name="36 Título"/>
          <p:cNvSpPr txBox="1">
            <a:spLocks/>
          </p:cNvSpPr>
          <p:nvPr/>
        </p:nvSpPr>
        <p:spPr>
          <a:xfrm>
            <a:off x="-77910" y="3121615"/>
            <a:ext cx="2022176"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Tétanos accidental</a:t>
            </a:r>
            <a:endParaRPr lang="es-ES" sz="2000" b="1" dirty="0">
              <a:solidFill>
                <a:srgbClr val="C00000"/>
              </a:solidFill>
              <a:latin typeface="Arial Narrow" panose="020B0606020202030204" pitchFamily="34" charset="0"/>
              <a:ea typeface="+mn-ea"/>
              <a:cs typeface="+mn-cs"/>
            </a:endParaRPr>
          </a:p>
        </p:txBody>
      </p:sp>
      <p:sp>
        <p:nvSpPr>
          <p:cNvPr id="24" name="23 CuadroTexto"/>
          <p:cNvSpPr txBox="1"/>
          <p:nvPr/>
        </p:nvSpPr>
        <p:spPr>
          <a:xfrm>
            <a:off x="1925089" y="1269820"/>
            <a:ext cx="1668137" cy="1200329"/>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36 </a:t>
            </a:r>
            <a:r>
              <a:rPr lang="es-CO" sz="1200" dirty="0">
                <a:latin typeface="Arial Narrow" panose="020B0606020202030204" pitchFamily="34" charset="0"/>
              </a:rPr>
              <a:t>no se han notificado  casos probables para este evento en residente en Medellín. </a:t>
            </a:r>
          </a:p>
        </p:txBody>
      </p:sp>
      <p:sp>
        <p:nvSpPr>
          <p:cNvPr id="32" name="31 CuadroTexto"/>
          <p:cNvSpPr txBox="1"/>
          <p:nvPr/>
        </p:nvSpPr>
        <p:spPr>
          <a:xfrm>
            <a:off x="3464655" y="3614115"/>
            <a:ext cx="1951371" cy="253916"/>
          </a:xfrm>
          <a:prstGeom prst="rect">
            <a:avLst/>
          </a:prstGeom>
          <a:noFill/>
        </p:spPr>
        <p:txBody>
          <a:bodyPr wrap="square" rtlCol="0">
            <a:spAutoFit/>
          </a:bodyPr>
          <a:lstStyle/>
          <a:p>
            <a:pPr algn="ctr"/>
            <a:r>
              <a:rPr lang="es-ES" sz="1050" b="1" dirty="0" smtClean="0">
                <a:latin typeface="Arial Narrow" panose="020B0606020202030204" pitchFamily="34" charset="0"/>
              </a:rPr>
              <a:t>Periodo epidemiológico 9-2021</a:t>
            </a:r>
            <a:endParaRPr lang="es-ES" sz="1050" b="1" dirty="0">
              <a:latin typeface="Arial Narrow" panose="020B0606020202030204" pitchFamily="34" charset="0"/>
            </a:endParaRPr>
          </a:p>
        </p:txBody>
      </p:sp>
      <p:sp>
        <p:nvSpPr>
          <p:cNvPr id="33" name="36 Título"/>
          <p:cNvSpPr txBox="1">
            <a:spLocks/>
          </p:cNvSpPr>
          <p:nvPr/>
        </p:nvSpPr>
        <p:spPr>
          <a:xfrm>
            <a:off x="3240338" y="3128211"/>
            <a:ext cx="2423395" cy="46166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solidFill>
                  <a:srgbClr val="C00000"/>
                </a:solidFill>
                <a:latin typeface="Arial Narrow" panose="020B0606020202030204" pitchFamily="34" charset="0"/>
                <a:ea typeface="+mn-ea"/>
                <a:cs typeface="+mn-cs"/>
              </a:rPr>
              <a:t>EAPV</a:t>
            </a:r>
            <a:endParaRPr lang="es-ES" sz="2400" b="1" dirty="0">
              <a:solidFill>
                <a:srgbClr val="C00000"/>
              </a:solidFill>
              <a:latin typeface="Arial Narrow" panose="020B0606020202030204" pitchFamily="34" charset="0"/>
              <a:ea typeface="+mn-ea"/>
              <a:cs typeface="+mn-cs"/>
            </a:endParaRPr>
          </a:p>
        </p:txBody>
      </p:sp>
      <p:sp>
        <p:nvSpPr>
          <p:cNvPr id="34" name="33 CuadroTexto"/>
          <p:cNvSpPr txBox="1"/>
          <p:nvPr/>
        </p:nvSpPr>
        <p:spPr>
          <a:xfrm>
            <a:off x="5399020" y="504056"/>
            <a:ext cx="1747318" cy="2292935"/>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a:t>
            </a:r>
            <a:r>
              <a:rPr lang="es-CO" sz="1100" dirty="0" smtClean="0">
                <a:latin typeface="Arial Narrow" panose="020B0606020202030204" pitchFamily="34" charset="0"/>
              </a:rPr>
              <a:t>36 </a:t>
            </a:r>
            <a:r>
              <a:rPr lang="es-CO" sz="1100" dirty="0">
                <a:latin typeface="Arial Narrow" panose="020B0606020202030204" pitchFamily="34" charset="0"/>
              </a:rPr>
              <a:t>se notificaron </a:t>
            </a:r>
            <a:r>
              <a:rPr lang="es-CO" sz="1100" dirty="0" smtClean="0">
                <a:latin typeface="Arial Narrow" panose="020B0606020202030204" pitchFamily="34" charset="0"/>
              </a:rPr>
              <a:t>diez (33) casos  </a:t>
            </a:r>
            <a:r>
              <a:rPr lang="es-CO" sz="1100" dirty="0">
                <a:latin typeface="Arial Narrow" panose="020B0606020202030204" pitchFamily="34" charset="0"/>
              </a:rPr>
              <a:t>sospechosos de síndrome de rubeola congénita en residentes de la </a:t>
            </a:r>
            <a:r>
              <a:rPr lang="es-CO" sz="1100" dirty="0" smtClean="0">
                <a:latin typeface="Arial Narrow" panose="020B0606020202030204" pitchFamily="34" charset="0"/>
              </a:rPr>
              <a:t>ciudad, </a:t>
            </a:r>
            <a:r>
              <a:rPr lang="es-CO" sz="1100" dirty="0">
                <a:latin typeface="Arial Narrow" panose="020B0606020202030204" pitchFamily="34" charset="0"/>
              </a:rPr>
              <a:t>para una proporción de notificación de </a:t>
            </a:r>
            <a:r>
              <a:rPr lang="es-CO" sz="1100" dirty="0" smtClean="0">
                <a:latin typeface="Arial Narrow" panose="020B0606020202030204" pitchFamily="34" charset="0"/>
              </a:rPr>
              <a:t>2,21 </a:t>
            </a:r>
            <a:r>
              <a:rPr lang="es-CO" sz="1100" dirty="0">
                <a:latin typeface="Arial Narrow" panose="020B0606020202030204" pitchFamily="34" charset="0"/>
              </a:rPr>
              <a:t>casos por 10,000 nacidos vivos y  cumpliendo con la meta de notificación proporcional para este evento que debería estar en 0,07. Los </a:t>
            </a:r>
            <a:r>
              <a:rPr lang="es-CO" sz="1100" dirty="0" smtClean="0">
                <a:latin typeface="Arial Narrow" panose="020B0606020202030204" pitchFamily="34" charset="0"/>
              </a:rPr>
              <a:t> casos </a:t>
            </a:r>
            <a:r>
              <a:rPr lang="es-CO" sz="1100" dirty="0">
                <a:latin typeface="Arial Narrow" panose="020B0606020202030204" pitchFamily="34" charset="0"/>
              </a:rPr>
              <a:t>fueron descartados.</a:t>
            </a:r>
          </a:p>
        </p:txBody>
      </p:sp>
      <p:sp>
        <p:nvSpPr>
          <p:cNvPr id="35" name="34 CuadroTexto"/>
          <p:cNvSpPr txBox="1"/>
          <p:nvPr/>
        </p:nvSpPr>
        <p:spPr>
          <a:xfrm>
            <a:off x="1937501" y="3475558"/>
            <a:ext cx="1623594" cy="1569660"/>
          </a:xfrm>
          <a:prstGeom prst="rect">
            <a:avLst/>
          </a:prstGeom>
          <a:noFill/>
        </p:spPr>
        <p:txBody>
          <a:bodyPr wrap="square" rtlCol="0">
            <a:spAutoFit/>
          </a:bodyPr>
          <a:lstStyle/>
          <a:p>
            <a:pPr algn="just"/>
            <a:r>
              <a:rPr lang="es-CO" sz="1200" dirty="0">
                <a:latin typeface="Arial Narrow" panose="020B0606020202030204" pitchFamily="34" charset="0"/>
              </a:rPr>
              <a:t>Hasta la </a:t>
            </a:r>
            <a:r>
              <a:rPr lang="es-CO" sz="1200" dirty="0" smtClean="0">
                <a:latin typeface="Arial Narrow" panose="020B0606020202030204" pitchFamily="34" charset="0"/>
              </a:rPr>
              <a:t>semana epidemiológica 36 se ha notificado 1  caso probable, confirmado por clínica para </a:t>
            </a:r>
            <a:r>
              <a:rPr lang="es-CO" sz="1200" dirty="0">
                <a:latin typeface="Arial Narrow" panose="020B0606020202030204" pitchFamily="34" charset="0"/>
              </a:rPr>
              <a:t>este evento en </a:t>
            </a:r>
            <a:r>
              <a:rPr lang="es-CO" sz="1200" dirty="0" smtClean="0">
                <a:latin typeface="Arial Narrow" panose="020B0606020202030204" pitchFamily="34" charset="0"/>
              </a:rPr>
              <a:t>residentes </a:t>
            </a:r>
            <a:r>
              <a:rPr lang="es-CO" sz="1200" dirty="0">
                <a:latin typeface="Arial Narrow" panose="020B0606020202030204" pitchFamily="34" charset="0"/>
              </a:rPr>
              <a:t>en Medellín. </a:t>
            </a:r>
          </a:p>
          <a:p>
            <a:pPr algn="just"/>
            <a:endParaRPr lang="es-CO" sz="1200" dirty="0">
              <a:latin typeface="Arial Narrow" panose="020B0606020202030204" pitchFamily="34" charset="0"/>
            </a:endParaRPr>
          </a:p>
        </p:txBody>
      </p:sp>
      <p:sp>
        <p:nvSpPr>
          <p:cNvPr id="36" name="35 CuadroTexto"/>
          <p:cNvSpPr txBox="1"/>
          <p:nvPr/>
        </p:nvSpPr>
        <p:spPr>
          <a:xfrm>
            <a:off x="5395841" y="3208437"/>
            <a:ext cx="1604307"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epidemiológica </a:t>
            </a:r>
            <a:r>
              <a:rPr lang="es-CO" sz="1200" dirty="0" smtClean="0">
                <a:latin typeface="Arial Narrow" panose="020B0606020202030204" pitchFamily="34" charset="0"/>
              </a:rPr>
              <a:t>28 </a:t>
            </a:r>
            <a:r>
              <a:rPr lang="es-CO" sz="1200" dirty="0">
                <a:latin typeface="Arial Narrow" panose="020B0606020202030204" pitchFamily="34" charset="0"/>
              </a:rPr>
              <a:t>notificaron </a:t>
            </a:r>
            <a:r>
              <a:rPr lang="es-CO" sz="1200" dirty="0" smtClean="0">
                <a:latin typeface="Arial Narrow" panose="020B0606020202030204" pitchFamily="34" charset="0"/>
              </a:rPr>
              <a:t>155 </a:t>
            </a:r>
            <a:r>
              <a:rPr lang="es-CO" sz="1200" dirty="0">
                <a:latin typeface="Arial Narrow" panose="020B0606020202030204" pitchFamily="34" charset="0"/>
              </a:rPr>
              <a:t>casos de </a:t>
            </a:r>
            <a:r>
              <a:rPr lang="es-CO" sz="1200" dirty="0" smtClean="0">
                <a:latin typeface="Arial Narrow" panose="020B0606020202030204" pitchFamily="34" charset="0"/>
              </a:rPr>
              <a:t>EAPV </a:t>
            </a:r>
            <a:r>
              <a:rPr lang="es-CO" sz="1200" dirty="0">
                <a:latin typeface="Arial Narrow" panose="020B0606020202030204" pitchFamily="34" charset="0"/>
              </a:rPr>
              <a:t>en residentes de la ciudad, </a:t>
            </a:r>
            <a:r>
              <a:rPr lang="es-CO" sz="1200" dirty="0" smtClean="0">
                <a:latin typeface="Arial Narrow" panose="020B0606020202030204" pitchFamily="34" charset="0"/>
              </a:rPr>
              <a:t>60 casos descartados y 95 pendientes </a:t>
            </a:r>
            <a:r>
              <a:rPr lang="es-CO" sz="1200" dirty="0">
                <a:latin typeface="Arial Narrow" panose="020B0606020202030204" pitchFamily="34" charset="0"/>
              </a:rPr>
              <a:t>de </a:t>
            </a:r>
            <a:r>
              <a:rPr lang="es-CO" sz="1200" dirty="0" smtClean="0">
                <a:latin typeface="Arial Narrow" panose="020B0606020202030204" pitchFamily="34" charset="0"/>
              </a:rPr>
              <a:t>clasificación, la mayoría por el inicio de la vacunación contra COVID.</a:t>
            </a:r>
            <a:endParaRPr lang="es-CO" sz="1200" dirty="0">
              <a:latin typeface="Arial Narrow" panose="020B0606020202030204" pitchFamily="34" charset="0"/>
            </a:endParaRP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32148" y="5985910"/>
            <a:ext cx="1882405"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9- 2021</a:t>
            </a:r>
            <a:endParaRPr lang="es-ES" sz="1050" b="1" dirty="0">
              <a:latin typeface="Arial Narrow" panose="020B0606020202030204" pitchFamily="34" charset="0"/>
            </a:endParaRPr>
          </a:p>
        </p:txBody>
      </p:sp>
      <p:sp>
        <p:nvSpPr>
          <p:cNvPr id="39" name="36 Título"/>
          <p:cNvSpPr txBox="1">
            <a:spLocks/>
          </p:cNvSpPr>
          <p:nvPr/>
        </p:nvSpPr>
        <p:spPr>
          <a:xfrm>
            <a:off x="-174906" y="5592451"/>
            <a:ext cx="2253996" cy="40011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Difteria</a:t>
            </a:r>
            <a:endParaRPr lang="es-ES" sz="2000" b="1" dirty="0">
              <a:solidFill>
                <a:srgbClr val="C00000"/>
              </a:solidFill>
              <a:latin typeface="Arial Narrow" panose="020B0606020202030204" pitchFamily="34" charset="0"/>
              <a:ea typeface="+mn-ea"/>
              <a:cs typeface="+mn-cs"/>
            </a:endParaRP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33591" y="5806625"/>
            <a:ext cx="1645490" cy="2123658"/>
          </a:xfrm>
          <a:prstGeom prst="rect">
            <a:avLst/>
          </a:prstGeom>
          <a:noFill/>
        </p:spPr>
        <p:txBody>
          <a:bodyPr wrap="square" rtlCol="0">
            <a:spAutoFit/>
          </a:bodyPr>
          <a:lstStyle/>
          <a:p>
            <a:pPr algn="just"/>
            <a:r>
              <a:rPr lang="es-CO" sz="1200" dirty="0">
                <a:latin typeface="Arial Narrow" panose="020B0606020202030204" pitchFamily="34" charset="0"/>
              </a:rPr>
              <a:t>Hasta la semana </a:t>
            </a:r>
            <a:r>
              <a:rPr lang="es-CO" sz="1200" dirty="0" smtClean="0">
                <a:latin typeface="Arial Narrow" panose="020B0606020202030204" pitchFamily="34" charset="0"/>
              </a:rPr>
              <a:t>epidemiológica 36 </a:t>
            </a:r>
            <a:r>
              <a:rPr lang="es-CO" sz="1200" dirty="0">
                <a:latin typeface="Arial Narrow" panose="020B0606020202030204" pitchFamily="34" charset="0"/>
              </a:rPr>
              <a:t>no se han notificado  casos ni probables, ni confirmados por clínica para este evento en residentes en </a:t>
            </a:r>
            <a:r>
              <a:rPr lang="es-CO" sz="1200" dirty="0" smtClean="0">
                <a:latin typeface="Arial Narrow" panose="020B0606020202030204" pitchFamily="34" charset="0"/>
              </a:rPr>
              <a:t>Medellín, por error de digitación se ingreso un caso el cual fue descartado.</a:t>
            </a:r>
            <a:endParaRPr lang="es-CO" sz="1200" dirty="0">
              <a:latin typeface="Arial Narrow" panose="020B0606020202030204" pitchFamily="34" charset="0"/>
            </a:endParaRPr>
          </a:p>
          <a:p>
            <a:pPr algn="just"/>
            <a:endParaRPr lang="es-CO" sz="12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43 CuadroTexto"/>
          <p:cNvSpPr txBox="1"/>
          <p:nvPr/>
        </p:nvSpPr>
        <p:spPr>
          <a:xfrm>
            <a:off x="3544599" y="6170339"/>
            <a:ext cx="1886340" cy="253916"/>
          </a:xfrm>
          <a:prstGeom prst="rect">
            <a:avLst/>
          </a:prstGeom>
          <a:noFill/>
        </p:spPr>
        <p:txBody>
          <a:bodyPr wrap="square" rtlCol="0">
            <a:spAutoFit/>
          </a:bodyPr>
          <a:lstStyle/>
          <a:p>
            <a:r>
              <a:rPr lang="es-ES" sz="1050" b="1" dirty="0" smtClean="0">
                <a:latin typeface="Arial Narrow" panose="020B0606020202030204" pitchFamily="34" charset="0"/>
              </a:rPr>
              <a:t>Periodo epidemiológico 9 - 2021</a:t>
            </a:r>
            <a:endParaRPr lang="es-ES" sz="1050" b="1" dirty="0">
              <a:latin typeface="Arial Narrow" panose="020B0606020202030204" pitchFamily="34" charset="0"/>
            </a:endParaRPr>
          </a:p>
        </p:txBody>
      </p:sp>
      <p:sp>
        <p:nvSpPr>
          <p:cNvPr id="45" name="36 Título"/>
          <p:cNvSpPr txBox="1">
            <a:spLocks/>
          </p:cNvSpPr>
          <p:nvPr/>
        </p:nvSpPr>
        <p:spPr>
          <a:xfrm>
            <a:off x="3546187" y="5519685"/>
            <a:ext cx="1782455" cy="707886"/>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solidFill>
                  <a:srgbClr val="C00000"/>
                </a:solidFill>
                <a:latin typeface="Arial Narrow" panose="020B0606020202030204" pitchFamily="34" charset="0"/>
                <a:ea typeface="+mn-ea"/>
                <a:cs typeface="+mn-cs"/>
              </a:rPr>
              <a:t>Sarampión y Rubeola</a:t>
            </a:r>
            <a:endParaRPr lang="es-ES" sz="2000" b="1" dirty="0">
              <a:solidFill>
                <a:srgbClr val="C00000"/>
              </a:solidFill>
              <a:latin typeface="Arial Narrow" panose="020B0606020202030204" pitchFamily="34" charset="0"/>
              <a:ea typeface="+mn-ea"/>
              <a:cs typeface="+mn-cs"/>
            </a:endParaRPr>
          </a:p>
        </p:txBody>
      </p:sp>
      <p:sp>
        <p:nvSpPr>
          <p:cNvPr id="46" name="45 CuadroTexto"/>
          <p:cNvSpPr txBox="1"/>
          <p:nvPr/>
        </p:nvSpPr>
        <p:spPr>
          <a:xfrm>
            <a:off x="5284305" y="5552587"/>
            <a:ext cx="1991100" cy="2492990"/>
          </a:xfrm>
          <a:prstGeom prst="rect">
            <a:avLst/>
          </a:prstGeom>
          <a:noFill/>
        </p:spPr>
        <p:txBody>
          <a:bodyPr wrap="square" rtlCol="0">
            <a:spAutoFit/>
          </a:bodyPr>
          <a:lstStyle/>
          <a:p>
            <a:pPr algn="just"/>
            <a:r>
              <a:rPr lang="es-ES" sz="1200" dirty="0">
                <a:latin typeface="Arial Narrow" panose="020B0606020202030204" pitchFamily="34" charset="0"/>
              </a:rPr>
              <a:t>Hasta la semana </a:t>
            </a:r>
            <a:r>
              <a:rPr lang="es-ES" sz="1200" dirty="0" smtClean="0">
                <a:latin typeface="Arial Narrow" panose="020B0606020202030204" pitchFamily="34" charset="0"/>
              </a:rPr>
              <a:t>epidemiológica  </a:t>
            </a:r>
            <a:r>
              <a:rPr lang="es-ES" sz="1200" dirty="0">
                <a:latin typeface="Arial Narrow" panose="020B0606020202030204" pitchFamily="34" charset="0"/>
              </a:rPr>
              <a:t>se notificaron en residentes de la ciudad </a:t>
            </a:r>
            <a:r>
              <a:rPr lang="es-ES" sz="1200" dirty="0" smtClean="0">
                <a:latin typeface="Arial Narrow" panose="020B0606020202030204" pitchFamily="34" charset="0"/>
              </a:rPr>
              <a:t>23 </a:t>
            </a:r>
            <a:r>
              <a:rPr lang="es-ES" sz="1200" dirty="0">
                <a:latin typeface="Arial Narrow" panose="020B0606020202030204" pitchFamily="34" charset="0"/>
              </a:rPr>
              <a:t>casos como </a:t>
            </a:r>
            <a:r>
              <a:rPr lang="es-ES" sz="1200" dirty="0" smtClean="0">
                <a:latin typeface="Arial Narrow" panose="020B0606020202030204" pitchFamily="34" charset="0"/>
              </a:rPr>
              <a:t>sospechosos </a:t>
            </a:r>
            <a:r>
              <a:rPr lang="es-ES" sz="1200" dirty="0">
                <a:latin typeface="Arial Narrow" panose="020B0606020202030204" pitchFamily="34" charset="0"/>
              </a:rPr>
              <a:t>de </a:t>
            </a:r>
            <a:r>
              <a:rPr lang="es-ES" sz="1200" dirty="0" smtClean="0">
                <a:latin typeface="Arial Narrow" panose="020B0606020202030204" pitchFamily="34" charset="0"/>
              </a:rPr>
              <a:t>Rubeola y 24 casos sospechosos de sarampión, de esos 14 son sospechosos de </a:t>
            </a:r>
            <a:r>
              <a:rPr lang="es-ES" sz="1200" dirty="0" err="1" smtClean="0">
                <a:latin typeface="Arial Narrow" panose="020B0606020202030204" pitchFamily="34" charset="0"/>
              </a:rPr>
              <a:t>MISc</a:t>
            </a:r>
            <a:r>
              <a:rPr lang="es-ES" sz="1200" dirty="0" smtClean="0">
                <a:latin typeface="Arial Narrow" panose="020B0606020202030204" pitchFamily="34" charset="0"/>
              </a:rPr>
              <a:t>  </a:t>
            </a:r>
            <a:r>
              <a:rPr lang="es-ES" sz="1200" dirty="0">
                <a:latin typeface="Arial Narrow" panose="020B0606020202030204" pitchFamily="34" charset="0"/>
              </a:rPr>
              <a:t>para una proporción de notificación </a:t>
            </a:r>
            <a:r>
              <a:rPr lang="es-ES" sz="1200" dirty="0" smtClean="0">
                <a:latin typeface="Arial Narrow" panose="020B0606020202030204" pitchFamily="34" charset="0"/>
              </a:rPr>
              <a:t>de 1,28 casos </a:t>
            </a:r>
            <a:r>
              <a:rPr lang="es-ES" sz="1200" dirty="0">
                <a:latin typeface="Arial Narrow" panose="020B0606020202030204" pitchFamily="34" charset="0"/>
              </a:rPr>
              <a:t>por cada </a:t>
            </a:r>
            <a:r>
              <a:rPr lang="es-ES" sz="1200" dirty="0" smtClean="0">
                <a:latin typeface="Arial Narrow" panose="020B0606020202030204" pitchFamily="34" charset="0"/>
              </a:rPr>
              <a:t>100.000 habitantes, no se cumple </a:t>
            </a:r>
            <a:r>
              <a:rPr lang="es-ES" sz="1200" dirty="0">
                <a:latin typeface="Arial Narrow" panose="020B0606020202030204" pitchFamily="34" charset="0"/>
              </a:rPr>
              <a:t>con la meta de notificación de Sarampión / Rubeola  proporcional </a:t>
            </a:r>
            <a:r>
              <a:rPr lang="es-ES" sz="1200" dirty="0" smtClean="0">
                <a:latin typeface="Arial Narrow" panose="020B0606020202030204" pitchFamily="34" charset="0"/>
              </a:rPr>
              <a:t>en este periodo y</a:t>
            </a:r>
            <a:endParaRPr lang="es-ES" sz="1200" dirty="0">
              <a:latin typeface="Arial Narrow" panose="020B0606020202030204" pitchFamily="34" charset="0"/>
            </a:endParaRPr>
          </a:p>
        </p:txBody>
      </p:sp>
      <p:sp>
        <p:nvSpPr>
          <p:cNvPr id="2" name="1 Rectángulo"/>
          <p:cNvSpPr/>
          <p:nvPr/>
        </p:nvSpPr>
        <p:spPr>
          <a:xfrm>
            <a:off x="32148" y="8188012"/>
            <a:ext cx="7092912" cy="830997"/>
          </a:xfrm>
          <a:prstGeom prst="rect">
            <a:avLst/>
          </a:prstGeom>
          <a:noFill/>
        </p:spPr>
        <p:txBody>
          <a:bodyPr wrap="square" rtlCol="0">
            <a:spAutoFit/>
          </a:bodyPr>
          <a:lstStyle/>
          <a:p>
            <a:pPr algn="just"/>
            <a:r>
              <a:rPr lang="es-ES" sz="1200" dirty="0">
                <a:latin typeface="Arial Narrow" panose="020B0606020202030204" pitchFamily="34" charset="0"/>
              </a:rPr>
              <a:t>que para el país deber ser mayor a 2 casos por cada 100.000 habitantes durante un año.  Adicionalmente, </a:t>
            </a:r>
            <a:r>
              <a:rPr lang="es-ES" sz="1200" dirty="0" smtClean="0">
                <a:latin typeface="Arial Narrow" panose="020B0606020202030204" pitchFamily="34" charset="0"/>
              </a:rPr>
              <a:t> todos los casos de </a:t>
            </a:r>
            <a:r>
              <a:rPr lang="es-ES" sz="1200" dirty="0">
                <a:latin typeface="Arial Narrow" panose="020B0606020202030204" pitchFamily="34" charset="0"/>
              </a:rPr>
              <a:t>Rubeola y </a:t>
            </a:r>
            <a:r>
              <a:rPr lang="es-ES" sz="1200" dirty="0" smtClean="0">
                <a:latin typeface="Arial Narrow" panose="020B0606020202030204" pitchFamily="34" charset="0"/>
              </a:rPr>
              <a:t>de </a:t>
            </a:r>
            <a:r>
              <a:rPr lang="es-ES" sz="1200" dirty="0">
                <a:latin typeface="Arial Narrow" panose="020B0606020202030204" pitchFamily="34" charset="0"/>
              </a:rPr>
              <a:t>s</a:t>
            </a:r>
            <a:r>
              <a:rPr lang="es-ES" sz="1200" dirty="0" smtClean="0">
                <a:latin typeface="Arial Narrow" panose="020B0606020202030204" pitchFamily="34" charset="0"/>
              </a:rPr>
              <a:t>arampión fueron </a:t>
            </a:r>
            <a:r>
              <a:rPr lang="es-ES" sz="1200" dirty="0">
                <a:latin typeface="Arial Narrow" panose="020B0606020202030204" pitchFamily="34" charset="0"/>
              </a:rPr>
              <a:t>descartados después de haber realizado lo establecido por </a:t>
            </a:r>
            <a:r>
              <a:rPr lang="es-ES" sz="1200" dirty="0" smtClean="0">
                <a:latin typeface="Arial Narrow" panose="020B0606020202030204" pitchFamily="34" charset="0"/>
              </a:rPr>
              <a:t>laboratorio e </a:t>
            </a:r>
            <a:r>
              <a:rPr lang="es-ES" sz="1200" dirty="0">
                <a:latin typeface="Arial Narrow" panose="020B0606020202030204" pitchFamily="34" charset="0"/>
              </a:rPr>
              <a:t>investigación de </a:t>
            </a:r>
            <a:r>
              <a:rPr lang="es-ES" sz="1200" dirty="0" smtClean="0">
                <a:latin typeface="Arial Narrow" panose="020B0606020202030204" pitchFamily="34" charset="0"/>
              </a:rPr>
              <a:t>campo. No </a:t>
            </a:r>
            <a:r>
              <a:rPr lang="es-ES" sz="1200" dirty="0">
                <a:latin typeface="Arial Narrow" panose="020B0606020202030204" pitchFamily="34" charset="0"/>
              </a:rPr>
              <a:t>se </a:t>
            </a:r>
            <a:r>
              <a:rPr lang="es-ES" sz="1200" dirty="0" smtClean="0">
                <a:latin typeface="Arial Narrow" panose="020B0606020202030204" pitchFamily="34" charset="0"/>
              </a:rPr>
              <a:t>han confirmado casos </a:t>
            </a:r>
            <a:r>
              <a:rPr lang="es-ES" sz="1200" dirty="0">
                <a:latin typeface="Arial Narrow" panose="020B0606020202030204" pitchFamily="34" charset="0"/>
              </a:rPr>
              <a:t>de </a:t>
            </a:r>
            <a:r>
              <a:rPr lang="es-ES" sz="1200" dirty="0" smtClean="0">
                <a:latin typeface="Arial Narrow" panose="020B0606020202030204" pitchFamily="34" charset="0"/>
              </a:rPr>
              <a:t>sarampión, ni de rubeola este </a:t>
            </a:r>
            <a:r>
              <a:rPr lang="es-ES" sz="1200" dirty="0">
                <a:latin typeface="Arial Narrow" panose="020B0606020202030204" pitchFamily="34" charset="0"/>
              </a:rPr>
              <a:t>año en la ciudad. Sin </a:t>
            </a:r>
            <a:r>
              <a:rPr lang="es-ES" sz="1200" dirty="0" smtClean="0">
                <a:latin typeface="Arial Narrow" panose="020B0606020202030204" pitchFamily="34" charset="0"/>
              </a:rPr>
              <a:t>embargo, </a:t>
            </a:r>
            <a:r>
              <a:rPr lang="es-ES" sz="1200" dirty="0">
                <a:latin typeface="Arial Narrow" panose="020B0606020202030204" pitchFamily="34" charset="0"/>
              </a:rPr>
              <a:t>se debe estar alerta por la situación epidemiológica de </a:t>
            </a:r>
            <a:r>
              <a:rPr lang="es-ES" sz="1200" dirty="0" smtClean="0">
                <a:latin typeface="Arial Narrow" panose="020B0606020202030204" pitchFamily="34" charset="0"/>
              </a:rPr>
              <a:t>estas enfermedades en </a:t>
            </a:r>
            <a:r>
              <a:rPr lang="es-ES" sz="1200" dirty="0">
                <a:latin typeface="Arial Narrow" panose="020B0606020202030204" pitchFamily="34" charset="0"/>
              </a:rPr>
              <a:t>el </a:t>
            </a:r>
            <a:r>
              <a:rPr lang="es-ES" sz="1200" dirty="0" smtClean="0">
                <a:latin typeface="Arial Narrow" panose="020B0606020202030204" pitchFamily="34" charset="0"/>
              </a:rPr>
              <a:t>país </a:t>
            </a:r>
            <a:r>
              <a:rPr lang="es-ES" sz="1200" dirty="0">
                <a:latin typeface="Arial Narrow" panose="020B0606020202030204" pitchFamily="34" charset="0"/>
              </a:rPr>
              <a:t>y en todo el mundo.</a:t>
            </a:r>
          </a:p>
        </p:txBody>
      </p:sp>
    </p:spTree>
    <p:extLst>
      <p:ext uri="{BB962C8B-B14F-4D97-AF65-F5344CB8AC3E}">
        <p14:creationId xmlns:p14="http://schemas.microsoft.com/office/powerpoint/2010/main" val="1074367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2" y="755576"/>
            <a:ext cx="2208884" cy="276999"/>
          </a:xfrm>
          <a:prstGeom prst="rect">
            <a:avLst/>
          </a:prstGeom>
          <a:noFill/>
        </p:spPr>
        <p:txBody>
          <a:bodyPr wrap="square" rtlCol="0">
            <a:spAutoFit/>
          </a:bodyPr>
          <a:lstStyle/>
          <a:p>
            <a:r>
              <a:rPr lang="es-ES" sz="1200" b="1" dirty="0" smtClean="0">
                <a:latin typeface="Arial Narrow" panose="020B0606020202030204" pitchFamily="34" charset="0"/>
              </a:rPr>
              <a:t>Periodo </a:t>
            </a:r>
            <a:r>
              <a:rPr lang="es-ES" sz="1200" b="1" smtClean="0">
                <a:latin typeface="Arial Narrow" panose="020B0606020202030204" pitchFamily="34" charset="0"/>
              </a:rPr>
              <a:t>epidemiológico </a:t>
            </a:r>
            <a:r>
              <a:rPr lang="es-ES" sz="1200" b="1" smtClean="0">
                <a:latin typeface="Arial Narrow" panose="020B0606020202030204" pitchFamily="34" charset="0"/>
              </a:rPr>
              <a:t>9 </a:t>
            </a:r>
            <a:r>
              <a:rPr lang="es-ES" sz="1200" b="1" dirty="0" smtClean="0">
                <a:latin typeface="Arial Narrow" panose="020B0606020202030204" pitchFamily="34" charset="0"/>
              </a:rPr>
              <a:t>- 2021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a:t>
            </a:r>
            <a:r>
              <a:rPr lang="es-CO" sz="1100" dirty="0" smtClean="0">
                <a:latin typeface="Arial Narrow" panose="020B0606020202030204" pitchFamily="34" charset="0"/>
              </a:rPr>
              <a:t>hepatitis A</a:t>
            </a:r>
            <a:r>
              <a:rPr lang="es-ES" sz="1100" dirty="0" smtClean="0">
                <a:latin typeface="Arial Narrow" panose="020B0606020202030204" pitchFamily="34" charset="0"/>
              </a:rPr>
              <a:t>. Medellín, a Periodo epidemiológico 9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41</a:t>
              </a:r>
              <a:endParaRPr lang="es-ES" sz="2000" b="1" dirty="0">
                <a:latin typeface="Arial Narrow" panose="020B0606020202030204" pitchFamily="34" charset="0"/>
              </a:endParaRPr>
            </a:p>
          </p:txBody>
        </p:sp>
      </p:grpSp>
      <p:sp>
        <p:nvSpPr>
          <p:cNvPr id="9" name="8 CuadroTexto"/>
          <p:cNvSpPr txBox="1"/>
          <p:nvPr/>
        </p:nvSpPr>
        <p:spPr>
          <a:xfrm>
            <a:off x="317056" y="4739632"/>
            <a:ext cx="1944216" cy="646331"/>
          </a:xfrm>
          <a:prstGeom prst="rect">
            <a:avLst/>
          </a:prstGeom>
          <a:noFill/>
        </p:spPr>
        <p:txBody>
          <a:bodyPr wrap="square" rtlCol="0">
            <a:spAutoFit/>
          </a:bodyPr>
          <a:lstStyle/>
          <a:p>
            <a:pPr algn="ctr"/>
            <a:r>
              <a:rPr lang="es-ES" sz="1200" b="1" dirty="0" smtClean="0">
                <a:latin typeface="Arial Narrow" panose="020B0606020202030204" pitchFamily="34" charset="0"/>
              </a:rPr>
              <a:t>Variación porcentual de 71%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43792" y="480075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54887" y="4932040"/>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a:t>
            </a:r>
            <a:r>
              <a:rPr lang="es-CO" sz="1100" dirty="0" smtClean="0">
                <a:latin typeface="Arial Narrow" panose="020B0606020202030204" pitchFamily="34" charset="0"/>
              </a:rPr>
              <a:t>de la Hepatitis A</a:t>
            </a:r>
            <a:r>
              <a:rPr lang="es-ES" sz="1100" dirty="0" smtClean="0">
                <a:latin typeface="Arial Narrow" panose="020B0606020202030204" pitchFamily="34" charset="0"/>
              </a:rPr>
              <a:t>. Medellín, a Periodo epidemiológico 9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4944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14</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16762"/>
            <a:ext cx="2208885" cy="477054"/>
          </a:xfrm>
          <a:noFill/>
        </p:spPr>
        <p:txBody>
          <a:bodyPr wrap="square" rtlCol="0">
            <a:spAutoFit/>
          </a:bodyPr>
          <a:lstStyle/>
          <a:p>
            <a:r>
              <a:rPr lang="es-ES" sz="2500" b="1" smtClean="0">
                <a:solidFill>
                  <a:srgbClr val="C00000"/>
                </a:solidFill>
                <a:latin typeface="Arial Narrow" panose="020B0606020202030204" pitchFamily="34" charset="0"/>
                <a:ea typeface="+mn-ea"/>
                <a:cs typeface="+mn-cs"/>
              </a:rPr>
              <a:t>Hepatitis </a:t>
            </a:r>
            <a:r>
              <a:rPr lang="es-ES" sz="2500" b="1" dirty="0" smtClean="0">
                <a:solidFill>
                  <a:srgbClr val="C00000"/>
                </a:solidFill>
                <a:latin typeface="Arial Narrow" panose="020B0606020202030204" pitchFamily="34" charset="0"/>
                <a:ea typeface="+mn-ea"/>
                <a:cs typeface="+mn-cs"/>
              </a:rPr>
              <a:t>A</a:t>
            </a:r>
            <a:endParaRPr lang="es-ES" sz="2500" b="1" dirty="0">
              <a:solidFill>
                <a:srgbClr val="C00000"/>
              </a:solidFill>
              <a:latin typeface="Arial Narrow" panose="020B0606020202030204" pitchFamily="34" charset="0"/>
              <a:ea typeface="+mn-ea"/>
              <a:cs typeface="+mn-cs"/>
            </a:endParaRPr>
          </a:p>
        </p:txBody>
      </p:sp>
      <p:grpSp>
        <p:nvGrpSpPr>
          <p:cNvPr id="73" name="72 Grupo"/>
          <p:cNvGrpSpPr/>
          <p:nvPr/>
        </p:nvGrpSpPr>
        <p:grpSpPr>
          <a:xfrm>
            <a:off x="5114767" y="5635532"/>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299945" y="1032575"/>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87842" y="8722678"/>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proporción de hepatitis A. Medellín, a Periodo epidemiológico </a:t>
            </a:r>
            <a:r>
              <a:rPr lang="es-ES" sz="1100" dirty="0" smtClean="0">
                <a:latin typeface="Arial Narrow" panose="020B0606020202030204" pitchFamily="34" charset="0"/>
              </a:rPr>
              <a:t>9  </a:t>
            </a:r>
            <a:r>
              <a:rPr lang="es-ES" sz="1100" dirty="0">
                <a:latin typeface="Arial Narrow" panose="020B0606020202030204" pitchFamily="34" charset="0"/>
              </a:rPr>
              <a:t>acumulado  de  </a:t>
            </a:r>
            <a:r>
              <a:rPr lang="es-ES" sz="1100" dirty="0" smtClean="0">
                <a:latin typeface="Arial Narrow" panose="020B0606020202030204" pitchFamily="34" charset="0"/>
              </a:rPr>
              <a:t>2021. </a:t>
            </a:r>
            <a:endParaRPr lang="es-ES" sz="1100" dirty="0">
              <a:latin typeface="Arial Narrow" panose="020B0606020202030204" pitchFamily="34" charset="0"/>
            </a:endParaRPr>
          </a:p>
        </p:txBody>
      </p:sp>
      <p:sp>
        <p:nvSpPr>
          <p:cNvPr id="39" name="38 CuadroTexto"/>
          <p:cNvSpPr txBox="1"/>
          <p:nvPr/>
        </p:nvSpPr>
        <p:spPr>
          <a:xfrm>
            <a:off x="4869555" y="6444208"/>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a:t>
            </a:r>
            <a:r>
              <a:rPr lang="es-ES" sz="1100" b="1" dirty="0">
                <a:latin typeface="Arial Narrow" panose="020B0606020202030204" pitchFamily="34" charset="0"/>
              </a:rPr>
              <a:t>en </a:t>
            </a:r>
            <a:r>
              <a:rPr lang="es-ES" sz="1100" b="1" dirty="0" smtClean="0">
                <a:latin typeface="Arial Narrow" panose="020B0606020202030204" pitchFamily="34" charset="0"/>
              </a:rPr>
              <a:t>población general </a:t>
            </a:r>
            <a:r>
              <a:rPr lang="es-CO" sz="1100" b="1" dirty="0" smtClean="0">
                <a:latin typeface="Arial Narrow" panose="020B0606020202030204" pitchFamily="34" charset="0"/>
              </a:rPr>
              <a:t>x </a:t>
            </a:r>
            <a:r>
              <a:rPr lang="es-CO" sz="1100" b="1" dirty="0">
                <a:latin typeface="Arial Narrow" panose="020B0606020202030204" pitchFamily="34" charset="0"/>
              </a:rPr>
              <a:t>100,000 habitantes</a:t>
            </a:r>
            <a:endParaRPr lang="es-ES" sz="1100" b="1" dirty="0">
              <a:latin typeface="Arial Narrow" panose="020B0606020202030204" pitchFamily="34" charset="0"/>
            </a:endParaRPr>
          </a:p>
        </p:txBody>
      </p:sp>
      <p:cxnSp>
        <p:nvCxnSpPr>
          <p:cNvPr id="40" name="39 Conector recto de flecha"/>
          <p:cNvCxnSpPr/>
          <p:nvPr/>
        </p:nvCxnSpPr>
        <p:spPr>
          <a:xfrm>
            <a:off x="4939618" y="8604448"/>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4869505" y="7380312"/>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5164059" y="6804248"/>
            <a:ext cx="166423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1,59 * cada 100 mil</a:t>
            </a:r>
          </a:p>
          <a:p>
            <a:pPr algn="ctr"/>
            <a:r>
              <a:rPr lang="es-ES" sz="1400" b="1" dirty="0" smtClean="0">
                <a:solidFill>
                  <a:srgbClr val="C00000"/>
                </a:solidFill>
                <a:latin typeface="Arial Narrow" panose="020B0606020202030204" pitchFamily="34" charset="0"/>
              </a:rPr>
              <a:t>41 casos</a:t>
            </a:r>
            <a:endParaRPr lang="es-ES" sz="1400" b="1" dirty="0">
              <a:solidFill>
                <a:srgbClr val="C00000"/>
              </a:solidFill>
              <a:latin typeface="Arial Narrow" panose="020B0606020202030204" pitchFamily="34" charset="0"/>
            </a:endParaRPr>
          </a:p>
        </p:txBody>
      </p:sp>
      <p:sp>
        <p:nvSpPr>
          <p:cNvPr id="43" name="42 CuadroTexto"/>
          <p:cNvSpPr txBox="1"/>
          <p:nvPr/>
        </p:nvSpPr>
        <p:spPr>
          <a:xfrm>
            <a:off x="4746354" y="7524328"/>
            <a:ext cx="2382488"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Incidencia en menores de 1 año </a:t>
            </a:r>
          </a:p>
          <a:p>
            <a:pPr algn="ctr"/>
            <a:r>
              <a:rPr lang="es-CO" sz="1050" b="1" dirty="0" smtClean="0">
                <a:latin typeface="Arial Narrow" panose="020B0606020202030204" pitchFamily="34" charset="0"/>
              </a:rPr>
              <a:t>100,000 </a:t>
            </a:r>
            <a:r>
              <a:rPr lang="es-CO" sz="1050" b="1" dirty="0">
                <a:latin typeface="Arial Narrow" panose="020B0606020202030204" pitchFamily="34" charset="0"/>
              </a:rPr>
              <a:t>habitantes</a:t>
            </a:r>
            <a:endParaRPr lang="es-ES" sz="1050" b="1" dirty="0">
              <a:latin typeface="Arial Narrow" panose="020B0606020202030204" pitchFamily="34" charset="0"/>
            </a:endParaRPr>
          </a:p>
        </p:txBody>
      </p:sp>
      <p:sp>
        <p:nvSpPr>
          <p:cNvPr id="44" name="43 CuadroTexto"/>
          <p:cNvSpPr txBox="1"/>
          <p:nvPr/>
        </p:nvSpPr>
        <p:spPr>
          <a:xfrm>
            <a:off x="5319326" y="8100218"/>
            <a:ext cx="143180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 cada 100 mil</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006961"/>
            <a:ext cx="4746354" cy="2702096"/>
          </a:xfrm>
          <a:prstGeom prst="rect">
            <a:avLst/>
          </a:prstGeom>
        </p:spPr>
      </p:pic>
      <p:pic>
        <p:nvPicPr>
          <p:cNvPr id="3" name="Imagen 2"/>
          <p:cNvPicPr>
            <a:picLocks noChangeAspect="1"/>
          </p:cNvPicPr>
          <p:nvPr/>
        </p:nvPicPr>
        <p:blipFill>
          <a:blip r:embed="rId7"/>
          <a:stretch>
            <a:fillRect/>
          </a:stretch>
        </p:blipFill>
        <p:spPr>
          <a:xfrm>
            <a:off x="2149347" y="326264"/>
            <a:ext cx="5012776" cy="1893367"/>
          </a:xfrm>
          <a:prstGeom prst="rect">
            <a:avLst/>
          </a:prstGeom>
        </p:spPr>
      </p:pic>
      <p:pic>
        <p:nvPicPr>
          <p:cNvPr id="16" name="Imagen 15"/>
          <p:cNvPicPr>
            <a:picLocks noChangeAspect="1"/>
          </p:cNvPicPr>
          <p:nvPr/>
        </p:nvPicPr>
        <p:blipFill>
          <a:blip r:embed="rId8"/>
          <a:stretch>
            <a:fillRect/>
          </a:stretch>
        </p:blipFill>
        <p:spPr>
          <a:xfrm>
            <a:off x="2149347" y="2652333"/>
            <a:ext cx="5012776" cy="2310446"/>
          </a:xfrm>
          <a:prstGeom prst="rect">
            <a:avLst/>
          </a:prstGeom>
        </p:spPr>
      </p:pic>
    </p:spTree>
    <p:extLst>
      <p:ext uri="{BB962C8B-B14F-4D97-AF65-F5344CB8AC3E}">
        <p14:creationId xmlns:p14="http://schemas.microsoft.com/office/powerpoint/2010/main" val="1241391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4178552"/>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Factores y 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15</a:t>
            </a:r>
            <a:endParaRPr lang="es-ES" sz="1050" b="1" dirty="0">
              <a:latin typeface="Arial Narrow" panose="020B0606020202030204" pitchFamily="34" charset="0"/>
            </a:endParaRPr>
          </a:p>
        </p:txBody>
      </p:sp>
      <p:grpSp>
        <p:nvGrpSpPr>
          <p:cNvPr id="6" name="5 Grupo"/>
          <p:cNvGrpSpPr/>
          <p:nvPr/>
        </p:nvGrpSpPr>
        <p:grpSpPr>
          <a:xfrm>
            <a:off x="204737" y="910500"/>
            <a:ext cx="803425" cy="1573268"/>
            <a:chOff x="1068833" y="553075"/>
            <a:chExt cx="803425"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15283" y="1520368"/>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63%</a:t>
              </a:r>
              <a:endParaRPr lang="es-ES" sz="1600" b="1" dirty="0">
                <a:solidFill>
                  <a:schemeClr val="tx1"/>
                </a:solidFill>
                <a:latin typeface="Arial Narrow" panose="020B0606020202030204" pitchFamily="34" charset="0"/>
              </a:endParaRP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20069" cy="276999"/>
            </a:xfrm>
            <a:prstGeom prst="rect">
              <a:avLst/>
            </a:prstGeom>
          </p:spPr>
          <p:txBody>
            <a:bodyPr wrap="none">
              <a:spAutoFit/>
            </a:bodyPr>
            <a:lstStyle/>
            <a:p>
              <a:r>
                <a:rPr lang="es-ES" sz="1200" b="1" dirty="0" smtClean="0">
                  <a:latin typeface="Arial Narrow" panose="020B0606020202030204" pitchFamily="34" charset="0"/>
                </a:rPr>
                <a:t>26 casos</a:t>
              </a:r>
              <a:endParaRPr lang="es-CO" sz="1200" dirty="0"/>
            </a:p>
          </p:txBody>
        </p:sp>
      </p:grpSp>
      <p:grpSp>
        <p:nvGrpSpPr>
          <p:cNvPr id="3" name="2 Grupo"/>
          <p:cNvGrpSpPr/>
          <p:nvPr/>
        </p:nvGrpSpPr>
        <p:grpSpPr>
          <a:xfrm>
            <a:off x="1117971" y="913240"/>
            <a:ext cx="786884" cy="1594295"/>
            <a:chOff x="1825139" y="1057131"/>
            <a:chExt cx="786884" cy="1594295"/>
          </a:xfrm>
        </p:grpSpPr>
        <p:sp>
          <p:nvSpPr>
            <p:cNvPr id="42" name="41 Rectángulo redondeado"/>
            <p:cNvSpPr/>
            <p:nvPr/>
          </p:nvSpPr>
          <p:spPr>
            <a:xfrm>
              <a:off x="1846951" y="2010776"/>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37%</a:t>
              </a:r>
              <a:endParaRPr lang="es-ES" sz="1600" b="1" dirty="0">
                <a:solidFill>
                  <a:schemeClr val="tx1"/>
                </a:solidFill>
                <a:latin typeface="Arial Narrow" panose="020B0606020202030204" pitchFamily="34" charset="0"/>
              </a:endParaRP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720069" cy="276999"/>
            </a:xfrm>
            <a:prstGeom prst="rect">
              <a:avLst/>
            </a:prstGeom>
          </p:spPr>
          <p:txBody>
            <a:bodyPr wrap="none">
              <a:spAutoFit/>
            </a:bodyPr>
            <a:lstStyle/>
            <a:p>
              <a:r>
                <a:rPr lang="es-ES" sz="1200" b="1" dirty="0" smtClean="0">
                  <a:latin typeface="Arial Narrow" panose="020B0606020202030204" pitchFamily="34" charset="0"/>
                </a:rPr>
                <a:t>15 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smtClean="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smtClean="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smtClean="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20117" y="7095275"/>
            <a:ext cx="4950964"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Curso de vida de los casos notificados de hepatitis A. Periodo epidemiológico 9. 2021. </a:t>
            </a:r>
            <a:endParaRPr lang="es-ES" sz="1050" dirty="0">
              <a:latin typeface="Arial Narrow" panose="020B0606020202030204" pitchFamily="34" charset="0"/>
            </a:endParaRP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684183" y="263120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4330367" y="3245950"/>
            <a:ext cx="1720560" cy="877901"/>
            <a:chOff x="-36884" y="7072716"/>
            <a:chExt cx="1305446" cy="877901"/>
          </a:xfrm>
        </p:grpSpPr>
        <p:sp>
          <p:nvSpPr>
            <p:cNvPr id="73"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Área de ocurrencia</a:t>
              </a:r>
              <a:endParaRPr lang="es-ES" sz="1200" b="1" u="sng" dirty="0">
                <a:latin typeface="Arial Narrow" panose="020B0606020202030204" pitchFamily="34" charset="0"/>
              </a:endParaRPr>
            </a:p>
          </p:txBody>
        </p:sp>
        <p:sp>
          <p:nvSpPr>
            <p:cNvPr id="74"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Cabecera municipal</a:t>
              </a:r>
              <a:endParaRPr lang="es-ES" sz="12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97%</a:t>
              </a:r>
              <a:endParaRPr lang="es-ES" sz="1600" b="1" dirty="0">
                <a:solidFill>
                  <a:schemeClr val="tx1"/>
                </a:solidFill>
                <a:latin typeface="Arial Narrow" panose="020B0606020202030204" pitchFamily="34" charset="0"/>
              </a:endParaRPr>
            </a:p>
          </p:txBody>
        </p:sp>
        <p:sp>
          <p:nvSpPr>
            <p:cNvPr id="75" name="74 CuadroTexto"/>
            <p:cNvSpPr txBox="1"/>
            <p:nvPr/>
          </p:nvSpPr>
          <p:spPr>
            <a:xfrm>
              <a:off x="-36884" y="7673618"/>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40 casos</a:t>
              </a:r>
              <a:endParaRPr lang="es-ES" sz="1200" b="1" dirty="0">
                <a:latin typeface="Arial Narrow" panose="020B0606020202030204" pitchFamily="34" charset="0"/>
              </a:endParaRP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508961" y="265977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73594" y="2738085"/>
            <a:ext cx="3180160" cy="978490"/>
            <a:chOff x="-14122" y="6517843"/>
            <a:chExt cx="2412893"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Afiliación al SGSS</a:t>
              </a:r>
              <a:endParaRPr lang="es-ES" sz="1200" b="1" u="sng" dirty="0">
                <a:latin typeface="Arial Narrow" panose="020B0606020202030204" pitchFamily="34" charset="0"/>
              </a:endParaRPr>
            </a:p>
          </p:txBody>
        </p:sp>
        <p:sp>
          <p:nvSpPr>
            <p:cNvPr id="90" name="89 Rectángulo redondeado"/>
            <p:cNvSpPr/>
            <p:nvPr/>
          </p:nvSpPr>
          <p:spPr>
            <a:xfrm>
              <a:off x="1062597" y="6517843"/>
              <a:ext cx="1336174"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Régimen contributivo</a:t>
              </a:r>
              <a:endParaRPr lang="es-ES" sz="16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61% - 25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smtClean="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29% </a:t>
              </a:r>
              <a:r>
                <a:rPr lang="es-ES" sz="1600" b="1" dirty="0">
                  <a:solidFill>
                    <a:schemeClr val="tx1"/>
                  </a:solidFill>
                  <a:latin typeface="Arial Narrow" panose="020B0606020202030204" pitchFamily="34" charset="0"/>
                </a:rPr>
                <a:t>- </a:t>
              </a:r>
              <a:r>
                <a:rPr lang="es-ES" sz="1600" b="1" dirty="0" smtClean="0">
                  <a:solidFill>
                    <a:schemeClr val="tx1"/>
                  </a:solidFill>
                  <a:latin typeface="Arial Narrow" panose="020B0606020202030204" pitchFamily="34" charset="0"/>
                </a:rPr>
                <a:t>12 casos</a:t>
              </a:r>
              <a:endParaRPr lang="es-ES" sz="1600" b="1" dirty="0">
                <a:solidFill>
                  <a:schemeClr val="tx1"/>
                </a:solidFill>
                <a:latin typeface="Arial Narrow" panose="020B0606020202030204" pitchFamily="34" charset="0"/>
              </a:endParaRP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smtClean="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a:t>
              </a:r>
              <a:r>
                <a:rPr lang="es-ES" sz="1200" b="1" dirty="0" smtClean="0">
                  <a:latin typeface="Arial Narrow" panose="020B0606020202030204" pitchFamily="34" charset="0"/>
                </a:rPr>
                <a:t> caso</a:t>
              </a:r>
              <a:endParaRPr lang="es-CO" sz="1200" dirty="0"/>
            </a:p>
          </p:txBody>
        </p:sp>
      </p:grpSp>
      <p:grpSp>
        <p:nvGrpSpPr>
          <p:cNvPr id="11" name="10 Grupo"/>
          <p:cNvGrpSpPr/>
          <p:nvPr/>
        </p:nvGrpSpPr>
        <p:grpSpPr>
          <a:xfrm>
            <a:off x="6355281" y="988099"/>
            <a:ext cx="789881" cy="1519436"/>
            <a:chOff x="3826683" y="2682487"/>
            <a:chExt cx="789881" cy="1519436"/>
          </a:xfrm>
        </p:grpSpPr>
        <p:grpSp>
          <p:nvGrpSpPr>
            <p:cNvPr id="2" name="1 Grupo"/>
            <p:cNvGrpSpPr/>
            <p:nvPr/>
          </p:nvGrpSpPr>
          <p:grpSpPr>
            <a:xfrm>
              <a:off x="3826683" y="3306763"/>
              <a:ext cx="789881" cy="895160"/>
              <a:chOff x="2507826" y="3203848"/>
              <a:chExt cx="789881"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10%</a:t>
                </a:r>
                <a:endParaRPr lang="es-ES" sz="1600" b="1" dirty="0">
                  <a:solidFill>
                    <a:schemeClr val="tx1"/>
                  </a:solidFill>
                  <a:latin typeface="Arial Narrow" panose="020B0606020202030204" pitchFamily="34" charset="0"/>
                </a:endParaRP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smtClean="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649537" cy="276999"/>
              </a:xfrm>
              <a:prstGeom prst="rect">
                <a:avLst/>
              </a:prstGeom>
            </p:spPr>
            <p:txBody>
              <a:bodyPr wrap="none">
                <a:spAutoFit/>
              </a:bodyPr>
              <a:lstStyle/>
              <a:p>
                <a:r>
                  <a:rPr lang="es-ES" sz="1200" b="1" dirty="0" smtClean="0">
                    <a:latin typeface="Arial Narrow" panose="020B0606020202030204" pitchFamily="34" charset="0"/>
                  </a:rPr>
                  <a:t>2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smtClean="0">
                    <a:latin typeface="Arial Narrow" panose="020B0606020202030204" pitchFamily="34" charset="0"/>
                  </a:rPr>
                  <a:t>Privado de la libertad</a:t>
                </a:r>
                <a:endParaRPr lang="es-ES" sz="1200" b="1" u="sng" dirty="0">
                  <a:latin typeface="Arial Narrow" panose="020B0606020202030204" pitchFamily="34" charset="0"/>
                </a:endParaRP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sp>
        <p:nvSpPr>
          <p:cNvPr id="98" name="97 Rectángulo"/>
          <p:cNvSpPr/>
          <p:nvPr/>
        </p:nvSpPr>
        <p:spPr>
          <a:xfrm>
            <a:off x="3286557" y="6614023"/>
            <a:ext cx="383357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inusual para hepatitis A. Periodo epidemiológico 7. 2021. </a:t>
            </a:r>
            <a:endParaRPr lang="es-ES" sz="1050" dirty="0">
              <a:latin typeface="Arial Narrow" panose="020B0606020202030204" pitchFamily="34" charset="0"/>
            </a:endParaRPr>
          </a:p>
        </p:txBody>
      </p:sp>
      <p:sp>
        <p:nvSpPr>
          <p:cNvPr id="69" name="68 Rectángulo"/>
          <p:cNvSpPr/>
          <p:nvPr/>
        </p:nvSpPr>
        <p:spPr>
          <a:xfrm>
            <a:off x="7644" y="8100392"/>
            <a:ext cx="7230095" cy="553998"/>
          </a:xfrm>
          <a:prstGeom prst="rect">
            <a:avLst/>
          </a:prstGeom>
        </p:spPr>
        <p:txBody>
          <a:bodyPr wrap="square">
            <a:spAutoFit/>
          </a:bodyPr>
          <a:lstStyle/>
          <a:p>
            <a:pPr algn="just"/>
            <a:r>
              <a:rPr lang="es-CO" sz="1000" dirty="0" smtClean="0">
                <a:latin typeface="Arial Narrow" panose="020B0606020202030204" pitchFamily="34" charset="0"/>
              </a:rPr>
              <a:t>La Hepatitis A se observa en el canal endémico en comportamiento esperado por debajo de los casos usuales. Durante este año no se supera </a:t>
            </a:r>
            <a:r>
              <a:rPr lang="es-CO" sz="1000" dirty="0">
                <a:latin typeface="Arial Narrow" panose="020B0606020202030204" pitchFamily="34" charset="0"/>
              </a:rPr>
              <a:t>el número de </a:t>
            </a:r>
            <a:r>
              <a:rPr lang="es-CO" sz="1000" dirty="0" smtClean="0">
                <a:latin typeface="Arial Narrow" panose="020B0606020202030204" pitchFamily="34" charset="0"/>
              </a:rPr>
              <a:t>casos de los dos últimos años durante las semanas epidemiológicas evaluadas. Se evidencia una disminución del 71% en relación con el mismo periodo de año anterior. Los cursos de vida de adolescencia,  juventud y  adultez con el 83% de los casos, una mayor frecuencia de casos en hombres.  </a:t>
            </a:r>
            <a:endParaRPr lang="es-CO" sz="1100" dirty="0">
              <a:latin typeface="Arial Narrow" panose="020B0606020202030204" pitchFamily="34" charset="0"/>
            </a:endParaRPr>
          </a:p>
        </p:txBody>
      </p:sp>
      <p:sp>
        <p:nvSpPr>
          <p:cNvPr id="80" name="79 Rectángulo"/>
          <p:cNvSpPr/>
          <p:nvPr/>
        </p:nvSpPr>
        <p:spPr>
          <a:xfrm>
            <a:off x="-50" y="7493532"/>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1" name="80 Grupo"/>
          <p:cNvGrpSpPr/>
          <p:nvPr/>
        </p:nvGrpSpPr>
        <p:grpSpPr>
          <a:xfrm>
            <a:off x="160381" y="7558421"/>
            <a:ext cx="3446504" cy="276999"/>
            <a:chOff x="2448322" y="33831"/>
            <a:chExt cx="3446504" cy="276999"/>
          </a:xfrm>
        </p:grpSpPr>
        <p:sp>
          <p:nvSpPr>
            <p:cNvPr id="82" name="81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3" name="82 Conector recto"/>
            <p:cNvCxnSpPr>
              <a:stCxn id="82"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8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a:t>
              </a:r>
              <a:r>
                <a:rPr lang="es-ES" sz="1200" b="1" dirty="0">
                  <a:latin typeface="Arial Narrow" panose="020B0606020202030204" pitchFamily="34" charset="0"/>
                </a:rPr>
                <a:t> </a:t>
              </a:r>
              <a:r>
                <a:rPr lang="es-ES" sz="1200" b="1" dirty="0" smtClean="0">
                  <a:latin typeface="Arial Narrow" panose="020B0606020202030204" pitchFamily="34" charset="0"/>
                </a:rPr>
                <a:t>técnicas</a:t>
              </a:r>
              <a:endParaRPr lang="es-ES" sz="1200" b="1" dirty="0">
                <a:latin typeface="Arial Narrow" panose="020B0606020202030204" pitchFamily="34" charset="0"/>
              </a:endParaRPr>
            </a:p>
          </p:txBody>
        </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smtClean="0">
                  <a:latin typeface="Arial Narrow" panose="020B0606020202030204" pitchFamily="34" charset="0"/>
                </a:rPr>
                <a:t>Etnia</a:t>
              </a:r>
              <a:endParaRPr lang="es-ES" sz="1400" b="1" dirty="0">
                <a:latin typeface="Arial Narrow" panose="020B0606020202030204" pitchFamily="34" charset="0"/>
              </a:endParaRP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a:t>
              </a:r>
              <a:endParaRPr lang="es-ES" sz="1400" b="1" dirty="0">
                <a:latin typeface="Arial Narrow" panose="020B0606020202030204" pitchFamily="34" charset="0"/>
              </a:endParaRP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smtClean="0">
                  <a:latin typeface="Arial Narrow" panose="020B0606020202030204" pitchFamily="34" charset="0"/>
                </a:rPr>
                <a:t>Poblaciones especiales</a:t>
              </a:r>
              <a:endParaRPr lang="es-ES" sz="1400" b="1" dirty="0">
                <a:latin typeface="Arial Narrow" panose="020B0606020202030204" pitchFamily="34" charset="0"/>
              </a:endParaRPr>
            </a:p>
          </p:txBody>
        </p:sp>
      </p:grpSp>
      <p:pic>
        <p:nvPicPr>
          <p:cNvPr id="16" name="Imagen 15"/>
          <p:cNvPicPr>
            <a:picLocks noChangeAspect="1"/>
          </p:cNvPicPr>
          <p:nvPr/>
        </p:nvPicPr>
        <p:blipFill>
          <a:blip r:embed="rId8"/>
          <a:stretch>
            <a:fillRect/>
          </a:stretch>
        </p:blipFill>
        <p:spPr>
          <a:xfrm>
            <a:off x="3013051" y="4675170"/>
            <a:ext cx="4108873" cy="1981451"/>
          </a:xfrm>
          <a:prstGeom prst="rect">
            <a:avLst/>
          </a:prstGeom>
        </p:spPr>
      </p:pic>
      <p:graphicFrame>
        <p:nvGraphicFramePr>
          <p:cNvPr id="91" name="1 Gráfico"/>
          <p:cNvGraphicFramePr>
            <a:graphicFrameLocks/>
          </p:cNvGraphicFramePr>
          <p:nvPr>
            <p:extLst/>
          </p:nvPr>
        </p:nvGraphicFramePr>
        <p:xfrm>
          <a:off x="53022" y="4656722"/>
          <a:ext cx="2960029" cy="242583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37235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08413"/>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smtClean="0">
                <a:latin typeface="Arial Narrow" panose="020B0606020202030204" pitchFamily="34" charset="0"/>
              </a:rPr>
              <a:t>Periodo epidemiológico 09 - 2021</a:t>
            </a:r>
            <a:endParaRPr lang="es-ES" sz="1200" b="1"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smtClean="0">
                  <a:latin typeface="Arial Narrow" panose="020B0606020202030204" pitchFamily="34" charset="0"/>
                </a:rPr>
                <a:t>990</a:t>
              </a:r>
              <a:endParaRPr lang="es-ES" sz="2000" b="1" dirty="0">
                <a:latin typeface="Arial Narrow" panose="020B0606020202030204" pitchFamily="34" charset="0"/>
              </a:endParaRPr>
            </a:p>
          </p:txBody>
        </p:sp>
      </p:grpSp>
      <p:sp>
        <p:nvSpPr>
          <p:cNvPr id="9" name="8 CuadroTexto"/>
          <p:cNvSpPr txBox="1"/>
          <p:nvPr/>
        </p:nvSpPr>
        <p:spPr>
          <a:xfrm>
            <a:off x="-16906" y="4716016"/>
            <a:ext cx="2135310" cy="830997"/>
          </a:xfrm>
          <a:prstGeom prst="rect">
            <a:avLst/>
          </a:prstGeom>
          <a:noFill/>
        </p:spPr>
        <p:txBody>
          <a:bodyPr wrap="square" rtlCol="0">
            <a:spAutoFit/>
          </a:bodyPr>
          <a:lstStyle/>
          <a:p>
            <a:pPr algn="ctr"/>
            <a:r>
              <a:rPr lang="es-ES" sz="1200" b="1" dirty="0" smtClean="0">
                <a:latin typeface="Arial Narrow" panose="020B0606020202030204" pitchFamily="34" charset="0"/>
              </a:rPr>
              <a:t>La variación </a:t>
            </a:r>
            <a:r>
              <a:rPr lang="es-ES" sz="1200" b="1" dirty="0">
                <a:latin typeface="Arial Narrow" panose="020B0606020202030204" pitchFamily="34" charset="0"/>
              </a:rPr>
              <a:t>porcentual con respecto al mismo periodo del año </a:t>
            </a:r>
            <a:r>
              <a:rPr lang="es-ES" sz="1200" b="1" dirty="0" smtClean="0">
                <a:latin typeface="Arial Narrow" panose="020B0606020202030204" pitchFamily="34" charset="0"/>
              </a:rPr>
              <a:t>anterior aumentó en un 3,88%.</a:t>
            </a:r>
            <a:endParaRPr lang="es-ES" sz="1200" b="1" dirty="0">
              <a:latin typeface="Arial Narrow" panose="020B0606020202030204" pitchFamily="34" charset="0"/>
            </a:endParaRPr>
          </a:p>
        </p:txBody>
      </p:sp>
      <p:sp>
        <p:nvSpPr>
          <p:cNvPr id="18" name="17 Rectángulo"/>
          <p:cNvSpPr/>
          <p:nvPr/>
        </p:nvSpPr>
        <p:spPr>
          <a:xfrm>
            <a:off x="2231041" y="2085526"/>
            <a:ext cx="4946011"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a:t>
            </a:r>
            <a:r>
              <a:rPr lang="es-CO" sz="1050" dirty="0" smtClean="0">
                <a:latin typeface="Arial Narrow" panose="020B0606020202030204" pitchFamily="34" charset="0"/>
              </a:rPr>
              <a:t>intoxicaciones</a:t>
            </a:r>
            <a:r>
              <a:rPr lang="es-ES" sz="1050" dirty="0" smtClean="0">
                <a:latin typeface="Arial Narrow" panose="020B0606020202030204" pitchFamily="34" charset="0"/>
              </a:rPr>
              <a:t>. Medellín, a Periodo epidemiológico 09 acumulado  de 2017-2021. </a:t>
            </a:r>
            <a:endParaRPr lang="es-ES" sz="105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2223346" y="3706456"/>
            <a:ext cx="4961400" cy="3604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516904" y="3736932"/>
            <a:ext cx="3446504" cy="286016"/>
            <a:chOff x="2448322" y="-7125"/>
            <a:chExt cx="3446504" cy="286016"/>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12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16 </a:t>
            </a:r>
            <a:endParaRPr lang="es-ES" sz="1050" b="1" dirty="0">
              <a:latin typeface="Arial Narrow" panose="020B0606020202030204" pitchFamily="34" charset="0"/>
            </a:endParaRPr>
          </a:p>
        </p:txBody>
      </p:sp>
      <p:sp>
        <p:nvSpPr>
          <p:cNvPr id="37" name="36 Título"/>
          <p:cNvSpPr>
            <a:spLocks noGrp="1"/>
          </p:cNvSpPr>
          <p:nvPr>
            <p:ph type="ctrTitle"/>
          </p:nvPr>
        </p:nvSpPr>
        <p:spPr>
          <a:xfrm>
            <a:off x="-30096" y="177934"/>
            <a:ext cx="220888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Intoxicaciones</a:t>
            </a:r>
            <a:endParaRPr lang="es-ES" sz="2000" b="1" dirty="0">
              <a:solidFill>
                <a:srgbClr val="C00000"/>
              </a:solidFill>
              <a:latin typeface="Arial Narrow" panose="020B0606020202030204" pitchFamily="34" charset="0"/>
              <a:ea typeface="+mn-ea"/>
              <a:cs typeface="+mn-cs"/>
            </a:endParaRPr>
          </a:p>
        </p:txBody>
      </p:sp>
      <p:grpSp>
        <p:nvGrpSpPr>
          <p:cNvPr id="89" name="88 Grupo"/>
          <p:cNvGrpSpPr/>
          <p:nvPr/>
        </p:nvGrpSpPr>
        <p:grpSpPr>
          <a:xfrm>
            <a:off x="2274030" y="4873984"/>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56,67%</a:t>
              </a:r>
              <a:endParaRPr lang="es-ES" sz="1600" b="1" dirty="0">
                <a:solidFill>
                  <a:schemeClr val="tx1"/>
                </a:solidFill>
                <a:latin typeface="Arial Narrow" panose="020B0606020202030204" pitchFamily="34" charset="0"/>
              </a:endParaRP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smtClean="0">
                  <a:latin typeface="Arial Narrow" panose="020B0606020202030204" pitchFamily="34" charset="0"/>
                </a:rPr>
                <a:t>561 casos</a:t>
              </a:r>
              <a:endParaRPr lang="es-CO" sz="1200" dirty="0"/>
            </a:p>
          </p:txBody>
        </p:sp>
      </p:grpSp>
      <p:grpSp>
        <p:nvGrpSpPr>
          <p:cNvPr id="6" name="5 Grupo"/>
          <p:cNvGrpSpPr/>
          <p:nvPr/>
        </p:nvGrpSpPr>
        <p:grpSpPr>
          <a:xfrm>
            <a:off x="4522309" y="6596400"/>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26,67%</a:t>
              </a:r>
              <a:endParaRPr lang="es-ES" sz="1600" b="1" dirty="0">
                <a:solidFill>
                  <a:schemeClr val="tx1"/>
                </a:solidFill>
                <a:latin typeface="Arial Narrow" panose="020B0606020202030204" pitchFamily="34" charset="0"/>
              </a:endParaRP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smtClean="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smtClean="0">
                  <a:latin typeface="Arial Narrow" panose="020B0606020202030204" pitchFamily="34" charset="0"/>
                </a:rPr>
                <a:t>264 casos</a:t>
              </a:r>
              <a:endParaRPr lang="es-CO" sz="1200" dirty="0"/>
            </a:p>
          </p:txBody>
        </p:sp>
      </p:grpSp>
      <p:pic>
        <p:nvPicPr>
          <p:cNvPr id="96"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2442384" y="4383828"/>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26911" y="7668344"/>
            <a:ext cx="5556050" cy="353943"/>
          </a:xfrm>
          <a:prstGeom prst="rect">
            <a:avLst/>
          </a:prstGeom>
        </p:spPr>
        <p:txBody>
          <a:bodyPr wrap="square">
            <a:spAutoFit/>
          </a:bodyPr>
          <a:lstStyle/>
          <a:p>
            <a:r>
              <a:rPr lang="es-CO" sz="600" dirty="0">
                <a:latin typeface="Arial Narrow" panose="020B0606020202030204" pitchFamily="34" charset="0"/>
              </a:rPr>
              <a:t>Fuente SIVIGILA. Secretaría Salud de Medellín</a:t>
            </a:r>
          </a:p>
          <a:p>
            <a:r>
              <a:rPr lang="es-CO" sz="1100" dirty="0" smtClean="0">
                <a:latin typeface="Arial Narrow" panose="020B0606020202030204" pitchFamily="34" charset="0"/>
              </a:rPr>
              <a:t>Figura grupo de sustancia, intoxicaciones, a Periodo epidemiológico 09 acumulado. </a:t>
            </a:r>
            <a:r>
              <a:rPr lang="es-CO" sz="1100" dirty="0">
                <a:latin typeface="Arial Narrow" panose="020B0606020202030204" pitchFamily="34" charset="0"/>
              </a:rPr>
              <a:t>Medellín </a:t>
            </a:r>
            <a:r>
              <a:rPr lang="es-CO" sz="1100" dirty="0" smtClean="0">
                <a:latin typeface="Arial Narrow" panose="020B0606020202030204" pitchFamily="34" charset="0"/>
              </a:rPr>
              <a:t>2021</a:t>
            </a:r>
            <a:endParaRPr lang="es-CO" sz="1100" dirty="0">
              <a:latin typeface="Arial Narrow" panose="020B0606020202030204" pitchFamily="34" charset="0"/>
            </a:endParaRPr>
          </a:p>
        </p:txBody>
      </p:sp>
      <p:grpSp>
        <p:nvGrpSpPr>
          <p:cNvPr id="67" name="66 Grupo"/>
          <p:cNvGrpSpPr/>
          <p:nvPr/>
        </p:nvGrpSpPr>
        <p:grpSpPr>
          <a:xfrm>
            <a:off x="4905808" y="4866208"/>
            <a:ext cx="877163" cy="894649"/>
            <a:chOff x="5265956" y="1265576"/>
            <a:chExt cx="877163" cy="894649"/>
          </a:xfrm>
        </p:grpSpPr>
        <p:sp>
          <p:nvSpPr>
            <p:cNvPr id="68" name="67 Rectángulo redondeado"/>
            <p:cNvSpPr/>
            <p:nvPr/>
          </p:nvSpPr>
          <p:spPr>
            <a:xfrm>
              <a:off x="5327048" y="1561312"/>
              <a:ext cx="78120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11,41%</a:t>
              </a:r>
              <a:endParaRPr lang="es-ES" sz="1600" b="1" dirty="0">
                <a:solidFill>
                  <a:schemeClr val="tx1"/>
                </a:solidFill>
                <a:latin typeface="Arial Narrow" panose="020B0606020202030204" pitchFamily="34" charset="0"/>
              </a:endParaRPr>
            </a:p>
          </p:txBody>
        </p:sp>
        <p:sp>
          <p:nvSpPr>
            <p:cNvPr id="69" name="68 Rectángulo"/>
            <p:cNvSpPr/>
            <p:nvPr/>
          </p:nvSpPr>
          <p:spPr>
            <a:xfrm>
              <a:off x="5265956" y="1265576"/>
              <a:ext cx="877163" cy="276999"/>
            </a:xfrm>
            <a:prstGeom prst="rect">
              <a:avLst/>
            </a:prstGeom>
          </p:spPr>
          <p:txBody>
            <a:bodyPr wrap="none">
              <a:spAutoFit/>
            </a:bodyPr>
            <a:lstStyle/>
            <a:p>
              <a:r>
                <a:rPr lang="es-ES" sz="1200" b="1" u="sng" dirty="0" smtClean="0">
                  <a:latin typeface="Arial Narrow" panose="020B0606020202030204" pitchFamily="34" charset="0"/>
                </a:rPr>
                <a:t>&lt; de 5 años</a:t>
              </a:r>
              <a:endParaRPr lang="es-ES" sz="1200" b="1" u="sng" dirty="0">
                <a:solidFill>
                  <a:sysClr val="windowText" lastClr="000000"/>
                </a:solidFill>
                <a:latin typeface="Arial Narrow" panose="020B0606020202030204" pitchFamily="34" charset="0"/>
              </a:endParaRPr>
            </a:p>
          </p:txBody>
        </p:sp>
        <p:sp>
          <p:nvSpPr>
            <p:cNvPr id="71" name="70 Rectángulo"/>
            <p:cNvSpPr/>
            <p:nvPr/>
          </p:nvSpPr>
          <p:spPr>
            <a:xfrm>
              <a:off x="5298050" y="1883226"/>
              <a:ext cx="783676" cy="276999"/>
            </a:xfrm>
            <a:prstGeom prst="rect">
              <a:avLst/>
            </a:prstGeom>
          </p:spPr>
          <p:txBody>
            <a:bodyPr wrap="none">
              <a:spAutoFit/>
            </a:bodyPr>
            <a:lstStyle/>
            <a:p>
              <a:r>
                <a:rPr lang="es-ES" sz="1200" b="1" dirty="0" smtClean="0">
                  <a:latin typeface="Arial Narrow" panose="020B0606020202030204" pitchFamily="34" charset="0"/>
                </a:rPr>
                <a:t>113 casos</a:t>
              </a:r>
              <a:endParaRPr lang="es-CO" sz="1200" dirty="0"/>
            </a:p>
          </p:txBody>
        </p:sp>
      </p:grpSp>
      <p:grpSp>
        <p:nvGrpSpPr>
          <p:cNvPr id="74" name="73 Grupo"/>
          <p:cNvGrpSpPr/>
          <p:nvPr/>
        </p:nvGrpSpPr>
        <p:grpSpPr>
          <a:xfrm>
            <a:off x="5986396" y="4877806"/>
            <a:ext cx="1253869" cy="895160"/>
            <a:chOff x="2370037" y="3162904"/>
            <a:chExt cx="1253869" cy="895160"/>
          </a:xfrm>
        </p:grpSpPr>
        <p:sp>
          <p:nvSpPr>
            <p:cNvPr id="76" name="75 Rectángulo redondeado"/>
            <p:cNvSpPr/>
            <p:nvPr/>
          </p:nvSpPr>
          <p:spPr>
            <a:xfrm>
              <a:off x="2576066" y="3431176"/>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tx1"/>
                  </a:solidFill>
                  <a:latin typeface="Arial Narrow" panose="020B0606020202030204" pitchFamily="34" charset="0"/>
                </a:rPr>
                <a:t>Oral</a:t>
              </a:r>
              <a:endParaRPr lang="es-ES" sz="1100" b="1" dirty="0" smtClean="0">
                <a:solidFill>
                  <a:schemeClr val="tx1"/>
                </a:solidFill>
                <a:latin typeface="Arial Narrow" panose="020B0606020202030204" pitchFamily="34" charset="0"/>
              </a:endParaRPr>
            </a:p>
            <a:p>
              <a:pPr algn="ctr"/>
              <a:r>
                <a:rPr lang="es-ES" sz="1600" b="1" dirty="0" smtClean="0">
                  <a:solidFill>
                    <a:schemeClr val="tx1"/>
                  </a:solidFill>
                  <a:latin typeface="Arial Narrow" panose="020B0606020202030204" pitchFamily="34" charset="0"/>
                </a:rPr>
                <a:t>57,88%</a:t>
              </a:r>
              <a:endParaRPr lang="es-ES" sz="1600" b="1" dirty="0">
                <a:solidFill>
                  <a:schemeClr val="tx1"/>
                </a:solidFill>
                <a:latin typeface="Arial Narrow" panose="020B0606020202030204" pitchFamily="34" charset="0"/>
              </a:endParaRPr>
            </a:p>
          </p:txBody>
        </p:sp>
        <p:sp>
          <p:nvSpPr>
            <p:cNvPr id="77" name="76 Rectángulo"/>
            <p:cNvSpPr/>
            <p:nvPr/>
          </p:nvSpPr>
          <p:spPr>
            <a:xfrm>
              <a:off x="2370037" y="3162904"/>
              <a:ext cx="1253869" cy="276999"/>
            </a:xfrm>
            <a:prstGeom prst="rect">
              <a:avLst/>
            </a:prstGeom>
          </p:spPr>
          <p:txBody>
            <a:bodyPr wrap="none">
              <a:spAutoFit/>
            </a:bodyPr>
            <a:lstStyle/>
            <a:p>
              <a:pPr algn="ctr"/>
              <a:r>
                <a:rPr lang="es-ES" sz="1200" b="1" u="sng" dirty="0" smtClean="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716410" y="3781065"/>
              <a:ext cx="790601" cy="276999"/>
            </a:xfrm>
            <a:prstGeom prst="rect">
              <a:avLst/>
            </a:prstGeom>
          </p:spPr>
          <p:txBody>
            <a:bodyPr wrap="none">
              <a:spAutoFit/>
            </a:bodyPr>
            <a:lstStyle/>
            <a:p>
              <a:r>
                <a:rPr lang="es-ES" sz="1200" b="1" dirty="0" smtClean="0">
                  <a:latin typeface="Arial Narrow" panose="020B0606020202030204" pitchFamily="34" charset="0"/>
                </a:rPr>
                <a:t>573 casos</a:t>
              </a:r>
              <a:endParaRPr lang="es-CO" sz="1200" dirty="0"/>
            </a:p>
          </p:txBody>
        </p:sp>
      </p:grpSp>
      <p:sp>
        <p:nvSpPr>
          <p:cNvPr id="65" name="64 CuadroTexto"/>
          <p:cNvSpPr txBox="1"/>
          <p:nvPr/>
        </p:nvSpPr>
        <p:spPr>
          <a:xfrm>
            <a:off x="1989184" y="2911116"/>
            <a:ext cx="2331346" cy="430887"/>
          </a:xfrm>
          <a:prstGeom prst="rect">
            <a:avLst/>
          </a:prstGeom>
          <a:noFill/>
        </p:spPr>
        <p:txBody>
          <a:bodyPr wrap="square" rtlCol="0">
            <a:spAutoFit/>
          </a:bodyPr>
          <a:lstStyle/>
          <a:p>
            <a:pPr algn="ctr"/>
            <a:r>
              <a:rPr lang="es-ES" sz="1050" b="1" dirty="0" smtClean="0">
                <a:latin typeface="Arial Narrow" panose="020B0606020202030204" pitchFamily="34" charset="0"/>
              </a:rPr>
              <a:t>Incidencia </a:t>
            </a:r>
            <a:r>
              <a:rPr lang="es-ES" sz="1050" b="1" dirty="0">
                <a:latin typeface="Arial Narrow" panose="020B0606020202030204" pitchFamily="34" charset="0"/>
              </a:rPr>
              <a:t>en </a:t>
            </a:r>
            <a:r>
              <a:rPr lang="es-ES" sz="1050" b="1" dirty="0" smtClean="0">
                <a:latin typeface="Arial Narrow" panose="020B0606020202030204" pitchFamily="34" charset="0"/>
              </a:rPr>
              <a:t>población general </a:t>
            </a:r>
            <a:r>
              <a:rPr lang="es-CO" sz="1050" b="1" dirty="0" smtClean="0">
                <a:latin typeface="Arial Narrow" panose="020B0606020202030204" pitchFamily="34" charset="0"/>
              </a:rPr>
              <a:t>x </a:t>
            </a: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75" name="74 CuadroTexto"/>
          <p:cNvSpPr txBox="1"/>
          <p:nvPr/>
        </p:nvSpPr>
        <p:spPr>
          <a:xfrm>
            <a:off x="2329383" y="3271156"/>
            <a:ext cx="1572867"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38,47 * cada 100 mil</a:t>
            </a:r>
          </a:p>
        </p:txBody>
      </p:sp>
      <p:sp>
        <p:nvSpPr>
          <p:cNvPr id="80" name="79 CuadroTexto"/>
          <p:cNvSpPr txBox="1"/>
          <p:nvPr/>
        </p:nvSpPr>
        <p:spPr>
          <a:xfrm>
            <a:off x="4083293" y="2911116"/>
            <a:ext cx="1605389" cy="577081"/>
          </a:xfrm>
          <a:prstGeom prst="rect">
            <a:avLst/>
          </a:prstGeom>
          <a:noFill/>
        </p:spPr>
        <p:txBody>
          <a:bodyPr wrap="square" rtlCol="0">
            <a:spAutoFit/>
          </a:bodyPr>
          <a:lstStyle/>
          <a:p>
            <a:pPr algn="ctr"/>
            <a:r>
              <a:rPr lang="es-CO" sz="1050" b="1" dirty="0" smtClean="0">
                <a:latin typeface="Arial Narrow" panose="020B0606020202030204" pitchFamily="34" charset="0"/>
              </a:rPr>
              <a:t>Casos confirmados por laboratorio de intoxicación por metanol</a:t>
            </a:r>
            <a:endParaRPr lang="es-ES" sz="1050" b="1" dirty="0">
              <a:latin typeface="Arial Narrow" panose="020B0606020202030204" pitchFamily="34" charset="0"/>
            </a:endParaRPr>
          </a:p>
        </p:txBody>
      </p:sp>
      <p:sp>
        <p:nvSpPr>
          <p:cNvPr id="81" name="80 CuadroTexto"/>
          <p:cNvSpPr txBox="1"/>
          <p:nvPr/>
        </p:nvSpPr>
        <p:spPr>
          <a:xfrm>
            <a:off x="4703339" y="3449170"/>
            <a:ext cx="397866"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0%</a:t>
            </a:r>
          </a:p>
        </p:txBody>
      </p:sp>
      <p:sp>
        <p:nvSpPr>
          <p:cNvPr id="82" name="81 Rectángulo"/>
          <p:cNvSpPr/>
          <p:nvPr/>
        </p:nvSpPr>
        <p:spPr>
          <a:xfrm>
            <a:off x="2235549" y="2533188"/>
            <a:ext cx="4965349"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82 Grupo"/>
          <p:cNvGrpSpPr/>
          <p:nvPr/>
        </p:nvGrpSpPr>
        <p:grpSpPr>
          <a:xfrm>
            <a:off x="2424996" y="2603074"/>
            <a:ext cx="3446504" cy="276999"/>
            <a:chOff x="2448322" y="74775"/>
            <a:chExt cx="3446504" cy="276999"/>
          </a:xfrm>
        </p:grpSpPr>
        <p:sp>
          <p:nvSpPr>
            <p:cNvPr id="84" name="8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5" name="84 Conector recto"/>
            <p:cNvCxnSpPr>
              <a:stCxn id="8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8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7" name="86 CuadroTexto"/>
          <p:cNvSpPr txBox="1"/>
          <p:nvPr/>
        </p:nvSpPr>
        <p:spPr>
          <a:xfrm>
            <a:off x="5894826" y="2920771"/>
            <a:ext cx="1282226" cy="577081"/>
          </a:xfrm>
          <a:prstGeom prst="rect">
            <a:avLst/>
          </a:prstGeom>
          <a:noFill/>
        </p:spPr>
        <p:txBody>
          <a:bodyPr wrap="square" rtlCol="0">
            <a:spAutoFit/>
          </a:bodyPr>
          <a:lstStyle/>
          <a:p>
            <a:pPr algn="ctr"/>
            <a:r>
              <a:rPr lang="es-CO" sz="1050" b="1" dirty="0" smtClean="0">
                <a:latin typeface="Arial Narrow" panose="020B0606020202030204" pitchFamily="34" charset="0"/>
              </a:rPr>
              <a:t>Proporción de brotes en población confinada</a:t>
            </a:r>
            <a:endParaRPr lang="es-ES" sz="1050" b="1" dirty="0">
              <a:latin typeface="Arial Narrow" panose="020B0606020202030204" pitchFamily="34" charset="0"/>
            </a:endParaRPr>
          </a:p>
        </p:txBody>
      </p:sp>
      <p:pic>
        <p:nvPicPr>
          <p:cNvPr id="2052"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t="14232"/>
          <a:stretch/>
        </p:blipFill>
        <p:spPr bwMode="auto">
          <a:xfrm>
            <a:off x="4270803" y="4456042"/>
            <a:ext cx="508027" cy="48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5094423" y="4375173"/>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151745" y="4189418"/>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2389" y="6025389"/>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6123" y="6009827"/>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805" y="6605790"/>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57,27%</a:t>
              </a:r>
              <a:endParaRPr lang="es-ES" sz="1600" b="1" dirty="0">
                <a:solidFill>
                  <a:schemeClr val="tx1"/>
                </a:solidFill>
                <a:latin typeface="Arial Narrow" panose="020B0606020202030204" pitchFamily="34" charset="0"/>
              </a:endParaRP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smtClean="0">
                  <a:latin typeface="Arial Narrow" panose="020B0606020202030204" pitchFamily="34" charset="0"/>
                </a:rPr>
                <a:t>567 casos</a:t>
              </a:r>
              <a:endParaRPr lang="es-CO" sz="1200" dirty="0"/>
            </a:p>
          </p:txBody>
        </p:sp>
      </p:grpSp>
      <p:grpSp>
        <p:nvGrpSpPr>
          <p:cNvPr id="106" name="105 Grupo"/>
          <p:cNvGrpSpPr/>
          <p:nvPr/>
        </p:nvGrpSpPr>
        <p:grpSpPr>
          <a:xfrm>
            <a:off x="4013888" y="4872449"/>
            <a:ext cx="904415" cy="883043"/>
            <a:chOff x="1033171" y="8262441"/>
            <a:chExt cx="904415" cy="883043"/>
          </a:xfrm>
        </p:grpSpPr>
        <p:sp>
          <p:nvSpPr>
            <p:cNvPr id="107" name="106 Rectángulo redondeado"/>
            <p:cNvSpPr/>
            <p:nvPr/>
          </p:nvSpPr>
          <p:spPr>
            <a:xfrm>
              <a:off x="1073490" y="8535741"/>
              <a:ext cx="8268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12,93%</a:t>
              </a:r>
              <a:endParaRPr lang="es-ES" sz="1600" b="1" dirty="0">
                <a:solidFill>
                  <a:schemeClr val="tx1"/>
                </a:solidFill>
                <a:latin typeface="Arial Narrow" panose="020B0606020202030204" pitchFamily="34" charset="0"/>
              </a:endParaRPr>
            </a:p>
          </p:txBody>
        </p:sp>
        <p:sp>
          <p:nvSpPr>
            <p:cNvPr id="108" name="107 Rectángulo"/>
            <p:cNvSpPr/>
            <p:nvPr/>
          </p:nvSpPr>
          <p:spPr>
            <a:xfrm>
              <a:off x="1033171" y="8262441"/>
              <a:ext cx="867545" cy="276999"/>
            </a:xfrm>
            <a:prstGeom prst="rect">
              <a:avLst/>
            </a:prstGeom>
          </p:spPr>
          <p:txBody>
            <a:bodyPr wrap="none">
              <a:spAutoFit/>
            </a:bodyPr>
            <a:lstStyle/>
            <a:p>
              <a:r>
                <a:rPr lang="es-ES" sz="1200" b="1" u="sng" dirty="0">
                  <a:latin typeface="Arial Narrow" panose="020B0606020202030204" pitchFamily="34" charset="0"/>
                </a:rPr>
                <a:t>5</a:t>
              </a:r>
              <a:r>
                <a:rPr lang="es-ES" sz="1200" b="1" u="sng" dirty="0" smtClean="0">
                  <a:latin typeface="Arial Narrow" panose="020B0606020202030204" pitchFamily="34" charset="0"/>
                </a:rPr>
                <a:t> </a:t>
              </a:r>
              <a:r>
                <a:rPr lang="es-ES" sz="1200" b="1" u="sng" dirty="0">
                  <a:latin typeface="Arial Narrow" panose="020B0606020202030204" pitchFamily="34" charset="0"/>
                </a:rPr>
                <a:t>a</a:t>
              </a:r>
              <a:r>
                <a:rPr lang="es-ES" sz="1200" b="1" u="sng" dirty="0" smtClean="0">
                  <a:latin typeface="Arial Narrow" panose="020B0606020202030204" pitchFamily="34" charset="0"/>
                </a:rPr>
                <a:t> 18 años</a:t>
              </a:r>
              <a:endParaRPr lang="es-ES" sz="1200" b="1" u="sng" dirty="0">
                <a:solidFill>
                  <a:sysClr val="windowText" lastClr="000000"/>
                </a:solidFill>
                <a:latin typeface="Arial Narrow" panose="020B0606020202030204" pitchFamily="34" charset="0"/>
              </a:endParaRPr>
            </a:p>
          </p:txBody>
        </p:sp>
        <p:sp>
          <p:nvSpPr>
            <p:cNvPr id="109" name="108 Rectángulo"/>
            <p:cNvSpPr/>
            <p:nvPr/>
          </p:nvSpPr>
          <p:spPr>
            <a:xfrm>
              <a:off x="1146985" y="8868485"/>
              <a:ext cx="790601" cy="276999"/>
            </a:xfrm>
            <a:prstGeom prst="rect">
              <a:avLst/>
            </a:prstGeom>
          </p:spPr>
          <p:txBody>
            <a:bodyPr wrap="none">
              <a:spAutoFit/>
            </a:bodyPr>
            <a:lstStyle/>
            <a:p>
              <a:r>
                <a:rPr lang="es-ES" sz="1200" b="1" dirty="0" smtClean="0">
                  <a:latin typeface="Arial Narrow" panose="020B0606020202030204" pitchFamily="34" charset="0"/>
                </a:rPr>
                <a:t>128 casos</a:t>
              </a:r>
              <a:endParaRPr lang="es-CO" sz="1200" dirty="0"/>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54409" y="5996223"/>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83433" y="6588420"/>
            <a:ext cx="774775" cy="903208"/>
            <a:chOff x="5327048" y="1270665"/>
            <a:chExt cx="774775"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4,14%</a:t>
              </a:r>
              <a:endParaRPr lang="es-ES" sz="1600" b="1" dirty="0">
                <a:solidFill>
                  <a:schemeClr val="tx1"/>
                </a:solidFill>
                <a:latin typeface="Arial Narrow" panose="020B0606020202030204" pitchFamily="34" charset="0"/>
              </a:endParaRPr>
            </a:p>
          </p:txBody>
        </p:sp>
        <p:sp>
          <p:nvSpPr>
            <p:cNvPr id="112" name="111 Rectángulo"/>
            <p:cNvSpPr/>
            <p:nvPr/>
          </p:nvSpPr>
          <p:spPr>
            <a:xfrm>
              <a:off x="5338616" y="1270665"/>
              <a:ext cx="669863" cy="276999"/>
            </a:xfrm>
            <a:prstGeom prst="rect">
              <a:avLst/>
            </a:prstGeom>
          </p:spPr>
          <p:txBody>
            <a:bodyPr wrap="none">
              <a:spAutoFit/>
            </a:bodyPr>
            <a:lstStyle/>
            <a:p>
              <a:r>
                <a:rPr lang="es-ES" sz="1200" b="1" u="sng" dirty="0" smtClean="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20069" cy="276999"/>
            </a:xfrm>
            <a:prstGeom prst="rect">
              <a:avLst/>
            </a:prstGeom>
          </p:spPr>
          <p:txBody>
            <a:bodyPr wrap="none">
              <a:spAutoFit/>
            </a:bodyPr>
            <a:lstStyle/>
            <a:p>
              <a:r>
                <a:rPr lang="es-ES" sz="1200" b="1" dirty="0" smtClean="0">
                  <a:latin typeface="Arial Narrow" panose="020B0606020202030204" pitchFamily="34" charset="0"/>
                </a:rPr>
                <a:t>41 casos</a:t>
              </a:r>
              <a:endParaRPr lang="es-CO" sz="1200" dirty="0"/>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783" y="6036718"/>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13815"/>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7,58%</a:t>
              </a:r>
              <a:endParaRPr lang="es-ES" sz="1600" b="1" dirty="0">
                <a:solidFill>
                  <a:schemeClr val="tx1"/>
                </a:solidFill>
                <a:latin typeface="Arial Narrow" panose="020B0606020202030204" pitchFamily="34" charset="0"/>
              </a:endParaRP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smtClean="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smtClean="0">
                  <a:latin typeface="Arial Narrow" panose="020B0606020202030204" pitchFamily="34" charset="0"/>
                </a:rPr>
                <a:t>75 casos</a:t>
              </a:r>
              <a:endParaRPr lang="es-CO" sz="1200" dirty="0"/>
            </a:p>
          </p:txBody>
        </p:sp>
      </p:grpSp>
      <p:sp>
        <p:nvSpPr>
          <p:cNvPr id="95" name="94 CuadroTexto"/>
          <p:cNvSpPr txBox="1"/>
          <p:nvPr/>
        </p:nvSpPr>
        <p:spPr>
          <a:xfrm>
            <a:off x="5902928" y="3440403"/>
            <a:ext cx="1239442" cy="307777"/>
          </a:xfrm>
          <a:prstGeom prst="rect">
            <a:avLst/>
          </a:prstGeom>
          <a:noFill/>
        </p:spPr>
        <p:txBody>
          <a:bodyPr wrap="none" rtlCol="0">
            <a:spAutoFit/>
          </a:bodyPr>
          <a:lstStyle/>
          <a:p>
            <a:pPr algn="ctr"/>
            <a:r>
              <a:rPr lang="es-ES" sz="1400" b="1" dirty="0" smtClean="0">
                <a:solidFill>
                  <a:srgbClr val="C00000"/>
                </a:solidFill>
                <a:latin typeface="Arial Narrow" panose="020B0606020202030204" pitchFamily="34" charset="0"/>
              </a:rPr>
              <a:t>No hubo casos</a:t>
            </a:r>
          </a:p>
        </p:txBody>
      </p:sp>
      <p:grpSp>
        <p:nvGrpSpPr>
          <p:cNvPr id="79" name="78 Grupo"/>
          <p:cNvGrpSpPr/>
          <p:nvPr/>
        </p:nvGrpSpPr>
        <p:grpSpPr>
          <a:xfrm>
            <a:off x="2405662" y="4024402"/>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Sexo y Edad</a:t>
              </a:r>
              <a:endParaRPr lang="es-ES" sz="1400" b="1" dirty="0">
                <a:latin typeface="Arial Narrow" panose="020B0606020202030204" pitchFamily="34" charset="0"/>
              </a:endParaRPr>
            </a:p>
          </p:txBody>
        </p:sp>
      </p:grpSp>
      <p:grpSp>
        <p:nvGrpSpPr>
          <p:cNvPr id="99" name="98 Grupo"/>
          <p:cNvGrpSpPr/>
          <p:nvPr/>
        </p:nvGrpSpPr>
        <p:grpSpPr>
          <a:xfrm>
            <a:off x="3861366" y="5640349"/>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smtClean="0">
                  <a:latin typeface="Arial Narrow" panose="020B0606020202030204" pitchFamily="34" charset="0"/>
                </a:rPr>
                <a:t>Lugar de exposición</a:t>
              </a:r>
              <a:endParaRPr lang="es-ES" sz="1400" b="1" dirty="0">
                <a:latin typeface="Arial Narrow" panose="020B0606020202030204" pitchFamily="34" charset="0"/>
              </a:endParaRPr>
            </a:p>
          </p:txBody>
        </p:sp>
      </p:grpSp>
      <p:sp>
        <p:nvSpPr>
          <p:cNvPr id="120" name="84 Rectángulo"/>
          <p:cNvSpPr/>
          <p:nvPr/>
        </p:nvSpPr>
        <p:spPr>
          <a:xfrm>
            <a:off x="-11503" y="8429079"/>
            <a:ext cx="7135004" cy="646331"/>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El comportamiento de la notificación tuvo un aumento del 3,88% respecto al mismo periodo del año anterior.</a:t>
            </a:r>
          </a:p>
          <a:p>
            <a:pPr algn="just"/>
            <a:r>
              <a:rPr lang="es-CO" sz="1200" dirty="0" smtClean="0">
                <a:solidFill>
                  <a:srgbClr val="FF0000"/>
                </a:solidFill>
                <a:latin typeface="Arial Narrow" panose="020B0606020202030204" pitchFamily="34" charset="0"/>
              </a:rPr>
              <a:t>Alrededor del 53,43% de las notificaciones relacionadas con las intoxicaciones corresponden aquellas notificadas por sustancias psicoactivas, principalmente en los hombres y dichas exposiciones ocurrieron </a:t>
            </a:r>
            <a:r>
              <a:rPr lang="es-CO" sz="1200" dirty="0">
                <a:solidFill>
                  <a:srgbClr val="FF0000"/>
                </a:solidFill>
                <a:latin typeface="Arial Narrow" panose="020B0606020202030204" pitchFamily="34" charset="0"/>
              </a:rPr>
              <a:t>en el hogar. </a:t>
            </a:r>
            <a:endParaRPr lang="es-ES" sz="1200" dirty="0">
              <a:solidFill>
                <a:srgbClr val="FF0000"/>
              </a:solidFill>
              <a:latin typeface="Arial Narrow" panose="020B0606020202030204" pitchFamily="34" charset="0"/>
            </a:endParaRPr>
          </a:p>
        </p:txBody>
      </p:sp>
      <p:sp>
        <p:nvSpPr>
          <p:cNvPr id="121" name="108 Rectángulo"/>
          <p:cNvSpPr/>
          <p:nvPr/>
        </p:nvSpPr>
        <p:spPr>
          <a:xfrm>
            <a:off x="-1849" y="8013308"/>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2" name="105 Grupo"/>
          <p:cNvGrpSpPr/>
          <p:nvPr/>
        </p:nvGrpSpPr>
        <p:grpSpPr>
          <a:xfrm>
            <a:off x="93859" y="8056850"/>
            <a:ext cx="3446504" cy="276999"/>
            <a:chOff x="2448322" y="33831"/>
            <a:chExt cx="3446504" cy="276999"/>
          </a:xfrm>
        </p:grpSpPr>
        <p:sp>
          <p:nvSpPr>
            <p:cNvPr id="123" name="106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4" name="112 Conector recto"/>
            <p:cNvCxnSpPr>
              <a:stCxn id="123"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5" name="113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grpSp>
        <p:nvGrpSpPr>
          <p:cNvPr id="126" name="2 Grupo"/>
          <p:cNvGrpSpPr/>
          <p:nvPr/>
        </p:nvGrpSpPr>
        <p:grpSpPr>
          <a:xfrm>
            <a:off x="3132747" y="4419182"/>
            <a:ext cx="879488" cy="1377146"/>
            <a:chOff x="1708524" y="1209162"/>
            <a:chExt cx="1075155" cy="1830651"/>
          </a:xfrm>
        </p:grpSpPr>
        <p:sp>
          <p:nvSpPr>
            <p:cNvPr id="127" name="41 Rectángulo redondeado"/>
            <p:cNvSpPr/>
            <p:nvPr/>
          </p:nvSpPr>
          <p:spPr>
            <a:xfrm>
              <a:off x="1708524" y="2181418"/>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43,33%</a:t>
              </a:r>
              <a:endParaRPr lang="es-ES" sz="1600" b="1" dirty="0">
                <a:solidFill>
                  <a:schemeClr val="tx1"/>
                </a:solidFill>
                <a:latin typeface="Arial Narrow" panose="020B0606020202030204" pitchFamily="34" charset="0"/>
              </a:endParaRPr>
            </a:p>
          </p:txBody>
        </p:sp>
        <p:sp>
          <p:nvSpPr>
            <p:cNvPr id="128" name="31 Rectángulo"/>
            <p:cNvSpPr/>
            <p:nvPr/>
          </p:nvSpPr>
          <p:spPr>
            <a:xfrm>
              <a:off x="1715245" y="1803779"/>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817186" y="2671596"/>
              <a:ext cx="966493" cy="368217"/>
            </a:xfrm>
            <a:prstGeom prst="rect">
              <a:avLst/>
            </a:prstGeom>
          </p:spPr>
          <p:txBody>
            <a:bodyPr wrap="none">
              <a:spAutoFit/>
            </a:bodyPr>
            <a:lstStyle/>
            <a:p>
              <a:r>
                <a:rPr lang="es-ES" sz="1200" b="1" dirty="0" smtClean="0">
                  <a:latin typeface="Arial Narrow" panose="020B0606020202030204" pitchFamily="34" charset="0"/>
                </a:rPr>
                <a:t>429 casos</a:t>
              </a:r>
              <a:endParaRPr lang="es-CO" sz="1200" dirty="0"/>
            </a:p>
          </p:txBody>
        </p:sp>
        <p:pic>
          <p:nvPicPr>
            <p:cNvPr id="13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75394" y="1209162"/>
              <a:ext cx="530003" cy="69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18" name="4 Gráfico"/>
          <p:cNvGraphicFramePr>
            <a:graphicFrameLocks/>
          </p:cNvGraphicFramePr>
          <p:nvPr>
            <p:extLst>
              <p:ext uri="{D42A27DB-BD31-4B8C-83A1-F6EECF244321}">
                <p14:modId xmlns:p14="http://schemas.microsoft.com/office/powerpoint/2010/main" val="1972806031"/>
              </p:ext>
            </p:extLst>
          </p:nvPr>
        </p:nvGraphicFramePr>
        <p:xfrm>
          <a:off x="2215420" y="358146"/>
          <a:ext cx="4969325" cy="1774892"/>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9" name="Gráfico 118"/>
          <p:cNvGraphicFramePr>
            <a:graphicFrameLocks/>
          </p:cNvGraphicFramePr>
          <p:nvPr>
            <p:extLst>
              <p:ext uri="{D42A27DB-BD31-4B8C-83A1-F6EECF244321}">
                <p14:modId xmlns:p14="http://schemas.microsoft.com/office/powerpoint/2010/main" val="3826054433"/>
              </p:ext>
            </p:extLst>
          </p:nvPr>
        </p:nvGraphicFramePr>
        <p:xfrm>
          <a:off x="49280" y="5737827"/>
          <a:ext cx="3584948" cy="1938829"/>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599090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10"/>
            <a:ext cx="2180731" cy="143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851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8154" y="2367583"/>
            <a:ext cx="2251490"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09 - 2021</a:t>
            </a:r>
            <a:endParaRPr lang="es-ES" sz="1200" b="1" dirty="0">
              <a:latin typeface="Arial Narrow" panose="020B0606020202030204" pitchFamily="34" charset="0"/>
            </a:endParaRPr>
          </a:p>
        </p:txBody>
      </p:sp>
      <p:grpSp>
        <p:nvGrpSpPr>
          <p:cNvPr id="8" name="7 Grupo"/>
          <p:cNvGrpSpPr/>
          <p:nvPr/>
        </p:nvGrpSpPr>
        <p:grpSpPr>
          <a:xfrm>
            <a:off x="144066" y="4161193"/>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smtClean="0">
                  <a:latin typeface="Arial Narrow" panose="020B0606020202030204" pitchFamily="34" charset="0"/>
                </a:rPr>
                <a:t>1076</a:t>
              </a:r>
              <a:endParaRPr lang="es-ES" b="1" dirty="0">
                <a:latin typeface="Arial Narrow" panose="020B0606020202030204" pitchFamily="34" charset="0"/>
              </a:endParaRP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17</a:t>
            </a:r>
            <a:endParaRPr lang="es-ES" sz="1050" b="1" dirty="0">
              <a:latin typeface="Arial Narrow" panose="020B0606020202030204" pitchFamily="34" charset="0"/>
            </a:endParaRP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smtClean="0">
                <a:solidFill>
                  <a:srgbClr val="C00000"/>
                </a:solidFill>
                <a:latin typeface="Arial Narrow" panose="020B0606020202030204" pitchFamily="34" charset="0"/>
              </a:rPr>
              <a:t>Enfermedad </a:t>
            </a:r>
            <a:r>
              <a:rPr lang="es-ES" sz="2000" b="1" dirty="0">
                <a:solidFill>
                  <a:srgbClr val="C00000"/>
                </a:solidFill>
                <a:latin typeface="Arial Narrow" panose="020B0606020202030204" pitchFamily="34" charset="0"/>
              </a:rPr>
              <a:t>transmitida por alimentos </a:t>
            </a:r>
            <a:r>
              <a:rPr lang="es-ES" sz="2000" b="1" dirty="0" smtClean="0">
                <a:solidFill>
                  <a:srgbClr val="C00000"/>
                </a:solidFill>
                <a:latin typeface="Arial Narrow" panose="020B0606020202030204" pitchFamily="34" charset="0"/>
                <a:ea typeface="+mn-ea"/>
                <a:cs typeface="+mn-cs"/>
              </a:rPr>
              <a:t>ETA</a:t>
            </a:r>
            <a:br>
              <a:rPr lang="es-ES" sz="2000" b="1" dirty="0" smtClean="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288082" y="1043608"/>
            <a:ext cx="1519238"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45 Rectángulo"/>
          <p:cNvSpPr/>
          <p:nvPr/>
        </p:nvSpPr>
        <p:spPr>
          <a:xfrm>
            <a:off x="2152405" y="4950692"/>
            <a:ext cx="4895141" cy="492443"/>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1000" dirty="0" smtClean="0">
                <a:latin typeface="Arial Narrow" panose="020B0606020202030204" pitchFamily="34" charset="0"/>
              </a:rPr>
              <a:t>Figura. Mapa temático de densidad de ETA. Medellín, a Periodo epidemiológico 09 acumulado  de  2021.</a:t>
            </a:r>
            <a:endParaRPr lang="es-ES" sz="1000" b="1" dirty="0">
              <a:latin typeface="Arial Narrow" panose="020B0606020202030204" pitchFamily="34" charset="0"/>
            </a:endParaRPr>
          </a:p>
        </p:txBody>
      </p:sp>
      <p:sp>
        <p:nvSpPr>
          <p:cNvPr id="38" name="37 Rectángulo"/>
          <p:cNvSpPr/>
          <p:nvPr/>
        </p:nvSpPr>
        <p:spPr>
          <a:xfrm>
            <a:off x="-16570" y="62281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260834" y="6355360"/>
            <a:ext cx="3446504" cy="276999"/>
            <a:chOff x="2448322" y="74775"/>
            <a:chExt cx="3446504" cy="276999"/>
          </a:xfrm>
        </p:grpSpPr>
        <p:sp>
          <p:nvSpPr>
            <p:cNvPr id="54" name="5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stCxn id="5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grpSp>
        <p:nvGrpSpPr>
          <p:cNvPr id="58" name="57 Grupo"/>
          <p:cNvGrpSpPr/>
          <p:nvPr/>
        </p:nvGrpSpPr>
        <p:grpSpPr>
          <a:xfrm>
            <a:off x="473331" y="6875809"/>
            <a:ext cx="873454" cy="1573268"/>
            <a:chOff x="1059074" y="553075"/>
            <a:chExt cx="873454" cy="1573268"/>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25,74%</a:t>
              </a:r>
              <a:endParaRPr lang="es-ES" sz="1600" b="1" dirty="0">
                <a:solidFill>
                  <a:schemeClr val="tx1"/>
                </a:solidFill>
                <a:latin typeface="Arial Narrow" panose="020B0606020202030204" pitchFamily="34" charset="0"/>
              </a:endParaRP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277 casos</a:t>
              </a:r>
              <a:endParaRPr lang="es-CO" sz="1200" dirty="0"/>
            </a:p>
          </p:txBody>
        </p:sp>
      </p:grpSp>
      <p:grpSp>
        <p:nvGrpSpPr>
          <p:cNvPr id="3" name="2 Grupo"/>
          <p:cNvGrpSpPr/>
          <p:nvPr/>
        </p:nvGrpSpPr>
        <p:grpSpPr>
          <a:xfrm>
            <a:off x="1352672" y="6885689"/>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74,26%</a:t>
              </a:r>
              <a:endParaRPr lang="es-ES" sz="1600" b="1" dirty="0">
                <a:solidFill>
                  <a:schemeClr val="tx1"/>
                </a:solidFill>
                <a:latin typeface="Arial Narrow" panose="020B0606020202030204" pitchFamily="34" charset="0"/>
              </a:endParaRP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smtClean="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smtClean="0">
                  <a:latin typeface="Arial Narrow" panose="020B0606020202030204" pitchFamily="34" charset="0"/>
                </a:rPr>
                <a:t>799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3694124" y="6997057"/>
            <a:ext cx="817245" cy="1463375"/>
            <a:chOff x="838588" y="8382748"/>
            <a:chExt cx="817245" cy="1463375"/>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17245" cy="882974"/>
              <a:chOff x="1115283" y="1243369"/>
              <a:chExt cx="817245" cy="882974"/>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9,29%</a:t>
                </a:r>
                <a:endParaRPr lang="es-ES" sz="1600" b="1" dirty="0">
                  <a:solidFill>
                    <a:schemeClr val="tx1"/>
                  </a:solidFill>
                  <a:latin typeface="Arial Narrow" panose="020B0606020202030204" pitchFamily="34" charset="0"/>
                </a:endParaRP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Hogar</a:t>
                </a:r>
                <a:endParaRPr lang="es-ES" sz="1200" b="1" u="sng" dirty="0">
                  <a:solidFill>
                    <a:sysClr val="windowText" lastClr="000000"/>
                  </a:solidFill>
                  <a:latin typeface="Arial Narrow" panose="020B0606020202030204" pitchFamily="34" charset="0"/>
                </a:endParaRPr>
              </a:p>
            </p:txBody>
          </p:sp>
          <p:sp>
            <p:nvSpPr>
              <p:cNvPr id="79" name="78 Rectángulo"/>
              <p:cNvSpPr/>
              <p:nvPr/>
            </p:nvSpPr>
            <p:spPr>
              <a:xfrm>
                <a:off x="1141927" y="1849344"/>
                <a:ext cx="790601" cy="276999"/>
              </a:xfrm>
              <a:prstGeom prst="rect">
                <a:avLst/>
              </a:prstGeom>
            </p:spPr>
            <p:txBody>
              <a:bodyPr wrap="none">
                <a:spAutoFit/>
              </a:bodyPr>
              <a:lstStyle/>
              <a:p>
                <a:r>
                  <a:rPr lang="es-ES" sz="1200" b="1" dirty="0" smtClean="0">
                    <a:latin typeface="Arial Narrow" panose="020B0606020202030204" pitchFamily="34" charset="0"/>
                  </a:rPr>
                  <a:t>100 casos</a:t>
                </a:r>
                <a:endParaRPr lang="es-CO" sz="1200" dirty="0"/>
              </a:p>
            </p:txBody>
          </p:sp>
        </p:grpSp>
      </p:grpSp>
      <p:grpSp>
        <p:nvGrpSpPr>
          <p:cNvPr id="9" name="8 Grupo"/>
          <p:cNvGrpSpPr/>
          <p:nvPr/>
        </p:nvGrpSpPr>
        <p:grpSpPr>
          <a:xfrm>
            <a:off x="5894826" y="6883495"/>
            <a:ext cx="915635" cy="1545833"/>
            <a:chOff x="2206271" y="8300359"/>
            <a:chExt cx="915635" cy="1545833"/>
          </a:xfrm>
        </p:grpSpPr>
        <p:grpSp>
          <p:nvGrpSpPr>
            <p:cNvPr id="71" name="70 Grupo"/>
            <p:cNvGrpSpPr/>
            <p:nvPr/>
          </p:nvGrpSpPr>
          <p:grpSpPr>
            <a:xfrm>
              <a:off x="2206271" y="8963149"/>
              <a:ext cx="915635" cy="883043"/>
              <a:chOff x="1033171" y="8262441"/>
              <a:chExt cx="915635" cy="883043"/>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8,92%</a:t>
                </a:r>
                <a:endParaRPr lang="es-ES" sz="1600" b="1" dirty="0">
                  <a:solidFill>
                    <a:schemeClr val="tx1"/>
                  </a:solidFill>
                  <a:latin typeface="Arial Narrow" panose="020B0606020202030204" pitchFamily="34" charset="0"/>
                </a:endParaRP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smtClean="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76999"/>
              </a:xfrm>
              <a:prstGeom prst="rect">
                <a:avLst/>
              </a:prstGeom>
            </p:spPr>
            <p:txBody>
              <a:bodyPr wrap="none">
                <a:spAutoFit/>
              </a:bodyPr>
              <a:lstStyle/>
              <a:p>
                <a:r>
                  <a:rPr lang="es-ES" sz="1200" b="1" dirty="0" smtClean="0">
                    <a:latin typeface="Arial Narrow" panose="020B0606020202030204" pitchFamily="34" charset="0"/>
                  </a:rPr>
                  <a:t>96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4818108" y="6876256"/>
            <a:ext cx="861100" cy="1584176"/>
            <a:chOff x="3633824" y="8315126"/>
            <a:chExt cx="861100" cy="1584176"/>
          </a:xfrm>
        </p:grpSpPr>
        <p:grpSp>
          <p:nvGrpSpPr>
            <p:cNvPr id="80" name="79 Grupo"/>
            <p:cNvGrpSpPr/>
            <p:nvPr/>
          </p:nvGrpSpPr>
          <p:grpSpPr>
            <a:xfrm>
              <a:off x="3633824" y="8987827"/>
              <a:ext cx="861100" cy="911475"/>
              <a:chOff x="5301781" y="1270665"/>
              <a:chExt cx="861100" cy="911475"/>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0,19%</a:t>
                </a:r>
                <a:endParaRPr lang="es-ES" sz="1600" b="1" dirty="0">
                  <a:solidFill>
                    <a:schemeClr val="tx1"/>
                  </a:solidFill>
                  <a:latin typeface="Arial Narrow" panose="020B0606020202030204" pitchFamily="34" charset="0"/>
                </a:endParaRP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smtClean="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301781" y="1905141"/>
                <a:ext cx="649537" cy="276999"/>
              </a:xfrm>
              <a:prstGeom prst="rect">
                <a:avLst/>
              </a:prstGeom>
            </p:spPr>
            <p:txBody>
              <a:bodyPr wrap="none">
                <a:spAutoFit/>
              </a:bodyPr>
              <a:lstStyle/>
              <a:p>
                <a:r>
                  <a:rPr lang="es-ES" sz="1200" b="1" dirty="0">
                    <a:latin typeface="Arial Narrow" panose="020B0606020202030204" pitchFamily="34" charset="0"/>
                  </a:rPr>
                  <a:t>2</a:t>
                </a:r>
                <a:r>
                  <a:rPr lang="es-ES" sz="1200" b="1" dirty="0" smtClean="0">
                    <a:latin typeface="Arial Narrow" panose="020B0606020202030204" pitchFamily="34" charset="0"/>
                  </a:rPr>
                  <a:t>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128575" y="6929556"/>
            <a:ext cx="1465466" cy="1519521"/>
            <a:chOff x="4557698" y="6783372"/>
            <a:chExt cx="1465466" cy="1519521"/>
          </a:xfrm>
        </p:grpSpPr>
        <p:grpSp>
          <p:nvGrpSpPr>
            <p:cNvPr id="66" name="65 Grupo"/>
            <p:cNvGrpSpPr/>
            <p:nvPr/>
          </p:nvGrpSpPr>
          <p:grpSpPr>
            <a:xfrm>
              <a:off x="4557698" y="7444062"/>
              <a:ext cx="1465466" cy="858831"/>
              <a:chOff x="3600450" y="1301912"/>
              <a:chExt cx="1465466" cy="858831"/>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74,72%</a:t>
                </a:r>
                <a:endParaRPr lang="es-ES" sz="1600" b="1" dirty="0">
                  <a:solidFill>
                    <a:schemeClr val="tx1"/>
                  </a:solidFill>
                  <a:latin typeface="Arial Narrow" panose="020B0606020202030204" pitchFamily="34" charset="0"/>
                </a:endParaRPr>
              </a:p>
            </p:txBody>
          </p:sp>
          <p:sp>
            <p:nvSpPr>
              <p:cNvPr id="68" name="67 Rectángulo"/>
              <p:cNvSpPr/>
              <p:nvPr/>
            </p:nvSpPr>
            <p:spPr>
              <a:xfrm>
                <a:off x="3600450" y="1301912"/>
                <a:ext cx="1465466" cy="276999"/>
              </a:xfrm>
              <a:prstGeom prst="rect">
                <a:avLst/>
              </a:prstGeom>
            </p:spPr>
            <p:txBody>
              <a:bodyPr wrap="none">
                <a:spAutoFit/>
              </a:bodyPr>
              <a:lstStyle/>
              <a:p>
                <a:r>
                  <a:rPr lang="es-ES" sz="1200" b="1" u="sng" dirty="0" smtClean="0">
                    <a:solidFill>
                      <a:sysClr val="windowText" lastClr="000000"/>
                    </a:solidFill>
                    <a:latin typeface="Arial Narrow" panose="020B0606020202030204" pitchFamily="34" charset="0"/>
                  </a:rPr>
                  <a:t>Privado de la libertad</a:t>
                </a:r>
                <a:endParaRPr lang="es-ES" sz="1200" b="1" u="sng" dirty="0">
                  <a:solidFill>
                    <a:sysClr val="windowText" lastClr="000000"/>
                  </a:solidFill>
                  <a:latin typeface="Arial Narrow" panose="020B0606020202030204" pitchFamily="34" charset="0"/>
                </a:endParaRPr>
              </a:p>
            </p:txBody>
          </p:sp>
          <p:sp>
            <p:nvSpPr>
              <p:cNvPr id="69" name="68 Rectángulo"/>
              <p:cNvSpPr/>
              <p:nvPr/>
            </p:nvSpPr>
            <p:spPr>
              <a:xfrm>
                <a:off x="3920197" y="1883744"/>
                <a:ext cx="790601" cy="276999"/>
              </a:xfrm>
              <a:prstGeom prst="rect">
                <a:avLst/>
              </a:prstGeom>
            </p:spPr>
            <p:txBody>
              <a:bodyPr wrap="none">
                <a:spAutoFit/>
              </a:bodyPr>
              <a:lstStyle/>
              <a:p>
                <a:r>
                  <a:rPr lang="es-ES" sz="1200" b="1" dirty="0" smtClean="0">
                    <a:latin typeface="Arial Narrow" panose="020B0606020202030204" pitchFamily="34" charset="0"/>
                  </a:rPr>
                  <a:t>804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320" y="678337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16570" y="4771410"/>
            <a:ext cx="2095750" cy="1323439"/>
          </a:xfrm>
          <a:prstGeom prst="rect">
            <a:avLst/>
          </a:prstGeom>
          <a:noFill/>
        </p:spPr>
        <p:txBody>
          <a:bodyPr wrap="square" rtlCol="0">
            <a:spAutoFit/>
          </a:bodyPr>
          <a:lstStyle/>
          <a:p>
            <a:pPr algn="ctr"/>
            <a:r>
              <a:rPr lang="es-ES" sz="1200" b="1" dirty="0" smtClean="0">
                <a:latin typeface="Arial Narrow" panose="020B0606020202030204" pitchFamily="34" charset="0"/>
              </a:rPr>
              <a:t>Total de personas por brotes</a:t>
            </a:r>
          </a:p>
          <a:p>
            <a:pPr algn="ctr"/>
            <a:r>
              <a:rPr lang="es-ES" sz="1600" b="1" dirty="0" smtClean="0">
                <a:solidFill>
                  <a:srgbClr val="C00000"/>
                </a:solidFill>
                <a:latin typeface="Arial Narrow" panose="020B0606020202030204" pitchFamily="34" charset="0"/>
              </a:rPr>
              <a:t>920 Personas</a:t>
            </a:r>
            <a:endParaRPr lang="es-ES" sz="1600" b="1" dirty="0">
              <a:latin typeface="Arial Narrow" panose="020B0606020202030204" pitchFamily="34" charset="0"/>
            </a:endParaRPr>
          </a:p>
          <a:p>
            <a:pPr algn="ctr"/>
            <a:endParaRPr lang="es-ES" sz="1200" b="1" dirty="0" smtClean="0">
              <a:latin typeface="Arial Narrow" panose="020B0606020202030204" pitchFamily="34" charset="0"/>
            </a:endParaRPr>
          </a:p>
          <a:p>
            <a:pPr algn="ctr"/>
            <a:r>
              <a:rPr lang="es-ES" sz="1200" b="1" dirty="0" smtClean="0">
                <a:latin typeface="Arial Narrow" panose="020B0606020202030204" pitchFamily="34" charset="0"/>
              </a:rPr>
              <a:t>Total de personas reporte individual </a:t>
            </a:r>
          </a:p>
          <a:p>
            <a:pPr algn="ctr"/>
            <a:r>
              <a:rPr lang="es-ES" sz="1600" b="1" dirty="0" smtClean="0">
                <a:solidFill>
                  <a:srgbClr val="C00000"/>
                </a:solidFill>
                <a:latin typeface="Arial Narrow" panose="020B0606020202030204" pitchFamily="34" charset="0"/>
              </a:rPr>
              <a:t>156 Personas</a:t>
            </a:r>
            <a:endParaRPr lang="es-ES" sz="1600" b="1" dirty="0">
              <a:solidFill>
                <a:srgbClr val="C00000"/>
              </a:solidFill>
              <a:latin typeface="Arial Narrow" panose="020B0606020202030204" pitchFamily="34" charset="0"/>
            </a:endParaRPr>
          </a:p>
        </p:txBody>
      </p:sp>
      <p:pic>
        <p:nvPicPr>
          <p:cNvPr id="2" name="Imagen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66379" y="594824"/>
            <a:ext cx="5017951" cy="4225064"/>
          </a:xfrm>
          <a:prstGeom prst="rect">
            <a:avLst/>
          </a:prstGeom>
        </p:spPr>
      </p:pic>
    </p:spTree>
    <p:extLst>
      <p:ext uri="{BB962C8B-B14F-4D97-AF65-F5344CB8AC3E}">
        <p14:creationId xmlns:p14="http://schemas.microsoft.com/office/powerpoint/2010/main" val="427344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2" y="26642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2" y="37994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latin typeface="Arial Narrow" panose="020B0606020202030204" pitchFamily="34" charset="0"/>
                </a:rPr>
                <a:t>4</a:t>
              </a: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smtClean="0">
                  <a:latin typeface="Arial Narrow" panose="020B0606020202030204" pitchFamily="34" charset="0"/>
                </a:rPr>
                <a:t>Curso de vida y agente identificado en la muestra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18 </a:t>
            </a:r>
            <a:endParaRPr lang="es-ES" sz="1050" b="1" dirty="0">
              <a:latin typeface="Arial Narrow" panose="020B0606020202030204" pitchFamily="34" charset="0"/>
            </a:endParaRPr>
          </a:p>
        </p:txBody>
      </p:sp>
      <p:sp>
        <p:nvSpPr>
          <p:cNvPr id="70" name="69 Rectángulo"/>
          <p:cNvSpPr/>
          <p:nvPr/>
        </p:nvSpPr>
        <p:spPr>
          <a:xfrm>
            <a:off x="77562" y="4093862"/>
            <a:ext cx="6902777"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por grupos de edad de los casos notificados de ETA. Periodo epidemiológico 09 de 2021. </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8" name="127 Rectángulo"/>
          <p:cNvSpPr/>
          <p:nvPr/>
        </p:nvSpPr>
        <p:spPr>
          <a:xfrm>
            <a:off x="-11281" y="8095313"/>
            <a:ext cx="3620159"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Alimentos implicados en brotes ETA. Periodo epidemiológico 09 de 2021. </a:t>
            </a:r>
            <a:endParaRPr lang="es-ES" sz="1050" dirty="0">
              <a:latin typeface="Arial Narrow" panose="020B0606020202030204" pitchFamily="34" charset="0"/>
            </a:endParaRPr>
          </a:p>
        </p:txBody>
      </p:sp>
      <p:sp>
        <p:nvSpPr>
          <p:cNvPr id="55" name="54 Rectángulo"/>
          <p:cNvSpPr/>
          <p:nvPr/>
        </p:nvSpPr>
        <p:spPr>
          <a:xfrm>
            <a:off x="36243" y="464400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57536"/>
            <a:ext cx="5047355" cy="276999"/>
            <a:chOff x="2448322" y="74775"/>
            <a:chExt cx="5047355"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02537" y="74775"/>
              <a:ext cx="4193140" cy="276999"/>
            </a:xfrm>
            <a:prstGeom prst="rect">
              <a:avLst/>
            </a:prstGeom>
            <a:noFill/>
          </p:spPr>
          <p:txBody>
            <a:bodyPr wrap="square" rtlCol="0">
              <a:spAutoFit/>
            </a:bodyPr>
            <a:lstStyle/>
            <a:p>
              <a:r>
                <a:rPr lang="es-ES" sz="1200" b="1" dirty="0">
                  <a:latin typeface="Arial Narrow" panose="020B0606020202030204" pitchFamily="34" charset="0"/>
                </a:rPr>
                <a:t>T</a:t>
              </a:r>
              <a:r>
                <a:rPr lang="es-ES" sz="1200" b="1" dirty="0" smtClean="0">
                  <a:latin typeface="Arial Narrow" panose="020B0606020202030204" pitchFamily="34" charset="0"/>
                </a:rPr>
                <a:t>ipo de alimento y síntomas</a:t>
              </a:r>
              <a:endParaRPr lang="es-ES" sz="1200" b="1" dirty="0">
                <a:latin typeface="Arial Narrow" panose="020B0606020202030204" pitchFamily="34" charset="0"/>
              </a:endParaRPr>
            </a:p>
          </p:txBody>
        </p:sp>
      </p:grpSp>
      <p:sp>
        <p:nvSpPr>
          <p:cNvPr id="65" name="64 Rectángulo"/>
          <p:cNvSpPr/>
          <p:nvPr/>
        </p:nvSpPr>
        <p:spPr>
          <a:xfrm>
            <a:off x="3714879" y="8095313"/>
            <a:ext cx="3460378" cy="507831"/>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Distribución porcentual de Síntomas en pacientes. ETA. Periodo epidemiológico 09 2021. </a:t>
            </a:r>
            <a:endParaRPr lang="es-ES" sz="1050" dirty="0">
              <a:latin typeface="Arial Narrow" panose="020B0606020202030204" pitchFamily="34" charset="0"/>
            </a:endParaRPr>
          </a:p>
        </p:txBody>
      </p:sp>
      <p:graphicFrame>
        <p:nvGraphicFramePr>
          <p:cNvPr id="21" name="Gráfico 20"/>
          <p:cNvGraphicFramePr>
            <a:graphicFrameLocks/>
          </p:cNvGraphicFramePr>
          <p:nvPr>
            <p:extLst>
              <p:ext uri="{D42A27DB-BD31-4B8C-83A1-F6EECF244321}">
                <p14:modId xmlns:p14="http://schemas.microsoft.com/office/powerpoint/2010/main" val="419493064"/>
              </p:ext>
            </p:extLst>
          </p:nvPr>
        </p:nvGraphicFramePr>
        <p:xfrm>
          <a:off x="65486" y="929331"/>
          <a:ext cx="7109770" cy="3164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áfico 22"/>
          <p:cNvGraphicFramePr>
            <a:graphicFrameLocks/>
          </p:cNvGraphicFramePr>
          <p:nvPr>
            <p:extLst>
              <p:ext uri="{D42A27DB-BD31-4B8C-83A1-F6EECF244321}">
                <p14:modId xmlns:p14="http://schemas.microsoft.com/office/powerpoint/2010/main" val="3747216730"/>
              </p:ext>
            </p:extLst>
          </p:nvPr>
        </p:nvGraphicFramePr>
        <p:xfrm>
          <a:off x="10958" y="5357301"/>
          <a:ext cx="3597919" cy="27380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p:cNvGraphicFramePr>
            <a:graphicFrameLocks/>
          </p:cNvGraphicFramePr>
          <p:nvPr>
            <p:extLst>
              <p:ext uri="{D42A27DB-BD31-4B8C-83A1-F6EECF244321}">
                <p14:modId xmlns:p14="http://schemas.microsoft.com/office/powerpoint/2010/main" val="2249148133"/>
              </p:ext>
            </p:extLst>
          </p:nvPr>
        </p:nvGraphicFramePr>
        <p:xfrm>
          <a:off x="3714878" y="5453608"/>
          <a:ext cx="3486020" cy="2641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3038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19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5" name="Imagen 4"/>
          <p:cNvPicPr>
            <a:picLocks noChangeAspect="1"/>
          </p:cNvPicPr>
          <p:nvPr/>
        </p:nvPicPr>
        <p:blipFill>
          <a:blip r:embed="rId2"/>
          <a:stretch>
            <a:fillRect/>
          </a:stretch>
        </p:blipFill>
        <p:spPr>
          <a:xfrm>
            <a:off x="1126293" y="114180"/>
            <a:ext cx="2597121" cy="323116"/>
          </a:xfrm>
          <a:prstGeom prst="rect">
            <a:avLst/>
          </a:prstGeom>
        </p:spPr>
      </p:pic>
      <p:sp>
        <p:nvSpPr>
          <p:cNvPr id="30" name="17 Rectángulo"/>
          <p:cNvSpPr/>
          <p:nvPr/>
        </p:nvSpPr>
        <p:spPr>
          <a:xfrm>
            <a:off x="196649" y="4367042"/>
            <a:ext cx="4946011" cy="346249"/>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050" dirty="0" smtClean="0">
                <a:latin typeface="Arial Narrow" panose="020B0606020202030204" pitchFamily="34" charset="0"/>
              </a:rPr>
              <a:t>Figura. Comportamiento ETA. Medellín, a Periodo epidemiológico 09 acumulado de 2021. </a:t>
            </a:r>
            <a:endParaRPr lang="es-ES" sz="1050" dirty="0">
              <a:latin typeface="Arial Narrow" panose="020B0606020202030204" pitchFamily="34" charset="0"/>
            </a:endParaRPr>
          </a:p>
        </p:txBody>
      </p:sp>
      <p:sp>
        <p:nvSpPr>
          <p:cNvPr id="11" name="13 Rectángulo"/>
          <p:cNvSpPr/>
          <p:nvPr/>
        </p:nvSpPr>
        <p:spPr>
          <a:xfrm>
            <a:off x="9418" y="4795018"/>
            <a:ext cx="7201344"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286822" y="4922194"/>
            <a:ext cx="3446504" cy="276999"/>
            <a:chOff x="2448322" y="74775"/>
            <a:chExt cx="3446504" cy="276999"/>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7" name="38 CuadroTexto"/>
          <p:cNvSpPr txBox="1"/>
          <p:nvPr/>
        </p:nvSpPr>
        <p:spPr>
          <a:xfrm>
            <a:off x="945066" y="5365661"/>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de notificación inmediata notificados </a:t>
            </a:r>
            <a:r>
              <a:rPr lang="es-CO" sz="1050" b="1" dirty="0">
                <a:latin typeface="Arial Narrow" panose="020B0606020202030204" pitchFamily="34" charset="0"/>
              </a:rPr>
              <a:t>oportunamente</a:t>
            </a:r>
            <a:endParaRPr lang="es-ES" sz="1050" b="1" dirty="0">
              <a:latin typeface="Arial Narrow" panose="020B0606020202030204" pitchFamily="34" charset="0"/>
            </a:endParaRPr>
          </a:p>
        </p:txBody>
      </p:sp>
      <p:sp>
        <p:nvSpPr>
          <p:cNvPr id="18" name="42 CuadroTexto"/>
          <p:cNvSpPr txBox="1"/>
          <p:nvPr/>
        </p:nvSpPr>
        <p:spPr>
          <a:xfrm>
            <a:off x="1065973" y="631620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a:t>
            </a:r>
            <a:r>
              <a:rPr lang="es-CO" sz="1050" b="1" dirty="0" smtClean="0">
                <a:latin typeface="Arial Narrow" panose="020B0606020202030204" pitchFamily="34" charset="0"/>
              </a:rPr>
              <a:t>detecto modo </a:t>
            </a:r>
            <a:r>
              <a:rPr lang="es-CO" sz="1050" b="1" dirty="0">
                <a:latin typeface="Arial Narrow" panose="020B0606020202030204" pitchFamily="34" charset="0"/>
              </a:rPr>
              <a:t>de transmisión</a:t>
            </a:r>
            <a:endParaRPr lang="es-ES" sz="1050" b="1" dirty="0">
              <a:latin typeface="Arial Narrow" panose="020B0606020202030204" pitchFamily="34" charset="0"/>
            </a:endParaRPr>
          </a:p>
        </p:txBody>
      </p:sp>
      <p:sp>
        <p:nvSpPr>
          <p:cNvPr id="19" name="46 CuadroTexto"/>
          <p:cNvSpPr txBox="1"/>
          <p:nvPr/>
        </p:nvSpPr>
        <p:spPr>
          <a:xfrm>
            <a:off x="1562356" y="6676374"/>
            <a:ext cx="934871"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100,00%</a:t>
            </a:r>
          </a:p>
        </p:txBody>
      </p:sp>
      <p:sp>
        <p:nvSpPr>
          <p:cNvPr id="20" name="47 CuadroTexto"/>
          <p:cNvSpPr txBox="1"/>
          <p:nvPr/>
        </p:nvSpPr>
        <p:spPr>
          <a:xfrm>
            <a:off x="3528442" y="5365661"/>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a:t>
            </a:r>
            <a:r>
              <a:rPr lang="es-CO" sz="1050" b="1" dirty="0" smtClean="0">
                <a:latin typeface="Arial Narrow" panose="020B0606020202030204" pitchFamily="34" charset="0"/>
              </a:rPr>
              <a:t>de agente </a:t>
            </a:r>
            <a:r>
              <a:rPr lang="es-CO" sz="1050" b="1" dirty="0">
                <a:latin typeface="Arial Narrow" panose="020B0606020202030204" pitchFamily="34" charset="0"/>
              </a:rPr>
              <a:t>etiológico</a:t>
            </a:r>
          </a:p>
        </p:txBody>
      </p:sp>
      <p:sp>
        <p:nvSpPr>
          <p:cNvPr id="21" name="48 CuadroTexto"/>
          <p:cNvSpPr txBox="1"/>
          <p:nvPr/>
        </p:nvSpPr>
        <p:spPr>
          <a:xfrm>
            <a:off x="4149671" y="5747941"/>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20,00% </a:t>
            </a:r>
            <a:endParaRPr lang="es-ES" b="1" dirty="0">
              <a:solidFill>
                <a:srgbClr val="C00000"/>
              </a:solidFill>
              <a:latin typeface="Arial Narrow" panose="020B0606020202030204" pitchFamily="34" charset="0"/>
            </a:endParaRPr>
          </a:p>
        </p:txBody>
      </p:sp>
      <p:sp>
        <p:nvSpPr>
          <p:cNvPr id="22" name="43 CuadroTexto"/>
          <p:cNvSpPr txBox="1"/>
          <p:nvPr/>
        </p:nvSpPr>
        <p:spPr>
          <a:xfrm>
            <a:off x="3470055" y="6317883"/>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t>
            </a:r>
            <a:r>
              <a:rPr lang="es-CO" sz="1050" b="1" dirty="0" smtClean="0">
                <a:latin typeface="Arial Narrow" panose="020B0606020202030204" pitchFamily="34" charset="0"/>
              </a:rPr>
              <a:t> </a:t>
            </a:r>
            <a:r>
              <a:rPr lang="es-CO" sz="1050" b="1" dirty="0">
                <a:latin typeface="Arial Narrow" panose="020B0606020202030204" pitchFamily="34" charset="0"/>
              </a:rPr>
              <a:t>con toma de muestra</a:t>
            </a:r>
          </a:p>
        </p:txBody>
      </p:sp>
      <p:sp>
        <p:nvSpPr>
          <p:cNvPr id="23" name="49 CuadroTexto"/>
          <p:cNvSpPr txBox="1"/>
          <p:nvPr/>
        </p:nvSpPr>
        <p:spPr>
          <a:xfrm>
            <a:off x="4176123" y="6684045"/>
            <a:ext cx="829074"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40,00%</a:t>
            </a:r>
          </a:p>
        </p:txBody>
      </p:sp>
      <p:cxnSp>
        <p:nvCxnSpPr>
          <p:cNvPr id="24" name="51 Conector recto de flecha"/>
          <p:cNvCxnSpPr/>
          <p:nvPr/>
        </p:nvCxnSpPr>
        <p:spPr>
          <a:xfrm flipH="1">
            <a:off x="1103436" y="6189281"/>
            <a:ext cx="472402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1527563" y="5753362"/>
            <a:ext cx="881973" cy="369332"/>
          </a:xfrm>
          <a:prstGeom prst="rect">
            <a:avLst/>
          </a:prstGeom>
          <a:noFill/>
        </p:spPr>
        <p:txBody>
          <a:bodyPr wrap="none" rtlCol="0">
            <a:spAutoFit/>
          </a:bodyPr>
          <a:lstStyle/>
          <a:p>
            <a:pPr algn="ctr"/>
            <a:r>
              <a:rPr lang="es-ES" b="1" dirty="0" smtClean="0">
                <a:solidFill>
                  <a:srgbClr val="C00000"/>
                </a:solidFill>
                <a:latin typeface="Arial Narrow" panose="020B0606020202030204" pitchFamily="34" charset="0"/>
              </a:rPr>
              <a:t>60,00% </a:t>
            </a:r>
            <a:endParaRPr lang="es-ES" b="1" dirty="0">
              <a:solidFill>
                <a:srgbClr val="C00000"/>
              </a:solidFill>
              <a:latin typeface="Arial Narrow" panose="020B0606020202030204" pitchFamily="34" charset="0"/>
            </a:endParaRPr>
          </a:p>
        </p:txBody>
      </p:sp>
      <p:sp>
        <p:nvSpPr>
          <p:cNvPr id="26" name="31 Rectángulo"/>
          <p:cNvSpPr/>
          <p:nvPr/>
        </p:nvSpPr>
        <p:spPr>
          <a:xfrm>
            <a:off x="-494" y="7574340"/>
            <a:ext cx="7171815" cy="1200329"/>
          </a:xfrm>
          <a:prstGeom prst="rect">
            <a:avLst/>
          </a:prstGeom>
        </p:spPr>
        <p:txBody>
          <a:bodyPr wrap="square">
            <a:spAutoFit/>
          </a:bodyPr>
          <a:lstStyle/>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nivel individual el sitio de mayor ocurrencia de las ETA es </a:t>
            </a:r>
            <a:r>
              <a:rPr lang="es-CO" sz="1200" dirty="0" smtClean="0">
                <a:solidFill>
                  <a:srgbClr val="FF0000"/>
                </a:solidFill>
                <a:latin typeface="Arial Narrow" panose="020B0606020202030204" pitchFamily="34" charset="0"/>
              </a:rPr>
              <a:t>la población carcelaria.</a:t>
            </a:r>
            <a:endParaRPr lang="es-CO" sz="1200" dirty="0">
              <a:solidFill>
                <a:srgbClr val="FF0000"/>
              </a:solidFill>
              <a:latin typeface="Arial Narrow" panose="020B0606020202030204" pitchFamily="34" charset="0"/>
            </a:endParaRPr>
          </a:p>
          <a:p>
            <a:pPr algn="just"/>
            <a:r>
              <a:rPr lang="es-CO" sz="1200" dirty="0">
                <a:solidFill>
                  <a:srgbClr val="FF0000"/>
                </a:solidFill>
                <a:latin typeface="Arial Narrow" panose="020B0606020202030204" pitchFamily="34" charset="0"/>
              </a:rPr>
              <a:t>Los alimentos más involucrados son los alimentos </a:t>
            </a:r>
            <a:r>
              <a:rPr lang="es-CO" sz="1200" dirty="0" smtClean="0">
                <a:solidFill>
                  <a:srgbClr val="FF0000"/>
                </a:solidFill>
                <a:latin typeface="Arial Narrow" panose="020B0606020202030204" pitchFamily="34" charset="0"/>
              </a:rPr>
              <a:t>que contiene productos mixtos  </a:t>
            </a:r>
            <a:r>
              <a:rPr lang="es-CO" sz="1200" dirty="0">
                <a:solidFill>
                  <a:srgbClr val="FF0000"/>
                </a:solidFill>
                <a:latin typeface="Arial Narrow" panose="020B0606020202030204" pitchFamily="34" charset="0"/>
              </a:rPr>
              <a:t>y la sintomatología más predominante es la </a:t>
            </a:r>
            <a:r>
              <a:rPr lang="es-CO" sz="1200" dirty="0" smtClean="0">
                <a:solidFill>
                  <a:srgbClr val="FF0000"/>
                </a:solidFill>
                <a:latin typeface="Arial Narrow" panose="020B0606020202030204" pitchFamily="34" charset="0"/>
              </a:rPr>
              <a:t>enfermedad gastrointestinal</a:t>
            </a:r>
            <a:r>
              <a:rPr lang="es-CO" sz="1200" dirty="0">
                <a:solidFill>
                  <a:srgbClr val="FF0000"/>
                </a:solidFill>
                <a:latin typeface="Arial Narrow" panose="020B0606020202030204" pitchFamily="34" charset="0"/>
              </a:rPr>
              <a:t>.</a:t>
            </a:r>
          </a:p>
          <a:p>
            <a:pPr algn="just"/>
            <a:r>
              <a:rPr lang="es-CO" sz="1200" dirty="0" smtClean="0">
                <a:solidFill>
                  <a:srgbClr val="FF0000"/>
                </a:solidFill>
                <a:latin typeface="Arial Narrow" panose="020B0606020202030204" pitchFamily="34" charset="0"/>
              </a:rPr>
              <a:t>A </a:t>
            </a:r>
            <a:r>
              <a:rPr lang="es-CO" sz="1200" dirty="0">
                <a:solidFill>
                  <a:srgbClr val="FF0000"/>
                </a:solidFill>
                <a:latin typeface="Arial Narrow" panose="020B0606020202030204" pitchFamily="34" charset="0"/>
              </a:rPr>
              <a:t>pesar de todas las acciones  y esfuerzos se ve demora en la notificación,  lo que no permite en muchas  ocasiones un estudio más asertivo con la afectación de los indicadores para el evento como: oportunidad, toma de muestras e identificación del agente causal</a:t>
            </a:r>
          </a:p>
        </p:txBody>
      </p:sp>
      <p:sp>
        <p:nvSpPr>
          <p:cNvPr id="27" name="32 Rectángulo"/>
          <p:cNvSpPr/>
          <p:nvPr/>
        </p:nvSpPr>
        <p:spPr>
          <a:xfrm>
            <a:off x="0" y="7093007"/>
            <a:ext cx="7200900" cy="42111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92038" y="7147421"/>
            <a:ext cx="3446504" cy="304699"/>
            <a:chOff x="2448322" y="33831"/>
            <a:chExt cx="3446504" cy="276999"/>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Finales</a:t>
              </a:r>
              <a:endParaRPr lang="es-ES" sz="1200" b="1" dirty="0">
                <a:latin typeface="Arial Narrow" panose="020B0606020202030204" pitchFamily="34" charset="0"/>
              </a:endParaRPr>
            </a:p>
          </p:txBody>
        </p:sp>
      </p:grpSp>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70601905"/>
              </p:ext>
            </p:extLst>
          </p:nvPr>
        </p:nvGraphicFramePr>
        <p:xfrm>
          <a:off x="-21625" y="662334"/>
          <a:ext cx="7192946" cy="3632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7290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a:t>
            </a:r>
            <a:endParaRPr lang="es-ES" sz="1050" b="1" dirty="0">
              <a:latin typeface="Arial Narrow" panose="020B0606020202030204" pitchFamily="34" charset="0"/>
            </a:endParaRPr>
          </a:p>
        </p:txBody>
      </p:sp>
      <p:sp>
        <p:nvSpPr>
          <p:cNvPr id="2" name="1 Título"/>
          <p:cNvSpPr>
            <a:spLocks noGrp="1"/>
          </p:cNvSpPr>
          <p:nvPr>
            <p:ph type="title"/>
          </p:nvPr>
        </p:nvSpPr>
        <p:spPr>
          <a:xfrm>
            <a:off x="135015" y="2267744"/>
            <a:ext cx="6727831" cy="432048"/>
          </a:xfrm>
        </p:spPr>
        <p:txBody>
          <a:bodyPr>
            <a:noAutofit/>
          </a:bodyPr>
          <a:lstStyle/>
          <a:p>
            <a:pPr algn="l"/>
            <a:r>
              <a:rPr lang="es-ES" sz="2000" b="1" dirty="0" smtClean="0">
                <a:latin typeface="Arial Narrow" panose="020B0606020202030204" pitchFamily="34" charset="0"/>
              </a:rPr>
              <a:t>Contenido</a:t>
            </a:r>
            <a:endParaRPr lang="es-ES" sz="2000" b="1" dirty="0">
              <a:latin typeface="Arial Narrow" panose="020B0606020202030204" pitchFamily="34" charset="0"/>
            </a:endParaRPr>
          </a:p>
        </p:txBody>
      </p:sp>
      <p:grpSp>
        <p:nvGrpSpPr>
          <p:cNvPr id="13" name="Grupo 12"/>
          <p:cNvGrpSpPr/>
          <p:nvPr/>
        </p:nvGrpSpPr>
        <p:grpSpPr>
          <a:xfrm>
            <a:off x="0" y="107504"/>
            <a:ext cx="7200898" cy="1987144"/>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3">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0"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09 de 2021 - </a:t>
            </a:r>
            <a:r>
              <a:rPr lang="pt-BR" sz="800" b="1" dirty="0">
                <a:solidFill>
                  <a:srgbClr val="000000"/>
                </a:solidFill>
                <a:latin typeface="Arial Narrow"/>
                <a:ea typeface="MS Mincho"/>
              </a:rPr>
              <a:t>Reporte Semanas 1 a 36</a:t>
            </a:r>
            <a:r>
              <a:rPr lang="es-CO" sz="800" b="1" dirty="0">
                <a:solidFill>
                  <a:srgbClr val="000000"/>
                </a:solidFill>
                <a:latin typeface="Arial Narrow"/>
                <a:ea typeface="MS Mincho"/>
              </a:rPr>
              <a:t> (Hasta Septiembre 11) </a:t>
            </a:r>
            <a:r>
              <a:rPr lang="es-CO" sz="900" b="1" dirty="0">
                <a:solidFill>
                  <a:srgbClr val="000000"/>
                </a:solidFill>
                <a:ea typeface="MS Mincho"/>
              </a:rPr>
              <a:t> </a:t>
            </a:r>
            <a:endParaRPr lang="es-ES" sz="1200" dirty="0">
              <a:latin typeface="Times New Roman"/>
              <a:ea typeface="Times New Roman"/>
            </a:endParaRPr>
          </a:p>
        </p:txBody>
      </p:sp>
      <p:graphicFrame>
        <p:nvGraphicFramePr>
          <p:cNvPr id="12" name="10 Tabla"/>
          <p:cNvGraphicFramePr>
            <a:graphicFrameLocks noGrp="1"/>
          </p:cNvGraphicFramePr>
          <p:nvPr>
            <p:extLst/>
          </p:nvPr>
        </p:nvGraphicFramePr>
        <p:xfrm>
          <a:off x="247552" y="2699792"/>
          <a:ext cx="6502760" cy="5728262"/>
        </p:xfrm>
        <a:graphic>
          <a:graphicData uri="http://schemas.openxmlformats.org/drawingml/2006/table">
            <a:tbl>
              <a:tblPr>
                <a:tableStyleId>{5C22544A-7EE6-4342-B048-85BDC9FD1C3A}</a:tableStyleId>
              </a:tblPr>
              <a:tblGrid>
                <a:gridCol w="1451426">
                  <a:extLst>
                    <a:ext uri="{9D8B030D-6E8A-4147-A177-3AD203B41FA5}">
                      <a16:colId xmlns:a16="http://schemas.microsoft.com/office/drawing/2014/main" val="20001"/>
                    </a:ext>
                  </a:extLst>
                </a:gridCol>
                <a:gridCol w="1451426">
                  <a:extLst>
                    <a:ext uri="{9D8B030D-6E8A-4147-A177-3AD203B41FA5}">
                      <a16:colId xmlns:a16="http://schemas.microsoft.com/office/drawing/2014/main" val="4146497205"/>
                    </a:ext>
                  </a:extLst>
                </a:gridCol>
                <a:gridCol w="1451426">
                  <a:extLst>
                    <a:ext uri="{9D8B030D-6E8A-4147-A177-3AD203B41FA5}">
                      <a16:colId xmlns:a16="http://schemas.microsoft.com/office/drawing/2014/main" val="554710604"/>
                    </a:ext>
                  </a:extLst>
                </a:gridCol>
                <a:gridCol w="1451426">
                  <a:extLst>
                    <a:ext uri="{9D8B030D-6E8A-4147-A177-3AD203B41FA5}">
                      <a16:colId xmlns:a16="http://schemas.microsoft.com/office/drawing/2014/main" val="1798381344"/>
                    </a:ext>
                  </a:extLst>
                </a:gridCol>
                <a:gridCol w="174264">
                  <a:extLst>
                    <a:ext uri="{9D8B030D-6E8A-4147-A177-3AD203B41FA5}">
                      <a16:colId xmlns:a16="http://schemas.microsoft.com/office/drawing/2014/main" val="20002"/>
                    </a:ext>
                  </a:extLst>
                </a:gridCol>
                <a:gridCol w="174264">
                  <a:extLst>
                    <a:ext uri="{9D8B030D-6E8A-4147-A177-3AD203B41FA5}">
                      <a16:colId xmlns:a16="http://schemas.microsoft.com/office/drawing/2014/main" val="3308361312"/>
                    </a:ext>
                  </a:extLst>
                </a:gridCol>
                <a:gridCol w="174264">
                  <a:extLst>
                    <a:ext uri="{9D8B030D-6E8A-4147-A177-3AD203B41FA5}">
                      <a16:colId xmlns:a16="http://schemas.microsoft.com/office/drawing/2014/main" val="3846134067"/>
                    </a:ext>
                  </a:extLst>
                </a:gridCol>
                <a:gridCol w="174264">
                  <a:extLst>
                    <a:ext uri="{9D8B030D-6E8A-4147-A177-3AD203B41FA5}">
                      <a16:colId xmlns:a16="http://schemas.microsoft.com/office/drawing/2014/main" val="4226085083"/>
                    </a:ext>
                  </a:extLst>
                </a:gridCol>
              </a:tblGrid>
              <a:tr h="288032">
                <a:tc>
                  <a:txBody>
                    <a:bodyPr/>
                    <a:lstStyle/>
                    <a:p>
                      <a:pPr algn="l" fontAlgn="b"/>
                      <a:r>
                        <a:rPr lang="es-CO" sz="1100" b="1" i="0" u="none" strike="noStrike" dirty="0" smtClean="0">
                          <a:solidFill>
                            <a:schemeClr val="tx1"/>
                          </a:solidFill>
                          <a:effectLst/>
                          <a:latin typeface="Arial Narrow" panose="020B0606020202030204" pitchFamily="34" charset="0"/>
                        </a:rPr>
                        <a:t>Tuberculosis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392865"/>
                  </a:ext>
                </a:extLst>
              </a:tr>
              <a:tr h="0">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38940"/>
                  </a:ext>
                </a:extLst>
              </a:tr>
              <a:tr h="173917">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INMUNOPREVENENIBLES</a:t>
                      </a:r>
                    </a:p>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89142947"/>
                  </a:ext>
                </a:extLst>
              </a:tr>
              <a:tr h="263882">
                <a:tc gridSpan="4">
                  <a:txBody>
                    <a:bodyPr/>
                    <a:lstStyle/>
                    <a:p>
                      <a:pPr algn="l" fontAlgn="b"/>
                      <a:r>
                        <a:rPr lang="es-CO" sz="1100" b="1" i="0" u="none" strike="noStrike" dirty="0" smtClean="0">
                          <a:solidFill>
                            <a:schemeClr val="tx1"/>
                          </a:solidFill>
                          <a:effectLst/>
                          <a:latin typeface="Arial Narrow" panose="020B0606020202030204" pitchFamily="34" charset="0"/>
                        </a:rPr>
                        <a:t>Tosferina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6</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4897074"/>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Parotiditis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8</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688"/>
                  </a:ext>
                </a:extLst>
              </a:tr>
              <a:tr h="220357">
                <a:tc gridSpan="4">
                  <a:txBody>
                    <a:bodyPr/>
                    <a:lstStyle/>
                    <a:p>
                      <a:pPr algn="l" fontAlgn="b"/>
                      <a:r>
                        <a:rPr lang="es-CO" sz="1100" b="1" i="0" u="none" strike="noStrike" dirty="0" smtClean="0">
                          <a:solidFill>
                            <a:schemeClr val="tx1"/>
                          </a:solidFill>
                          <a:effectLst/>
                          <a:latin typeface="Arial Narrow" panose="020B0606020202030204" pitchFamily="34" charset="0"/>
                        </a:rPr>
                        <a:t>Varicela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10</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11347"/>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Meningitis</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12</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9256390"/>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Parálisis flácida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58395484"/>
                  </a:ext>
                </a:extLst>
              </a:tr>
              <a:tr h="367261">
                <a:tc gridSpan="4">
                  <a:txBody>
                    <a:bodyPr/>
                    <a:lstStyle/>
                    <a:p>
                      <a:pPr algn="l" fontAlgn="b"/>
                      <a:r>
                        <a:rPr lang="es-CO" sz="1100" b="1" i="0" u="none" strike="noStrike" dirty="0" smtClean="0">
                          <a:solidFill>
                            <a:schemeClr val="tx1"/>
                          </a:solidFill>
                          <a:effectLst/>
                          <a:latin typeface="Arial Narrow" panose="020B0606020202030204" pitchFamily="34" charset="0"/>
                        </a:rPr>
                        <a:t>Síndrome de rubéola congénita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651942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Tétanos accidental</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816338"/>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EAPV</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8061106"/>
                  </a:ext>
                </a:extLst>
              </a:tr>
              <a:tr h="293809">
                <a:tc gridSpan="4">
                  <a:txBody>
                    <a:bodyPr/>
                    <a:lstStyle/>
                    <a:p>
                      <a:pPr algn="l" fontAlgn="b"/>
                      <a:r>
                        <a:rPr lang="es-CO" sz="1100" b="1" i="0" u="none" strike="noStrike" dirty="0" smtClean="0">
                          <a:solidFill>
                            <a:schemeClr val="tx1"/>
                          </a:solidFill>
                          <a:effectLst/>
                          <a:latin typeface="Arial Narrow" panose="020B0606020202030204" pitchFamily="34" charset="0"/>
                        </a:rPr>
                        <a:t>Difteria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284023"/>
                  </a:ext>
                </a:extLst>
              </a:tr>
              <a:tr h="369258">
                <a:tc gridSpan="4">
                  <a:txBody>
                    <a:bodyPr/>
                    <a:lstStyle/>
                    <a:p>
                      <a:pPr algn="l" fontAlgn="b"/>
                      <a:r>
                        <a:rPr lang="es-CO" sz="1100" b="1" i="0" u="none" strike="noStrike" dirty="0" smtClean="0">
                          <a:solidFill>
                            <a:schemeClr val="tx1"/>
                          </a:solidFill>
                          <a:effectLst/>
                          <a:latin typeface="Arial Narrow" panose="020B0606020202030204" pitchFamily="34" charset="0"/>
                        </a:rPr>
                        <a:t>Sarampión y rubéola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s-CO" sz="1100" b="1" i="0" u="none" strike="noStrike" dirty="0" smtClean="0">
                          <a:solidFill>
                            <a:schemeClr val="tx1"/>
                          </a:solidFill>
                          <a:effectLst/>
                          <a:latin typeface="Arial Narrow" panose="020B0606020202030204" pitchFamily="34" charset="0"/>
                        </a:rPr>
                        <a:t>Pág. 13</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24874551"/>
                  </a:ext>
                </a:extLst>
              </a:tr>
              <a:tr h="269711">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Hepatitis A</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14</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71252">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kern="1200" dirty="0" smtClean="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2145267"/>
                  </a:ext>
                </a:extLst>
              </a:tr>
              <a:tr h="229424">
                <a:tc gridSpan="4">
                  <a:txBody>
                    <a:bodyPr/>
                    <a:lstStyle/>
                    <a:p>
                      <a:r>
                        <a:rPr lang="en-US" sz="1100" b="1" i="0" u="none" strike="noStrike" kern="1200" dirty="0" smtClean="0">
                          <a:solidFill>
                            <a:schemeClr val="tx1"/>
                          </a:solidFill>
                          <a:effectLst/>
                          <a:latin typeface="Arial Narrow" panose="020B0606020202030204" pitchFamily="34" charset="0"/>
                          <a:ea typeface="+mn-ea"/>
                          <a:cs typeface="+mn-cs"/>
                        </a:rPr>
                        <a:t>INTOXICACIONES</a:t>
                      </a:r>
                      <a:endParaRPr lang="en-US" sz="1100" b="1" i="0" u="none" strike="noStrike" kern="1200" dirty="0">
                        <a:solidFill>
                          <a:schemeClr val="tx1"/>
                        </a:solidFill>
                        <a:effectLst/>
                        <a:latin typeface="Arial Narrow" panose="020B0606020202030204" pitchFamily="34" charset="0"/>
                        <a:ea typeface="+mn-ea"/>
                        <a:cs typeface="+mn-cs"/>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16</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909276"/>
                  </a:ext>
                </a:extLst>
              </a:tr>
              <a:tr h="582079">
                <a:tc gridSpan="2">
                  <a:txBody>
                    <a:bodyPr/>
                    <a:lstStyle/>
                    <a:p>
                      <a:pPr algn="l" fontAlgn="b"/>
                      <a:r>
                        <a:rPr lang="es-CO" sz="1100" b="1" i="0" u="none" strike="noStrike" dirty="0" smtClean="0">
                          <a:solidFill>
                            <a:schemeClr val="tx1"/>
                          </a:solidFill>
                          <a:effectLst/>
                          <a:latin typeface="Arial Narrow" panose="020B0606020202030204" pitchFamily="34" charset="0"/>
                        </a:rPr>
                        <a:t>Enfermedades Transmitidas por Alimentos ETA y vehiculizadas por agua</a:t>
                      </a:r>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l" fontAlgn="b"/>
                      <a:endParaRPr lang="es-CO" sz="1100" b="1" i="0" u="none" strike="noStrike" dirty="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17</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58944">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rPr>
                        <a:t>Consumo de antibióticos en el ámbito hospitalario</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20</a:t>
                      </a: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2458864489"/>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547242933"/>
                  </a:ext>
                </a:extLst>
              </a:tr>
              <a:tr h="0">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baseline="0" dirty="0" smtClean="0">
                          <a:solidFill>
                            <a:schemeClr val="tx1"/>
                          </a:solidFill>
                          <a:effectLst/>
                          <a:latin typeface="Arial Narrow" panose="020B0606020202030204" pitchFamily="34" charset="0"/>
                          <a:hlinkClick r:id="" action="ppaction://noaction"/>
                        </a:rPr>
                        <a:t>Búsqueda Activa Institucional BAI</a:t>
                      </a:r>
                      <a:endParaRPr lang="es-CO" sz="1100" b="1" i="0" u="none" strike="noStrike" baseline="0" dirty="0" smtClean="0">
                        <a:solidFill>
                          <a:schemeClr val="tx1"/>
                        </a:solidFill>
                        <a:effectLst/>
                        <a:latin typeface="Arial Narrow" panose="020B060602020203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baseline="0"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4">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CO" sz="1100" b="1" i="0" u="none" strike="noStrike" dirty="0" smtClean="0">
                          <a:solidFill>
                            <a:schemeClr val="tx1"/>
                          </a:solidFill>
                          <a:effectLst/>
                          <a:latin typeface="Arial Narrow" panose="020B0606020202030204" pitchFamily="34" charset="0"/>
                        </a:rPr>
                        <a:t>Pág. 22</a:t>
                      </a:r>
                    </a:p>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s-CO" sz="1100" b="1" i="0" u="none" strike="noStrike" dirty="0" smtClean="0">
                        <a:solidFill>
                          <a:schemeClr val="tx1"/>
                        </a:solidFill>
                        <a:effectLst/>
                        <a:latin typeface="Arial Narrow" panose="020B0606020202030204" pitchFamily="34" charset="0"/>
                      </a:endParaRPr>
                    </a:p>
                  </a:txBody>
                  <a:tcPr marL="5714" marR="5714" marT="571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152369101"/>
                  </a:ext>
                </a:extLst>
              </a:tr>
            </a:tbl>
          </a:graphicData>
        </a:graphic>
      </p:graphicFrame>
    </p:spTree>
    <p:extLst>
      <p:ext uri="{BB962C8B-B14F-4D97-AF65-F5344CB8AC3E}">
        <p14:creationId xmlns:p14="http://schemas.microsoft.com/office/powerpoint/2010/main" val="37073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2160524" cy="5668645"/>
          </a:xfrm>
          <a:prstGeom prst="rect">
            <a:avLst/>
          </a:prstGeom>
        </p:spPr>
      </p:pic>
      <p:pic>
        <p:nvPicPr>
          <p:cNvPr id="3" name="object 3"/>
          <p:cNvPicPr/>
          <p:nvPr/>
        </p:nvPicPr>
        <p:blipFill>
          <a:blip r:embed="rId3" cstate="print"/>
          <a:stretch>
            <a:fillRect/>
          </a:stretch>
        </p:blipFill>
        <p:spPr>
          <a:xfrm>
            <a:off x="179209" y="4211916"/>
            <a:ext cx="1892681" cy="488480"/>
          </a:xfrm>
          <a:prstGeom prst="rect">
            <a:avLst/>
          </a:prstGeom>
        </p:spPr>
      </p:pic>
      <p:sp>
        <p:nvSpPr>
          <p:cNvPr id="4" name="object 4"/>
          <p:cNvSpPr txBox="1"/>
          <p:nvPr/>
        </p:nvSpPr>
        <p:spPr>
          <a:xfrm>
            <a:off x="579221" y="4292853"/>
            <a:ext cx="1517015" cy="1211580"/>
          </a:xfrm>
          <a:prstGeom prst="rect">
            <a:avLst/>
          </a:prstGeom>
        </p:spPr>
        <p:txBody>
          <a:bodyPr vert="horz" wrap="square" lIns="0" tIns="13335" rIns="0" bIns="0" rtlCol="0">
            <a:spAutoFit/>
          </a:bodyPr>
          <a:lstStyle/>
          <a:p>
            <a:pPr marL="135890">
              <a:lnSpc>
                <a:spcPct val="100000"/>
              </a:lnSpc>
              <a:spcBef>
                <a:spcPts val="105"/>
              </a:spcBef>
            </a:pPr>
            <a:r>
              <a:rPr sz="2000" b="1" spc="-204" dirty="0">
                <a:latin typeface="Arial"/>
                <a:cs typeface="Arial"/>
              </a:rPr>
              <a:t>151</a:t>
            </a:r>
            <a:endParaRPr sz="2000">
              <a:latin typeface="Arial"/>
              <a:cs typeface="Arial"/>
            </a:endParaRPr>
          </a:p>
          <a:p>
            <a:pPr algn="ctr">
              <a:lnSpc>
                <a:spcPct val="100000"/>
              </a:lnSpc>
              <a:spcBef>
                <a:spcPts val="1170"/>
              </a:spcBef>
            </a:pPr>
            <a:r>
              <a:rPr sz="1200" b="1" spc="-190" dirty="0">
                <a:latin typeface="Arial"/>
                <a:cs typeface="Arial"/>
              </a:rPr>
              <a:t>V</a:t>
            </a:r>
            <a:r>
              <a:rPr sz="1200" b="1" spc="-125" dirty="0">
                <a:latin typeface="Arial"/>
                <a:cs typeface="Arial"/>
              </a:rPr>
              <a:t>a</a:t>
            </a:r>
            <a:r>
              <a:rPr sz="1200" b="1" spc="-75" dirty="0">
                <a:latin typeface="Arial"/>
                <a:cs typeface="Arial"/>
              </a:rPr>
              <a:t>ri</a:t>
            </a:r>
            <a:r>
              <a:rPr sz="1200" b="1" spc="-125" dirty="0">
                <a:latin typeface="Arial"/>
                <a:cs typeface="Arial"/>
              </a:rPr>
              <a:t>ac</a:t>
            </a:r>
            <a:r>
              <a:rPr sz="1200" b="1" spc="-105" dirty="0">
                <a:latin typeface="Arial"/>
                <a:cs typeface="Arial"/>
              </a:rPr>
              <a:t>ió</a:t>
            </a:r>
            <a:r>
              <a:rPr sz="1200" b="1" spc="-135" dirty="0">
                <a:latin typeface="Arial"/>
                <a:cs typeface="Arial"/>
              </a:rPr>
              <a:t>n</a:t>
            </a:r>
            <a:r>
              <a:rPr sz="1200" b="1" spc="-70" dirty="0">
                <a:latin typeface="Arial"/>
                <a:cs typeface="Arial"/>
              </a:rPr>
              <a:t> </a:t>
            </a:r>
            <a:r>
              <a:rPr sz="1200" b="1" spc="-125" dirty="0">
                <a:latin typeface="Arial"/>
                <a:cs typeface="Arial"/>
              </a:rPr>
              <a:t>porcen</a:t>
            </a:r>
            <a:r>
              <a:rPr sz="1200" b="1" spc="-80" dirty="0">
                <a:latin typeface="Arial"/>
                <a:cs typeface="Arial"/>
              </a:rPr>
              <a:t>t</a:t>
            </a:r>
            <a:r>
              <a:rPr sz="1200" b="1" spc="-105" dirty="0">
                <a:latin typeface="Arial"/>
                <a:cs typeface="Arial"/>
              </a:rPr>
              <a:t>ual</a:t>
            </a:r>
            <a:r>
              <a:rPr sz="1200" b="1" spc="-55" dirty="0">
                <a:latin typeface="Arial"/>
                <a:cs typeface="Arial"/>
              </a:rPr>
              <a:t> </a:t>
            </a:r>
            <a:r>
              <a:rPr sz="1200" b="1" spc="-130" dirty="0">
                <a:latin typeface="Arial"/>
                <a:cs typeface="Arial"/>
              </a:rPr>
              <a:t>de</a:t>
            </a:r>
            <a:r>
              <a:rPr sz="1200" b="1" spc="-45" dirty="0">
                <a:latin typeface="Arial"/>
                <a:cs typeface="Arial"/>
              </a:rPr>
              <a:t> </a:t>
            </a:r>
            <a:r>
              <a:rPr sz="1200" b="1" spc="-75" dirty="0">
                <a:latin typeface="Arial"/>
                <a:cs typeface="Arial"/>
              </a:rPr>
              <a:t>-</a:t>
            </a:r>
            <a:endParaRPr sz="1200">
              <a:latin typeface="Arial"/>
              <a:cs typeface="Arial"/>
            </a:endParaRPr>
          </a:p>
          <a:p>
            <a:pPr marL="44450" marR="36830" algn="ctr">
              <a:lnSpc>
                <a:spcPct val="100000"/>
              </a:lnSpc>
            </a:pPr>
            <a:r>
              <a:rPr sz="1200" b="1" spc="-80" dirty="0">
                <a:latin typeface="Arial"/>
                <a:cs typeface="Arial"/>
              </a:rPr>
              <a:t>-</a:t>
            </a:r>
            <a:r>
              <a:rPr sz="1200" b="1" spc="-125" dirty="0">
                <a:latin typeface="Arial"/>
                <a:cs typeface="Arial"/>
              </a:rPr>
              <a:t>53</a:t>
            </a:r>
            <a:r>
              <a:rPr sz="1200" b="1" spc="-195" dirty="0">
                <a:latin typeface="Arial"/>
                <a:cs typeface="Arial"/>
              </a:rPr>
              <a:t>%</a:t>
            </a:r>
            <a:r>
              <a:rPr sz="1200" b="1" spc="-55" dirty="0">
                <a:latin typeface="Arial"/>
                <a:cs typeface="Arial"/>
              </a:rPr>
              <a:t> </a:t>
            </a:r>
            <a:r>
              <a:rPr sz="1200" b="1" spc="-160" dirty="0">
                <a:latin typeface="Arial"/>
                <a:cs typeface="Arial"/>
              </a:rPr>
              <a:t>me</a:t>
            </a:r>
            <a:r>
              <a:rPr sz="1200" b="1" spc="-130" dirty="0">
                <a:latin typeface="Arial"/>
                <a:cs typeface="Arial"/>
              </a:rPr>
              <a:t>nos</a:t>
            </a:r>
            <a:r>
              <a:rPr sz="1200" b="1" spc="-70" dirty="0">
                <a:latin typeface="Arial"/>
                <a:cs typeface="Arial"/>
              </a:rPr>
              <a:t> </a:t>
            </a:r>
            <a:r>
              <a:rPr sz="1200" b="1" spc="-85" dirty="0">
                <a:latin typeface="Arial"/>
                <a:cs typeface="Arial"/>
              </a:rPr>
              <a:t>r</a:t>
            </a:r>
            <a:r>
              <a:rPr sz="1200" b="1" spc="-120" dirty="0">
                <a:latin typeface="Arial"/>
                <a:cs typeface="Arial"/>
              </a:rPr>
              <a:t>e</a:t>
            </a:r>
            <a:r>
              <a:rPr sz="1200" b="1" spc="-125" dirty="0">
                <a:latin typeface="Arial"/>
                <a:cs typeface="Arial"/>
              </a:rPr>
              <a:t>spe</a:t>
            </a:r>
            <a:r>
              <a:rPr sz="1200" b="1" spc="-120" dirty="0">
                <a:latin typeface="Arial"/>
                <a:cs typeface="Arial"/>
              </a:rPr>
              <a:t>c</a:t>
            </a:r>
            <a:r>
              <a:rPr sz="1200" b="1" spc="-105" dirty="0">
                <a:latin typeface="Arial"/>
                <a:cs typeface="Arial"/>
              </a:rPr>
              <a:t>to</a:t>
            </a:r>
            <a:r>
              <a:rPr sz="1200" b="1" spc="-65" dirty="0">
                <a:latin typeface="Arial"/>
                <a:cs typeface="Arial"/>
              </a:rPr>
              <a:t> </a:t>
            </a:r>
            <a:r>
              <a:rPr sz="1200" b="1" spc="-120" dirty="0">
                <a:latin typeface="Arial"/>
                <a:cs typeface="Arial"/>
              </a:rPr>
              <a:t>a</a:t>
            </a:r>
            <a:r>
              <a:rPr sz="1200" b="1" spc="-60" dirty="0">
                <a:latin typeface="Arial"/>
                <a:cs typeface="Arial"/>
              </a:rPr>
              <a:t>l  </a:t>
            </a:r>
            <a:r>
              <a:rPr sz="1200" b="1" spc="-140" dirty="0">
                <a:latin typeface="Arial"/>
                <a:cs typeface="Arial"/>
              </a:rPr>
              <a:t>mismo</a:t>
            </a:r>
            <a:r>
              <a:rPr sz="1200" b="1" spc="-70" dirty="0">
                <a:latin typeface="Arial"/>
                <a:cs typeface="Arial"/>
              </a:rPr>
              <a:t> </a:t>
            </a:r>
            <a:r>
              <a:rPr sz="1200" b="1" spc="-114" dirty="0">
                <a:latin typeface="Arial"/>
                <a:cs typeface="Arial"/>
              </a:rPr>
              <a:t>period</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l </a:t>
            </a:r>
            <a:r>
              <a:rPr sz="1200" b="1" spc="-125" dirty="0">
                <a:latin typeface="Arial"/>
                <a:cs typeface="Arial"/>
              </a:rPr>
              <a:t>a</a:t>
            </a:r>
            <a:r>
              <a:rPr sz="1200" b="1" spc="-100" dirty="0">
                <a:latin typeface="Arial"/>
                <a:cs typeface="Arial"/>
              </a:rPr>
              <a:t>ño  </a:t>
            </a:r>
            <a:r>
              <a:rPr sz="1200" b="1" spc="-105" dirty="0">
                <a:latin typeface="Arial"/>
                <a:cs typeface="Arial"/>
              </a:rPr>
              <a:t>anterior</a:t>
            </a:r>
            <a:endParaRPr sz="1200">
              <a:latin typeface="Arial"/>
              <a:cs typeface="Arial"/>
            </a:endParaRPr>
          </a:p>
        </p:txBody>
      </p:sp>
      <p:grpSp>
        <p:nvGrpSpPr>
          <p:cNvPr id="5" name="object 5"/>
          <p:cNvGrpSpPr/>
          <p:nvPr/>
        </p:nvGrpSpPr>
        <p:grpSpPr>
          <a:xfrm>
            <a:off x="86537" y="4862703"/>
            <a:ext cx="421005" cy="564515"/>
            <a:chOff x="86537" y="4862703"/>
            <a:chExt cx="421005" cy="564515"/>
          </a:xfrm>
        </p:grpSpPr>
        <p:sp>
          <p:nvSpPr>
            <p:cNvPr id="6" name="object 6"/>
            <p:cNvSpPr/>
            <p:nvPr/>
          </p:nvSpPr>
          <p:spPr>
            <a:xfrm>
              <a:off x="99237" y="4875403"/>
              <a:ext cx="395605" cy="539115"/>
            </a:xfrm>
            <a:custGeom>
              <a:avLst/>
              <a:gdLst/>
              <a:ahLst/>
              <a:cxnLst/>
              <a:rect l="l" t="t" r="r" b="b"/>
              <a:pathLst>
                <a:path w="395605" h="539114">
                  <a:moveTo>
                    <a:pt x="296392" y="0"/>
                  </a:moveTo>
                  <a:lnTo>
                    <a:pt x="98793" y="0"/>
                  </a:lnTo>
                  <a:lnTo>
                    <a:pt x="98793" y="341122"/>
                  </a:lnTo>
                  <a:lnTo>
                    <a:pt x="0" y="341122"/>
                  </a:lnTo>
                  <a:lnTo>
                    <a:pt x="197599" y="538734"/>
                  </a:lnTo>
                  <a:lnTo>
                    <a:pt x="395185" y="341122"/>
                  </a:lnTo>
                  <a:lnTo>
                    <a:pt x="296392" y="341122"/>
                  </a:lnTo>
                  <a:lnTo>
                    <a:pt x="296392" y="0"/>
                  </a:lnTo>
                  <a:close/>
                </a:path>
              </a:pathLst>
            </a:custGeom>
            <a:solidFill>
              <a:srgbClr val="C00000"/>
            </a:solidFill>
          </p:spPr>
          <p:txBody>
            <a:bodyPr wrap="square" lIns="0" tIns="0" rIns="0" bIns="0" rtlCol="0"/>
            <a:lstStyle/>
            <a:p>
              <a:endParaRPr/>
            </a:p>
          </p:txBody>
        </p:sp>
        <p:sp>
          <p:nvSpPr>
            <p:cNvPr id="7" name="object 7"/>
            <p:cNvSpPr/>
            <p:nvPr/>
          </p:nvSpPr>
          <p:spPr>
            <a:xfrm>
              <a:off x="99237" y="4875403"/>
              <a:ext cx="395605" cy="539115"/>
            </a:xfrm>
            <a:custGeom>
              <a:avLst/>
              <a:gdLst/>
              <a:ahLst/>
              <a:cxnLst/>
              <a:rect l="l" t="t" r="r" b="b"/>
              <a:pathLst>
                <a:path w="395605" h="539114">
                  <a:moveTo>
                    <a:pt x="395185" y="341122"/>
                  </a:moveTo>
                  <a:lnTo>
                    <a:pt x="197599" y="538734"/>
                  </a:lnTo>
                  <a:lnTo>
                    <a:pt x="0" y="341122"/>
                  </a:lnTo>
                  <a:lnTo>
                    <a:pt x="98793" y="341122"/>
                  </a:lnTo>
                  <a:lnTo>
                    <a:pt x="98793" y="0"/>
                  </a:lnTo>
                  <a:lnTo>
                    <a:pt x="296392" y="0"/>
                  </a:lnTo>
                  <a:lnTo>
                    <a:pt x="296392" y="341122"/>
                  </a:lnTo>
                  <a:lnTo>
                    <a:pt x="395185" y="341122"/>
                  </a:lnTo>
                  <a:close/>
                </a:path>
              </a:pathLst>
            </a:custGeom>
            <a:ln w="25400">
              <a:solidFill>
                <a:srgbClr val="C00000"/>
              </a:solidFill>
            </a:ln>
          </p:spPr>
          <p:txBody>
            <a:bodyPr wrap="square" lIns="0" tIns="0" rIns="0" bIns="0" rtlCol="0"/>
            <a:lstStyle/>
            <a:p>
              <a:endParaRPr/>
            </a:p>
          </p:txBody>
        </p:sp>
      </p:grpSp>
      <p:sp>
        <p:nvSpPr>
          <p:cNvPr id="8" name="object 8"/>
          <p:cNvSpPr txBox="1"/>
          <p:nvPr/>
        </p:nvSpPr>
        <p:spPr>
          <a:xfrm>
            <a:off x="2213864" y="2170633"/>
            <a:ext cx="4787900" cy="848994"/>
          </a:xfrm>
          <a:prstGeom prst="rect">
            <a:avLst/>
          </a:prstGeom>
        </p:spPr>
        <p:txBody>
          <a:bodyPr vert="horz" wrap="square" lIns="0" tIns="12700" rIns="0" bIns="0" rtlCol="0">
            <a:spAutoFit/>
          </a:bodyPr>
          <a:lstStyle/>
          <a:p>
            <a:pPr marL="12700" marR="153670">
              <a:lnSpc>
                <a:spcPct val="100000"/>
              </a:lnSpc>
              <a:spcBef>
                <a:spcPts val="100"/>
              </a:spcBef>
            </a:pPr>
            <a:r>
              <a:rPr sz="900" spc="-105" dirty="0">
                <a:latin typeface="Arial MT"/>
                <a:cs typeface="Arial MT"/>
              </a:rPr>
              <a:t>NOTA:</a:t>
            </a:r>
            <a:r>
              <a:rPr sz="900" spc="-65" dirty="0">
                <a:latin typeface="Arial MT"/>
                <a:cs typeface="Arial MT"/>
              </a:rPr>
              <a:t> </a:t>
            </a:r>
            <a:r>
              <a:rPr sz="900" spc="-95" dirty="0">
                <a:latin typeface="Arial MT"/>
                <a:cs typeface="Arial MT"/>
              </a:rPr>
              <a:t>La</a:t>
            </a:r>
            <a:r>
              <a:rPr sz="900" spc="-35" dirty="0">
                <a:latin typeface="Arial MT"/>
                <a:cs typeface="Arial MT"/>
              </a:rPr>
              <a:t> </a:t>
            </a:r>
            <a:r>
              <a:rPr sz="900" spc="-70" dirty="0">
                <a:latin typeface="Arial MT"/>
                <a:cs typeface="Arial MT"/>
              </a:rPr>
              <a:t>notificación</a:t>
            </a:r>
            <a:r>
              <a:rPr sz="900" spc="-45" dirty="0">
                <a:latin typeface="Arial MT"/>
                <a:cs typeface="Arial MT"/>
              </a:rPr>
              <a:t> </a:t>
            </a:r>
            <a:r>
              <a:rPr sz="900" spc="-65" dirty="0">
                <a:latin typeface="Arial MT"/>
                <a:cs typeface="Arial MT"/>
              </a:rPr>
              <a:t>inicia</a:t>
            </a:r>
            <a:r>
              <a:rPr sz="900" spc="-60" dirty="0">
                <a:latin typeface="Arial MT"/>
                <a:cs typeface="Arial MT"/>
              </a:rPr>
              <a:t> </a:t>
            </a:r>
            <a:r>
              <a:rPr sz="900" spc="-95" dirty="0">
                <a:latin typeface="Arial MT"/>
                <a:cs typeface="Arial MT"/>
              </a:rPr>
              <a:t>en</a:t>
            </a:r>
            <a:r>
              <a:rPr sz="900" spc="-45" dirty="0">
                <a:latin typeface="Arial MT"/>
                <a:cs typeface="Arial MT"/>
              </a:rPr>
              <a:t> </a:t>
            </a:r>
            <a:r>
              <a:rPr sz="900" spc="-105" dirty="0">
                <a:latin typeface="Arial MT"/>
                <a:cs typeface="Arial MT"/>
              </a:rPr>
              <a:t>mayo</a:t>
            </a:r>
            <a:r>
              <a:rPr sz="900" spc="-35" dirty="0">
                <a:latin typeface="Arial MT"/>
                <a:cs typeface="Arial MT"/>
              </a:rPr>
              <a:t> </a:t>
            </a:r>
            <a:r>
              <a:rPr sz="900" spc="-95" dirty="0">
                <a:latin typeface="Arial MT"/>
                <a:cs typeface="Arial MT"/>
              </a:rPr>
              <a:t>de</a:t>
            </a:r>
            <a:r>
              <a:rPr sz="900" spc="-45" dirty="0">
                <a:latin typeface="Arial MT"/>
                <a:cs typeface="Arial MT"/>
              </a:rPr>
              <a:t> </a:t>
            </a:r>
            <a:r>
              <a:rPr sz="900" spc="-95" dirty="0">
                <a:latin typeface="Arial MT"/>
                <a:cs typeface="Arial MT"/>
              </a:rPr>
              <a:t>2018</a:t>
            </a:r>
            <a:r>
              <a:rPr sz="900" spc="-25" dirty="0">
                <a:latin typeface="Arial MT"/>
                <a:cs typeface="Arial MT"/>
              </a:rPr>
              <a:t> </a:t>
            </a:r>
            <a:r>
              <a:rPr sz="900" spc="-80" dirty="0">
                <a:latin typeface="Arial MT"/>
                <a:cs typeface="Arial MT"/>
              </a:rPr>
              <a:t>y</a:t>
            </a:r>
            <a:r>
              <a:rPr sz="900" spc="-40" dirty="0">
                <a:latin typeface="Arial MT"/>
                <a:cs typeface="Arial MT"/>
              </a:rPr>
              <a:t> </a:t>
            </a:r>
            <a:r>
              <a:rPr sz="900" spc="-95" dirty="0">
                <a:latin typeface="Arial MT"/>
                <a:cs typeface="Arial MT"/>
              </a:rPr>
              <a:t>desde</a:t>
            </a:r>
            <a:r>
              <a:rPr sz="900" spc="-45" dirty="0">
                <a:latin typeface="Arial MT"/>
                <a:cs typeface="Arial MT"/>
              </a:rPr>
              <a:t> </a:t>
            </a:r>
            <a:r>
              <a:rPr sz="900" spc="-65" dirty="0">
                <a:latin typeface="Arial MT"/>
                <a:cs typeface="Arial MT"/>
              </a:rPr>
              <a:t>el</a:t>
            </a:r>
            <a:r>
              <a:rPr sz="900" spc="-40" dirty="0">
                <a:latin typeface="Arial MT"/>
                <a:cs typeface="Arial MT"/>
              </a:rPr>
              <a:t> </a:t>
            </a:r>
            <a:r>
              <a:rPr sz="900" spc="-95" dirty="0">
                <a:latin typeface="Arial MT"/>
                <a:cs typeface="Arial MT"/>
              </a:rPr>
              <a:t>2019</a:t>
            </a:r>
            <a:r>
              <a:rPr sz="900" spc="-35" dirty="0">
                <a:latin typeface="Arial MT"/>
                <a:cs typeface="Arial MT"/>
              </a:rPr>
              <a:t> </a:t>
            </a:r>
            <a:r>
              <a:rPr sz="900" spc="-90" dirty="0">
                <a:latin typeface="Arial MT"/>
                <a:cs typeface="Arial MT"/>
              </a:rPr>
              <a:t>se</a:t>
            </a:r>
            <a:r>
              <a:rPr sz="900" spc="-45" dirty="0">
                <a:latin typeface="Arial MT"/>
                <a:cs typeface="Arial MT"/>
              </a:rPr>
              <a:t> </a:t>
            </a:r>
            <a:r>
              <a:rPr sz="900" spc="-80" dirty="0">
                <a:latin typeface="Arial MT"/>
                <a:cs typeface="Arial MT"/>
              </a:rPr>
              <a:t>evidencia</a:t>
            </a:r>
            <a:r>
              <a:rPr sz="900" spc="-35" dirty="0">
                <a:latin typeface="Arial MT"/>
                <a:cs typeface="Arial MT"/>
              </a:rPr>
              <a:t> </a:t>
            </a:r>
            <a:r>
              <a:rPr sz="900" spc="-95" dirty="0">
                <a:latin typeface="Arial MT"/>
                <a:cs typeface="Arial MT"/>
              </a:rPr>
              <a:t>aumento</a:t>
            </a:r>
            <a:r>
              <a:rPr sz="900" spc="-40" dirty="0">
                <a:latin typeface="Arial MT"/>
                <a:cs typeface="Arial MT"/>
              </a:rPr>
              <a:t> </a:t>
            </a:r>
            <a:r>
              <a:rPr sz="900" spc="-95" dirty="0">
                <a:latin typeface="Arial MT"/>
                <a:cs typeface="Arial MT"/>
              </a:rPr>
              <a:t>en</a:t>
            </a:r>
            <a:r>
              <a:rPr sz="900" spc="-35" dirty="0">
                <a:latin typeface="Arial MT"/>
                <a:cs typeface="Arial MT"/>
              </a:rPr>
              <a:t> </a:t>
            </a:r>
            <a:r>
              <a:rPr sz="900" spc="-65" dirty="0">
                <a:latin typeface="Arial MT"/>
                <a:cs typeface="Arial MT"/>
              </a:rPr>
              <a:t>la</a:t>
            </a:r>
            <a:r>
              <a:rPr sz="900" spc="-60" dirty="0">
                <a:latin typeface="Arial MT"/>
                <a:cs typeface="Arial MT"/>
              </a:rPr>
              <a:t> </a:t>
            </a:r>
            <a:r>
              <a:rPr sz="900" spc="-70" dirty="0">
                <a:latin typeface="Arial MT"/>
                <a:cs typeface="Arial MT"/>
              </a:rPr>
              <a:t>notificación,</a:t>
            </a:r>
            <a:r>
              <a:rPr sz="900" spc="-15" dirty="0">
                <a:latin typeface="Arial MT"/>
                <a:cs typeface="Arial MT"/>
              </a:rPr>
              <a:t> </a:t>
            </a:r>
            <a:r>
              <a:rPr sz="900" spc="-90" dirty="0">
                <a:latin typeface="Arial MT"/>
                <a:cs typeface="Arial MT"/>
              </a:rPr>
              <a:t>para</a:t>
            </a:r>
            <a:r>
              <a:rPr sz="900" spc="-35" dirty="0">
                <a:latin typeface="Arial MT"/>
                <a:cs typeface="Arial MT"/>
              </a:rPr>
              <a:t> </a:t>
            </a:r>
            <a:r>
              <a:rPr sz="900" spc="-65" dirty="0">
                <a:latin typeface="Arial MT"/>
                <a:cs typeface="Arial MT"/>
              </a:rPr>
              <a:t>el </a:t>
            </a:r>
            <a:r>
              <a:rPr sz="900" spc="-60" dirty="0">
                <a:latin typeface="Arial MT"/>
                <a:cs typeface="Arial MT"/>
              </a:rPr>
              <a:t> </a:t>
            </a:r>
            <a:r>
              <a:rPr sz="900" spc="-95" dirty="0">
                <a:latin typeface="Arial MT"/>
                <a:cs typeface="Arial MT"/>
              </a:rPr>
              <a:t>año</a:t>
            </a:r>
            <a:r>
              <a:rPr sz="900" spc="-90" dirty="0">
                <a:latin typeface="Arial MT"/>
                <a:cs typeface="Arial MT"/>
              </a:rPr>
              <a:t> </a:t>
            </a:r>
            <a:r>
              <a:rPr sz="900" spc="-95" dirty="0">
                <a:latin typeface="Arial MT"/>
                <a:cs typeface="Arial MT"/>
              </a:rPr>
              <a:t>2020</a:t>
            </a:r>
            <a:r>
              <a:rPr sz="900" spc="-90" dirty="0">
                <a:latin typeface="Arial MT"/>
                <a:cs typeface="Arial MT"/>
              </a:rPr>
              <a:t> </a:t>
            </a:r>
            <a:r>
              <a:rPr sz="900" spc="-70" dirty="0">
                <a:latin typeface="Arial MT"/>
                <a:cs typeface="Arial MT"/>
              </a:rPr>
              <a:t>el </a:t>
            </a:r>
            <a:r>
              <a:rPr sz="900" spc="-65" dirty="0">
                <a:latin typeface="Arial MT"/>
                <a:cs typeface="Arial MT"/>
              </a:rPr>
              <a:t>inicio </a:t>
            </a:r>
            <a:r>
              <a:rPr sz="900" spc="-95" dirty="0">
                <a:latin typeface="Arial MT"/>
                <a:cs typeface="Arial MT"/>
              </a:rPr>
              <a:t>de </a:t>
            </a:r>
            <a:r>
              <a:rPr sz="900" spc="-65" dirty="0">
                <a:latin typeface="Arial MT"/>
                <a:cs typeface="Arial MT"/>
              </a:rPr>
              <a:t>la </a:t>
            </a:r>
            <a:r>
              <a:rPr sz="900" spc="-95" dirty="0">
                <a:latin typeface="Arial MT"/>
                <a:cs typeface="Arial MT"/>
              </a:rPr>
              <a:t>pandemia</a:t>
            </a:r>
            <a:r>
              <a:rPr sz="900" spc="-90" dirty="0">
                <a:latin typeface="Arial MT"/>
                <a:cs typeface="Arial MT"/>
              </a:rPr>
              <a:t> </a:t>
            </a:r>
            <a:r>
              <a:rPr sz="900" spc="-80" dirty="0">
                <a:latin typeface="Arial MT"/>
                <a:cs typeface="Arial MT"/>
              </a:rPr>
              <a:t>por </a:t>
            </a:r>
            <a:r>
              <a:rPr sz="900" spc="-114" dirty="0">
                <a:latin typeface="Arial MT"/>
                <a:cs typeface="Arial MT"/>
              </a:rPr>
              <a:t>SARS</a:t>
            </a:r>
            <a:r>
              <a:rPr sz="900" spc="-110" dirty="0">
                <a:latin typeface="Arial MT"/>
                <a:cs typeface="Arial MT"/>
              </a:rPr>
              <a:t> </a:t>
            </a:r>
            <a:r>
              <a:rPr sz="900" spc="-95" dirty="0">
                <a:latin typeface="Arial MT"/>
                <a:cs typeface="Arial MT"/>
              </a:rPr>
              <a:t>2 </a:t>
            </a:r>
            <a:r>
              <a:rPr sz="900" spc="-85" dirty="0">
                <a:latin typeface="Arial MT"/>
                <a:cs typeface="Arial MT"/>
              </a:rPr>
              <a:t>disminuyó </a:t>
            </a:r>
            <a:r>
              <a:rPr sz="900" spc="-70" dirty="0">
                <a:latin typeface="Arial MT"/>
                <a:cs typeface="Arial MT"/>
              </a:rPr>
              <a:t>el </a:t>
            </a:r>
            <a:r>
              <a:rPr sz="900" spc="-95" dirty="0">
                <a:latin typeface="Arial MT"/>
                <a:cs typeface="Arial MT"/>
              </a:rPr>
              <a:t>número</a:t>
            </a:r>
            <a:r>
              <a:rPr sz="900" spc="-90" dirty="0">
                <a:latin typeface="Arial MT"/>
                <a:cs typeface="Arial MT"/>
              </a:rPr>
              <a:t> </a:t>
            </a:r>
            <a:r>
              <a:rPr sz="900" spc="-95" dirty="0">
                <a:latin typeface="Arial MT"/>
                <a:cs typeface="Arial MT"/>
              </a:rPr>
              <a:t>de</a:t>
            </a:r>
            <a:r>
              <a:rPr sz="900" spc="-90" dirty="0">
                <a:latin typeface="Arial MT"/>
                <a:cs typeface="Arial MT"/>
              </a:rPr>
              <a:t> </a:t>
            </a:r>
            <a:r>
              <a:rPr sz="900" spc="-75" dirty="0">
                <a:latin typeface="Arial MT"/>
                <a:cs typeface="Arial MT"/>
              </a:rPr>
              <a:t>cirugías </a:t>
            </a:r>
            <a:r>
              <a:rPr sz="900" spc="-90" dirty="0">
                <a:latin typeface="Arial MT"/>
                <a:cs typeface="Arial MT"/>
              </a:rPr>
              <a:t>programadas,</a:t>
            </a:r>
            <a:r>
              <a:rPr sz="900" spc="-85" dirty="0">
                <a:latin typeface="Arial MT"/>
                <a:cs typeface="Arial MT"/>
              </a:rPr>
              <a:t> </a:t>
            </a:r>
            <a:r>
              <a:rPr sz="900" spc="-80" dirty="0">
                <a:latin typeface="Arial MT"/>
                <a:cs typeface="Arial MT"/>
              </a:rPr>
              <a:t>este </a:t>
            </a:r>
            <a:r>
              <a:rPr sz="900" spc="-75" dirty="0">
                <a:latin typeface="Arial MT"/>
                <a:cs typeface="Arial MT"/>
              </a:rPr>
              <a:t> </a:t>
            </a:r>
            <a:r>
              <a:rPr sz="900" spc="-90" dirty="0">
                <a:latin typeface="Arial MT"/>
                <a:cs typeface="Arial MT"/>
              </a:rPr>
              <a:t>comportamiento</a:t>
            </a:r>
            <a:r>
              <a:rPr sz="900" spc="-30" dirty="0">
                <a:latin typeface="Arial MT"/>
                <a:cs typeface="Arial MT"/>
              </a:rPr>
              <a:t> </a:t>
            </a:r>
            <a:r>
              <a:rPr sz="900" spc="-80" dirty="0">
                <a:latin typeface="Arial MT"/>
                <a:cs typeface="Arial MT"/>
              </a:rPr>
              <a:t>continua</a:t>
            </a:r>
            <a:r>
              <a:rPr sz="900" spc="-40" dirty="0">
                <a:latin typeface="Arial MT"/>
                <a:cs typeface="Arial MT"/>
              </a:rPr>
              <a:t> </a:t>
            </a:r>
            <a:r>
              <a:rPr sz="900" spc="-95" dirty="0">
                <a:latin typeface="Arial MT"/>
                <a:cs typeface="Arial MT"/>
              </a:rPr>
              <a:t>en</a:t>
            </a:r>
            <a:r>
              <a:rPr sz="900" spc="-35" dirty="0">
                <a:latin typeface="Arial MT"/>
                <a:cs typeface="Arial MT"/>
              </a:rPr>
              <a:t> </a:t>
            </a:r>
            <a:r>
              <a:rPr sz="900" spc="-70" dirty="0">
                <a:latin typeface="Arial MT"/>
                <a:cs typeface="Arial MT"/>
              </a:rPr>
              <a:t>el</a:t>
            </a:r>
            <a:r>
              <a:rPr sz="900" spc="-60" dirty="0">
                <a:latin typeface="Arial MT"/>
                <a:cs typeface="Arial MT"/>
              </a:rPr>
              <a:t> </a:t>
            </a:r>
            <a:r>
              <a:rPr sz="900" spc="-65" dirty="0">
                <a:latin typeface="Arial MT"/>
                <a:cs typeface="Arial MT"/>
              </a:rPr>
              <a:t>inicio</a:t>
            </a:r>
            <a:r>
              <a:rPr sz="900" spc="-50" dirty="0">
                <a:latin typeface="Arial MT"/>
                <a:cs typeface="Arial MT"/>
              </a:rPr>
              <a:t> </a:t>
            </a:r>
            <a:r>
              <a:rPr sz="900" spc="-75" dirty="0">
                <a:latin typeface="Arial MT"/>
                <a:cs typeface="Arial MT"/>
              </a:rPr>
              <a:t>del</a:t>
            </a:r>
            <a:r>
              <a:rPr sz="900" spc="-40" dirty="0">
                <a:latin typeface="Arial MT"/>
                <a:cs typeface="Arial MT"/>
              </a:rPr>
              <a:t> </a:t>
            </a:r>
            <a:r>
              <a:rPr sz="900" spc="-95" dirty="0">
                <a:latin typeface="Arial MT"/>
                <a:cs typeface="Arial MT"/>
              </a:rPr>
              <a:t>año</a:t>
            </a:r>
            <a:r>
              <a:rPr sz="900" spc="-50" dirty="0">
                <a:latin typeface="Arial MT"/>
                <a:cs typeface="Arial MT"/>
              </a:rPr>
              <a:t> </a:t>
            </a:r>
            <a:r>
              <a:rPr sz="900" spc="-85" dirty="0">
                <a:latin typeface="Arial MT"/>
                <a:cs typeface="Arial MT"/>
              </a:rPr>
              <a:t>2021.</a:t>
            </a:r>
            <a:endParaRPr sz="900">
              <a:latin typeface="Arial MT"/>
              <a:cs typeface="Arial MT"/>
            </a:endParaRPr>
          </a:p>
          <a:p>
            <a:pPr marL="12700">
              <a:lnSpc>
                <a:spcPct val="100000"/>
              </a:lnSpc>
              <a:spcBef>
                <a:spcPts val="5"/>
              </a:spcBef>
            </a:pPr>
            <a:r>
              <a:rPr sz="900" spc="-100" dirty="0">
                <a:latin typeface="Arial MT"/>
                <a:cs typeface="Arial MT"/>
              </a:rPr>
              <a:t>F</a:t>
            </a:r>
            <a:r>
              <a:rPr sz="900" spc="-95" dirty="0">
                <a:latin typeface="Arial MT"/>
                <a:cs typeface="Arial MT"/>
              </a:rPr>
              <a:t>u</a:t>
            </a:r>
            <a:r>
              <a:rPr sz="900" spc="-100" dirty="0">
                <a:latin typeface="Arial MT"/>
                <a:cs typeface="Arial MT"/>
              </a:rPr>
              <a:t>e</a:t>
            </a:r>
            <a:r>
              <a:rPr sz="900" spc="-90" dirty="0">
                <a:latin typeface="Arial MT"/>
                <a:cs typeface="Arial MT"/>
              </a:rPr>
              <a:t>n</a:t>
            </a:r>
            <a:r>
              <a:rPr sz="900" spc="-50" dirty="0">
                <a:latin typeface="Arial MT"/>
                <a:cs typeface="Arial MT"/>
              </a:rPr>
              <a:t>t</a:t>
            </a:r>
            <a:r>
              <a:rPr sz="900" spc="-70" dirty="0">
                <a:latin typeface="Arial MT"/>
                <a:cs typeface="Arial MT"/>
              </a:rPr>
              <a:t>e:</a:t>
            </a:r>
            <a:r>
              <a:rPr sz="900" spc="-50" dirty="0">
                <a:latin typeface="Arial MT"/>
                <a:cs typeface="Arial MT"/>
              </a:rPr>
              <a:t> </a:t>
            </a:r>
            <a:r>
              <a:rPr sz="900" spc="-110" dirty="0">
                <a:latin typeface="Arial MT"/>
                <a:cs typeface="Arial MT"/>
              </a:rPr>
              <a:t>S</a:t>
            </a:r>
            <a:r>
              <a:rPr sz="900" spc="-50" dirty="0">
                <a:latin typeface="Arial MT"/>
                <a:cs typeface="Arial MT"/>
              </a:rPr>
              <a:t>I</a:t>
            </a:r>
            <a:r>
              <a:rPr sz="900" spc="-85" dirty="0">
                <a:latin typeface="Arial MT"/>
                <a:cs typeface="Arial MT"/>
              </a:rPr>
              <a:t>VIGI</a:t>
            </a:r>
            <a:r>
              <a:rPr sz="900" spc="-95" dirty="0">
                <a:latin typeface="Arial MT"/>
                <a:cs typeface="Arial MT"/>
              </a:rPr>
              <a:t>L</a:t>
            </a:r>
            <a:r>
              <a:rPr sz="900" spc="-80" dirty="0">
                <a:latin typeface="Arial MT"/>
                <a:cs typeface="Arial MT"/>
              </a:rPr>
              <a:t>A.</a:t>
            </a:r>
            <a:r>
              <a:rPr sz="900" spc="-85" dirty="0">
                <a:latin typeface="Arial MT"/>
                <a:cs typeface="Arial MT"/>
              </a:rPr>
              <a:t> </a:t>
            </a:r>
            <a:r>
              <a:rPr sz="900" spc="-110" dirty="0">
                <a:latin typeface="Arial MT"/>
                <a:cs typeface="Arial MT"/>
              </a:rPr>
              <a:t>S</a:t>
            </a:r>
            <a:r>
              <a:rPr sz="900" spc="-100" dirty="0">
                <a:latin typeface="Arial MT"/>
                <a:cs typeface="Arial MT"/>
              </a:rPr>
              <a:t>e</a:t>
            </a:r>
            <a:r>
              <a:rPr sz="900" spc="-85" dirty="0">
                <a:latin typeface="Arial MT"/>
                <a:cs typeface="Arial MT"/>
              </a:rPr>
              <a:t>c</a:t>
            </a:r>
            <a:r>
              <a:rPr sz="900" spc="-65" dirty="0">
                <a:latin typeface="Arial MT"/>
                <a:cs typeface="Arial MT"/>
              </a:rPr>
              <a:t>r</a:t>
            </a:r>
            <a:r>
              <a:rPr sz="900" spc="-90" dirty="0">
                <a:latin typeface="Arial MT"/>
                <a:cs typeface="Arial MT"/>
              </a:rPr>
              <a:t>e</a:t>
            </a:r>
            <a:r>
              <a:rPr sz="900" spc="-50" dirty="0">
                <a:latin typeface="Arial MT"/>
                <a:cs typeface="Arial MT"/>
              </a:rPr>
              <a:t>t</a:t>
            </a:r>
            <a:r>
              <a:rPr sz="900" spc="-95" dirty="0">
                <a:latin typeface="Arial MT"/>
                <a:cs typeface="Arial MT"/>
              </a:rPr>
              <a:t>a</a:t>
            </a:r>
            <a:r>
              <a:rPr sz="900" spc="-65" dirty="0">
                <a:latin typeface="Arial MT"/>
                <a:cs typeface="Arial MT"/>
              </a:rPr>
              <a:t>r</a:t>
            </a:r>
            <a:r>
              <a:rPr sz="900" spc="-40" dirty="0">
                <a:latin typeface="Arial MT"/>
                <a:cs typeface="Arial MT"/>
              </a:rPr>
              <a:t>i</a:t>
            </a:r>
            <a:r>
              <a:rPr sz="900" spc="-95" dirty="0">
                <a:latin typeface="Arial MT"/>
                <a:cs typeface="Arial MT"/>
              </a:rPr>
              <a:t>a</a:t>
            </a:r>
            <a:r>
              <a:rPr sz="900" spc="-30" dirty="0">
                <a:latin typeface="Arial MT"/>
                <a:cs typeface="Arial MT"/>
              </a:rPr>
              <a:t> </a:t>
            </a:r>
            <a:r>
              <a:rPr sz="900" spc="-95" dirty="0">
                <a:latin typeface="Arial MT"/>
                <a:cs typeface="Arial MT"/>
              </a:rPr>
              <a:t>de</a:t>
            </a:r>
            <a:r>
              <a:rPr sz="900" spc="-40" dirty="0">
                <a:latin typeface="Arial MT"/>
                <a:cs typeface="Arial MT"/>
              </a:rPr>
              <a:t> </a:t>
            </a:r>
            <a:r>
              <a:rPr sz="900" spc="-110" dirty="0">
                <a:latin typeface="Arial MT"/>
                <a:cs typeface="Arial MT"/>
              </a:rPr>
              <a:t>S</a:t>
            </a:r>
            <a:r>
              <a:rPr sz="900" spc="-100" dirty="0">
                <a:latin typeface="Arial MT"/>
                <a:cs typeface="Arial MT"/>
              </a:rPr>
              <a:t>a</a:t>
            </a:r>
            <a:r>
              <a:rPr sz="900" spc="-40" dirty="0">
                <a:latin typeface="Arial MT"/>
                <a:cs typeface="Arial MT"/>
              </a:rPr>
              <a:t>l</a:t>
            </a:r>
            <a:r>
              <a:rPr sz="900" spc="-95" dirty="0">
                <a:latin typeface="Arial MT"/>
                <a:cs typeface="Arial MT"/>
              </a:rPr>
              <a:t>ud</a:t>
            </a:r>
            <a:r>
              <a:rPr sz="900" spc="-50" dirty="0">
                <a:latin typeface="Arial MT"/>
                <a:cs typeface="Arial MT"/>
              </a:rPr>
              <a:t> </a:t>
            </a:r>
            <a:r>
              <a:rPr sz="900" spc="-100" dirty="0">
                <a:latin typeface="Arial MT"/>
                <a:cs typeface="Arial MT"/>
              </a:rPr>
              <a:t>d</a:t>
            </a:r>
            <a:r>
              <a:rPr sz="900" spc="-95" dirty="0">
                <a:latin typeface="Arial MT"/>
                <a:cs typeface="Arial MT"/>
              </a:rPr>
              <a:t>e</a:t>
            </a:r>
            <a:r>
              <a:rPr sz="900" spc="-50" dirty="0">
                <a:latin typeface="Arial MT"/>
                <a:cs typeface="Arial MT"/>
              </a:rPr>
              <a:t> </a:t>
            </a:r>
            <a:r>
              <a:rPr sz="900" spc="-140" dirty="0">
                <a:latin typeface="Arial MT"/>
                <a:cs typeface="Arial MT"/>
              </a:rPr>
              <a:t>M</a:t>
            </a:r>
            <a:r>
              <a:rPr sz="900" spc="-95" dirty="0">
                <a:latin typeface="Arial MT"/>
                <a:cs typeface="Arial MT"/>
              </a:rPr>
              <a:t>e</a:t>
            </a:r>
            <a:r>
              <a:rPr sz="900" spc="-100" dirty="0">
                <a:latin typeface="Arial MT"/>
                <a:cs typeface="Arial MT"/>
              </a:rPr>
              <a:t>d</a:t>
            </a:r>
            <a:r>
              <a:rPr sz="900" spc="-65" dirty="0">
                <a:latin typeface="Arial MT"/>
                <a:cs typeface="Arial MT"/>
              </a:rPr>
              <a:t>el</a:t>
            </a:r>
            <a:r>
              <a:rPr sz="900" spc="-35" dirty="0">
                <a:latin typeface="Arial MT"/>
                <a:cs typeface="Arial MT"/>
              </a:rPr>
              <a:t>l</a:t>
            </a:r>
            <a:r>
              <a:rPr sz="900" spc="-45" dirty="0">
                <a:latin typeface="Arial MT"/>
                <a:cs typeface="Arial MT"/>
              </a:rPr>
              <a:t>í</a:t>
            </a:r>
            <a:r>
              <a:rPr sz="900" spc="-95" dirty="0">
                <a:latin typeface="Arial MT"/>
                <a:cs typeface="Arial MT"/>
              </a:rPr>
              <a:t>n</a:t>
            </a:r>
            <a:r>
              <a:rPr sz="900" spc="-45" dirty="0">
                <a:latin typeface="Arial MT"/>
                <a:cs typeface="Arial MT"/>
              </a:rPr>
              <a:t>.</a:t>
            </a:r>
            <a:endParaRPr sz="900">
              <a:latin typeface="Arial MT"/>
              <a:cs typeface="Arial MT"/>
            </a:endParaRPr>
          </a:p>
          <a:p>
            <a:pPr marL="12700" marR="5080">
              <a:lnSpc>
                <a:spcPct val="100000"/>
              </a:lnSpc>
            </a:pPr>
            <a:r>
              <a:rPr sz="900" spc="-75" dirty="0">
                <a:latin typeface="Arial MT"/>
                <a:cs typeface="Arial MT"/>
              </a:rPr>
              <a:t>Figura. </a:t>
            </a:r>
            <a:r>
              <a:rPr sz="900" spc="-90" dirty="0">
                <a:latin typeface="Arial MT"/>
                <a:cs typeface="Arial MT"/>
              </a:rPr>
              <a:t>Comportamiento</a:t>
            </a:r>
            <a:r>
              <a:rPr sz="900" spc="-85" dirty="0">
                <a:latin typeface="Arial MT"/>
                <a:cs typeface="Arial MT"/>
              </a:rPr>
              <a:t> </a:t>
            </a:r>
            <a:r>
              <a:rPr sz="900" spc="-90" dirty="0">
                <a:latin typeface="Arial MT"/>
                <a:cs typeface="Arial MT"/>
              </a:rPr>
              <a:t>mensual</a:t>
            </a:r>
            <a:r>
              <a:rPr sz="900" spc="-85" dirty="0">
                <a:latin typeface="Arial MT"/>
                <a:cs typeface="Arial MT"/>
              </a:rPr>
              <a:t> </a:t>
            </a:r>
            <a:r>
              <a:rPr sz="900" spc="-95" dirty="0">
                <a:latin typeface="Arial MT"/>
                <a:cs typeface="Arial MT"/>
              </a:rPr>
              <a:t>de</a:t>
            </a:r>
            <a:r>
              <a:rPr sz="900" spc="-90" dirty="0">
                <a:latin typeface="Arial MT"/>
                <a:cs typeface="Arial MT"/>
              </a:rPr>
              <a:t> </a:t>
            </a:r>
            <a:r>
              <a:rPr sz="900" spc="-65" dirty="0">
                <a:latin typeface="Arial MT"/>
                <a:cs typeface="Arial MT"/>
              </a:rPr>
              <a:t>la </a:t>
            </a:r>
            <a:r>
              <a:rPr sz="900" spc="-70" dirty="0">
                <a:latin typeface="Arial MT"/>
                <a:cs typeface="Arial MT"/>
              </a:rPr>
              <a:t>notificación </a:t>
            </a:r>
            <a:r>
              <a:rPr sz="900" spc="-95" dirty="0">
                <a:latin typeface="Arial MT"/>
                <a:cs typeface="Arial MT"/>
              </a:rPr>
              <a:t>de</a:t>
            </a:r>
            <a:r>
              <a:rPr sz="900" spc="-90" dirty="0">
                <a:latin typeface="Arial MT"/>
                <a:cs typeface="Arial MT"/>
              </a:rPr>
              <a:t> </a:t>
            </a:r>
            <a:r>
              <a:rPr sz="900" spc="-75" dirty="0">
                <a:latin typeface="Arial MT"/>
                <a:cs typeface="Arial MT"/>
              </a:rPr>
              <a:t>Infección </a:t>
            </a:r>
            <a:r>
              <a:rPr sz="900" spc="-60" dirty="0">
                <a:latin typeface="Arial MT"/>
                <a:cs typeface="Arial MT"/>
              </a:rPr>
              <a:t>sitio </a:t>
            </a:r>
            <a:r>
              <a:rPr sz="900" spc="-75" dirty="0">
                <a:latin typeface="Arial MT"/>
                <a:cs typeface="Arial MT"/>
              </a:rPr>
              <a:t>quirúrgico. Medellín, </a:t>
            </a:r>
            <a:r>
              <a:rPr sz="900" spc="-85" dirty="0">
                <a:latin typeface="Arial MT"/>
                <a:cs typeface="Arial MT"/>
              </a:rPr>
              <a:t>septiembre</a:t>
            </a:r>
            <a:r>
              <a:rPr sz="900" spc="80" dirty="0">
                <a:latin typeface="Arial MT"/>
                <a:cs typeface="Arial MT"/>
              </a:rPr>
              <a:t> </a:t>
            </a:r>
            <a:r>
              <a:rPr sz="900" spc="-85" dirty="0">
                <a:latin typeface="Arial MT"/>
                <a:cs typeface="Arial MT"/>
              </a:rPr>
              <a:t>(acumulado) </a:t>
            </a:r>
            <a:r>
              <a:rPr sz="900" spc="-235" dirty="0">
                <a:latin typeface="Arial MT"/>
                <a:cs typeface="Arial MT"/>
              </a:rPr>
              <a:t> </a:t>
            </a:r>
            <a:r>
              <a:rPr sz="900" spc="-95" dirty="0">
                <a:latin typeface="Arial MT"/>
                <a:cs typeface="Arial MT"/>
              </a:rPr>
              <a:t>de</a:t>
            </a:r>
            <a:r>
              <a:rPr sz="900" spc="-55" dirty="0">
                <a:latin typeface="Arial MT"/>
                <a:cs typeface="Arial MT"/>
              </a:rPr>
              <a:t> </a:t>
            </a:r>
            <a:r>
              <a:rPr sz="900" spc="-90" dirty="0">
                <a:latin typeface="Arial MT"/>
                <a:cs typeface="Arial MT"/>
              </a:rPr>
              <a:t>2020-2021.</a:t>
            </a:r>
            <a:endParaRPr sz="900">
              <a:latin typeface="Arial MT"/>
              <a:cs typeface="Arial MT"/>
            </a:endParaRPr>
          </a:p>
        </p:txBody>
      </p:sp>
      <p:grpSp>
        <p:nvGrpSpPr>
          <p:cNvPr id="9" name="object 9"/>
          <p:cNvGrpSpPr/>
          <p:nvPr/>
        </p:nvGrpSpPr>
        <p:grpSpPr>
          <a:xfrm>
            <a:off x="2435605" y="62102"/>
            <a:ext cx="313690" cy="287020"/>
            <a:chOff x="2435605" y="62102"/>
            <a:chExt cx="313690" cy="287020"/>
          </a:xfrm>
        </p:grpSpPr>
        <p:sp>
          <p:nvSpPr>
            <p:cNvPr id="10" name="object 10"/>
            <p:cNvSpPr/>
            <p:nvPr/>
          </p:nvSpPr>
          <p:spPr>
            <a:xfrm>
              <a:off x="2448305" y="74802"/>
              <a:ext cx="288290" cy="261620"/>
            </a:xfrm>
            <a:custGeom>
              <a:avLst/>
              <a:gdLst/>
              <a:ahLst/>
              <a:cxnLst/>
              <a:rect l="l" t="t" r="r" b="b"/>
              <a:pathLst>
                <a:path w="288289" h="261620">
                  <a:moveTo>
                    <a:pt x="144018"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8"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8" y="0"/>
                  </a:lnTo>
                  <a:close/>
                </a:path>
              </a:pathLst>
            </a:custGeom>
            <a:solidFill>
              <a:srgbClr val="C00000"/>
            </a:solidFill>
          </p:spPr>
          <p:txBody>
            <a:bodyPr wrap="square" lIns="0" tIns="0" rIns="0" bIns="0" rtlCol="0"/>
            <a:lstStyle/>
            <a:p>
              <a:endParaRPr/>
            </a:p>
          </p:txBody>
        </p:sp>
        <p:sp>
          <p:nvSpPr>
            <p:cNvPr id="11" name="object 11"/>
            <p:cNvSpPr/>
            <p:nvPr/>
          </p:nvSpPr>
          <p:spPr>
            <a:xfrm>
              <a:off x="2448305" y="74802"/>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8"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8"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12" name="object 12"/>
          <p:cNvSpPr txBox="1"/>
          <p:nvPr/>
        </p:nvSpPr>
        <p:spPr>
          <a:xfrm>
            <a:off x="2527807" y="51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1</a:t>
            </a:r>
            <a:endParaRPr sz="1800">
              <a:latin typeface="Arial MT"/>
              <a:cs typeface="Arial MT"/>
            </a:endParaRPr>
          </a:p>
        </p:txBody>
      </p:sp>
      <p:sp>
        <p:nvSpPr>
          <p:cNvPr id="13" name="object 13"/>
          <p:cNvSpPr/>
          <p:nvPr/>
        </p:nvSpPr>
        <p:spPr>
          <a:xfrm>
            <a:off x="2736342" y="205613"/>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14" name="object 14"/>
          <p:cNvSpPr txBox="1"/>
          <p:nvPr/>
        </p:nvSpPr>
        <p:spPr>
          <a:xfrm>
            <a:off x="3382136" y="104647"/>
            <a:ext cx="2083435" cy="208279"/>
          </a:xfrm>
          <a:prstGeom prst="rect">
            <a:avLst/>
          </a:prstGeom>
        </p:spPr>
        <p:txBody>
          <a:bodyPr vert="horz" wrap="square" lIns="0" tIns="12700" rIns="0" bIns="0" rtlCol="0">
            <a:spAutoFit/>
          </a:bodyPr>
          <a:lstStyle/>
          <a:p>
            <a:pPr marL="12700">
              <a:lnSpc>
                <a:spcPct val="100000"/>
              </a:lnSpc>
              <a:spcBef>
                <a:spcPts val="100"/>
              </a:spcBef>
            </a:pPr>
            <a:r>
              <a:rPr sz="1200" b="1" spc="-160" dirty="0">
                <a:latin typeface="Arial"/>
                <a:cs typeface="Arial"/>
              </a:rPr>
              <a:t>C</a:t>
            </a:r>
            <a:r>
              <a:rPr sz="1200" b="1" spc="-140" dirty="0">
                <a:latin typeface="Arial"/>
                <a:cs typeface="Arial"/>
              </a:rPr>
              <a:t>ompor</a:t>
            </a:r>
            <a:r>
              <a:rPr sz="1200" b="1" spc="-80" dirty="0">
                <a:latin typeface="Arial"/>
                <a:cs typeface="Arial"/>
              </a:rPr>
              <a:t>t</a:t>
            </a:r>
            <a:r>
              <a:rPr sz="1200" b="1" spc="-125" dirty="0">
                <a:latin typeface="Arial"/>
                <a:cs typeface="Arial"/>
              </a:rPr>
              <a:t>amien</a:t>
            </a:r>
            <a:r>
              <a:rPr sz="1200" b="1" spc="-80" dirty="0">
                <a:latin typeface="Arial"/>
                <a:cs typeface="Arial"/>
              </a:rPr>
              <a:t>t</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 l</a:t>
            </a:r>
            <a:r>
              <a:rPr sz="1200" b="1" spc="-125" dirty="0">
                <a:latin typeface="Arial"/>
                <a:cs typeface="Arial"/>
              </a:rPr>
              <a:t>a</a:t>
            </a:r>
            <a:r>
              <a:rPr sz="1200" b="1" spc="-60" dirty="0">
                <a:latin typeface="Arial"/>
                <a:cs typeface="Arial"/>
              </a:rPr>
              <a:t> </a:t>
            </a:r>
            <a:r>
              <a:rPr sz="1200" b="1" spc="-135" dirty="0">
                <a:latin typeface="Arial"/>
                <a:cs typeface="Arial"/>
              </a:rPr>
              <a:t>no</a:t>
            </a:r>
            <a:r>
              <a:rPr sz="1200" b="1" spc="-80" dirty="0">
                <a:latin typeface="Arial"/>
                <a:cs typeface="Arial"/>
              </a:rPr>
              <a:t>tific</a:t>
            </a:r>
            <a:r>
              <a:rPr sz="1200" b="1" spc="-125" dirty="0">
                <a:latin typeface="Arial"/>
                <a:cs typeface="Arial"/>
              </a:rPr>
              <a:t>ac</a:t>
            </a:r>
            <a:r>
              <a:rPr sz="1200" b="1" spc="-110" dirty="0">
                <a:latin typeface="Arial"/>
                <a:cs typeface="Arial"/>
              </a:rPr>
              <a:t>ión</a:t>
            </a:r>
            <a:endParaRPr sz="1200">
              <a:latin typeface="Arial"/>
              <a:cs typeface="Arial"/>
            </a:endParaRPr>
          </a:p>
        </p:txBody>
      </p:sp>
      <p:grpSp>
        <p:nvGrpSpPr>
          <p:cNvPr id="15" name="object 15"/>
          <p:cNvGrpSpPr/>
          <p:nvPr/>
        </p:nvGrpSpPr>
        <p:grpSpPr>
          <a:xfrm>
            <a:off x="-12700" y="5639384"/>
            <a:ext cx="7226300" cy="355600"/>
            <a:chOff x="-12700" y="5639384"/>
            <a:chExt cx="7226300" cy="355600"/>
          </a:xfrm>
        </p:grpSpPr>
        <p:sp>
          <p:nvSpPr>
            <p:cNvPr id="16" name="object 16"/>
            <p:cNvSpPr/>
            <p:nvPr/>
          </p:nvSpPr>
          <p:spPr>
            <a:xfrm>
              <a:off x="0" y="5652084"/>
              <a:ext cx="7200900" cy="330200"/>
            </a:xfrm>
            <a:custGeom>
              <a:avLst/>
              <a:gdLst/>
              <a:ahLst/>
              <a:cxnLst/>
              <a:rect l="l" t="t" r="r" b="b"/>
              <a:pathLst>
                <a:path w="7200900" h="330200">
                  <a:moveTo>
                    <a:pt x="7200900" y="0"/>
                  </a:moveTo>
                  <a:lnTo>
                    <a:pt x="0" y="0"/>
                  </a:lnTo>
                  <a:lnTo>
                    <a:pt x="0" y="329869"/>
                  </a:lnTo>
                  <a:lnTo>
                    <a:pt x="7200900" y="329869"/>
                  </a:lnTo>
                  <a:lnTo>
                    <a:pt x="7200900" y="0"/>
                  </a:lnTo>
                  <a:close/>
                </a:path>
              </a:pathLst>
            </a:custGeom>
            <a:solidFill>
              <a:srgbClr val="DDD9C3"/>
            </a:solidFill>
          </p:spPr>
          <p:txBody>
            <a:bodyPr wrap="square" lIns="0" tIns="0" rIns="0" bIns="0" rtlCol="0"/>
            <a:lstStyle/>
            <a:p>
              <a:endParaRPr/>
            </a:p>
          </p:txBody>
        </p:sp>
        <p:sp>
          <p:nvSpPr>
            <p:cNvPr id="17" name="object 17"/>
            <p:cNvSpPr/>
            <p:nvPr/>
          </p:nvSpPr>
          <p:spPr>
            <a:xfrm>
              <a:off x="0" y="5652084"/>
              <a:ext cx="7200900" cy="330200"/>
            </a:xfrm>
            <a:custGeom>
              <a:avLst/>
              <a:gdLst/>
              <a:ahLst/>
              <a:cxnLst/>
              <a:rect l="l" t="t" r="r" b="b"/>
              <a:pathLst>
                <a:path w="7200900" h="330200">
                  <a:moveTo>
                    <a:pt x="0" y="329869"/>
                  </a:moveTo>
                  <a:lnTo>
                    <a:pt x="7200900" y="329869"/>
                  </a:lnTo>
                  <a:lnTo>
                    <a:pt x="7200900" y="0"/>
                  </a:lnTo>
                  <a:lnTo>
                    <a:pt x="0" y="0"/>
                  </a:lnTo>
                  <a:lnTo>
                    <a:pt x="0" y="329869"/>
                  </a:lnTo>
                  <a:close/>
                </a:path>
              </a:pathLst>
            </a:custGeom>
            <a:ln w="25400">
              <a:solidFill>
                <a:srgbClr val="D9D9D9"/>
              </a:solidFill>
            </a:ln>
          </p:spPr>
          <p:txBody>
            <a:bodyPr wrap="square" lIns="0" tIns="0" rIns="0" bIns="0" rtlCol="0"/>
            <a:lstStyle/>
            <a:p>
              <a:endParaRPr/>
            </a:p>
          </p:txBody>
        </p:sp>
        <p:sp>
          <p:nvSpPr>
            <p:cNvPr id="18" name="object 18"/>
            <p:cNvSpPr/>
            <p:nvPr/>
          </p:nvSpPr>
          <p:spPr>
            <a:xfrm>
              <a:off x="277406" y="5686551"/>
              <a:ext cx="288290" cy="261620"/>
            </a:xfrm>
            <a:custGeom>
              <a:avLst/>
              <a:gdLst/>
              <a:ahLst/>
              <a:cxnLst/>
              <a:rect l="l" t="t" r="r" b="b"/>
              <a:pathLst>
                <a:path w="288290" h="261620">
                  <a:moveTo>
                    <a:pt x="144018" y="0"/>
                  </a:moveTo>
                  <a:lnTo>
                    <a:pt x="98496" y="6666"/>
                  </a:lnTo>
                  <a:lnTo>
                    <a:pt x="58962" y="25233"/>
                  </a:lnTo>
                  <a:lnTo>
                    <a:pt x="27786" y="53547"/>
                  </a:lnTo>
                  <a:lnTo>
                    <a:pt x="7342" y="89456"/>
                  </a:lnTo>
                  <a:lnTo>
                    <a:pt x="0" y="130810"/>
                  </a:lnTo>
                  <a:lnTo>
                    <a:pt x="7342" y="172114"/>
                  </a:lnTo>
                  <a:lnTo>
                    <a:pt x="27786" y="208017"/>
                  </a:lnTo>
                  <a:lnTo>
                    <a:pt x="58962" y="236350"/>
                  </a:lnTo>
                  <a:lnTo>
                    <a:pt x="98496" y="254940"/>
                  </a:lnTo>
                  <a:lnTo>
                    <a:pt x="144018" y="261620"/>
                  </a:lnTo>
                  <a:lnTo>
                    <a:pt x="189534" y="254940"/>
                  </a:lnTo>
                  <a:lnTo>
                    <a:pt x="229068" y="236350"/>
                  </a:lnTo>
                  <a:lnTo>
                    <a:pt x="260245" y="208017"/>
                  </a:lnTo>
                  <a:lnTo>
                    <a:pt x="280692" y="172114"/>
                  </a:lnTo>
                  <a:lnTo>
                    <a:pt x="288036" y="130810"/>
                  </a:lnTo>
                  <a:lnTo>
                    <a:pt x="280692" y="89456"/>
                  </a:lnTo>
                  <a:lnTo>
                    <a:pt x="260245" y="53547"/>
                  </a:lnTo>
                  <a:lnTo>
                    <a:pt x="229068" y="25233"/>
                  </a:lnTo>
                  <a:lnTo>
                    <a:pt x="189534" y="6666"/>
                  </a:lnTo>
                  <a:lnTo>
                    <a:pt x="144018" y="0"/>
                  </a:lnTo>
                  <a:close/>
                </a:path>
              </a:pathLst>
            </a:custGeom>
            <a:solidFill>
              <a:srgbClr val="C00000"/>
            </a:solidFill>
          </p:spPr>
          <p:txBody>
            <a:bodyPr wrap="square" lIns="0" tIns="0" rIns="0" bIns="0" rtlCol="0"/>
            <a:lstStyle/>
            <a:p>
              <a:endParaRPr/>
            </a:p>
          </p:txBody>
        </p:sp>
        <p:sp>
          <p:nvSpPr>
            <p:cNvPr id="19" name="object 19"/>
            <p:cNvSpPr/>
            <p:nvPr/>
          </p:nvSpPr>
          <p:spPr>
            <a:xfrm>
              <a:off x="277406" y="5686551"/>
              <a:ext cx="288290" cy="261620"/>
            </a:xfrm>
            <a:custGeom>
              <a:avLst/>
              <a:gdLst/>
              <a:ahLst/>
              <a:cxnLst/>
              <a:rect l="l" t="t" r="r" b="b"/>
              <a:pathLst>
                <a:path w="288290" h="261620">
                  <a:moveTo>
                    <a:pt x="0" y="130810"/>
                  </a:moveTo>
                  <a:lnTo>
                    <a:pt x="7342" y="89456"/>
                  </a:lnTo>
                  <a:lnTo>
                    <a:pt x="27786" y="53547"/>
                  </a:lnTo>
                  <a:lnTo>
                    <a:pt x="58962" y="25233"/>
                  </a:lnTo>
                  <a:lnTo>
                    <a:pt x="98496" y="6666"/>
                  </a:lnTo>
                  <a:lnTo>
                    <a:pt x="144018" y="0"/>
                  </a:lnTo>
                  <a:lnTo>
                    <a:pt x="189534" y="6666"/>
                  </a:lnTo>
                  <a:lnTo>
                    <a:pt x="229068" y="25233"/>
                  </a:lnTo>
                  <a:lnTo>
                    <a:pt x="260245" y="53547"/>
                  </a:lnTo>
                  <a:lnTo>
                    <a:pt x="280692" y="89456"/>
                  </a:lnTo>
                  <a:lnTo>
                    <a:pt x="288036" y="130810"/>
                  </a:lnTo>
                  <a:lnTo>
                    <a:pt x="280692" y="172114"/>
                  </a:lnTo>
                  <a:lnTo>
                    <a:pt x="260245" y="208017"/>
                  </a:lnTo>
                  <a:lnTo>
                    <a:pt x="229068" y="236350"/>
                  </a:lnTo>
                  <a:lnTo>
                    <a:pt x="189534" y="254940"/>
                  </a:lnTo>
                  <a:lnTo>
                    <a:pt x="144018" y="261620"/>
                  </a:lnTo>
                  <a:lnTo>
                    <a:pt x="98496" y="254940"/>
                  </a:lnTo>
                  <a:lnTo>
                    <a:pt x="58962" y="236350"/>
                  </a:lnTo>
                  <a:lnTo>
                    <a:pt x="27786" y="208017"/>
                  </a:lnTo>
                  <a:lnTo>
                    <a:pt x="7342" y="172114"/>
                  </a:lnTo>
                  <a:lnTo>
                    <a:pt x="0" y="130810"/>
                  </a:lnTo>
                  <a:close/>
                </a:path>
              </a:pathLst>
            </a:custGeom>
            <a:ln w="25400">
              <a:solidFill>
                <a:srgbClr val="C00000"/>
              </a:solidFill>
            </a:ln>
          </p:spPr>
          <p:txBody>
            <a:bodyPr wrap="square" lIns="0" tIns="0" rIns="0" bIns="0" rtlCol="0"/>
            <a:lstStyle/>
            <a:p>
              <a:endParaRPr/>
            </a:p>
          </p:txBody>
        </p:sp>
      </p:grpSp>
      <p:sp>
        <p:nvSpPr>
          <p:cNvPr id="20" name="object 20"/>
          <p:cNvSpPr txBox="1"/>
          <p:nvPr/>
        </p:nvSpPr>
        <p:spPr>
          <a:xfrm>
            <a:off x="356412" y="5663945"/>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3</a:t>
            </a:r>
            <a:endParaRPr sz="1800">
              <a:latin typeface="Arial MT"/>
              <a:cs typeface="Arial MT"/>
            </a:endParaRPr>
          </a:p>
        </p:txBody>
      </p:sp>
      <p:sp>
        <p:nvSpPr>
          <p:cNvPr id="21" name="object 21"/>
          <p:cNvSpPr/>
          <p:nvPr/>
        </p:nvSpPr>
        <p:spPr>
          <a:xfrm>
            <a:off x="565442" y="5817361"/>
            <a:ext cx="648335" cy="0"/>
          </a:xfrm>
          <a:custGeom>
            <a:avLst/>
            <a:gdLst/>
            <a:ahLst/>
            <a:cxnLst/>
            <a:rect l="l" t="t" r="r" b="b"/>
            <a:pathLst>
              <a:path w="648335">
                <a:moveTo>
                  <a:pt x="0" y="0"/>
                </a:moveTo>
                <a:lnTo>
                  <a:pt x="648068" y="0"/>
                </a:lnTo>
              </a:path>
            </a:pathLst>
          </a:custGeom>
          <a:ln w="28575">
            <a:solidFill>
              <a:srgbClr val="C00000"/>
            </a:solidFill>
          </a:ln>
        </p:spPr>
        <p:txBody>
          <a:bodyPr wrap="square" lIns="0" tIns="0" rIns="0" bIns="0" rtlCol="0"/>
          <a:lstStyle/>
          <a:p>
            <a:endParaRPr/>
          </a:p>
        </p:txBody>
      </p:sp>
      <p:sp>
        <p:nvSpPr>
          <p:cNvPr id="22" name="object 22"/>
          <p:cNvSpPr txBox="1"/>
          <p:nvPr/>
        </p:nvSpPr>
        <p:spPr>
          <a:xfrm>
            <a:off x="1210767" y="5683122"/>
            <a:ext cx="2230120" cy="208279"/>
          </a:xfrm>
          <a:prstGeom prst="rect">
            <a:avLst/>
          </a:prstGeom>
        </p:spPr>
        <p:txBody>
          <a:bodyPr vert="horz" wrap="square" lIns="0" tIns="12700" rIns="0" bIns="0" rtlCol="0">
            <a:spAutoFit/>
          </a:bodyPr>
          <a:lstStyle/>
          <a:p>
            <a:pPr marL="12700">
              <a:lnSpc>
                <a:spcPct val="100000"/>
              </a:lnSpc>
              <a:spcBef>
                <a:spcPts val="100"/>
              </a:spcBef>
            </a:pPr>
            <a:r>
              <a:rPr sz="1200" b="1" spc="-160" dirty="0">
                <a:latin typeface="Arial"/>
                <a:cs typeface="Arial"/>
              </a:rPr>
              <a:t>C</a:t>
            </a:r>
            <a:r>
              <a:rPr sz="1200" b="1" spc="-140" dirty="0">
                <a:latin typeface="Arial"/>
                <a:cs typeface="Arial"/>
              </a:rPr>
              <a:t>ompor</a:t>
            </a:r>
            <a:r>
              <a:rPr sz="1200" b="1" spc="-80" dirty="0">
                <a:latin typeface="Arial"/>
                <a:cs typeface="Arial"/>
              </a:rPr>
              <a:t>t</a:t>
            </a:r>
            <a:r>
              <a:rPr sz="1200" b="1" spc="-125" dirty="0">
                <a:latin typeface="Arial"/>
                <a:cs typeface="Arial"/>
              </a:rPr>
              <a:t>amien</a:t>
            </a:r>
            <a:r>
              <a:rPr sz="1200" b="1" spc="-80" dirty="0">
                <a:latin typeface="Arial"/>
                <a:cs typeface="Arial"/>
              </a:rPr>
              <a:t>t</a:t>
            </a:r>
            <a:r>
              <a:rPr sz="1200" b="1" spc="-135" dirty="0">
                <a:latin typeface="Arial"/>
                <a:cs typeface="Arial"/>
              </a:rPr>
              <a:t>o</a:t>
            </a:r>
            <a:r>
              <a:rPr sz="1200" b="1" spc="-60" dirty="0">
                <a:latin typeface="Arial"/>
                <a:cs typeface="Arial"/>
              </a:rPr>
              <a:t> </a:t>
            </a:r>
            <a:r>
              <a:rPr sz="1200" b="1" spc="-125" dirty="0">
                <a:latin typeface="Arial"/>
                <a:cs typeface="Arial"/>
              </a:rPr>
              <a:t>va</a:t>
            </a:r>
            <a:r>
              <a:rPr sz="1200" b="1" spc="-75" dirty="0">
                <a:latin typeface="Arial"/>
                <a:cs typeface="Arial"/>
              </a:rPr>
              <a:t>ri</a:t>
            </a:r>
            <a:r>
              <a:rPr sz="1200" b="1" spc="-125" dirty="0">
                <a:latin typeface="Arial"/>
                <a:cs typeface="Arial"/>
              </a:rPr>
              <a:t>a</a:t>
            </a:r>
            <a:r>
              <a:rPr sz="1200" b="1" spc="-105" dirty="0">
                <a:latin typeface="Arial"/>
                <a:cs typeface="Arial"/>
              </a:rPr>
              <a:t>ble</a:t>
            </a:r>
            <a:r>
              <a:rPr sz="1200" b="1" spc="-125" dirty="0">
                <a:latin typeface="Arial"/>
                <a:cs typeface="Arial"/>
              </a:rPr>
              <a:t>s</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105" dirty="0">
                <a:latin typeface="Arial"/>
                <a:cs typeface="Arial"/>
              </a:rPr>
              <a:t>interés</a:t>
            </a:r>
            <a:endParaRPr sz="1200">
              <a:latin typeface="Arial"/>
              <a:cs typeface="Arial"/>
            </a:endParaRPr>
          </a:p>
        </p:txBody>
      </p:sp>
      <p:sp>
        <p:nvSpPr>
          <p:cNvPr id="23" name="object 23"/>
          <p:cNvSpPr txBox="1"/>
          <p:nvPr/>
        </p:nvSpPr>
        <p:spPr>
          <a:xfrm>
            <a:off x="296062" y="163830"/>
            <a:ext cx="1557655" cy="902335"/>
          </a:xfrm>
          <a:prstGeom prst="rect">
            <a:avLst/>
          </a:prstGeom>
        </p:spPr>
        <p:txBody>
          <a:bodyPr vert="horz" wrap="square" lIns="0" tIns="12700" rIns="0" bIns="0" rtlCol="0">
            <a:spAutoFit/>
          </a:bodyPr>
          <a:lstStyle/>
          <a:p>
            <a:pPr marL="95885" marR="5080" indent="-83820">
              <a:lnSpc>
                <a:spcPct val="100000"/>
              </a:lnSpc>
              <a:spcBef>
                <a:spcPts val="100"/>
              </a:spcBef>
            </a:pPr>
            <a:r>
              <a:rPr sz="1800" b="1" spc="-135" dirty="0">
                <a:solidFill>
                  <a:srgbClr val="C00000"/>
                </a:solidFill>
                <a:latin typeface="Arial"/>
                <a:cs typeface="Arial"/>
              </a:rPr>
              <a:t>Inf</a:t>
            </a:r>
            <a:r>
              <a:rPr sz="1800" b="1" spc="-195" dirty="0">
                <a:solidFill>
                  <a:srgbClr val="C00000"/>
                </a:solidFill>
                <a:latin typeface="Arial"/>
                <a:cs typeface="Arial"/>
              </a:rPr>
              <a:t>e</a:t>
            </a:r>
            <a:r>
              <a:rPr sz="1800" b="1" spc="-190" dirty="0">
                <a:solidFill>
                  <a:srgbClr val="C00000"/>
                </a:solidFill>
                <a:latin typeface="Arial"/>
                <a:cs typeface="Arial"/>
              </a:rPr>
              <a:t>c</a:t>
            </a:r>
            <a:r>
              <a:rPr sz="1800" b="1" spc="-195" dirty="0">
                <a:solidFill>
                  <a:srgbClr val="C00000"/>
                </a:solidFill>
                <a:latin typeface="Arial"/>
                <a:cs typeface="Arial"/>
              </a:rPr>
              <a:t>c</a:t>
            </a:r>
            <a:r>
              <a:rPr sz="1800" b="1" spc="-165" dirty="0">
                <a:solidFill>
                  <a:srgbClr val="C00000"/>
                </a:solidFill>
                <a:latin typeface="Arial"/>
                <a:cs typeface="Arial"/>
              </a:rPr>
              <a:t>ión</a:t>
            </a:r>
            <a:r>
              <a:rPr sz="1800" b="1" spc="-65" dirty="0">
                <a:solidFill>
                  <a:srgbClr val="C00000"/>
                </a:solidFill>
                <a:latin typeface="Arial"/>
                <a:cs typeface="Arial"/>
              </a:rPr>
              <a:t> </a:t>
            </a:r>
            <a:r>
              <a:rPr sz="1800" b="1" spc="-190" dirty="0">
                <a:solidFill>
                  <a:srgbClr val="C00000"/>
                </a:solidFill>
                <a:latin typeface="Arial"/>
                <a:cs typeface="Arial"/>
              </a:rPr>
              <a:t>de</a:t>
            </a:r>
            <a:r>
              <a:rPr sz="1800" b="1" spc="-90" dirty="0">
                <a:solidFill>
                  <a:srgbClr val="C00000"/>
                </a:solidFill>
                <a:latin typeface="Arial"/>
                <a:cs typeface="Arial"/>
              </a:rPr>
              <a:t> </a:t>
            </a:r>
            <a:r>
              <a:rPr sz="1800" b="1" spc="-185" dirty="0">
                <a:solidFill>
                  <a:srgbClr val="C00000"/>
                </a:solidFill>
                <a:latin typeface="Arial"/>
                <a:cs typeface="Arial"/>
              </a:rPr>
              <a:t>s</a:t>
            </a:r>
            <a:r>
              <a:rPr sz="1800" b="1" spc="-100" dirty="0">
                <a:solidFill>
                  <a:srgbClr val="C00000"/>
                </a:solidFill>
                <a:latin typeface="Arial"/>
                <a:cs typeface="Arial"/>
              </a:rPr>
              <a:t>i</a:t>
            </a:r>
            <a:r>
              <a:rPr sz="1800" b="1" spc="-120" dirty="0">
                <a:solidFill>
                  <a:srgbClr val="C00000"/>
                </a:solidFill>
                <a:latin typeface="Arial"/>
                <a:cs typeface="Arial"/>
              </a:rPr>
              <a:t>tio  </a:t>
            </a:r>
            <a:r>
              <a:rPr sz="1800" b="1" spc="-200" dirty="0">
                <a:solidFill>
                  <a:srgbClr val="C00000"/>
                </a:solidFill>
                <a:latin typeface="Arial"/>
                <a:cs typeface="Arial"/>
              </a:rPr>
              <a:t>qu</a:t>
            </a:r>
            <a:r>
              <a:rPr sz="1800" b="1" spc="-100" dirty="0">
                <a:solidFill>
                  <a:srgbClr val="C00000"/>
                </a:solidFill>
                <a:latin typeface="Arial"/>
                <a:cs typeface="Arial"/>
              </a:rPr>
              <a:t>i</a:t>
            </a:r>
            <a:r>
              <a:rPr sz="1800" b="1" spc="-150" dirty="0">
                <a:solidFill>
                  <a:srgbClr val="C00000"/>
                </a:solidFill>
                <a:latin typeface="Arial"/>
                <a:cs typeface="Arial"/>
              </a:rPr>
              <a:t>rúrgi</a:t>
            </a:r>
            <a:r>
              <a:rPr sz="1800" b="1" spc="-195" dirty="0">
                <a:solidFill>
                  <a:srgbClr val="C00000"/>
                </a:solidFill>
                <a:latin typeface="Arial"/>
                <a:cs typeface="Arial"/>
              </a:rPr>
              <a:t>c</a:t>
            </a:r>
            <a:r>
              <a:rPr sz="1800" b="1" spc="-204" dirty="0">
                <a:solidFill>
                  <a:srgbClr val="C00000"/>
                </a:solidFill>
                <a:latin typeface="Arial"/>
                <a:cs typeface="Arial"/>
              </a:rPr>
              <a:t>o</a:t>
            </a:r>
            <a:r>
              <a:rPr sz="1800" b="1" spc="-110" dirty="0">
                <a:solidFill>
                  <a:srgbClr val="C00000"/>
                </a:solidFill>
                <a:latin typeface="Arial"/>
                <a:cs typeface="Arial"/>
              </a:rPr>
              <a:t>-</a:t>
            </a:r>
            <a:r>
              <a:rPr sz="1800" b="1" spc="-80" dirty="0">
                <a:solidFill>
                  <a:srgbClr val="C00000"/>
                </a:solidFill>
                <a:latin typeface="Arial"/>
                <a:cs typeface="Arial"/>
              </a:rPr>
              <a:t> </a:t>
            </a:r>
            <a:r>
              <a:rPr sz="1800" b="1" spc="-190" dirty="0">
                <a:solidFill>
                  <a:srgbClr val="C00000"/>
                </a:solidFill>
                <a:latin typeface="Arial"/>
                <a:cs typeface="Arial"/>
              </a:rPr>
              <a:t>ISQ</a:t>
            </a:r>
            <a:endParaRPr sz="1800">
              <a:latin typeface="Arial"/>
              <a:cs typeface="Arial"/>
            </a:endParaRPr>
          </a:p>
          <a:p>
            <a:pPr marL="359410">
              <a:lnSpc>
                <a:spcPct val="100000"/>
              </a:lnSpc>
              <a:spcBef>
                <a:spcPts val="1140"/>
              </a:spcBef>
            </a:pPr>
            <a:r>
              <a:rPr sz="1200" b="1" spc="-145" dirty="0">
                <a:latin typeface="Arial"/>
                <a:cs typeface="Arial"/>
              </a:rPr>
              <a:t>S</a:t>
            </a:r>
            <a:r>
              <a:rPr sz="1200" b="1" spc="-130" dirty="0">
                <a:latin typeface="Arial"/>
                <a:cs typeface="Arial"/>
              </a:rPr>
              <a:t>ep</a:t>
            </a:r>
            <a:r>
              <a:rPr sz="1200" b="1" spc="-80" dirty="0">
                <a:latin typeface="Arial"/>
                <a:cs typeface="Arial"/>
              </a:rPr>
              <a:t>t</a:t>
            </a:r>
            <a:r>
              <a:rPr sz="1200" b="1" spc="-60" dirty="0">
                <a:latin typeface="Arial"/>
                <a:cs typeface="Arial"/>
              </a:rPr>
              <a:t>i</a:t>
            </a:r>
            <a:r>
              <a:rPr sz="1200" b="1" spc="-114" dirty="0">
                <a:latin typeface="Arial"/>
                <a:cs typeface="Arial"/>
              </a:rPr>
              <a:t>e</a:t>
            </a:r>
            <a:r>
              <a:rPr sz="1200" b="1" spc="-135" dirty="0">
                <a:latin typeface="Arial"/>
                <a:cs typeface="Arial"/>
              </a:rPr>
              <a:t>mbre</a:t>
            </a:r>
            <a:r>
              <a:rPr sz="1200" b="1" spc="-50" dirty="0">
                <a:latin typeface="Arial"/>
                <a:cs typeface="Arial"/>
              </a:rPr>
              <a:t> </a:t>
            </a:r>
            <a:r>
              <a:rPr sz="1200" b="1" spc="-125" dirty="0">
                <a:latin typeface="Arial"/>
                <a:cs typeface="Arial"/>
              </a:rPr>
              <a:t>2021</a:t>
            </a:r>
            <a:endParaRPr sz="1200">
              <a:latin typeface="Arial"/>
              <a:cs typeface="Arial"/>
            </a:endParaRPr>
          </a:p>
        </p:txBody>
      </p:sp>
      <p:sp>
        <p:nvSpPr>
          <p:cNvPr id="24" name="object 24"/>
          <p:cNvSpPr txBox="1"/>
          <p:nvPr/>
        </p:nvSpPr>
        <p:spPr>
          <a:xfrm>
            <a:off x="6633209" y="42418"/>
            <a:ext cx="438784" cy="175048"/>
          </a:xfrm>
          <a:prstGeom prst="rect">
            <a:avLst/>
          </a:prstGeom>
        </p:spPr>
        <p:txBody>
          <a:bodyPr vert="horz" wrap="square" lIns="0" tIns="13335" rIns="0" bIns="0" rtlCol="0">
            <a:spAutoFit/>
          </a:bodyPr>
          <a:lstStyle/>
          <a:p>
            <a:pPr marL="12700">
              <a:lnSpc>
                <a:spcPct val="100000"/>
              </a:lnSpc>
              <a:spcBef>
                <a:spcPts val="105"/>
              </a:spcBef>
            </a:pPr>
            <a:r>
              <a:rPr sz="1050" b="1" spc="-125" dirty="0">
                <a:latin typeface="Arial"/>
                <a:cs typeface="Arial"/>
              </a:rPr>
              <a:t>P</a:t>
            </a:r>
            <a:r>
              <a:rPr sz="1050" b="1" spc="-110" dirty="0">
                <a:latin typeface="Arial"/>
                <a:cs typeface="Arial"/>
              </a:rPr>
              <a:t>á</a:t>
            </a:r>
            <a:r>
              <a:rPr sz="1050" b="1" spc="-75" dirty="0">
                <a:latin typeface="Arial"/>
                <a:cs typeface="Arial"/>
              </a:rPr>
              <a:t>g..</a:t>
            </a:r>
            <a:r>
              <a:rPr sz="1050" b="1" spc="-70" dirty="0">
                <a:latin typeface="Arial"/>
                <a:cs typeface="Arial"/>
              </a:rPr>
              <a:t> </a:t>
            </a:r>
            <a:r>
              <a:rPr lang="es-CO" sz="1050" b="1" spc="-70" dirty="0" smtClean="0">
                <a:latin typeface="Arial"/>
                <a:cs typeface="Arial"/>
              </a:rPr>
              <a:t>20</a:t>
            </a:r>
            <a:endParaRPr sz="1050" dirty="0">
              <a:latin typeface="Arial"/>
              <a:cs typeface="Arial"/>
            </a:endParaRPr>
          </a:p>
        </p:txBody>
      </p:sp>
      <p:sp>
        <p:nvSpPr>
          <p:cNvPr id="25" name="object 25"/>
          <p:cNvSpPr/>
          <p:nvPr/>
        </p:nvSpPr>
        <p:spPr>
          <a:xfrm>
            <a:off x="2160523" y="5614034"/>
            <a:ext cx="5040630" cy="76200"/>
          </a:xfrm>
          <a:custGeom>
            <a:avLst/>
            <a:gdLst/>
            <a:ahLst/>
            <a:cxnLst/>
            <a:rect l="l" t="t" r="r" b="b"/>
            <a:pathLst>
              <a:path w="5040630" h="76200">
                <a:moveTo>
                  <a:pt x="5040375" y="0"/>
                </a:moveTo>
                <a:lnTo>
                  <a:pt x="5025528" y="2988"/>
                </a:lnTo>
                <a:lnTo>
                  <a:pt x="5013420" y="11144"/>
                </a:lnTo>
                <a:lnTo>
                  <a:pt x="5005264" y="23252"/>
                </a:lnTo>
                <a:lnTo>
                  <a:pt x="5002276" y="38099"/>
                </a:lnTo>
                <a:lnTo>
                  <a:pt x="5005264" y="52947"/>
                </a:lnTo>
                <a:lnTo>
                  <a:pt x="5013420" y="65055"/>
                </a:lnTo>
                <a:lnTo>
                  <a:pt x="5025528" y="73211"/>
                </a:lnTo>
                <a:lnTo>
                  <a:pt x="5040375" y="76199"/>
                </a:lnTo>
                <a:lnTo>
                  <a:pt x="5040375" y="0"/>
                </a:lnTo>
                <a:close/>
              </a:path>
              <a:path w="5040630" h="76200">
                <a:moveTo>
                  <a:pt x="5003247" y="33273"/>
                </a:moveTo>
                <a:lnTo>
                  <a:pt x="0" y="33273"/>
                </a:lnTo>
                <a:lnTo>
                  <a:pt x="0" y="42798"/>
                </a:lnTo>
                <a:lnTo>
                  <a:pt x="5003221" y="42798"/>
                </a:lnTo>
                <a:lnTo>
                  <a:pt x="5002276" y="38099"/>
                </a:lnTo>
                <a:lnTo>
                  <a:pt x="5003247" y="33273"/>
                </a:lnTo>
                <a:close/>
              </a:path>
            </a:pathLst>
          </a:custGeom>
          <a:solidFill>
            <a:srgbClr val="001F5F"/>
          </a:solidFill>
        </p:spPr>
        <p:txBody>
          <a:bodyPr wrap="square" lIns="0" tIns="0" rIns="0" bIns="0" rtlCol="0"/>
          <a:lstStyle/>
          <a:p>
            <a:endParaRPr/>
          </a:p>
        </p:txBody>
      </p:sp>
      <p:sp>
        <p:nvSpPr>
          <p:cNvPr id="26" name="object 26"/>
          <p:cNvSpPr/>
          <p:nvPr/>
        </p:nvSpPr>
        <p:spPr>
          <a:xfrm>
            <a:off x="2114295" y="4182109"/>
            <a:ext cx="4984115" cy="76200"/>
          </a:xfrm>
          <a:custGeom>
            <a:avLst/>
            <a:gdLst/>
            <a:ahLst/>
            <a:cxnLst/>
            <a:rect l="l" t="t" r="r" b="b"/>
            <a:pathLst>
              <a:path w="4984115" h="76200">
                <a:moveTo>
                  <a:pt x="38100" y="0"/>
                </a:moveTo>
                <a:lnTo>
                  <a:pt x="23252" y="3008"/>
                </a:lnTo>
                <a:lnTo>
                  <a:pt x="11144" y="11207"/>
                </a:lnTo>
                <a:lnTo>
                  <a:pt x="2988" y="23360"/>
                </a:lnTo>
                <a:lnTo>
                  <a:pt x="0" y="38226"/>
                </a:lnTo>
                <a:lnTo>
                  <a:pt x="3006" y="53000"/>
                </a:lnTo>
                <a:lnTo>
                  <a:pt x="11191" y="65071"/>
                </a:lnTo>
                <a:lnTo>
                  <a:pt x="23306" y="73213"/>
                </a:lnTo>
                <a:lnTo>
                  <a:pt x="38100" y="76200"/>
                </a:lnTo>
                <a:lnTo>
                  <a:pt x="52947" y="73211"/>
                </a:lnTo>
                <a:lnTo>
                  <a:pt x="65055" y="65055"/>
                </a:lnTo>
                <a:lnTo>
                  <a:pt x="73211" y="52947"/>
                </a:lnTo>
                <a:lnTo>
                  <a:pt x="75228" y="42925"/>
                </a:lnTo>
                <a:lnTo>
                  <a:pt x="38100" y="42925"/>
                </a:lnTo>
                <a:lnTo>
                  <a:pt x="38100" y="33400"/>
                </a:lnTo>
                <a:lnTo>
                  <a:pt x="75247" y="33382"/>
                </a:lnTo>
                <a:lnTo>
                  <a:pt x="73211" y="23306"/>
                </a:lnTo>
                <a:lnTo>
                  <a:pt x="65055" y="11191"/>
                </a:lnTo>
                <a:lnTo>
                  <a:pt x="52947" y="3006"/>
                </a:lnTo>
                <a:lnTo>
                  <a:pt x="38100" y="0"/>
                </a:lnTo>
                <a:close/>
              </a:path>
              <a:path w="4984115" h="76200">
                <a:moveTo>
                  <a:pt x="75247" y="33382"/>
                </a:moveTo>
                <a:lnTo>
                  <a:pt x="38100" y="33400"/>
                </a:lnTo>
                <a:lnTo>
                  <a:pt x="38100" y="42925"/>
                </a:lnTo>
                <a:lnTo>
                  <a:pt x="75232" y="42907"/>
                </a:lnTo>
                <a:lnTo>
                  <a:pt x="76200" y="38100"/>
                </a:lnTo>
                <a:lnTo>
                  <a:pt x="75247" y="33382"/>
                </a:lnTo>
                <a:close/>
              </a:path>
              <a:path w="4984115" h="76200">
                <a:moveTo>
                  <a:pt x="75232" y="42907"/>
                </a:moveTo>
                <a:lnTo>
                  <a:pt x="38100" y="42925"/>
                </a:lnTo>
                <a:lnTo>
                  <a:pt x="75228" y="42925"/>
                </a:lnTo>
                <a:close/>
              </a:path>
              <a:path w="4984115" h="76200">
                <a:moveTo>
                  <a:pt x="4984114" y="30987"/>
                </a:moveTo>
                <a:lnTo>
                  <a:pt x="75247" y="33382"/>
                </a:lnTo>
                <a:lnTo>
                  <a:pt x="76200" y="38100"/>
                </a:lnTo>
                <a:lnTo>
                  <a:pt x="75232" y="42907"/>
                </a:lnTo>
                <a:lnTo>
                  <a:pt x="4984114" y="40512"/>
                </a:lnTo>
                <a:lnTo>
                  <a:pt x="4984114" y="30987"/>
                </a:lnTo>
                <a:close/>
              </a:path>
            </a:pathLst>
          </a:custGeom>
          <a:solidFill>
            <a:srgbClr val="001F5F"/>
          </a:solidFill>
        </p:spPr>
        <p:txBody>
          <a:bodyPr wrap="square" lIns="0" tIns="0" rIns="0" bIns="0" rtlCol="0"/>
          <a:lstStyle/>
          <a:p>
            <a:endParaRPr/>
          </a:p>
        </p:txBody>
      </p:sp>
      <p:grpSp>
        <p:nvGrpSpPr>
          <p:cNvPr id="27" name="object 27"/>
          <p:cNvGrpSpPr/>
          <p:nvPr/>
        </p:nvGrpSpPr>
        <p:grpSpPr>
          <a:xfrm>
            <a:off x="2168017" y="2975101"/>
            <a:ext cx="5045710" cy="294005"/>
            <a:chOff x="2168017" y="2975101"/>
            <a:chExt cx="5045710" cy="294005"/>
          </a:xfrm>
        </p:grpSpPr>
        <p:sp>
          <p:nvSpPr>
            <p:cNvPr id="28" name="object 28"/>
            <p:cNvSpPr/>
            <p:nvPr/>
          </p:nvSpPr>
          <p:spPr>
            <a:xfrm>
              <a:off x="2180717" y="3004248"/>
              <a:ext cx="5020310" cy="252095"/>
            </a:xfrm>
            <a:custGeom>
              <a:avLst/>
              <a:gdLst/>
              <a:ahLst/>
              <a:cxnLst/>
              <a:rect l="l" t="t" r="r" b="b"/>
              <a:pathLst>
                <a:path w="5020309" h="252095">
                  <a:moveTo>
                    <a:pt x="5020183" y="0"/>
                  </a:moveTo>
                  <a:lnTo>
                    <a:pt x="0" y="0"/>
                  </a:lnTo>
                  <a:lnTo>
                    <a:pt x="0" y="252031"/>
                  </a:lnTo>
                  <a:lnTo>
                    <a:pt x="5020183" y="252031"/>
                  </a:lnTo>
                  <a:lnTo>
                    <a:pt x="5020183" y="0"/>
                  </a:lnTo>
                  <a:close/>
                </a:path>
              </a:pathLst>
            </a:custGeom>
            <a:solidFill>
              <a:srgbClr val="DDD9C3"/>
            </a:solidFill>
          </p:spPr>
          <p:txBody>
            <a:bodyPr wrap="square" lIns="0" tIns="0" rIns="0" bIns="0" rtlCol="0"/>
            <a:lstStyle/>
            <a:p>
              <a:endParaRPr/>
            </a:p>
          </p:txBody>
        </p:sp>
        <p:sp>
          <p:nvSpPr>
            <p:cNvPr id="29" name="object 29"/>
            <p:cNvSpPr/>
            <p:nvPr/>
          </p:nvSpPr>
          <p:spPr>
            <a:xfrm>
              <a:off x="2180717" y="3004248"/>
              <a:ext cx="5020310" cy="252095"/>
            </a:xfrm>
            <a:custGeom>
              <a:avLst/>
              <a:gdLst/>
              <a:ahLst/>
              <a:cxnLst/>
              <a:rect l="l" t="t" r="r" b="b"/>
              <a:pathLst>
                <a:path w="5020309" h="252095">
                  <a:moveTo>
                    <a:pt x="0" y="252031"/>
                  </a:moveTo>
                  <a:lnTo>
                    <a:pt x="5020183" y="252031"/>
                  </a:lnTo>
                  <a:lnTo>
                    <a:pt x="5020183" y="0"/>
                  </a:lnTo>
                  <a:lnTo>
                    <a:pt x="0" y="0"/>
                  </a:lnTo>
                  <a:lnTo>
                    <a:pt x="0" y="252031"/>
                  </a:lnTo>
                  <a:close/>
                </a:path>
              </a:pathLst>
            </a:custGeom>
            <a:ln w="25399">
              <a:solidFill>
                <a:srgbClr val="D9D9D9"/>
              </a:solidFill>
            </a:ln>
          </p:spPr>
          <p:txBody>
            <a:bodyPr wrap="square" lIns="0" tIns="0" rIns="0" bIns="0" rtlCol="0"/>
            <a:lstStyle/>
            <a:p>
              <a:endParaRPr/>
            </a:p>
          </p:txBody>
        </p:sp>
        <p:sp>
          <p:nvSpPr>
            <p:cNvPr id="30" name="object 30"/>
            <p:cNvSpPr/>
            <p:nvPr/>
          </p:nvSpPr>
          <p:spPr>
            <a:xfrm>
              <a:off x="3691382" y="2987801"/>
              <a:ext cx="288290" cy="261620"/>
            </a:xfrm>
            <a:custGeom>
              <a:avLst/>
              <a:gdLst/>
              <a:ahLst/>
              <a:cxnLst/>
              <a:rect l="l" t="t" r="r" b="b"/>
              <a:pathLst>
                <a:path w="288289" h="261619">
                  <a:moveTo>
                    <a:pt x="144017"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7" y="261620"/>
                  </a:lnTo>
                  <a:lnTo>
                    <a:pt x="189524" y="254953"/>
                  </a:lnTo>
                  <a:lnTo>
                    <a:pt x="229057" y="236386"/>
                  </a:lnTo>
                  <a:lnTo>
                    <a:pt x="260238" y="208072"/>
                  </a:lnTo>
                  <a:lnTo>
                    <a:pt x="280690" y="172163"/>
                  </a:lnTo>
                  <a:lnTo>
                    <a:pt x="288035" y="130810"/>
                  </a:lnTo>
                  <a:lnTo>
                    <a:pt x="280690" y="89456"/>
                  </a:lnTo>
                  <a:lnTo>
                    <a:pt x="260238" y="53547"/>
                  </a:lnTo>
                  <a:lnTo>
                    <a:pt x="229057" y="25233"/>
                  </a:lnTo>
                  <a:lnTo>
                    <a:pt x="189524" y="6666"/>
                  </a:lnTo>
                  <a:lnTo>
                    <a:pt x="144017" y="0"/>
                  </a:lnTo>
                  <a:close/>
                </a:path>
              </a:pathLst>
            </a:custGeom>
            <a:solidFill>
              <a:srgbClr val="C00000"/>
            </a:solidFill>
          </p:spPr>
          <p:txBody>
            <a:bodyPr wrap="square" lIns="0" tIns="0" rIns="0" bIns="0" rtlCol="0"/>
            <a:lstStyle/>
            <a:p>
              <a:endParaRPr/>
            </a:p>
          </p:txBody>
        </p:sp>
        <p:sp>
          <p:nvSpPr>
            <p:cNvPr id="31" name="object 31"/>
            <p:cNvSpPr/>
            <p:nvPr/>
          </p:nvSpPr>
          <p:spPr>
            <a:xfrm>
              <a:off x="3691382" y="2987801"/>
              <a:ext cx="288290" cy="261620"/>
            </a:xfrm>
            <a:custGeom>
              <a:avLst/>
              <a:gdLst/>
              <a:ahLst/>
              <a:cxnLst/>
              <a:rect l="l" t="t" r="r" b="b"/>
              <a:pathLst>
                <a:path w="288289" h="261619">
                  <a:moveTo>
                    <a:pt x="0" y="130810"/>
                  </a:moveTo>
                  <a:lnTo>
                    <a:pt x="7345" y="89456"/>
                  </a:lnTo>
                  <a:lnTo>
                    <a:pt x="27797" y="53547"/>
                  </a:lnTo>
                  <a:lnTo>
                    <a:pt x="58978" y="25233"/>
                  </a:lnTo>
                  <a:lnTo>
                    <a:pt x="98511" y="6666"/>
                  </a:lnTo>
                  <a:lnTo>
                    <a:pt x="144017" y="0"/>
                  </a:lnTo>
                  <a:lnTo>
                    <a:pt x="189524" y="6666"/>
                  </a:lnTo>
                  <a:lnTo>
                    <a:pt x="229057" y="25233"/>
                  </a:lnTo>
                  <a:lnTo>
                    <a:pt x="260238" y="53547"/>
                  </a:lnTo>
                  <a:lnTo>
                    <a:pt x="280690" y="89456"/>
                  </a:lnTo>
                  <a:lnTo>
                    <a:pt x="288035" y="130810"/>
                  </a:lnTo>
                  <a:lnTo>
                    <a:pt x="280690" y="172163"/>
                  </a:lnTo>
                  <a:lnTo>
                    <a:pt x="260238" y="208072"/>
                  </a:lnTo>
                  <a:lnTo>
                    <a:pt x="229057" y="236386"/>
                  </a:lnTo>
                  <a:lnTo>
                    <a:pt x="189524" y="254953"/>
                  </a:lnTo>
                  <a:lnTo>
                    <a:pt x="144017"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32" name="object 32"/>
          <p:cNvSpPr txBox="1"/>
          <p:nvPr/>
        </p:nvSpPr>
        <p:spPr>
          <a:xfrm>
            <a:off x="3783838" y="2964256"/>
            <a:ext cx="117475" cy="300355"/>
          </a:xfrm>
          <a:prstGeom prst="rect">
            <a:avLst/>
          </a:prstGeom>
        </p:spPr>
        <p:txBody>
          <a:bodyPr vert="horz" wrap="square" lIns="0" tIns="12700" rIns="0" bIns="0" rtlCol="0">
            <a:spAutoFit/>
          </a:bodyPr>
          <a:lstStyle/>
          <a:p>
            <a:pPr>
              <a:lnSpc>
                <a:spcPct val="100000"/>
              </a:lnSpc>
              <a:spcBef>
                <a:spcPts val="100"/>
              </a:spcBef>
            </a:pPr>
            <a:r>
              <a:rPr sz="1800" spc="-180" dirty="0">
                <a:solidFill>
                  <a:srgbClr val="FFFFFF"/>
                </a:solidFill>
                <a:latin typeface="Arial MT"/>
                <a:cs typeface="Arial MT"/>
              </a:rPr>
              <a:t>2</a:t>
            </a:r>
            <a:endParaRPr sz="1800">
              <a:latin typeface="Arial MT"/>
              <a:cs typeface="Arial MT"/>
            </a:endParaRPr>
          </a:p>
        </p:txBody>
      </p:sp>
      <p:sp>
        <p:nvSpPr>
          <p:cNvPr id="33" name="object 33"/>
          <p:cNvSpPr/>
          <p:nvPr/>
        </p:nvSpPr>
        <p:spPr>
          <a:xfrm>
            <a:off x="3979417" y="3118611"/>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34" name="object 34"/>
          <p:cNvSpPr txBox="1"/>
          <p:nvPr/>
        </p:nvSpPr>
        <p:spPr>
          <a:xfrm>
            <a:off x="4638166" y="3018282"/>
            <a:ext cx="2237105" cy="208279"/>
          </a:xfrm>
          <a:prstGeom prst="rect">
            <a:avLst/>
          </a:prstGeom>
        </p:spPr>
        <p:txBody>
          <a:bodyPr vert="horz" wrap="square" lIns="0" tIns="12700" rIns="0" bIns="0" rtlCol="0">
            <a:spAutoFit/>
          </a:bodyPr>
          <a:lstStyle/>
          <a:p>
            <a:pPr>
              <a:lnSpc>
                <a:spcPct val="100000"/>
              </a:lnSpc>
              <a:spcBef>
                <a:spcPts val="100"/>
              </a:spcBef>
            </a:pPr>
            <a:r>
              <a:rPr sz="1200" b="1" spc="-100" dirty="0">
                <a:latin typeface="Arial"/>
                <a:cs typeface="Arial"/>
              </a:rPr>
              <a:t>Indi</a:t>
            </a:r>
            <a:r>
              <a:rPr sz="1200" b="1" spc="-114" dirty="0">
                <a:latin typeface="Arial"/>
                <a:cs typeface="Arial"/>
              </a:rPr>
              <a:t>c</a:t>
            </a:r>
            <a:r>
              <a:rPr sz="1200" b="1" spc="-120" dirty="0">
                <a:latin typeface="Arial"/>
                <a:cs typeface="Arial"/>
              </a:rPr>
              <a:t>adores</a:t>
            </a:r>
            <a:r>
              <a:rPr sz="1200" b="1" spc="-70" dirty="0">
                <a:latin typeface="Arial"/>
                <a:cs typeface="Arial"/>
              </a:rPr>
              <a:t> </a:t>
            </a:r>
            <a:r>
              <a:rPr sz="1200" b="1" spc="-145" dirty="0">
                <a:latin typeface="Arial"/>
                <a:cs typeface="Arial"/>
              </a:rPr>
              <a:t>mes</a:t>
            </a:r>
            <a:r>
              <a:rPr sz="1200" b="1" spc="-60" dirty="0">
                <a:latin typeface="Arial"/>
                <a:cs typeface="Arial"/>
              </a:rPr>
              <a:t> </a:t>
            </a:r>
            <a:r>
              <a:rPr sz="1200" b="1" spc="-130" dirty="0">
                <a:latin typeface="Arial"/>
                <a:cs typeface="Arial"/>
              </a:rPr>
              <a:t>de</a:t>
            </a:r>
            <a:r>
              <a:rPr sz="1200" b="1" spc="-45" dirty="0">
                <a:latin typeface="Arial"/>
                <a:cs typeface="Arial"/>
              </a:rPr>
              <a:t> </a:t>
            </a:r>
            <a:r>
              <a:rPr sz="1200" b="1" spc="-125" dirty="0">
                <a:latin typeface="Arial"/>
                <a:cs typeface="Arial"/>
              </a:rPr>
              <a:t>sep</a:t>
            </a:r>
            <a:r>
              <a:rPr sz="1200" b="1" spc="-80" dirty="0">
                <a:latin typeface="Arial"/>
                <a:cs typeface="Arial"/>
              </a:rPr>
              <a:t>t</a:t>
            </a:r>
            <a:r>
              <a:rPr sz="1200" b="1" spc="-60" dirty="0">
                <a:latin typeface="Arial"/>
                <a:cs typeface="Arial"/>
              </a:rPr>
              <a:t>i</a:t>
            </a:r>
            <a:r>
              <a:rPr sz="1200" b="1" spc="-114" dirty="0">
                <a:latin typeface="Arial"/>
                <a:cs typeface="Arial"/>
              </a:rPr>
              <a:t>e</a:t>
            </a:r>
            <a:r>
              <a:rPr sz="1200" b="1" spc="-135" dirty="0">
                <a:latin typeface="Arial"/>
                <a:cs typeface="Arial"/>
              </a:rPr>
              <a:t>mbre</a:t>
            </a:r>
            <a:r>
              <a:rPr sz="1200" b="1" dirty="0">
                <a:latin typeface="Arial"/>
                <a:cs typeface="Arial"/>
              </a:rPr>
              <a:t> </a:t>
            </a:r>
            <a:r>
              <a:rPr sz="1200" b="1" spc="-114" dirty="0">
                <a:latin typeface="Arial"/>
                <a:cs typeface="Arial"/>
              </a:rPr>
              <a:t> </a:t>
            </a:r>
            <a:r>
              <a:rPr sz="1200" b="1" spc="-125" dirty="0">
                <a:latin typeface="Arial"/>
                <a:cs typeface="Arial"/>
              </a:rPr>
              <a:t>2021</a:t>
            </a:r>
            <a:endParaRPr sz="1200">
              <a:latin typeface="Arial"/>
              <a:cs typeface="Arial"/>
            </a:endParaRPr>
          </a:p>
        </p:txBody>
      </p:sp>
      <p:sp>
        <p:nvSpPr>
          <p:cNvPr id="35" name="object 35"/>
          <p:cNvSpPr txBox="1"/>
          <p:nvPr/>
        </p:nvSpPr>
        <p:spPr>
          <a:xfrm>
            <a:off x="2266314" y="4496180"/>
            <a:ext cx="1069975" cy="574040"/>
          </a:xfrm>
          <a:prstGeom prst="rect">
            <a:avLst/>
          </a:prstGeom>
        </p:spPr>
        <p:txBody>
          <a:bodyPr vert="horz" wrap="square" lIns="0" tIns="12700" rIns="0" bIns="0" rtlCol="0">
            <a:spAutoFit/>
          </a:bodyPr>
          <a:lstStyle/>
          <a:p>
            <a:pPr marL="12700" marR="5080" indent="1270" algn="ctr">
              <a:lnSpc>
                <a:spcPct val="100000"/>
              </a:lnSpc>
              <a:spcBef>
                <a:spcPts val="100"/>
              </a:spcBef>
            </a:pPr>
            <a:r>
              <a:rPr sz="1200" b="1" spc="-114" dirty="0">
                <a:latin typeface="Arial"/>
                <a:cs typeface="Arial"/>
              </a:rPr>
              <a:t>Proporción </a:t>
            </a:r>
            <a:r>
              <a:rPr sz="1200" b="1" spc="-110" dirty="0">
                <a:latin typeface="Arial"/>
                <a:cs typeface="Arial"/>
              </a:rPr>
              <a:t> </a:t>
            </a:r>
            <a:r>
              <a:rPr sz="1200" b="1" spc="-105" dirty="0">
                <a:latin typeface="Arial"/>
                <a:cs typeface="Arial"/>
              </a:rPr>
              <a:t>incidenci</a:t>
            </a:r>
            <a:r>
              <a:rPr sz="1200" b="1" spc="-125" dirty="0">
                <a:latin typeface="Arial"/>
                <a:cs typeface="Arial"/>
              </a:rPr>
              <a:t>a</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105" dirty="0">
                <a:latin typeface="Arial"/>
                <a:cs typeface="Arial"/>
              </a:rPr>
              <a:t>IS</a:t>
            </a:r>
            <a:r>
              <a:rPr sz="1200" b="1" spc="-100" dirty="0">
                <a:latin typeface="Arial"/>
                <a:cs typeface="Arial"/>
              </a:rPr>
              <a:t>Q  </a:t>
            </a:r>
            <a:r>
              <a:rPr sz="1200" b="1" spc="-114" dirty="0">
                <a:latin typeface="Arial"/>
                <a:cs typeface="Arial"/>
              </a:rPr>
              <a:t>Colecistectomía</a:t>
            </a:r>
            <a:endParaRPr sz="1200">
              <a:latin typeface="Arial"/>
              <a:cs typeface="Arial"/>
            </a:endParaRPr>
          </a:p>
        </p:txBody>
      </p:sp>
      <p:sp>
        <p:nvSpPr>
          <p:cNvPr id="36" name="object 36"/>
          <p:cNvSpPr txBox="1"/>
          <p:nvPr/>
        </p:nvSpPr>
        <p:spPr>
          <a:xfrm>
            <a:off x="3632961" y="4442586"/>
            <a:ext cx="1036319" cy="574040"/>
          </a:xfrm>
          <a:prstGeom prst="rect">
            <a:avLst/>
          </a:prstGeom>
        </p:spPr>
        <p:txBody>
          <a:bodyPr vert="horz" wrap="square" lIns="0" tIns="12700" rIns="0" bIns="0" rtlCol="0">
            <a:spAutoFit/>
          </a:bodyPr>
          <a:lstStyle/>
          <a:p>
            <a:pPr marL="635" algn="ctr">
              <a:lnSpc>
                <a:spcPct val="100000"/>
              </a:lnSpc>
              <a:spcBef>
                <a:spcPts val="100"/>
              </a:spcBef>
            </a:pPr>
            <a:r>
              <a:rPr sz="1200" b="1" spc="-125" dirty="0">
                <a:solidFill>
                  <a:srgbClr val="C00000"/>
                </a:solidFill>
                <a:latin typeface="Arial"/>
                <a:cs typeface="Arial"/>
              </a:rPr>
              <a:t>0,40%</a:t>
            </a:r>
            <a:endParaRPr sz="1200">
              <a:latin typeface="Arial"/>
              <a:cs typeface="Arial"/>
            </a:endParaRPr>
          </a:p>
          <a:p>
            <a:pPr marL="12700" marR="5080" indent="-1270" algn="ctr">
              <a:lnSpc>
                <a:spcPct val="100000"/>
              </a:lnSpc>
            </a:pPr>
            <a:r>
              <a:rPr sz="1200" b="1" spc="-125" dirty="0">
                <a:latin typeface="Arial"/>
                <a:cs typeface="Arial"/>
              </a:rPr>
              <a:t>21</a:t>
            </a:r>
            <a:r>
              <a:rPr sz="1200" b="1" spc="-60" dirty="0">
                <a:latin typeface="Arial"/>
                <a:cs typeface="Arial"/>
              </a:rPr>
              <a:t> </a:t>
            </a:r>
            <a:r>
              <a:rPr sz="1200" b="1" spc="-120" dirty="0">
                <a:latin typeface="Arial"/>
                <a:cs typeface="Arial"/>
              </a:rPr>
              <a:t>c</a:t>
            </a:r>
            <a:r>
              <a:rPr sz="1200" b="1" spc="-125" dirty="0">
                <a:latin typeface="Arial"/>
                <a:cs typeface="Arial"/>
              </a:rPr>
              <a:t>as</a:t>
            </a:r>
            <a:r>
              <a:rPr sz="1200" b="1" spc="-105" dirty="0">
                <a:latin typeface="Arial"/>
                <a:cs typeface="Arial"/>
              </a:rPr>
              <a:t>os/5213  cole</a:t>
            </a:r>
            <a:r>
              <a:rPr sz="1200" b="1" spc="-125" dirty="0">
                <a:latin typeface="Arial"/>
                <a:cs typeface="Arial"/>
              </a:rPr>
              <a:t>c</a:t>
            </a:r>
            <a:r>
              <a:rPr sz="1200" b="1" spc="-60" dirty="0">
                <a:latin typeface="Arial"/>
                <a:cs typeface="Arial"/>
              </a:rPr>
              <a:t>i</a:t>
            </a:r>
            <a:r>
              <a:rPr sz="1200" b="1" spc="-114" dirty="0">
                <a:latin typeface="Arial"/>
                <a:cs typeface="Arial"/>
              </a:rPr>
              <a:t>s</a:t>
            </a:r>
            <a:r>
              <a:rPr sz="1200" b="1" spc="-100" dirty="0">
                <a:latin typeface="Arial"/>
                <a:cs typeface="Arial"/>
              </a:rPr>
              <a:t>tect</a:t>
            </a:r>
            <a:r>
              <a:rPr sz="1200" b="1" spc="-140" dirty="0">
                <a:latin typeface="Arial"/>
                <a:cs typeface="Arial"/>
              </a:rPr>
              <a:t>o</a:t>
            </a:r>
            <a:r>
              <a:rPr sz="1200" b="1" spc="-195" dirty="0">
                <a:latin typeface="Arial"/>
                <a:cs typeface="Arial"/>
              </a:rPr>
              <a:t>m</a:t>
            </a:r>
            <a:r>
              <a:rPr sz="1200" b="1" spc="-60" dirty="0">
                <a:latin typeface="Arial"/>
                <a:cs typeface="Arial"/>
              </a:rPr>
              <a:t>í</a:t>
            </a:r>
            <a:r>
              <a:rPr sz="1200" b="1" spc="-114" dirty="0">
                <a:latin typeface="Arial"/>
                <a:cs typeface="Arial"/>
              </a:rPr>
              <a:t>a</a:t>
            </a:r>
            <a:r>
              <a:rPr sz="1200" b="1" spc="-125" dirty="0">
                <a:latin typeface="Arial"/>
                <a:cs typeface="Arial"/>
              </a:rPr>
              <a:t>s</a:t>
            </a:r>
            <a:endParaRPr sz="1200">
              <a:latin typeface="Arial"/>
              <a:cs typeface="Arial"/>
            </a:endParaRPr>
          </a:p>
        </p:txBody>
      </p:sp>
      <p:sp>
        <p:nvSpPr>
          <p:cNvPr id="37" name="object 37"/>
          <p:cNvSpPr txBox="1"/>
          <p:nvPr/>
        </p:nvSpPr>
        <p:spPr>
          <a:xfrm>
            <a:off x="4779009" y="3360801"/>
            <a:ext cx="1069975" cy="574040"/>
          </a:xfrm>
          <a:prstGeom prst="rect">
            <a:avLst/>
          </a:prstGeom>
        </p:spPr>
        <p:txBody>
          <a:bodyPr vert="horz" wrap="square" lIns="0" tIns="12700" rIns="0" bIns="0" rtlCol="0">
            <a:spAutoFit/>
          </a:bodyPr>
          <a:lstStyle/>
          <a:p>
            <a:pPr marL="12065" marR="5080" indent="1905" algn="ctr">
              <a:lnSpc>
                <a:spcPct val="100000"/>
              </a:lnSpc>
              <a:spcBef>
                <a:spcPts val="100"/>
              </a:spcBef>
            </a:pPr>
            <a:r>
              <a:rPr sz="1200" b="1" spc="-114" dirty="0">
                <a:latin typeface="Arial"/>
                <a:cs typeface="Arial"/>
              </a:rPr>
              <a:t>Proporción </a:t>
            </a:r>
            <a:r>
              <a:rPr sz="1200" b="1" spc="-110" dirty="0">
                <a:latin typeface="Arial"/>
                <a:cs typeface="Arial"/>
              </a:rPr>
              <a:t> </a:t>
            </a:r>
            <a:r>
              <a:rPr sz="1200" b="1" spc="-105" dirty="0">
                <a:latin typeface="Arial"/>
                <a:cs typeface="Arial"/>
              </a:rPr>
              <a:t>incidenci</a:t>
            </a:r>
            <a:r>
              <a:rPr sz="1200" b="1" spc="-125" dirty="0">
                <a:latin typeface="Arial"/>
                <a:cs typeface="Arial"/>
              </a:rPr>
              <a:t>a</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105" dirty="0">
                <a:latin typeface="Arial"/>
                <a:cs typeface="Arial"/>
              </a:rPr>
              <a:t>IS</a:t>
            </a:r>
            <a:r>
              <a:rPr sz="1200" b="1" spc="-100" dirty="0">
                <a:latin typeface="Arial"/>
                <a:cs typeface="Arial"/>
              </a:rPr>
              <a:t>Q  </a:t>
            </a:r>
            <a:r>
              <a:rPr sz="1200" b="1" spc="-105" dirty="0">
                <a:latin typeface="Arial"/>
                <a:cs typeface="Arial"/>
              </a:rPr>
              <a:t>Herniorrafia</a:t>
            </a:r>
            <a:endParaRPr sz="1200">
              <a:latin typeface="Arial"/>
              <a:cs typeface="Arial"/>
            </a:endParaRPr>
          </a:p>
        </p:txBody>
      </p:sp>
      <p:sp>
        <p:nvSpPr>
          <p:cNvPr id="38" name="object 38"/>
          <p:cNvSpPr txBox="1"/>
          <p:nvPr/>
        </p:nvSpPr>
        <p:spPr>
          <a:xfrm>
            <a:off x="6234810" y="3321558"/>
            <a:ext cx="871219" cy="574040"/>
          </a:xfrm>
          <a:prstGeom prst="rect">
            <a:avLst/>
          </a:prstGeom>
        </p:spPr>
        <p:txBody>
          <a:bodyPr vert="horz" wrap="square" lIns="0" tIns="12700" rIns="0" bIns="0" rtlCol="0">
            <a:spAutoFit/>
          </a:bodyPr>
          <a:lstStyle/>
          <a:p>
            <a:pPr marL="1270" algn="ctr">
              <a:lnSpc>
                <a:spcPct val="100000"/>
              </a:lnSpc>
              <a:spcBef>
                <a:spcPts val="100"/>
              </a:spcBef>
            </a:pPr>
            <a:r>
              <a:rPr sz="1200" b="1" spc="-125" dirty="0">
                <a:solidFill>
                  <a:srgbClr val="C00000"/>
                </a:solidFill>
                <a:latin typeface="Arial"/>
                <a:cs typeface="Arial"/>
              </a:rPr>
              <a:t>0,56%</a:t>
            </a:r>
            <a:endParaRPr sz="1200">
              <a:latin typeface="Arial"/>
              <a:cs typeface="Arial"/>
            </a:endParaRPr>
          </a:p>
          <a:p>
            <a:pPr marL="12700" marR="5080" algn="ctr">
              <a:lnSpc>
                <a:spcPct val="100000"/>
              </a:lnSpc>
            </a:pPr>
            <a:r>
              <a:rPr sz="1200" b="1" spc="-125" dirty="0">
                <a:latin typeface="Arial"/>
                <a:cs typeface="Arial"/>
              </a:rPr>
              <a:t>28</a:t>
            </a:r>
            <a:r>
              <a:rPr sz="1200" b="1" spc="-60" dirty="0">
                <a:latin typeface="Arial"/>
                <a:cs typeface="Arial"/>
              </a:rPr>
              <a:t> </a:t>
            </a:r>
            <a:r>
              <a:rPr sz="1200" b="1" spc="-120" dirty="0">
                <a:latin typeface="Arial"/>
                <a:cs typeface="Arial"/>
              </a:rPr>
              <a:t>c</a:t>
            </a:r>
            <a:r>
              <a:rPr sz="1200" b="1" spc="-125" dirty="0">
                <a:latin typeface="Arial"/>
                <a:cs typeface="Arial"/>
              </a:rPr>
              <a:t>as</a:t>
            </a:r>
            <a:r>
              <a:rPr sz="1200" b="1" spc="-105" dirty="0">
                <a:latin typeface="Arial"/>
                <a:cs typeface="Arial"/>
              </a:rPr>
              <a:t>os/5045  herniorrafias</a:t>
            </a:r>
            <a:endParaRPr sz="1200">
              <a:latin typeface="Arial"/>
              <a:cs typeface="Arial"/>
            </a:endParaRPr>
          </a:p>
        </p:txBody>
      </p:sp>
      <p:sp>
        <p:nvSpPr>
          <p:cNvPr id="39" name="object 39"/>
          <p:cNvSpPr txBox="1"/>
          <p:nvPr/>
        </p:nvSpPr>
        <p:spPr>
          <a:xfrm>
            <a:off x="4804409" y="4460494"/>
            <a:ext cx="1027430" cy="1031875"/>
          </a:xfrm>
          <a:prstGeom prst="rect">
            <a:avLst/>
          </a:prstGeom>
        </p:spPr>
        <p:txBody>
          <a:bodyPr vert="horz" wrap="square" lIns="0" tIns="13335" rIns="0" bIns="0" rtlCol="0">
            <a:spAutoFit/>
          </a:bodyPr>
          <a:lstStyle/>
          <a:p>
            <a:pPr marL="12700" marR="5080" algn="ctr">
              <a:lnSpc>
                <a:spcPct val="100000"/>
              </a:lnSpc>
              <a:spcBef>
                <a:spcPts val="105"/>
              </a:spcBef>
            </a:pPr>
            <a:r>
              <a:rPr sz="1100" b="1" spc="-110" dirty="0">
                <a:latin typeface="Arial"/>
                <a:cs typeface="Arial"/>
              </a:rPr>
              <a:t>Proporción </a:t>
            </a:r>
            <a:r>
              <a:rPr sz="1100" b="1" spc="-105" dirty="0">
                <a:latin typeface="Arial"/>
                <a:cs typeface="Arial"/>
              </a:rPr>
              <a:t> </a:t>
            </a:r>
            <a:r>
              <a:rPr sz="1100" b="1" spc="-100" dirty="0">
                <a:latin typeface="Arial"/>
                <a:cs typeface="Arial"/>
              </a:rPr>
              <a:t>incidenci</a:t>
            </a:r>
            <a:r>
              <a:rPr sz="1100" b="1" spc="-110" dirty="0">
                <a:latin typeface="Arial"/>
                <a:cs typeface="Arial"/>
              </a:rPr>
              <a:t>a</a:t>
            </a:r>
            <a:r>
              <a:rPr sz="1100" b="1" spc="-90" dirty="0">
                <a:latin typeface="Arial"/>
                <a:cs typeface="Arial"/>
              </a:rPr>
              <a:t> </a:t>
            </a:r>
            <a:r>
              <a:rPr sz="1100" b="1" spc="-114" dirty="0">
                <a:latin typeface="Arial"/>
                <a:cs typeface="Arial"/>
              </a:rPr>
              <a:t>de</a:t>
            </a:r>
            <a:r>
              <a:rPr sz="1100" b="1" spc="-55" dirty="0">
                <a:latin typeface="Arial"/>
                <a:cs typeface="Arial"/>
              </a:rPr>
              <a:t> I</a:t>
            </a:r>
            <a:r>
              <a:rPr sz="1100" b="1" spc="-135" dirty="0">
                <a:latin typeface="Arial"/>
                <a:cs typeface="Arial"/>
              </a:rPr>
              <a:t>S</a:t>
            </a:r>
            <a:r>
              <a:rPr sz="1100" b="1" spc="-90" dirty="0">
                <a:latin typeface="Arial"/>
                <a:cs typeface="Arial"/>
              </a:rPr>
              <a:t>Q  </a:t>
            </a:r>
            <a:r>
              <a:rPr sz="1100" b="1" spc="-155" dirty="0">
                <a:latin typeface="Arial"/>
                <a:cs typeface="Arial"/>
              </a:rPr>
              <a:t>R</a:t>
            </a:r>
            <a:r>
              <a:rPr sz="1100" b="1" spc="-105" dirty="0">
                <a:latin typeface="Arial"/>
                <a:cs typeface="Arial"/>
              </a:rPr>
              <a:t>evascularizac</a:t>
            </a:r>
            <a:r>
              <a:rPr sz="1100" b="1" spc="-65" dirty="0">
                <a:latin typeface="Arial"/>
                <a:cs typeface="Arial"/>
              </a:rPr>
              <a:t>i</a:t>
            </a:r>
            <a:r>
              <a:rPr sz="1100" b="1" spc="-90" dirty="0">
                <a:latin typeface="Arial"/>
                <a:cs typeface="Arial"/>
              </a:rPr>
              <a:t>ón  </a:t>
            </a:r>
            <a:r>
              <a:rPr sz="1100" b="1" spc="-114" dirty="0">
                <a:latin typeface="Arial"/>
                <a:cs typeface="Arial"/>
              </a:rPr>
              <a:t>miocá</a:t>
            </a:r>
            <a:r>
              <a:rPr sz="1100" b="1" spc="-85" dirty="0">
                <a:latin typeface="Arial"/>
                <a:cs typeface="Arial"/>
              </a:rPr>
              <a:t>r</a:t>
            </a:r>
            <a:r>
              <a:rPr sz="1100" b="1" spc="-100" dirty="0">
                <a:latin typeface="Arial"/>
                <a:cs typeface="Arial"/>
              </a:rPr>
              <a:t>dica</a:t>
            </a:r>
            <a:r>
              <a:rPr sz="1100" b="1" spc="-80" dirty="0">
                <a:latin typeface="Arial"/>
                <a:cs typeface="Arial"/>
              </a:rPr>
              <a:t> </a:t>
            </a:r>
            <a:r>
              <a:rPr sz="1100" b="1" spc="-100" dirty="0">
                <a:latin typeface="Arial"/>
                <a:cs typeface="Arial"/>
              </a:rPr>
              <a:t>con  </a:t>
            </a:r>
            <a:r>
              <a:rPr sz="1100" b="1" spc="-95" dirty="0">
                <a:latin typeface="Arial"/>
                <a:cs typeface="Arial"/>
              </a:rPr>
              <a:t>incisió</a:t>
            </a:r>
            <a:r>
              <a:rPr sz="1100" b="1" spc="-120" dirty="0">
                <a:latin typeface="Arial"/>
                <a:cs typeface="Arial"/>
              </a:rPr>
              <a:t>n</a:t>
            </a:r>
            <a:r>
              <a:rPr sz="1100" b="1" spc="-80" dirty="0">
                <a:latin typeface="Arial"/>
                <a:cs typeface="Arial"/>
              </a:rPr>
              <a:t> </a:t>
            </a:r>
            <a:r>
              <a:rPr sz="1100" b="1" spc="-95" dirty="0">
                <a:latin typeface="Arial"/>
                <a:cs typeface="Arial"/>
              </a:rPr>
              <a:t>to</a:t>
            </a:r>
            <a:r>
              <a:rPr sz="1100" b="1" spc="-90" dirty="0">
                <a:latin typeface="Arial"/>
                <a:cs typeface="Arial"/>
              </a:rPr>
              <a:t>r</a:t>
            </a:r>
            <a:r>
              <a:rPr sz="1100" b="1" spc="-100" dirty="0">
                <a:latin typeface="Arial"/>
                <a:cs typeface="Arial"/>
              </a:rPr>
              <a:t>ácic</a:t>
            </a:r>
            <a:r>
              <a:rPr sz="1100" b="1" spc="-110" dirty="0">
                <a:latin typeface="Arial"/>
                <a:cs typeface="Arial"/>
              </a:rPr>
              <a:t>a</a:t>
            </a:r>
            <a:r>
              <a:rPr sz="1100" b="1" spc="-75" dirty="0">
                <a:latin typeface="Arial"/>
                <a:cs typeface="Arial"/>
              </a:rPr>
              <a:t> y  </a:t>
            </a:r>
            <a:r>
              <a:rPr sz="1100" b="1" spc="-95" dirty="0">
                <a:latin typeface="Arial"/>
                <a:cs typeface="Arial"/>
              </a:rPr>
              <a:t>del</a:t>
            </a:r>
            <a:r>
              <a:rPr sz="1100" b="1" spc="-70" dirty="0">
                <a:latin typeface="Arial"/>
                <a:cs typeface="Arial"/>
              </a:rPr>
              <a:t> </a:t>
            </a:r>
            <a:r>
              <a:rPr sz="1100" b="1" spc="-80" dirty="0">
                <a:latin typeface="Arial"/>
                <a:cs typeface="Arial"/>
              </a:rPr>
              <a:t>siti</a:t>
            </a:r>
            <a:r>
              <a:rPr sz="1100" b="1" spc="-120" dirty="0">
                <a:latin typeface="Arial"/>
                <a:cs typeface="Arial"/>
              </a:rPr>
              <a:t>o</a:t>
            </a:r>
            <a:r>
              <a:rPr sz="1100" b="1" spc="-70" dirty="0">
                <a:latin typeface="Arial"/>
                <a:cs typeface="Arial"/>
              </a:rPr>
              <a:t> </a:t>
            </a:r>
            <a:r>
              <a:rPr sz="1100" b="1" spc="-120" dirty="0">
                <a:latin typeface="Arial"/>
                <a:cs typeface="Arial"/>
              </a:rPr>
              <a:t>do</a:t>
            </a:r>
            <a:r>
              <a:rPr sz="1100" b="1" spc="-125" dirty="0">
                <a:latin typeface="Arial"/>
                <a:cs typeface="Arial"/>
              </a:rPr>
              <a:t>n</a:t>
            </a:r>
            <a:r>
              <a:rPr sz="1100" b="1" spc="-110" dirty="0">
                <a:latin typeface="Arial"/>
                <a:cs typeface="Arial"/>
              </a:rPr>
              <a:t>ante</a:t>
            </a:r>
            <a:endParaRPr sz="1100">
              <a:latin typeface="Arial"/>
              <a:cs typeface="Arial"/>
            </a:endParaRPr>
          </a:p>
        </p:txBody>
      </p:sp>
      <p:sp>
        <p:nvSpPr>
          <p:cNvPr id="40" name="object 40"/>
          <p:cNvSpPr txBox="1"/>
          <p:nvPr/>
        </p:nvSpPr>
        <p:spPr>
          <a:xfrm>
            <a:off x="6125971" y="4601971"/>
            <a:ext cx="1045844" cy="544830"/>
          </a:xfrm>
          <a:prstGeom prst="rect">
            <a:avLst/>
          </a:prstGeom>
        </p:spPr>
        <p:txBody>
          <a:bodyPr vert="horz" wrap="square" lIns="0" tIns="12700" rIns="0" bIns="0" rtlCol="0">
            <a:spAutoFit/>
          </a:bodyPr>
          <a:lstStyle/>
          <a:p>
            <a:pPr algn="ctr">
              <a:lnSpc>
                <a:spcPct val="100000"/>
              </a:lnSpc>
              <a:spcBef>
                <a:spcPts val="100"/>
              </a:spcBef>
            </a:pPr>
            <a:r>
              <a:rPr sz="1200" b="1" spc="-125" dirty="0">
                <a:solidFill>
                  <a:srgbClr val="C00000"/>
                </a:solidFill>
                <a:latin typeface="Arial"/>
                <a:cs typeface="Arial"/>
              </a:rPr>
              <a:t>5,05%</a:t>
            </a:r>
            <a:endParaRPr sz="1200">
              <a:latin typeface="Arial"/>
              <a:cs typeface="Arial"/>
            </a:endParaRPr>
          </a:p>
          <a:p>
            <a:pPr algn="ctr">
              <a:lnSpc>
                <a:spcPct val="100000"/>
              </a:lnSpc>
            </a:pPr>
            <a:r>
              <a:rPr sz="1200" b="1" spc="-125" dirty="0">
                <a:latin typeface="Arial"/>
                <a:cs typeface="Arial"/>
              </a:rPr>
              <a:t>19</a:t>
            </a:r>
            <a:r>
              <a:rPr sz="1200" b="1" spc="-60" dirty="0">
                <a:latin typeface="Arial"/>
                <a:cs typeface="Arial"/>
              </a:rPr>
              <a:t> </a:t>
            </a:r>
            <a:r>
              <a:rPr sz="1200" b="1" spc="-120" dirty="0">
                <a:latin typeface="Arial"/>
                <a:cs typeface="Arial"/>
              </a:rPr>
              <a:t>c</a:t>
            </a:r>
            <a:r>
              <a:rPr sz="1200" b="1" spc="-125" dirty="0">
                <a:latin typeface="Arial"/>
                <a:cs typeface="Arial"/>
              </a:rPr>
              <a:t>as</a:t>
            </a:r>
            <a:r>
              <a:rPr sz="1200" b="1" spc="-105" dirty="0">
                <a:latin typeface="Arial"/>
                <a:cs typeface="Arial"/>
              </a:rPr>
              <a:t>os/</a:t>
            </a:r>
            <a:r>
              <a:rPr sz="1200" b="1" spc="-125" dirty="0">
                <a:latin typeface="Arial"/>
                <a:cs typeface="Arial"/>
              </a:rPr>
              <a:t>376</a:t>
            </a:r>
            <a:endParaRPr sz="1200">
              <a:latin typeface="Arial"/>
              <a:cs typeface="Arial"/>
            </a:endParaRPr>
          </a:p>
          <a:p>
            <a:pPr algn="ctr">
              <a:lnSpc>
                <a:spcPct val="100000"/>
              </a:lnSpc>
              <a:spcBef>
                <a:spcPts val="5"/>
              </a:spcBef>
            </a:pPr>
            <a:r>
              <a:rPr sz="1000" b="1" spc="-100" dirty="0">
                <a:latin typeface="Arial"/>
                <a:cs typeface="Arial"/>
              </a:rPr>
              <a:t>Revascularizaciones</a:t>
            </a:r>
            <a:endParaRPr sz="1000">
              <a:latin typeface="Arial"/>
              <a:cs typeface="Arial"/>
            </a:endParaRPr>
          </a:p>
        </p:txBody>
      </p:sp>
      <p:grpSp>
        <p:nvGrpSpPr>
          <p:cNvPr id="41" name="object 41"/>
          <p:cNvGrpSpPr/>
          <p:nvPr/>
        </p:nvGrpSpPr>
        <p:grpSpPr>
          <a:xfrm>
            <a:off x="3384041" y="3382390"/>
            <a:ext cx="252095" cy="313690"/>
            <a:chOff x="3384041" y="3382390"/>
            <a:chExt cx="252095" cy="313690"/>
          </a:xfrm>
        </p:grpSpPr>
        <p:sp>
          <p:nvSpPr>
            <p:cNvPr id="42" name="object 42"/>
            <p:cNvSpPr/>
            <p:nvPr/>
          </p:nvSpPr>
          <p:spPr>
            <a:xfrm>
              <a:off x="3396741" y="3395090"/>
              <a:ext cx="226695" cy="288290"/>
            </a:xfrm>
            <a:custGeom>
              <a:avLst/>
              <a:gdLst/>
              <a:ahLst/>
              <a:cxnLst/>
              <a:rect l="l" t="t" r="r" b="b"/>
              <a:pathLst>
                <a:path w="226695" h="288289">
                  <a:moveTo>
                    <a:pt x="113157" y="0"/>
                  </a:moveTo>
                  <a:lnTo>
                    <a:pt x="113157" y="72009"/>
                  </a:lnTo>
                  <a:lnTo>
                    <a:pt x="0" y="72009"/>
                  </a:lnTo>
                  <a:lnTo>
                    <a:pt x="0" y="216154"/>
                  </a:lnTo>
                  <a:lnTo>
                    <a:pt x="113157" y="216154"/>
                  </a:lnTo>
                  <a:lnTo>
                    <a:pt x="113157" y="288163"/>
                  </a:lnTo>
                  <a:lnTo>
                    <a:pt x="226441" y="144018"/>
                  </a:lnTo>
                  <a:lnTo>
                    <a:pt x="113157" y="0"/>
                  </a:lnTo>
                  <a:close/>
                </a:path>
              </a:pathLst>
            </a:custGeom>
            <a:solidFill>
              <a:srgbClr val="6F2F9F"/>
            </a:solidFill>
          </p:spPr>
          <p:txBody>
            <a:bodyPr wrap="square" lIns="0" tIns="0" rIns="0" bIns="0" rtlCol="0"/>
            <a:lstStyle/>
            <a:p>
              <a:endParaRPr/>
            </a:p>
          </p:txBody>
        </p:sp>
        <p:sp>
          <p:nvSpPr>
            <p:cNvPr id="43" name="object 43"/>
            <p:cNvSpPr/>
            <p:nvPr/>
          </p:nvSpPr>
          <p:spPr>
            <a:xfrm>
              <a:off x="3396741" y="3395090"/>
              <a:ext cx="226695" cy="288290"/>
            </a:xfrm>
            <a:custGeom>
              <a:avLst/>
              <a:gdLst/>
              <a:ahLst/>
              <a:cxnLst/>
              <a:rect l="l" t="t" r="r" b="b"/>
              <a:pathLst>
                <a:path w="226695" h="288289">
                  <a:moveTo>
                    <a:pt x="0" y="72009"/>
                  </a:moveTo>
                  <a:lnTo>
                    <a:pt x="113157" y="72009"/>
                  </a:lnTo>
                  <a:lnTo>
                    <a:pt x="113157" y="0"/>
                  </a:lnTo>
                  <a:lnTo>
                    <a:pt x="226441" y="144018"/>
                  </a:lnTo>
                  <a:lnTo>
                    <a:pt x="113157" y="288163"/>
                  </a:lnTo>
                  <a:lnTo>
                    <a:pt x="113157" y="216154"/>
                  </a:lnTo>
                  <a:lnTo>
                    <a:pt x="0" y="216154"/>
                  </a:lnTo>
                  <a:lnTo>
                    <a:pt x="0" y="72009"/>
                  </a:lnTo>
                  <a:close/>
                </a:path>
              </a:pathLst>
            </a:custGeom>
            <a:ln w="25400">
              <a:solidFill>
                <a:srgbClr val="6F2F9F"/>
              </a:solidFill>
            </a:ln>
          </p:spPr>
          <p:txBody>
            <a:bodyPr wrap="square" lIns="0" tIns="0" rIns="0" bIns="0" rtlCol="0"/>
            <a:lstStyle/>
            <a:p>
              <a:endParaRPr/>
            </a:p>
          </p:txBody>
        </p:sp>
      </p:grpSp>
      <p:grpSp>
        <p:nvGrpSpPr>
          <p:cNvPr id="44" name="object 44"/>
          <p:cNvGrpSpPr/>
          <p:nvPr/>
        </p:nvGrpSpPr>
        <p:grpSpPr>
          <a:xfrm>
            <a:off x="3371722" y="4578222"/>
            <a:ext cx="2813050" cy="313690"/>
            <a:chOff x="3371722" y="4578222"/>
            <a:chExt cx="2813050" cy="313690"/>
          </a:xfrm>
        </p:grpSpPr>
        <p:sp>
          <p:nvSpPr>
            <p:cNvPr id="45" name="object 45"/>
            <p:cNvSpPr/>
            <p:nvPr/>
          </p:nvSpPr>
          <p:spPr>
            <a:xfrm>
              <a:off x="3384422" y="4590922"/>
              <a:ext cx="226695" cy="288290"/>
            </a:xfrm>
            <a:custGeom>
              <a:avLst/>
              <a:gdLst/>
              <a:ahLst/>
              <a:cxnLst/>
              <a:rect l="l" t="t" r="r" b="b"/>
              <a:pathLst>
                <a:path w="226695" h="288289">
                  <a:moveTo>
                    <a:pt x="113156" y="0"/>
                  </a:moveTo>
                  <a:lnTo>
                    <a:pt x="113156" y="72009"/>
                  </a:lnTo>
                  <a:lnTo>
                    <a:pt x="0" y="72009"/>
                  </a:lnTo>
                  <a:lnTo>
                    <a:pt x="0" y="216153"/>
                  </a:lnTo>
                  <a:lnTo>
                    <a:pt x="113156" y="216153"/>
                  </a:lnTo>
                  <a:lnTo>
                    <a:pt x="113156" y="288163"/>
                  </a:lnTo>
                  <a:lnTo>
                    <a:pt x="226440" y="144017"/>
                  </a:lnTo>
                  <a:lnTo>
                    <a:pt x="113156" y="0"/>
                  </a:lnTo>
                  <a:close/>
                </a:path>
              </a:pathLst>
            </a:custGeom>
            <a:solidFill>
              <a:srgbClr val="6F2F9F"/>
            </a:solidFill>
          </p:spPr>
          <p:txBody>
            <a:bodyPr wrap="square" lIns="0" tIns="0" rIns="0" bIns="0" rtlCol="0"/>
            <a:lstStyle/>
            <a:p>
              <a:endParaRPr/>
            </a:p>
          </p:txBody>
        </p:sp>
        <p:sp>
          <p:nvSpPr>
            <p:cNvPr id="46" name="object 46"/>
            <p:cNvSpPr/>
            <p:nvPr/>
          </p:nvSpPr>
          <p:spPr>
            <a:xfrm>
              <a:off x="3384422" y="4590922"/>
              <a:ext cx="226695" cy="288290"/>
            </a:xfrm>
            <a:custGeom>
              <a:avLst/>
              <a:gdLst/>
              <a:ahLst/>
              <a:cxnLst/>
              <a:rect l="l" t="t" r="r" b="b"/>
              <a:pathLst>
                <a:path w="226695" h="288289">
                  <a:moveTo>
                    <a:pt x="0" y="72009"/>
                  </a:moveTo>
                  <a:lnTo>
                    <a:pt x="113156" y="72009"/>
                  </a:lnTo>
                  <a:lnTo>
                    <a:pt x="113156" y="0"/>
                  </a:lnTo>
                  <a:lnTo>
                    <a:pt x="226440" y="144017"/>
                  </a:lnTo>
                  <a:lnTo>
                    <a:pt x="113156" y="288163"/>
                  </a:lnTo>
                  <a:lnTo>
                    <a:pt x="113156" y="216153"/>
                  </a:lnTo>
                  <a:lnTo>
                    <a:pt x="0" y="216153"/>
                  </a:lnTo>
                  <a:lnTo>
                    <a:pt x="0" y="72009"/>
                  </a:lnTo>
                  <a:close/>
                </a:path>
              </a:pathLst>
            </a:custGeom>
            <a:ln w="25400">
              <a:solidFill>
                <a:srgbClr val="6F2F9F"/>
              </a:solidFill>
            </a:ln>
          </p:spPr>
          <p:txBody>
            <a:bodyPr wrap="square" lIns="0" tIns="0" rIns="0" bIns="0" rtlCol="0"/>
            <a:lstStyle/>
            <a:p>
              <a:endParaRPr/>
            </a:p>
          </p:txBody>
        </p:sp>
        <p:sp>
          <p:nvSpPr>
            <p:cNvPr id="47" name="object 47"/>
            <p:cNvSpPr/>
            <p:nvPr/>
          </p:nvSpPr>
          <p:spPr>
            <a:xfrm>
              <a:off x="5945377" y="4590922"/>
              <a:ext cx="226695" cy="288290"/>
            </a:xfrm>
            <a:custGeom>
              <a:avLst/>
              <a:gdLst/>
              <a:ahLst/>
              <a:cxnLst/>
              <a:rect l="l" t="t" r="r" b="b"/>
              <a:pathLst>
                <a:path w="226695" h="288289">
                  <a:moveTo>
                    <a:pt x="113284" y="0"/>
                  </a:moveTo>
                  <a:lnTo>
                    <a:pt x="113284" y="72009"/>
                  </a:lnTo>
                  <a:lnTo>
                    <a:pt x="0" y="72009"/>
                  </a:lnTo>
                  <a:lnTo>
                    <a:pt x="0" y="216153"/>
                  </a:lnTo>
                  <a:lnTo>
                    <a:pt x="113284" y="216153"/>
                  </a:lnTo>
                  <a:lnTo>
                    <a:pt x="113284" y="288163"/>
                  </a:lnTo>
                  <a:lnTo>
                    <a:pt x="226441" y="144017"/>
                  </a:lnTo>
                  <a:lnTo>
                    <a:pt x="113284" y="0"/>
                  </a:lnTo>
                  <a:close/>
                </a:path>
              </a:pathLst>
            </a:custGeom>
            <a:solidFill>
              <a:srgbClr val="6F2F9F"/>
            </a:solidFill>
          </p:spPr>
          <p:txBody>
            <a:bodyPr wrap="square" lIns="0" tIns="0" rIns="0" bIns="0" rtlCol="0"/>
            <a:lstStyle/>
            <a:p>
              <a:endParaRPr/>
            </a:p>
          </p:txBody>
        </p:sp>
        <p:sp>
          <p:nvSpPr>
            <p:cNvPr id="48" name="object 48"/>
            <p:cNvSpPr/>
            <p:nvPr/>
          </p:nvSpPr>
          <p:spPr>
            <a:xfrm>
              <a:off x="5945377" y="4590922"/>
              <a:ext cx="226695" cy="288290"/>
            </a:xfrm>
            <a:custGeom>
              <a:avLst/>
              <a:gdLst/>
              <a:ahLst/>
              <a:cxnLst/>
              <a:rect l="l" t="t" r="r" b="b"/>
              <a:pathLst>
                <a:path w="226695" h="288289">
                  <a:moveTo>
                    <a:pt x="0" y="72009"/>
                  </a:moveTo>
                  <a:lnTo>
                    <a:pt x="113284" y="72009"/>
                  </a:lnTo>
                  <a:lnTo>
                    <a:pt x="113284" y="0"/>
                  </a:lnTo>
                  <a:lnTo>
                    <a:pt x="226441" y="144017"/>
                  </a:lnTo>
                  <a:lnTo>
                    <a:pt x="113284" y="288163"/>
                  </a:lnTo>
                  <a:lnTo>
                    <a:pt x="113284" y="216153"/>
                  </a:lnTo>
                  <a:lnTo>
                    <a:pt x="0" y="216153"/>
                  </a:lnTo>
                  <a:lnTo>
                    <a:pt x="0" y="72009"/>
                  </a:lnTo>
                  <a:close/>
                </a:path>
              </a:pathLst>
            </a:custGeom>
            <a:ln w="25400">
              <a:solidFill>
                <a:srgbClr val="6F2F9F"/>
              </a:solidFill>
            </a:ln>
          </p:spPr>
          <p:txBody>
            <a:bodyPr wrap="square" lIns="0" tIns="0" rIns="0" bIns="0" rtlCol="0"/>
            <a:lstStyle/>
            <a:p>
              <a:endParaRPr/>
            </a:p>
          </p:txBody>
        </p:sp>
      </p:grpSp>
      <p:grpSp>
        <p:nvGrpSpPr>
          <p:cNvPr id="49" name="object 49"/>
          <p:cNvGrpSpPr/>
          <p:nvPr/>
        </p:nvGrpSpPr>
        <p:grpSpPr>
          <a:xfrm>
            <a:off x="5973953" y="3368928"/>
            <a:ext cx="252095" cy="313690"/>
            <a:chOff x="5973953" y="3368928"/>
            <a:chExt cx="252095" cy="313690"/>
          </a:xfrm>
        </p:grpSpPr>
        <p:sp>
          <p:nvSpPr>
            <p:cNvPr id="50" name="object 50"/>
            <p:cNvSpPr/>
            <p:nvPr/>
          </p:nvSpPr>
          <p:spPr>
            <a:xfrm>
              <a:off x="5986653" y="3381628"/>
              <a:ext cx="226695" cy="288290"/>
            </a:xfrm>
            <a:custGeom>
              <a:avLst/>
              <a:gdLst/>
              <a:ahLst/>
              <a:cxnLst/>
              <a:rect l="l" t="t" r="r" b="b"/>
              <a:pathLst>
                <a:path w="226695" h="288289">
                  <a:moveTo>
                    <a:pt x="113157" y="0"/>
                  </a:moveTo>
                  <a:lnTo>
                    <a:pt x="113157" y="72009"/>
                  </a:lnTo>
                  <a:lnTo>
                    <a:pt x="0" y="72009"/>
                  </a:lnTo>
                  <a:lnTo>
                    <a:pt x="0" y="216026"/>
                  </a:lnTo>
                  <a:lnTo>
                    <a:pt x="113157" y="216026"/>
                  </a:lnTo>
                  <a:lnTo>
                    <a:pt x="113157" y="288163"/>
                  </a:lnTo>
                  <a:lnTo>
                    <a:pt x="226441" y="144018"/>
                  </a:lnTo>
                  <a:lnTo>
                    <a:pt x="113157" y="0"/>
                  </a:lnTo>
                  <a:close/>
                </a:path>
              </a:pathLst>
            </a:custGeom>
            <a:solidFill>
              <a:srgbClr val="6F2F9F"/>
            </a:solidFill>
          </p:spPr>
          <p:txBody>
            <a:bodyPr wrap="square" lIns="0" tIns="0" rIns="0" bIns="0" rtlCol="0"/>
            <a:lstStyle/>
            <a:p>
              <a:endParaRPr/>
            </a:p>
          </p:txBody>
        </p:sp>
        <p:sp>
          <p:nvSpPr>
            <p:cNvPr id="51" name="object 51"/>
            <p:cNvSpPr/>
            <p:nvPr/>
          </p:nvSpPr>
          <p:spPr>
            <a:xfrm>
              <a:off x="5986653" y="3381628"/>
              <a:ext cx="226695" cy="288290"/>
            </a:xfrm>
            <a:custGeom>
              <a:avLst/>
              <a:gdLst/>
              <a:ahLst/>
              <a:cxnLst/>
              <a:rect l="l" t="t" r="r" b="b"/>
              <a:pathLst>
                <a:path w="226695" h="288289">
                  <a:moveTo>
                    <a:pt x="0" y="72009"/>
                  </a:moveTo>
                  <a:lnTo>
                    <a:pt x="113157" y="72009"/>
                  </a:lnTo>
                  <a:lnTo>
                    <a:pt x="113157" y="0"/>
                  </a:lnTo>
                  <a:lnTo>
                    <a:pt x="226441" y="144018"/>
                  </a:lnTo>
                  <a:lnTo>
                    <a:pt x="113157" y="288163"/>
                  </a:lnTo>
                  <a:lnTo>
                    <a:pt x="113157" y="216026"/>
                  </a:lnTo>
                  <a:lnTo>
                    <a:pt x="0" y="216026"/>
                  </a:lnTo>
                  <a:lnTo>
                    <a:pt x="0" y="72009"/>
                  </a:lnTo>
                  <a:close/>
                </a:path>
              </a:pathLst>
            </a:custGeom>
            <a:ln w="25400">
              <a:solidFill>
                <a:srgbClr val="6F2F9F"/>
              </a:solidFill>
            </a:ln>
          </p:spPr>
          <p:txBody>
            <a:bodyPr wrap="square" lIns="0" tIns="0" rIns="0" bIns="0" rtlCol="0"/>
            <a:lstStyle/>
            <a:p>
              <a:endParaRPr/>
            </a:p>
          </p:txBody>
        </p:sp>
      </p:grpSp>
      <p:grpSp>
        <p:nvGrpSpPr>
          <p:cNvPr id="52" name="object 52"/>
          <p:cNvGrpSpPr/>
          <p:nvPr/>
        </p:nvGrpSpPr>
        <p:grpSpPr>
          <a:xfrm>
            <a:off x="3191129" y="7067168"/>
            <a:ext cx="765810" cy="385445"/>
            <a:chOff x="3191129" y="7067168"/>
            <a:chExt cx="765810" cy="385445"/>
          </a:xfrm>
        </p:grpSpPr>
        <p:sp>
          <p:nvSpPr>
            <p:cNvPr id="53" name="object 53"/>
            <p:cNvSpPr/>
            <p:nvPr/>
          </p:nvSpPr>
          <p:spPr>
            <a:xfrm>
              <a:off x="3203829" y="7079868"/>
              <a:ext cx="740410" cy="360045"/>
            </a:xfrm>
            <a:custGeom>
              <a:avLst/>
              <a:gdLst/>
              <a:ahLst/>
              <a:cxnLst/>
              <a:rect l="l" t="t" r="r" b="b"/>
              <a:pathLst>
                <a:path w="740410" h="360045">
                  <a:moveTo>
                    <a:pt x="680084" y="0"/>
                  </a:moveTo>
                  <a:lnTo>
                    <a:pt x="59943" y="0"/>
                  </a:lnTo>
                  <a:lnTo>
                    <a:pt x="36593" y="4724"/>
                  </a:lnTo>
                  <a:lnTo>
                    <a:pt x="17541" y="17605"/>
                  </a:lnTo>
                  <a:lnTo>
                    <a:pt x="4704" y="36701"/>
                  </a:lnTo>
                  <a:lnTo>
                    <a:pt x="0" y="60070"/>
                  </a:lnTo>
                  <a:lnTo>
                    <a:pt x="0" y="300100"/>
                  </a:lnTo>
                  <a:lnTo>
                    <a:pt x="4704" y="323451"/>
                  </a:lnTo>
                  <a:lnTo>
                    <a:pt x="17541" y="342503"/>
                  </a:lnTo>
                  <a:lnTo>
                    <a:pt x="36593" y="355340"/>
                  </a:lnTo>
                  <a:lnTo>
                    <a:pt x="59943" y="360044"/>
                  </a:lnTo>
                  <a:lnTo>
                    <a:pt x="680084" y="360044"/>
                  </a:lnTo>
                  <a:lnTo>
                    <a:pt x="703435" y="355340"/>
                  </a:lnTo>
                  <a:lnTo>
                    <a:pt x="722487" y="342503"/>
                  </a:lnTo>
                  <a:lnTo>
                    <a:pt x="735324" y="323451"/>
                  </a:lnTo>
                  <a:lnTo>
                    <a:pt x="740029" y="300100"/>
                  </a:lnTo>
                  <a:lnTo>
                    <a:pt x="740029" y="60070"/>
                  </a:lnTo>
                  <a:lnTo>
                    <a:pt x="735324" y="36701"/>
                  </a:lnTo>
                  <a:lnTo>
                    <a:pt x="722487" y="17605"/>
                  </a:lnTo>
                  <a:lnTo>
                    <a:pt x="703435" y="4724"/>
                  </a:lnTo>
                  <a:lnTo>
                    <a:pt x="680084" y="0"/>
                  </a:lnTo>
                  <a:close/>
                </a:path>
              </a:pathLst>
            </a:custGeom>
            <a:solidFill>
              <a:srgbClr val="D99593"/>
            </a:solidFill>
          </p:spPr>
          <p:txBody>
            <a:bodyPr wrap="square" lIns="0" tIns="0" rIns="0" bIns="0" rtlCol="0"/>
            <a:lstStyle/>
            <a:p>
              <a:endParaRPr/>
            </a:p>
          </p:txBody>
        </p:sp>
        <p:sp>
          <p:nvSpPr>
            <p:cNvPr id="54" name="object 54"/>
            <p:cNvSpPr/>
            <p:nvPr/>
          </p:nvSpPr>
          <p:spPr>
            <a:xfrm>
              <a:off x="3203829" y="7079868"/>
              <a:ext cx="740410" cy="360045"/>
            </a:xfrm>
            <a:custGeom>
              <a:avLst/>
              <a:gdLst/>
              <a:ahLst/>
              <a:cxnLst/>
              <a:rect l="l" t="t" r="r" b="b"/>
              <a:pathLst>
                <a:path w="740410" h="360045">
                  <a:moveTo>
                    <a:pt x="0" y="60070"/>
                  </a:moveTo>
                  <a:lnTo>
                    <a:pt x="4704" y="36701"/>
                  </a:lnTo>
                  <a:lnTo>
                    <a:pt x="17541" y="17605"/>
                  </a:lnTo>
                  <a:lnTo>
                    <a:pt x="36593" y="4724"/>
                  </a:lnTo>
                  <a:lnTo>
                    <a:pt x="59943" y="0"/>
                  </a:lnTo>
                  <a:lnTo>
                    <a:pt x="680084" y="0"/>
                  </a:lnTo>
                  <a:lnTo>
                    <a:pt x="703435" y="4724"/>
                  </a:lnTo>
                  <a:lnTo>
                    <a:pt x="722487" y="17605"/>
                  </a:lnTo>
                  <a:lnTo>
                    <a:pt x="735324" y="36701"/>
                  </a:lnTo>
                  <a:lnTo>
                    <a:pt x="740029" y="60070"/>
                  </a:lnTo>
                  <a:lnTo>
                    <a:pt x="740029" y="300100"/>
                  </a:lnTo>
                  <a:lnTo>
                    <a:pt x="735324" y="323451"/>
                  </a:lnTo>
                  <a:lnTo>
                    <a:pt x="722487" y="342503"/>
                  </a:lnTo>
                  <a:lnTo>
                    <a:pt x="703435" y="355340"/>
                  </a:lnTo>
                  <a:lnTo>
                    <a:pt x="680084" y="360044"/>
                  </a:lnTo>
                  <a:lnTo>
                    <a:pt x="59943" y="360044"/>
                  </a:lnTo>
                  <a:lnTo>
                    <a:pt x="36593" y="355340"/>
                  </a:lnTo>
                  <a:lnTo>
                    <a:pt x="17541" y="342503"/>
                  </a:lnTo>
                  <a:lnTo>
                    <a:pt x="4704" y="323451"/>
                  </a:lnTo>
                  <a:lnTo>
                    <a:pt x="0" y="300100"/>
                  </a:lnTo>
                  <a:lnTo>
                    <a:pt x="0" y="60070"/>
                  </a:lnTo>
                  <a:close/>
                </a:path>
              </a:pathLst>
            </a:custGeom>
            <a:ln w="25400">
              <a:solidFill>
                <a:srgbClr val="D99593"/>
              </a:solidFill>
            </a:ln>
          </p:spPr>
          <p:txBody>
            <a:bodyPr wrap="square" lIns="0" tIns="0" rIns="0" bIns="0" rtlCol="0"/>
            <a:lstStyle/>
            <a:p>
              <a:endParaRPr/>
            </a:p>
          </p:txBody>
        </p:sp>
      </p:grpSp>
      <p:sp>
        <p:nvSpPr>
          <p:cNvPr id="55" name="object 55"/>
          <p:cNvSpPr txBox="1"/>
          <p:nvPr/>
        </p:nvSpPr>
        <p:spPr>
          <a:xfrm>
            <a:off x="3261486" y="6760238"/>
            <a:ext cx="616585" cy="882015"/>
          </a:xfrm>
          <a:prstGeom prst="rect">
            <a:avLst/>
          </a:prstGeom>
        </p:spPr>
        <p:txBody>
          <a:bodyPr vert="horz" wrap="square" lIns="0" tIns="90170" rIns="0" bIns="0" rtlCol="0">
            <a:spAutoFit/>
          </a:bodyPr>
          <a:lstStyle/>
          <a:p>
            <a:pPr algn="ctr">
              <a:lnSpc>
                <a:spcPct val="100000"/>
              </a:lnSpc>
              <a:spcBef>
                <a:spcPts val="710"/>
              </a:spcBef>
            </a:pPr>
            <a:r>
              <a:rPr sz="1200" b="1" u="sng" spc="-130" dirty="0">
                <a:uFill>
                  <a:solidFill>
                    <a:srgbClr val="000000"/>
                  </a:solidFill>
                </a:uFill>
                <a:latin typeface="Arial"/>
                <a:cs typeface="Arial"/>
              </a:rPr>
              <a:t>Femenino</a:t>
            </a:r>
            <a:endParaRPr sz="1200">
              <a:latin typeface="Arial"/>
              <a:cs typeface="Arial"/>
            </a:endParaRPr>
          </a:p>
          <a:p>
            <a:pPr marL="8890" algn="ctr">
              <a:lnSpc>
                <a:spcPct val="100000"/>
              </a:lnSpc>
              <a:spcBef>
                <a:spcPts val="805"/>
              </a:spcBef>
            </a:pPr>
            <a:r>
              <a:rPr sz="1600" b="1" spc="-195" dirty="0">
                <a:latin typeface="Arial"/>
                <a:cs typeface="Arial"/>
              </a:rPr>
              <a:t>51%</a:t>
            </a:r>
            <a:endParaRPr sz="1600">
              <a:latin typeface="Arial"/>
              <a:cs typeface="Arial"/>
            </a:endParaRPr>
          </a:p>
          <a:p>
            <a:pPr marL="5715" algn="ctr">
              <a:lnSpc>
                <a:spcPct val="100000"/>
              </a:lnSpc>
              <a:spcBef>
                <a:spcPts val="705"/>
              </a:spcBef>
            </a:pPr>
            <a:r>
              <a:rPr sz="1050" b="1" spc="-110" dirty="0">
                <a:latin typeface="Arial"/>
                <a:cs typeface="Arial"/>
              </a:rPr>
              <a:t>3</a:t>
            </a:r>
            <a:r>
              <a:rPr sz="1050" b="1" spc="-105" dirty="0">
                <a:latin typeface="Arial"/>
                <a:cs typeface="Arial"/>
              </a:rPr>
              <a:t>5</a:t>
            </a:r>
            <a:r>
              <a:rPr sz="1050" b="1" spc="-65" dirty="0">
                <a:latin typeface="Arial"/>
                <a:cs typeface="Arial"/>
              </a:rPr>
              <a:t> </a:t>
            </a:r>
            <a:r>
              <a:rPr sz="1050" b="1" spc="-110" dirty="0">
                <a:latin typeface="Arial"/>
                <a:cs typeface="Arial"/>
              </a:rPr>
              <a:t>casos</a:t>
            </a:r>
            <a:endParaRPr sz="1050">
              <a:latin typeface="Arial"/>
              <a:cs typeface="Arial"/>
            </a:endParaRPr>
          </a:p>
        </p:txBody>
      </p:sp>
      <p:pic>
        <p:nvPicPr>
          <p:cNvPr id="56" name="object 56"/>
          <p:cNvPicPr/>
          <p:nvPr/>
        </p:nvPicPr>
        <p:blipFill>
          <a:blip r:embed="rId4" cstate="print"/>
          <a:stretch>
            <a:fillRect/>
          </a:stretch>
        </p:blipFill>
        <p:spPr>
          <a:xfrm>
            <a:off x="3208147" y="6126213"/>
            <a:ext cx="696036" cy="748296"/>
          </a:xfrm>
          <a:prstGeom prst="rect">
            <a:avLst/>
          </a:prstGeom>
        </p:spPr>
      </p:pic>
      <p:grpSp>
        <p:nvGrpSpPr>
          <p:cNvPr id="57" name="object 57"/>
          <p:cNvGrpSpPr/>
          <p:nvPr/>
        </p:nvGrpSpPr>
        <p:grpSpPr>
          <a:xfrm>
            <a:off x="3994277" y="7054722"/>
            <a:ext cx="765810" cy="385445"/>
            <a:chOff x="3994277" y="7054722"/>
            <a:chExt cx="765810" cy="385445"/>
          </a:xfrm>
        </p:grpSpPr>
        <p:sp>
          <p:nvSpPr>
            <p:cNvPr id="58" name="object 58"/>
            <p:cNvSpPr/>
            <p:nvPr/>
          </p:nvSpPr>
          <p:spPr>
            <a:xfrm>
              <a:off x="4006977" y="7067422"/>
              <a:ext cx="740410" cy="360045"/>
            </a:xfrm>
            <a:custGeom>
              <a:avLst/>
              <a:gdLst/>
              <a:ahLst/>
              <a:cxnLst/>
              <a:rect l="l" t="t" r="r" b="b"/>
              <a:pathLst>
                <a:path w="740410" h="360045">
                  <a:moveTo>
                    <a:pt x="680085" y="0"/>
                  </a:moveTo>
                  <a:lnTo>
                    <a:pt x="59944" y="0"/>
                  </a:lnTo>
                  <a:lnTo>
                    <a:pt x="36593" y="4704"/>
                  </a:lnTo>
                  <a:lnTo>
                    <a:pt x="17541" y="17541"/>
                  </a:lnTo>
                  <a:lnTo>
                    <a:pt x="4704" y="36593"/>
                  </a:lnTo>
                  <a:lnTo>
                    <a:pt x="0" y="59943"/>
                  </a:lnTo>
                  <a:lnTo>
                    <a:pt x="0" y="299974"/>
                  </a:lnTo>
                  <a:lnTo>
                    <a:pt x="4704" y="323343"/>
                  </a:lnTo>
                  <a:lnTo>
                    <a:pt x="17541" y="342439"/>
                  </a:lnTo>
                  <a:lnTo>
                    <a:pt x="36593" y="355320"/>
                  </a:lnTo>
                  <a:lnTo>
                    <a:pt x="59944" y="360044"/>
                  </a:lnTo>
                  <a:lnTo>
                    <a:pt x="680085" y="360044"/>
                  </a:lnTo>
                  <a:lnTo>
                    <a:pt x="703381" y="355320"/>
                  </a:lnTo>
                  <a:lnTo>
                    <a:pt x="722439" y="342439"/>
                  </a:lnTo>
                  <a:lnTo>
                    <a:pt x="735306" y="323343"/>
                  </a:lnTo>
                  <a:lnTo>
                    <a:pt x="740028" y="299974"/>
                  </a:lnTo>
                  <a:lnTo>
                    <a:pt x="740028" y="59943"/>
                  </a:lnTo>
                  <a:lnTo>
                    <a:pt x="735306" y="36593"/>
                  </a:lnTo>
                  <a:lnTo>
                    <a:pt x="722439" y="17541"/>
                  </a:lnTo>
                  <a:lnTo>
                    <a:pt x="703381" y="4704"/>
                  </a:lnTo>
                  <a:lnTo>
                    <a:pt x="680085" y="0"/>
                  </a:lnTo>
                  <a:close/>
                </a:path>
              </a:pathLst>
            </a:custGeom>
            <a:solidFill>
              <a:srgbClr val="F9C090"/>
            </a:solidFill>
          </p:spPr>
          <p:txBody>
            <a:bodyPr wrap="square" lIns="0" tIns="0" rIns="0" bIns="0" rtlCol="0"/>
            <a:lstStyle/>
            <a:p>
              <a:endParaRPr/>
            </a:p>
          </p:txBody>
        </p:sp>
        <p:sp>
          <p:nvSpPr>
            <p:cNvPr id="59" name="object 59"/>
            <p:cNvSpPr/>
            <p:nvPr/>
          </p:nvSpPr>
          <p:spPr>
            <a:xfrm>
              <a:off x="4006977" y="7067422"/>
              <a:ext cx="740410" cy="360045"/>
            </a:xfrm>
            <a:custGeom>
              <a:avLst/>
              <a:gdLst/>
              <a:ahLst/>
              <a:cxnLst/>
              <a:rect l="l" t="t" r="r" b="b"/>
              <a:pathLst>
                <a:path w="740410" h="360045">
                  <a:moveTo>
                    <a:pt x="0" y="59943"/>
                  </a:moveTo>
                  <a:lnTo>
                    <a:pt x="4704" y="36593"/>
                  </a:lnTo>
                  <a:lnTo>
                    <a:pt x="17541" y="17541"/>
                  </a:lnTo>
                  <a:lnTo>
                    <a:pt x="36593" y="4704"/>
                  </a:lnTo>
                  <a:lnTo>
                    <a:pt x="59944" y="0"/>
                  </a:lnTo>
                  <a:lnTo>
                    <a:pt x="680085" y="0"/>
                  </a:lnTo>
                  <a:lnTo>
                    <a:pt x="703381" y="4704"/>
                  </a:lnTo>
                  <a:lnTo>
                    <a:pt x="722439" y="17541"/>
                  </a:lnTo>
                  <a:lnTo>
                    <a:pt x="735306" y="36593"/>
                  </a:lnTo>
                  <a:lnTo>
                    <a:pt x="740028" y="59943"/>
                  </a:lnTo>
                  <a:lnTo>
                    <a:pt x="740028" y="299974"/>
                  </a:lnTo>
                  <a:lnTo>
                    <a:pt x="735306" y="323343"/>
                  </a:lnTo>
                  <a:lnTo>
                    <a:pt x="722439" y="342439"/>
                  </a:lnTo>
                  <a:lnTo>
                    <a:pt x="703381" y="355320"/>
                  </a:lnTo>
                  <a:lnTo>
                    <a:pt x="680085" y="360044"/>
                  </a:lnTo>
                  <a:lnTo>
                    <a:pt x="59944" y="360044"/>
                  </a:lnTo>
                  <a:lnTo>
                    <a:pt x="36593" y="355320"/>
                  </a:lnTo>
                  <a:lnTo>
                    <a:pt x="17541" y="342439"/>
                  </a:lnTo>
                  <a:lnTo>
                    <a:pt x="4704" y="323343"/>
                  </a:lnTo>
                  <a:lnTo>
                    <a:pt x="0" y="299974"/>
                  </a:lnTo>
                  <a:lnTo>
                    <a:pt x="0" y="59943"/>
                  </a:lnTo>
                  <a:close/>
                </a:path>
              </a:pathLst>
            </a:custGeom>
            <a:ln w="25400">
              <a:solidFill>
                <a:srgbClr val="F9C090"/>
              </a:solidFill>
            </a:ln>
          </p:spPr>
          <p:txBody>
            <a:bodyPr wrap="square" lIns="0" tIns="0" rIns="0" bIns="0" rtlCol="0"/>
            <a:lstStyle/>
            <a:p>
              <a:endParaRPr/>
            </a:p>
          </p:txBody>
        </p:sp>
      </p:grpSp>
      <p:sp>
        <p:nvSpPr>
          <p:cNvPr id="60" name="object 60"/>
          <p:cNvSpPr txBox="1"/>
          <p:nvPr/>
        </p:nvSpPr>
        <p:spPr>
          <a:xfrm>
            <a:off x="4086859" y="6748682"/>
            <a:ext cx="540385" cy="915669"/>
          </a:xfrm>
          <a:prstGeom prst="rect">
            <a:avLst/>
          </a:prstGeom>
        </p:spPr>
        <p:txBody>
          <a:bodyPr vert="horz" wrap="square" lIns="0" tIns="89535" rIns="0" bIns="0" rtlCol="0">
            <a:spAutoFit/>
          </a:bodyPr>
          <a:lstStyle/>
          <a:p>
            <a:pPr marL="12700">
              <a:lnSpc>
                <a:spcPct val="100000"/>
              </a:lnSpc>
              <a:spcBef>
                <a:spcPts val="705"/>
              </a:spcBef>
            </a:pPr>
            <a:r>
              <a:rPr sz="1200" b="1" u="sng" spc="-114" dirty="0">
                <a:uFill>
                  <a:solidFill>
                    <a:srgbClr val="000000"/>
                  </a:solidFill>
                </a:uFill>
                <a:latin typeface="Arial"/>
                <a:cs typeface="Arial"/>
              </a:rPr>
              <a:t>Indígena</a:t>
            </a:r>
            <a:endParaRPr sz="1200">
              <a:latin typeface="Arial"/>
              <a:cs typeface="Arial"/>
            </a:endParaRPr>
          </a:p>
          <a:p>
            <a:pPr marL="100330">
              <a:lnSpc>
                <a:spcPct val="100000"/>
              </a:lnSpc>
              <a:spcBef>
                <a:spcPts val="805"/>
              </a:spcBef>
            </a:pPr>
            <a:r>
              <a:rPr sz="1600" b="1" spc="-175" dirty="0">
                <a:latin typeface="Arial"/>
                <a:cs typeface="Arial"/>
              </a:rPr>
              <a:t>0,0%</a:t>
            </a:r>
            <a:endParaRPr sz="1600">
              <a:latin typeface="Arial"/>
              <a:cs typeface="Arial"/>
            </a:endParaRPr>
          </a:p>
          <a:p>
            <a:pPr marL="36195">
              <a:lnSpc>
                <a:spcPct val="100000"/>
              </a:lnSpc>
              <a:spcBef>
                <a:spcPts val="975"/>
              </a:spcBef>
            </a:pPr>
            <a:r>
              <a:rPr sz="1050" b="1" spc="-105" dirty="0">
                <a:latin typeface="Arial"/>
                <a:cs typeface="Arial"/>
              </a:rPr>
              <a:t>0</a:t>
            </a:r>
            <a:r>
              <a:rPr sz="1050" b="1" spc="-70" dirty="0">
                <a:latin typeface="Arial"/>
                <a:cs typeface="Arial"/>
              </a:rPr>
              <a:t> </a:t>
            </a:r>
            <a:r>
              <a:rPr sz="1050" b="1" spc="-110" dirty="0">
                <a:latin typeface="Arial"/>
                <a:cs typeface="Arial"/>
              </a:rPr>
              <a:t>casos</a:t>
            </a:r>
            <a:endParaRPr sz="1050">
              <a:latin typeface="Arial"/>
              <a:cs typeface="Arial"/>
            </a:endParaRPr>
          </a:p>
        </p:txBody>
      </p:sp>
      <p:pic>
        <p:nvPicPr>
          <p:cNvPr id="61" name="object 61"/>
          <p:cNvPicPr/>
          <p:nvPr/>
        </p:nvPicPr>
        <p:blipFill>
          <a:blip r:embed="rId5" cstate="print"/>
          <a:stretch>
            <a:fillRect/>
          </a:stretch>
        </p:blipFill>
        <p:spPr>
          <a:xfrm>
            <a:off x="4143155" y="6169016"/>
            <a:ext cx="448330" cy="595952"/>
          </a:xfrm>
          <a:prstGeom prst="rect">
            <a:avLst/>
          </a:prstGeom>
        </p:spPr>
      </p:pic>
      <p:pic>
        <p:nvPicPr>
          <p:cNvPr id="62" name="object 62"/>
          <p:cNvPicPr/>
          <p:nvPr/>
        </p:nvPicPr>
        <p:blipFill>
          <a:blip r:embed="rId6" cstate="print"/>
          <a:stretch>
            <a:fillRect/>
          </a:stretch>
        </p:blipFill>
        <p:spPr>
          <a:xfrm>
            <a:off x="2071824" y="6189447"/>
            <a:ext cx="696859" cy="587290"/>
          </a:xfrm>
          <a:prstGeom prst="rect">
            <a:avLst/>
          </a:prstGeom>
        </p:spPr>
      </p:pic>
      <p:graphicFrame>
        <p:nvGraphicFramePr>
          <p:cNvPr id="63" name="object 63"/>
          <p:cNvGraphicFramePr>
            <a:graphicFrameLocks noGrp="1"/>
          </p:cNvGraphicFramePr>
          <p:nvPr/>
        </p:nvGraphicFramePr>
        <p:xfrm>
          <a:off x="44644" y="6132340"/>
          <a:ext cx="3118485" cy="4550464"/>
        </p:xfrm>
        <a:graphic>
          <a:graphicData uri="http://schemas.openxmlformats.org/drawingml/2006/table">
            <a:tbl>
              <a:tblPr firstRow="1" bandRow="1">
                <a:tableStyleId>{2D5ABB26-0587-4C30-8999-92F81FD0307C}</a:tableStyleId>
              </a:tblPr>
              <a:tblGrid>
                <a:gridCol w="953135">
                  <a:extLst>
                    <a:ext uri="{9D8B030D-6E8A-4147-A177-3AD203B41FA5}">
                      <a16:colId xmlns:a16="http://schemas.microsoft.com/office/drawing/2014/main" val="20000"/>
                    </a:ext>
                  </a:extLst>
                </a:gridCol>
                <a:gridCol w="307340">
                  <a:extLst>
                    <a:ext uri="{9D8B030D-6E8A-4147-A177-3AD203B41FA5}">
                      <a16:colId xmlns:a16="http://schemas.microsoft.com/office/drawing/2014/main" val="20001"/>
                    </a:ext>
                  </a:extLst>
                </a:gridCol>
                <a:gridCol w="1811655">
                  <a:extLst>
                    <a:ext uri="{9D8B030D-6E8A-4147-A177-3AD203B41FA5}">
                      <a16:colId xmlns:a16="http://schemas.microsoft.com/office/drawing/2014/main" val="20002"/>
                    </a:ext>
                  </a:extLst>
                </a:gridCol>
                <a:gridCol w="46355">
                  <a:extLst>
                    <a:ext uri="{9D8B030D-6E8A-4147-A177-3AD203B41FA5}">
                      <a16:colId xmlns:a16="http://schemas.microsoft.com/office/drawing/2014/main" val="20003"/>
                    </a:ext>
                  </a:extLst>
                </a:gridCol>
              </a:tblGrid>
              <a:tr h="131939">
                <a:tc>
                  <a:txBody>
                    <a:bodyPr/>
                    <a:lstStyle/>
                    <a:p>
                      <a:pPr marL="10795">
                        <a:lnSpc>
                          <a:spcPts val="925"/>
                        </a:lnSpc>
                      </a:pPr>
                      <a:r>
                        <a:rPr sz="800" dirty="0">
                          <a:latin typeface="Arial MT"/>
                          <a:cs typeface="Arial MT"/>
                        </a:rPr>
                        <a:t>A</a:t>
                      </a:r>
                      <a:r>
                        <a:rPr sz="800" spc="-10" dirty="0">
                          <a:latin typeface="Arial MT"/>
                          <a:cs typeface="Arial MT"/>
                        </a:rPr>
                        <a:t>gen</a:t>
                      </a:r>
                      <a:r>
                        <a:rPr sz="800" spc="-35" dirty="0">
                          <a:latin typeface="Arial MT"/>
                          <a:cs typeface="Arial MT"/>
                        </a:rPr>
                        <a:t>t</a:t>
                      </a:r>
                      <a:r>
                        <a:rPr sz="800" dirty="0">
                          <a:latin typeface="Arial MT"/>
                          <a:cs typeface="Arial MT"/>
                        </a:rPr>
                        <a:t>e</a:t>
                      </a:r>
                      <a:r>
                        <a:rPr sz="800" spc="-114" dirty="0">
                          <a:latin typeface="Arial MT"/>
                          <a:cs typeface="Arial MT"/>
                        </a:rPr>
                        <a:t> </a:t>
                      </a:r>
                      <a:r>
                        <a:rPr sz="800" spc="10" dirty="0">
                          <a:latin typeface="Arial MT"/>
                          <a:cs typeface="Arial MT"/>
                        </a:rPr>
                        <a:t>C</a:t>
                      </a:r>
                      <a:r>
                        <a:rPr sz="800" spc="-10" dirty="0">
                          <a:latin typeface="Arial MT"/>
                          <a:cs typeface="Arial MT"/>
                        </a:rPr>
                        <a:t>au</a:t>
                      </a:r>
                      <a:r>
                        <a:rPr sz="800" spc="-15" dirty="0">
                          <a:latin typeface="Arial MT"/>
                          <a:cs typeface="Arial MT"/>
                        </a:rPr>
                        <a:t>s</a:t>
                      </a:r>
                      <a:r>
                        <a:rPr sz="800" spc="-10" dirty="0">
                          <a:latin typeface="Arial MT"/>
                          <a:cs typeface="Arial MT"/>
                        </a:rPr>
                        <a:t>a</a:t>
                      </a:r>
                      <a:r>
                        <a:rPr sz="800" dirty="0">
                          <a:latin typeface="Arial MT"/>
                          <a:cs typeface="Arial MT"/>
                        </a:rPr>
                        <a:t>l</a:t>
                      </a:r>
                      <a:endParaRPr sz="800">
                        <a:latin typeface="Arial MT"/>
                        <a:cs typeface="Arial MT"/>
                      </a:endParaRPr>
                    </a:p>
                  </a:txBody>
                  <a:tcPr marL="0" marR="0" marT="0" marB="0">
                    <a:lnB w="12700">
                      <a:solidFill>
                        <a:srgbClr val="000000"/>
                      </a:solidFill>
                      <a:prstDash val="solid"/>
                    </a:lnB>
                  </a:tcPr>
                </a:tc>
                <a:tc>
                  <a:txBody>
                    <a:bodyPr/>
                    <a:lstStyle/>
                    <a:p>
                      <a:pPr marL="118745">
                        <a:lnSpc>
                          <a:spcPts val="925"/>
                        </a:lnSpc>
                      </a:pPr>
                      <a:r>
                        <a:rPr sz="800" dirty="0">
                          <a:latin typeface="Arial MT"/>
                          <a:cs typeface="Arial MT"/>
                        </a:rPr>
                        <a:t>n</a:t>
                      </a:r>
                      <a:endParaRPr sz="800">
                        <a:latin typeface="Arial MT"/>
                        <a:cs typeface="Arial MT"/>
                      </a:endParaRPr>
                    </a:p>
                  </a:txBody>
                  <a:tcPr marL="0" marR="0" marT="0" marB="0">
                    <a:lnB w="12700">
                      <a:solidFill>
                        <a:srgbClr val="000000"/>
                      </a:solidFill>
                      <a:prstDash val="solid"/>
                    </a:lnB>
                  </a:tcPr>
                </a:tc>
                <a:tc>
                  <a:txBody>
                    <a:bodyPr/>
                    <a:lstStyle/>
                    <a:p>
                      <a:pPr marL="188595">
                        <a:lnSpc>
                          <a:spcPts val="925"/>
                        </a:lnSpc>
                      </a:pPr>
                      <a:r>
                        <a:rPr sz="800" dirty="0">
                          <a:latin typeface="Arial MT"/>
                          <a:cs typeface="Arial MT"/>
                        </a:rPr>
                        <a:t>%</a:t>
                      </a:r>
                      <a:endParaRPr sz="800">
                        <a:latin typeface="Arial MT"/>
                        <a:cs typeface="Arial MT"/>
                      </a:endParaRPr>
                    </a:p>
                  </a:txBody>
                  <a:tcPr marL="0" marR="0" marT="0" marB="0">
                    <a:lnB w="1270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0"/>
                  </a:ext>
                </a:extLst>
              </a:tr>
              <a:tr h="141513">
                <a:tc>
                  <a:txBody>
                    <a:bodyPr/>
                    <a:lstStyle/>
                    <a:p>
                      <a:pPr marL="10795">
                        <a:lnSpc>
                          <a:spcPct val="100000"/>
                        </a:lnSpc>
                        <a:spcBef>
                          <a:spcPts val="114"/>
                        </a:spcBef>
                      </a:pPr>
                      <a:r>
                        <a:rPr sz="750" i="1" dirty="0">
                          <a:latin typeface="Arial"/>
                          <a:cs typeface="Arial"/>
                        </a:rPr>
                        <a:t>C</a:t>
                      </a:r>
                      <a:r>
                        <a:rPr sz="750" i="1" spc="-5" dirty="0">
                          <a:latin typeface="Arial"/>
                          <a:cs typeface="Arial"/>
                        </a:rPr>
                        <a:t>i</a:t>
                      </a:r>
                      <a:r>
                        <a:rPr sz="750" i="1" dirty="0">
                          <a:latin typeface="Arial"/>
                          <a:cs typeface="Arial"/>
                        </a:rPr>
                        <a:t>t</a:t>
                      </a:r>
                      <a:r>
                        <a:rPr sz="750" i="1" spc="5" dirty="0">
                          <a:latin typeface="Arial"/>
                          <a:cs typeface="Arial"/>
                        </a:rPr>
                        <a:t>roba</a:t>
                      </a:r>
                      <a:r>
                        <a:rPr sz="750" i="1" spc="-5" dirty="0">
                          <a:latin typeface="Arial"/>
                          <a:cs typeface="Arial"/>
                        </a:rPr>
                        <a:t>c</a:t>
                      </a:r>
                      <a:r>
                        <a:rPr sz="750" i="1" dirty="0">
                          <a:latin typeface="Arial"/>
                          <a:cs typeface="Arial"/>
                        </a:rPr>
                        <a:t>t</a:t>
                      </a:r>
                      <a:r>
                        <a:rPr sz="750" i="1" spc="5" dirty="0">
                          <a:latin typeface="Arial"/>
                          <a:cs typeface="Arial"/>
                        </a:rPr>
                        <a:t>e</a:t>
                      </a:r>
                      <a:r>
                        <a:rPr sz="750" i="1" dirty="0">
                          <a:latin typeface="Arial"/>
                          <a:cs typeface="Arial"/>
                        </a:rPr>
                        <a:t>r</a:t>
                      </a:r>
                      <a:r>
                        <a:rPr sz="750" i="1" spc="-85" dirty="0">
                          <a:latin typeface="Arial"/>
                          <a:cs typeface="Arial"/>
                        </a:rPr>
                        <a:t> </a:t>
                      </a:r>
                      <a:r>
                        <a:rPr sz="750" i="1" dirty="0">
                          <a:latin typeface="Arial"/>
                          <a:cs typeface="Arial"/>
                        </a:rPr>
                        <a:t>f</a:t>
                      </a:r>
                      <a:r>
                        <a:rPr sz="750" i="1" spc="5" dirty="0">
                          <a:latin typeface="Arial"/>
                          <a:cs typeface="Arial"/>
                        </a:rPr>
                        <a:t>reund</a:t>
                      </a:r>
                      <a:r>
                        <a:rPr sz="750" i="1" spc="-5" dirty="0">
                          <a:latin typeface="Arial"/>
                          <a:cs typeface="Arial"/>
                        </a:rPr>
                        <a:t>i</a:t>
                      </a:r>
                      <a:r>
                        <a:rPr sz="750" i="1" dirty="0">
                          <a:latin typeface="Arial"/>
                          <a:cs typeface="Arial"/>
                        </a:rPr>
                        <a:t>i</a:t>
                      </a:r>
                      <a:endParaRPr sz="750">
                        <a:latin typeface="Arial"/>
                        <a:cs typeface="Arial"/>
                      </a:endParaRPr>
                    </a:p>
                  </a:txBody>
                  <a:tcPr marL="0" marR="0" marT="14604" marB="0">
                    <a:lnT w="12700">
                      <a:solidFill>
                        <a:srgbClr val="000000"/>
                      </a:solidFill>
                      <a:prstDash val="solid"/>
                    </a:lnT>
                  </a:tcPr>
                </a:tc>
                <a:tc>
                  <a:txBody>
                    <a:bodyPr/>
                    <a:lstStyle/>
                    <a:p>
                      <a:pPr marL="118745">
                        <a:lnSpc>
                          <a:spcPts val="950"/>
                        </a:lnSpc>
                        <a:spcBef>
                          <a:spcPts val="65"/>
                        </a:spcBef>
                      </a:pPr>
                      <a:r>
                        <a:rPr sz="800" dirty="0">
                          <a:latin typeface="Arial MT"/>
                          <a:cs typeface="Arial MT"/>
                        </a:rPr>
                        <a:t>1</a:t>
                      </a:r>
                      <a:endParaRPr sz="800">
                        <a:latin typeface="Arial MT"/>
                        <a:cs typeface="Arial MT"/>
                      </a:endParaRPr>
                    </a:p>
                  </a:txBody>
                  <a:tcPr marL="0" marR="0" marT="8255" marB="0">
                    <a:lnT w="12700">
                      <a:solidFill>
                        <a:srgbClr val="000000"/>
                      </a:solidFill>
                      <a:prstDash val="solid"/>
                    </a:lnT>
                  </a:tcPr>
                </a:tc>
                <a:tc>
                  <a:txBody>
                    <a:bodyPr/>
                    <a:lstStyle/>
                    <a:p>
                      <a:pPr marL="158750">
                        <a:lnSpc>
                          <a:spcPts val="950"/>
                        </a:lnSpc>
                        <a:spcBef>
                          <a:spcPts val="65"/>
                        </a:spcBef>
                      </a:pPr>
                      <a:r>
                        <a:rPr sz="800" spc="-190" dirty="0">
                          <a:latin typeface="Arial MT"/>
                          <a:cs typeface="Arial MT"/>
                        </a:rPr>
                        <a:t>1,64</a:t>
                      </a:r>
                      <a:endParaRPr sz="800">
                        <a:latin typeface="Arial MT"/>
                        <a:cs typeface="Arial MT"/>
                      </a:endParaRPr>
                    </a:p>
                  </a:txBody>
                  <a:tcPr marL="0" marR="0" marT="8255" marB="0">
                    <a:lnT w="12700">
                      <a:solidFill>
                        <a:srgbClr val="000000"/>
                      </a:solidFill>
                      <a:prstDash val="solid"/>
                    </a:lnT>
                  </a:tcPr>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8645">
                <a:tc>
                  <a:txBody>
                    <a:bodyPr/>
                    <a:lstStyle/>
                    <a:p>
                      <a:pPr marL="10795">
                        <a:lnSpc>
                          <a:spcPts val="950"/>
                        </a:lnSpc>
                        <a:spcBef>
                          <a:spcPts val="40"/>
                        </a:spcBef>
                      </a:pPr>
                      <a:r>
                        <a:rPr sz="800" i="1" dirty="0">
                          <a:latin typeface="Arial"/>
                          <a:cs typeface="Arial"/>
                        </a:rPr>
                        <a:t>E</a:t>
                      </a:r>
                      <a:r>
                        <a:rPr sz="800" i="1" spc="-10" dirty="0">
                          <a:latin typeface="Arial"/>
                          <a:cs typeface="Arial"/>
                        </a:rPr>
                        <a:t>n</a:t>
                      </a:r>
                      <a:r>
                        <a:rPr sz="800" i="1" spc="-5" dirty="0">
                          <a:latin typeface="Arial"/>
                          <a:cs typeface="Arial"/>
                        </a:rPr>
                        <a:t>t</a:t>
                      </a:r>
                      <a:r>
                        <a:rPr sz="800" i="1" spc="-10" dirty="0">
                          <a:latin typeface="Arial"/>
                          <a:cs typeface="Arial"/>
                        </a:rPr>
                        <a:t>e</a:t>
                      </a:r>
                      <a:r>
                        <a:rPr sz="800" i="1" dirty="0">
                          <a:latin typeface="Arial"/>
                          <a:cs typeface="Arial"/>
                        </a:rPr>
                        <a:t>r</a:t>
                      </a:r>
                      <a:r>
                        <a:rPr sz="800" i="1" spc="-10" dirty="0">
                          <a:latin typeface="Arial"/>
                          <a:cs typeface="Arial"/>
                        </a:rPr>
                        <a:t>oba</a:t>
                      </a:r>
                      <a:r>
                        <a:rPr sz="800" i="1" spc="-15" dirty="0">
                          <a:latin typeface="Arial"/>
                          <a:cs typeface="Arial"/>
                        </a:rPr>
                        <a:t>c</a:t>
                      </a:r>
                      <a:r>
                        <a:rPr sz="800" i="1" spc="-5" dirty="0">
                          <a:latin typeface="Arial"/>
                          <a:cs typeface="Arial"/>
                        </a:rPr>
                        <a:t>t</a:t>
                      </a:r>
                      <a:r>
                        <a:rPr sz="800" i="1" spc="-10" dirty="0">
                          <a:latin typeface="Arial"/>
                          <a:cs typeface="Arial"/>
                        </a:rPr>
                        <a:t>e</a:t>
                      </a:r>
                      <a:r>
                        <a:rPr sz="800" i="1" dirty="0">
                          <a:latin typeface="Arial"/>
                          <a:cs typeface="Arial"/>
                        </a:rPr>
                        <a:t>r</a:t>
                      </a:r>
                      <a:r>
                        <a:rPr sz="800" i="1" spc="-105" dirty="0">
                          <a:latin typeface="Arial"/>
                          <a:cs typeface="Arial"/>
                        </a:rPr>
                        <a:t> </a:t>
                      </a:r>
                      <a:r>
                        <a:rPr sz="800" i="1" spc="-15" dirty="0">
                          <a:latin typeface="Arial"/>
                          <a:cs typeface="Arial"/>
                        </a:rPr>
                        <a:t>c</a:t>
                      </a:r>
                      <a:r>
                        <a:rPr sz="800" i="1" spc="-10" dirty="0">
                          <a:latin typeface="Arial"/>
                          <a:cs typeface="Arial"/>
                        </a:rPr>
                        <a:t>loa</a:t>
                      </a:r>
                      <a:r>
                        <a:rPr sz="800" i="1" spc="-15" dirty="0">
                          <a:latin typeface="Arial"/>
                          <a:cs typeface="Arial"/>
                        </a:rPr>
                        <a:t>c</a:t>
                      </a:r>
                      <a:r>
                        <a:rPr sz="800" i="1" spc="-10" dirty="0">
                          <a:latin typeface="Arial"/>
                          <a:cs typeface="Arial"/>
                        </a:rPr>
                        <a:t>a</a:t>
                      </a:r>
                      <a:r>
                        <a:rPr sz="800" i="1" dirty="0">
                          <a:latin typeface="Arial"/>
                          <a:cs typeface="Arial"/>
                        </a:rPr>
                        <a:t>e</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2</a:t>
                      </a:r>
                      <a:endParaRPr sz="800">
                        <a:latin typeface="Arial MT"/>
                        <a:cs typeface="Arial MT"/>
                      </a:endParaRPr>
                    </a:p>
                  </a:txBody>
                  <a:tcPr marL="0" marR="0" marT="5080" marB="0"/>
                </a:tc>
                <a:tc>
                  <a:txBody>
                    <a:bodyPr/>
                    <a:lstStyle/>
                    <a:p>
                      <a:pPr marL="158750">
                        <a:lnSpc>
                          <a:spcPts val="950"/>
                        </a:lnSpc>
                        <a:spcBef>
                          <a:spcPts val="40"/>
                        </a:spcBef>
                      </a:pPr>
                      <a:r>
                        <a:rPr sz="800" spc="-190" dirty="0">
                          <a:latin typeface="Arial MT"/>
                          <a:cs typeface="Arial MT"/>
                        </a:rPr>
                        <a:t>3,28</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2"/>
                  </a:ext>
                </a:extLst>
              </a:tr>
              <a:tr h="138789">
                <a:tc>
                  <a:txBody>
                    <a:bodyPr/>
                    <a:lstStyle/>
                    <a:p>
                      <a:pPr marL="10795">
                        <a:lnSpc>
                          <a:spcPts val="950"/>
                        </a:lnSpc>
                        <a:spcBef>
                          <a:spcPts val="40"/>
                        </a:spcBef>
                      </a:pPr>
                      <a:r>
                        <a:rPr sz="800" i="1" dirty="0">
                          <a:latin typeface="Arial"/>
                          <a:cs typeface="Arial"/>
                        </a:rPr>
                        <a:t>E</a:t>
                      </a:r>
                      <a:r>
                        <a:rPr sz="800" i="1" spc="-10" dirty="0">
                          <a:latin typeface="Arial"/>
                          <a:cs typeface="Arial"/>
                        </a:rPr>
                        <a:t>n</a:t>
                      </a:r>
                      <a:r>
                        <a:rPr sz="800" i="1" spc="-5" dirty="0">
                          <a:latin typeface="Arial"/>
                          <a:cs typeface="Arial"/>
                        </a:rPr>
                        <a:t>t</a:t>
                      </a:r>
                      <a:r>
                        <a:rPr sz="800" i="1" spc="-10" dirty="0">
                          <a:latin typeface="Arial"/>
                          <a:cs typeface="Arial"/>
                        </a:rPr>
                        <a:t>e</a:t>
                      </a:r>
                      <a:r>
                        <a:rPr sz="800" i="1" dirty="0">
                          <a:latin typeface="Arial"/>
                          <a:cs typeface="Arial"/>
                        </a:rPr>
                        <a:t>r</a:t>
                      </a:r>
                      <a:r>
                        <a:rPr sz="800" i="1" spc="-10" dirty="0">
                          <a:latin typeface="Arial"/>
                          <a:cs typeface="Arial"/>
                        </a:rPr>
                        <a:t>oba</a:t>
                      </a:r>
                      <a:r>
                        <a:rPr sz="800" i="1" spc="-15" dirty="0">
                          <a:latin typeface="Arial"/>
                          <a:cs typeface="Arial"/>
                        </a:rPr>
                        <a:t>c</a:t>
                      </a:r>
                      <a:r>
                        <a:rPr sz="800" i="1" spc="-5" dirty="0">
                          <a:latin typeface="Arial"/>
                          <a:cs typeface="Arial"/>
                        </a:rPr>
                        <a:t>t</a:t>
                      </a:r>
                      <a:r>
                        <a:rPr sz="800" i="1" spc="-10" dirty="0">
                          <a:latin typeface="Arial"/>
                          <a:cs typeface="Arial"/>
                        </a:rPr>
                        <a:t>e</a:t>
                      </a:r>
                      <a:r>
                        <a:rPr sz="800" i="1" dirty="0">
                          <a:latin typeface="Arial"/>
                          <a:cs typeface="Arial"/>
                        </a:rPr>
                        <a:t>r</a:t>
                      </a:r>
                      <a:r>
                        <a:rPr sz="800" i="1" spc="-105" dirty="0">
                          <a:latin typeface="Arial"/>
                          <a:cs typeface="Arial"/>
                        </a:rPr>
                        <a:t> </a:t>
                      </a:r>
                      <a:r>
                        <a:rPr sz="800" i="1" spc="-15" dirty="0">
                          <a:latin typeface="Arial"/>
                          <a:cs typeface="Arial"/>
                        </a:rPr>
                        <a:t>c</a:t>
                      </a:r>
                      <a:r>
                        <a:rPr sz="800" i="1" spc="-10" dirty="0">
                          <a:latin typeface="Arial"/>
                          <a:cs typeface="Arial"/>
                        </a:rPr>
                        <a:t>loa</a:t>
                      </a:r>
                      <a:r>
                        <a:rPr sz="800" i="1" spc="-15" dirty="0">
                          <a:latin typeface="Arial"/>
                          <a:cs typeface="Arial"/>
                        </a:rPr>
                        <a:t>c</a:t>
                      </a:r>
                      <a:r>
                        <a:rPr sz="800" i="1" spc="-10" dirty="0">
                          <a:latin typeface="Arial"/>
                          <a:cs typeface="Arial"/>
                        </a:rPr>
                        <a:t>a</a:t>
                      </a:r>
                      <a:r>
                        <a:rPr sz="800" i="1" dirty="0">
                          <a:latin typeface="Arial"/>
                          <a:cs typeface="Arial"/>
                        </a:rPr>
                        <a:t>e</a:t>
                      </a:r>
                      <a:r>
                        <a:rPr sz="800" i="1" spc="-114" dirty="0">
                          <a:latin typeface="Arial"/>
                          <a:cs typeface="Arial"/>
                        </a:rPr>
                        <a:t> </a:t>
                      </a:r>
                      <a:r>
                        <a:rPr sz="800" i="1" spc="-15" dirty="0">
                          <a:latin typeface="Arial"/>
                          <a:cs typeface="Arial"/>
                        </a:rPr>
                        <a:t>c</a:t>
                      </a:r>
                      <a:r>
                        <a:rPr sz="800" i="1" spc="-10" dirty="0">
                          <a:latin typeface="Arial"/>
                          <a:cs typeface="Arial"/>
                        </a:rPr>
                        <a:t>omple</a:t>
                      </a:r>
                      <a:r>
                        <a:rPr sz="800" i="1" dirty="0">
                          <a:latin typeface="Arial"/>
                          <a:cs typeface="Arial"/>
                        </a:rPr>
                        <a:t>x</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1</a:t>
                      </a:r>
                      <a:endParaRPr sz="800">
                        <a:latin typeface="Arial MT"/>
                        <a:cs typeface="Arial MT"/>
                      </a:endParaRPr>
                    </a:p>
                  </a:txBody>
                  <a:tcPr marL="0" marR="0" marT="5080" marB="0"/>
                </a:tc>
                <a:tc>
                  <a:txBody>
                    <a:bodyPr/>
                    <a:lstStyle/>
                    <a:p>
                      <a:pPr marL="158750">
                        <a:lnSpc>
                          <a:spcPts val="950"/>
                        </a:lnSpc>
                        <a:spcBef>
                          <a:spcPts val="40"/>
                        </a:spcBef>
                      </a:pPr>
                      <a:r>
                        <a:rPr sz="800" spc="-190" dirty="0">
                          <a:latin typeface="Arial MT"/>
                          <a:cs typeface="Arial MT"/>
                        </a:rPr>
                        <a:t>1,64</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3"/>
                  </a:ext>
                </a:extLst>
              </a:tr>
              <a:tr h="138741">
                <a:tc>
                  <a:txBody>
                    <a:bodyPr/>
                    <a:lstStyle/>
                    <a:p>
                      <a:pPr marL="10795">
                        <a:lnSpc>
                          <a:spcPts val="950"/>
                        </a:lnSpc>
                        <a:spcBef>
                          <a:spcPts val="40"/>
                        </a:spcBef>
                      </a:pPr>
                      <a:r>
                        <a:rPr sz="800" i="1" dirty="0">
                          <a:latin typeface="Arial"/>
                          <a:cs typeface="Arial"/>
                        </a:rPr>
                        <a:t>E</a:t>
                      </a:r>
                      <a:r>
                        <a:rPr sz="800" i="1" spc="-10" dirty="0">
                          <a:latin typeface="Arial"/>
                          <a:cs typeface="Arial"/>
                        </a:rPr>
                        <a:t>n</a:t>
                      </a:r>
                      <a:r>
                        <a:rPr sz="800" i="1" spc="-5" dirty="0">
                          <a:latin typeface="Arial"/>
                          <a:cs typeface="Arial"/>
                        </a:rPr>
                        <a:t>t</a:t>
                      </a:r>
                      <a:r>
                        <a:rPr sz="800" i="1" spc="-10" dirty="0">
                          <a:latin typeface="Arial"/>
                          <a:cs typeface="Arial"/>
                        </a:rPr>
                        <a:t>e</a:t>
                      </a:r>
                      <a:r>
                        <a:rPr sz="800" i="1" dirty="0">
                          <a:latin typeface="Arial"/>
                          <a:cs typeface="Arial"/>
                        </a:rPr>
                        <a:t>r</a:t>
                      </a:r>
                      <a:r>
                        <a:rPr sz="800" i="1" spc="-10" dirty="0">
                          <a:latin typeface="Arial"/>
                          <a:cs typeface="Arial"/>
                        </a:rPr>
                        <a:t>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5" dirty="0">
                          <a:latin typeface="Arial"/>
                          <a:cs typeface="Arial"/>
                        </a:rPr>
                        <a:t>f</a:t>
                      </a:r>
                      <a:r>
                        <a:rPr sz="800" i="1" spc="-10" dirty="0">
                          <a:latin typeface="Arial"/>
                          <a:cs typeface="Arial"/>
                        </a:rPr>
                        <a:t>ae</a:t>
                      </a:r>
                      <a:r>
                        <a:rPr sz="800" i="1" spc="-15" dirty="0">
                          <a:latin typeface="Arial"/>
                          <a:cs typeface="Arial"/>
                        </a:rPr>
                        <a:t>c</a:t>
                      </a:r>
                      <a:r>
                        <a:rPr sz="800" i="1" spc="-10" dirty="0">
                          <a:latin typeface="Arial"/>
                          <a:cs typeface="Arial"/>
                        </a:rPr>
                        <a:t>ali</a:t>
                      </a:r>
                      <a:r>
                        <a:rPr sz="800" i="1" dirty="0">
                          <a:latin typeface="Arial"/>
                          <a:cs typeface="Arial"/>
                        </a:rPr>
                        <a:t>s</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5</a:t>
                      </a:r>
                      <a:endParaRPr sz="800">
                        <a:latin typeface="Arial MT"/>
                        <a:cs typeface="Arial MT"/>
                      </a:endParaRPr>
                    </a:p>
                  </a:txBody>
                  <a:tcPr marL="0" marR="0" marT="5080" marB="0"/>
                </a:tc>
                <a:tc>
                  <a:txBody>
                    <a:bodyPr/>
                    <a:lstStyle/>
                    <a:p>
                      <a:pPr marL="158750">
                        <a:lnSpc>
                          <a:spcPts val="950"/>
                        </a:lnSpc>
                        <a:spcBef>
                          <a:spcPts val="40"/>
                        </a:spcBef>
                      </a:pPr>
                      <a:r>
                        <a:rPr sz="800" spc="-190" dirty="0">
                          <a:latin typeface="Arial MT"/>
                          <a:cs typeface="Arial MT"/>
                        </a:rPr>
                        <a:t>8,20</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4"/>
                  </a:ext>
                </a:extLst>
              </a:tr>
              <a:tr h="138645">
                <a:tc>
                  <a:txBody>
                    <a:bodyPr/>
                    <a:lstStyle/>
                    <a:p>
                      <a:pPr marL="10795">
                        <a:lnSpc>
                          <a:spcPts val="950"/>
                        </a:lnSpc>
                        <a:spcBef>
                          <a:spcPts val="40"/>
                        </a:spcBef>
                      </a:pPr>
                      <a:r>
                        <a:rPr sz="800" i="1" dirty="0">
                          <a:latin typeface="Arial"/>
                          <a:cs typeface="Arial"/>
                        </a:rPr>
                        <a:t>E</a:t>
                      </a:r>
                      <a:r>
                        <a:rPr sz="800" i="1" spc="-15" dirty="0">
                          <a:latin typeface="Arial"/>
                          <a:cs typeface="Arial"/>
                        </a:rPr>
                        <a:t>sc</a:t>
                      </a:r>
                      <a:r>
                        <a:rPr sz="800" i="1" spc="-10" dirty="0">
                          <a:latin typeface="Arial"/>
                          <a:cs typeface="Arial"/>
                        </a:rPr>
                        <a:t>he</a:t>
                      </a:r>
                      <a:r>
                        <a:rPr sz="800" i="1" dirty="0">
                          <a:latin typeface="Arial"/>
                          <a:cs typeface="Arial"/>
                        </a:rPr>
                        <a:t>r</a:t>
                      </a:r>
                      <a:r>
                        <a:rPr sz="800" i="1" spc="-10" dirty="0">
                          <a:latin typeface="Arial"/>
                          <a:cs typeface="Arial"/>
                        </a:rPr>
                        <a:t>i</a:t>
                      </a:r>
                      <a:r>
                        <a:rPr sz="800" i="1" spc="-15" dirty="0">
                          <a:latin typeface="Arial"/>
                          <a:cs typeface="Arial"/>
                        </a:rPr>
                        <a:t>c</a:t>
                      </a:r>
                      <a:r>
                        <a:rPr sz="800" i="1" spc="-10" dirty="0">
                          <a:latin typeface="Arial"/>
                          <a:cs typeface="Arial"/>
                        </a:rPr>
                        <a:t>hi</a:t>
                      </a:r>
                      <a:r>
                        <a:rPr sz="800" i="1" dirty="0">
                          <a:latin typeface="Arial"/>
                          <a:cs typeface="Arial"/>
                        </a:rPr>
                        <a:t>a</a:t>
                      </a:r>
                      <a:r>
                        <a:rPr sz="800" i="1" spc="-114" dirty="0">
                          <a:latin typeface="Arial"/>
                          <a:cs typeface="Arial"/>
                        </a:rPr>
                        <a:t> </a:t>
                      </a:r>
                      <a:r>
                        <a:rPr sz="800" i="1" spc="-15" dirty="0">
                          <a:latin typeface="Arial"/>
                          <a:cs typeface="Arial"/>
                        </a:rPr>
                        <a:t>c</a:t>
                      </a:r>
                      <a:r>
                        <a:rPr sz="800" i="1" spc="-10" dirty="0">
                          <a:latin typeface="Arial"/>
                          <a:cs typeface="Arial"/>
                        </a:rPr>
                        <a:t>ol</a:t>
                      </a:r>
                      <a:r>
                        <a:rPr sz="800" i="1" dirty="0">
                          <a:latin typeface="Arial"/>
                          <a:cs typeface="Arial"/>
                        </a:rPr>
                        <a:t>i</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8</a:t>
                      </a:r>
                      <a:endParaRPr sz="800">
                        <a:latin typeface="Arial MT"/>
                        <a:cs typeface="Arial MT"/>
                      </a:endParaRPr>
                    </a:p>
                  </a:txBody>
                  <a:tcPr marL="0" marR="0" marT="5080" marB="0"/>
                </a:tc>
                <a:tc>
                  <a:txBody>
                    <a:bodyPr/>
                    <a:lstStyle/>
                    <a:p>
                      <a:pPr marL="144145">
                        <a:lnSpc>
                          <a:spcPts val="894"/>
                        </a:lnSpc>
                        <a:spcBef>
                          <a:spcPts val="95"/>
                        </a:spcBef>
                        <a:tabLst>
                          <a:tab pos="589280" algn="l"/>
                        </a:tabLst>
                      </a:pPr>
                      <a:r>
                        <a:rPr sz="1200" spc="-15" baseline="31250" dirty="0">
                          <a:latin typeface="Arial MT"/>
                          <a:cs typeface="Arial MT"/>
                        </a:rPr>
                        <a:t>13</a:t>
                      </a:r>
                      <a:r>
                        <a:rPr sz="1200" spc="-7" baseline="31250" dirty="0">
                          <a:latin typeface="Arial MT"/>
                          <a:cs typeface="Arial MT"/>
                        </a:rPr>
                        <a:t>,</a:t>
                      </a:r>
                      <a:r>
                        <a:rPr sz="1200" spc="-15" baseline="31250" dirty="0">
                          <a:latin typeface="Arial MT"/>
                          <a:cs typeface="Arial MT"/>
                        </a:rPr>
                        <a:t>1</a:t>
                      </a:r>
                      <a:r>
                        <a:rPr sz="1200" baseline="31250" dirty="0">
                          <a:latin typeface="Arial MT"/>
                          <a:cs typeface="Arial MT"/>
                        </a:rPr>
                        <a:t>1	</a:t>
                      </a:r>
                      <a:r>
                        <a:rPr sz="1200" b="1" u="sng" dirty="0">
                          <a:uFill>
                            <a:solidFill>
                              <a:srgbClr val="000000"/>
                            </a:solidFill>
                          </a:uFill>
                          <a:latin typeface="Arial"/>
                          <a:cs typeface="Arial"/>
                        </a:rPr>
                        <a:t>A</a:t>
                      </a:r>
                      <a:r>
                        <a:rPr sz="1200" b="1" u="sng" spc="-10" dirty="0">
                          <a:uFill>
                            <a:solidFill>
                              <a:srgbClr val="000000"/>
                            </a:solidFill>
                          </a:uFill>
                          <a:latin typeface="Arial"/>
                          <a:cs typeface="Arial"/>
                        </a:rPr>
                        <a:t>f</a:t>
                      </a:r>
                      <a:r>
                        <a:rPr sz="1200" b="1" u="sng" dirty="0">
                          <a:uFill>
                            <a:solidFill>
                              <a:srgbClr val="000000"/>
                            </a:solidFill>
                          </a:uFill>
                          <a:latin typeface="Arial"/>
                          <a:cs typeface="Arial"/>
                        </a:rPr>
                        <a:t>ili</a:t>
                      </a:r>
                      <a:r>
                        <a:rPr sz="1200" b="1" u="sng" spc="5" dirty="0">
                          <a:uFill>
                            <a:solidFill>
                              <a:srgbClr val="000000"/>
                            </a:solidFill>
                          </a:uFill>
                          <a:latin typeface="Arial"/>
                          <a:cs typeface="Arial"/>
                        </a:rPr>
                        <a:t>a</a:t>
                      </a:r>
                      <a:r>
                        <a:rPr sz="1200" b="1" u="sng" dirty="0">
                          <a:uFill>
                            <a:solidFill>
                              <a:srgbClr val="000000"/>
                            </a:solidFill>
                          </a:uFill>
                          <a:latin typeface="Arial"/>
                          <a:cs typeface="Arial"/>
                        </a:rPr>
                        <a:t>c</a:t>
                      </a:r>
                      <a:r>
                        <a:rPr sz="1200" b="1" u="sng" spc="-5" dirty="0">
                          <a:uFill>
                            <a:solidFill>
                              <a:srgbClr val="000000"/>
                            </a:solidFill>
                          </a:uFill>
                          <a:latin typeface="Arial"/>
                          <a:cs typeface="Arial"/>
                        </a:rPr>
                        <a:t>ió</a:t>
                      </a:r>
                      <a:r>
                        <a:rPr sz="1200" b="1" u="sng" dirty="0">
                          <a:uFill>
                            <a:solidFill>
                              <a:srgbClr val="000000"/>
                            </a:solidFill>
                          </a:uFill>
                          <a:latin typeface="Arial"/>
                          <a:cs typeface="Arial"/>
                        </a:rPr>
                        <a:t>n</a:t>
                      </a:r>
                      <a:r>
                        <a:rPr sz="1200" b="1" u="sng" spc="-60" dirty="0">
                          <a:uFill>
                            <a:solidFill>
                              <a:srgbClr val="000000"/>
                            </a:solidFill>
                          </a:uFill>
                          <a:latin typeface="Arial"/>
                          <a:cs typeface="Arial"/>
                        </a:rPr>
                        <a:t> </a:t>
                      </a:r>
                      <a:r>
                        <a:rPr sz="1200" b="1" u="sng" spc="5" dirty="0">
                          <a:uFill>
                            <a:solidFill>
                              <a:srgbClr val="000000"/>
                            </a:solidFill>
                          </a:uFill>
                          <a:latin typeface="Arial"/>
                          <a:cs typeface="Arial"/>
                        </a:rPr>
                        <a:t>a</a:t>
                      </a:r>
                      <a:r>
                        <a:rPr sz="1200" b="1" u="sng" dirty="0">
                          <a:uFill>
                            <a:solidFill>
                              <a:srgbClr val="000000"/>
                            </a:solidFill>
                          </a:uFill>
                          <a:latin typeface="Arial"/>
                          <a:cs typeface="Arial"/>
                        </a:rPr>
                        <a:t>l</a:t>
                      </a:r>
                      <a:r>
                        <a:rPr sz="1200" b="1" u="sng" spc="-70" dirty="0">
                          <a:uFill>
                            <a:solidFill>
                              <a:srgbClr val="000000"/>
                            </a:solidFill>
                          </a:uFill>
                          <a:latin typeface="Arial"/>
                          <a:cs typeface="Arial"/>
                        </a:rPr>
                        <a:t> </a:t>
                      </a:r>
                      <a:r>
                        <a:rPr sz="1200" b="1" u="sng" dirty="0">
                          <a:uFill>
                            <a:solidFill>
                              <a:srgbClr val="000000"/>
                            </a:solidFill>
                          </a:uFill>
                          <a:latin typeface="Arial"/>
                          <a:cs typeface="Arial"/>
                        </a:rPr>
                        <a:t>S</a:t>
                      </a:r>
                      <a:r>
                        <a:rPr sz="1200" b="1" u="sng" spc="-5" dirty="0">
                          <a:uFill>
                            <a:solidFill>
                              <a:srgbClr val="000000"/>
                            </a:solidFill>
                          </a:uFill>
                          <a:latin typeface="Arial"/>
                          <a:cs typeface="Arial"/>
                        </a:rPr>
                        <a:t>G</a:t>
                      </a:r>
                      <a:r>
                        <a:rPr sz="1200" b="1" u="sng" dirty="0">
                          <a:uFill>
                            <a:solidFill>
                              <a:srgbClr val="000000"/>
                            </a:solidFill>
                          </a:uFill>
                          <a:latin typeface="Arial"/>
                          <a:cs typeface="Arial"/>
                        </a:rPr>
                        <a:t>SS</a:t>
                      </a:r>
                      <a:endParaRPr sz="1200">
                        <a:latin typeface="Arial"/>
                        <a:cs typeface="Arial"/>
                      </a:endParaRPr>
                    </a:p>
                  </a:txBody>
                  <a:tcPr marL="0" marR="0" marT="12065"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5"/>
                  </a:ext>
                </a:extLst>
              </a:tr>
              <a:tr h="131698">
                <a:tc>
                  <a:txBody>
                    <a:bodyPr/>
                    <a:lstStyle/>
                    <a:p>
                      <a:pPr marL="10795">
                        <a:lnSpc>
                          <a:spcPts val="894"/>
                        </a:lnSpc>
                        <a:spcBef>
                          <a:spcPts val="40"/>
                        </a:spcBef>
                      </a:pPr>
                      <a:r>
                        <a:rPr sz="800" i="1" dirty="0">
                          <a:latin typeface="Arial"/>
                          <a:cs typeface="Arial"/>
                        </a:rPr>
                        <a:t>K</a:t>
                      </a:r>
                      <a:r>
                        <a:rPr sz="800" i="1" spc="-10" dirty="0">
                          <a:latin typeface="Arial"/>
                          <a:cs typeface="Arial"/>
                        </a:rPr>
                        <a:t>leb</a:t>
                      </a:r>
                      <a:r>
                        <a:rPr sz="800" i="1" spc="-15" dirty="0">
                          <a:latin typeface="Arial"/>
                          <a:cs typeface="Arial"/>
                        </a:rPr>
                        <a:t>s</a:t>
                      </a:r>
                      <a:r>
                        <a:rPr sz="800" i="1" spc="-10" dirty="0">
                          <a:latin typeface="Arial"/>
                          <a:cs typeface="Arial"/>
                        </a:rPr>
                        <a:t>iell</a:t>
                      </a:r>
                      <a:r>
                        <a:rPr sz="800" i="1" dirty="0">
                          <a:latin typeface="Arial"/>
                          <a:cs typeface="Arial"/>
                        </a:rPr>
                        <a:t>a</a:t>
                      </a:r>
                      <a:r>
                        <a:rPr sz="800" i="1" spc="-114" dirty="0">
                          <a:latin typeface="Arial"/>
                          <a:cs typeface="Arial"/>
                        </a:rPr>
                        <a:t> </a:t>
                      </a:r>
                      <a:r>
                        <a:rPr sz="800" i="1" spc="-10" dirty="0">
                          <a:latin typeface="Arial"/>
                          <a:cs typeface="Arial"/>
                        </a:rPr>
                        <a:t>o</a:t>
                      </a:r>
                      <a:r>
                        <a:rPr sz="800" i="1" spc="-15" dirty="0">
                          <a:latin typeface="Arial"/>
                          <a:cs typeface="Arial"/>
                        </a:rPr>
                        <a:t>xy</a:t>
                      </a:r>
                      <a:r>
                        <a:rPr sz="800" i="1" spc="-5" dirty="0">
                          <a:latin typeface="Arial"/>
                          <a:cs typeface="Arial"/>
                        </a:rPr>
                        <a:t>t</a:t>
                      </a:r>
                      <a:r>
                        <a:rPr sz="800" i="1" spc="-10" dirty="0">
                          <a:latin typeface="Arial"/>
                          <a:cs typeface="Arial"/>
                        </a:rPr>
                        <a:t>o</a:t>
                      </a:r>
                      <a:r>
                        <a:rPr sz="800" i="1" spc="-15" dirty="0">
                          <a:latin typeface="Arial"/>
                          <a:cs typeface="Arial"/>
                        </a:rPr>
                        <a:t>c</a:t>
                      </a:r>
                      <a:r>
                        <a:rPr sz="800" i="1" dirty="0">
                          <a:latin typeface="Arial"/>
                          <a:cs typeface="Arial"/>
                        </a:rPr>
                        <a:t>a</a:t>
                      </a:r>
                      <a:endParaRPr sz="800">
                        <a:latin typeface="Arial"/>
                        <a:cs typeface="Arial"/>
                      </a:endParaRPr>
                    </a:p>
                  </a:txBody>
                  <a:tcPr marL="0" marR="0" marT="5080" marB="0"/>
                </a:tc>
                <a:tc>
                  <a:txBody>
                    <a:bodyPr/>
                    <a:lstStyle/>
                    <a:p>
                      <a:pPr marL="118745">
                        <a:lnSpc>
                          <a:spcPts val="894"/>
                        </a:lnSpc>
                        <a:spcBef>
                          <a:spcPts val="40"/>
                        </a:spcBef>
                      </a:pPr>
                      <a:r>
                        <a:rPr sz="800" dirty="0">
                          <a:latin typeface="Arial MT"/>
                          <a:cs typeface="Arial MT"/>
                        </a:rPr>
                        <a:t>1</a:t>
                      </a:r>
                      <a:endParaRPr sz="800">
                        <a:latin typeface="Arial MT"/>
                        <a:cs typeface="Arial MT"/>
                      </a:endParaRPr>
                    </a:p>
                  </a:txBody>
                  <a:tcPr marL="0" marR="0" marT="5080" marB="0"/>
                </a:tc>
                <a:tc>
                  <a:txBody>
                    <a:bodyPr/>
                    <a:lstStyle/>
                    <a:p>
                      <a:pPr marL="158750">
                        <a:lnSpc>
                          <a:spcPts val="894"/>
                        </a:lnSpc>
                        <a:spcBef>
                          <a:spcPts val="40"/>
                        </a:spcBef>
                      </a:pPr>
                      <a:r>
                        <a:rPr sz="800" spc="-190" dirty="0">
                          <a:latin typeface="Arial MT"/>
                          <a:cs typeface="Arial MT"/>
                        </a:rPr>
                        <a:t>1,64</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6"/>
                  </a:ext>
                </a:extLst>
              </a:tr>
              <a:tr h="145593">
                <a:tc>
                  <a:txBody>
                    <a:bodyPr/>
                    <a:lstStyle/>
                    <a:p>
                      <a:pPr marL="10795">
                        <a:lnSpc>
                          <a:spcPts val="950"/>
                        </a:lnSpc>
                        <a:spcBef>
                          <a:spcPts val="95"/>
                        </a:spcBef>
                      </a:pPr>
                      <a:r>
                        <a:rPr sz="800" i="1" dirty="0">
                          <a:latin typeface="Arial"/>
                          <a:cs typeface="Arial"/>
                        </a:rPr>
                        <a:t>K</a:t>
                      </a:r>
                      <a:r>
                        <a:rPr sz="800" i="1" spc="-10" dirty="0">
                          <a:latin typeface="Arial"/>
                          <a:cs typeface="Arial"/>
                        </a:rPr>
                        <a:t>leb</a:t>
                      </a:r>
                      <a:r>
                        <a:rPr sz="800" i="1" spc="-15" dirty="0">
                          <a:latin typeface="Arial"/>
                          <a:cs typeface="Arial"/>
                        </a:rPr>
                        <a:t>s</a:t>
                      </a:r>
                      <a:r>
                        <a:rPr sz="800" i="1" spc="-10" dirty="0">
                          <a:latin typeface="Arial"/>
                          <a:cs typeface="Arial"/>
                        </a:rPr>
                        <a:t>iell</a:t>
                      </a:r>
                      <a:r>
                        <a:rPr sz="800" i="1" dirty="0">
                          <a:latin typeface="Arial"/>
                          <a:cs typeface="Arial"/>
                        </a:rPr>
                        <a:t>a</a:t>
                      </a:r>
                      <a:r>
                        <a:rPr sz="800" i="1" spc="-114" dirty="0">
                          <a:latin typeface="Arial"/>
                          <a:cs typeface="Arial"/>
                        </a:rPr>
                        <a:t> </a:t>
                      </a:r>
                      <a:r>
                        <a:rPr sz="800" i="1" spc="-10" dirty="0">
                          <a:latin typeface="Arial"/>
                          <a:cs typeface="Arial"/>
                        </a:rPr>
                        <a:t>pneumonia</a:t>
                      </a:r>
                      <a:r>
                        <a:rPr sz="800" i="1" dirty="0">
                          <a:latin typeface="Arial"/>
                          <a:cs typeface="Arial"/>
                        </a:rPr>
                        <a:t>e</a:t>
                      </a:r>
                      <a:endParaRPr sz="800">
                        <a:latin typeface="Arial"/>
                        <a:cs typeface="Arial"/>
                      </a:endParaRPr>
                    </a:p>
                  </a:txBody>
                  <a:tcPr marL="0" marR="0" marT="12065" marB="0"/>
                </a:tc>
                <a:tc>
                  <a:txBody>
                    <a:bodyPr/>
                    <a:lstStyle/>
                    <a:p>
                      <a:pPr marL="118745">
                        <a:lnSpc>
                          <a:spcPts val="950"/>
                        </a:lnSpc>
                        <a:spcBef>
                          <a:spcPts val="95"/>
                        </a:spcBef>
                      </a:pPr>
                      <a:r>
                        <a:rPr sz="800" dirty="0">
                          <a:latin typeface="Arial MT"/>
                          <a:cs typeface="Arial MT"/>
                        </a:rPr>
                        <a:t>7</a:t>
                      </a:r>
                      <a:endParaRPr sz="800">
                        <a:latin typeface="Arial MT"/>
                        <a:cs typeface="Arial MT"/>
                      </a:endParaRPr>
                    </a:p>
                  </a:txBody>
                  <a:tcPr marL="0" marR="0" marT="12065" marB="0"/>
                </a:tc>
                <a:tc>
                  <a:txBody>
                    <a:bodyPr/>
                    <a:lstStyle/>
                    <a:p>
                      <a:pPr marL="144145">
                        <a:lnSpc>
                          <a:spcPts val="1045"/>
                        </a:lnSpc>
                        <a:tabLst>
                          <a:tab pos="461009" algn="l"/>
                        </a:tabLst>
                      </a:pPr>
                      <a:r>
                        <a:rPr sz="800" spc="-10" dirty="0">
                          <a:latin typeface="Arial MT"/>
                          <a:cs typeface="Arial MT"/>
                        </a:rPr>
                        <a:t>11</a:t>
                      </a:r>
                      <a:r>
                        <a:rPr sz="800" spc="-5" dirty="0">
                          <a:latin typeface="Arial MT"/>
                          <a:cs typeface="Arial MT"/>
                        </a:rPr>
                        <a:t>,</a:t>
                      </a:r>
                      <a:r>
                        <a:rPr sz="800" spc="-10" dirty="0">
                          <a:latin typeface="Arial MT"/>
                          <a:cs typeface="Arial MT"/>
                        </a:rPr>
                        <a:t>4</a:t>
                      </a:r>
                      <a:r>
                        <a:rPr sz="800" dirty="0">
                          <a:latin typeface="Arial MT"/>
                          <a:cs typeface="Arial MT"/>
                        </a:rPr>
                        <a:t>8	</a:t>
                      </a:r>
                      <a:r>
                        <a:rPr sz="1200" b="1" dirty="0">
                          <a:latin typeface="Arial"/>
                          <a:cs typeface="Arial"/>
                        </a:rPr>
                        <a:t>Régimen</a:t>
                      </a:r>
                      <a:r>
                        <a:rPr sz="1200" b="1" spc="-60" dirty="0">
                          <a:latin typeface="Arial"/>
                          <a:cs typeface="Arial"/>
                        </a:rPr>
                        <a:t> </a:t>
                      </a:r>
                      <a:r>
                        <a:rPr sz="1200" b="1" dirty="0">
                          <a:latin typeface="Arial"/>
                          <a:cs typeface="Arial"/>
                        </a:rPr>
                        <a:t>con</a:t>
                      </a:r>
                      <a:r>
                        <a:rPr sz="1200" b="1" spc="-10" dirty="0">
                          <a:latin typeface="Arial"/>
                          <a:cs typeface="Arial"/>
                        </a:rPr>
                        <a:t>t</a:t>
                      </a:r>
                      <a:r>
                        <a:rPr sz="1200" b="1" dirty="0">
                          <a:latin typeface="Arial"/>
                          <a:cs typeface="Arial"/>
                        </a:rPr>
                        <a:t>ribu</a:t>
                      </a:r>
                      <a:r>
                        <a:rPr sz="1200" b="1" spc="-10" dirty="0">
                          <a:latin typeface="Arial"/>
                          <a:cs typeface="Arial"/>
                        </a:rPr>
                        <a:t>t</a:t>
                      </a:r>
                      <a:r>
                        <a:rPr sz="1200" b="1" dirty="0">
                          <a:latin typeface="Arial"/>
                          <a:cs typeface="Arial"/>
                        </a:rPr>
                        <a:t>i</a:t>
                      </a:r>
                      <a:r>
                        <a:rPr sz="1200" b="1" spc="5" dirty="0">
                          <a:latin typeface="Arial"/>
                          <a:cs typeface="Arial"/>
                        </a:rPr>
                        <a:t>v</a:t>
                      </a:r>
                      <a:r>
                        <a:rPr sz="1200" b="1" dirty="0">
                          <a:latin typeface="Arial"/>
                          <a:cs typeface="Arial"/>
                        </a:rPr>
                        <a:t>o</a:t>
                      </a:r>
                      <a:endParaRPr sz="1200">
                        <a:latin typeface="Arial"/>
                        <a:cs typeface="Arial"/>
                      </a:endParaRPr>
                    </a:p>
                  </a:txBody>
                  <a:tcPr marL="0" marR="0" marT="0"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07"/>
                  </a:ext>
                </a:extLst>
              </a:tr>
              <a:tr h="138645">
                <a:tc>
                  <a:txBody>
                    <a:bodyPr/>
                    <a:lstStyle/>
                    <a:p>
                      <a:pPr marL="10795">
                        <a:lnSpc>
                          <a:spcPts val="950"/>
                        </a:lnSpc>
                        <a:spcBef>
                          <a:spcPts val="40"/>
                        </a:spcBef>
                      </a:pPr>
                      <a:r>
                        <a:rPr sz="800" i="1" dirty="0">
                          <a:latin typeface="Arial"/>
                          <a:cs typeface="Arial"/>
                        </a:rPr>
                        <a:t>K</a:t>
                      </a:r>
                      <a:r>
                        <a:rPr sz="800" i="1" spc="-10" dirty="0">
                          <a:latin typeface="Arial"/>
                          <a:cs typeface="Arial"/>
                        </a:rPr>
                        <a:t>leb</a:t>
                      </a:r>
                      <a:r>
                        <a:rPr sz="800" i="1" spc="-15" dirty="0">
                          <a:latin typeface="Arial"/>
                          <a:cs typeface="Arial"/>
                        </a:rPr>
                        <a:t>s</a:t>
                      </a:r>
                      <a:r>
                        <a:rPr sz="800" i="1" spc="-10" dirty="0">
                          <a:latin typeface="Arial"/>
                          <a:cs typeface="Arial"/>
                        </a:rPr>
                        <a:t>iell</a:t>
                      </a:r>
                      <a:r>
                        <a:rPr sz="800" i="1" dirty="0">
                          <a:latin typeface="Arial"/>
                          <a:cs typeface="Arial"/>
                        </a:rPr>
                        <a:t>a</a:t>
                      </a:r>
                      <a:r>
                        <a:rPr sz="800" i="1" spc="-114" dirty="0">
                          <a:latin typeface="Arial"/>
                          <a:cs typeface="Arial"/>
                        </a:rPr>
                        <a:t> </a:t>
                      </a:r>
                      <a:r>
                        <a:rPr sz="800" i="1" spc="-10" dirty="0">
                          <a:latin typeface="Arial"/>
                          <a:cs typeface="Arial"/>
                        </a:rPr>
                        <a:t>pneumonia</a:t>
                      </a:r>
                      <a:r>
                        <a:rPr sz="800" i="1" dirty="0">
                          <a:latin typeface="Arial"/>
                          <a:cs typeface="Arial"/>
                        </a:rPr>
                        <a:t>e</a:t>
                      </a:r>
                      <a:r>
                        <a:rPr sz="800" i="1" spc="-114" dirty="0">
                          <a:latin typeface="Arial"/>
                          <a:cs typeface="Arial"/>
                        </a:rPr>
                        <a:t> </a:t>
                      </a:r>
                      <a:r>
                        <a:rPr sz="800" i="1" spc="-10" dirty="0">
                          <a:latin typeface="Arial"/>
                          <a:cs typeface="Arial"/>
                        </a:rPr>
                        <a:t>pneumonia</a:t>
                      </a:r>
                      <a:r>
                        <a:rPr sz="800" i="1" dirty="0">
                          <a:latin typeface="Arial"/>
                          <a:cs typeface="Arial"/>
                        </a:rPr>
                        <a:t>e</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1</a:t>
                      </a:r>
                      <a:endParaRPr sz="800">
                        <a:latin typeface="Arial MT"/>
                        <a:cs typeface="Arial MT"/>
                      </a:endParaRPr>
                    </a:p>
                  </a:txBody>
                  <a:tcPr marL="0" marR="0" marT="5080" marB="0"/>
                </a:tc>
                <a:tc>
                  <a:txBody>
                    <a:bodyPr/>
                    <a:lstStyle/>
                    <a:p>
                      <a:pPr marL="158750">
                        <a:lnSpc>
                          <a:spcPts val="990"/>
                        </a:lnSpc>
                        <a:tabLst>
                          <a:tab pos="868044" algn="l"/>
                        </a:tabLst>
                      </a:pPr>
                      <a:r>
                        <a:rPr sz="1200" spc="-284" baseline="48611" dirty="0">
                          <a:latin typeface="Arial MT"/>
                          <a:cs typeface="Arial MT"/>
                        </a:rPr>
                        <a:t>1,64	</a:t>
                      </a:r>
                      <a:r>
                        <a:rPr sz="1600" b="1" spc="-170" dirty="0">
                          <a:latin typeface="Arial"/>
                          <a:cs typeface="Arial"/>
                        </a:rPr>
                        <a:t>64,2%</a:t>
                      </a:r>
                      <a:endParaRPr sz="160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8"/>
                  </a:ext>
                </a:extLst>
              </a:tr>
              <a:tr h="138741">
                <a:tc>
                  <a:txBody>
                    <a:bodyPr/>
                    <a:lstStyle/>
                    <a:p>
                      <a:pPr marL="10795">
                        <a:lnSpc>
                          <a:spcPts val="950"/>
                        </a:lnSpc>
                        <a:spcBef>
                          <a:spcPts val="40"/>
                        </a:spcBef>
                      </a:pPr>
                      <a:r>
                        <a:rPr sz="800" i="1" spc="-10" dirty="0">
                          <a:latin typeface="Arial"/>
                          <a:cs typeface="Arial"/>
                        </a:rPr>
                        <a:t>Mo</a:t>
                      </a:r>
                      <a:r>
                        <a:rPr sz="800" i="1" dirty="0">
                          <a:latin typeface="Arial"/>
                          <a:cs typeface="Arial"/>
                        </a:rPr>
                        <a:t>r</a:t>
                      </a:r>
                      <a:r>
                        <a:rPr sz="800" i="1" spc="-10" dirty="0">
                          <a:latin typeface="Arial"/>
                          <a:cs typeface="Arial"/>
                        </a:rPr>
                        <a:t>ganell</a:t>
                      </a:r>
                      <a:r>
                        <a:rPr sz="800" i="1" dirty="0">
                          <a:latin typeface="Arial"/>
                          <a:cs typeface="Arial"/>
                        </a:rPr>
                        <a:t>a</a:t>
                      </a:r>
                      <a:r>
                        <a:rPr sz="800" i="1" spc="-114" dirty="0">
                          <a:latin typeface="Arial"/>
                          <a:cs typeface="Arial"/>
                        </a:rPr>
                        <a:t> </a:t>
                      </a:r>
                      <a:r>
                        <a:rPr sz="800" i="1" spc="-10" dirty="0">
                          <a:latin typeface="Arial"/>
                          <a:cs typeface="Arial"/>
                        </a:rPr>
                        <a:t>mo</a:t>
                      </a:r>
                      <a:r>
                        <a:rPr sz="800" i="1" dirty="0">
                          <a:latin typeface="Arial"/>
                          <a:cs typeface="Arial"/>
                        </a:rPr>
                        <a:t>r</a:t>
                      </a:r>
                      <a:r>
                        <a:rPr sz="800" i="1" spc="-10" dirty="0">
                          <a:latin typeface="Arial"/>
                          <a:cs typeface="Arial"/>
                        </a:rPr>
                        <a:t>gani</a:t>
                      </a:r>
                      <a:r>
                        <a:rPr sz="800" i="1" dirty="0">
                          <a:latin typeface="Arial"/>
                          <a:cs typeface="Arial"/>
                        </a:rPr>
                        <a:t>i</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2</a:t>
                      </a:r>
                      <a:endParaRPr sz="800">
                        <a:latin typeface="Arial MT"/>
                        <a:cs typeface="Arial MT"/>
                      </a:endParaRPr>
                    </a:p>
                  </a:txBody>
                  <a:tcPr marL="0" marR="0" marT="5080" marB="0"/>
                </a:tc>
                <a:tc>
                  <a:txBody>
                    <a:bodyPr/>
                    <a:lstStyle/>
                    <a:p>
                      <a:pPr marL="158750">
                        <a:lnSpc>
                          <a:spcPts val="950"/>
                        </a:lnSpc>
                        <a:spcBef>
                          <a:spcPts val="40"/>
                        </a:spcBef>
                      </a:pPr>
                      <a:r>
                        <a:rPr sz="800" spc="-190" dirty="0">
                          <a:latin typeface="Arial MT"/>
                          <a:cs typeface="Arial MT"/>
                        </a:rPr>
                        <a:t>3,28</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9"/>
                  </a:ext>
                </a:extLst>
              </a:tr>
              <a:tr h="138789">
                <a:tc>
                  <a:txBody>
                    <a:bodyPr/>
                    <a:lstStyle/>
                    <a:p>
                      <a:pPr marL="10795">
                        <a:lnSpc>
                          <a:spcPts val="950"/>
                        </a:lnSpc>
                        <a:spcBef>
                          <a:spcPts val="40"/>
                        </a:spcBef>
                      </a:pPr>
                      <a:r>
                        <a:rPr sz="800" i="1" dirty="0">
                          <a:latin typeface="Arial"/>
                          <a:cs typeface="Arial"/>
                        </a:rPr>
                        <a:t>Pr</a:t>
                      </a:r>
                      <a:r>
                        <a:rPr sz="800" i="1" spc="-10" dirty="0">
                          <a:latin typeface="Arial"/>
                          <a:cs typeface="Arial"/>
                        </a:rPr>
                        <a:t>o</a:t>
                      </a:r>
                      <a:r>
                        <a:rPr sz="800" i="1" spc="-5" dirty="0">
                          <a:latin typeface="Arial"/>
                          <a:cs typeface="Arial"/>
                        </a:rPr>
                        <a:t>t</a:t>
                      </a:r>
                      <a:r>
                        <a:rPr sz="800" i="1" spc="-10" dirty="0">
                          <a:latin typeface="Arial"/>
                          <a:cs typeface="Arial"/>
                        </a:rPr>
                        <a:t>eu</a:t>
                      </a:r>
                      <a:r>
                        <a:rPr sz="800" i="1" dirty="0">
                          <a:latin typeface="Arial"/>
                          <a:cs typeface="Arial"/>
                        </a:rPr>
                        <a:t>s</a:t>
                      </a:r>
                      <a:r>
                        <a:rPr sz="800" i="1" spc="-120" dirty="0">
                          <a:latin typeface="Arial"/>
                          <a:cs typeface="Arial"/>
                        </a:rPr>
                        <a:t> </a:t>
                      </a:r>
                      <a:r>
                        <a:rPr sz="800" i="1" spc="-10" dirty="0">
                          <a:latin typeface="Arial"/>
                          <a:cs typeface="Arial"/>
                        </a:rPr>
                        <a:t>mi</a:t>
                      </a:r>
                      <a:r>
                        <a:rPr sz="800" i="1" dirty="0">
                          <a:latin typeface="Arial"/>
                          <a:cs typeface="Arial"/>
                        </a:rPr>
                        <a:t>r</a:t>
                      </a:r>
                      <a:r>
                        <a:rPr sz="800" i="1" spc="-10" dirty="0">
                          <a:latin typeface="Arial"/>
                          <a:cs typeface="Arial"/>
                        </a:rPr>
                        <a:t>abili</a:t>
                      </a:r>
                      <a:r>
                        <a:rPr sz="800" i="1" dirty="0">
                          <a:latin typeface="Arial"/>
                          <a:cs typeface="Arial"/>
                        </a:rPr>
                        <a:t>s</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2</a:t>
                      </a:r>
                      <a:endParaRPr sz="800">
                        <a:latin typeface="Arial MT"/>
                        <a:cs typeface="Arial MT"/>
                      </a:endParaRPr>
                    </a:p>
                  </a:txBody>
                  <a:tcPr marL="0" marR="0" marT="5080" marB="0"/>
                </a:tc>
                <a:tc>
                  <a:txBody>
                    <a:bodyPr/>
                    <a:lstStyle/>
                    <a:p>
                      <a:pPr marL="158750">
                        <a:lnSpc>
                          <a:spcPts val="994"/>
                        </a:lnSpc>
                        <a:tabLst>
                          <a:tab pos="932815" algn="l"/>
                        </a:tabLst>
                      </a:pPr>
                      <a:r>
                        <a:rPr sz="1200" spc="-15" baseline="6944" dirty="0">
                          <a:latin typeface="Arial MT"/>
                          <a:cs typeface="Arial MT"/>
                        </a:rPr>
                        <a:t>3</a:t>
                      </a:r>
                      <a:r>
                        <a:rPr sz="1200" spc="-7" baseline="6944" dirty="0">
                          <a:latin typeface="Arial MT"/>
                          <a:cs typeface="Arial MT"/>
                        </a:rPr>
                        <a:t>,</a:t>
                      </a:r>
                      <a:r>
                        <a:rPr sz="1200" spc="-15" baseline="6944" dirty="0">
                          <a:latin typeface="Arial MT"/>
                          <a:cs typeface="Arial MT"/>
                        </a:rPr>
                        <a:t>2</a:t>
                      </a:r>
                      <a:r>
                        <a:rPr sz="1200" baseline="6944" dirty="0">
                          <a:latin typeface="Arial MT"/>
                          <a:cs typeface="Arial MT"/>
                        </a:rPr>
                        <a:t>8	</a:t>
                      </a:r>
                      <a:r>
                        <a:rPr sz="1050" b="1" spc="-5" dirty="0">
                          <a:latin typeface="Arial"/>
                          <a:cs typeface="Arial"/>
                        </a:rPr>
                        <a:t>9</a:t>
                      </a:r>
                      <a:r>
                        <a:rPr sz="1050" b="1" dirty="0">
                          <a:latin typeface="Arial"/>
                          <a:cs typeface="Arial"/>
                        </a:rPr>
                        <a:t>7</a:t>
                      </a:r>
                      <a:r>
                        <a:rPr sz="1050" b="1" spc="-70" dirty="0">
                          <a:latin typeface="Arial"/>
                          <a:cs typeface="Arial"/>
                        </a:rPr>
                        <a:t> </a:t>
                      </a:r>
                      <a:r>
                        <a:rPr sz="1050" b="1" spc="-5" dirty="0">
                          <a:latin typeface="Arial"/>
                          <a:cs typeface="Arial"/>
                        </a:rPr>
                        <a:t>casos</a:t>
                      </a:r>
                      <a:endParaRPr sz="1050">
                        <a:latin typeface="Arial"/>
                        <a:cs typeface="Arial"/>
                      </a:endParaRPr>
                    </a:p>
                  </a:txBody>
                  <a:tcPr marL="0" marR="0" marT="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0"/>
                  </a:ext>
                </a:extLst>
              </a:tr>
              <a:tr h="138645">
                <a:tc>
                  <a:txBody>
                    <a:bodyPr/>
                    <a:lstStyle/>
                    <a:p>
                      <a:pPr marL="10795">
                        <a:lnSpc>
                          <a:spcPts val="950"/>
                        </a:lnSpc>
                        <a:spcBef>
                          <a:spcPts val="40"/>
                        </a:spcBef>
                      </a:pPr>
                      <a:r>
                        <a:rPr sz="800" i="1" dirty="0">
                          <a:latin typeface="Arial"/>
                          <a:cs typeface="Arial"/>
                        </a:rPr>
                        <a:t>P</a:t>
                      </a:r>
                      <a:r>
                        <a:rPr sz="800" i="1" spc="-15" dirty="0">
                          <a:latin typeface="Arial"/>
                          <a:cs typeface="Arial"/>
                        </a:rPr>
                        <a:t>s</a:t>
                      </a:r>
                      <a:r>
                        <a:rPr sz="800" i="1" spc="-10" dirty="0">
                          <a:latin typeface="Arial"/>
                          <a:cs typeface="Arial"/>
                        </a:rPr>
                        <a:t>eudomona</a:t>
                      </a:r>
                      <a:r>
                        <a:rPr sz="800" i="1" dirty="0">
                          <a:latin typeface="Arial"/>
                          <a:cs typeface="Arial"/>
                        </a:rPr>
                        <a:t>s</a:t>
                      </a:r>
                      <a:r>
                        <a:rPr sz="800" i="1" spc="-120" dirty="0">
                          <a:latin typeface="Arial"/>
                          <a:cs typeface="Arial"/>
                        </a:rPr>
                        <a:t> </a:t>
                      </a:r>
                      <a:r>
                        <a:rPr sz="800" i="1" spc="-10" dirty="0">
                          <a:latin typeface="Arial"/>
                          <a:cs typeface="Arial"/>
                        </a:rPr>
                        <a:t>ae</a:t>
                      </a:r>
                      <a:r>
                        <a:rPr sz="800" i="1" dirty="0">
                          <a:latin typeface="Arial"/>
                          <a:cs typeface="Arial"/>
                        </a:rPr>
                        <a:t>r</a:t>
                      </a:r>
                      <a:r>
                        <a:rPr sz="800" i="1" spc="-10" dirty="0">
                          <a:latin typeface="Arial"/>
                          <a:cs typeface="Arial"/>
                        </a:rPr>
                        <a:t>ugino</a:t>
                      </a:r>
                      <a:r>
                        <a:rPr sz="800" i="1" spc="-15" dirty="0">
                          <a:latin typeface="Arial"/>
                          <a:cs typeface="Arial"/>
                        </a:rPr>
                        <a:t>s</a:t>
                      </a:r>
                      <a:r>
                        <a:rPr sz="800" i="1" dirty="0">
                          <a:latin typeface="Arial"/>
                          <a:cs typeface="Arial"/>
                        </a:rPr>
                        <a:t>a</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2</a:t>
                      </a:r>
                      <a:endParaRPr sz="800">
                        <a:latin typeface="Arial MT"/>
                        <a:cs typeface="Arial MT"/>
                      </a:endParaRPr>
                    </a:p>
                  </a:txBody>
                  <a:tcPr marL="0" marR="0" marT="5080" marB="0"/>
                </a:tc>
                <a:tc>
                  <a:txBody>
                    <a:bodyPr/>
                    <a:lstStyle/>
                    <a:p>
                      <a:pPr marL="173355">
                        <a:lnSpc>
                          <a:spcPts val="950"/>
                        </a:lnSpc>
                        <a:spcBef>
                          <a:spcPts val="40"/>
                        </a:spcBef>
                      </a:pPr>
                      <a:r>
                        <a:rPr sz="800" spc="-180" dirty="0">
                          <a:latin typeface="Arial MT"/>
                          <a:cs typeface="Arial MT"/>
                        </a:rPr>
                        <a:t>3,3</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1"/>
                  </a:ext>
                </a:extLst>
              </a:tr>
              <a:tr h="138645">
                <a:tc>
                  <a:txBody>
                    <a:bodyPr/>
                    <a:lstStyle/>
                    <a:p>
                      <a:pPr marL="10795">
                        <a:lnSpc>
                          <a:spcPts val="950"/>
                        </a:lnSpc>
                        <a:spcBef>
                          <a:spcPts val="40"/>
                        </a:spcBef>
                      </a:pPr>
                      <a:r>
                        <a:rPr sz="800" i="1" dirty="0">
                          <a:latin typeface="Arial"/>
                          <a:cs typeface="Arial"/>
                        </a:rPr>
                        <a:t>S</a:t>
                      </a:r>
                      <a:r>
                        <a:rPr sz="800" i="1" spc="-10" dirty="0">
                          <a:latin typeface="Arial"/>
                          <a:cs typeface="Arial"/>
                        </a:rPr>
                        <a:t>e</a:t>
                      </a:r>
                      <a:r>
                        <a:rPr sz="800" i="1" dirty="0">
                          <a:latin typeface="Arial"/>
                          <a:cs typeface="Arial"/>
                        </a:rPr>
                        <a:t>rr</a:t>
                      </a:r>
                      <a:r>
                        <a:rPr sz="800" i="1" spc="-10" dirty="0">
                          <a:latin typeface="Arial"/>
                          <a:cs typeface="Arial"/>
                        </a:rPr>
                        <a:t>a</a:t>
                      </a:r>
                      <a:r>
                        <a:rPr sz="800" i="1" spc="-5" dirty="0">
                          <a:latin typeface="Arial"/>
                          <a:cs typeface="Arial"/>
                        </a:rPr>
                        <a:t>t</a:t>
                      </a:r>
                      <a:r>
                        <a:rPr sz="800" i="1" spc="-10" dirty="0">
                          <a:latin typeface="Arial"/>
                          <a:cs typeface="Arial"/>
                        </a:rPr>
                        <a:t>i</a:t>
                      </a:r>
                      <a:r>
                        <a:rPr sz="800" i="1" dirty="0">
                          <a:latin typeface="Arial"/>
                          <a:cs typeface="Arial"/>
                        </a:rPr>
                        <a:t>a</a:t>
                      </a:r>
                      <a:r>
                        <a:rPr sz="800" i="1" spc="-114" dirty="0">
                          <a:latin typeface="Arial"/>
                          <a:cs typeface="Arial"/>
                        </a:rPr>
                        <a:t> </a:t>
                      </a:r>
                      <a:r>
                        <a:rPr sz="800" i="1" spc="-10" dirty="0">
                          <a:latin typeface="Arial"/>
                          <a:cs typeface="Arial"/>
                        </a:rPr>
                        <a:t>ma</a:t>
                      </a:r>
                      <a:r>
                        <a:rPr sz="800" i="1" dirty="0">
                          <a:latin typeface="Arial"/>
                          <a:cs typeface="Arial"/>
                        </a:rPr>
                        <a:t>r</a:t>
                      </a:r>
                      <a:r>
                        <a:rPr sz="800" i="1" spc="-15" dirty="0">
                          <a:latin typeface="Arial"/>
                          <a:cs typeface="Arial"/>
                        </a:rPr>
                        <a:t>c</a:t>
                      </a:r>
                      <a:r>
                        <a:rPr sz="800" i="1" spc="-10" dirty="0">
                          <a:latin typeface="Arial"/>
                          <a:cs typeface="Arial"/>
                        </a:rPr>
                        <a:t>e</a:t>
                      </a:r>
                      <a:r>
                        <a:rPr sz="800" i="1" spc="-15" dirty="0">
                          <a:latin typeface="Arial"/>
                          <a:cs typeface="Arial"/>
                        </a:rPr>
                        <a:t>sc</a:t>
                      </a:r>
                      <a:r>
                        <a:rPr sz="800" i="1" spc="-10" dirty="0">
                          <a:latin typeface="Arial"/>
                          <a:cs typeface="Arial"/>
                        </a:rPr>
                        <a:t>en</a:t>
                      </a:r>
                      <a:r>
                        <a:rPr sz="800" i="1" dirty="0">
                          <a:latin typeface="Arial"/>
                          <a:cs typeface="Arial"/>
                        </a:rPr>
                        <a:t>s</a:t>
                      </a:r>
                      <a:endParaRPr sz="800">
                        <a:latin typeface="Arial"/>
                        <a:cs typeface="Arial"/>
                      </a:endParaRPr>
                    </a:p>
                  </a:txBody>
                  <a:tcPr marL="0" marR="0" marT="5080" marB="0"/>
                </a:tc>
                <a:tc>
                  <a:txBody>
                    <a:bodyPr/>
                    <a:lstStyle/>
                    <a:p>
                      <a:pPr marL="118745">
                        <a:lnSpc>
                          <a:spcPts val="950"/>
                        </a:lnSpc>
                        <a:spcBef>
                          <a:spcPts val="40"/>
                        </a:spcBef>
                      </a:pPr>
                      <a:r>
                        <a:rPr sz="800" dirty="0">
                          <a:latin typeface="Arial MT"/>
                          <a:cs typeface="Arial MT"/>
                        </a:rPr>
                        <a:t>5</a:t>
                      </a:r>
                      <a:endParaRPr sz="800">
                        <a:latin typeface="Arial MT"/>
                        <a:cs typeface="Arial MT"/>
                      </a:endParaRPr>
                    </a:p>
                  </a:txBody>
                  <a:tcPr marL="0" marR="0" marT="5080" marB="0"/>
                </a:tc>
                <a:tc>
                  <a:txBody>
                    <a:bodyPr/>
                    <a:lstStyle/>
                    <a:p>
                      <a:pPr marL="173355">
                        <a:lnSpc>
                          <a:spcPts val="950"/>
                        </a:lnSpc>
                        <a:spcBef>
                          <a:spcPts val="40"/>
                        </a:spcBef>
                      </a:pPr>
                      <a:r>
                        <a:rPr sz="800" spc="-180" dirty="0">
                          <a:latin typeface="Arial MT"/>
                          <a:cs typeface="Arial MT"/>
                        </a:rPr>
                        <a:t>8,2</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2"/>
                  </a:ext>
                </a:extLst>
              </a:tr>
              <a:tr h="138660">
                <a:tc>
                  <a:txBody>
                    <a:bodyPr/>
                    <a:lstStyle/>
                    <a:p>
                      <a:pPr marL="10795">
                        <a:lnSpc>
                          <a:spcPts val="950"/>
                        </a:lnSpc>
                        <a:spcBef>
                          <a:spcPts val="40"/>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0" dirty="0">
                          <a:latin typeface="Arial"/>
                          <a:cs typeface="Arial"/>
                        </a:rPr>
                        <a:t>au</a:t>
                      </a:r>
                      <a:r>
                        <a:rPr sz="800" i="1" dirty="0">
                          <a:latin typeface="Arial"/>
                          <a:cs typeface="Arial"/>
                        </a:rPr>
                        <a:t>r</a:t>
                      </a:r>
                      <a:r>
                        <a:rPr sz="800" i="1" spc="-10" dirty="0">
                          <a:latin typeface="Arial"/>
                          <a:cs typeface="Arial"/>
                        </a:rPr>
                        <a:t>eu</a:t>
                      </a:r>
                      <a:r>
                        <a:rPr sz="800" i="1" dirty="0">
                          <a:latin typeface="Arial"/>
                          <a:cs typeface="Arial"/>
                        </a:rPr>
                        <a:t>s</a:t>
                      </a:r>
                      <a:endParaRPr sz="800">
                        <a:latin typeface="Arial"/>
                        <a:cs typeface="Arial"/>
                      </a:endParaRPr>
                    </a:p>
                  </a:txBody>
                  <a:tcPr marL="0" marR="0" marT="5080" marB="0"/>
                </a:tc>
                <a:tc>
                  <a:txBody>
                    <a:bodyPr/>
                    <a:lstStyle/>
                    <a:p>
                      <a:pPr marL="104139">
                        <a:lnSpc>
                          <a:spcPts val="950"/>
                        </a:lnSpc>
                        <a:spcBef>
                          <a:spcPts val="40"/>
                        </a:spcBef>
                      </a:pPr>
                      <a:r>
                        <a:rPr sz="800" spc="-220" dirty="0">
                          <a:latin typeface="Arial MT"/>
                          <a:cs typeface="Arial MT"/>
                        </a:rPr>
                        <a:t>15</a:t>
                      </a:r>
                      <a:endParaRPr sz="800">
                        <a:latin typeface="Arial MT"/>
                        <a:cs typeface="Arial MT"/>
                      </a:endParaRPr>
                    </a:p>
                  </a:txBody>
                  <a:tcPr marL="0" marR="0" marT="5080" marB="0"/>
                </a:tc>
                <a:tc>
                  <a:txBody>
                    <a:bodyPr/>
                    <a:lstStyle/>
                    <a:p>
                      <a:pPr marL="158750">
                        <a:lnSpc>
                          <a:spcPts val="950"/>
                        </a:lnSpc>
                        <a:spcBef>
                          <a:spcPts val="40"/>
                        </a:spcBef>
                      </a:pPr>
                      <a:r>
                        <a:rPr sz="800" spc="-190" dirty="0">
                          <a:latin typeface="Arial MT"/>
                          <a:cs typeface="Arial MT"/>
                        </a:rPr>
                        <a:t>24,6</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3"/>
                  </a:ext>
                </a:extLst>
              </a:tr>
              <a:tr h="141519">
                <a:tc>
                  <a:txBody>
                    <a:bodyPr/>
                    <a:lstStyle/>
                    <a:p>
                      <a:pPr marL="10795">
                        <a:lnSpc>
                          <a:spcPct val="100000"/>
                        </a:lnSpc>
                        <a:spcBef>
                          <a:spcPts val="40"/>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5" dirty="0">
                          <a:latin typeface="Arial"/>
                          <a:cs typeface="Arial"/>
                        </a:rPr>
                        <a:t>c</a:t>
                      </a:r>
                      <a:r>
                        <a:rPr sz="800" i="1" spc="-10" dirty="0">
                          <a:latin typeface="Arial"/>
                          <a:cs typeface="Arial"/>
                        </a:rPr>
                        <a:t>ap</a:t>
                      </a:r>
                      <a:r>
                        <a:rPr sz="800" i="1" dirty="0">
                          <a:latin typeface="Arial"/>
                          <a:cs typeface="Arial"/>
                        </a:rPr>
                        <a:t>r</a:t>
                      </a:r>
                      <a:r>
                        <a:rPr sz="800" i="1" spc="-10" dirty="0">
                          <a:latin typeface="Arial"/>
                          <a:cs typeface="Arial"/>
                        </a:rPr>
                        <a:t>a</a:t>
                      </a:r>
                      <a:r>
                        <a:rPr sz="800" i="1" dirty="0">
                          <a:latin typeface="Arial"/>
                          <a:cs typeface="Arial"/>
                        </a:rPr>
                        <a:t>e</a:t>
                      </a:r>
                      <a:endParaRPr sz="800">
                        <a:latin typeface="Arial"/>
                        <a:cs typeface="Arial"/>
                      </a:endParaRPr>
                    </a:p>
                  </a:txBody>
                  <a:tcPr marL="0" marR="0" marT="5080" marB="0"/>
                </a:tc>
                <a:tc>
                  <a:txBody>
                    <a:bodyPr/>
                    <a:lstStyle/>
                    <a:p>
                      <a:pPr marL="118745">
                        <a:lnSpc>
                          <a:spcPct val="100000"/>
                        </a:lnSpc>
                        <a:spcBef>
                          <a:spcPts val="40"/>
                        </a:spcBef>
                      </a:pPr>
                      <a:r>
                        <a:rPr sz="800" dirty="0">
                          <a:latin typeface="Arial MT"/>
                          <a:cs typeface="Arial MT"/>
                        </a:rPr>
                        <a:t>1</a:t>
                      </a:r>
                      <a:endParaRPr sz="800">
                        <a:latin typeface="Arial MT"/>
                        <a:cs typeface="Arial MT"/>
                      </a:endParaRPr>
                    </a:p>
                  </a:txBody>
                  <a:tcPr marL="0" marR="0" marT="5080" marB="0"/>
                </a:tc>
                <a:tc>
                  <a:txBody>
                    <a:bodyPr/>
                    <a:lstStyle/>
                    <a:p>
                      <a:pPr marL="173355">
                        <a:lnSpc>
                          <a:spcPct val="100000"/>
                        </a:lnSpc>
                        <a:spcBef>
                          <a:spcPts val="40"/>
                        </a:spcBef>
                      </a:pPr>
                      <a:r>
                        <a:rPr sz="800" spc="-180" dirty="0">
                          <a:latin typeface="Arial MT"/>
                          <a:cs typeface="Arial MT"/>
                        </a:rPr>
                        <a:t>1,6</a:t>
                      </a:r>
                      <a:endParaRPr sz="800">
                        <a:latin typeface="Arial MT"/>
                        <a:cs typeface="Arial MT"/>
                      </a:endParaRPr>
                    </a:p>
                  </a:txBody>
                  <a:tcPr marL="0" marR="0" marT="508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4"/>
                  </a:ext>
                </a:extLst>
              </a:tr>
              <a:tr h="144532">
                <a:tc>
                  <a:txBody>
                    <a:bodyPr/>
                    <a:lstStyle/>
                    <a:p>
                      <a:pPr marL="10795">
                        <a:lnSpc>
                          <a:spcPct val="100000"/>
                        </a:lnSpc>
                        <a:spcBef>
                          <a:spcPts val="65"/>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0" dirty="0">
                          <a:latin typeface="Arial"/>
                          <a:cs typeface="Arial"/>
                        </a:rPr>
                        <a:t>epide</a:t>
                      </a:r>
                      <a:r>
                        <a:rPr sz="800" i="1" dirty="0">
                          <a:latin typeface="Arial"/>
                          <a:cs typeface="Arial"/>
                        </a:rPr>
                        <a:t>r</a:t>
                      </a:r>
                      <a:r>
                        <a:rPr sz="800" i="1" spc="-10" dirty="0">
                          <a:latin typeface="Arial"/>
                          <a:cs typeface="Arial"/>
                        </a:rPr>
                        <a:t>midi</a:t>
                      </a:r>
                      <a:r>
                        <a:rPr sz="800" i="1" dirty="0">
                          <a:latin typeface="Arial"/>
                          <a:cs typeface="Arial"/>
                        </a:rPr>
                        <a:t>s</a:t>
                      </a:r>
                      <a:endParaRPr sz="800">
                        <a:latin typeface="Arial"/>
                        <a:cs typeface="Arial"/>
                      </a:endParaRPr>
                    </a:p>
                  </a:txBody>
                  <a:tcPr marL="0" marR="0" marT="8255" marB="0"/>
                </a:tc>
                <a:tc>
                  <a:txBody>
                    <a:bodyPr/>
                    <a:lstStyle/>
                    <a:p>
                      <a:pPr marL="118745">
                        <a:lnSpc>
                          <a:spcPct val="100000"/>
                        </a:lnSpc>
                        <a:spcBef>
                          <a:spcPts val="65"/>
                        </a:spcBef>
                      </a:pPr>
                      <a:r>
                        <a:rPr sz="800" dirty="0">
                          <a:latin typeface="Arial MT"/>
                          <a:cs typeface="Arial MT"/>
                        </a:rPr>
                        <a:t>3</a:t>
                      </a:r>
                      <a:endParaRPr sz="800">
                        <a:latin typeface="Arial MT"/>
                        <a:cs typeface="Arial MT"/>
                      </a:endParaRPr>
                    </a:p>
                  </a:txBody>
                  <a:tcPr marL="0" marR="0" marT="8255" marB="0"/>
                </a:tc>
                <a:tc>
                  <a:txBody>
                    <a:bodyPr/>
                    <a:lstStyle/>
                    <a:p>
                      <a:pPr marL="173355">
                        <a:lnSpc>
                          <a:spcPct val="100000"/>
                        </a:lnSpc>
                        <a:spcBef>
                          <a:spcPts val="65"/>
                        </a:spcBef>
                      </a:pPr>
                      <a:r>
                        <a:rPr sz="800" spc="-180" dirty="0">
                          <a:latin typeface="Arial MT"/>
                          <a:cs typeface="Arial MT"/>
                        </a:rPr>
                        <a:t>4,9</a:t>
                      </a:r>
                      <a:endParaRPr sz="800">
                        <a:latin typeface="Arial MT"/>
                        <a:cs typeface="Arial MT"/>
                      </a:endParaRPr>
                    </a:p>
                  </a:txBody>
                  <a:tcPr marL="0" marR="0" marT="825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5"/>
                  </a:ext>
                </a:extLst>
              </a:tr>
              <a:tr h="144532">
                <a:tc>
                  <a:txBody>
                    <a:bodyPr/>
                    <a:lstStyle/>
                    <a:p>
                      <a:pPr marL="10795">
                        <a:lnSpc>
                          <a:spcPct val="100000"/>
                        </a:lnSpc>
                        <a:spcBef>
                          <a:spcPts val="65"/>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0" dirty="0">
                          <a:latin typeface="Arial"/>
                          <a:cs typeface="Arial"/>
                        </a:rPr>
                        <a:t>haemol</a:t>
                      </a:r>
                      <a:r>
                        <a:rPr sz="800" i="1" spc="-15" dirty="0">
                          <a:latin typeface="Arial"/>
                          <a:cs typeface="Arial"/>
                        </a:rPr>
                        <a:t>y</a:t>
                      </a:r>
                      <a:r>
                        <a:rPr sz="800" i="1" spc="-5" dirty="0">
                          <a:latin typeface="Arial"/>
                          <a:cs typeface="Arial"/>
                        </a:rPr>
                        <a:t>t</a:t>
                      </a:r>
                      <a:r>
                        <a:rPr sz="800" i="1" spc="-10" dirty="0">
                          <a:latin typeface="Arial"/>
                          <a:cs typeface="Arial"/>
                        </a:rPr>
                        <a:t>i</a:t>
                      </a:r>
                      <a:r>
                        <a:rPr sz="800" i="1" spc="-15" dirty="0">
                          <a:latin typeface="Arial"/>
                          <a:cs typeface="Arial"/>
                        </a:rPr>
                        <a:t>c</a:t>
                      </a:r>
                      <a:r>
                        <a:rPr sz="800" i="1" spc="-10" dirty="0">
                          <a:latin typeface="Arial"/>
                          <a:cs typeface="Arial"/>
                        </a:rPr>
                        <a:t>u</a:t>
                      </a:r>
                      <a:r>
                        <a:rPr sz="800" i="1" dirty="0">
                          <a:latin typeface="Arial"/>
                          <a:cs typeface="Arial"/>
                        </a:rPr>
                        <a:t>s</a:t>
                      </a:r>
                      <a:endParaRPr sz="800">
                        <a:latin typeface="Arial"/>
                        <a:cs typeface="Arial"/>
                      </a:endParaRPr>
                    </a:p>
                  </a:txBody>
                  <a:tcPr marL="0" marR="0" marT="8255" marB="0"/>
                </a:tc>
                <a:tc>
                  <a:txBody>
                    <a:bodyPr/>
                    <a:lstStyle/>
                    <a:p>
                      <a:pPr marL="118745">
                        <a:lnSpc>
                          <a:spcPct val="100000"/>
                        </a:lnSpc>
                        <a:spcBef>
                          <a:spcPts val="65"/>
                        </a:spcBef>
                      </a:pPr>
                      <a:r>
                        <a:rPr sz="800" dirty="0">
                          <a:latin typeface="Arial MT"/>
                          <a:cs typeface="Arial MT"/>
                        </a:rPr>
                        <a:t>1</a:t>
                      </a:r>
                      <a:endParaRPr sz="800">
                        <a:latin typeface="Arial MT"/>
                        <a:cs typeface="Arial MT"/>
                      </a:endParaRPr>
                    </a:p>
                  </a:txBody>
                  <a:tcPr marL="0" marR="0" marT="8255" marB="0"/>
                </a:tc>
                <a:tc>
                  <a:txBody>
                    <a:bodyPr/>
                    <a:lstStyle/>
                    <a:p>
                      <a:pPr marL="173355">
                        <a:lnSpc>
                          <a:spcPct val="100000"/>
                        </a:lnSpc>
                        <a:spcBef>
                          <a:spcPts val="65"/>
                        </a:spcBef>
                      </a:pPr>
                      <a:r>
                        <a:rPr sz="800" spc="-180" dirty="0">
                          <a:latin typeface="Arial MT"/>
                          <a:cs typeface="Arial MT"/>
                        </a:rPr>
                        <a:t>1,6</a:t>
                      </a:r>
                      <a:endParaRPr sz="800">
                        <a:latin typeface="Arial MT"/>
                        <a:cs typeface="Arial MT"/>
                      </a:endParaRPr>
                    </a:p>
                  </a:txBody>
                  <a:tcPr marL="0" marR="0" marT="825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6"/>
                  </a:ext>
                </a:extLst>
              </a:tr>
              <a:tr h="144412">
                <a:tc>
                  <a:txBody>
                    <a:bodyPr/>
                    <a:lstStyle/>
                    <a:p>
                      <a:pPr marL="10795">
                        <a:lnSpc>
                          <a:spcPct val="100000"/>
                        </a:lnSpc>
                        <a:spcBef>
                          <a:spcPts val="65"/>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0" dirty="0">
                          <a:latin typeface="Arial"/>
                          <a:cs typeface="Arial"/>
                        </a:rPr>
                        <a:t>lugdunen</a:t>
                      </a:r>
                      <a:r>
                        <a:rPr sz="800" i="1" spc="-15" dirty="0">
                          <a:latin typeface="Arial"/>
                          <a:cs typeface="Arial"/>
                        </a:rPr>
                        <a:t>s</a:t>
                      </a:r>
                      <a:r>
                        <a:rPr sz="800" i="1" spc="-10" dirty="0">
                          <a:latin typeface="Arial"/>
                          <a:cs typeface="Arial"/>
                        </a:rPr>
                        <a:t>i</a:t>
                      </a:r>
                      <a:r>
                        <a:rPr sz="800" i="1" dirty="0">
                          <a:latin typeface="Arial"/>
                          <a:cs typeface="Arial"/>
                        </a:rPr>
                        <a:t>s</a:t>
                      </a:r>
                      <a:endParaRPr sz="800">
                        <a:latin typeface="Arial"/>
                        <a:cs typeface="Arial"/>
                      </a:endParaRPr>
                    </a:p>
                  </a:txBody>
                  <a:tcPr marL="0" marR="0" marT="8255" marB="0"/>
                </a:tc>
                <a:tc>
                  <a:txBody>
                    <a:bodyPr/>
                    <a:lstStyle/>
                    <a:p>
                      <a:pPr marL="118745">
                        <a:lnSpc>
                          <a:spcPct val="100000"/>
                        </a:lnSpc>
                        <a:spcBef>
                          <a:spcPts val="65"/>
                        </a:spcBef>
                      </a:pPr>
                      <a:r>
                        <a:rPr sz="800" dirty="0">
                          <a:latin typeface="Arial MT"/>
                          <a:cs typeface="Arial MT"/>
                        </a:rPr>
                        <a:t>1</a:t>
                      </a:r>
                      <a:endParaRPr sz="800">
                        <a:latin typeface="Arial MT"/>
                        <a:cs typeface="Arial MT"/>
                      </a:endParaRPr>
                    </a:p>
                  </a:txBody>
                  <a:tcPr marL="0" marR="0" marT="8255" marB="0"/>
                </a:tc>
                <a:tc>
                  <a:txBody>
                    <a:bodyPr/>
                    <a:lstStyle/>
                    <a:p>
                      <a:pPr marL="173355">
                        <a:lnSpc>
                          <a:spcPct val="100000"/>
                        </a:lnSpc>
                        <a:spcBef>
                          <a:spcPts val="65"/>
                        </a:spcBef>
                      </a:pPr>
                      <a:r>
                        <a:rPr sz="800" spc="-180" dirty="0">
                          <a:latin typeface="Arial MT"/>
                          <a:cs typeface="Arial MT"/>
                        </a:rPr>
                        <a:t>1,6</a:t>
                      </a:r>
                      <a:endParaRPr sz="800">
                        <a:latin typeface="Arial MT"/>
                        <a:cs typeface="Arial MT"/>
                      </a:endParaRPr>
                    </a:p>
                  </a:txBody>
                  <a:tcPr marL="0" marR="0" marT="825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7"/>
                  </a:ext>
                </a:extLst>
              </a:tr>
              <a:tr h="144412">
                <a:tc>
                  <a:txBody>
                    <a:bodyPr/>
                    <a:lstStyle/>
                    <a:p>
                      <a:pPr marL="10795">
                        <a:lnSpc>
                          <a:spcPct val="100000"/>
                        </a:lnSpc>
                        <a:spcBef>
                          <a:spcPts val="65"/>
                        </a:spcBef>
                      </a:pPr>
                      <a:r>
                        <a:rPr sz="800" i="1" dirty="0">
                          <a:latin typeface="Arial"/>
                          <a:cs typeface="Arial"/>
                        </a:rPr>
                        <a:t>S</a:t>
                      </a:r>
                      <a:r>
                        <a:rPr sz="800" i="1" spc="-5" dirty="0">
                          <a:latin typeface="Arial"/>
                          <a:cs typeface="Arial"/>
                        </a:rPr>
                        <a:t>t</a:t>
                      </a:r>
                      <a:r>
                        <a:rPr sz="800" i="1" spc="-10" dirty="0">
                          <a:latin typeface="Arial"/>
                          <a:cs typeface="Arial"/>
                        </a:rPr>
                        <a:t>aph</a:t>
                      </a:r>
                      <a:r>
                        <a:rPr sz="800" i="1" spc="-15" dirty="0">
                          <a:latin typeface="Arial"/>
                          <a:cs typeface="Arial"/>
                        </a:rPr>
                        <a:t>y</a:t>
                      </a:r>
                      <a:r>
                        <a:rPr sz="800" i="1" spc="-10" dirty="0">
                          <a:latin typeface="Arial"/>
                          <a:cs typeface="Arial"/>
                        </a:rPr>
                        <a:t>lo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spc="-15" dirty="0">
                          <a:latin typeface="Arial"/>
                          <a:cs typeface="Arial"/>
                        </a:rPr>
                        <a:t>s</a:t>
                      </a:r>
                      <a:r>
                        <a:rPr sz="800" i="1" dirty="0">
                          <a:latin typeface="Arial"/>
                          <a:cs typeface="Arial"/>
                        </a:rPr>
                        <a:t>,</a:t>
                      </a:r>
                      <a:r>
                        <a:rPr sz="800" i="1" spc="-110" dirty="0">
                          <a:latin typeface="Arial"/>
                          <a:cs typeface="Arial"/>
                        </a:rPr>
                        <a:t> </a:t>
                      </a:r>
                      <a:r>
                        <a:rPr sz="800" i="1" spc="-15" dirty="0">
                          <a:latin typeface="Arial"/>
                          <a:cs typeface="Arial"/>
                        </a:rPr>
                        <a:t>c</a:t>
                      </a:r>
                      <a:r>
                        <a:rPr sz="800" i="1" spc="-10" dirty="0">
                          <a:latin typeface="Arial"/>
                          <a:cs typeface="Arial"/>
                        </a:rPr>
                        <a:t>oagula</a:t>
                      </a:r>
                      <a:r>
                        <a:rPr sz="800" i="1" spc="-15" dirty="0">
                          <a:latin typeface="Arial"/>
                          <a:cs typeface="Arial"/>
                        </a:rPr>
                        <a:t>s</a:t>
                      </a:r>
                      <a:r>
                        <a:rPr sz="800" i="1" dirty="0">
                          <a:latin typeface="Arial"/>
                          <a:cs typeface="Arial"/>
                        </a:rPr>
                        <a:t>e</a:t>
                      </a:r>
                      <a:r>
                        <a:rPr sz="800" i="1" spc="-114" dirty="0">
                          <a:latin typeface="Arial"/>
                          <a:cs typeface="Arial"/>
                        </a:rPr>
                        <a:t> </a:t>
                      </a:r>
                      <a:r>
                        <a:rPr sz="800" i="1" spc="-10" dirty="0">
                          <a:latin typeface="Arial"/>
                          <a:cs typeface="Arial"/>
                        </a:rPr>
                        <a:t>po</a:t>
                      </a:r>
                      <a:r>
                        <a:rPr sz="800" i="1" spc="-15" dirty="0">
                          <a:latin typeface="Arial"/>
                          <a:cs typeface="Arial"/>
                        </a:rPr>
                        <a:t>s</a:t>
                      </a:r>
                      <a:r>
                        <a:rPr sz="800" i="1" spc="-10" dirty="0">
                          <a:latin typeface="Arial"/>
                          <a:cs typeface="Arial"/>
                        </a:rPr>
                        <a:t>i</a:t>
                      </a:r>
                      <a:r>
                        <a:rPr sz="800" i="1" spc="-5" dirty="0">
                          <a:latin typeface="Arial"/>
                          <a:cs typeface="Arial"/>
                        </a:rPr>
                        <a:t>t</a:t>
                      </a:r>
                      <a:r>
                        <a:rPr sz="800" i="1" spc="-10" dirty="0">
                          <a:latin typeface="Arial"/>
                          <a:cs typeface="Arial"/>
                        </a:rPr>
                        <a:t>i</a:t>
                      </a:r>
                      <a:r>
                        <a:rPr sz="800" i="1" spc="-15" dirty="0">
                          <a:latin typeface="Arial"/>
                          <a:cs typeface="Arial"/>
                        </a:rPr>
                        <a:t>v</a:t>
                      </a:r>
                      <a:r>
                        <a:rPr sz="800" i="1" dirty="0">
                          <a:latin typeface="Arial"/>
                          <a:cs typeface="Arial"/>
                        </a:rPr>
                        <a:t>e</a:t>
                      </a:r>
                      <a:endParaRPr sz="800">
                        <a:latin typeface="Arial"/>
                        <a:cs typeface="Arial"/>
                      </a:endParaRPr>
                    </a:p>
                  </a:txBody>
                  <a:tcPr marL="0" marR="0" marT="8255" marB="0"/>
                </a:tc>
                <a:tc>
                  <a:txBody>
                    <a:bodyPr/>
                    <a:lstStyle/>
                    <a:p>
                      <a:pPr marL="118745">
                        <a:lnSpc>
                          <a:spcPct val="100000"/>
                        </a:lnSpc>
                        <a:spcBef>
                          <a:spcPts val="65"/>
                        </a:spcBef>
                      </a:pPr>
                      <a:r>
                        <a:rPr sz="800" dirty="0">
                          <a:latin typeface="Arial MT"/>
                          <a:cs typeface="Arial MT"/>
                        </a:rPr>
                        <a:t>1</a:t>
                      </a:r>
                      <a:endParaRPr sz="800">
                        <a:latin typeface="Arial MT"/>
                        <a:cs typeface="Arial MT"/>
                      </a:endParaRPr>
                    </a:p>
                  </a:txBody>
                  <a:tcPr marL="0" marR="0" marT="8255" marB="0"/>
                </a:tc>
                <a:tc>
                  <a:txBody>
                    <a:bodyPr/>
                    <a:lstStyle/>
                    <a:p>
                      <a:pPr marL="173355">
                        <a:lnSpc>
                          <a:spcPct val="100000"/>
                        </a:lnSpc>
                        <a:spcBef>
                          <a:spcPts val="65"/>
                        </a:spcBef>
                      </a:pPr>
                      <a:r>
                        <a:rPr sz="800" spc="-180" dirty="0">
                          <a:latin typeface="Arial MT"/>
                          <a:cs typeface="Arial MT"/>
                        </a:rPr>
                        <a:t>1,6</a:t>
                      </a:r>
                      <a:endParaRPr sz="800">
                        <a:latin typeface="Arial MT"/>
                        <a:cs typeface="Arial MT"/>
                      </a:endParaRPr>
                    </a:p>
                  </a:txBody>
                  <a:tcPr marL="0" marR="0" marT="8255" marB="0"/>
                </a:tc>
                <a:tc>
                  <a:txBody>
                    <a:bodyPr/>
                    <a:lstStyle/>
                    <a:p>
                      <a:pPr>
                        <a:lnSpc>
                          <a:spcPct val="100000"/>
                        </a:lnSpc>
                      </a:pPr>
                      <a:endParaRPr sz="800">
                        <a:latin typeface="Times New Roman"/>
                        <a:cs typeface="Times New Roman"/>
                      </a:endParaRPr>
                    </a:p>
                  </a:txBody>
                  <a:tcPr marL="0" marR="0" marT="0" marB="0"/>
                </a:tc>
                <a:extLst>
                  <a:ext uri="{0D108BD9-81ED-4DB2-BD59-A6C34878D82A}">
                    <a16:rowId xmlns:a16="http://schemas.microsoft.com/office/drawing/2014/main" val="10018"/>
                  </a:ext>
                </a:extLst>
              </a:tr>
              <a:tr h="141529">
                <a:tc>
                  <a:txBody>
                    <a:bodyPr/>
                    <a:lstStyle/>
                    <a:p>
                      <a:pPr marL="10795">
                        <a:lnSpc>
                          <a:spcPts val="950"/>
                        </a:lnSpc>
                        <a:spcBef>
                          <a:spcPts val="65"/>
                        </a:spcBef>
                      </a:pPr>
                      <a:r>
                        <a:rPr sz="800" i="1" dirty="0">
                          <a:latin typeface="Arial"/>
                          <a:cs typeface="Arial"/>
                        </a:rPr>
                        <a:t>S</a:t>
                      </a:r>
                      <a:r>
                        <a:rPr sz="800" i="1" spc="-5" dirty="0">
                          <a:latin typeface="Arial"/>
                          <a:cs typeface="Arial"/>
                        </a:rPr>
                        <a:t>t</a:t>
                      </a:r>
                      <a:r>
                        <a:rPr sz="800" i="1" dirty="0">
                          <a:latin typeface="Arial"/>
                          <a:cs typeface="Arial"/>
                        </a:rPr>
                        <a:t>r</a:t>
                      </a:r>
                      <a:r>
                        <a:rPr sz="800" i="1" spc="-10" dirty="0">
                          <a:latin typeface="Arial"/>
                          <a:cs typeface="Arial"/>
                        </a:rPr>
                        <a:t>ep</a:t>
                      </a:r>
                      <a:r>
                        <a:rPr sz="800" i="1" spc="-5" dirty="0">
                          <a:latin typeface="Arial"/>
                          <a:cs typeface="Arial"/>
                        </a:rPr>
                        <a:t>t</a:t>
                      </a:r>
                      <a:r>
                        <a:rPr sz="800" i="1" spc="-10" dirty="0">
                          <a:latin typeface="Arial"/>
                          <a:cs typeface="Arial"/>
                        </a:rPr>
                        <a:t>o</a:t>
                      </a:r>
                      <a:r>
                        <a:rPr sz="800" i="1" spc="-15" dirty="0">
                          <a:latin typeface="Arial"/>
                          <a:cs typeface="Arial"/>
                        </a:rPr>
                        <a:t>c</a:t>
                      </a:r>
                      <a:r>
                        <a:rPr sz="800" i="1" spc="-10" dirty="0">
                          <a:latin typeface="Arial"/>
                          <a:cs typeface="Arial"/>
                        </a:rPr>
                        <a:t>o</a:t>
                      </a:r>
                      <a:r>
                        <a:rPr sz="800" i="1" spc="-15" dirty="0">
                          <a:latin typeface="Arial"/>
                          <a:cs typeface="Arial"/>
                        </a:rPr>
                        <a:t>cc</a:t>
                      </a:r>
                      <a:r>
                        <a:rPr sz="800" i="1" spc="-10" dirty="0">
                          <a:latin typeface="Arial"/>
                          <a:cs typeface="Arial"/>
                        </a:rPr>
                        <a:t>u</a:t>
                      </a:r>
                      <a:r>
                        <a:rPr sz="800" i="1" dirty="0">
                          <a:latin typeface="Arial"/>
                          <a:cs typeface="Arial"/>
                        </a:rPr>
                        <a:t>s</a:t>
                      </a:r>
                      <a:r>
                        <a:rPr sz="800" i="1" spc="-120" dirty="0">
                          <a:latin typeface="Arial"/>
                          <a:cs typeface="Arial"/>
                        </a:rPr>
                        <a:t> </a:t>
                      </a:r>
                      <a:r>
                        <a:rPr sz="800" i="1" spc="-10" dirty="0">
                          <a:latin typeface="Arial"/>
                          <a:cs typeface="Arial"/>
                        </a:rPr>
                        <a:t>angino</a:t>
                      </a:r>
                      <a:r>
                        <a:rPr sz="800" i="1" spc="-15" dirty="0">
                          <a:latin typeface="Arial"/>
                          <a:cs typeface="Arial"/>
                        </a:rPr>
                        <a:t>s</a:t>
                      </a:r>
                      <a:r>
                        <a:rPr sz="800" i="1" spc="-10" dirty="0">
                          <a:latin typeface="Arial"/>
                          <a:cs typeface="Arial"/>
                        </a:rPr>
                        <a:t>u</a:t>
                      </a:r>
                      <a:r>
                        <a:rPr sz="800" i="1" dirty="0">
                          <a:latin typeface="Arial"/>
                          <a:cs typeface="Arial"/>
                        </a:rPr>
                        <a:t>s</a:t>
                      </a:r>
                      <a:endParaRPr sz="800">
                        <a:latin typeface="Arial"/>
                        <a:cs typeface="Arial"/>
                      </a:endParaRPr>
                    </a:p>
                  </a:txBody>
                  <a:tcPr marL="0" marR="0" marT="8255" marB="0"/>
                </a:tc>
                <a:tc>
                  <a:txBody>
                    <a:bodyPr/>
                    <a:lstStyle/>
                    <a:p>
                      <a:pPr marL="118745">
                        <a:lnSpc>
                          <a:spcPts val="950"/>
                        </a:lnSpc>
                        <a:spcBef>
                          <a:spcPts val="65"/>
                        </a:spcBef>
                      </a:pPr>
                      <a:r>
                        <a:rPr sz="800" dirty="0">
                          <a:latin typeface="Arial MT"/>
                          <a:cs typeface="Arial MT"/>
                        </a:rPr>
                        <a:t>2</a:t>
                      </a:r>
                      <a:endParaRPr sz="800">
                        <a:latin typeface="Arial MT"/>
                        <a:cs typeface="Arial MT"/>
                      </a:endParaRPr>
                    </a:p>
                  </a:txBody>
                  <a:tcPr marL="0" marR="0" marT="8255" marB="0"/>
                </a:tc>
                <a:tc>
                  <a:txBody>
                    <a:bodyPr/>
                    <a:lstStyle/>
                    <a:p>
                      <a:pPr marL="173355">
                        <a:lnSpc>
                          <a:spcPts val="950"/>
                        </a:lnSpc>
                        <a:spcBef>
                          <a:spcPts val="65"/>
                        </a:spcBef>
                      </a:pPr>
                      <a:r>
                        <a:rPr sz="800" spc="-180" dirty="0">
                          <a:latin typeface="Arial MT"/>
                          <a:cs typeface="Arial MT"/>
                        </a:rPr>
                        <a:t>3,3</a:t>
                      </a:r>
                      <a:endParaRPr sz="800">
                        <a:latin typeface="Arial MT"/>
                        <a:cs typeface="Arial MT"/>
                      </a:endParaRPr>
                    </a:p>
                  </a:txBody>
                  <a:tcPr marL="0" marR="0" marT="8255"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19"/>
                  </a:ext>
                </a:extLst>
              </a:tr>
              <a:tr h="141809">
                <a:tc>
                  <a:txBody>
                    <a:bodyPr/>
                    <a:lstStyle/>
                    <a:p>
                      <a:pPr marR="46355" algn="ctr">
                        <a:lnSpc>
                          <a:spcPct val="100000"/>
                        </a:lnSpc>
                        <a:spcBef>
                          <a:spcPts val="40"/>
                        </a:spcBef>
                      </a:pPr>
                      <a:r>
                        <a:rPr sz="800" spc="-160" dirty="0">
                          <a:latin typeface="Arial MT"/>
                          <a:cs typeface="Arial MT"/>
                        </a:rPr>
                        <a:t>total</a:t>
                      </a:r>
                      <a:endParaRPr sz="800">
                        <a:latin typeface="Arial MT"/>
                        <a:cs typeface="Arial MT"/>
                      </a:endParaRPr>
                    </a:p>
                  </a:txBody>
                  <a:tcPr marL="0" marR="0" marT="5080" marB="0">
                    <a:lnB w="12700">
                      <a:solidFill>
                        <a:srgbClr val="000000"/>
                      </a:solidFill>
                      <a:prstDash val="solid"/>
                    </a:lnB>
                  </a:tcPr>
                </a:tc>
                <a:tc>
                  <a:txBody>
                    <a:bodyPr/>
                    <a:lstStyle/>
                    <a:p>
                      <a:pPr marL="104139">
                        <a:lnSpc>
                          <a:spcPct val="100000"/>
                        </a:lnSpc>
                        <a:spcBef>
                          <a:spcPts val="40"/>
                        </a:spcBef>
                      </a:pPr>
                      <a:r>
                        <a:rPr sz="800" spc="-220" dirty="0">
                          <a:latin typeface="Arial MT"/>
                          <a:cs typeface="Arial MT"/>
                        </a:rPr>
                        <a:t>61</a:t>
                      </a:r>
                      <a:endParaRPr sz="800">
                        <a:latin typeface="Arial MT"/>
                        <a:cs typeface="Arial MT"/>
                      </a:endParaRPr>
                    </a:p>
                  </a:txBody>
                  <a:tcPr marL="0" marR="0" marT="5080" marB="0">
                    <a:lnB w="12700">
                      <a:solidFill>
                        <a:srgbClr val="000000"/>
                      </a:solidFill>
                      <a:prstDash val="solid"/>
                    </a:lnB>
                  </a:tcPr>
                </a:tc>
                <a:tc>
                  <a:txBody>
                    <a:bodyPr/>
                    <a:lstStyle/>
                    <a:p>
                      <a:pPr marL="144145">
                        <a:lnSpc>
                          <a:spcPct val="100000"/>
                        </a:lnSpc>
                        <a:spcBef>
                          <a:spcPts val="40"/>
                        </a:spcBef>
                      </a:pPr>
                      <a:r>
                        <a:rPr sz="800" spc="-195" dirty="0">
                          <a:latin typeface="Arial MT"/>
                          <a:cs typeface="Arial MT"/>
                        </a:rPr>
                        <a:t>100,0</a:t>
                      </a:r>
                      <a:endParaRPr sz="800">
                        <a:latin typeface="Arial MT"/>
                        <a:cs typeface="Arial MT"/>
                      </a:endParaRPr>
                    </a:p>
                  </a:txBody>
                  <a:tcPr marL="0" marR="0" marT="5080" marB="0">
                    <a:lnB w="1270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20"/>
                  </a:ext>
                </a:extLst>
              </a:tr>
            </a:tbl>
          </a:graphicData>
        </a:graphic>
      </p:graphicFrame>
      <p:grpSp>
        <p:nvGrpSpPr>
          <p:cNvPr id="64" name="object 64"/>
          <p:cNvGrpSpPr/>
          <p:nvPr/>
        </p:nvGrpSpPr>
        <p:grpSpPr>
          <a:xfrm>
            <a:off x="5936488" y="6270116"/>
            <a:ext cx="765810" cy="385445"/>
            <a:chOff x="5936488" y="6270116"/>
            <a:chExt cx="765810" cy="385445"/>
          </a:xfrm>
        </p:grpSpPr>
        <p:sp>
          <p:nvSpPr>
            <p:cNvPr id="65" name="object 65"/>
            <p:cNvSpPr/>
            <p:nvPr/>
          </p:nvSpPr>
          <p:spPr>
            <a:xfrm>
              <a:off x="5949188" y="6282816"/>
              <a:ext cx="740410" cy="360045"/>
            </a:xfrm>
            <a:custGeom>
              <a:avLst/>
              <a:gdLst/>
              <a:ahLst/>
              <a:cxnLst/>
              <a:rect l="l" t="t" r="r" b="b"/>
              <a:pathLst>
                <a:path w="740409" h="360045">
                  <a:moveTo>
                    <a:pt x="680085" y="0"/>
                  </a:moveTo>
                  <a:lnTo>
                    <a:pt x="60071" y="0"/>
                  </a:lnTo>
                  <a:lnTo>
                    <a:pt x="36701" y="4704"/>
                  </a:lnTo>
                  <a:lnTo>
                    <a:pt x="17605" y="17541"/>
                  </a:lnTo>
                  <a:lnTo>
                    <a:pt x="4724" y="36593"/>
                  </a:lnTo>
                  <a:lnTo>
                    <a:pt x="0" y="59943"/>
                  </a:lnTo>
                  <a:lnTo>
                    <a:pt x="0" y="299973"/>
                  </a:lnTo>
                  <a:lnTo>
                    <a:pt x="4724" y="323343"/>
                  </a:lnTo>
                  <a:lnTo>
                    <a:pt x="17605" y="342439"/>
                  </a:lnTo>
                  <a:lnTo>
                    <a:pt x="36701" y="355320"/>
                  </a:lnTo>
                  <a:lnTo>
                    <a:pt x="60071" y="360044"/>
                  </a:lnTo>
                  <a:lnTo>
                    <a:pt x="680085" y="360044"/>
                  </a:lnTo>
                  <a:lnTo>
                    <a:pt x="703435" y="355320"/>
                  </a:lnTo>
                  <a:lnTo>
                    <a:pt x="722487" y="342439"/>
                  </a:lnTo>
                  <a:lnTo>
                    <a:pt x="735324" y="323343"/>
                  </a:lnTo>
                  <a:lnTo>
                    <a:pt x="740029" y="299973"/>
                  </a:lnTo>
                  <a:lnTo>
                    <a:pt x="740029" y="59943"/>
                  </a:lnTo>
                  <a:lnTo>
                    <a:pt x="735324" y="36593"/>
                  </a:lnTo>
                  <a:lnTo>
                    <a:pt x="722487" y="17541"/>
                  </a:lnTo>
                  <a:lnTo>
                    <a:pt x="703435" y="4704"/>
                  </a:lnTo>
                  <a:lnTo>
                    <a:pt x="680085" y="0"/>
                  </a:lnTo>
                  <a:close/>
                </a:path>
              </a:pathLst>
            </a:custGeom>
            <a:solidFill>
              <a:srgbClr val="92D050"/>
            </a:solidFill>
          </p:spPr>
          <p:txBody>
            <a:bodyPr wrap="square" lIns="0" tIns="0" rIns="0" bIns="0" rtlCol="0"/>
            <a:lstStyle/>
            <a:p>
              <a:endParaRPr/>
            </a:p>
          </p:txBody>
        </p:sp>
        <p:sp>
          <p:nvSpPr>
            <p:cNvPr id="66" name="object 66"/>
            <p:cNvSpPr/>
            <p:nvPr/>
          </p:nvSpPr>
          <p:spPr>
            <a:xfrm>
              <a:off x="5949188" y="6282816"/>
              <a:ext cx="740410" cy="360045"/>
            </a:xfrm>
            <a:custGeom>
              <a:avLst/>
              <a:gdLst/>
              <a:ahLst/>
              <a:cxnLst/>
              <a:rect l="l" t="t" r="r" b="b"/>
              <a:pathLst>
                <a:path w="740409" h="360045">
                  <a:moveTo>
                    <a:pt x="0" y="59943"/>
                  </a:moveTo>
                  <a:lnTo>
                    <a:pt x="4724" y="36593"/>
                  </a:lnTo>
                  <a:lnTo>
                    <a:pt x="17605" y="17541"/>
                  </a:lnTo>
                  <a:lnTo>
                    <a:pt x="36701" y="4704"/>
                  </a:lnTo>
                  <a:lnTo>
                    <a:pt x="60071" y="0"/>
                  </a:lnTo>
                  <a:lnTo>
                    <a:pt x="680085" y="0"/>
                  </a:lnTo>
                  <a:lnTo>
                    <a:pt x="703435" y="4704"/>
                  </a:lnTo>
                  <a:lnTo>
                    <a:pt x="722487" y="17541"/>
                  </a:lnTo>
                  <a:lnTo>
                    <a:pt x="735324" y="36593"/>
                  </a:lnTo>
                  <a:lnTo>
                    <a:pt x="740029" y="59943"/>
                  </a:lnTo>
                  <a:lnTo>
                    <a:pt x="740029" y="299973"/>
                  </a:lnTo>
                  <a:lnTo>
                    <a:pt x="735324" y="323343"/>
                  </a:lnTo>
                  <a:lnTo>
                    <a:pt x="722487" y="342439"/>
                  </a:lnTo>
                  <a:lnTo>
                    <a:pt x="703435" y="355320"/>
                  </a:lnTo>
                  <a:lnTo>
                    <a:pt x="680085" y="360044"/>
                  </a:lnTo>
                  <a:lnTo>
                    <a:pt x="60071" y="360044"/>
                  </a:lnTo>
                  <a:lnTo>
                    <a:pt x="36701" y="355320"/>
                  </a:lnTo>
                  <a:lnTo>
                    <a:pt x="17605" y="342439"/>
                  </a:lnTo>
                  <a:lnTo>
                    <a:pt x="4724" y="323343"/>
                  </a:lnTo>
                  <a:lnTo>
                    <a:pt x="0" y="299973"/>
                  </a:lnTo>
                  <a:lnTo>
                    <a:pt x="0" y="59943"/>
                  </a:lnTo>
                  <a:close/>
                </a:path>
              </a:pathLst>
            </a:custGeom>
            <a:ln w="25399">
              <a:solidFill>
                <a:srgbClr val="92D050"/>
              </a:solidFill>
            </a:ln>
          </p:spPr>
          <p:txBody>
            <a:bodyPr wrap="square" lIns="0" tIns="0" rIns="0" bIns="0" rtlCol="0"/>
            <a:lstStyle/>
            <a:p>
              <a:endParaRPr/>
            </a:p>
          </p:txBody>
        </p:sp>
      </p:grpSp>
      <p:sp>
        <p:nvSpPr>
          <p:cNvPr id="67" name="object 67"/>
          <p:cNvSpPr txBox="1"/>
          <p:nvPr/>
        </p:nvSpPr>
        <p:spPr>
          <a:xfrm>
            <a:off x="5829427" y="6042405"/>
            <a:ext cx="417830" cy="177800"/>
          </a:xfrm>
          <a:prstGeom prst="rect">
            <a:avLst/>
          </a:prstGeom>
        </p:spPr>
        <p:txBody>
          <a:bodyPr vert="horz" wrap="square" lIns="0" tIns="12065" rIns="0" bIns="0" rtlCol="0">
            <a:spAutoFit/>
          </a:bodyPr>
          <a:lstStyle/>
          <a:p>
            <a:pPr marL="12700">
              <a:lnSpc>
                <a:spcPct val="100000"/>
              </a:lnSpc>
              <a:spcBef>
                <a:spcPts val="95"/>
              </a:spcBef>
            </a:pPr>
            <a:r>
              <a:rPr sz="1000" b="1" u="sng" spc="-130" dirty="0">
                <a:uFill>
                  <a:solidFill>
                    <a:srgbClr val="000000"/>
                  </a:solidFill>
                </a:uFill>
                <a:latin typeface="Arial"/>
                <a:cs typeface="Arial"/>
              </a:rPr>
              <a:t>E</a:t>
            </a:r>
            <a:r>
              <a:rPr sz="1000" b="1" u="sng" spc="-85" dirty="0">
                <a:uFill>
                  <a:solidFill>
                    <a:srgbClr val="000000"/>
                  </a:solidFill>
                </a:uFill>
                <a:latin typeface="Arial"/>
                <a:cs typeface="Arial"/>
              </a:rPr>
              <a:t>lec</a:t>
            </a:r>
            <a:r>
              <a:rPr sz="1000" b="1" u="sng" spc="-65" dirty="0">
                <a:uFill>
                  <a:solidFill>
                    <a:srgbClr val="000000"/>
                  </a:solidFill>
                </a:uFill>
                <a:latin typeface="Arial"/>
                <a:cs typeface="Arial"/>
              </a:rPr>
              <a:t>t</a:t>
            </a:r>
            <a:r>
              <a:rPr sz="1000" b="1" u="sng" spc="-85" dirty="0">
                <a:uFill>
                  <a:solidFill>
                    <a:srgbClr val="000000"/>
                  </a:solidFill>
                </a:uFill>
                <a:latin typeface="Arial"/>
                <a:cs typeface="Arial"/>
              </a:rPr>
              <a:t>iva</a:t>
            </a:r>
            <a:endParaRPr sz="1000">
              <a:latin typeface="Arial"/>
              <a:cs typeface="Arial"/>
            </a:endParaRPr>
          </a:p>
        </p:txBody>
      </p:sp>
      <p:sp>
        <p:nvSpPr>
          <p:cNvPr id="68" name="object 68"/>
          <p:cNvSpPr txBox="1"/>
          <p:nvPr/>
        </p:nvSpPr>
        <p:spPr>
          <a:xfrm>
            <a:off x="6047359" y="6326251"/>
            <a:ext cx="556895" cy="572770"/>
          </a:xfrm>
          <a:prstGeom prst="rect">
            <a:avLst/>
          </a:prstGeom>
        </p:spPr>
        <p:txBody>
          <a:bodyPr vert="horz" wrap="square" lIns="0" tIns="12065" rIns="0" bIns="0" rtlCol="0">
            <a:spAutoFit/>
          </a:bodyPr>
          <a:lstStyle/>
          <a:p>
            <a:pPr marR="2540" algn="ctr">
              <a:lnSpc>
                <a:spcPct val="100000"/>
              </a:lnSpc>
              <a:spcBef>
                <a:spcPts val="95"/>
              </a:spcBef>
            </a:pPr>
            <a:r>
              <a:rPr sz="1600" b="1" spc="-195" dirty="0">
                <a:latin typeface="Arial"/>
                <a:cs typeface="Arial"/>
              </a:rPr>
              <a:t>50%</a:t>
            </a:r>
            <a:endParaRPr sz="1600">
              <a:latin typeface="Arial"/>
              <a:cs typeface="Arial"/>
            </a:endParaRPr>
          </a:p>
          <a:p>
            <a:pPr algn="ctr">
              <a:lnSpc>
                <a:spcPct val="100000"/>
              </a:lnSpc>
              <a:spcBef>
                <a:spcPts val="950"/>
              </a:spcBef>
            </a:pPr>
            <a:r>
              <a:rPr sz="1200" b="1" spc="-125" dirty="0">
                <a:latin typeface="Arial"/>
                <a:cs typeface="Arial"/>
              </a:rPr>
              <a:t>75</a:t>
            </a:r>
            <a:r>
              <a:rPr sz="1200" b="1" spc="-55" dirty="0">
                <a:latin typeface="Arial"/>
                <a:cs typeface="Arial"/>
              </a:rPr>
              <a:t> </a:t>
            </a:r>
            <a:r>
              <a:rPr sz="1200" b="1" spc="-125" dirty="0">
                <a:latin typeface="Arial"/>
                <a:cs typeface="Arial"/>
              </a:rPr>
              <a:t>casos</a:t>
            </a:r>
            <a:endParaRPr sz="1200">
              <a:latin typeface="Arial"/>
              <a:cs typeface="Arial"/>
            </a:endParaRPr>
          </a:p>
        </p:txBody>
      </p:sp>
      <p:pic>
        <p:nvPicPr>
          <p:cNvPr id="69" name="object 69"/>
          <p:cNvPicPr/>
          <p:nvPr/>
        </p:nvPicPr>
        <p:blipFill>
          <a:blip r:embed="rId7" cstate="print"/>
          <a:stretch>
            <a:fillRect/>
          </a:stretch>
        </p:blipFill>
        <p:spPr>
          <a:xfrm>
            <a:off x="4883607" y="6582712"/>
            <a:ext cx="609536" cy="233041"/>
          </a:xfrm>
          <a:prstGeom prst="rect">
            <a:avLst/>
          </a:prstGeom>
        </p:spPr>
      </p:pic>
      <p:sp>
        <p:nvSpPr>
          <p:cNvPr id="70" name="object 70"/>
          <p:cNvSpPr txBox="1"/>
          <p:nvPr/>
        </p:nvSpPr>
        <p:spPr>
          <a:xfrm>
            <a:off x="4904613" y="6901433"/>
            <a:ext cx="781685" cy="346710"/>
          </a:xfrm>
          <a:prstGeom prst="rect">
            <a:avLst/>
          </a:prstGeom>
        </p:spPr>
        <p:txBody>
          <a:bodyPr vert="horz" wrap="square" lIns="0" tIns="13335" rIns="0" bIns="0" rtlCol="0">
            <a:spAutoFit/>
          </a:bodyPr>
          <a:lstStyle/>
          <a:p>
            <a:pPr marL="12700" marR="5080">
              <a:lnSpc>
                <a:spcPct val="100000"/>
              </a:lnSpc>
              <a:spcBef>
                <a:spcPts val="105"/>
              </a:spcBef>
            </a:pPr>
            <a:r>
              <a:rPr sz="1050" b="1" u="sng" spc="-95" dirty="0">
                <a:uFill>
                  <a:solidFill>
                    <a:srgbClr val="000000"/>
                  </a:solidFill>
                </a:uFill>
                <a:latin typeface="Arial"/>
                <a:cs typeface="Arial"/>
              </a:rPr>
              <a:t>Tip</a:t>
            </a:r>
            <a:r>
              <a:rPr sz="1050" b="1" u="sng" spc="-114" dirty="0">
                <a:uFill>
                  <a:solidFill>
                    <a:srgbClr val="000000"/>
                  </a:solidFill>
                </a:uFill>
                <a:latin typeface="Arial"/>
                <a:cs typeface="Arial"/>
              </a:rPr>
              <a:t>o</a:t>
            </a:r>
            <a:r>
              <a:rPr sz="1050" b="1" u="sng" spc="-70" dirty="0">
                <a:uFill>
                  <a:solidFill>
                    <a:srgbClr val="000000"/>
                  </a:solidFill>
                </a:uFill>
                <a:latin typeface="Arial"/>
                <a:cs typeface="Arial"/>
              </a:rPr>
              <a:t> </a:t>
            </a:r>
            <a:r>
              <a:rPr sz="1050" b="1" u="sng" spc="-90" dirty="0">
                <a:uFill>
                  <a:solidFill>
                    <a:srgbClr val="000000"/>
                  </a:solidFill>
                </a:uFill>
                <a:latin typeface="Arial"/>
                <a:cs typeface="Arial"/>
              </a:rPr>
              <a:t>de </a:t>
            </a:r>
            <a:r>
              <a:rPr sz="1050" b="1" spc="-55" dirty="0">
                <a:latin typeface="Arial"/>
                <a:cs typeface="Arial"/>
              </a:rPr>
              <a:t> </a:t>
            </a:r>
            <a:r>
              <a:rPr sz="1050" b="1" u="sng" spc="-105" dirty="0">
                <a:uFill>
                  <a:solidFill>
                    <a:srgbClr val="000000"/>
                  </a:solidFill>
                </a:uFill>
                <a:latin typeface="Arial"/>
                <a:cs typeface="Arial"/>
              </a:rPr>
              <a:t>procedimiento</a:t>
            </a:r>
            <a:endParaRPr sz="1050">
              <a:latin typeface="Arial"/>
              <a:cs typeface="Arial"/>
            </a:endParaRPr>
          </a:p>
        </p:txBody>
      </p:sp>
      <p:grpSp>
        <p:nvGrpSpPr>
          <p:cNvPr id="71" name="object 71"/>
          <p:cNvGrpSpPr/>
          <p:nvPr/>
        </p:nvGrpSpPr>
        <p:grpSpPr>
          <a:xfrm>
            <a:off x="5603747" y="6129401"/>
            <a:ext cx="1131570" cy="1977389"/>
            <a:chOff x="5603747" y="6129401"/>
            <a:chExt cx="1131570" cy="1977389"/>
          </a:xfrm>
        </p:grpSpPr>
        <p:sp>
          <p:nvSpPr>
            <p:cNvPr id="72" name="object 72"/>
            <p:cNvSpPr/>
            <p:nvPr/>
          </p:nvSpPr>
          <p:spPr>
            <a:xfrm>
              <a:off x="5622797" y="6148451"/>
              <a:ext cx="272415" cy="1939289"/>
            </a:xfrm>
            <a:custGeom>
              <a:avLst/>
              <a:gdLst/>
              <a:ahLst/>
              <a:cxnLst/>
              <a:rect l="l" t="t" r="r" b="b"/>
              <a:pathLst>
                <a:path w="272414" h="1939290">
                  <a:moveTo>
                    <a:pt x="0" y="0"/>
                  </a:moveTo>
                  <a:lnTo>
                    <a:pt x="52917" y="1783"/>
                  </a:lnTo>
                  <a:lnTo>
                    <a:pt x="96154" y="6651"/>
                  </a:lnTo>
                  <a:lnTo>
                    <a:pt x="125319" y="13876"/>
                  </a:lnTo>
                  <a:lnTo>
                    <a:pt x="136016" y="22732"/>
                  </a:lnTo>
                  <a:lnTo>
                    <a:pt x="136016" y="946912"/>
                  </a:lnTo>
                  <a:lnTo>
                    <a:pt x="146696" y="955768"/>
                  </a:lnTo>
                  <a:lnTo>
                    <a:pt x="175831" y="962993"/>
                  </a:lnTo>
                  <a:lnTo>
                    <a:pt x="219063" y="967861"/>
                  </a:lnTo>
                  <a:lnTo>
                    <a:pt x="272034" y="969644"/>
                  </a:lnTo>
                  <a:lnTo>
                    <a:pt x="219063" y="971426"/>
                  </a:lnTo>
                  <a:lnTo>
                    <a:pt x="175831" y="976280"/>
                  </a:lnTo>
                  <a:lnTo>
                    <a:pt x="146696" y="983468"/>
                  </a:lnTo>
                  <a:lnTo>
                    <a:pt x="136016" y="992251"/>
                  </a:lnTo>
                  <a:lnTo>
                    <a:pt x="136016" y="1916518"/>
                  </a:lnTo>
                  <a:lnTo>
                    <a:pt x="125319" y="1925338"/>
                  </a:lnTo>
                  <a:lnTo>
                    <a:pt x="96154" y="1932544"/>
                  </a:lnTo>
                  <a:lnTo>
                    <a:pt x="52917" y="1937405"/>
                  </a:lnTo>
                  <a:lnTo>
                    <a:pt x="0" y="1939188"/>
                  </a:lnTo>
                </a:path>
              </a:pathLst>
            </a:custGeom>
            <a:ln w="38100">
              <a:solidFill>
                <a:srgbClr val="000000"/>
              </a:solidFill>
            </a:ln>
          </p:spPr>
          <p:txBody>
            <a:bodyPr wrap="square" lIns="0" tIns="0" rIns="0" bIns="0" rtlCol="0"/>
            <a:lstStyle/>
            <a:p>
              <a:endParaRPr/>
            </a:p>
          </p:txBody>
        </p:sp>
        <p:sp>
          <p:nvSpPr>
            <p:cNvPr id="73" name="object 73"/>
            <p:cNvSpPr/>
            <p:nvPr/>
          </p:nvSpPr>
          <p:spPr>
            <a:xfrm>
              <a:off x="5982207" y="7429373"/>
              <a:ext cx="740410" cy="360045"/>
            </a:xfrm>
            <a:custGeom>
              <a:avLst/>
              <a:gdLst/>
              <a:ahLst/>
              <a:cxnLst/>
              <a:rect l="l" t="t" r="r" b="b"/>
              <a:pathLst>
                <a:path w="740409" h="360045">
                  <a:moveTo>
                    <a:pt x="680085" y="0"/>
                  </a:moveTo>
                  <a:lnTo>
                    <a:pt x="59943" y="0"/>
                  </a:lnTo>
                  <a:lnTo>
                    <a:pt x="36647" y="4724"/>
                  </a:lnTo>
                  <a:lnTo>
                    <a:pt x="17589" y="17605"/>
                  </a:lnTo>
                  <a:lnTo>
                    <a:pt x="4722" y="36701"/>
                  </a:lnTo>
                  <a:lnTo>
                    <a:pt x="0" y="60070"/>
                  </a:lnTo>
                  <a:lnTo>
                    <a:pt x="0" y="300100"/>
                  </a:lnTo>
                  <a:lnTo>
                    <a:pt x="4722" y="323451"/>
                  </a:lnTo>
                  <a:lnTo>
                    <a:pt x="17589" y="342503"/>
                  </a:lnTo>
                  <a:lnTo>
                    <a:pt x="36647" y="355340"/>
                  </a:lnTo>
                  <a:lnTo>
                    <a:pt x="59943" y="360044"/>
                  </a:lnTo>
                  <a:lnTo>
                    <a:pt x="680085" y="360044"/>
                  </a:lnTo>
                  <a:lnTo>
                    <a:pt x="703435" y="355340"/>
                  </a:lnTo>
                  <a:lnTo>
                    <a:pt x="722487" y="342503"/>
                  </a:lnTo>
                  <a:lnTo>
                    <a:pt x="735324" y="323451"/>
                  </a:lnTo>
                  <a:lnTo>
                    <a:pt x="740028" y="300100"/>
                  </a:lnTo>
                  <a:lnTo>
                    <a:pt x="740028" y="60070"/>
                  </a:lnTo>
                  <a:lnTo>
                    <a:pt x="735324" y="36701"/>
                  </a:lnTo>
                  <a:lnTo>
                    <a:pt x="722487" y="17605"/>
                  </a:lnTo>
                  <a:lnTo>
                    <a:pt x="703435" y="4724"/>
                  </a:lnTo>
                  <a:lnTo>
                    <a:pt x="680085" y="0"/>
                  </a:lnTo>
                  <a:close/>
                </a:path>
              </a:pathLst>
            </a:custGeom>
            <a:solidFill>
              <a:srgbClr val="92D050"/>
            </a:solidFill>
          </p:spPr>
          <p:txBody>
            <a:bodyPr wrap="square" lIns="0" tIns="0" rIns="0" bIns="0" rtlCol="0"/>
            <a:lstStyle/>
            <a:p>
              <a:endParaRPr/>
            </a:p>
          </p:txBody>
        </p:sp>
        <p:sp>
          <p:nvSpPr>
            <p:cNvPr id="74" name="object 74"/>
            <p:cNvSpPr/>
            <p:nvPr/>
          </p:nvSpPr>
          <p:spPr>
            <a:xfrm>
              <a:off x="5982207" y="7429373"/>
              <a:ext cx="740410" cy="360045"/>
            </a:xfrm>
            <a:custGeom>
              <a:avLst/>
              <a:gdLst/>
              <a:ahLst/>
              <a:cxnLst/>
              <a:rect l="l" t="t" r="r" b="b"/>
              <a:pathLst>
                <a:path w="740409" h="360045">
                  <a:moveTo>
                    <a:pt x="0" y="60070"/>
                  </a:moveTo>
                  <a:lnTo>
                    <a:pt x="4722" y="36701"/>
                  </a:lnTo>
                  <a:lnTo>
                    <a:pt x="17589" y="17605"/>
                  </a:lnTo>
                  <a:lnTo>
                    <a:pt x="36647" y="4724"/>
                  </a:lnTo>
                  <a:lnTo>
                    <a:pt x="59943" y="0"/>
                  </a:lnTo>
                  <a:lnTo>
                    <a:pt x="680085" y="0"/>
                  </a:lnTo>
                  <a:lnTo>
                    <a:pt x="703435" y="4724"/>
                  </a:lnTo>
                  <a:lnTo>
                    <a:pt x="722487" y="17605"/>
                  </a:lnTo>
                  <a:lnTo>
                    <a:pt x="735324" y="36701"/>
                  </a:lnTo>
                  <a:lnTo>
                    <a:pt x="740028" y="60070"/>
                  </a:lnTo>
                  <a:lnTo>
                    <a:pt x="740028" y="300100"/>
                  </a:lnTo>
                  <a:lnTo>
                    <a:pt x="735324" y="323451"/>
                  </a:lnTo>
                  <a:lnTo>
                    <a:pt x="722487" y="342503"/>
                  </a:lnTo>
                  <a:lnTo>
                    <a:pt x="703435" y="355340"/>
                  </a:lnTo>
                  <a:lnTo>
                    <a:pt x="680085" y="360044"/>
                  </a:lnTo>
                  <a:lnTo>
                    <a:pt x="59943" y="360044"/>
                  </a:lnTo>
                  <a:lnTo>
                    <a:pt x="36647" y="355340"/>
                  </a:lnTo>
                  <a:lnTo>
                    <a:pt x="17589" y="342503"/>
                  </a:lnTo>
                  <a:lnTo>
                    <a:pt x="4722" y="323451"/>
                  </a:lnTo>
                  <a:lnTo>
                    <a:pt x="0" y="300100"/>
                  </a:lnTo>
                  <a:lnTo>
                    <a:pt x="0" y="60070"/>
                  </a:lnTo>
                  <a:close/>
                </a:path>
              </a:pathLst>
            </a:custGeom>
            <a:ln w="25400">
              <a:solidFill>
                <a:srgbClr val="92D050"/>
              </a:solidFill>
            </a:ln>
          </p:spPr>
          <p:txBody>
            <a:bodyPr wrap="square" lIns="0" tIns="0" rIns="0" bIns="0" rtlCol="0"/>
            <a:lstStyle/>
            <a:p>
              <a:endParaRPr/>
            </a:p>
          </p:txBody>
        </p:sp>
      </p:grpSp>
      <p:sp>
        <p:nvSpPr>
          <p:cNvPr id="75" name="object 75"/>
          <p:cNvSpPr txBox="1"/>
          <p:nvPr/>
        </p:nvSpPr>
        <p:spPr>
          <a:xfrm>
            <a:off x="6035421" y="7189469"/>
            <a:ext cx="614680" cy="177800"/>
          </a:xfrm>
          <a:prstGeom prst="rect">
            <a:avLst/>
          </a:prstGeom>
        </p:spPr>
        <p:txBody>
          <a:bodyPr vert="horz" wrap="square" lIns="0" tIns="12065" rIns="0" bIns="0" rtlCol="0">
            <a:spAutoFit/>
          </a:bodyPr>
          <a:lstStyle/>
          <a:p>
            <a:pPr marL="12700">
              <a:lnSpc>
                <a:spcPct val="100000"/>
              </a:lnSpc>
              <a:spcBef>
                <a:spcPts val="95"/>
              </a:spcBef>
            </a:pPr>
            <a:r>
              <a:rPr sz="1000" b="1" u="sng" spc="-110" dirty="0">
                <a:uFill>
                  <a:solidFill>
                    <a:srgbClr val="000000"/>
                  </a:solidFill>
                </a:uFill>
                <a:latin typeface="Arial"/>
                <a:cs typeface="Arial"/>
              </a:rPr>
              <a:t>Emergencia</a:t>
            </a:r>
            <a:endParaRPr sz="1000">
              <a:latin typeface="Arial"/>
              <a:cs typeface="Arial"/>
            </a:endParaRPr>
          </a:p>
        </p:txBody>
      </p:sp>
      <p:sp>
        <p:nvSpPr>
          <p:cNvPr id="76" name="object 76"/>
          <p:cNvSpPr txBox="1"/>
          <p:nvPr/>
        </p:nvSpPr>
        <p:spPr>
          <a:xfrm>
            <a:off x="6110985" y="7473188"/>
            <a:ext cx="556895" cy="563245"/>
          </a:xfrm>
          <a:prstGeom prst="rect">
            <a:avLst/>
          </a:prstGeom>
        </p:spPr>
        <p:txBody>
          <a:bodyPr vert="horz" wrap="square" lIns="0" tIns="12065" rIns="0" bIns="0" rtlCol="0">
            <a:spAutoFit/>
          </a:bodyPr>
          <a:lstStyle/>
          <a:p>
            <a:pPr marL="74930">
              <a:lnSpc>
                <a:spcPct val="100000"/>
              </a:lnSpc>
              <a:spcBef>
                <a:spcPts val="95"/>
              </a:spcBef>
            </a:pPr>
            <a:r>
              <a:rPr sz="1600" b="1" spc="-195" dirty="0">
                <a:latin typeface="Arial"/>
                <a:cs typeface="Arial"/>
              </a:rPr>
              <a:t>50%</a:t>
            </a:r>
            <a:endParaRPr sz="1600">
              <a:latin typeface="Arial"/>
              <a:cs typeface="Arial"/>
            </a:endParaRPr>
          </a:p>
          <a:p>
            <a:pPr marL="12700">
              <a:lnSpc>
                <a:spcPct val="100000"/>
              </a:lnSpc>
              <a:spcBef>
                <a:spcPts val="875"/>
              </a:spcBef>
            </a:pPr>
            <a:r>
              <a:rPr sz="1200" b="1" spc="-125" dirty="0">
                <a:latin typeface="Arial"/>
                <a:cs typeface="Arial"/>
              </a:rPr>
              <a:t>75</a:t>
            </a:r>
            <a:r>
              <a:rPr sz="1200" b="1" spc="-55" dirty="0">
                <a:latin typeface="Arial"/>
                <a:cs typeface="Arial"/>
              </a:rPr>
              <a:t> </a:t>
            </a:r>
            <a:r>
              <a:rPr sz="1200" b="1" spc="-125" dirty="0">
                <a:latin typeface="Arial"/>
                <a:cs typeface="Arial"/>
              </a:rPr>
              <a:t>casos</a:t>
            </a:r>
            <a:endParaRPr sz="1200">
              <a:latin typeface="Arial"/>
              <a:cs typeface="Arial"/>
            </a:endParaRPr>
          </a:p>
        </p:txBody>
      </p:sp>
      <p:sp>
        <p:nvSpPr>
          <p:cNvPr id="77" name="object 77"/>
          <p:cNvSpPr txBox="1"/>
          <p:nvPr/>
        </p:nvSpPr>
        <p:spPr>
          <a:xfrm>
            <a:off x="5192648" y="8781389"/>
            <a:ext cx="1856739" cy="330200"/>
          </a:xfrm>
          <a:prstGeom prst="rect">
            <a:avLst/>
          </a:prstGeom>
        </p:spPr>
        <p:txBody>
          <a:bodyPr vert="horz" wrap="square" lIns="0" tIns="12700" rIns="0" bIns="0" rtlCol="0">
            <a:spAutoFit/>
          </a:bodyPr>
          <a:lstStyle/>
          <a:p>
            <a:pPr marL="12700">
              <a:lnSpc>
                <a:spcPts val="720"/>
              </a:lnSpc>
              <a:spcBef>
                <a:spcPts val="100"/>
              </a:spcBef>
            </a:pPr>
            <a:r>
              <a:rPr sz="600" spc="-55" dirty="0">
                <a:latin typeface="Arial MT"/>
                <a:cs typeface="Arial MT"/>
              </a:rPr>
              <a:t>Fuente:</a:t>
            </a:r>
            <a:r>
              <a:rPr sz="600" spc="-25" dirty="0">
                <a:latin typeface="Arial MT"/>
                <a:cs typeface="Arial MT"/>
              </a:rPr>
              <a:t> </a:t>
            </a:r>
            <a:r>
              <a:rPr sz="600" spc="-60" dirty="0">
                <a:latin typeface="Arial MT"/>
                <a:cs typeface="Arial MT"/>
              </a:rPr>
              <a:t>SIVIGILA.</a:t>
            </a:r>
            <a:r>
              <a:rPr sz="600" spc="5" dirty="0">
                <a:latin typeface="Arial MT"/>
                <a:cs typeface="Arial MT"/>
              </a:rPr>
              <a:t> </a:t>
            </a:r>
            <a:r>
              <a:rPr sz="600" spc="-55" dirty="0">
                <a:latin typeface="Arial MT"/>
                <a:cs typeface="Arial MT"/>
              </a:rPr>
              <a:t>Secretaria</a:t>
            </a:r>
            <a:r>
              <a:rPr sz="600" spc="-30" dirty="0">
                <a:latin typeface="Arial MT"/>
                <a:cs typeface="Arial MT"/>
              </a:rPr>
              <a:t> </a:t>
            </a:r>
            <a:r>
              <a:rPr sz="600" spc="-65" dirty="0">
                <a:latin typeface="Arial MT"/>
                <a:cs typeface="Arial MT"/>
              </a:rPr>
              <a:t>de</a:t>
            </a:r>
            <a:r>
              <a:rPr sz="600" spc="-30" dirty="0">
                <a:latin typeface="Arial MT"/>
                <a:cs typeface="Arial MT"/>
              </a:rPr>
              <a:t> </a:t>
            </a:r>
            <a:r>
              <a:rPr sz="600" spc="-60" dirty="0">
                <a:latin typeface="Arial MT"/>
                <a:cs typeface="Arial MT"/>
              </a:rPr>
              <a:t>Salud</a:t>
            </a:r>
            <a:r>
              <a:rPr sz="600" spc="-15" dirty="0">
                <a:latin typeface="Arial MT"/>
                <a:cs typeface="Arial MT"/>
              </a:rPr>
              <a:t> </a:t>
            </a:r>
            <a:r>
              <a:rPr sz="600" spc="-65" dirty="0">
                <a:latin typeface="Arial MT"/>
                <a:cs typeface="Arial MT"/>
              </a:rPr>
              <a:t>de</a:t>
            </a:r>
            <a:r>
              <a:rPr sz="600" spc="-30" dirty="0">
                <a:latin typeface="Arial MT"/>
                <a:cs typeface="Arial MT"/>
              </a:rPr>
              <a:t> </a:t>
            </a:r>
            <a:r>
              <a:rPr sz="600" spc="-55" dirty="0">
                <a:latin typeface="Arial MT"/>
                <a:cs typeface="Arial MT"/>
              </a:rPr>
              <a:t>Medellín.</a:t>
            </a:r>
            <a:endParaRPr sz="600">
              <a:latin typeface="Arial MT"/>
              <a:cs typeface="Arial MT"/>
            </a:endParaRPr>
          </a:p>
          <a:p>
            <a:pPr marL="12700" marR="5080">
              <a:lnSpc>
                <a:spcPts val="840"/>
              </a:lnSpc>
              <a:spcBef>
                <a:spcPts val="25"/>
              </a:spcBef>
            </a:pPr>
            <a:r>
              <a:rPr sz="700" spc="-65" dirty="0">
                <a:latin typeface="Arial MT"/>
                <a:cs typeface="Arial MT"/>
              </a:rPr>
              <a:t>Figura</a:t>
            </a:r>
            <a:r>
              <a:rPr sz="700" spc="-60" dirty="0">
                <a:latin typeface="Arial MT"/>
                <a:cs typeface="Arial MT"/>
              </a:rPr>
              <a:t> Características</a:t>
            </a:r>
            <a:r>
              <a:rPr sz="700" spc="-55" dirty="0">
                <a:latin typeface="Arial MT"/>
                <a:cs typeface="Arial MT"/>
              </a:rPr>
              <a:t> </a:t>
            </a:r>
            <a:r>
              <a:rPr sz="700" spc="-70" dirty="0">
                <a:latin typeface="Arial MT"/>
                <a:cs typeface="Arial MT"/>
              </a:rPr>
              <a:t>de</a:t>
            </a:r>
            <a:r>
              <a:rPr sz="700" spc="-65" dirty="0">
                <a:latin typeface="Arial MT"/>
                <a:cs typeface="Arial MT"/>
              </a:rPr>
              <a:t> </a:t>
            </a:r>
            <a:r>
              <a:rPr sz="700" spc="-45" dirty="0">
                <a:latin typeface="Arial MT"/>
                <a:cs typeface="Arial MT"/>
              </a:rPr>
              <a:t>la</a:t>
            </a:r>
            <a:r>
              <a:rPr sz="700" spc="-40" dirty="0">
                <a:latin typeface="Arial MT"/>
                <a:cs typeface="Arial MT"/>
              </a:rPr>
              <a:t> </a:t>
            </a:r>
            <a:r>
              <a:rPr sz="700" spc="-75" dirty="0">
                <a:latin typeface="Arial MT"/>
                <a:cs typeface="Arial MT"/>
              </a:rPr>
              <a:t>ISQ</a:t>
            </a:r>
            <a:r>
              <a:rPr sz="700" spc="-70" dirty="0">
                <a:latin typeface="Arial MT"/>
                <a:cs typeface="Arial MT"/>
              </a:rPr>
              <a:t> </a:t>
            </a:r>
            <a:r>
              <a:rPr sz="700" spc="-60" dirty="0">
                <a:latin typeface="Arial MT"/>
                <a:cs typeface="Arial MT"/>
              </a:rPr>
              <a:t>Medellín,</a:t>
            </a:r>
            <a:r>
              <a:rPr sz="700" spc="75" dirty="0">
                <a:latin typeface="Arial MT"/>
                <a:cs typeface="Arial MT"/>
              </a:rPr>
              <a:t> </a:t>
            </a:r>
            <a:r>
              <a:rPr sz="700" spc="-65" dirty="0">
                <a:latin typeface="Arial MT"/>
                <a:cs typeface="Arial MT"/>
              </a:rPr>
              <a:t>septiembre </a:t>
            </a:r>
            <a:r>
              <a:rPr sz="700" spc="-180" dirty="0">
                <a:latin typeface="Arial MT"/>
                <a:cs typeface="Arial MT"/>
              </a:rPr>
              <a:t> </a:t>
            </a:r>
            <a:r>
              <a:rPr sz="700" spc="-45" dirty="0">
                <a:latin typeface="Arial MT"/>
                <a:cs typeface="Arial MT"/>
              </a:rPr>
              <a:t>(</a:t>
            </a:r>
            <a:r>
              <a:rPr sz="700" spc="-80" dirty="0">
                <a:latin typeface="Arial MT"/>
                <a:cs typeface="Arial MT"/>
              </a:rPr>
              <a:t>a</a:t>
            </a:r>
            <a:r>
              <a:rPr sz="700" spc="-65" dirty="0">
                <a:latin typeface="Arial MT"/>
                <a:cs typeface="Arial MT"/>
              </a:rPr>
              <a:t>c</a:t>
            </a:r>
            <a:r>
              <a:rPr sz="700" spc="-85" dirty="0">
                <a:latin typeface="Arial MT"/>
                <a:cs typeface="Arial MT"/>
              </a:rPr>
              <a:t>u</a:t>
            </a:r>
            <a:r>
              <a:rPr sz="700" spc="-110" dirty="0">
                <a:latin typeface="Arial MT"/>
                <a:cs typeface="Arial MT"/>
              </a:rPr>
              <a:t>m</a:t>
            </a:r>
            <a:r>
              <a:rPr sz="700" spc="-85" dirty="0">
                <a:latin typeface="Arial MT"/>
                <a:cs typeface="Arial MT"/>
              </a:rPr>
              <a:t>u</a:t>
            </a:r>
            <a:r>
              <a:rPr sz="700" spc="-30" dirty="0">
                <a:latin typeface="Arial MT"/>
                <a:cs typeface="Arial MT"/>
              </a:rPr>
              <a:t>l</a:t>
            </a:r>
            <a:r>
              <a:rPr sz="700" spc="-85" dirty="0">
                <a:latin typeface="Arial MT"/>
                <a:cs typeface="Arial MT"/>
              </a:rPr>
              <a:t>ad</a:t>
            </a:r>
            <a:r>
              <a:rPr sz="700" spc="-80" dirty="0">
                <a:latin typeface="Arial MT"/>
                <a:cs typeface="Arial MT"/>
              </a:rPr>
              <a:t>o</a:t>
            </a:r>
            <a:r>
              <a:rPr sz="700" spc="-45" dirty="0">
                <a:latin typeface="Arial MT"/>
                <a:cs typeface="Arial MT"/>
              </a:rPr>
              <a:t>)</a:t>
            </a:r>
            <a:r>
              <a:rPr sz="700" spc="20" dirty="0">
                <a:latin typeface="Arial MT"/>
                <a:cs typeface="Arial MT"/>
              </a:rPr>
              <a:t> </a:t>
            </a:r>
            <a:r>
              <a:rPr sz="700" spc="-85" dirty="0">
                <a:latin typeface="Arial MT"/>
                <a:cs typeface="Arial MT"/>
              </a:rPr>
              <a:t>2021</a:t>
            </a:r>
            <a:r>
              <a:rPr sz="700" spc="-40" dirty="0">
                <a:latin typeface="Arial MT"/>
                <a:cs typeface="Arial MT"/>
              </a:rPr>
              <a:t>.</a:t>
            </a:r>
            <a:endParaRPr sz="700">
              <a:latin typeface="Arial MT"/>
              <a:cs typeface="Arial MT"/>
            </a:endParaRPr>
          </a:p>
        </p:txBody>
      </p:sp>
      <p:sp>
        <p:nvSpPr>
          <p:cNvPr id="78" name="object 78"/>
          <p:cNvSpPr txBox="1"/>
          <p:nvPr/>
        </p:nvSpPr>
        <p:spPr>
          <a:xfrm>
            <a:off x="3638803" y="3369690"/>
            <a:ext cx="871219" cy="574675"/>
          </a:xfrm>
          <a:prstGeom prst="rect">
            <a:avLst/>
          </a:prstGeom>
        </p:spPr>
        <p:txBody>
          <a:bodyPr vert="horz" wrap="square" lIns="0" tIns="12700" rIns="0" bIns="0" rtlCol="0">
            <a:spAutoFit/>
          </a:bodyPr>
          <a:lstStyle/>
          <a:p>
            <a:pPr marL="1270" algn="ctr">
              <a:lnSpc>
                <a:spcPct val="100000"/>
              </a:lnSpc>
              <a:spcBef>
                <a:spcPts val="100"/>
              </a:spcBef>
            </a:pPr>
            <a:r>
              <a:rPr sz="1200" b="1" spc="-125" dirty="0">
                <a:solidFill>
                  <a:srgbClr val="C00000"/>
                </a:solidFill>
                <a:latin typeface="Arial"/>
                <a:cs typeface="Arial"/>
              </a:rPr>
              <a:t>0,88%</a:t>
            </a:r>
            <a:endParaRPr sz="1200">
              <a:latin typeface="Arial"/>
              <a:cs typeface="Arial"/>
            </a:endParaRPr>
          </a:p>
          <a:p>
            <a:pPr marL="12700" marR="5080" algn="ctr">
              <a:lnSpc>
                <a:spcPct val="100000"/>
              </a:lnSpc>
            </a:pPr>
            <a:r>
              <a:rPr sz="1200" b="1" spc="-125" dirty="0">
                <a:latin typeface="Arial"/>
                <a:cs typeface="Arial"/>
              </a:rPr>
              <a:t>83</a:t>
            </a:r>
            <a:r>
              <a:rPr sz="1200" b="1" spc="-60" dirty="0">
                <a:latin typeface="Arial"/>
                <a:cs typeface="Arial"/>
              </a:rPr>
              <a:t> </a:t>
            </a:r>
            <a:r>
              <a:rPr sz="1200" b="1" spc="-120" dirty="0">
                <a:latin typeface="Arial"/>
                <a:cs typeface="Arial"/>
              </a:rPr>
              <a:t>c</a:t>
            </a:r>
            <a:r>
              <a:rPr sz="1200" b="1" spc="-125" dirty="0">
                <a:latin typeface="Arial"/>
                <a:cs typeface="Arial"/>
              </a:rPr>
              <a:t>as</a:t>
            </a:r>
            <a:r>
              <a:rPr sz="1200" b="1" spc="-105" dirty="0">
                <a:latin typeface="Arial"/>
                <a:cs typeface="Arial"/>
              </a:rPr>
              <a:t>os/9449  </a:t>
            </a:r>
            <a:r>
              <a:rPr sz="1200" b="1" spc="-114" dirty="0">
                <a:latin typeface="Arial"/>
                <a:cs typeface="Arial"/>
              </a:rPr>
              <a:t>cesáreas</a:t>
            </a:r>
            <a:endParaRPr sz="1200">
              <a:latin typeface="Arial"/>
              <a:cs typeface="Arial"/>
            </a:endParaRPr>
          </a:p>
        </p:txBody>
      </p:sp>
      <p:sp>
        <p:nvSpPr>
          <p:cNvPr id="79" name="object 79"/>
          <p:cNvSpPr txBox="1"/>
          <p:nvPr/>
        </p:nvSpPr>
        <p:spPr>
          <a:xfrm>
            <a:off x="2182114" y="3402329"/>
            <a:ext cx="1069975" cy="574040"/>
          </a:xfrm>
          <a:prstGeom prst="rect">
            <a:avLst/>
          </a:prstGeom>
        </p:spPr>
        <p:txBody>
          <a:bodyPr vert="horz" wrap="square" lIns="0" tIns="12700" rIns="0" bIns="0" rtlCol="0">
            <a:spAutoFit/>
          </a:bodyPr>
          <a:lstStyle/>
          <a:p>
            <a:pPr marL="12700" marR="5080" indent="1270" algn="ctr">
              <a:lnSpc>
                <a:spcPct val="100000"/>
              </a:lnSpc>
              <a:spcBef>
                <a:spcPts val="100"/>
              </a:spcBef>
            </a:pPr>
            <a:r>
              <a:rPr sz="1200" b="1" spc="-114" dirty="0">
                <a:latin typeface="Arial"/>
                <a:cs typeface="Arial"/>
              </a:rPr>
              <a:t>Proporción </a:t>
            </a:r>
            <a:r>
              <a:rPr sz="1200" b="1" spc="-110" dirty="0">
                <a:latin typeface="Arial"/>
                <a:cs typeface="Arial"/>
              </a:rPr>
              <a:t> </a:t>
            </a:r>
            <a:r>
              <a:rPr sz="1200" b="1" spc="-105" dirty="0">
                <a:latin typeface="Arial"/>
                <a:cs typeface="Arial"/>
              </a:rPr>
              <a:t>incidenci</a:t>
            </a:r>
            <a:r>
              <a:rPr sz="1200" b="1" spc="-125" dirty="0">
                <a:latin typeface="Arial"/>
                <a:cs typeface="Arial"/>
              </a:rPr>
              <a:t>a</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105" dirty="0">
                <a:latin typeface="Arial"/>
                <a:cs typeface="Arial"/>
              </a:rPr>
              <a:t>IS</a:t>
            </a:r>
            <a:r>
              <a:rPr sz="1200" b="1" spc="-100" dirty="0">
                <a:latin typeface="Arial"/>
                <a:cs typeface="Arial"/>
              </a:rPr>
              <a:t>Q  </a:t>
            </a:r>
            <a:r>
              <a:rPr sz="1200" b="1" spc="-120" dirty="0">
                <a:latin typeface="Arial"/>
                <a:cs typeface="Arial"/>
              </a:rPr>
              <a:t>Cesárea</a:t>
            </a:r>
            <a:endParaRPr sz="1200">
              <a:latin typeface="Arial"/>
              <a:cs typeface="Arial"/>
            </a:endParaRPr>
          </a:p>
        </p:txBody>
      </p:sp>
      <p:sp>
        <p:nvSpPr>
          <p:cNvPr id="80" name="object 80"/>
          <p:cNvSpPr txBox="1"/>
          <p:nvPr/>
        </p:nvSpPr>
        <p:spPr>
          <a:xfrm>
            <a:off x="129031" y="2619832"/>
            <a:ext cx="1881505" cy="163195"/>
          </a:xfrm>
          <a:prstGeom prst="rect">
            <a:avLst/>
          </a:prstGeom>
        </p:spPr>
        <p:txBody>
          <a:bodyPr vert="horz" wrap="square" lIns="0" tIns="12700" rIns="0" bIns="0" rtlCol="0">
            <a:spAutoFit/>
          </a:bodyPr>
          <a:lstStyle/>
          <a:p>
            <a:pPr marL="12700">
              <a:lnSpc>
                <a:spcPct val="100000"/>
              </a:lnSpc>
              <a:spcBef>
                <a:spcPts val="100"/>
              </a:spcBef>
            </a:pPr>
            <a:r>
              <a:rPr sz="900" b="1" spc="-110" dirty="0">
                <a:latin typeface="Arial"/>
                <a:cs typeface="Arial"/>
              </a:rPr>
              <a:t>S</a:t>
            </a:r>
            <a:r>
              <a:rPr sz="900" b="1" spc="-50" dirty="0">
                <a:latin typeface="Arial"/>
                <a:cs typeface="Arial"/>
              </a:rPr>
              <a:t>i</a:t>
            </a:r>
            <a:r>
              <a:rPr sz="900" b="1" spc="-100" dirty="0">
                <a:latin typeface="Arial"/>
                <a:cs typeface="Arial"/>
              </a:rPr>
              <a:t>g</a:t>
            </a:r>
            <a:r>
              <a:rPr sz="900" b="1" spc="-45" dirty="0">
                <a:latin typeface="Arial"/>
                <a:cs typeface="Arial"/>
              </a:rPr>
              <a:t>l</a:t>
            </a:r>
            <a:r>
              <a:rPr sz="900" b="1" spc="-100" dirty="0">
                <a:latin typeface="Arial"/>
                <a:cs typeface="Arial"/>
              </a:rPr>
              <a:t>a</a:t>
            </a:r>
            <a:r>
              <a:rPr sz="900" b="1" spc="-95" dirty="0">
                <a:latin typeface="Arial"/>
                <a:cs typeface="Arial"/>
              </a:rPr>
              <a:t>s</a:t>
            </a:r>
            <a:r>
              <a:rPr sz="900" b="1" spc="-55" dirty="0">
                <a:latin typeface="Arial"/>
                <a:cs typeface="Arial"/>
              </a:rPr>
              <a:t>:</a:t>
            </a:r>
            <a:r>
              <a:rPr sz="900" b="1" dirty="0">
                <a:latin typeface="Arial"/>
                <a:cs typeface="Arial"/>
              </a:rPr>
              <a:t> </a:t>
            </a:r>
            <a:r>
              <a:rPr sz="900" b="1" spc="-114" dirty="0">
                <a:latin typeface="Arial"/>
                <a:cs typeface="Arial"/>
              </a:rPr>
              <a:t> </a:t>
            </a:r>
            <a:r>
              <a:rPr sz="900" b="1" spc="-45" dirty="0">
                <a:latin typeface="Arial"/>
                <a:cs typeface="Arial"/>
              </a:rPr>
              <a:t>I</a:t>
            </a:r>
            <a:r>
              <a:rPr sz="900" b="1" spc="-114" dirty="0">
                <a:latin typeface="Arial"/>
                <a:cs typeface="Arial"/>
              </a:rPr>
              <a:t>S</a:t>
            </a:r>
            <a:r>
              <a:rPr sz="900" b="1" spc="-125" dirty="0">
                <a:latin typeface="Arial"/>
                <a:cs typeface="Arial"/>
              </a:rPr>
              <a:t>Q</a:t>
            </a:r>
            <a:r>
              <a:rPr sz="900" b="1" spc="-55" dirty="0">
                <a:latin typeface="Arial"/>
                <a:cs typeface="Arial"/>
              </a:rPr>
              <a:t> </a:t>
            </a:r>
            <a:r>
              <a:rPr sz="900" b="1" spc="-65" dirty="0">
                <a:latin typeface="Arial"/>
                <a:cs typeface="Arial"/>
              </a:rPr>
              <a:t>-</a:t>
            </a:r>
            <a:r>
              <a:rPr sz="900" b="1" spc="-75" dirty="0">
                <a:latin typeface="Arial"/>
                <a:cs typeface="Arial"/>
              </a:rPr>
              <a:t>In</a:t>
            </a:r>
            <a:r>
              <a:rPr sz="900" b="1" spc="-60" dirty="0">
                <a:latin typeface="Arial"/>
                <a:cs typeface="Arial"/>
              </a:rPr>
              <a:t>f</a:t>
            </a:r>
            <a:r>
              <a:rPr sz="900" b="1" spc="-95" dirty="0">
                <a:latin typeface="Arial"/>
                <a:cs typeface="Arial"/>
              </a:rPr>
              <a:t>ecc</a:t>
            </a:r>
            <a:r>
              <a:rPr sz="900" b="1" spc="-80" dirty="0">
                <a:latin typeface="Arial"/>
                <a:cs typeface="Arial"/>
              </a:rPr>
              <a:t>ión</a:t>
            </a:r>
            <a:r>
              <a:rPr sz="900" b="1" spc="-30" dirty="0">
                <a:latin typeface="Arial"/>
                <a:cs typeface="Arial"/>
              </a:rPr>
              <a:t> </a:t>
            </a:r>
            <a:r>
              <a:rPr sz="900" b="1" spc="-100" dirty="0">
                <a:latin typeface="Arial"/>
                <a:cs typeface="Arial"/>
              </a:rPr>
              <a:t>d</a:t>
            </a:r>
            <a:r>
              <a:rPr sz="900" b="1" spc="-90" dirty="0">
                <a:latin typeface="Arial"/>
                <a:cs typeface="Arial"/>
              </a:rPr>
              <a:t>e</a:t>
            </a:r>
            <a:r>
              <a:rPr sz="900" b="1" spc="-65" dirty="0">
                <a:latin typeface="Arial"/>
                <a:cs typeface="Arial"/>
              </a:rPr>
              <a:t> </a:t>
            </a:r>
            <a:r>
              <a:rPr sz="900" b="1" spc="-95" dirty="0">
                <a:latin typeface="Arial"/>
                <a:cs typeface="Arial"/>
              </a:rPr>
              <a:t>s</a:t>
            </a:r>
            <a:r>
              <a:rPr sz="900" b="1" spc="-45" dirty="0">
                <a:latin typeface="Arial"/>
                <a:cs typeface="Arial"/>
              </a:rPr>
              <a:t>i</a:t>
            </a:r>
            <a:r>
              <a:rPr sz="900" b="1" spc="-65" dirty="0">
                <a:latin typeface="Arial"/>
                <a:cs typeface="Arial"/>
              </a:rPr>
              <a:t>t</a:t>
            </a:r>
            <a:r>
              <a:rPr sz="900" b="1" spc="-75" dirty="0">
                <a:latin typeface="Arial"/>
                <a:cs typeface="Arial"/>
              </a:rPr>
              <a:t>io</a:t>
            </a:r>
            <a:r>
              <a:rPr sz="900" b="1" spc="-45" dirty="0">
                <a:latin typeface="Arial"/>
                <a:cs typeface="Arial"/>
              </a:rPr>
              <a:t> </a:t>
            </a:r>
            <a:r>
              <a:rPr sz="900" b="1" spc="-100" dirty="0">
                <a:latin typeface="Arial"/>
                <a:cs typeface="Arial"/>
              </a:rPr>
              <a:t>qu</a:t>
            </a:r>
            <a:r>
              <a:rPr sz="900" b="1" spc="-70" dirty="0">
                <a:latin typeface="Arial"/>
                <a:cs typeface="Arial"/>
              </a:rPr>
              <a:t>irúr</a:t>
            </a:r>
            <a:r>
              <a:rPr sz="900" b="1" spc="-95" dirty="0">
                <a:latin typeface="Arial"/>
                <a:cs typeface="Arial"/>
              </a:rPr>
              <a:t>g</a:t>
            </a:r>
            <a:r>
              <a:rPr sz="900" b="1" spc="-45" dirty="0">
                <a:latin typeface="Arial"/>
                <a:cs typeface="Arial"/>
              </a:rPr>
              <a:t>i</a:t>
            </a:r>
            <a:r>
              <a:rPr sz="900" b="1" spc="-100" dirty="0">
                <a:latin typeface="Arial"/>
                <a:cs typeface="Arial"/>
              </a:rPr>
              <a:t>co</a:t>
            </a:r>
            <a:r>
              <a:rPr sz="900" b="1" spc="-45" dirty="0">
                <a:latin typeface="Arial"/>
                <a:cs typeface="Arial"/>
              </a:rPr>
              <a:t>,</a:t>
            </a:r>
            <a:endParaRPr sz="900">
              <a:latin typeface="Arial"/>
              <a:cs typeface="Arial"/>
            </a:endParaRPr>
          </a:p>
        </p:txBody>
      </p:sp>
      <p:sp>
        <p:nvSpPr>
          <p:cNvPr id="81" name="object 81"/>
          <p:cNvSpPr txBox="1"/>
          <p:nvPr/>
        </p:nvSpPr>
        <p:spPr>
          <a:xfrm>
            <a:off x="100380" y="5948553"/>
            <a:ext cx="1783714" cy="162560"/>
          </a:xfrm>
          <a:prstGeom prst="rect">
            <a:avLst/>
          </a:prstGeom>
        </p:spPr>
        <p:txBody>
          <a:bodyPr vert="horz" wrap="square" lIns="0" tIns="12700" rIns="0" bIns="0" rtlCol="0">
            <a:spAutoFit/>
          </a:bodyPr>
          <a:lstStyle/>
          <a:p>
            <a:pPr marL="12700">
              <a:lnSpc>
                <a:spcPct val="100000"/>
              </a:lnSpc>
              <a:spcBef>
                <a:spcPts val="100"/>
              </a:spcBef>
            </a:pPr>
            <a:r>
              <a:rPr sz="900" b="1" spc="-95" dirty="0">
                <a:latin typeface="Arial"/>
                <a:cs typeface="Arial"/>
              </a:rPr>
              <a:t>Pro</a:t>
            </a:r>
            <a:r>
              <a:rPr sz="900" b="1" spc="-100" dirty="0">
                <a:latin typeface="Arial"/>
                <a:cs typeface="Arial"/>
              </a:rPr>
              <a:t>po</a:t>
            </a:r>
            <a:r>
              <a:rPr sz="900" b="1" spc="-80" dirty="0">
                <a:latin typeface="Arial"/>
                <a:cs typeface="Arial"/>
              </a:rPr>
              <a:t>rc</a:t>
            </a:r>
            <a:r>
              <a:rPr sz="900" b="1" spc="-50" dirty="0">
                <a:latin typeface="Arial"/>
                <a:cs typeface="Arial"/>
              </a:rPr>
              <a:t>i</a:t>
            </a:r>
            <a:r>
              <a:rPr sz="900" b="1" spc="-100" dirty="0">
                <a:latin typeface="Arial"/>
                <a:cs typeface="Arial"/>
              </a:rPr>
              <a:t>ón</a:t>
            </a:r>
            <a:r>
              <a:rPr sz="900" b="1" spc="-80" dirty="0">
                <a:latin typeface="Arial"/>
                <a:cs typeface="Arial"/>
              </a:rPr>
              <a:t> </a:t>
            </a:r>
            <a:r>
              <a:rPr sz="900" b="1" spc="-100" dirty="0">
                <a:latin typeface="Arial"/>
                <a:cs typeface="Arial"/>
              </a:rPr>
              <a:t>d</a:t>
            </a:r>
            <a:r>
              <a:rPr sz="900" b="1" spc="-95" dirty="0">
                <a:latin typeface="Arial"/>
                <a:cs typeface="Arial"/>
              </a:rPr>
              <a:t>e</a:t>
            </a:r>
            <a:r>
              <a:rPr sz="900" b="1" spc="-65" dirty="0">
                <a:latin typeface="Arial"/>
                <a:cs typeface="Arial"/>
              </a:rPr>
              <a:t> </a:t>
            </a:r>
            <a:r>
              <a:rPr sz="900" b="1" spc="-95" dirty="0">
                <a:latin typeface="Arial"/>
                <a:cs typeface="Arial"/>
              </a:rPr>
              <a:t>agen</a:t>
            </a:r>
            <a:r>
              <a:rPr sz="900" b="1" spc="-65" dirty="0">
                <a:latin typeface="Arial"/>
                <a:cs typeface="Arial"/>
              </a:rPr>
              <a:t>t</a:t>
            </a:r>
            <a:r>
              <a:rPr sz="900" b="1" spc="-95" dirty="0">
                <a:latin typeface="Arial"/>
                <a:cs typeface="Arial"/>
              </a:rPr>
              <a:t>es</a:t>
            </a:r>
            <a:r>
              <a:rPr sz="900" b="1" spc="-40" dirty="0">
                <a:latin typeface="Arial"/>
                <a:cs typeface="Arial"/>
              </a:rPr>
              <a:t> </a:t>
            </a:r>
            <a:r>
              <a:rPr sz="900" b="1" spc="-95" dirty="0">
                <a:latin typeface="Arial"/>
                <a:cs typeface="Arial"/>
              </a:rPr>
              <a:t>c</a:t>
            </a:r>
            <a:r>
              <a:rPr sz="900" b="1" spc="-100" dirty="0">
                <a:latin typeface="Arial"/>
                <a:cs typeface="Arial"/>
              </a:rPr>
              <a:t>au</a:t>
            </a:r>
            <a:r>
              <a:rPr sz="900" b="1" spc="-95" dirty="0">
                <a:latin typeface="Arial"/>
                <a:cs typeface="Arial"/>
              </a:rPr>
              <a:t>s</a:t>
            </a:r>
            <a:r>
              <a:rPr sz="900" b="1" spc="-100" dirty="0">
                <a:latin typeface="Arial"/>
                <a:cs typeface="Arial"/>
              </a:rPr>
              <a:t>a</a:t>
            </a:r>
            <a:r>
              <a:rPr sz="900" b="1" spc="-45" dirty="0">
                <a:latin typeface="Arial"/>
                <a:cs typeface="Arial"/>
              </a:rPr>
              <a:t>l</a:t>
            </a:r>
            <a:r>
              <a:rPr sz="900" b="1" spc="-95" dirty="0">
                <a:latin typeface="Arial"/>
                <a:cs typeface="Arial"/>
              </a:rPr>
              <a:t>es</a:t>
            </a:r>
            <a:r>
              <a:rPr sz="900" b="1" spc="-4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95" dirty="0">
                <a:latin typeface="Arial"/>
                <a:cs typeface="Arial"/>
              </a:rPr>
              <a:t>ISO</a:t>
            </a:r>
            <a:endParaRPr sz="900">
              <a:latin typeface="Arial"/>
              <a:cs typeface="Arial"/>
            </a:endParaRPr>
          </a:p>
        </p:txBody>
      </p:sp>
      <p:pic>
        <p:nvPicPr>
          <p:cNvPr id="82" name="object 82"/>
          <p:cNvPicPr/>
          <p:nvPr/>
        </p:nvPicPr>
        <p:blipFill>
          <a:blip r:embed="rId8" cstate="print"/>
          <a:stretch>
            <a:fillRect/>
          </a:stretch>
        </p:blipFill>
        <p:spPr>
          <a:xfrm>
            <a:off x="1870664" y="7738806"/>
            <a:ext cx="2924303" cy="1324607"/>
          </a:xfrm>
          <a:prstGeom prst="rect">
            <a:avLst/>
          </a:prstGeom>
        </p:spPr>
      </p:pic>
      <p:grpSp>
        <p:nvGrpSpPr>
          <p:cNvPr id="83" name="object 83"/>
          <p:cNvGrpSpPr/>
          <p:nvPr/>
        </p:nvGrpSpPr>
        <p:grpSpPr>
          <a:xfrm>
            <a:off x="48332" y="6125615"/>
            <a:ext cx="3128645" cy="2952750"/>
            <a:chOff x="48332" y="6125615"/>
            <a:chExt cx="3128645" cy="2952750"/>
          </a:xfrm>
        </p:grpSpPr>
        <p:sp>
          <p:nvSpPr>
            <p:cNvPr id="84" name="object 84"/>
            <p:cNvSpPr/>
            <p:nvPr/>
          </p:nvSpPr>
          <p:spPr>
            <a:xfrm>
              <a:off x="1656207" y="7092314"/>
              <a:ext cx="1508125" cy="347980"/>
            </a:xfrm>
            <a:custGeom>
              <a:avLst/>
              <a:gdLst/>
              <a:ahLst/>
              <a:cxnLst/>
              <a:rect l="l" t="t" r="r" b="b"/>
              <a:pathLst>
                <a:path w="1508125" h="347979">
                  <a:moveTo>
                    <a:pt x="1449705" y="0"/>
                  </a:moveTo>
                  <a:lnTo>
                    <a:pt x="57912" y="0"/>
                  </a:lnTo>
                  <a:lnTo>
                    <a:pt x="35361" y="4548"/>
                  </a:lnTo>
                  <a:lnTo>
                    <a:pt x="16954" y="16954"/>
                  </a:lnTo>
                  <a:lnTo>
                    <a:pt x="4548" y="35361"/>
                  </a:lnTo>
                  <a:lnTo>
                    <a:pt x="0" y="57911"/>
                  </a:lnTo>
                  <a:lnTo>
                    <a:pt x="0" y="289686"/>
                  </a:lnTo>
                  <a:lnTo>
                    <a:pt x="4548" y="312237"/>
                  </a:lnTo>
                  <a:lnTo>
                    <a:pt x="16954" y="330644"/>
                  </a:lnTo>
                  <a:lnTo>
                    <a:pt x="35361" y="343050"/>
                  </a:lnTo>
                  <a:lnTo>
                    <a:pt x="57912" y="347598"/>
                  </a:lnTo>
                  <a:lnTo>
                    <a:pt x="1449705" y="347598"/>
                  </a:lnTo>
                  <a:lnTo>
                    <a:pt x="1472255" y="343050"/>
                  </a:lnTo>
                  <a:lnTo>
                    <a:pt x="1490662" y="330644"/>
                  </a:lnTo>
                  <a:lnTo>
                    <a:pt x="1503068" y="312237"/>
                  </a:lnTo>
                  <a:lnTo>
                    <a:pt x="1507617" y="289686"/>
                  </a:lnTo>
                  <a:lnTo>
                    <a:pt x="1507617" y="57911"/>
                  </a:lnTo>
                  <a:lnTo>
                    <a:pt x="1503068" y="35361"/>
                  </a:lnTo>
                  <a:lnTo>
                    <a:pt x="1490662" y="16954"/>
                  </a:lnTo>
                  <a:lnTo>
                    <a:pt x="1472255" y="4548"/>
                  </a:lnTo>
                  <a:lnTo>
                    <a:pt x="1449705" y="0"/>
                  </a:lnTo>
                  <a:close/>
                </a:path>
              </a:pathLst>
            </a:custGeom>
            <a:solidFill>
              <a:srgbClr val="92CDDD"/>
            </a:solidFill>
          </p:spPr>
          <p:txBody>
            <a:bodyPr wrap="square" lIns="0" tIns="0" rIns="0" bIns="0" rtlCol="0"/>
            <a:lstStyle/>
            <a:p>
              <a:endParaRPr/>
            </a:p>
          </p:txBody>
        </p:sp>
        <p:sp>
          <p:nvSpPr>
            <p:cNvPr id="85" name="object 85"/>
            <p:cNvSpPr/>
            <p:nvPr/>
          </p:nvSpPr>
          <p:spPr>
            <a:xfrm>
              <a:off x="1656207" y="7092314"/>
              <a:ext cx="1508125" cy="347980"/>
            </a:xfrm>
            <a:custGeom>
              <a:avLst/>
              <a:gdLst/>
              <a:ahLst/>
              <a:cxnLst/>
              <a:rect l="l" t="t" r="r" b="b"/>
              <a:pathLst>
                <a:path w="1508125" h="347979">
                  <a:moveTo>
                    <a:pt x="0" y="57911"/>
                  </a:moveTo>
                  <a:lnTo>
                    <a:pt x="4548" y="35361"/>
                  </a:lnTo>
                  <a:lnTo>
                    <a:pt x="16954" y="16954"/>
                  </a:lnTo>
                  <a:lnTo>
                    <a:pt x="35361" y="4548"/>
                  </a:lnTo>
                  <a:lnTo>
                    <a:pt x="57912" y="0"/>
                  </a:lnTo>
                  <a:lnTo>
                    <a:pt x="1449705" y="0"/>
                  </a:lnTo>
                  <a:lnTo>
                    <a:pt x="1472255" y="4548"/>
                  </a:lnTo>
                  <a:lnTo>
                    <a:pt x="1490662" y="16954"/>
                  </a:lnTo>
                  <a:lnTo>
                    <a:pt x="1503068" y="35361"/>
                  </a:lnTo>
                  <a:lnTo>
                    <a:pt x="1507617" y="57911"/>
                  </a:lnTo>
                  <a:lnTo>
                    <a:pt x="1507617" y="289686"/>
                  </a:lnTo>
                  <a:lnTo>
                    <a:pt x="1503068" y="312237"/>
                  </a:lnTo>
                  <a:lnTo>
                    <a:pt x="1490662" y="330644"/>
                  </a:lnTo>
                  <a:lnTo>
                    <a:pt x="1472255" y="343050"/>
                  </a:lnTo>
                  <a:lnTo>
                    <a:pt x="1449705" y="347598"/>
                  </a:lnTo>
                  <a:lnTo>
                    <a:pt x="57912" y="347598"/>
                  </a:lnTo>
                  <a:lnTo>
                    <a:pt x="35361" y="343050"/>
                  </a:lnTo>
                  <a:lnTo>
                    <a:pt x="16954" y="330644"/>
                  </a:lnTo>
                  <a:lnTo>
                    <a:pt x="4548" y="312237"/>
                  </a:lnTo>
                  <a:lnTo>
                    <a:pt x="0" y="289686"/>
                  </a:lnTo>
                  <a:lnTo>
                    <a:pt x="0" y="57911"/>
                  </a:lnTo>
                  <a:close/>
                </a:path>
              </a:pathLst>
            </a:custGeom>
            <a:ln w="25400">
              <a:solidFill>
                <a:srgbClr val="92CDDD"/>
              </a:solidFill>
            </a:ln>
          </p:spPr>
          <p:txBody>
            <a:bodyPr wrap="square" lIns="0" tIns="0" rIns="0" bIns="0" rtlCol="0"/>
            <a:lstStyle/>
            <a:p>
              <a:endParaRPr/>
            </a:p>
          </p:txBody>
        </p:sp>
        <p:sp>
          <p:nvSpPr>
            <p:cNvPr id="86" name="object 86"/>
            <p:cNvSpPr/>
            <p:nvPr/>
          </p:nvSpPr>
          <p:spPr>
            <a:xfrm>
              <a:off x="48332" y="6125615"/>
              <a:ext cx="1659889" cy="2952750"/>
            </a:xfrm>
            <a:custGeom>
              <a:avLst/>
              <a:gdLst/>
              <a:ahLst/>
              <a:cxnLst/>
              <a:rect l="l" t="t" r="r" b="b"/>
              <a:pathLst>
                <a:path w="1659889" h="2952750">
                  <a:moveTo>
                    <a:pt x="1659755" y="0"/>
                  </a:moveTo>
                  <a:lnTo>
                    <a:pt x="0" y="0"/>
                  </a:lnTo>
                  <a:lnTo>
                    <a:pt x="0" y="2952524"/>
                  </a:lnTo>
                  <a:lnTo>
                    <a:pt x="1659755" y="2952524"/>
                  </a:lnTo>
                  <a:lnTo>
                    <a:pt x="1659755" y="0"/>
                  </a:lnTo>
                  <a:close/>
                </a:path>
              </a:pathLst>
            </a:custGeom>
            <a:solidFill>
              <a:srgbClr val="FFFFFF"/>
            </a:solidFill>
          </p:spPr>
          <p:txBody>
            <a:bodyPr wrap="square" lIns="0" tIns="0" rIns="0" bIns="0" rtlCol="0"/>
            <a:lstStyle/>
            <a:p>
              <a:endParaRPr/>
            </a:p>
          </p:txBody>
        </p:sp>
      </p:grpSp>
      <p:pic>
        <p:nvPicPr>
          <p:cNvPr id="87" name="object 87"/>
          <p:cNvPicPr/>
          <p:nvPr/>
        </p:nvPicPr>
        <p:blipFill>
          <a:blip r:embed="rId9" cstate="print"/>
          <a:stretch>
            <a:fillRect/>
          </a:stretch>
        </p:blipFill>
        <p:spPr>
          <a:xfrm>
            <a:off x="2448836" y="455221"/>
            <a:ext cx="4585669" cy="1580831"/>
          </a:xfrm>
          <a:prstGeom prst="rect">
            <a:avLst/>
          </a:prstGeom>
        </p:spPr>
      </p:pic>
    </p:spTree>
    <p:extLst>
      <p:ext uri="{BB962C8B-B14F-4D97-AF65-F5344CB8AC3E}">
        <p14:creationId xmlns:p14="http://schemas.microsoft.com/office/powerpoint/2010/main" val="344437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2160905" cy="5668645"/>
            <a:chOff x="0" y="0"/>
            <a:chExt cx="2160905" cy="5668645"/>
          </a:xfrm>
        </p:grpSpPr>
        <p:pic>
          <p:nvPicPr>
            <p:cNvPr id="3" name="object 3"/>
            <p:cNvPicPr/>
            <p:nvPr/>
          </p:nvPicPr>
          <p:blipFill>
            <a:blip r:embed="rId2" cstate="print"/>
            <a:stretch>
              <a:fillRect/>
            </a:stretch>
          </p:blipFill>
          <p:spPr>
            <a:xfrm>
              <a:off x="0" y="0"/>
              <a:ext cx="2160524" cy="5668645"/>
            </a:xfrm>
            <a:prstGeom prst="rect">
              <a:avLst/>
            </a:prstGeom>
          </p:spPr>
        </p:pic>
        <p:pic>
          <p:nvPicPr>
            <p:cNvPr id="4" name="object 4"/>
            <p:cNvPicPr/>
            <p:nvPr/>
          </p:nvPicPr>
          <p:blipFill>
            <a:blip r:embed="rId3" cstate="print"/>
            <a:stretch>
              <a:fillRect/>
            </a:stretch>
          </p:blipFill>
          <p:spPr>
            <a:xfrm>
              <a:off x="179209" y="4211916"/>
              <a:ext cx="1892681" cy="488480"/>
            </a:xfrm>
            <a:prstGeom prst="rect">
              <a:avLst/>
            </a:prstGeom>
          </p:spPr>
        </p:pic>
      </p:grpSp>
      <p:sp>
        <p:nvSpPr>
          <p:cNvPr id="5" name="object 5"/>
          <p:cNvSpPr txBox="1"/>
          <p:nvPr/>
        </p:nvSpPr>
        <p:spPr>
          <a:xfrm>
            <a:off x="760882" y="4292853"/>
            <a:ext cx="257175" cy="330835"/>
          </a:xfrm>
          <a:prstGeom prst="rect">
            <a:avLst/>
          </a:prstGeom>
        </p:spPr>
        <p:txBody>
          <a:bodyPr vert="horz" wrap="square" lIns="0" tIns="13335" rIns="0" bIns="0" rtlCol="0">
            <a:spAutoFit/>
          </a:bodyPr>
          <a:lstStyle/>
          <a:p>
            <a:pPr marL="12700">
              <a:lnSpc>
                <a:spcPct val="100000"/>
              </a:lnSpc>
              <a:spcBef>
                <a:spcPts val="105"/>
              </a:spcBef>
            </a:pPr>
            <a:r>
              <a:rPr sz="2000" b="1" spc="-204" dirty="0">
                <a:latin typeface="Arial"/>
                <a:cs typeface="Arial"/>
              </a:rPr>
              <a:t>48</a:t>
            </a:r>
            <a:endParaRPr sz="2000">
              <a:latin typeface="Arial"/>
              <a:cs typeface="Arial"/>
            </a:endParaRPr>
          </a:p>
        </p:txBody>
      </p:sp>
      <p:sp>
        <p:nvSpPr>
          <p:cNvPr id="6" name="object 6"/>
          <p:cNvSpPr txBox="1"/>
          <p:nvPr/>
        </p:nvSpPr>
        <p:spPr>
          <a:xfrm>
            <a:off x="564591" y="4900040"/>
            <a:ext cx="1438275" cy="756920"/>
          </a:xfrm>
          <a:prstGeom prst="rect">
            <a:avLst/>
          </a:prstGeom>
        </p:spPr>
        <p:txBody>
          <a:bodyPr vert="horz" wrap="square" lIns="0" tIns="12700" rIns="0" bIns="0" rtlCol="0">
            <a:spAutoFit/>
          </a:bodyPr>
          <a:lstStyle/>
          <a:p>
            <a:pPr marL="12700" marR="5080" algn="ctr">
              <a:lnSpc>
                <a:spcPct val="100000"/>
              </a:lnSpc>
              <a:spcBef>
                <a:spcPts val="100"/>
              </a:spcBef>
            </a:pPr>
            <a:r>
              <a:rPr sz="1200" b="1" spc="-190" dirty="0">
                <a:latin typeface="Arial"/>
                <a:cs typeface="Arial"/>
              </a:rPr>
              <a:t>V</a:t>
            </a:r>
            <a:r>
              <a:rPr sz="1200" b="1" spc="-125" dirty="0">
                <a:latin typeface="Arial"/>
                <a:cs typeface="Arial"/>
              </a:rPr>
              <a:t>a</a:t>
            </a:r>
            <a:r>
              <a:rPr sz="1200" b="1" spc="-75" dirty="0">
                <a:latin typeface="Arial"/>
                <a:cs typeface="Arial"/>
              </a:rPr>
              <a:t>ri</a:t>
            </a:r>
            <a:r>
              <a:rPr sz="1200" b="1" spc="-125" dirty="0">
                <a:latin typeface="Arial"/>
                <a:cs typeface="Arial"/>
              </a:rPr>
              <a:t>ac</a:t>
            </a:r>
            <a:r>
              <a:rPr sz="1200" b="1" spc="-105" dirty="0">
                <a:latin typeface="Arial"/>
                <a:cs typeface="Arial"/>
              </a:rPr>
              <a:t>ió</a:t>
            </a:r>
            <a:r>
              <a:rPr sz="1200" b="1" spc="-135" dirty="0">
                <a:latin typeface="Arial"/>
                <a:cs typeface="Arial"/>
              </a:rPr>
              <a:t>n</a:t>
            </a:r>
            <a:r>
              <a:rPr sz="1200" b="1" spc="-70" dirty="0">
                <a:latin typeface="Arial"/>
                <a:cs typeface="Arial"/>
              </a:rPr>
              <a:t> </a:t>
            </a:r>
            <a:r>
              <a:rPr sz="1200" b="1" spc="-125" dirty="0">
                <a:latin typeface="Arial"/>
                <a:cs typeface="Arial"/>
              </a:rPr>
              <a:t>porcen</a:t>
            </a:r>
            <a:r>
              <a:rPr sz="1200" b="1" spc="-80" dirty="0">
                <a:latin typeface="Arial"/>
                <a:cs typeface="Arial"/>
              </a:rPr>
              <a:t>t</a:t>
            </a:r>
            <a:r>
              <a:rPr sz="1200" b="1" spc="-105" dirty="0">
                <a:latin typeface="Arial"/>
                <a:cs typeface="Arial"/>
              </a:rPr>
              <a:t>ual</a:t>
            </a:r>
            <a:r>
              <a:rPr sz="1200" b="1" spc="-55" dirty="0">
                <a:latin typeface="Arial"/>
                <a:cs typeface="Arial"/>
              </a:rPr>
              <a:t> </a:t>
            </a:r>
            <a:r>
              <a:rPr sz="1200" b="1" spc="-105" dirty="0">
                <a:latin typeface="Arial"/>
                <a:cs typeface="Arial"/>
              </a:rPr>
              <a:t>de  38</a:t>
            </a:r>
            <a:r>
              <a:rPr sz="1200" b="1" spc="-195" dirty="0">
                <a:latin typeface="Arial"/>
                <a:cs typeface="Arial"/>
              </a:rPr>
              <a:t>%</a:t>
            </a:r>
            <a:r>
              <a:rPr sz="1200" b="1" spc="-70" dirty="0">
                <a:latin typeface="Arial"/>
                <a:cs typeface="Arial"/>
              </a:rPr>
              <a:t> </a:t>
            </a:r>
            <a:r>
              <a:rPr sz="1200" b="1" spc="-160" dirty="0">
                <a:latin typeface="Arial"/>
                <a:cs typeface="Arial"/>
              </a:rPr>
              <a:t>me</a:t>
            </a:r>
            <a:r>
              <a:rPr sz="1200" b="1" spc="-130" dirty="0">
                <a:latin typeface="Arial"/>
                <a:cs typeface="Arial"/>
              </a:rPr>
              <a:t>nos</a:t>
            </a:r>
            <a:r>
              <a:rPr sz="1200" b="1" spc="-60" dirty="0">
                <a:latin typeface="Arial"/>
                <a:cs typeface="Arial"/>
              </a:rPr>
              <a:t> </a:t>
            </a:r>
            <a:r>
              <a:rPr sz="1200" b="1" spc="-85" dirty="0">
                <a:latin typeface="Arial"/>
                <a:cs typeface="Arial"/>
              </a:rPr>
              <a:t>r</a:t>
            </a:r>
            <a:r>
              <a:rPr sz="1200" b="1" spc="-120" dirty="0">
                <a:latin typeface="Arial"/>
                <a:cs typeface="Arial"/>
              </a:rPr>
              <a:t>e</a:t>
            </a:r>
            <a:r>
              <a:rPr sz="1200" b="1" spc="-125" dirty="0">
                <a:latin typeface="Arial"/>
                <a:cs typeface="Arial"/>
              </a:rPr>
              <a:t>spe</a:t>
            </a:r>
            <a:r>
              <a:rPr sz="1200" b="1" spc="-120" dirty="0">
                <a:latin typeface="Arial"/>
                <a:cs typeface="Arial"/>
              </a:rPr>
              <a:t>c</a:t>
            </a:r>
            <a:r>
              <a:rPr sz="1200" b="1" spc="-105" dirty="0">
                <a:latin typeface="Arial"/>
                <a:cs typeface="Arial"/>
              </a:rPr>
              <a:t>to</a:t>
            </a:r>
            <a:r>
              <a:rPr sz="1200" b="1" spc="-55" dirty="0">
                <a:latin typeface="Arial"/>
                <a:cs typeface="Arial"/>
              </a:rPr>
              <a:t> </a:t>
            </a:r>
            <a:r>
              <a:rPr sz="1200" b="1" spc="-125" dirty="0">
                <a:latin typeface="Arial"/>
                <a:cs typeface="Arial"/>
              </a:rPr>
              <a:t>a</a:t>
            </a:r>
            <a:r>
              <a:rPr sz="1200" b="1" spc="-60" dirty="0">
                <a:latin typeface="Arial"/>
                <a:cs typeface="Arial"/>
              </a:rPr>
              <a:t>l  </a:t>
            </a:r>
            <a:r>
              <a:rPr sz="1200" b="1" spc="-140" dirty="0">
                <a:latin typeface="Arial"/>
                <a:cs typeface="Arial"/>
              </a:rPr>
              <a:t>mismo</a:t>
            </a:r>
            <a:r>
              <a:rPr sz="1200" b="1" spc="-70" dirty="0">
                <a:latin typeface="Arial"/>
                <a:cs typeface="Arial"/>
              </a:rPr>
              <a:t> </a:t>
            </a:r>
            <a:r>
              <a:rPr sz="1200" b="1" spc="-114" dirty="0">
                <a:latin typeface="Arial"/>
                <a:cs typeface="Arial"/>
              </a:rPr>
              <a:t>period</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l </a:t>
            </a:r>
            <a:r>
              <a:rPr sz="1200" b="1" spc="-125" dirty="0">
                <a:latin typeface="Arial"/>
                <a:cs typeface="Arial"/>
              </a:rPr>
              <a:t>a</a:t>
            </a:r>
            <a:r>
              <a:rPr sz="1200" b="1" spc="-100" dirty="0">
                <a:latin typeface="Arial"/>
                <a:cs typeface="Arial"/>
              </a:rPr>
              <a:t>ño  </a:t>
            </a:r>
            <a:r>
              <a:rPr sz="1200" b="1" spc="-105" dirty="0">
                <a:latin typeface="Arial"/>
                <a:cs typeface="Arial"/>
              </a:rPr>
              <a:t>anterior</a:t>
            </a:r>
            <a:endParaRPr sz="1200">
              <a:latin typeface="Arial"/>
              <a:cs typeface="Arial"/>
            </a:endParaRPr>
          </a:p>
        </p:txBody>
      </p:sp>
      <p:sp>
        <p:nvSpPr>
          <p:cNvPr id="7" name="object 7"/>
          <p:cNvSpPr txBox="1"/>
          <p:nvPr/>
        </p:nvSpPr>
        <p:spPr>
          <a:xfrm>
            <a:off x="2188845" y="2145538"/>
            <a:ext cx="4892040" cy="848994"/>
          </a:xfrm>
          <a:prstGeom prst="rect">
            <a:avLst/>
          </a:prstGeom>
        </p:spPr>
        <p:txBody>
          <a:bodyPr vert="horz" wrap="square" lIns="0" tIns="12700" rIns="0" bIns="0" rtlCol="0">
            <a:spAutoFit/>
          </a:bodyPr>
          <a:lstStyle/>
          <a:p>
            <a:pPr marL="12700" marR="74295">
              <a:lnSpc>
                <a:spcPct val="100000"/>
              </a:lnSpc>
              <a:spcBef>
                <a:spcPts val="100"/>
              </a:spcBef>
            </a:pPr>
            <a:r>
              <a:rPr sz="900" spc="-100" dirty="0">
                <a:latin typeface="Arial MT"/>
                <a:cs typeface="Arial MT"/>
              </a:rPr>
              <a:t>NOTA:</a:t>
            </a:r>
            <a:r>
              <a:rPr sz="900" spc="-55" dirty="0">
                <a:latin typeface="Arial MT"/>
                <a:cs typeface="Arial MT"/>
              </a:rPr>
              <a:t> </a:t>
            </a:r>
            <a:r>
              <a:rPr sz="900" spc="-95" dirty="0">
                <a:latin typeface="Arial MT"/>
                <a:cs typeface="Arial MT"/>
              </a:rPr>
              <a:t>La</a:t>
            </a:r>
            <a:r>
              <a:rPr sz="900" spc="-35" dirty="0">
                <a:latin typeface="Arial MT"/>
                <a:cs typeface="Arial MT"/>
              </a:rPr>
              <a:t> </a:t>
            </a:r>
            <a:r>
              <a:rPr sz="900" spc="-70" dirty="0">
                <a:latin typeface="Arial MT"/>
                <a:cs typeface="Arial MT"/>
              </a:rPr>
              <a:t>notificación</a:t>
            </a:r>
            <a:r>
              <a:rPr sz="900" spc="-40" dirty="0">
                <a:latin typeface="Arial MT"/>
                <a:cs typeface="Arial MT"/>
              </a:rPr>
              <a:t> </a:t>
            </a:r>
            <a:r>
              <a:rPr sz="900" spc="-65" dirty="0">
                <a:latin typeface="Arial MT"/>
                <a:cs typeface="Arial MT"/>
              </a:rPr>
              <a:t>inicia</a:t>
            </a:r>
            <a:r>
              <a:rPr sz="900" spc="-60" dirty="0">
                <a:latin typeface="Arial MT"/>
                <a:cs typeface="Arial MT"/>
              </a:rPr>
              <a:t> </a:t>
            </a:r>
            <a:r>
              <a:rPr sz="900" spc="-95" dirty="0">
                <a:latin typeface="Arial MT"/>
                <a:cs typeface="Arial MT"/>
              </a:rPr>
              <a:t>en</a:t>
            </a:r>
            <a:r>
              <a:rPr sz="900" spc="-40" dirty="0">
                <a:latin typeface="Arial MT"/>
                <a:cs typeface="Arial MT"/>
              </a:rPr>
              <a:t> </a:t>
            </a:r>
            <a:r>
              <a:rPr sz="900" spc="-105" dirty="0">
                <a:latin typeface="Arial MT"/>
                <a:cs typeface="Arial MT"/>
              </a:rPr>
              <a:t>mayo</a:t>
            </a:r>
            <a:r>
              <a:rPr sz="900" spc="-35" dirty="0">
                <a:latin typeface="Arial MT"/>
                <a:cs typeface="Arial MT"/>
              </a:rPr>
              <a:t> </a:t>
            </a:r>
            <a:r>
              <a:rPr sz="900" spc="-95" dirty="0">
                <a:latin typeface="Arial MT"/>
                <a:cs typeface="Arial MT"/>
              </a:rPr>
              <a:t>de</a:t>
            </a:r>
            <a:r>
              <a:rPr sz="900" spc="-40" dirty="0">
                <a:latin typeface="Arial MT"/>
                <a:cs typeface="Arial MT"/>
              </a:rPr>
              <a:t> </a:t>
            </a:r>
            <a:r>
              <a:rPr sz="900" spc="-95" dirty="0">
                <a:latin typeface="Arial MT"/>
                <a:cs typeface="Arial MT"/>
              </a:rPr>
              <a:t>2018</a:t>
            </a:r>
            <a:r>
              <a:rPr sz="900" spc="-20" dirty="0">
                <a:latin typeface="Arial MT"/>
                <a:cs typeface="Arial MT"/>
              </a:rPr>
              <a:t> </a:t>
            </a:r>
            <a:r>
              <a:rPr sz="900" spc="-85" dirty="0">
                <a:latin typeface="Arial MT"/>
                <a:cs typeface="Arial MT"/>
              </a:rPr>
              <a:t>y</a:t>
            </a:r>
            <a:r>
              <a:rPr sz="900" spc="-40" dirty="0">
                <a:latin typeface="Arial MT"/>
                <a:cs typeface="Arial MT"/>
              </a:rPr>
              <a:t> </a:t>
            </a:r>
            <a:r>
              <a:rPr sz="900" spc="-90" dirty="0">
                <a:latin typeface="Arial MT"/>
                <a:cs typeface="Arial MT"/>
              </a:rPr>
              <a:t>desde</a:t>
            </a:r>
            <a:r>
              <a:rPr sz="900" spc="-30" dirty="0">
                <a:latin typeface="Arial MT"/>
                <a:cs typeface="Arial MT"/>
              </a:rPr>
              <a:t> </a:t>
            </a:r>
            <a:r>
              <a:rPr sz="900" spc="-70" dirty="0">
                <a:latin typeface="Arial MT"/>
                <a:cs typeface="Arial MT"/>
              </a:rPr>
              <a:t>el</a:t>
            </a:r>
            <a:r>
              <a:rPr sz="900" spc="-40" dirty="0">
                <a:latin typeface="Arial MT"/>
                <a:cs typeface="Arial MT"/>
              </a:rPr>
              <a:t> </a:t>
            </a:r>
            <a:r>
              <a:rPr sz="900" spc="-95" dirty="0">
                <a:latin typeface="Arial MT"/>
                <a:cs typeface="Arial MT"/>
              </a:rPr>
              <a:t>2019</a:t>
            </a:r>
            <a:r>
              <a:rPr sz="900" spc="-30" dirty="0">
                <a:latin typeface="Arial MT"/>
                <a:cs typeface="Arial MT"/>
              </a:rPr>
              <a:t> </a:t>
            </a:r>
            <a:r>
              <a:rPr sz="900" spc="-90" dirty="0">
                <a:latin typeface="Arial MT"/>
                <a:cs typeface="Arial MT"/>
              </a:rPr>
              <a:t>se</a:t>
            </a:r>
            <a:r>
              <a:rPr sz="900" spc="-45" dirty="0">
                <a:latin typeface="Arial MT"/>
                <a:cs typeface="Arial MT"/>
              </a:rPr>
              <a:t> </a:t>
            </a:r>
            <a:r>
              <a:rPr sz="900" spc="-80" dirty="0">
                <a:latin typeface="Arial MT"/>
                <a:cs typeface="Arial MT"/>
              </a:rPr>
              <a:t>evidencia</a:t>
            </a:r>
            <a:r>
              <a:rPr sz="900" spc="-30" dirty="0">
                <a:latin typeface="Arial MT"/>
                <a:cs typeface="Arial MT"/>
              </a:rPr>
              <a:t> </a:t>
            </a:r>
            <a:r>
              <a:rPr sz="900" spc="-95" dirty="0">
                <a:latin typeface="Arial MT"/>
                <a:cs typeface="Arial MT"/>
              </a:rPr>
              <a:t>aumento</a:t>
            </a:r>
            <a:r>
              <a:rPr sz="900" spc="-35" dirty="0">
                <a:latin typeface="Arial MT"/>
                <a:cs typeface="Arial MT"/>
              </a:rPr>
              <a:t> </a:t>
            </a:r>
            <a:r>
              <a:rPr sz="900" spc="-95" dirty="0">
                <a:latin typeface="Arial MT"/>
                <a:cs typeface="Arial MT"/>
              </a:rPr>
              <a:t>en</a:t>
            </a:r>
            <a:r>
              <a:rPr sz="900" spc="-30" dirty="0">
                <a:latin typeface="Arial MT"/>
                <a:cs typeface="Arial MT"/>
              </a:rPr>
              <a:t> </a:t>
            </a:r>
            <a:r>
              <a:rPr sz="900" spc="-65" dirty="0">
                <a:latin typeface="Arial MT"/>
                <a:cs typeface="Arial MT"/>
              </a:rPr>
              <a:t>la</a:t>
            </a:r>
            <a:r>
              <a:rPr sz="900" spc="-60" dirty="0">
                <a:latin typeface="Arial MT"/>
                <a:cs typeface="Arial MT"/>
              </a:rPr>
              <a:t> </a:t>
            </a:r>
            <a:r>
              <a:rPr sz="900" spc="-70" dirty="0">
                <a:latin typeface="Arial MT"/>
                <a:cs typeface="Arial MT"/>
              </a:rPr>
              <a:t>notificación,</a:t>
            </a:r>
            <a:r>
              <a:rPr sz="900" spc="-5" dirty="0">
                <a:latin typeface="Arial MT"/>
                <a:cs typeface="Arial MT"/>
              </a:rPr>
              <a:t> </a:t>
            </a:r>
            <a:r>
              <a:rPr sz="900" spc="-85" dirty="0">
                <a:latin typeface="Arial MT"/>
                <a:cs typeface="Arial MT"/>
              </a:rPr>
              <a:t>para</a:t>
            </a:r>
            <a:r>
              <a:rPr sz="900" spc="-30" dirty="0">
                <a:latin typeface="Arial MT"/>
                <a:cs typeface="Arial MT"/>
              </a:rPr>
              <a:t> </a:t>
            </a:r>
            <a:r>
              <a:rPr sz="900" spc="-70" dirty="0">
                <a:latin typeface="Arial MT"/>
                <a:cs typeface="Arial MT"/>
              </a:rPr>
              <a:t>el</a:t>
            </a:r>
            <a:r>
              <a:rPr sz="900" spc="-40" dirty="0">
                <a:latin typeface="Arial MT"/>
                <a:cs typeface="Arial MT"/>
              </a:rPr>
              <a:t> </a:t>
            </a:r>
            <a:r>
              <a:rPr sz="900" spc="-95" dirty="0">
                <a:latin typeface="Arial MT"/>
                <a:cs typeface="Arial MT"/>
              </a:rPr>
              <a:t>año </a:t>
            </a:r>
            <a:r>
              <a:rPr sz="900" spc="-235" dirty="0">
                <a:latin typeface="Arial MT"/>
                <a:cs typeface="Arial MT"/>
              </a:rPr>
              <a:t> </a:t>
            </a:r>
            <a:r>
              <a:rPr sz="900" spc="-95" dirty="0">
                <a:latin typeface="Arial MT"/>
                <a:cs typeface="Arial MT"/>
              </a:rPr>
              <a:t>2020</a:t>
            </a:r>
            <a:r>
              <a:rPr sz="900" spc="-90" dirty="0">
                <a:latin typeface="Arial MT"/>
                <a:cs typeface="Arial MT"/>
              </a:rPr>
              <a:t> </a:t>
            </a:r>
            <a:r>
              <a:rPr sz="900" spc="-65" dirty="0">
                <a:latin typeface="Arial MT"/>
                <a:cs typeface="Arial MT"/>
              </a:rPr>
              <a:t>el inicio </a:t>
            </a:r>
            <a:r>
              <a:rPr sz="900" spc="-95" dirty="0">
                <a:latin typeface="Arial MT"/>
                <a:cs typeface="Arial MT"/>
              </a:rPr>
              <a:t>de </a:t>
            </a:r>
            <a:r>
              <a:rPr sz="900" spc="-65" dirty="0">
                <a:latin typeface="Arial MT"/>
                <a:cs typeface="Arial MT"/>
              </a:rPr>
              <a:t>la </a:t>
            </a:r>
            <a:r>
              <a:rPr sz="900" spc="-95" dirty="0">
                <a:latin typeface="Arial MT"/>
                <a:cs typeface="Arial MT"/>
              </a:rPr>
              <a:t>pandemia</a:t>
            </a:r>
            <a:r>
              <a:rPr sz="900" spc="-90" dirty="0">
                <a:latin typeface="Arial MT"/>
                <a:cs typeface="Arial MT"/>
              </a:rPr>
              <a:t> </a:t>
            </a:r>
            <a:r>
              <a:rPr sz="900" spc="-85" dirty="0">
                <a:latin typeface="Arial MT"/>
                <a:cs typeface="Arial MT"/>
              </a:rPr>
              <a:t>por </a:t>
            </a:r>
            <a:r>
              <a:rPr sz="900" spc="-114" dirty="0">
                <a:latin typeface="Arial MT"/>
                <a:cs typeface="Arial MT"/>
              </a:rPr>
              <a:t>SARS</a:t>
            </a:r>
            <a:r>
              <a:rPr sz="900" spc="-110" dirty="0">
                <a:latin typeface="Arial MT"/>
                <a:cs typeface="Arial MT"/>
              </a:rPr>
              <a:t> </a:t>
            </a:r>
            <a:r>
              <a:rPr sz="900" spc="-90" dirty="0">
                <a:latin typeface="Arial MT"/>
                <a:cs typeface="Arial MT"/>
              </a:rPr>
              <a:t>2 </a:t>
            </a:r>
            <a:r>
              <a:rPr sz="900" spc="-85" dirty="0">
                <a:latin typeface="Arial MT"/>
                <a:cs typeface="Arial MT"/>
              </a:rPr>
              <a:t>disminuyó </a:t>
            </a:r>
            <a:r>
              <a:rPr sz="900" spc="-65" dirty="0">
                <a:latin typeface="Arial MT"/>
                <a:cs typeface="Arial MT"/>
              </a:rPr>
              <a:t>el </a:t>
            </a:r>
            <a:r>
              <a:rPr sz="900" spc="-100" dirty="0">
                <a:latin typeface="Arial MT"/>
                <a:cs typeface="Arial MT"/>
              </a:rPr>
              <a:t>número</a:t>
            </a:r>
            <a:r>
              <a:rPr sz="900" spc="-95" dirty="0">
                <a:latin typeface="Arial MT"/>
                <a:cs typeface="Arial MT"/>
              </a:rPr>
              <a:t> de </a:t>
            </a:r>
            <a:r>
              <a:rPr sz="900" spc="-75" dirty="0">
                <a:latin typeface="Arial MT"/>
                <a:cs typeface="Arial MT"/>
              </a:rPr>
              <a:t>cirugías </a:t>
            </a:r>
            <a:r>
              <a:rPr sz="900" spc="-90" dirty="0">
                <a:latin typeface="Arial MT"/>
                <a:cs typeface="Arial MT"/>
              </a:rPr>
              <a:t>programadas,</a:t>
            </a:r>
            <a:r>
              <a:rPr sz="900" spc="-85" dirty="0">
                <a:latin typeface="Arial MT"/>
                <a:cs typeface="Arial MT"/>
              </a:rPr>
              <a:t> </a:t>
            </a:r>
            <a:r>
              <a:rPr sz="900" spc="-80" dirty="0">
                <a:latin typeface="Arial MT"/>
                <a:cs typeface="Arial MT"/>
              </a:rPr>
              <a:t>este </a:t>
            </a:r>
            <a:r>
              <a:rPr sz="900" spc="-90" dirty="0">
                <a:latin typeface="Arial MT"/>
                <a:cs typeface="Arial MT"/>
              </a:rPr>
              <a:t>comportamiento </a:t>
            </a:r>
            <a:r>
              <a:rPr sz="900" spc="-85" dirty="0">
                <a:latin typeface="Arial MT"/>
                <a:cs typeface="Arial MT"/>
              </a:rPr>
              <a:t> </a:t>
            </a:r>
            <a:r>
              <a:rPr sz="900" spc="-80" dirty="0">
                <a:latin typeface="Arial MT"/>
                <a:cs typeface="Arial MT"/>
              </a:rPr>
              <a:t>continuó</a:t>
            </a:r>
            <a:r>
              <a:rPr sz="900" spc="-45" dirty="0">
                <a:latin typeface="Arial MT"/>
                <a:cs typeface="Arial MT"/>
              </a:rPr>
              <a:t> </a:t>
            </a:r>
            <a:r>
              <a:rPr sz="900" spc="-95" dirty="0">
                <a:latin typeface="Arial MT"/>
                <a:cs typeface="Arial MT"/>
              </a:rPr>
              <a:t>en</a:t>
            </a:r>
            <a:r>
              <a:rPr sz="900" spc="-50" dirty="0">
                <a:latin typeface="Arial MT"/>
                <a:cs typeface="Arial MT"/>
              </a:rPr>
              <a:t> </a:t>
            </a:r>
            <a:r>
              <a:rPr sz="900" spc="-80" dirty="0">
                <a:latin typeface="Arial MT"/>
                <a:cs typeface="Arial MT"/>
              </a:rPr>
              <a:t>parte</a:t>
            </a:r>
            <a:r>
              <a:rPr sz="900" spc="-30" dirty="0">
                <a:latin typeface="Arial MT"/>
                <a:cs typeface="Arial MT"/>
              </a:rPr>
              <a:t> </a:t>
            </a:r>
            <a:r>
              <a:rPr sz="900" spc="-75" dirty="0">
                <a:latin typeface="Arial MT"/>
                <a:cs typeface="Arial MT"/>
              </a:rPr>
              <a:t>del</a:t>
            </a:r>
            <a:r>
              <a:rPr sz="900" spc="-15" dirty="0">
                <a:latin typeface="Arial MT"/>
                <a:cs typeface="Arial MT"/>
              </a:rPr>
              <a:t> </a:t>
            </a:r>
            <a:r>
              <a:rPr sz="900" spc="-95" dirty="0">
                <a:latin typeface="Arial MT"/>
                <a:cs typeface="Arial MT"/>
              </a:rPr>
              <a:t>año</a:t>
            </a:r>
            <a:r>
              <a:rPr sz="900" spc="-40" dirty="0">
                <a:latin typeface="Arial MT"/>
                <a:cs typeface="Arial MT"/>
              </a:rPr>
              <a:t> </a:t>
            </a:r>
            <a:r>
              <a:rPr sz="900" spc="-85" dirty="0">
                <a:latin typeface="Arial MT"/>
                <a:cs typeface="Arial MT"/>
              </a:rPr>
              <a:t>2021.</a:t>
            </a:r>
            <a:endParaRPr sz="900">
              <a:latin typeface="Arial MT"/>
              <a:cs typeface="Arial MT"/>
            </a:endParaRPr>
          </a:p>
          <a:p>
            <a:pPr marL="12700">
              <a:lnSpc>
                <a:spcPct val="100000"/>
              </a:lnSpc>
            </a:pPr>
            <a:r>
              <a:rPr sz="900" spc="-100" dirty="0">
                <a:latin typeface="Arial MT"/>
                <a:cs typeface="Arial MT"/>
              </a:rPr>
              <a:t>F</a:t>
            </a:r>
            <a:r>
              <a:rPr sz="900" spc="-95" dirty="0">
                <a:latin typeface="Arial MT"/>
                <a:cs typeface="Arial MT"/>
              </a:rPr>
              <a:t>u</a:t>
            </a:r>
            <a:r>
              <a:rPr sz="900" spc="-100" dirty="0">
                <a:latin typeface="Arial MT"/>
                <a:cs typeface="Arial MT"/>
              </a:rPr>
              <a:t>e</a:t>
            </a:r>
            <a:r>
              <a:rPr sz="900" spc="-90" dirty="0">
                <a:latin typeface="Arial MT"/>
                <a:cs typeface="Arial MT"/>
              </a:rPr>
              <a:t>n</a:t>
            </a:r>
            <a:r>
              <a:rPr sz="900" spc="-50" dirty="0">
                <a:latin typeface="Arial MT"/>
                <a:cs typeface="Arial MT"/>
              </a:rPr>
              <a:t>t</a:t>
            </a:r>
            <a:r>
              <a:rPr sz="900" spc="-70" dirty="0">
                <a:latin typeface="Arial MT"/>
                <a:cs typeface="Arial MT"/>
              </a:rPr>
              <a:t>e:</a:t>
            </a:r>
            <a:r>
              <a:rPr sz="900" spc="-50" dirty="0">
                <a:latin typeface="Arial MT"/>
                <a:cs typeface="Arial MT"/>
              </a:rPr>
              <a:t> </a:t>
            </a:r>
            <a:r>
              <a:rPr sz="900" spc="-110" dirty="0">
                <a:latin typeface="Arial MT"/>
                <a:cs typeface="Arial MT"/>
              </a:rPr>
              <a:t>S</a:t>
            </a:r>
            <a:r>
              <a:rPr sz="900" spc="-50" dirty="0">
                <a:latin typeface="Arial MT"/>
                <a:cs typeface="Arial MT"/>
              </a:rPr>
              <a:t>I</a:t>
            </a:r>
            <a:r>
              <a:rPr sz="900" spc="-85" dirty="0">
                <a:latin typeface="Arial MT"/>
                <a:cs typeface="Arial MT"/>
              </a:rPr>
              <a:t>VIGI</a:t>
            </a:r>
            <a:r>
              <a:rPr sz="900" spc="-95" dirty="0">
                <a:latin typeface="Arial MT"/>
                <a:cs typeface="Arial MT"/>
              </a:rPr>
              <a:t>L</a:t>
            </a:r>
            <a:r>
              <a:rPr sz="900" spc="-80" dirty="0">
                <a:latin typeface="Arial MT"/>
                <a:cs typeface="Arial MT"/>
              </a:rPr>
              <a:t>A.</a:t>
            </a:r>
            <a:r>
              <a:rPr sz="900" spc="-85" dirty="0">
                <a:latin typeface="Arial MT"/>
                <a:cs typeface="Arial MT"/>
              </a:rPr>
              <a:t> </a:t>
            </a:r>
            <a:r>
              <a:rPr sz="900" spc="-110" dirty="0">
                <a:latin typeface="Arial MT"/>
                <a:cs typeface="Arial MT"/>
              </a:rPr>
              <a:t>S</a:t>
            </a:r>
            <a:r>
              <a:rPr sz="900" spc="-100" dirty="0">
                <a:latin typeface="Arial MT"/>
                <a:cs typeface="Arial MT"/>
              </a:rPr>
              <a:t>e</a:t>
            </a:r>
            <a:r>
              <a:rPr sz="900" spc="-85" dirty="0">
                <a:latin typeface="Arial MT"/>
                <a:cs typeface="Arial MT"/>
              </a:rPr>
              <a:t>c</a:t>
            </a:r>
            <a:r>
              <a:rPr sz="900" spc="-65" dirty="0">
                <a:latin typeface="Arial MT"/>
                <a:cs typeface="Arial MT"/>
              </a:rPr>
              <a:t>r</a:t>
            </a:r>
            <a:r>
              <a:rPr sz="900" spc="-90" dirty="0">
                <a:latin typeface="Arial MT"/>
                <a:cs typeface="Arial MT"/>
              </a:rPr>
              <a:t>e</a:t>
            </a:r>
            <a:r>
              <a:rPr sz="900" spc="-50" dirty="0">
                <a:latin typeface="Arial MT"/>
                <a:cs typeface="Arial MT"/>
              </a:rPr>
              <a:t>t</a:t>
            </a:r>
            <a:r>
              <a:rPr sz="900" spc="-95" dirty="0">
                <a:latin typeface="Arial MT"/>
                <a:cs typeface="Arial MT"/>
              </a:rPr>
              <a:t>a</a:t>
            </a:r>
            <a:r>
              <a:rPr sz="900" spc="-65" dirty="0">
                <a:latin typeface="Arial MT"/>
                <a:cs typeface="Arial MT"/>
              </a:rPr>
              <a:t>r</a:t>
            </a:r>
            <a:r>
              <a:rPr sz="900" spc="-40" dirty="0">
                <a:latin typeface="Arial MT"/>
                <a:cs typeface="Arial MT"/>
              </a:rPr>
              <a:t>i</a:t>
            </a:r>
            <a:r>
              <a:rPr sz="900" spc="-95" dirty="0">
                <a:latin typeface="Arial MT"/>
                <a:cs typeface="Arial MT"/>
              </a:rPr>
              <a:t>a</a:t>
            </a:r>
            <a:r>
              <a:rPr sz="900" spc="-30" dirty="0">
                <a:latin typeface="Arial MT"/>
                <a:cs typeface="Arial MT"/>
              </a:rPr>
              <a:t> </a:t>
            </a:r>
            <a:r>
              <a:rPr sz="900" spc="-95" dirty="0">
                <a:latin typeface="Arial MT"/>
                <a:cs typeface="Arial MT"/>
              </a:rPr>
              <a:t>de</a:t>
            </a:r>
            <a:r>
              <a:rPr sz="900" spc="-40" dirty="0">
                <a:latin typeface="Arial MT"/>
                <a:cs typeface="Arial MT"/>
              </a:rPr>
              <a:t> </a:t>
            </a:r>
            <a:r>
              <a:rPr sz="900" spc="-110" dirty="0">
                <a:latin typeface="Arial MT"/>
                <a:cs typeface="Arial MT"/>
              </a:rPr>
              <a:t>S</a:t>
            </a:r>
            <a:r>
              <a:rPr sz="900" spc="-100" dirty="0">
                <a:latin typeface="Arial MT"/>
                <a:cs typeface="Arial MT"/>
              </a:rPr>
              <a:t>a</a:t>
            </a:r>
            <a:r>
              <a:rPr sz="900" spc="-40" dirty="0">
                <a:latin typeface="Arial MT"/>
                <a:cs typeface="Arial MT"/>
              </a:rPr>
              <a:t>l</a:t>
            </a:r>
            <a:r>
              <a:rPr sz="900" spc="-95" dirty="0">
                <a:latin typeface="Arial MT"/>
                <a:cs typeface="Arial MT"/>
              </a:rPr>
              <a:t>ud</a:t>
            </a:r>
            <a:r>
              <a:rPr sz="900" spc="-50" dirty="0">
                <a:latin typeface="Arial MT"/>
                <a:cs typeface="Arial MT"/>
              </a:rPr>
              <a:t> </a:t>
            </a:r>
            <a:r>
              <a:rPr sz="900" spc="-100" dirty="0">
                <a:latin typeface="Arial MT"/>
                <a:cs typeface="Arial MT"/>
              </a:rPr>
              <a:t>d</a:t>
            </a:r>
            <a:r>
              <a:rPr sz="900" spc="-95" dirty="0">
                <a:latin typeface="Arial MT"/>
                <a:cs typeface="Arial MT"/>
              </a:rPr>
              <a:t>e</a:t>
            </a:r>
            <a:r>
              <a:rPr sz="900" spc="-50" dirty="0">
                <a:latin typeface="Arial MT"/>
                <a:cs typeface="Arial MT"/>
              </a:rPr>
              <a:t> </a:t>
            </a:r>
            <a:r>
              <a:rPr sz="900" spc="-140" dirty="0">
                <a:latin typeface="Arial MT"/>
                <a:cs typeface="Arial MT"/>
              </a:rPr>
              <a:t>M</a:t>
            </a:r>
            <a:r>
              <a:rPr sz="900" spc="-95" dirty="0">
                <a:latin typeface="Arial MT"/>
                <a:cs typeface="Arial MT"/>
              </a:rPr>
              <a:t>e</a:t>
            </a:r>
            <a:r>
              <a:rPr sz="900" spc="-100" dirty="0">
                <a:latin typeface="Arial MT"/>
                <a:cs typeface="Arial MT"/>
              </a:rPr>
              <a:t>d</a:t>
            </a:r>
            <a:r>
              <a:rPr sz="900" spc="-65" dirty="0">
                <a:latin typeface="Arial MT"/>
                <a:cs typeface="Arial MT"/>
              </a:rPr>
              <a:t>el</a:t>
            </a:r>
            <a:r>
              <a:rPr sz="900" spc="-35" dirty="0">
                <a:latin typeface="Arial MT"/>
                <a:cs typeface="Arial MT"/>
              </a:rPr>
              <a:t>l</a:t>
            </a:r>
            <a:r>
              <a:rPr sz="900" spc="-45" dirty="0">
                <a:latin typeface="Arial MT"/>
                <a:cs typeface="Arial MT"/>
              </a:rPr>
              <a:t>í</a:t>
            </a:r>
            <a:r>
              <a:rPr sz="900" spc="-95" dirty="0">
                <a:latin typeface="Arial MT"/>
                <a:cs typeface="Arial MT"/>
              </a:rPr>
              <a:t>n</a:t>
            </a:r>
            <a:r>
              <a:rPr sz="900" spc="-45" dirty="0">
                <a:latin typeface="Arial MT"/>
                <a:cs typeface="Arial MT"/>
              </a:rPr>
              <a:t>.</a:t>
            </a:r>
            <a:endParaRPr sz="900">
              <a:latin typeface="Arial MT"/>
              <a:cs typeface="Arial MT"/>
            </a:endParaRPr>
          </a:p>
          <a:p>
            <a:pPr marL="12700" marR="5080">
              <a:lnSpc>
                <a:spcPct val="100000"/>
              </a:lnSpc>
            </a:pPr>
            <a:r>
              <a:rPr sz="900" spc="-75" dirty="0">
                <a:latin typeface="Arial MT"/>
                <a:cs typeface="Arial MT"/>
              </a:rPr>
              <a:t>Figura.</a:t>
            </a:r>
            <a:r>
              <a:rPr sz="900" spc="30" dirty="0">
                <a:latin typeface="Arial MT"/>
                <a:cs typeface="Arial MT"/>
              </a:rPr>
              <a:t> </a:t>
            </a:r>
            <a:r>
              <a:rPr sz="900" spc="-90" dirty="0">
                <a:latin typeface="Arial MT"/>
                <a:cs typeface="Arial MT"/>
              </a:rPr>
              <a:t>Comportamiento</a:t>
            </a:r>
            <a:r>
              <a:rPr sz="900" spc="40" dirty="0">
                <a:latin typeface="Arial MT"/>
                <a:cs typeface="Arial MT"/>
              </a:rPr>
              <a:t> </a:t>
            </a:r>
            <a:r>
              <a:rPr sz="900" spc="-80" dirty="0">
                <a:latin typeface="Arial MT"/>
                <a:cs typeface="Arial MT"/>
              </a:rPr>
              <a:t>por</a:t>
            </a:r>
            <a:r>
              <a:rPr sz="900" spc="25" dirty="0">
                <a:latin typeface="Arial MT"/>
                <a:cs typeface="Arial MT"/>
              </a:rPr>
              <a:t> </a:t>
            </a:r>
            <a:r>
              <a:rPr sz="900" spc="-95" dirty="0">
                <a:latin typeface="Arial MT"/>
                <a:cs typeface="Arial MT"/>
              </a:rPr>
              <a:t>semana</a:t>
            </a:r>
            <a:r>
              <a:rPr sz="900" spc="45" dirty="0">
                <a:latin typeface="Arial MT"/>
                <a:cs typeface="Arial MT"/>
              </a:rPr>
              <a:t> </a:t>
            </a:r>
            <a:r>
              <a:rPr sz="900" spc="-80" dirty="0">
                <a:latin typeface="Arial MT"/>
                <a:cs typeface="Arial MT"/>
              </a:rPr>
              <a:t>epidemiológica</a:t>
            </a:r>
            <a:r>
              <a:rPr sz="900" spc="30" dirty="0">
                <a:latin typeface="Arial MT"/>
                <a:cs typeface="Arial MT"/>
              </a:rPr>
              <a:t> </a:t>
            </a:r>
            <a:r>
              <a:rPr sz="900" spc="-95" dirty="0">
                <a:latin typeface="Arial MT"/>
                <a:cs typeface="Arial MT"/>
              </a:rPr>
              <a:t>de</a:t>
            </a:r>
            <a:r>
              <a:rPr sz="900" spc="45" dirty="0">
                <a:latin typeface="Arial MT"/>
                <a:cs typeface="Arial MT"/>
              </a:rPr>
              <a:t> </a:t>
            </a:r>
            <a:r>
              <a:rPr sz="900" spc="-65" dirty="0">
                <a:latin typeface="Arial MT"/>
                <a:cs typeface="Arial MT"/>
              </a:rPr>
              <a:t>la</a:t>
            </a:r>
            <a:r>
              <a:rPr sz="900" spc="15" dirty="0">
                <a:latin typeface="Arial MT"/>
                <a:cs typeface="Arial MT"/>
              </a:rPr>
              <a:t> </a:t>
            </a:r>
            <a:r>
              <a:rPr sz="900" spc="-70" dirty="0">
                <a:latin typeface="Arial MT"/>
                <a:cs typeface="Arial MT"/>
              </a:rPr>
              <a:t>notificación</a:t>
            </a:r>
            <a:r>
              <a:rPr sz="900" spc="25" dirty="0">
                <a:latin typeface="Arial MT"/>
                <a:cs typeface="Arial MT"/>
              </a:rPr>
              <a:t> </a:t>
            </a:r>
            <a:r>
              <a:rPr sz="900" spc="-95" dirty="0">
                <a:latin typeface="Arial MT"/>
                <a:cs typeface="Arial MT"/>
              </a:rPr>
              <a:t>de</a:t>
            </a:r>
            <a:r>
              <a:rPr sz="900" spc="45" dirty="0">
                <a:latin typeface="Arial MT"/>
                <a:cs typeface="Arial MT"/>
              </a:rPr>
              <a:t> </a:t>
            </a:r>
            <a:r>
              <a:rPr sz="900" spc="-75" dirty="0">
                <a:latin typeface="Arial MT"/>
                <a:cs typeface="Arial MT"/>
              </a:rPr>
              <a:t>Infección</a:t>
            </a:r>
            <a:r>
              <a:rPr sz="900" spc="25" dirty="0">
                <a:latin typeface="Arial MT"/>
                <a:cs typeface="Arial MT"/>
              </a:rPr>
              <a:t> </a:t>
            </a:r>
            <a:r>
              <a:rPr sz="900" spc="-60" dirty="0">
                <a:latin typeface="Arial MT"/>
                <a:cs typeface="Arial MT"/>
              </a:rPr>
              <a:t>sitio</a:t>
            </a:r>
            <a:r>
              <a:rPr sz="900" spc="10" dirty="0">
                <a:latin typeface="Arial MT"/>
                <a:cs typeface="Arial MT"/>
              </a:rPr>
              <a:t> </a:t>
            </a:r>
            <a:r>
              <a:rPr sz="900" spc="-75" dirty="0">
                <a:latin typeface="Arial MT"/>
                <a:cs typeface="Arial MT"/>
              </a:rPr>
              <a:t>quirúrgico.</a:t>
            </a:r>
            <a:r>
              <a:rPr sz="900" spc="25" dirty="0">
                <a:latin typeface="Arial MT"/>
                <a:cs typeface="Arial MT"/>
              </a:rPr>
              <a:t> </a:t>
            </a:r>
            <a:r>
              <a:rPr sz="900" spc="-75" dirty="0">
                <a:latin typeface="Arial MT"/>
                <a:cs typeface="Arial MT"/>
              </a:rPr>
              <a:t>Medellín, </a:t>
            </a:r>
            <a:r>
              <a:rPr sz="900" spc="-235" dirty="0">
                <a:latin typeface="Arial MT"/>
                <a:cs typeface="Arial MT"/>
              </a:rPr>
              <a:t> </a:t>
            </a:r>
            <a:r>
              <a:rPr sz="900" spc="-85" dirty="0">
                <a:latin typeface="Arial MT"/>
                <a:cs typeface="Arial MT"/>
              </a:rPr>
              <a:t>septiembre</a:t>
            </a:r>
            <a:r>
              <a:rPr sz="900" spc="-25" dirty="0">
                <a:latin typeface="Arial MT"/>
                <a:cs typeface="Arial MT"/>
              </a:rPr>
              <a:t> </a:t>
            </a:r>
            <a:r>
              <a:rPr sz="900" spc="-85" dirty="0">
                <a:latin typeface="Arial MT"/>
                <a:cs typeface="Arial MT"/>
              </a:rPr>
              <a:t>(acumulado)</a:t>
            </a:r>
            <a:r>
              <a:rPr sz="900" spc="-20" dirty="0">
                <a:latin typeface="Arial MT"/>
                <a:cs typeface="Arial MT"/>
              </a:rPr>
              <a:t> </a:t>
            </a:r>
            <a:r>
              <a:rPr sz="900" spc="-95" dirty="0">
                <a:latin typeface="Arial MT"/>
                <a:cs typeface="Arial MT"/>
              </a:rPr>
              <a:t>de</a:t>
            </a:r>
            <a:r>
              <a:rPr sz="900" spc="-40" dirty="0">
                <a:latin typeface="Arial MT"/>
                <a:cs typeface="Arial MT"/>
              </a:rPr>
              <a:t> </a:t>
            </a:r>
            <a:r>
              <a:rPr sz="900" spc="-95" dirty="0">
                <a:latin typeface="Arial MT"/>
                <a:cs typeface="Arial MT"/>
              </a:rPr>
              <a:t>2020-2021</a:t>
            </a:r>
            <a:endParaRPr sz="900">
              <a:latin typeface="Arial MT"/>
              <a:cs typeface="Arial MT"/>
            </a:endParaRPr>
          </a:p>
        </p:txBody>
      </p:sp>
      <p:grpSp>
        <p:nvGrpSpPr>
          <p:cNvPr id="8" name="object 8"/>
          <p:cNvGrpSpPr/>
          <p:nvPr/>
        </p:nvGrpSpPr>
        <p:grpSpPr>
          <a:xfrm>
            <a:off x="2435605" y="62102"/>
            <a:ext cx="313690" cy="287020"/>
            <a:chOff x="2435605" y="62102"/>
            <a:chExt cx="313690" cy="287020"/>
          </a:xfrm>
        </p:grpSpPr>
        <p:sp>
          <p:nvSpPr>
            <p:cNvPr id="9" name="object 9"/>
            <p:cNvSpPr/>
            <p:nvPr/>
          </p:nvSpPr>
          <p:spPr>
            <a:xfrm>
              <a:off x="2448305" y="74802"/>
              <a:ext cx="288290" cy="261620"/>
            </a:xfrm>
            <a:custGeom>
              <a:avLst/>
              <a:gdLst/>
              <a:ahLst/>
              <a:cxnLst/>
              <a:rect l="l" t="t" r="r" b="b"/>
              <a:pathLst>
                <a:path w="288289" h="261620">
                  <a:moveTo>
                    <a:pt x="144018"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8"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8" y="0"/>
                  </a:lnTo>
                  <a:close/>
                </a:path>
              </a:pathLst>
            </a:custGeom>
            <a:solidFill>
              <a:srgbClr val="C00000"/>
            </a:solidFill>
          </p:spPr>
          <p:txBody>
            <a:bodyPr wrap="square" lIns="0" tIns="0" rIns="0" bIns="0" rtlCol="0"/>
            <a:lstStyle/>
            <a:p>
              <a:endParaRPr/>
            </a:p>
          </p:txBody>
        </p:sp>
        <p:sp>
          <p:nvSpPr>
            <p:cNvPr id="10" name="object 10"/>
            <p:cNvSpPr/>
            <p:nvPr/>
          </p:nvSpPr>
          <p:spPr>
            <a:xfrm>
              <a:off x="2448305" y="74802"/>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8"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8"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11" name="object 11"/>
          <p:cNvSpPr txBox="1"/>
          <p:nvPr/>
        </p:nvSpPr>
        <p:spPr>
          <a:xfrm>
            <a:off x="2527807" y="51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1</a:t>
            </a:r>
            <a:endParaRPr sz="1800">
              <a:latin typeface="Arial MT"/>
              <a:cs typeface="Arial MT"/>
            </a:endParaRPr>
          </a:p>
        </p:txBody>
      </p:sp>
      <p:sp>
        <p:nvSpPr>
          <p:cNvPr id="12" name="object 12"/>
          <p:cNvSpPr/>
          <p:nvPr/>
        </p:nvSpPr>
        <p:spPr>
          <a:xfrm>
            <a:off x="2736342" y="205613"/>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13" name="object 13"/>
          <p:cNvSpPr txBox="1"/>
          <p:nvPr/>
        </p:nvSpPr>
        <p:spPr>
          <a:xfrm>
            <a:off x="3382136" y="104647"/>
            <a:ext cx="2083435" cy="208279"/>
          </a:xfrm>
          <a:prstGeom prst="rect">
            <a:avLst/>
          </a:prstGeom>
        </p:spPr>
        <p:txBody>
          <a:bodyPr vert="horz" wrap="square" lIns="0" tIns="12700" rIns="0" bIns="0" rtlCol="0">
            <a:spAutoFit/>
          </a:bodyPr>
          <a:lstStyle/>
          <a:p>
            <a:pPr marL="12700">
              <a:lnSpc>
                <a:spcPct val="100000"/>
              </a:lnSpc>
              <a:spcBef>
                <a:spcPts val="100"/>
              </a:spcBef>
            </a:pPr>
            <a:r>
              <a:rPr sz="1200" b="1" spc="-160" dirty="0">
                <a:latin typeface="Arial"/>
                <a:cs typeface="Arial"/>
              </a:rPr>
              <a:t>C</a:t>
            </a:r>
            <a:r>
              <a:rPr sz="1200" b="1" spc="-140" dirty="0">
                <a:latin typeface="Arial"/>
                <a:cs typeface="Arial"/>
              </a:rPr>
              <a:t>ompor</a:t>
            </a:r>
            <a:r>
              <a:rPr sz="1200" b="1" spc="-80" dirty="0">
                <a:latin typeface="Arial"/>
                <a:cs typeface="Arial"/>
              </a:rPr>
              <a:t>t</a:t>
            </a:r>
            <a:r>
              <a:rPr sz="1200" b="1" spc="-125" dirty="0">
                <a:latin typeface="Arial"/>
                <a:cs typeface="Arial"/>
              </a:rPr>
              <a:t>amien</a:t>
            </a:r>
            <a:r>
              <a:rPr sz="1200" b="1" spc="-80" dirty="0">
                <a:latin typeface="Arial"/>
                <a:cs typeface="Arial"/>
              </a:rPr>
              <a:t>t</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 l</a:t>
            </a:r>
            <a:r>
              <a:rPr sz="1200" b="1" spc="-125" dirty="0">
                <a:latin typeface="Arial"/>
                <a:cs typeface="Arial"/>
              </a:rPr>
              <a:t>a</a:t>
            </a:r>
            <a:r>
              <a:rPr sz="1200" b="1" spc="-60" dirty="0">
                <a:latin typeface="Arial"/>
                <a:cs typeface="Arial"/>
              </a:rPr>
              <a:t> </a:t>
            </a:r>
            <a:r>
              <a:rPr sz="1200" b="1" spc="-135" dirty="0">
                <a:latin typeface="Arial"/>
                <a:cs typeface="Arial"/>
              </a:rPr>
              <a:t>no</a:t>
            </a:r>
            <a:r>
              <a:rPr sz="1200" b="1" spc="-80" dirty="0">
                <a:latin typeface="Arial"/>
                <a:cs typeface="Arial"/>
              </a:rPr>
              <a:t>tific</a:t>
            </a:r>
            <a:r>
              <a:rPr sz="1200" b="1" spc="-125" dirty="0">
                <a:latin typeface="Arial"/>
                <a:cs typeface="Arial"/>
              </a:rPr>
              <a:t>ac</a:t>
            </a:r>
            <a:r>
              <a:rPr sz="1200" b="1" spc="-110" dirty="0">
                <a:latin typeface="Arial"/>
                <a:cs typeface="Arial"/>
              </a:rPr>
              <a:t>ión</a:t>
            </a:r>
            <a:endParaRPr sz="1200">
              <a:latin typeface="Arial"/>
              <a:cs typeface="Arial"/>
            </a:endParaRPr>
          </a:p>
        </p:txBody>
      </p:sp>
      <p:grpSp>
        <p:nvGrpSpPr>
          <p:cNvPr id="14" name="object 14"/>
          <p:cNvGrpSpPr/>
          <p:nvPr/>
        </p:nvGrpSpPr>
        <p:grpSpPr>
          <a:xfrm>
            <a:off x="-12700" y="5639384"/>
            <a:ext cx="7226300" cy="355600"/>
            <a:chOff x="-12700" y="5639384"/>
            <a:chExt cx="7226300" cy="355600"/>
          </a:xfrm>
        </p:grpSpPr>
        <p:sp>
          <p:nvSpPr>
            <p:cNvPr id="15" name="object 15"/>
            <p:cNvSpPr/>
            <p:nvPr/>
          </p:nvSpPr>
          <p:spPr>
            <a:xfrm>
              <a:off x="0" y="5652084"/>
              <a:ext cx="7200900" cy="330200"/>
            </a:xfrm>
            <a:custGeom>
              <a:avLst/>
              <a:gdLst/>
              <a:ahLst/>
              <a:cxnLst/>
              <a:rect l="l" t="t" r="r" b="b"/>
              <a:pathLst>
                <a:path w="7200900" h="330200">
                  <a:moveTo>
                    <a:pt x="7200900" y="0"/>
                  </a:moveTo>
                  <a:lnTo>
                    <a:pt x="0" y="0"/>
                  </a:lnTo>
                  <a:lnTo>
                    <a:pt x="0" y="329869"/>
                  </a:lnTo>
                  <a:lnTo>
                    <a:pt x="7200900" y="329869"/>
                  </a:lnTo>
                  <a:lnTo>
                    <a:pt x="7200900" y="0"/>
                  </a:lnTo>
                  <a:close/>
                </a:path>
              </a:pathLst>
            </a:custGeom>
            <a:solidFill>
              <a:srgbClr val="DDD9C3"/>
            </a:solidFill>
          </p:spPr>
          <p:txBody>
            <a:bodyPr wrap="square" lIns="0" tIns="0" rIns="0" bIns="0" rtlCol="0"/>
            <a:lstStyle/>
            <a:p>
              <a:endParaRPr/>
            </a:p>
          </p:txBody>
        </p:sp>
        <p:sp>
          <p:nvSpPr>
            <p:cNvPr id="16" name="object 16"/>
            <p:cNvSpPr/>
            <p:nvPr/>
          </p:nvSpPr>
          <p:spPr>
            <a:xfrm>
              <a:off x="0" y="5652084"/>
              <a:ext cx="7200900" cy="330200"/>
            </a:xfrm>
            <a:custGeom>
              <a:avLst/>
              <a:gdLst/>
              <a:ahLst/>
              <a:cxnLst/>
              <a:rect l="l" t="t" r="r" b="b"/>
              <a:pathLst>
                <a:path w="7200900" h="330200">
                  <a:moveTo>
                    <a:pt x="0" y="329869"/>
                  </a:moveTo>
                  <a:lnTo>
                    <a:pt x="7200900" y="329869"/>
                  </a:lnTo>
                  <a:lnTo>
                    <a:pt x="7200900" y="0"/>
                  </a:lnTo>
                  <a:lnTo>
                    <a:pt x="0" y="0"/>
                  </a:lnTo>
                  <a:lnTo>
                    <a:pt x="0" y="329869"/>
                  </a:lnTo>
                  <a:close/>
                </a:path>
              </a:pathLst>
            </a:custGeom>
            <a:ln w="25400">
              <a:solidFill>
                <a:srgbClr val="D9D9D9"/>
              </a:solidFill>
            </a:ln>
          </p:spPr>
          <p:txBody>
            <a:bodyPr wrap="square" lIns="0" tIns="0" rIns="0" bIns="0" rtlCol="0"/>
            <a:lstStyle/>
            <a:p>
              <a:endParaRPr/>
            </a:p>
          </p:txBody>
        </p:sp>
        <p:sp>
          <p:nvSpPr>
            <p:cNvPr id="17" name="object 17"/>
            <p:cNvSpPr/>
            <p:nvPr/>
          </p:nvSpPr>
          <p:spPr>
            <a:xfrm>
              <a:off x="277406" y="5686551"/>
              <a:ext cx="288290" cy="261620"/>
            </a:xfrm>
            <a:custGeom>
              <a:avLst/>
              <a:gdLst/>
              <a:ahLst/>
              <a:cxnLst/>
              <a:rect l="l" t="t" r="r" b="b"/>
              <a:pathLst>
                <a:path w="288290" h="261620">
                  <a:moveTo>
                    <a:pt x="144018" y="0"/>
                  </a:moveTo>
                  <a:lnTo>
                    <a:pt x="98496" y="6666"/>
                  </a:lnTo>
                  <a:lnTo>
                    <a:pt x="58962" y="25233"/>
                  </a:lnTo>
                  <a:lnTo>
                    <a:pt x="27786" y="53547"/>
                  </a:lnTo>
                  <a:lnTo>
                    <a:pt x="7342" y="89456"/>
                  </a:lnTo>
                  <a:lnTo>
                    <a:pt x="0" y="130810"/>
                  </a:lnTo>
                  <a:lnTo>
                    <a:pt x="7342" y="172114"/>
                  </a:lnTo>
                  <a:lnTo>
                    <a:pt x="27786" y="208017"/>
                  </a:lnTo>
                  <a:lnTo>
                    <a:pt x="58962" y="236350"/>
                  </a:lnTo>
                  <a:lnTo>
                    <a:pt x="98496" y="254940"/>
                  </a:lnTo>
                  <a:lnTo>
                    <a:pt x="144018" y="261620"/>
                  </a:lnTo>
                  <a:lnTo>
                    <a:pt x="189534" y="254940"/>
                  </a:lnTo>
                  <a:lnTo>
                    <a:pt x="229068" y="236350"/>
                  </a:lnTo>
                  <a:lnTo>
                    <a:pt x="260245" y="208017"/>
                  </a:lnTo>
                  <a:lnTo>
                    <a:pt x="280692" y="172114"/>
                  </a:lnTo>
                  <a:lnTo>
                    <a:pt x="288036" y="130810"/>
                  </a:lnTo>
                  <a:lnTo>
                    <a:pt x="280692" y="89456"/>
                  </a:lnTo>
                  <a:lnTo>
                    <a:pt x="260245" y="53547"/>
                  </a:lnTo>
                  <a:lnTo>
                    <a:pt x="229068" y="25233"/>
                  </a:lnTo>
                  <a:lnTo>
                    <a:pt x="189534" y="6666"/>
                  </a:lnTo>
                  <a:lnTo>
                    <a:pt x="144018" y="0"/>
                  </a:lnTo>
                  <a:close/>
                </a:path>
              </a:pathLst>
            </a:custGeom>
            <a:solidFill>
              <a:srgbClr val="C00000"/>
            </a:solidFill>
          </p:spPr>
          <p:txBody>
            <a:bodyPr wrap="square" lIns="0" tIns="0" rIns="0" bIns="0" rtlCol="0"/>
            <a:lstStyle/>
            <a:p>
              <a:endParaRPr/>
            </a:p>
          </p:txBody>
        </p:sp>
        <p:sp>
          <p:nvSpPr>
            <p:cNvPr id="18" name="object 18"/>
            <p:cNvSpPr/>
            <p:nvPr/>
          </p:nvSpPr>
          <p:spPr>
            <a:xfrm>
              <a:off x="277406" y="5686551"/>
              <a:ext cx="288290" cy="261620"/>
            </a:xfrm>
            <a:custGeom>
              <a:avLst/>
              <a:gdLst/>
              <a:ahLst/>
              <a:cxnLst/>
              <a:rect l="l" t="t" r="r" b="b"/>
              <a:pathLst>
                <a:path w="288290" h="261620">
                  <a:moveTo>
                    <a:pt x="0" y="130810"/>
                  </a:moveTo>
                  <a:lnTo>
                    <a:pt x="7342" y="89456"/>
                  </a:lnTo>
                  <a:lnTo>
                    <a:pt x="27786" y="53547"/>
                  </a:lnTo>
                  <a:lnTo>
                    <a:pt x="58962" y="25233"/>
                  </a:lnTo>
                  <a:lnTo>
                    <a:pt x="98496" y="6666"/>
                  </a:lnTo>
                  <a:lnTo>
                    <a:pt x="144018" y="0"/>
                  </a:lnTo>
                  <a:lnTo>
                    <a:pt x="189534" y="6666"/>
                  </a:lnTo>
                  <a:lnTo>
                    <a:pt x="229068" y="25233"/>
                  </a:lnTo>
                  <a:lnTo>
                    <a:pt x="260245" y="53547"/>
                  </a:lnTo>
                  <a:lnTo>
                    <a:pt x="280692" y="89456"/>
                  </a:lnTo>
                  <a:lnTo>
                    <a:pt x="288036" y="130810"/>
                  </a:lnTo>
                  <a:lnTo>
                    <a:pt x="280692" y="172114"/>
                  </a:lnTo>
                  <a:lnTo>
                    <a:pt x="260245" y="208017"/>
                  </a:lnTo>
                  <a:lnTo>
                    <a:pt x="229068" y="236350"/>
                  </a:lnTo>
                  <a:lnTo>
                    <a:pt x="189534" y="254940"/>
                  </a:lnTo>
                  <a:lnTo>
                    <a:pt x="144018" y="261620"/>
                  </a:lnTo>
                  <a:lnTo>
                    <a:pt x="98496" y="254940"/>
                  </a:lnTo>
                  <a:lnTo>
                    <a:pt x="58962" y="236350"/>
                  </a:lnTo>
                  <a:lnTo>
                    <a:pt x="27786" y="208017"/>
                  </a:lnTo>
                  <a:lnTo>
                    <a:pt x="7342" y="172114"/>
                  </a:lnTo>
                  <a:lnTo>
                    <a:pt x="0" y="130810"/>
                  </a:lnTo>
                  <a:close/>
                </a:path>
              </a:pathLst>
            </a:custGeom>
            <a:ln w="25400">
              <a:solidFill>
                <a:srgbClr val="C00000"/>
              </a:solidFill>
            </a:ln>
          </p:spPr>
          <p:txBody>
            <a:bodyPr wrap="square" lIns="0" tIns="0" rIns="0" bIns="0" rtlCol="0"/>
            <a:lstStyle/>
            <a:p>
              <a:endParaRPr/>
            </a:p>
          </p:txBody>
        </p:sp>
      </p:grpSp>
      <p:sp>
        <p:nvSpPr>
          <p:cNvPr id="19" name="object 19"/>
          <p:cNvSpPr txBox="1"/>
          <p:nvPr/>
        </p:nvSpPr>
        <p:spPr>
          <a:xfrm>
            <a:off x="356412" y="5663945"/>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3</a:t>
            </a:r>
            <a:endParaRPr sz="1800">
              <a:latin typeface="Arial MT"/>
              <a:cs typeface="Arial MT"/>
            </a:endParaRPr>
          </a:p>
        </p:txBody>
      </p:sp>
      <p:sp>
        <p:nvSpPr>
          <p:cNvPr id="20" name="object 20"/>
          <p:cNvSpPr/>
          <p:nvPr/>
        </p:nvSpPr>
        <p:spPr>
          <a:xfrm>
            <a:off x="565442" y="5817361"/>
            <a:ext cx="648335" cy="0"/>
          </a:xfrm>
          <a:custGeom>
            <a:avLst/>
            <a:gdLst/>
            <a:ahLst/>
            <a:cxnLst/>
            <a:rect l="l" t="t" r="r" b="b"/>
            <a:pathLst>
              <a:path w="648335">
                <a:moveTo>
                  <a:pt x="0" y="0"/>
                </a:moveTo>
                <a:lnTo>
                  <a:pt x="648068" y="0"/>
                </a:lnTo>
              </a:path>
            </a:pathLst>
          </a:custGeom>
          <a:ln w="28575">
            <a:solidFill>
              <a:srgbClr val="C00000"/>
            </a:solidFill>
          </a:ln>
        </p:spPr>
        <p:txBody>
          <a:bodyPr wrap="square" lIns="0" tIns="0" rIns="0" bIns="0" rtlCol="0"/>
          <a:lstStyle/>
          <a:p>
            <a:endParaRPr/>
          </a:p>
        </p:txBody>
      </p:sp>
      <p:sp>
        <p:nvSpPr>
          <p:cNvPr id="21" name="object 21"/>
          <p:cNvSpPr txBox="1"/>
          <p:nvPr/>
        </p:nvSpPr>
        <p:spPr>
          <a:xfrm>
            <a:off x="1210767" y="5683122"/>
            <a:ext cx="2230120" cy="208279"/>
          </a:xfrm>
          <a:prstGeom prst="rect">
            <a:avLst/>
          </a:prstGeom>
        </p:spPr>
        <p:txBody>
          <a:bodyPr vert="horz" wrap="square" lIns="0" tIns="12700" rIns="0" bIns="0" rtlCol="0">
            <a:spAutoFit/>
          </a:bodyPr>
          <a:lstStyle/>
          <a:p>
            <a:pPr marL="12700">
              <a:lnSpc>
                <a:spcPct val="100000"/>
              </a:lnSpc>
              <a:spcBef>
                <a:spcPts val="100"/>
              </a:spcBef>
            </a:pPr>
            <a:r>
              <a:rPr sz="1200" b="1" spc="-160" dirty="0">
                <a:latin typeface="Arial"/>
                <a:cs typeface="Arial"/>
              </a:rPr>
              <a:t>C</a:t>
            </a:r>
            <a:r>
              <a:rPr sz="1200" b="1" spc="-140" dirty="0">
                <a:latin typeface="Arial"/>
                <a:cs typeface="Arial"/>
              </a:rPr>
              <a:t>ompor</a:t>
            </a:r>
            <a:r>
              <a:rPr sz="1200" b="1" spc="-80" dirty="0">
                <a:latin typeface="Arial"/>
                <a:cs typeface="Arial"/>
              </a:rPr>
              <a:t>t</a:t>
            </a:r>
            <a:r>
              <a:rPr sz="1200" b="1" spc="-125" dirty="0">
                <a:latin typeface="Arial"/>
                <a:cs typeface="Arial"/>
              </a:rPr>
              <a:t>amien</a:t>
            </a:r>
            <a:r>
              <a:rPr sz="1200" b="1" spc="-80" dirty="0">
                <a:latin typeface="Arial"/>
                <a:cs typeface="Arial"/>
              </a:rPr>
              <a:t>t</a:t>
            </a:r>
            <a:r>
              <a:rPr sz="1200" b="1" spc="-135" dirty="0">
                <a:latin typeface="Arial"/>
                <a:cs typeface="Arial"/>
              </a:rPr>
              <a:t>o</a:t>
            </a:r>
            <a:r>
              <a:rPr sz="1200" b="1" spc="-60" dirty="0">
                <a:latin typeface="Arial"/>
                <a:cs typeface="Arial"/>
              </a:rPr>
              <a:t> </a:t>
            </a:r>
            <a:r>
              <a:rPr sz="1200" b="1" spc="-125" dirty="0">
                <a:latin typeface="Arial"/>
                <a:cs typeface="Arial"/>
              </a:rPr>
              <a:t>va</a:t>
            </a:r>
            <a:r>
              <a:rPr sz="1200" b="1" spc="-75" dirty="0">
                <a:latin typeface="Arial"/>
                <a:cs typeface="Arial"/>
              </a:rPr>
              <a:t>ri</a:t>
            </a:r>
            <a:r>
              <a:rPr sz="1200" b="1" spc="-125" dirty="0">
                <a:latin typeface="Arial"/>
                <a:cs typeface="Arial"/>
              </a:rPr>
              <a:t>a</a:t>
            </a:r>
            <a:r>
              <a:rPr sz="1200" b="1" spc="-105" dirty="0">
                <a:latin typeface="Arial"/>
                <a:cs typeface="Arial"/>
              </a:rPr>
              <a:t>ble</a:t>
            </a:r>
            <a:r>
              <a:rPr sz="1200" b="1" spc="-125" dirty="0">
                <a:latin typeface="Arial"/>
                <a:cs typeface="Arial"/>
              </a:rPr>
              <a:t>s</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105" dirty="0">
                <a:latin typeface="Arial"/>
                <a:cs typeface="Arial"/>
              </a:rPr>
              <a:t>interés</a:t>
            </a:r>
            <a:endParaRPr sz="1200">
              <a:latin typeface="Arial"/>
              <a:cs typeface="Arial"/>
            </a:endParaRPr>
          </a:p>
        </p:txBody>
      </p:sp>
      <p:sp>
        <p:nvSpPr>
          <p:cNvPr id="22" name="object 22"/>
          <p:cNvSpPr txBox="1"/>
          <p:nvPr/>
        </p:nvSpPr>
        <p:spPr>
          <a:xfrm>
            <a:off x="6633209" y="42418"/>
            <a:ext cx="438784" cy="175048"/>
          </a:xfrm>
          <a:prstGeom prst="rect">
            <a:avLst/>
          </a:prstGeom>
        </p:spPr>
        <p:txBody>
          <a:bodyPr vert="horz" wrap="square" lIns="0" tIns="13335" rIns="0" bIns="0" rtlCol="0">
            <a:spAutoFit/>
          </a:bodyPr>
          <a:lstStyle/>
          <a:p>
            <a:pPr marL="12700">
              <a:lnSpc>
                <a:spcPct val="100000"/>
              </a:lnSpc>
              <a:spcBef>
                <a:spcPts val="105"/>
              </a:spcBef>
            </a:pPr>
            <a:r>
              <a:rPr sz="1050" b="1" spc="-125" dirty="0">
                <a:latin typeface="Arial"/>
                <a:cs typeface="Arial"/>
              </a:rPr>
              <a:t>P</a:t>
            </a:r>
            <a:r>
              <a:rPr sz="1050" b="1" spc="-110" dirty="0">
                <a:latin typeface="Arial"/>
                <a:cs typeface="Arial"/>
              </a:rPr>
              <a:t>á</a:t>
            </a:r>
            <a:r>
              <a:rPr sz="1050" b="1" spc="-75" dirty="0">
                <a:latin typeface="Arial"/>
                <a:cs typeface="Arial"/>
              </a:rPr>
              <a:t>g..</a:t>
            </a:r>
            <a:r>
              <a:rPr sz="1050" b="1" spc="-70" dirty="0">
                <a:latin typeface="Arial"/>
                <a:cs typeface="Arial"/>
              </a:rPr>
              <a:t> </a:t>
            </a:r>
            <a:r>
              <a:rPr lang="es-CO" sz="1050" b="1" spc="-70" dirty="0" smtClean="0">
                <a:latin typeface="Arial"/>
                <a:cs typeface="Arial"/>
              </a:rPr>
              <a:t>21</a:t>
            </a:r>
            <a:endParaRPr sz="1050" dirty="0">
              <a:latin typeface="Arial"/>
              <a:cs typeface="Arial"/>
            </a:endParaRPr>
          </a:p>
        </p:txBody>
      </p:sp>
      <p:sp>
        <p:nvSpPr>
          <p:cNvPr id="23" name="object 23"/>
          <p:cNvSpPr txBox="1"/>
          <p:nvPr/>
        </p:nvSpPr>
        <p:spPr>
          <a:xfrm>
            <a:off x="489610" y="163830"/>
            <a:ext cx="1188085" cy="885190"/>
          </a:xfrm>
          <a:prstGeom prst="rect">
            <a:avLst/>
          </a:prstGeom>
        </p:spPr>
        <p:txBody>
          <a:bodyPr vert="horz" wrap="square" lIns="0" tIns="12700" rIns="0" bIns="0" rtlCol="0">
            <a:spAutoFit/>
          </a:bodyPr>
          <a:lstStyle/>
          <a:p>
            <a:pPr marL="127000" marR="23495" indent="-114935">
              <a:lnSpc>
                <a:spcPct val="100000"/>
              </a:lnSpc>
              <a:spcBef>
                <a:spcPts val="100"/>
              </a:spcBef>
            </a:pPr>
            <a:r>
              <a:rPr sz="1800" b="1" spc="-204" dirty="0">
                <a:solidFill>
                  <a:srgbClr val="C00000"/>
                </a:solidFill>
                <a:latin typeface="Arial"/>
                <a:cs typeface="Arial"/>
              </a:rPr>
              <a:t>End</a:t>
            </a:r>
            <a:r>
              <a:rPr sz="1800" b="1" spc="-210" dirty="0">
                <a:solidFill>
                  <a:srgbClr val="C00000"/>
                </a:solidFill>
                <a:latin typeface="Arial"/>
                <a:cs typeface="Arial"/>
              </a:rPr>
              <a:t>o</a:t>
            </a:r>
            <a:r>
              <a:rPr sz="1800" b="1" spc="-290" dirty="0">
                <a:solidFill>
                  <a:srgbClr val="C00000"/>
                </a:solidFill>
                <a:latin typeface="Arial"/>
                <a:cs typeface="Arial"/>
              </a:rPr>
              <a:t>m</a:t>
            </a:r>
            <a:r>
              <a:rPr sz="1800" b="1" spc="-195" dirty="0">
                <a:solidFill>
                  <a:srgbClr val="C00000"/>
                </a:solidFill>
                <a:latin typeface="Arial"/>
                <a:cs typeface="Arial"/>
              </a:rPr>
              <a:t>e</a:t>
            </a:r>
            <a:r>
              <a:rPr sz="1800" b="1" spc="-114" dirty="0">
                <a:solidFill>
                  <a:srgbClr val="C00000"/>
                </a:solidFill>
                <a:latin typeface="Arial"/>
                <a:cs typeface="Arial"/>
              </a:rPr>
              <a:t>tritis  </a:t>
            </a:r>
            <a:r>
              <a:rPr sz="1800" b="1" spc="-200" dirty="0">
                <a:solidFill>
                  <a:srgbClr val="C00000"/>
                </a:solidFill>
                <a:latin typeface="Arial"/>
                <a:cs typeface="Arial"/>
              </a:rPr>
              <a:t>po</a:t>
            </a:r>
            <a:r>
              <a:rPr sz="1800" b="1" spc="-195" dirty="0">
                <a:solidFill>
                  <a:srgbClr val="C00000"/>
                </a:solidFill>
                <a:latin typeface="Arial"/>
                <a:cs typeface="Arial"/>
              </a:rPr>
              <a:t>s</a:t>
            </a:r>
            <a:r>
              <a:rPr sz="1800" b="1" spc="-110" dirty="0">
                <a:solidFill>
                  <a:srgbClr val="C00000"/>
                </a:solidFill>
                <a:latin typeface="Arial"/>
                <a:cs typeface="Arial"/>
              </a:rPr>
              <a:t>t</a:t>
            </a:r>
            <a:r>
              <a:rPr sz="1800" b="1" spc="-85" dirty="0">
                <a:solidFill>
                  <a:srgbClr val="C00000"/>
                </a:solidFill>
                <a:latin typeface="Arial"/>
                <a:cs typeface="Arial"/>
              </a:rPr>
              <a:t> </a:t>
            </a:r>
            <a:r>
              <a:rPr sz="1800" b="1" spc="-200" dirty="0">
                <a:solidFill>
                  <a:srgbClr val="C00000"/>
                </a:solidFill>
                <a:latin typeface="Arial"/>
                <a:cs typeface="Arial"/>
              </a:rPr>
              <a:t>p</a:t>
            </a:r>
            <a:r>
              <a:rPr sz="1800" b="1" spc="-195" dirty="0">
                <a:solidFill>
                  <a:srgbClr val="C00000"/>
                </a:solidFill>
                <a:latin typeface="Arial"/>
                <a:cs typeface="Arial"/>
              </a:rPr>
              <a:t>a</a:t>
            </a:r>
            <a:r>
              <a:rPr sz="1800" b="1" spc="-145" dirty="0">
                <a:solidFill>
                  <a:srgbClr val="C00000"/>
                </a:solidFill>
                <a:latin typeface="Arial"/>
                <a:cs typeface="Arial"/>
              </a:rPr>
              <a:t>rto</a:t>
            </a:r>
            <a:endParaRPr sz="1800">
              <a:latin typeface="Arial"/>
              <a:cs typeface="Arial"/>
            </a:endParaRPr>
          </a:p>
          <a:p>
            <a:pPr marL="184150">
              <a:lnSpc>
                <a:spcPct val="100000"/>
              </a:lnSpc>
              <a:spcBef>
                <a:spcPts val="1005"/>
              </a:spcBef>
            </a:pPr>
            <a:r>
              <a:rPr sz="1200" b="1" spc="-114" dirty="0">
                <a:latin typeface="Arial"/>
                <a:cs typeface="Arial"/>
              </a:rPr>
              <a:t>septiembre-2021</a:t>
            </a:r>
            <a:endParaRPr sz="1200">
              <a:latin typeface="Arial"/>
              <a:cs typeface="Arial"/>
            </a:endParaRPr>
          </a:p>
        </p:txBody>
      </p:sp>
      <p:grpSp>
        <p:nvGrpSpPr>
          <p:cNvPr id="24" name="object 24"/>
          <p:cNvGrpSpPr/>
          <p:nvPr/>
        </p:nvGrpSpPr>
        <p:grpSpPr>
          <a:xfrm>
            <a:off x="2160523" y="2991485"/>
            <a:ext cx="5053330" cy="2698750"/>
            <a:chOff x="2160523" y="2991485"/>
            <a:chExt cx="5053330" cy="2698750"/>
          </a:xfrm>
        </p:grpSpPr>
        <p:sp>
          <p:nvSpPr>
            <p:cNvPr id="25" name="object 25"/>
            <p:cNvSpPr/>
            <p:nvPr/>
          </p:nvSpPr>
          <p:spPr>
            <a:xfrm>
              <a:off x="2160523" y="5614035"/>
              <a:ext cx="5040630" cy="76200"/>
            </a:xfrm>
            <a:custGeom>
              <a:avLst/>
              <a:gdLst/>
              <a:ahLst/>
              <a:cxnLst/>
              <a:rect l="l" t="t" r="r" b="b"/>
              <a:pathLst>
                <a:path w="5040630" h="76200">
                  <a:moveTo>
                    <a:pt x="5040375" y="0"/>
                  </a:moveTo>
                  <a:lnTo>
                    <a:pt x="5025528" y="2988"/>
                  </a:lnTo>
                  <a:lnTo>
                    <a:pt x="5013420" y="11144"/>
                  </a:lnTo>
                  <a:lnTo>
                    <a:pt x="5005264" y="23252"/>
                  </a:lnTo>
                  <a:lnTo>
                    <a:pt x="5002276" y="38099"/>
                  </a:lnTo>
                  <a:lnTo>
                    <a:pt x="5005264" y="52947"/>
                  </a:lnTo>
                  <a:lnTo>
                    <a:pt x="5013420" y="65055"/>
                  </a:lnTo>
                  <a:lnTo>
                    <a:pt x="5025528" y="73211"/>
                  </a:lnTo>
                  <a:lnTo>
                    <a:pt x="5040375" y="76199"/>
                  </a:lnTo>
                  <a:lnTo>
                    <a:pt x="5040375" y="0"/>
                  </a:lnTo>
                  <a:close/>
                </a:path>
                <a:path w="5040630" h="76200">
                  <a:moveTo>
                    <a:pt x="5003247" y="33273"/>
                  </a:moveTo>
                  <a:lnTo>
                    <a:pt x="0" y="33273"/>
                  </a:lnTo>
                  <a:lnTo>
                    <a:pt x="0" y="42798"/>
                  </a:lnTo>
                  <a:lnTo>
                    <a:pt x="5003221" y="42798"/>
                  </a:lnTo>
                  <a:lnTo>
                    <a:pt x="5002276" y="38099"/>
                  </a:lnTo>
                  <a:lnTo>
                    <a:pt x="5003247" y="33273"/>
                  </a:lnTo>
                  <a:close/>
                </a:path>
              </a:pathLst>
            </a:custGeom>
            <a:solidFill>
              <a:srgbClr val="001F5F"/>
            </a:solidFill>
          </p:spPr>
          <p:txBody>
            <a:bodyPr wrap="square" lIns="0" tIns="0" rIns="0" bIns="0" rtlCol="0"/>
            <a:lstStyle/>
            <a:p>
              <a:endParaRPr/>
            </a:p>
          </p:txBody>
        </p:sp>
        <p:sp>
          <p:nvSpPr>
            <p:cNvPr id="26" name="object 26"/>
            <p:cNvSpPr/>
            <p:nvPr/>
          </p:nvSpPr>
          <p:spPr>
            <a:xfrm>
              <a:off x="2180716" y="3004248"/>
              <a:ext cx="5020310" cy="252095"/>
            </a:xfrm>
            <a:custGeom>
              <a:avLst/>
              <a:gdLst/>
              <a:ahLst/>
              <a:cxnLst/>
              <a:rect l="l" t="t" r="r" b="b"/>
              <a:pathLst>
                <a:path w="5020309" h="252095">
                  <a:moveTo>
                    <a:pt x="5020183" y="0"/>
                  </a:moveTo>
                  <a:lnTo>
                    <a:pt x="0" y="0"/>
                  </a:lnTo>
                  <a:lnTo>
                    <a:pt x="0" y="252031"/>
                  </a:lnTo>
                  <a:lnTo>
                    <a:pt x="5020183" y="252031"/>
                  </a:lnTo>
                  <a:lnTo>
                    <a:pt x="5020183" y="0"/>
                  </a:lnTo>
                  <a:close/>
                </a:path>
              </a:pathLst>
            </a:custGeom>
            <a:solidFill>
              <a:srgbClr val="DDD9C3"/>
            </a:solidFill>
          </p:spPr>
          <p:txBody>
            <a:bodyPr wrap="square" lIns="0" tIns="0" rIns="0" bIns="0" rtlCol="0"/>
            <a:lstStyle/>
            <a:p>
              <a:endParaRPr/>
            </a:p>
          </p:txBody>
        </p:sp>
        <p:sp>
          <p:nvSpPr>
            <p:cNvPr id="27" name="object 27"/>
            <p:cNvSpPr/>
            <p:nvPr/>
          </p:nvSpPr>
          <p:spPr>
            <a:xfrm>
              <a:off x="2180716" y="3004248"/>
              <a:ext cx="5020310" cy="252095"/>
            </a:xfrm>
            <a:custGeom>
              <a:avLst/>
              <a:gdLst/>
              <a:ahLst/>
              <a:cxnLst/>
              <a:rect l="l" t="t" r="r" b="b"/>
              <a:pathLst>
                <a:path w="5020309" h="252095">
                  <a:moveTo>
                    <a:pt x="0" y="252031"/>
                  </a:moveTo>
                  <a:lnTo>
                    <a:pt x="5020183" y="252031"/>
                  </a:lnTo>
                  <a:lnTo>
                    <a:pt x="5020183" y="0"/>
                  </a:lnTo>
                  <a:lnTo>
                    <a:pt x="0" y="0"/>
                  </a:lnTo>
                  <a:lnTo>
                    <a:pt x="0" y="252031"/>
                  </a:lnTo>
                  <a:close/>
                </a:path>
              </a:pathLst>
            </a:custGeom>
            <a:ln w="25399">
              <a:solidFill>
                <a:srgbClr val="D9D9D9"/>
              </a:solidFill>
            </a:ln>
          </p:spPr>
          <p:txBody>
            <a:bodyPr wrap="square" lIns="0" tIns="0" rIns="0" bIns="0" rtlCol="0"/>
            <a:lstStyle/>
            <a:p>
              <a:endParaRPr/>
            </a:p>
          </p:txBody>
        </p:sp>
        <p:sp>
          <p:nvSpPr>
            <p:cNvPr id="28" name="object 28"/>
            <p:cNvSpPr/>
            <p:nvPr/>
          </p:nvSpPr>
          <p:spPr>
            <a:xfrm>
              <a:off x="2354960" y="3004185"/>
              <a:ext cx="333375" cy="261620"/>
            </a:xfrm>
            <a:custGeom>
              <a:avLst/>
              <a:gdLst/>
              <a:ahLst/>
              <a:cxnLst/>
              <a:rect l="l" t="t" r="r" b="b"/>
              <a:pathLst>
                <a:path w="333375" h="261620">
                  <a:moveTo>
                    <a:pt x="166369" y="0"/>
                  </a:moveTo>
                  <a:lnTo>
                    <a:pt x="113808" y="6666"/>
                  </a:lnTo>
                  <a:lnTo>
                    <a:pt x="68141" y="25233"/>
                  </a:lnTo>
                  <a:lnTo>
                    <a:pt x="32117" y="53547"/>
                  </a:lnTo>
                  <a:lnTo>
                    <a:pt x="8487" y="89456"/>
                  </a:lnTo>
                  <a:lnTo>
                    <a:pt x="0" y="130810"/>
                  </a:lnTo>
                  <a:lnTo>
                    <a:pt x="8487" y="172163"/>
                  </a:lnTo>
                  <a:lnTo>
                    <a:pt x="32117" y="208072"/>
                  </a:lnTo>
                  <a:lnTo>
                    <a:pt x="68141" y="236386"/>
                  </a:lnTo>
                  <a:lnTo>
                    <a:pt x="113808" y="254953"/>
                  </a:lnTo>
                  <a:lnTo>
                    <a:pt x="166369" y="261619"/>
                  </a:lnTo>
                  <a:lnTo>
                    <a:pt x="218993" y="254953"/>
                  </a:lnTo>
                  <a:lnTo>
                    <a:pt x="264698" y="236386"/>
                  </a:lnTo>
                  <a:lnTo>
                    <a:pt x="300741" y="208072"/>
                  </a:lnTo>
                  <a:lnTo>
                    <a:pt x="324378" y="172163"/>
                  </a:lnTo>
                  <a:lnTo>
                    <a:pt x="332866" y="130810"/>
                  </a:lnTo>
                  <a:lnTo>
                    <a:pt x="324378" y="89456"/>
                  </a:lnTo>
                  <a:lnTo>
                    <a:pt x="300741" y="53547"/>
                  </a:lnTo>
                  <a:lnTo>
                    <a:pt x="264698" y="25233"/>
                  </a:lnTo>
                  <a:lnTo>
                    <a:pt x="218993" y="6666"/>
                  </a:lnTo>
                  <a:lnTo>
                    <a:pt x="166369" y="0"/>
                  </a:lnTo>
                  <a:close/>
                </a:path>
              </a:pathLst>
            </a:custGeom>
            <a:solidFill>
              <a:srgbClr val="C00000"/>
            </a:solidFill>
          </p:spPr>
          <p:txBody>
            <a:bodyPr wrap="square" lIns="0" tIns="0" rIns="0" bIns="0" rtlCol="0"/>
            <a:lstStyle/>
            <a:p>
              <a:endParaRPr/>
            </a:p>
          </p:txBody>
        </p:sp>
        <p:sp>
          <p:nvSpPr>
            <p:cNvPr id="29" name="object 29"/>
            <p:cNvSpPr/>
            <p:nvPr/>
          </p:nvSpPr>
          <p:spPr>
            <a:xfrm>
              <a:off x="2354960" y="3004185"/>
              <a:ext cx="333375" cy="261620"/>
            </a:xfrm>
            <a:custGeom>
              <a:avLst/>
              <a:gdLst/>
              <a:ahLst/>
              <a:cxnLst/>
              <a:rect l="l" t="t" r="r" b="b"/>
              <a:pathLst>
                <a:path w="333375" h="261620">
                  <a:moveTo>
                    <a:pt x="0" y="130810"/>
                  </a:moveTo>
                  <a:lnTo>
                    <a:pt x="8487" y="89456"/>
                  </a:lnTo>
                  <a:lnTo>
                    <a:pt x="32117" y="53547"/>
                  </a:lnTo>
                  <a:lnTo>
                    <a:pt x="68141" y="25233"/>
                  </a:lnTo>
                  <a:lnTo>
                    <a:pt x="113808" y="6666"/>
                  </a:lnTo>
                  <a:lnTo>
                    <a:pt x="166369" y="0"/>
                  </a:lnTo>
                  <a:lnTo>
                    <a:pt x="218993" y="6666"/>
                  </a:lnTo>
                  <a:lnTo>
                    <a:pt x="264698" y="25233"/>
                  </a:lnTo>
                  <a:lnTo>
                    <a:pt x="300741" y="53547"/>
                  </a:lnTo>
                  <a:lnTo>
                    <a:pt x="324378" y="89456"/>
                  </a:lnTo>
                  <a:lnTo>
                    <a:pt x="332866" y="130810"/>
                  </a:lnTo>
                  <a:lnTo>
                    <a:pt x="324378" y="172163"/>
                  </a:lnTo>
                  <a:lnTo>
                    <a:pt x="300741" y="208072"/>
                  </a:lnTo>
                  <a:lnTo>
                    <a:pt x="264698" y="236386"/>
                  </a:lnTo>
                  <a:lnTo>
                    <a:pt x="218993" y="254953"/>
                  </a:lnTo>
                  <a:lnTo>
                    <a:pt x="166369" y="261619"/>
                  </a:lnTo>
                  <a:lnTo>
                    <a:pt x="113808" y="254953"/>
                  </a:lnTo>
                  <a:lnTo>
                    <a:pt x="68141" y="236386"/>
                  </a:lnTo>
                  <a:lnTo>
                    <a:pt x="32117" y="208072"/>
                  </a:lnTo>
                  <a:lnTo>
                    <a:pt x="8487" y="172163"/>
                  </a:lnTo>
                  <a:lnTo>
                    <a:pt x="0" y="130810"/>
                  </a:lnTo>
                  <a:close/>
                </a:path>
              </a:pathLst>
            </a:custGeom>
            <a:ln w="25399">
              <a:solidFill>
                <a:srgbClr val="C00000"/>
              </a:solidFill>
            </a:ln>
          </p:spPr>
          <p:txBody>
            <a:bodyPr wrap="square" lIns="0" tIns="0" rIns="0" bIns="0" rtlCol="0"/>
            <a:lstStyle/>
            <a:p>
              <a:endParaRPr/>
            </a:p>
          </p:txBody>
        </p:sp>
      </p:grpSp>
      <p:sp>
        <p:nvSpPr>
          <p:cNvPr id="30" name="object 30"/>
          <p:cNvSpPr txBox="1"/>
          <p:nvPr/>
        </p:nvSpPr>
        <p:spPr>
          <a:xfrm>
            <a:off x="2469514" y="2981071"/>
            <a:ext cx="117475" cy="299720"/>
          </a:xfrm>
          <a:prstGeom prst="rect">
            <a:avLst/>
          </a:prstGeom>
        </p:spPr>
        <p:txBody>
          <a:bodyPr vert="horz" wrap="square" lIns="0" tIns="12700" rIns="0" bIns="0" rtlCol="0">
            <a:spAutoFit/>
          </a:bodyPr>
          <a:lstStyle/>
          <a:p>
            <a:pPr>
              <a:lnSpc>
                <a:spcPct val="100000"/>
              </a:lnSpc>
              <a:spcBef>
                <a:spcPts val="100"/>
              </a:spcBef>
            </a:pPr>
            <a:r>
              <a:rPr sz="1800" spc="-185" dirty="0">
                <a:solidFill>
                  <a:srgbClr val="FFFFFF"/>
                </a:solidFill>
                <a:latin typeface="Arial MT"/>
                <a:cs typeface="Arial MT"/>
              </a:rPr>
              <a:t>2</a:t>
            </a:r>
            <a:endParaRPr sz="1800">
              <a:latin typeface="Arial MT"/>
              <a:cs typeface="Arial MT"/>
            </a:endParaRPr>
          </a:p>
        </p:txBody>
      </p:sp>
      <p:sp>
        <p:nvSpPr>
          <p:cNvPr id="31" name="object 31"/>
          <p:cNvSpPr/>
          <p:nvPr/>
        </p:nvSpPr>
        <p:spPr>
          <a:xfrm>
            <a:off x="2687827" y="3131820"/>
            <a:ext cx="654050" cy="3175"/>
          </a:xfrm>
          <a:custGeom>
            <a:avLst/>
            <a:gdLst/>
            <a:ahLst/>
            <a:cxnLst/>
            <a:rect l="l" t="t" r="r" b="b"/>
            <a:pathLst>
              <a:path w="654050" h="3175">
                <a:moveTo>
                  <a:pt x="0" y="3175"/>
                </a:moveTo>
                <a:lnTo>
                  <a:pt x="654050" y="0"/>
                </a:lnTo>
              </a:path>
            </a:pathLst>
          </a:custGeom>
          <a:ln w="28575">
            <a:solidFill>
              <a:srgbClr val="C00000"/>
            </a:solidFill>
          </a:ln>
        </p:spPr>
        <p:txBody>
          <a:bodyPr wrap="square" lIns="0" tIns="0" rIns="0" bIns="0" rtlCol="0"/>
          <a:lstStyle/>
          <a:p>
            <a:endParaRPr/>
          </a:p>
        </p:txBody>
      </p:sp>
      <p:sp>
        <p:nvSpPr>
          <p:cNvPr id="32" name="object 32"/>
          <p:cNvSpPr txBox="1"/>
          <p:nvPr/>
        </p:nvSpPr>
        <p:spPr>
          <a:xfrm>
            <a:off x="3434207" y="3034665"/>
            <a:ext cx="2602865" cy="208279"/>
          </a:xfrm>
          <a:prstGeom prst="rect">
            <a:avLst/>
          </a:prstGeom>
        </p:spPr>
        <p:txBody>
          <a:bodyPr vert="horz" wrap="square" lIns="0" tIns="12700" rIns="0" bIns="0" rtlCol="0">
            <a:spAutoFit/>
          </a:bodyPr>
          <a:lstStyle/>
          <a:p>
            <a:pPr>
              <a:lnSpc>
                <a:spcPct val="100000"/>
              </a:lnSpc>
              <a:spcBef>
                <a:spcPts val="100"/>
              </a:spcBef>
            </a:pPr>
            <a:r>
              <a:rPr sz="1200" b="1" spc="-100" dirty="0">
                <a:latin typeface="Arial"/>
                <a:cs typeface="Arial"/>
              </a:rPr>
              <a:t>Indi</a:t>
            </a:r>
            <a:r>
              <a:rPr sz="1200" b="1" spc="-114" dirty="0">
                <a:latin typeface="Arial"/>
                <a:cs typeface="Arial"/>
              </a:rPr>
              <a:t>c</a:t>
            </a:r>
            <a:r>
              <a:rPr sz="1200" b="1" spc="-120" dirty="0">
                <a:latin typeface="Arial"/>
                <a:cs typeface="Arial"/>
              </a:rPr>
              <a:t>adores</a:t>
            </a:r>
            <a:r>
              <a:rPr sz="1200" b="1" spc="-65" dirty="0">
                <a:latin typeface="Arial"/>
                <a:cs typeface="Arial"/>
              </a:rPr>
              <a:t> </a:t>
            </a:r>
            <a:r>
              <a:rPr sz="1200" b="1" spc="-130" dirty="0">
                <a:latin typeface="Arial"/>
                <a:cs typeface="Arial"/>
              </a:rPr>
              <a:t>acumulados</a:t>
            </a:r>
            <a:r>
              <a:rPr sz="1200" b="1" spc="-70" dirty="0">
                <a:latin typeface="Arial"/>
                <a:cs typeface="Arial"/>
              </a:rPr>
              <a:t> </a:t>
            </a:r>
            <a:r>
              <a:rPr sz="1200" b="1" spc="-125" dirty="0">
                <a:latin typeface="Arial"/>
                <a:cs typeface="Arial"/>
              </a:rPr>
              <a:t>a</a:t>
            </a:r>
            <a:r>
              <a:rPr sz="1200" b="1" spc="-60" dirty="0">
                <a:latin typeface="Arial"/>
                <a:cs typeface="Arial"/>
              </a:rPr>
              <a:t> </a:t>
            </a:r>
            <a:r>
              <a:rPr sz="1200" b="1" spc="-120" dirty="0">
                <a:latin typeface="Arial"/>
                <a:cs typeface="Arial"/>
              </a:rPr>
              <a:t>s</a:t>
            </a:r>
            <a:r>
              <a:rPr sz="1200" b="1" spc="-130" dirty="0">
                <a:latin typeface="Arial"/>
                <a:cs typeface="Arial"/>
              </a:rPr>
              <a:t>ep</a:t>
            </a:r>
            <a:r>
              <a:rPr sz="1200" b="1" spc="-80" dirty="0">
                <a:latin typeface="Arial"/>
                <a:cs typeface="Arial"/>
              </a:rPr>
              <a:t>t</a:t>
            </a:r>
            <a:r>
              <a:rPr sz="1200" b="1" spc="-60" dirty="0">
                <a:latin typeface="Arial"/>
                <a:cs typeface="Arial"/>
              </a:rPr>
              <a:t>i</a:t>
            </a:r>
            <a:r>
              <a:rPr sz="1200" b="1" spc="-114" dirty="0">
                <a:latin typeface="Arial"/>
                <a:cs typeface="Arial"/>
              </a:rPr>
              <a:t>e</a:t>
            </a:r>
            <a:r>
              <a:rPr sz="1200" b="1" spc="-135" dirty="0">
                <a:latin typeface="Arial"/>
                <a:cs typeface="Arial"/>
              </a:rPr>
              <a:t>mbre</a:t>
            </a:r>
            <a:r>
              <a:rPr sz="1200" b="1" spc="-55" dirty="0">
                <a:latin typeface="Arial"/>
                <a:cs typeface="Arial"/>
              </a:rPr>
              <a:t> </a:t>
            </a:r>
            <a:r>
              <a:rPr sz="1200" b="1" spc="-120" dirty="0">
                <a:latin typeface="Arial"/>
                <a:cs typeface="Arial"/>
              </a:rPr>
              <a:t>2</a:t>
            </a:r>
            <a:r>
              <a:rPr sz="1200" b="1" spc="-125" dirty="0">
                <a:latin typeface="Arial"/>
                <a:cs typeface="Arial"/>
              </a:rPr>
              <a:t>021</a:t>
            </a:r>
            <a:endParaRPr sz="1200">
              <a:latin typeface="Arial"/>
              <a:cs typeface="Arial"/>
            </a:endParaRPr>
          </a:p>
        </p:txBody>
      </p:sp>
      <p:grpSp>
        <p:nvGrpSpPr>
          <p:cNvPr id="33" name="object 33"/>
          <p:cNvGrpSpPr/>
          <p:nvPr/>
        </p:nvGrpSpPr>
        <p:grpSpPr>
          <a:xfrm>
            <a:off x="3371722" y="7306818"/>
            <a:ext cx="765810" cy="385445"/>
            <a:chOff x="3371722" y="7306818"/>
            <a:chExt cx="765810" cy="385445"/>
          </a:xfrm>
        </p:grpSpPr>
        <p:sp>
          <p:nvSpPr>
            <p:cNvPr id="34" name="object 34"/>
            <p:cNvSpPr/>
            <p:nvPr/>
          </p:nvSpPr>
          <p:spPr>
            <a:xfrm>
              <a:off x="3384422" y="7319518"/>
              <a:ext cx="740410" cy="360045"/>
            </a:xfrm>
            <a:custGeom>
              <a:avLst/>
              <a:gdLst/>
              <a:ahLst/>
              <a:cxnLst/>
              <a:rect l="l" t="t" r="r" b="b"/>
              <a:pathLst>
                <a:path w="740410" h="360045">
                  <a:moveTo>
                    <a:pt x="680085" y="0"/>
                  </a:moveTo>
                  <a:lnTo>
                    <a:pt x="60071" y="0"/>
                  </a:lnTo>
                  <a:lnTo>
                    <a:pt x="36701" y="4704"/>
                  </a:lnTo>
                  <a:lnTo>
                    <a:pt x="17605" y="17541"/>
                  </a:lnTo>
                  <a:lnTo>
                    <a:pt x="4724" y="36593"/>
                  </a:lnTo>
                  <a:lnTo>
                    <a:pt x="0" y="59943"/>
                  </a:lnTo>
                  <a:lnTo>
                    <a:pt x="0" y="299973"/>
                  </a:lnTo>
                  <a:lnTo>
                    <a:pt x="4724" y="323343"/>
                  </a:lnTo>
                  <a:lnTo>
                    <a:pt x="17605" y="342439"/>
                  </a:lnTo>
                  <a:lnTo>
                    <a:pt x="36701" y="355320"/>
                  </a:lnTo>
                  <a:lnTo>
                    <a:pt x="60071" y="360044"/>
                  </a:lnTo>
                  <a:lnTo>
                    <a:pt x="680085" y="360044"/>
                  </a:lnTo>
                  <a:lnTo>
                    <a:pt x="703435" y="355320"/>
                  </a:lnTo>
                  <a:lnTo>
                    <a:pt x="722487" y="342439"/>
                  </a:lnTo>
                  <a:lnTo>
                    <a:pt x="735324" y="323343"/>
                  </a:lnTo>
                  <a:lnTo>
                    <a:pt x="740028" y="299973"/>
                  </a:lnTo>
                  <a:lnTo>
                    <a:pt x="740028" y="59943"/>
                  </a:lnTo>
                  <a:lnTo>
                    <a:pt x="735324" y="36593"/>
                  </a:lnTo>
                  <a:lnTo>
                    <a:pt x="722487" y="17541"/>
                  </a:lnTo>
                  <a:lnTo>
                    <a:pt x="703435" y="4704"/>
                  </a:lnTo>
                  <a:lnTo>
                    <a:pt x="680085" y="0"/>
                  </a:lnTo>
                  <a:close/>
                </a:path>
              </a:pathLst>
            </a:custGeom>
            <a:solidFill>
              <a:srgbClr val="F9C090"/>
            </a:solidFill>
          </p:spPr>
          <p:txBody>
            <a:bodyPr wrap="square" lIns="0" tIns="0" rIns="0" bIns="0" rtlCol="0"/>
            <a:lstStyle/>
            <a:p>
              <a:endParaRPr/>
            </a:p>
          </p:txBody>
        </p:sp>
        <p:sp>
          <p:nvSpPr>
            <p:cNvPr id="35" name="object 35"/>
            <p:cNvSpPr/>
            <p:nvPr/>
          </p:nvSpPr>
          <p:spPr>
            <a:xfrm>
              <a:off x="3384422" y="7319518"/>
              <a:ext cx="740410" cy="360045"/>
            </a:xfrm>
            <a:custGeom>
              <a:avLst/>
              <a:gdLst/>
              <a:ahLst/>
              <a:cxnLst/>
              <a:rect l="l" t="t" r="r" b="b"/>
              <a:pathLst>
                <a:path w="740410" h="360045">
                  <a:moveTo>
                    <a:pt x="0" y="59943"/>
                  </a:moveTo>
                  <a:lnTo>
                    <a:pt x="4724" y="36593"/>
                  </a:lnTo>
                  <a:lnTo>
                    <a:pt x="17605" y="17541"/>
                  </a:lnTo>
                  <a:lnTo>
                    <a:pt x="36701" y="4704"/>
                  </a:lnTo>
                  <a:lnTo>
                    <a:pt x="60071" y="0"/>
                  </a:lnTo>
                  <a:lnTo>
                    <a:pt x="680085" y="0"/>
                  </a:lnTo>
                  <a:lnTo>
                    <a:pt x="703435" y="4704"/>
                  </a:lnTo>
                  <a:lnTo>
                    <a:pt x="722487" y="17541"/>
                  </a:lnTo>
                  <a:lnTo>
                    <a:pt x="735324" y="36593"/>
                  </a:lnTo>
                  <a:lnTo>
                    <a:pt x="740028" y="59943"/>
                  </a:lnTo>
                  <a:lnTo>
                    <a:pt x="740028" y="299973"/>
                  </a:lnTo>
                  <a:lnTo>
                    <a:pt x="735324" y="323343"/>
                  </a:lnTo>
                  <a:lnTo>
                    <a:pt x="722487" y="342439"/>
                  </a:lnTo>
                  <a:lnTo>
                    <a:pt x="703435" y="355320"/>
                  </a:lnTo>
                  <a:lnTo>
                    <a:pt x="680085" y="360044"/>
                  </a:lnTo>
                  <a:lnTo>
                    <a:pt x="60071" y="360044"/>
                  </a:lnTo>
                  <a:lnTo>
                    <a:pt x="36701" y="355320"/>
                  </a:lnTo>
                  <a:lnTo>
                    <a:pt x="17605" y="342439"/>
                  </a:lnTo>
                  <a:lnTo>
                    <a:pt x="4724" y="323343"/>
                  </a:lnTo>
                  <a:lnTo>
                    <a:pt x="0" y="299973"/>
                  </a:lnTo>
                  <a:lnTo>
                    <a:pt x="0" y="59943"/>
                  </a:lnTo>
                  <a:close/>
                </a:path>
              </a:pathLst>
            </a:custGeom>
            <a:ln w="25400">
              <a:solidFill>
                <a:srgbClr val="F9C090"/>
              </a:solidFill>
            </a:ln>
          </p:spPr>
          <p:txBody>
            <a:bodyPr wrap="square" lIns="0" tIns="0" rIns="0" bIns="0" rtlCol="0"/>
            <a:lstStyle/>
            <a:p>
              <a:endParaRPr/>
            </a:p>
          </p:txBody>
        </p:sp>
      </p:grpSp>
      <p:sp>
        <p:nvSpPr>
          <p:cNvPr id="36" name="object 36"/>
          <p:cNvSpPr txBox="1"/>
          <p:nvPr/>
        </p:nvSpPr>
        <p:spPr>
          <a:xfrm>
            <a:off x="3464433" y="7000777"/>
            <a:ext cx="540385" cy="916305"/>
          </a:xfrm>
          <a:prstGeom prst="rect">
            <a:avLst/>
          </a:prstGeom>
        </p:spPr>
        <p:txBody>
          <a:bodyPr vert="horz" wrap="square" lIns="0" tIns="89535" rIns="0" bIns="0" rtlCol="0">
            <a:spAutoFit/>
          </a:bodyPr>
          <a:lstStyle/>
          <a:p>
            <a:pPr marL="12700">
              <a:lnSpc>
                <a:spcPct val="100000"/>
              </a:lnSpc>
              <a:spcBef>
                <a:spcPts val="705"/>
              </a:spcBef>
            </a:pPr>
            <a:r>
              <a:rPr sz="1200" b="1" u="sng" spc="-114" dirty="0">
                <a:uFill>
                  <a:solidFill>
                    <a:srgbClr val="000000"/>
                  </a:solidFill>
                </a:uFill>
                <a:latin typeface="Arial"/>
                <a:cs typeface="Arial"/>
              </a:rPr>
              <a:t>Indígena</a:t>
            </a:r>
            <a:endParaRPr sz="1200">
              <a:latin typeface="Arial"/>
              <a:cs typeface="Arial"/>
            </a:endParaRPr>
          </a:p>
          <a:p>
            <a:pPr marL="170815">
              <a:lnSpc>
                <a:spcPct val="100000"/>
              </a:lnSpc>
              <a:spcBef>
                <a:spcPts val="805"/>
              </a:spcBef>
            </a:pPr>
            <a:r>
              <a:rPr sz="1600" b="1" spc="-210" dirty="0">
                <a:latin typeface="Arial"/>
                <a:cs typeface="Arial"/>
              </a:rPr>
              <a:t>0%</a:t>
            </a:r>
            <a:endParaRPr sz="1600">
              <a:latin typeface="Arial"/>
              <a:cs typeface="Arial"/>
            </a:endParaRPr>
          </a:p>
          <a:p>
            <a:pPr marL="36195">
              <a:lnSpc>
                <a:spcPct val="100000"/>
              </a:lnSpc>
              <a:spcBef>
                <a:spcPts val="975"/>
              </a:spcBef>
            </a:pPr>
            <a:r>
              <a:rPr sz="1050" b="1" spc="-105" dirty="0">
                <a:latin typeface="Arial"/>
                <a:cs typeface="Arial"/>
              </a:rPr>
              <a:t>0</a:t>
            </a:r>
            <a:r>
              <a:rPr sz="1050" b="1" spc="-70" dirty="0">
                <a:latin typeface="Arial"/>
                <a:cs typeface="Arial"/>
              </a:rPr>
              <a:t> </a:t>
            </a:r>
            <a:r>
              <a:rPr sz="1050" b="1" spc="-110" dirty="0">
                <a:latin typeface="Arial"/>
                <a:cs typeface="Arial"/>
              </a:rPr>
              <a:t>casos</a:t>
            </a:r>
            <a:endParaRPr sz="1050">
              <a:latin typeface="Arial"/>
              <a:cs typeface="Arial"/>
            </a:endParaRPr>
          </a:p>
        </p:txBody>
      </p:sp>
      <p:pic>
        <p:nvPicPr>
          <p:cNvPr id="37" name="object 37"/>
          <p:cNvPicPr/>
          <p:nvPr/>
        </p:nvPicPr>
        <p:blipFill>
          <a:blip r:embed="rId4" cstate="print"/>
          <a:stretch>
            <a:fillRect/>
          </a:stretch>
        </p:blipFill>
        <p:spPr>
          <a:xfrm>
            <a:off x="3520601" y="6420984"/>
            <a:ext cx="448330" cy="595952"/>
          </a:xfrm>
          <a:prstGeom prst="rect">
            <a:avLst/>
          </a:prstGeom>
        </p:spPr>
      </p:pic>
      <p:grpSp>
        <p:nvGrpSpPr>
          <p:cNvPr id="38" name="object 38"/>
          <p:cNvGrpSpPr/>
          <p:nvPr/>
        </p:nvGrpSpPr>
        <p:grpSpPr>
          <a:xfrm>
            <a:off x="5931789" y="6265671"/>
            <a:ext cx="812165" cy="379730"/>
            <a:chOff x="5931789" y="6265671"/>
            <a:chExt cx="812165" cy="379730"/>
          </a:xfrm>
        </p:grpSpPr>
        <p:sp>
          <p:nvSpPr>
            <p:cNvPr id="39" name="object 39"/>
            <p:cNvSpPr/>
            <p:nvPr/>
          </p:nvSpPr>
          <p:spPr>
            <a:xfrm>
              <a:off x="5944489" y="6278371"/>
              <a:ext cx="786765" cy="354330"/>
            </a:xfrm>
            <a:custGeom>
              <a:avLst/>
              <a:gdLst/>
              <a:ahLst/>
              <a:cxnLst/>
              <a:rect l="l" t="t" r="r" b="b"/>
              <a:pathLst>
                <a:path w="786765" h="354329">
                  <a:moveTo>
                    <a:pt x="727837" y="0"/>
                  </a:moveTo>
                  <a:lnTo>
                    <a:pt x="58927" y="0"/>
                  </a:lnTo>
                  <a:lnTo>
                    <a:pt x="36004" y="4637"/>
                  </a:lnTo>
                  <a:lnTo>
                    <a:pt x="17272" y="17287"/>
                  </a:lnTo>
                  <a:lnTo>
                    <a:pt x="4635" y="36058"/>
                  </a:lnTo>
                  <a:lnTo>
                    <a:pt x="0" y="59054"/>
                  </a:lnTo>
                  <a:lnTo>
                    <a:pt x="0" y="295020"/>
                  </a:lnTo>
                  <a:lnTo>
                    <a:pt x="4635" y="318017"/>
                  </a:lnTo>
                  <a:lnTo>
                    <a:pt x="17271" y="336788"/>
                  </a:lnTo>
                  <a:lnTo>
                    <a:pt x="36004" y="349438"/>
                  </a:lnTo>
                  <a:lnTo>
                    <a:pt x="58927" y="354075"/>
                  </a:lnTo>
                  <a:lnTo>
                    <a:pt x="727837" y="354075"/>
                  </a:lnTo>
                  <a:lnTo>
                    <a:pt x="750760" y="349438"/>
                  </a:lnTo>
                  <a:lnTo>
                    <a:pt x="769492" y="336788"/>
                  </a:lnTo>
                  <a:lnTo>
                    <a:pt x="782129" y="318017"/>
                  </a:lnTo>
                  <a:lnTo>
                    <a:pt x="786764" y="295020"/>
                  </a:lnTo>
                  <a:lnTo>
                    <a:pt x="786764" y="59054"/>
                  </a:lnTo>
                  <a:lnTo>
                    <a:pt x="782129" y="36058"/>
                  </a:lnTo>
                  <a:lnTo>
                    <a:pt x="769493" y="17287"/>
                  </a:lnTo>
                  <a:lnTo>
                    <a:pt x="750760" y="4637"/>
                  </a:lnTo>
                  <a:lnTo>
                    <a:pt x="727837" y="0"/>
                  </a:lnTo>
                  <a:close/>
                </a:path>
              </a:pathLst>
            </a:custGeom>
            <a:solidFill>
              <a:srgbClr val="92D050"/>
            </a:solidFill>
          </p:spPr>
          <p:txBody>
            <a:bodyPr wrap="square" lIns="0" tIns="0" rIns="0" bIns="0" rtlCol="0"/>
            <a:lstStyle/>
            <a:p>
              <a:endParaRPr/>
            </a:p>
          </p:txBody>
        </p:sp>
        <p:sp>
          <p:nvSpPr>
            <p:cNvPr id="40" name="object 40"/>
            <p:cNvSpPr/>
            <p:nvPr/>
          </p:nvSpPr>
          <p:spPr>
            <a:xfrm>
              <a:off x="5944489" y="6278371"/>
              <a:ext cx="786765" cy="354330"/>
            </a:xfrm>
            <a:custGeom>
              <a:avLst/>
              <a:gdLst/>
              <a:ahLst/>
              <a:cxnLst/>
              <a:rect l="l" t="t" r="r" b="b"/>
              <a:pathLst>
                <a:path w="786765" h="354329">
                  <a:moveTo>
                    <a:pt x="0" y="59054"/>
                  </a:moveTo>
                  <a:lnTo>
                    <a:pt x="4635" y="36058"/>
                  </a:lnTo>
                  <a:lnTo>
                    <a:pt x="17272" y="17287"/>
                  </a:lnTo>
                  <a:lnTo>
                    <a:pt x="36004" y="4637"/>
                  </a:lnTo>
                  <a:lnTo>
                    <a:pt x="58927" y="0"/>
                  </a:lnTo>
                  <a:lnTo>
                    <a:pt x="727837" y="0"/>
                  </a:lnTo>
                  <a:lnTo>
                    <a:pt x="750760" y="4637"/>
                  </a:lnTo>
                  <a:lnTo>
                    <a:pt x="769493" y="17287"/>
                  </a:lnTo>
                  <a:lnTo>
                    <a:pt x="782129" y="36058"/>
                  </a:lnTo>
                  <a:lnTo>
                    <a:pt x="786764" y="59054"/>
                  </a:lnTo>
                  <a:lnTo>
                    <a:pt x="786764" y="295020"/>
                  </a:lnTo>
                  <a:lnTo>
                    <a:pt x="782129" y="318017"/>
                  </a:lnTo>
                  <a:lnTo>
                    <a:pt x="769492" y="336788"/>
                  </a:lnTo>
                  <a:lnTo>
                    <a:pt x="750760" y="349438"/>
                  </a:lnTo>
                  <a:lnTo>
                    <a:pt x="727837" y="354075"/>
                  </a:lnTo>
                  <a:lnTo>
                    <a:pt x="58927" y="354075"/>
                  </a:lnTo>
                  <a:lnTo>
                    <a:pt x="36004" y="349438"/>
                  </a:lnTo>
                  <a:lnTo>
                    <a:pt x="17271" y="336788"/>
                  </a:lnTo>
                  <a:lnTo>
                    <a:pt x="4635" y="318017"/>
                  </a:lnTo>
                  <a:lnTo>
                    <a:pt x="0" y="295020"/>
                  </a:lnTo>
                  <a:lnTo>
                    <a:pt x="0" y="59054"/>
                  </a:lnTo>
                  <a:close/>
                </a:path>
              </a:pathLst>
            </a:custGeom>
            <a:ln w="25399">
              <a:solidFill>
                <a:srgbClr val="92D050"/>
              </a:solidFill>
            </a:ln>
          </p:spPr>
          <p:txBody>
            <a:bodyPr wrap="square" lIns="0" tIns="0" rIns="0" bIns="0" rtlCol="0"/>
            <a:lstStyle/>
            <a:p>
              <a:endParaRPr/>
            </a:p>
          </p:txBody>
        </p:sp>
      </p:grpSp>
      <p:sp>
        <p:nvSpPr>
          <p:cNvPr id="41" name="object 41"/>
          <p:cNvSpPr txBox="1"/>
          <p:nvPr/>
        </p:nvSpPr>
        <p:spPr>
          <a:xfrm>
            <a:off x="5999479" y="6056452"/>
            <a:ext cx="469900" cy="177800"/>
          </a:xfrm>
          <a:prstGeom prst="rect">
            <a:avLst/>
          </a:prstGeom>
        </p:spPr>
        <p:txBody>
          <a:bodyPr vert="horz" wrap="square" lIns="0" tIns="12065" rIns="0" bIns="0" rtlCol="0">
            <a:spAutoFit/>
          </a:bodyPr>
          <a:lstStyle/>
          <a:p>
            <a:pPr marL="12700">
              <a:lnSpc>
                <a:spcPct val="100000"/>
              </a:lnSpc>
              <a:spcBef>
                <a:spcPts val="95"/>
              </a:spcBef>
            </a:pPr>
            <a:r>
              <a:rPr sz="1000" b="1" u="sng" spc="-135" dirty="0">
                <a:uFill>
                  <a:solidFill>
                    <a:srgbClr val="000000"/>
                  </a:solidFill>
                </a:uFill>
                <a:latin typeface="Arial"/>
                <a:cs typeface="Arial"/>
              </a:rPr>
              <a:t>E</a:t>
            </a:r>
            <a:r>
              <a:rPr sz="1000" b="1" u="sng" spc="-110" dirty="0">
                <a:uFill>
                  <a:solidFill>
                    <a:srgbClr val="000000"/>
                  </a:solidFill>
                </a:uFill>
                <a:latin typeface="Arial"/>
                <a:cs typeface="Arial"/>
              </a:rPr>
              <a:t>s</a:t>
            </a:r>
            <a:r>
              <a:rPr sz="1000" b="1" u="sng" spc="-65" dirty="0">
                <a:uFill>
                  <a:solidFill>
                    <a:srgbClr val="000000"/>
                  </a:solidFill>
                </a:uFill>
                <a:latin typeface="Arial"/>
                <a:cs typeface="Arial"/>
              </a:rPr>
              <a:t>t</a:t>
            </a:r>
            <a:r>
              <a:rPr sz="1000" b="1" u="sng" spc="-85" dirty="0">
                <a:uFill>
                  <a:solidFill>
                    <a:srgbClr val="000000"/>
                  </a:solidFill>
                </a:uFill>
                <a:latin typeface="Arial"/>
                <a:cs typeface="Arial"/>
              </a:rPr>
              <a:t>r</a:t>
            </a:r>
            <a:r>
              <a:rPr sz="1000" b="1" u="sng" spc="-110" dirty="0">
                <a:uFill>
                  <a:solidFill>
                    <a:srgbClr val="000000"/>
                  </a:solidFill>
                </a:uFill>
                <a:latin typeface="Arial"/>
                <a:cs typeface="Arial"/>
              </a:rPr>
              <a:t>a</a:t>
            </a:r>
            <a:r>
              <a:rPr sz="1000" b="1" u="sng" spc="-65" dirty="0">
                <a:uFill>
                  <a:solidFill>
                    <a:srgbClr val="000000"/>
                  </a:solidFill>
                </a:uFill>
                <a:latin typeface="Arial"/>
                <a:cs typeface="Arial"/>
              </a:rPr>
              <a:t>t</a:t>
            </a:r>
            <a:r>
              <a:rPr sz="1000" b="1" u="sng" spc="-114" dirty="0">
                <a:uFill>
                  <a:solidFill>
                    <a:srgbClr val="000000"/>
                  </a:solidFill>
                </a:uFill>
                <a:latin typeface="Arial"/>
                <a:cs typeface="Arial"/>
              </a:rPr>
              <a:t>o</a:t>
            </a:r>
            <a:r>
              <a:rPr sz="1000" b="1" u="sng" spc="-50" dirty="0">
                <a:uFill>
                  <a:solidFill>
                    <a:srgbClr val="000000"/>
                  </a:solidFill>
                </a:uFill>
                <a:latin typeface="Arial"/>
                <a:cs typeface="Arial"/>
              </a:rPr>
              <a:t> </a:t>
            </a:r>
            <a:r>
              <a:rPr sz="1000" b="1" u="sng" spc="-105" dirty="0">
                <a:uFill>
                  <a:solidFill>
                    <a:srgbClr val="000000"/>
                  </a:solidFill>
                </a:uFill>
                <a:latin typeface="Arial"/>
                <a:cs typeface="Arial"/>
              </a:rPr>
              <a:t>1</a:t>
            </a:r>
            <a:endParaRPr sz="1000">
              <a:latin typeface="Arial"/>
              <a:cs typeface="Arial"/>
            </a:endParaRPr>
          </a:p>
        </p:txBody>
      </p:sp>
      <p:pic>
        <p:nvPicPr>
          <p:cNvPr id="42" name="object 42"/>
          <p:cNvPicPr/>
          <p:nvPr/>
        </p:nvPicPr>
        <p:blipFill>
          <a:blip r:embed="rId5" cstate="print"/>
          <a:stretch>
            <a:fillRect/>
          </a:stretch>
        </p:blipFill>
        <p:spPr>
          <a:xfrm>
            <a:off x="4468825" y="6771374"/>
            <a:ext cx="609536" cy="304726"/>
          </a:xfrm>
          <a:prstGeom prst="rect">
            <a:avLst/>
          </a:prstGeom>
        </p:spPr>
      </p:pic>
      <p:sp>
        <p:nvSpPr>
          <p:cNvPr id="43" name="object 43"/>
          <p:cNvSpPr txBox="1"/>
          <p:nvPr/>
        </p:nvSpPr>
        <p:spPr>
          <a:xfrm>
            <a:off x="4455414" y="7103491"/>
            <a:ext cx="889635" cy="346710"/>
          </a:xfrm>
          <a:prstGeom prst="rect">
            <a:avLst/>
          </a:prstGeom>
        </p:spPr>
        <p:txBody>
          <a:bodyPr vert="horz" wrap="square" lIns="0" tIns="13335" rIns="0" bIns="0" rtlCol="0">
            <a:spAutoFit/>
          </a:bodyPr>
          <a:lstStyle/>
          <a:p>
            <a:pPr marL="12700" marR="5080">
              <a:lnSpc>
                <a:spcPct val="100000"/>
              </a:lnSpc>
              <a:spcBef>
                <a:spcPts val="105"/>
              </a:spcBef>
            </a:pPr>
            <a:r>
              <a:rPr sz="1050" b="1" u="sng" spc="-95" dirty="0">
                <a:uFill>
                  <a:solidFill>
                    <a:srgbClr val="000000"/>
                  </a:solidFill>
                </a:uFill>
                <a:latin typeface="Arial"/>
                <a:cs typeface="Arial"/>
              </a:rPr>
              <a:t>Estrato </a:t>
            </a:r>
            <a:r>
              <a:rPr sz="1050" b="1" spc="-90" dirty="0">
                <a:latin typeface="Arial"/>
                <a:cs typeface="Arial"/>
              </a:rPr>
              <a:t> </a:t>
            </a:r>
            <a:r>
              <a:rPr sz="1050" b="1" u="sng" spc="-110" dirty="0">
                <a:uFill>
                  <a:solidFill>
                    <a:srgbClr val="000000"/>
                  </a:solidFill>
                </a:uFill>
                <a:latin typeface="Arial"/>
                <a:cs typeface="Arial"/>
              </a:rPr>
              <a:t>socioecon</a:t>
            </a:r>
            <a:r>
              <a:rPr sz="1050" b="1" u="sng" spc="-114" dirty="0">
                <a:uFill>
                  <a:solidFill>
                    <a:srgbClr val="000000"/>
                  </a:solidFill>
                </a:uFill>
                <a:latin typeface="Arial"/>
                <a:cs typeface="Arial"/>
              </a:rPr>
              <a:t>ó</a:t>
            </a:r>
            <a:r>
              <a:rPr sz="1050" b="1" u="sng" spc="-180" dirty="0">
                <a:uFill>
                  <a:solidFill>
                    <a:srgbClr val="000000"/>
                  </a:solidFill>
                </a:uFill>
                <a:latin typeface="Arial"/>
                <a:cs typeface="Arial"/>
              </a:rPr>
              <a:t>m</a:t>
            </a:r>
            <a:r>
              <a:rPr sz="1050" b="1" u="sng" spc="-95" dirty="0">
                <a:uFill>
                  <a:solidFill>
                    <a:srgbClr val="000000"/>
                  </a:solidFill>
                </a:uFill>
                <a:latin typeface="Arial"/>
                <a:cs typeface="Arial"/>
              </a:rPr>
              <a:t>ico</a:t>
            </a:r>
            <a:endParaRPr sz="1050">
              <a:latin typeface="Arial"/>
              <a:cs typeface="Arial"/>
            </a:endParaRPr>
          </a:p>
        </p:txBody>
      </p:sp>
      <p:grpSp>
        <p:nvGrpSpPr>
          <p:cNvPr id="44" name="object 44"/>
          <p:cNvGrpSpPr/>
          <p:nvPr/>
        </p:nvGrpSpPr>
        <p:grpSpPr>
          <a:xfrm>
            <a:off x="5603747" y="6129401"/>
            <a:ext cx="1140460" cy="2574290"/>
            <a:chOff x="5603747" y="6129401"/>
            <a:chExt cx="1140460" cy="2574290"/>
          </a:xfrm>
        </p:grpSpPr>
        <p:sp>
          <p:nvSpPr>
            <p:cNvPr id="45" name="object 45"/>
            <p:cNvSpPr/>
            <p:nvPr/>
          </p:nvSpPr>
          <p:spPr>
            <a:xfrm>
              <a:off x="5622797" y="6148451"/>
              <a:ext cx="272415" cy="2536190"/>
            </a:xfrm>
            <a:custGeom>
              <a:avLst/>
              <a:gdLst/>
              <a:ahLst/>
              <a:cxnLst/>
              <a:rect l="l" t="t" r="r" b="b"/>
              <a:pathLst>
                <a:path w="272414" h="2536190">
                  <a:moveTo>
                    <a:pt x="0" y="0"/>
                  </a:moveTo>
                  <a:lnTo>
                    <a:pt x="52917" y="1783"/>
                  </a:lnTo>
                  <a:lnTo>
                    <a:pt x="96154" y="6651"/>
                  </a:lnTo>
                  <a:lnTo>
                    <a:pt x="125319" y="13876"/>
                  </a:lnTo>
                  <a:lnTo>
                    <a:pt x="136016" y="22732"/>
                  </a:lnTo>
                  <a:lnTo>
                    <a:pt x="136016" y="1245235"/>
                  </a:lnTo>
                  <a:lnTo>
                    <a:pt x="146696" y="1254017"/>
                  </a:lnTo>
                  <a:lnTo>
                    <a:pt x="175831" y="1261205"/>
                  </a:lnTo>
                  <a:lnTo>
                    <a:pt x="219063" y="1266059"/>
                  </a:lnTo>
                  <a:lnTo>
                    <a:pt x="272034" y="1267841"/>
                  </a:lnTo>
                  <a:lnTo>
                    <a:pt x="219063" y="1269624"/>
                  </a:lnTo>
                  <a:lnTo>
                    <a:pt x="175831" y="1274492"/>
                  </a:lnTo>
                  <a:lnTo>
                    <a:pt x="146696" y="1281717"/>
                  </a:lnTo>
                  <a:lnTo>
                    <a:pt x="136016" y="1290574"/>
                  </a:lnTo>
                  <a:lnTo>
                    <a:pt x="136016" y="2513037"/>
                  </a:lnTo>
                  <a:lnTo>
                    <a:pt x="125319" y="2521855"/>
                  </a:lnTo>
                  <a:lnTo>
                    <a:pt x="96154" y="2529057"/>
                  </a:lnTo>
                  <a:lnTo>
                    <a:pt x="52917" y="2533913"/>
                  </a:lnTo>
                  <a:lnTo>
                    <a:pt x="0" y="2535694"/>
                  </a:lnTo>
                </a:path>
              </a:pathLst>
            </a:custGeom>
            <a:ln w="38099">
              <a:solidFill>
                <a:srgbClr val="000000"/>
              </a:solidFill>
            </a:ln>
          </p:spPr>
          <p:txBody>
            <a:bodyPr wrap="square" lIns="0" tIns="0" rIns="0" bIns="0" rtlCol="0"/>
            <a:lstStyle/>
            <a:p>
              <a:endParaRPr/>
            </a:p>
          </p:txBody>
        </p:sp>
        <p:sp>
          <p:nvSpPr>
            <p:cNvPr id="46" name="object 46"/>
            <p:cNvSpPr/>
            <p:nvPr/>
          </p:nvSpPr>
          <p:spPr>
            <a:xfrm>
              <a:off x="5968237" y="7103364"/>
              <a:ext cx="763270" cy="346710"/>
            </a:xfrm>
            <a:custGeom>
              <a:avLst/>
              <a:gdLst/>
              <a:ahLst/>
              <a:cxnLst/>
              <a:rect l="l" t="t" r="r" b="b"/>
              <a:pathLst>
                <a:path w="763270" h="346709">
                  <a:moveTo>
                    <a:pt x="705358" y="0"/>
                  </a:moveTo>
                  <a:lnTo>
                    <a:pt x="57658" y="0"/>
                  </a:lnTo>
                  <a:lnTo>
                    <a:pt x="35200" y="4546"/>
                  </a:lnTo>
                  <a:lnTo>
                    <a:pt x="16875" y="16938"/>
                  </a:lnTo>
                  <a:lnTo>
                    <a:pt x="4526" y="35307"/>
                  </a:lnTo>
                  <a:lnTo>
                    <a:pt x="0" y="57785"/>
                  </a:lnTo>
                  <a:lnTo>
                    <a:pt x="0" y="288671"/>
                  </a:lnTo>
                  <a:lnTo>
                    <a:pt x="4526" y="311128"/>
                  </a:lnTo>
                  <a:lnTo>
                    <a:pt x="16875" y="329453"/>
                  </a:lnTo>
                  <a:lnTo>
                    <a:pt x="35200" y="341802"/>
                  </a:lnTo>
                  <a:lnTo>
                    <a:pt x="57658" y="346329"/>
                  </a:lnTo>
                  <a:lnTo>
                    <a:pt x="705358" y="346329"/>
                  </a:lnTo>
                  <a:lnTo>
                    <a:pt x="727815" y="341802"/>
                  </a:lnTo>
                  <a:lnTo>
                    <a:pt x="746140" y="329453"/>
                  </a:lnTo>
                  <a:lnTo>
                    <a:pt x="758489" y="311128"/>
                  </a:lnTo>
                  <a:lnTo>
                    <a:pt x="763015" y="288671"/>
                  </a:lnTo>
                  <a:lnTo>
                    <a:pt x="763015" y="57785"/>
                  </a:lnTo>
                  <a:lnTo>
                    <a:pt x="758489" y="35307"/>
                  </a:lnTo>
                  <a:lnTo>
                    <a:pt x="746140" y="16938"/>
                  </a:lnTo>
                  <a:lnTo>
                    <a:pt x="727815" y="4546"/>
                  </a:lnTo>
                  <a:lnTo>
                    <a:pt x="705358" y="0"/>
                  </a:lnTo>
                  <a:close/>
                </a:path>
              </a:pathLst>
            </a:custGeom>
            <a:solidFill>
              <a:srgbClr val="92D050"/>
            </a:solidFill>
          </p:spPr>
          <p:txBody>
            <a:bodyPr wrap="square" lIns="0" tIns="0" rIns="0" bIns="0" rtlCol="0"/>
            <a:lstStyle/>
            <a:p>
              <a:endParaRPr/>
            </a:p>
          </p:txBody>
        </p:sp>
        <p:sp>
          <p:nvSpPr>
            <p:cNvPr id="47" name="object 47"/>
            <p:cNvSpPr/>
            <p:nvPr/>
          </p:nvSpPr>
          <p:spPr>
            <a:xfrm>
              <a:off x="5968237" y="7103364"/>
              <a:ext cx="763270" cy="346710"/>
            </a:xfrm>
            <a:custGeom>
              <a:avLst/>
              <a:gdLst/>
              <a:ahLst/>
              <a:cxnLst/>
              <a:rect l="l" t="t" r="r" b="b"/>
              <a:pathLst>
                <a:path w="763270" h="346709">
                  <a:moveTo>
                    <a:pt x="0" y="57785"/>
                  </a:moveTo>
                  <a:lnTo>
                    <a:pt x="4526" y="35307"/>
                  </a:lnTo>
                  <a:lnTo>
                    <a:pt x="16875" y="16938"/>
                  </a:lnTo>
                  <a:lnTo>
                    <a:pt x="35200" y="4546"/>
                  </a:lnTo>
                  <a:lnTo>
                    <a:pt x="57658" y="0"/>
                  </a:lnTo>
                  <a:lnTo>
                    <a:pt x="705358" y="0"/>
                  </a:lnTo>
                  <a:lnTo>
                    <a:pt x="727815" y="4546"/>
                  </a:lnTo>
                  <a:lnTo>
                    <a:pt x="746140" y="16938"/>
                  </a:lnTo>
                  <a:lnTo>
                    <a:pt x="758489" y="35307"/>
                  </a:lnTo>
                  <a:lnTo>
                    <a:pt x="763015" y="57785"/>
                  </a:lnTo>
                  <a:lnTo>
                    <a:pt x="763015" y="288671"/>
                  </a:lnTo>
                  <a:lnTo>
                    <a:pt x="758489" y="311128"/>
                  </a:lnTo>
                  <a:lnTo>
                    <a:pt x="746140" y="329453"/>
                  </a:lnTo>
                  <a:lnTo>
                    <a:pt x="727815" y="341802"/>
                  </a:lnTo>
                  <a:lnTo>
                    <a:pt x="705358" y="346329"/>
                  </a:lnTo>
                  <a:lnTo>
                    <a:pt x="57658" y="346329"/>
                  </a:lnTo>
                  <a:lnTo>
                    <a:pt x="35200" y="341802"/>
                  </a:lnTo>
                  <a:lnTo>
                    <a:pt x="16875" y="329453"/>
                  </a:lnTo>
                  <a:lnTo>
                    <a:pt x="4526" y="311128"/>
                  </a:lnTo>
                  <a:lnTo>
                    <a:pt x="0" y="288671"/>
                  </a:lnTo>
                  <a:lnTo>
                    <a:pt x="0" y="57785"/>
                  </a:lnTo>
                  <a:close/>
                </a:path>
              </a:pathLst>
            </a:custGeom>
            <a:ln w="25400">
              <a:solidFill>
                <a:srgbClr val="92D050"/>
              </a:solidFill>
            </a:ln>
          </p:spPr>
          <p:txBody>
            <a:bodyPr wrap="square" lIns="0" tIns="0" rIns="0" bIns="0" rtlCol="0"/>
            <a:lstStyle/>
            <a:p>
              <a:endParaRPr/>
            </a:p>
          </p:txBody>
        </p:sp>
        <p:sp>
          <p:nvSpPr>
            <p:cNvPr id="48" name="object 48"/>
            <p:cNvSpPr/>
            <p:nvPr/>
          </p:nvSpPr>
          <p:spPr>
            <a:xfrm>
              <a:off x="5944488" y="7965109"/>
              <a:ext cx="771525" cy="304800"/>
            </a:xfrm>
            <a:custGeom>
              <a:avLst/>
              <a:gdLst/>
              <a:ahLst/>
              <a:cxnLst/>
              <a:rect l="l" t="t" r="r" b="b"/>
              <a:pathLst>
                <a:path w="771525" h="304800">
                  <a:moveTo>
                    <a:pt x="720470" y="0"/>
                  </a:moveTo>
                  <a:lnTo>
                    <a:pt x="50673" y="0"/>
                  </a:lnTo>
                  <a:lnTo>
                    <a:pt x="30968" y="3987"/>
                  </a:lnTo>
                  <a:lnTo>
                    <a:pt x="14858" y="14862"/>
                  </a:lnTo>
                  <a:lnTo>
                    <a:pt x="3988" y="30989"/>
                  </a:lnTo>
                  <a:lnTo>
                    <a:pt x="0" y="50736"/>
                  </a:lnTo>
                  <a:lnTo>
                    <a:pt x="0" y="253657"/>
                  </a:lnTo>
                  <a:lnTo>
                    <a:pt x="3988" y="273409"/>
                  </a:lnTo>
                  <a:lnTo>
                    <a:pt x="14859" y="289536"/>
                  </a:lnTo>
                  <a:lnTo>
                    <a:pt x="30968" y="300407"/>
                  </a:lnTo>
                  <a:lnTo>
                    <a:pt x="50673" y="304393"/>
                  </a:lnTo>
                  <a:lnTo>
                    <a:pt x="720470" y="304393"/>
                  </a:lnTo>
                  <a:lnTo>
                    <a:pt x="740249" y="300407"/>
                  </a:lnTo>
                  <a:lnTo>
                    <a:pt x="756396" y="289536"/>
                  </a:lnTo>
                  <a:lnTo>
                    <a:pt x="767280" y="273409"/>
                  </a:lnTo>
                  <a:lnTo>
                    <a:pt x="771270" y="253657"/>
                  </a:lnTo>
                  <a:lnTo>
                    <a:pt x="771270" y="50736"/>
                  </a:lnTo>
                  <a:lnTo>
                    <a:pt x="767280" y="30989"/>
                  </a:lnTo>
                  <a:lnTo>
                    <a:pt x="756396" y="14862"/>
                  </a:lnTo>
                  <a:lnTo>
                    <a:pt x="740249" y="3987"/>
                  </a:lnTo>
                  <a:lnTo>
                    <a:pt x="720470" y="0"/>
                  </a:lnTo>
                  <a:close/>
                </a:path>
              </a:pathLst>
            </a:custGeom>
            <a:solidFill>
              <a:srgbClr val="92D050"/>
            </a:solidFill>
          </p:spPr>
          <p:txBody>
            <a:bodyPr wrap="square" lIns="0" tIns="0" rIns="0" bIns="0" rtlCol="0"/>
            <a:lstStyle/>
            <a:p>
              <a:endParaRPr/>
            </a:p>
          </p:txBody>
        </p:sp>
        <p:sp>
          <p:nvSpPr>
            <p:cNvPr id="49" name="object 49"/>
            <p:cNvSpPr/>
            <p:nvPr/>
          </p:nvSpPr>
          <p:spPr>
            <a:xfrm>
              <a:off x="5944488" y="7965109"/>
              <a:ext cx="771525" cy="304800"/>
            </a:xfrm>
            <a:custGeom>
              <a:avLst/>
              <a:gdLst/>
              <a:ahLst/>
              <a:cxnLst/>
              <a:rect l="l" t="t" r="r" b="b"/>
              <a:pathLst>
                <a:path w="771525" h="304800">
                  <a:moveTo>
                    <a:pt x="0" y="50736"/>
                  </a:moveTo>
                  <a:lnTo>
                    <a:pt x="3988" y="30989"/>
                  </a:lnTo>
                  <a:lnTo>
                    <a:pt x="14858" y="14862"/>
                  </a:lnTo>
                  <a:lnTo>
                    <a:pt x="30968" y="3987"/>
                  </a:lnTo>
                  <a:lnTo>
                    <a:pt x="50673" y="0"/>
                  </a:lnTo>
                  <a:lnTo>
                    <a:pt x="720470" y="0"/>
                  </a:lnTo>
                  <a:lnTo>
                    <a:pt x="740249" y="3987"/>
                  </a:lnTo>
                  <a:lnTo>
                    <a:pt x="756396" y="14862"/>
                  </a:lnTo>
                  <a:lnTo>
                    <a:pt x="767280" y="30989"/>
                  </a:lnTo>
                  <a:lnTo>
                    <a:pt x="771270" y="50736"/>
                  </a:lnTo>
                  <a:lnTo>
                    <a:pt x="771270" y="253657"/>
                  </a:lnTo>
                  <a:lnTo>
                    <a:pt x="767280" y="273409"/>
                  </a:lnTo>
                  <a:lnTo>
                    <a:pt x="756396" y="289536"/>
                  </a:lnTo>
                  <a:lnTo>
                    <a:pt x="740249" y="300407"/>
                  </a:lnTo>
                  <a:lnTo>
                    <a:pt x="720470" y="304393"/>
                  </a:lnTo>
                  <a:lnTo>
                    <a:pt x="50673" y="304393"/>
                  </a:lnTo>
                  <a:lnTo>
                    <a:pt x="30968" y="300407"/>
                  </a:lnTo>
                  <a:lnTo>
                    <a:pt x="14859" y="289536"/>
                  </a:lnTo>
                  <a:lnTo>
                    <a:pt x="3988" y="273409"/>
                  </a:lnTo>
                  <a:lnTo>
                    <a:pt x="0" y="253657"/>
                  </a:lnTo>
                  <a:lnTo>
                    <a:pt x="0" y="50736"/>
                  </a:lnTo>
                  <a:close/>
                </a:path>
              </a:pathLst>
            </a:custGeom>
            <a:ln w="25400">
              <a:solidFill>
                <a:srgbClr val="92D050"/>
              </a:solidFill>
            </a:ln>
          </p:spPr>
          <p:txBody>
            <a:bodyPr wrap="square" lIns="0" tIns="0" rIns="0" bIns="0" rtlCol="0"/>
            <a:lstStyle/>
            <a:p>
              <a:endParaRPr/>
            </a:p>
          </p:txBody>
        </p:sp>
      </p:grpSp>
      <p:sp>
        <p:nvSpPr>
          <p:cNvPr id="50" name="object 50"/>
          <p:cNvSpPr txBox="1"/>
          <p:nvPr/>
        </p:nvSpPr>
        <p:spPr>
          <a:xfrm>
            <a:off x="6024498" y="6318884"/>
            <a:ext cx="623570" cy="2156460"/>
          </a:xfrm>
          <a:prstGeom prst="rect">
            <a:avLst/>
          </a:prstGeom>
        </p:spPr>
        <p:txBody>
          <a:bodyPr vert="horz" wrap="square" lIns="0" tIns="12065" rIns="0" bIns="0" rtlCol="0">
            <a:spAutoFit/>
          </a:bodyPr>
          <a:lstStyle/>
          <a:p>
            <a:pPr marL="5080" algn="ctr">
              <a:lnSpc>
                <a:spcPct val="100000"/>
              </a:lnSpc>
              <a:spcBef>
                <a:spcPts val="95"/>
              </a:spcBef>
            </a:pPr>
            <a:r>
              <a:rPr sz="1600" b="1" spc="-215" dirty="0">
                <a:latin typeface="Arial"/>
                <a:cs typeface="Arial"/>
              </a:rPr>
              <a:t>0%</a:t>
            </a:r>
            <a:endParaRPr sz="1600">
              <a:latin typeface="Arial"/>
              <a:cs typeface="Arial"/>
            </a:endParaRPr>
          </a:p>
          <a:p>
            <a:pPr marL="27940">
              <a:lnSpc>
                <a:spcPct val="100000"/>
              </a:lnSpc>
              <a:spcBef>
                <a:spcPts val="925"/>
              </a:spcBef>
            </a:pPr>
            <a:r>
              <a:rPr sz="1200" b="1" spc="-125" dirty="0">
                <a:latin typeface="Arial"/>
                <a:cs typeface="Arial"/>
              </a:rPr>
              <a:t>0</a:t>
            </a:r>
            <a:r>
              <a:rPr sz="1200" b="1" spc="-60" dirty="0">
                <a:latin typeface="Arial"/>
                <a:cs typeface="Arial"/>
              </a:rPr>
              <a:t> </a:t>
            </a:r>
            <a:r>
              <a:rPr sz="1200" b="1" spc="-120" dirty="0">
                <a:latin typeface="Arial"/>
                <a:cs typeface="Arial"/>
              </a:rPr>
              <a:t>c</a:t>
            </a:r>
            <a:r>
              <a:rPr sz="1200" b="1" spc="-125" dirty="0">
                <a:latin typeface="Arial"/>
                <a:cs typeface="Arial"/>
              </a:rPr>
              <a:t>asos</a:t>
            </a:r>
            <a:endParaRPr sz="1200">
              <a:latin typeface="Arial"/>
              <a:cs typeface="Arial"/>
            </a:endParaRPr>
          </a:p>
          <a:p>
            <a:pPr marL="12700">
              <a:lnSpc>
                <a:spcPct val="100000"/>
              </a:lnSpc>
              <a:spcBef>
                <a:spcPts val="85"/>
              </a:spcBef>
            </a:pPr>
            <a:r>
              <a:rPr sz="1000" b="1" u="sng" spc="-120" dirty="0">
                <a:uFill>
                  <a:solidFill>
                    <a:srgbClr val="000000"/>
                  </a:solidFill>
                </a:uFill>
                <a:latin typeface="Arial"/>
                <a:cs typeface="Arial"/>
              </a:rPr>
              <a:t>Es</a:t>
            </a:r>
            <a:r>
              <a:rPr sz="1000" b="1" u="sng" spc="-65" dirty="0">
                <a:uFill>
                  <a:solidFill>
                    <a:srgbClr val="000000"/>
                  </a:solidFill>
                </a:uFill>
                <a:latin typeface="Arial"/>
                <a:cs typeface="Arial"/>
              </a:rPr>
              <a:t>t</a:t>
            </a:r>
            <a:r>
              <a:rPr sz="1000" b="1" u="sng" spc="-85" dirty="0">
                <a:uFill>
                  <a:solidFill>
                    <a:srgbClr val="000000"/>
                  </a:solidFill>
                </a:uFill>
                <a:latin typeface="Arial"/>
                <a:cs typeface="Arial"/>
              </a:rPr>
              <a:t>r</a:t>
            </a:r>
            <a:r>
              <a:rPr sz="1000" b="1" u="sng" spc="-110" dirty="0">
                <a:uFill>
                  <a:solidFill>
                    <a:srgbClr val="000000"/>
                  </a:solidFill>
                </a:uFill>
                <a:latin typeface="Arial"/>
                <a:cs typeface="Arial"/>
              </a:rPr>
              <a:t>a</a:t>
            </a:r>
            <a:r>
              <a:rPr sz="1000" b="1" u="sng" spc="-65" dirty="0">
                <a:uFill>
                  <a:solidFill>
                    <a:srgbClr val="000000"/>
                  </a:solidFill>
                </a:uFill>
                <a:latin typeface="Arial"/>
                <a:cs typeface="Arial"/>
              </a:rPr>
              <a:t>t</a:t>
            </a:r>
            <a:r>
              <a:rPr sz="1000" b="1" u="sng" spc="-114" dirty="0">
                <a:uFill>
                  <a:solidFill>
                    <a:srgbClr val="000000"/>
                  </a:solidFill>
                </a:uFill>
                <a:latin typeface="Arial"/>
                <a:cs typeface="Arial"/>
              </a:rPr>
              <a:t>o</a:t>
            </a:r>
            <a:r>
              <a:rPr sz="1000" b="1" u="sng" spc="-50" dirty="0">
                <a:uFill>
                  <a:solidFill>
                    <a:srgbClr val="000000"/>
                  </a:solidFill>
                </a:uFill>
                <a:latin typeface="Arial"/>
                <a:cs typeface="Arial"/>
              </a:rPr>
              <a:t> </a:t>
            </a:r>
            <a:r>
              <a:rPr sz="1000" b="1" u="sng" spc="-105" dirty="0">
                <a:uFill>
                  <a:solidFill>
                    <a:srgbClr val="000000"/>
                  </a:solidFill>
                </a:uFill>
                <a:latin typeface="Arial"/>
                <a:cs typeface="Arial"/>
              </a:rPr>
              <a:t>2</a:t>
            </a:r>
            <a:endParaRPr sz="1000">
              <a:latin typeface="Arial"/>
              <a:cs typeface="Arial"/>
            </a:endParaRPr>
          </a:p>
          <a:p>
            <a:pPr marL="28575" algn="ctr">
              <a:lnSpc>
                <a:spcPct val="100000"/>
              </a:lnSpc>
              <a:spcBef>
                <a:spcPts val="894"/>
              </a:spcBef>
            </a:pPr>
            <a:r>
              <a:rPr sz="1600" b="1" spc="-170" dirty="0">
                <a:latin typeface="Arial"/>
                <a:cs typeface="Arial"/>
              </a:rPr>
              <a:t>18,8%</a:t>
            </a:r>
            <a:endParaRPr sz="1600">
              <a:latin typeface="Arial"/>
              <a:cs typeface="Arial"/>
            </a:endParaRPr>
          </a:p>
          <a:p>
            <a:pPr marL="79375">
              <a:lnSpc>
                <a:spcPct val="100000"/>
              </a:lnSpc>
              <a:spcBef>
                <a:spcPts val="825"/>
              </a:spcBef>
            </a:pPr>
            <a:r>
              <a:rPr sz="1200" b="1" spc="-125" dirty="0">
                <a:latin typeface="Arial"/>
                <a:cs typeface="Arial"/>
              </a:rPr>
              <a:t>15</a:t>
            </a:r>
            <a:r>
              <a:rPr sz="1200" b="1" spc="-60" dirty="0">
                <a:latin typeface="Arial"/>
                <a:cs typeface="Arial"/>
              </a:rPr>
              <a:t> </a:t>
            </a:r>
            <a:r>
              <a:rPr sz="1200" b="1" spc="-120" dirty="0">
                <a:latin typeface="Arial"/>
                <a:cs typeface="Arial"/>
              </a:rPr>
              <a:t>c</a:t>
            </a:r>
            <a:r>
              <a:rPr sz="1200" b="1" spc="-125" dirty="0">
                <a:latin typeface="Arial"/>
                <a:cs typeface="Arial"/>
              </a:rPr>
              <a:t>asos</a:t>
            </a:r>
            <a:endParaRPr sz="1200">
              <a:latin typeface="Arial"/>
              <a:cs typeface="Arial"/>
            </a:endParaRPr>
          </a:p>
          <a:p>
            <a:pPr marL="22225">
              <a:lnSpc>
                <a:spcPct val="100000"/>
              </a:lnSpc>
              <a:spcBef>
                <a:spcPts val="615"/>
              </a:spcBef>
            </a:pPr>
            <a:r>
              <a:rPr sz="1000" b="1" u="sng" spc="-120" dirty="0">
                <a:uFill>
                  <a:solidFill>
                    <a:srgbClr val="000000"/>
                  </a:solidFill>
                </a:uFill>
                <a:latin typeface="Arial"/>
                <a:cs typeface="Arial"/>
              </a:rPr>
              <a:t>Es</a:t>
            </a:r>
            <a:r>
              <a:rPr sz="1000" b="1" u="sng" spc="-65" dirty="0">
                <a:uFill>
                  <a:solidFill>
                    <a:srgbClr val="000000"/>
                  </a:solidFill>
                </a:uFill>
                <a:latin typeface="Arial"/>
                <a:cs typeface="Arial"/>
              </a:rPr>
              <a:t>t</a:t>
            </a:r>
            <a:r>
              <a:rPr sz="1000" b="1" u="sng" spc="-85" dirty="0">
                <a:uFill>
                  <a:solidFill>
                    <a:srgbClr val="000000"/>
                  </a:solidFill>
                </a:uFill>
                <a:latin typeface="Arial"/>
                <a:cs typeface="Arial"/>
              </a:rPr>
              <a:t>r</a:t>
            </a:r>
            <a:r>
              <a:rPr sz="1000" b="1" u="sng" spc="-110" dirty="0">
                <a:uFill>
                  <a:solidFill>
                    <a:srgbClr val="000000"/>
                  </a:solidFill>
                </a:uFill>
                <a:latin typeface="Arial"/>
                <a:cs typeface="Arial"/>
              </a:rPr>
              <a:t>a</a:t>
            </a:r>
            <a:r>
              <a:rPr sz="1000" b="1" u="sng" spc="-65" dirty="0">
                <a:uFill>
                  <a:solidFill>
                    <a:srgbClr val="000000"/>
                  </a:solidFill>
                </a:uFill>
                <a:latin typeface="Arial"/>
                <a:cs typeface="Arial"/>
              </a:rPr>
              <a:t>t</a:t>
            </a:r>
            <a:r>
              <a:rPr sz="1000" b="1" u="sng" spc="-114" dirty="0">
                <a:uFill>
                  <a:solidFill>
                    <a:srgbClr val="000000"/>
                  </a:solidFill>
                </a:uFill>
                <a:latin typeface="Arial"/>
                <a:cs typeface="Arial"/>
              </a:rPr>
              <a:t>o</a:t>
            </a:r>
            <a:r>
              <a:rPr sz="1000" b="1" u="sng" spc="-50" dirty="0">
                <a:uFill>
                  <a:solidFill>
                    <a:srgbClr val="000000"/>
                  </a:solidFill>
                </a:uFill>
                <a:latin typeface="Arial"/>
                <a:cs typeface="Arial"/>
              </a:rPr>
              <a:t> </a:t>
            </a:r>
            <a:r>
              <a:rPr sz="1000" b="1" u="sng" spc="-105" dirty="0">
                <a:uFill>
                  <a:solidFill>
                    <a:srgbClr val="000000"/>
                  </a:solidFill>
                </a:uFill>
                <a:latin typeface="Arial"/>
                <a:cs typeface="Arial"/>
              </a:rPr>
              <a:t>3</a:t>
            </a:r>
            <a:endParaRPr sz="1000">
              <a:latin typeface="Arial"/>
              <a:cs typeface="Arial"/>
            </a:endParaRPr>
          </a:p>
          <a:p>
            <a:pPr marR="1270" algn="ctr">
              <a:lnSpc>
                <a:spcPct val="100000"/>
              </a:lnSpc>
              <a:spcBef>
                <a:spcPts val="620"/>
              </a:spcBef>
            </a:pPr>
            <a:r>
              <a:rPr sz="1600" b="1" spc="-170" dirty="0">
                <a:latin typeface="Arial"/>
                <a:cs typeface="Arial"/>
              </a:rPr>
              <a:t>75,0%</a:t>
            </a:r>
            <a:endParaRPr sz="1600">
              <a:latin typeface="Arial"/>
              <a:cs typeface="Arial"/>
            </a:endParaRPr>
          </a:p>
          <a:p>
            <a:pPr marL="22225">
              <a:lnSpc>
                <a:spcPct val="100000"/>
              </a:lnSpc>
              <a:spcBef>
                <a:spcPts val="335"/>
              </a:spcBef>
            </a:pPr>
            <a:r>
              <a:rPr sz="1200" b="1" spc="-125" dirty="0">
                <a:latin typeface="Arial"/>
                <a:cs typeface="Arial"/>
              </a:rPr>
              <a:t>60</a:t>
            </a:r>
            <a:r>
              <a:rPr sz="1200" b="1" spc="-55" dirty="0">
                <a:latin typeface="Arial"/>
                <a:cs typeface="Arial"/>
              </a:rPr>
              <a:t> </a:t>
            </a:r>
            <a:r>
              <a:rPr sz="1200" b="1" spc="-125" dirty="0">
                <a:latin typeface="Arial"/>
                <a:cs typeface="Arial"/>
              </a:rPr>
              <a:t>casos</a:t>
            </a:r>
            <a:endParaRPr sz="1200">
              <a:latin typeface="Arial"/>
              <a:cs typeface="Arial"/>
            </a:endParaRPr>
          </a:p>
        </p:txBody>
      </p:sp>
      <p:sp>
        <p:nvSpPr>
          <p:cNvPr id="51" name="object 51"/>
          <p:cNvSpPr txBox="1"/>
          <p:nvPr/>
        </p:nvSpPr>
        <p:spPr>
          <a:xfrm>
            <a:off x="4455414" y="8781389"/>
            <a:ext cx="2595245" cy="330200"/>
          </a:xfrm>
          <a:prstGeom prst="rect">
            <a:avLst/>
          </a:prstGeom>
        </p:spPr>
        <p:txBody>
          <a:bodyPr vert="horz" wrap="square" lIns="0" tIns="12700" rIns="0" bIns="0" rtlCol="0">
            <a:spAutoFit/>
          </a:bodyPr>
          <a:lstStyle/>
          <a:p>
            <a:pPr marL="12700">
              <a:lnSpc>
                <a:spcPts val="720"/>
              </a:lnSpc>
              <a:spcBef>
                <a:spcPts val="100"/>
              </a:spcBef>
            </a:pPr>
            <a:r>
              <a:rPr sz="600" spc="-55" dirty="0">
                <a:latin typeface="Arial MT"/>
                <a:cs typeface="Arial MT"/>
              </a:rPr>
              <a:t>Fuente:</a:t>
            </a:r>
            <a:r>
              <a:rPr sz="600" spc="-25" dirty="0">
                <a:latin typeface="Arial MT"/>
                <a:cs typeface="Arial MT"/>
              </a:rPr>
              <a:t> </a:t>
            </a:r>
            <a:r>
              <a:rPr sz="600" spc="-60" dirty="0">
                <a:latin typeface="Arial MT"/>
                <a:cs typeface="Arial MT"/>
              </a:rPr>
              <a:t>SIVIGILA.</a:t>
            </a:r>
            <a:r>
              <a:rPr sz="600" spc="5" dirty="0">
                <a:latin typeface="Arial MT"/>
                <a:cs typeface="Arial MT"/>
              </a:rPr>
              <a:t> </a:t>
            </a:r>
            <a:r>
              <a:rPr sz="600" spc="-55" dirty="0">
                <a:latin typeface="Arial MT"/>
                <a:cs typeface="Arial MT"/>
              </a:rPr>
              <a:t>Secretaria</a:t>
            </a:r>
            <a:r>
              <a:rPr sz="600" spc="-30" dirty="0">
                <a:latin typeface="Arial MT"/>
                <a:cs typeface="Arial MT"/>
              </a:rPr>
              <a:t> </a:t>
            </a:r>
            <a:r>
              <a:rPr sz="600" spc="-65" dirty="0">
                <a:latin typeface="Arial MT"/>
                <a:cs typeface="Arial MT"/>
              </a:rPr>
              <a:t>de</a:t>
            </a:r>
            <a:r>
              <a:rPr sz="600" spc="-30" dirty="0">
                <a:latin typeface="Arial MT"/>
                <a:cs typeface="Arial MT"/>
              </a:rPr>
              <a:t> </a:t>
            </a:r>
            <a:r>
              <a:rPr sz="600" spc="-60" dirty="0">
                <a:latin typeface="Arial MT"/>
                <a:cs typeface="Arial MT"/>
              </a:rPr>
              <a:t>Salud</a:t>
            </a:r>
            <a:r>
              <a:rPr sz="600" spc="-15" dirty="0">
                <a:latin typeface="Arial MT"/>
                <a:cs typeface="Arial MT"/>
              </a:rPr>
              <a:t> </a:t>
            </a:r>
            <a:r>
              <a:rPr sz="600" spc="-65" dirty="0">
                <a:latin typeface="Arial MT"/>
                <a:cs typeface="Arial MT"/>
              </a:rPr>
              <a:t>de</a:t>
            </a:r>
            <a:r>
              <a:rPr sz="600" spc="-30" dirty="0">
                <a:latin typeface="Arial MT"/>
                <a:cs typeface="Arial MT"/>
              </a:rPr>
              <a:t> </a:t>
            </a:r>
            <a:r>
              <a:rPr sz="600" spc="-55" dirty="0">
                <a:latin typeface="Arial MT"/>
                <a:cs typeface="Arial MT"/>
              </a:rPr>
              <a:t>Medellín.</a:t>
            </a:r>
            <a:endParaRPr sz="600">
              <a:latin typeface="Arial MT"/>
              <a:cs typeface="Arial MT"/>
            </a:endParaRPr>
          </a:p>
          <a:p>
            <a:pPr marL="12700" marR="5080">
              <a:lnSpc>
                <a:spcPts val="840"/>
              </a:lnSpc>
              <a:spcBef>
                <a:spcPts val="25"/>
              </a:spcBef>
            </a:pPr>
            <a:r>
              <a:rPr sz="700" spc="-60" dirty="0">
                <a:latin typeface="Arial MT"/>
                <a:cs typeface="Arial MT"/>
              </a:rPr>
              <a:t>Figura.Características</a:t>
            </a:r>
            <a:r>
              <a:rPr sz="700" spc="114" dirty="0">
                <a:latin typeface="Arial MT"/>
                <a:cs typeface="Arial MT"/>
              </a:rPr>
              <a:t>   </a:t>
            </a:r>
            <a:r>
              <a:rPr sz="700" spc="-60" dirty="0">
                <a:latin typeface="Arial MT"/>
                <a:cs typeface="Arial MT"/>
              </a:rPr>
              <a:t>poblacionales:</a:t>
            </a:r>
            <a:r>
              <a:rPr sz="700" spc="114" dirty="0">
                <a:latin typeface="Arial MT"/>
                <a:cs typeface="Arial MT"/>
              </a:rPr>
              <a:t>  </a:t>
            </a:r>
            <a:r>
              <a:rPr sz="700" spc="120" dirty="0">
                <a:latin typeface="Arial MT"/>
                <a:cs typeface="Arial MT"/>
              </a:rPr>
              <a:t> </a:t>
            </a:r>
            <a:r>
              <a:rPr sz="700" spc="-65" dirty="0">
                <a:latin typeface="Arial MT"/>
                <a:cs typeface="Arial MT"/>
              </a:rPr>
              <a:t>edad,</a:t>
            </a:r>
            <a:r>
              <a:rPr sz="700" spc="-60" dirty="0">
                <a:latin typeface="Arial MT"/>
                <a:cs typeface="Arial MT"/>
              </a:rPr>
              <a:t> estrato</a:t>
            </a:r>
            <a:r>
              <a:rPr sz="700" spc="-55" dirty="0">
                <a:latin typeface="Arial MT"/>
                <a:cs typeface="Arial MT"/>
              </a:rPr>
              <a:t> </a:t>
            </a:r>
            <a:r>
              <a:rPr sz="700" spc="-70" dirty="0">
                <a:latin typeface="Arial MT"/>
                <a:cs typeface="Arial MT"/>
              </a:rPr>
              <a:t>socioeconómico </a:t>
            </a:r>
            <a:r>
              <a:rPr sz="700" spc="-180" dirty="0">
                <a:latin typeface="Arial MT"/>
                <a:cs typeface="Arial MT"/>
              </a:rPr>
              <a:t> </a:t>
            </a:r>
            <a:r>
              <a:rPr sz="700" spc="-85" dirty="0">
                <a:latin typeface="Arial MT"/>
                <a:cs typeface="Arial MT"/>
              </a:rPr>
              <a:t>endo</a:t>
            </a:r>
            <a:r>
              <a:rPr sz="700" spc="-110" dirty="0">
                <a:latin typeface="Arial MT"/>
                <a:cs typeface="Arial MT"/>
              </a:rPr>
              <a:t>m</a:t>
            </a:r>
            <a:r>
              <a:rPr sz="700" spc="-70" dirty="0">
                <a:latin typeface="Arial MT"/>
                <a:cs typeface="Arial MT"/>
              </a:rPr>
              <a:t>e</a:t>
            </a:r>
            <a:r>
              <a:rPr sz="700" spc="-45" dirty="0">
                <a:latin typeface="Arial MT"/>
                <a:cs typeface="Arial MT"/>
              </a:rPr>
              <a:t>tr</a:t>
            </a:r>
            <a:r>
              <a:rPr sz="700" spc="-25" dirty="0">
                <a:latin typeface="Arial MT"/>
                <a:cs typeface="Arial MT"/>
              </a:rPr>
              <a:t>i</a:t>
            </a:r>
            <a:r>
              <a:rPr sz="700" spc="-45" dirty="0">
                <a:latin typeface="Arial MT"/>
                <a:cs typeface="Arial MT"/>
              </a:rPr>
              <a:t>t</a:t>
            </a:r>
            <a:r>
              <a:rPr sz="700" spc="-30" dirty="0">
                <a:latin typeface="Arial MT"/>
                <a:cs typeface="Arial MT"/>
              </a:rPr>
              <a:t>i</a:t>
            </a:r>
            <a:r>
              <a:rPr sz="700" spc="-60" dirty="0">
                <a:latin typeface="Arial MT"/>
                <a:cs typeface="Arial MT"/>
              </a:rPr>
              <a:t>s</a:t>
            </a:r>
            <a:r>
              <a:rPr sz="700" spc="-40" dirty="0">
                <a:latin typeface="Arial MT"/>
                <a:cs typeface="Arial MT"/>
              </a:rPr>
              <a:t>.</a:t>
            </a:r>
            <a:r>
              <a:rPr sz="700" spc="15" dirty="0">
                <a:latin typeface="Arial MT"/>
                <a:cs typeface="Arial MT"/>
              </a:rPr>
              <a:t> </a:t>
            </a:r>
            <a:r>
              <a:rPr sz="700" spc="-110" dirty="0">
                <a:latin typeface="Arial MT"/>
                <a:cs typeface="Arial MT"/>
              </a:rPr>
              <a:t>M</a:t>
            </a:r>
            <a:r>
              <a:rPr sz="700" spc="-85" dirty="0">
                <a:latin typeface="Arial MT"/>
                <a:cs typeface="Arial MT"/>
              </a:rPr>
              <a:t>ede</a:t>
            </a:r>
            <a:r>
              <a:rPr sz="700" spc="-30" dirty="0">
                <a:latin typeface="Arial MT"/>
                <a:cs typeface="Arial MT"/>
              </a:rPr>
              <a:t>ll</a:t>
            </a:r>
            <a:r>
              <a:rPr sz="700" spc="-45" dirty="0">
                <a:latin typeface="Arial MT"/>
                <a:cs typeface="Arial MT"/>
              </a:rPr>
              <a:t>í</a:t>
            </a:r>
            <a:r>
              <a:rPr sz="700" spc="-80" dirty="0">
                <a:latin typeface="Arial MT"/>
                <a:cs typeface="Arial MT"/>
              </a:rPr>
              <a:t>n</a:t>
            </a:r>
            <a:r>
              <a:rPr sz="700" spc="-40" dirty="0">
                <a:latin typeface="Arial MT"/>
                <a:cs typeface="Arial MT"/>
              </a:rPr>
              <a:t>,</a:t>
            </a:r>
            <a:r>
              <a:rPr sz="700" spc="5" dirty="0">
                <a:latin typeface="Arial MT"/>
                <a:cs typeface="Arial MT"/>
              </a:rPr>
              <a:t> </a:t>
            </a:r>
            <a:r>
              <a:rPr sz="700" spc="-65" dirty="0">
                <a:latin typeface="Arial MT"/>
                <a:cs typeface="Arial MT"/>
              </a:rPr>
              <a:t>s</a:t>
            </a:r>
            <a:r>
              <a:rPr sz="700" spc="-85" dirty="0">
                <a:latin typeface="Arial MT"/>
                <a:cs typeface="Arial MT"/>
              </a:rPr>
              <a:t>ep</a:t>
            </a:r>
            <a:r>
              <a:rPr sz="700" spc="-45" dirty="0">
                <a:latin typeface="Arial MT"/>
                <a:cs typeface="Arial MT"/>
              </a:rPr>
              <a:t>t</a:t>
            </a:r>
            <a:r>
              <a:rPr sz="700" spc="-30" dirty="0">
                <a:latin typeface="Arial MT"/>
                <a:cs typeface="Arial MT"/>
              </a:rPr>
              <a:t>i</a:t>
            </a:r>
            <a:r>
              <a:rPr sz="700" spc="-85" dirty="0">
                <a:latin typeface="Arial MT"/>
                <a:cs typeface="Arial MT"/>
              </a:rPr>
              <a:t>e</a:t>
            </a:r>
            <a:r>
              <a:rPr sz="700" spc="-110" dirty="0">
                <a:latin typeface="Arial MT"/>
                <a:cs typeface="Arial MT"/>
              </a:rPr>
              <a:t>m</a:t>
            </a:r>
            <a:r>
              <a:rPr sz="700" spc="-85" dirty="0">
                <a:latin typeface="Arial MT"/>
                <a:cs typeface="Arial MT"/>
              </a:rPr>
              <a:t>b</a:t>
            </a:r>
            <a:r>
              <a:rPr sz="700" spc="-60" dirty="0">
                <a:latin typeface="Arial MT"/>
                <a:cs typeface="Arial MT"/>
              </a:rPr>
              <a:t>re</a:t>
            </a:r>
            <a:r>
              <a:rPr sz="700" spc="20" dirty="0">
                <a:latin typeface="Arial MT"/>
                <a:cs typeface="Arial MT"/>
              </a:rPr>
              <a:t> </a:t>
            </a:r>
            <a:r>
              <a:rPr sz="700" spc="-45" dirty="0">
                <a:latin typeface="Arial MT"/>
                <a:cs typeface="Arial MT"/>
              </a:rPr>
              <a:t>(</a:t>
            </a:r>
            <a:r>
              <a:rPr sz="700" spc="-80" dirty="0">
                <a:latin typeface="Arial MT"/>
                <a:cs typeface="Arial MT"/>
              </a:rPr>
              <a:t>a</a:t>
            </a:r>
            <a:r>
              <a:rPr sz="700" spc="-65" dirty="0">
                <a:latin typeface="Arial MT"/>
                <a:cs typeface="Arial MT"/>
              </a:rPr>
              <a:t>c</a:t>
            </a:r>
            <a:r>
              <a:rPr sz="700" spc="-85" dirty="0">
                <a:latin typeface="Arial MT"/>
                <a:cs typeface="Arial MT"/>
              </a:rPr>
              <a:t>u</a:t>
            </a:r>
            <a:r>
              <a:rPr sz="700" spc="-110" dirty="0">
                <a:latin typeface="Arial MT"/>
                <a:cs typeface="Arial MT"/>
              </a:rPr>
              <a:t>m</a:t>
            </a:r>
            <a:r>
              <a:rPr sz="700" spc="-85" dirty="0">
                <a:latin typeface="Arial MT"/>
                <a:cs typeface="Arial MT"/>
              </a:rPr>
              <a:t>u</a:t>
            </a:r>
            <a:r>
              <a:rPr sz="700" spc="-30" dirty="0">
                <a:latin typeface="Arial MT"/>
                <a:cs typeface="Arial MT"/>
              </a:rPr>
              <a:t>l</a:t>
            </a:r>
            <a:r>
              <a:rPr sz="700" spc="-85" dirty="0">
                <a:latin typeface="Arial MT"/>
                <a:cs typeface="Arial MT"/>
              </a:rPr>
              <a:t>ad</a:t>
            </a:r>
            <a:r>
              <a:rPr sz="700" spc="-80" dirty="0">
                <a:latin typeface="Arial MT"/>
                <a:cs typeface="Arial MT"/>
              </a:rPr>
              <a:t>o</a:t>
            </a:r>
            <a:r>
              <a:rPr sz="700" spc="-45" dirty="0">
                <a:latin typeface="Arial MT"/>
                <a:cs typeface="Arial MT"/>
              </a:rPr>
              <a:t>)</a:t>
            </a:r>
            <a:r>
              <a:rPr sz="700" spc="20" dirty="0">
                <a:latin typeface="Arial MT"/>
                <a:cs typeface="Arial MT"/>
              </a:rPr>
              <a:t> </a:t>
            </a:r>
            <a:r>
              <a:rPr sz="700" spc="-85" dirty="0">
                <a:latin typeface="Arial MT"/>
                <a:cs typeface="Arial MT"/>
              </a:rPr>
              <a:t>d</a:t>
            </a:r>
            <a:r>
              <a:rPr sz="700" spc="-75" dirty="0">
                <a:latin typeface="Arial MT"/>
                <a:cs typeface="Arial MT"/>
              </a:rPr>
              <a:t>e</a:t>
            </a:r>
            <a:r>
              <a:rPr sz="700" spc="-10" dirty="0">
                <a:latin typeface="Arial MT"/>
                <a:cs typeface="Arial MT"/>
              </a:rPr>
              <a:t> </a:t>
            </a:r>
            <a:r>
              <a:rPr sz="700" spc="-85" dirty="0">
                <a:latin typeface="Arial MT"/>
                <a:cs typeface="Arial MT"/>
              </a:rPr>
              <a:t>2021</a:t>
            </a:r>
            <a:endParaRPr sz="700">
              <a:latin typeface="Arial MT"/>
              <a:cs typeface="Arial MT"/>
            </a:endParaRPr>
          </a:p>
        </p:txBody>
      </p:sp>
      <p:sp>
        <p:nvSpPr>
          <p:cNvPr id="52" name="object 52"/>
          <p:cNvSpPr txBox="1"/>
          <p:nvPr/>
        </p:nvSpPr>
        <p:spPr>
          <a:xfrm>
            <a:off x="3723259" y="3448938"/>
            <a:ext cx="1769745" cy="452755"/>
          </a:xfrm>
          <a:prstGeom prst="rect">
            <a:avLst/>
          </a:prstGeom>
        </p:spPr>
        <p:txBody>
          <a:bodyPr vert="horz" wrap="square" lIns="0" tIns="13335" rIns="0" bIns="0" rtlCol="0">
            <a:spAutoFit/>
          </a:bodyPr>
          <a:lstStyle/>
          <a:p>
            <a:pPr marL="59690" marR="5080" indent="-47625">
              <a:lnSpc>
                <a:spcPct val="100000"/>
              </a:lnSpc>
              <a:spcBef>
                <a:spcPts val="105"/>
              </a:spcBef>
            </a:pPr>
            <a:r>
              <a:rPr sz="1400" b="1" spc="-145" dirty="0">
                <a:latin typeface="Arial"/>
                <a:cs typeface="Arial"/>
              </a:rPr>
              <a:t>Prop</a:t>
            </a:r>
            <a:r>
              <a:rPr sz="1400" b="1" spc="-155" dirty="0">
                <a:latin typeface="Arial"/>
                <a:cs typeface="Arial"/>
              </a:rPr>
              <a:t>o</a:t>
            </a:r>
            <a:r>
              <a:rPr sz="1400" b="1" spc="-100" dirty="0">
                <a:latin typeface="Arial"/>
                <a:cs typeface="Arial"/>
              </a:rPr>
              <a:t>r</a:t>
            </a:r>
            <a:r>
              <a:rPr sz="1400" b="1" spc="-150" dirty="0">
                <a:latin typeface="Arial"/>
                <a:cs typeface="Arial"/>
              </a:rPr>
              <a:t>c</a:t>
            </a:r>
            <a:r>
              <a:rPr sz="1400" b="1" spc="-70" dirty="0">
                <a:latin typeface="Arial"/>
                <a:cs typeface="Arial"/>
              </a:rPr>
              <a:t>i</a:t>
            </a:r>
            <a:r>
              <a:rPr sz="1400" b="1" spc="-150" dirty="0">
                <a:latin typeface="Arial"/>
                <a:cs typeface="Arial"/>
              </a:rPr>
              <a:t>ó</a:t>
            </a:r>
            <a:r>
              <a:rPr sz="1400" b="1" spc="-155" dirty="0">
                <a:latin typeface="Arial"/>
                <a:cs typeface="Arial"/>
              </a:rPr>
              <a:t>n</a:t>
            </a:r>
            <a:r>
              <a:rPr sz="1400" b="1" spc="-100" dirty="0">
                <a:latin typeface="Arial"/>
                <a:cs typeface="Arial"/>
              </a:rPr>
              <a:t> </a:t>
            </a:r>
            <a:r>
              <a:rPr sz="1400" b="1" spc="-70" dirty="0">
                <a:latin typeface="Arial"/>
                <a:cs typeface="Arial"/>
              </a:rPr>
              <a:t>i</a:t>
            </a:r>
            <a:r>
              <a:rPr sz="1400" b="1" spc="-150" dirty="0">
                <a:latin typeface="Arial"/>
                <a:cs typeface="Arial"/>
              </a:rPr>
              <a:t>n</a:t>
            </a:r>
            <a:r>
              <a:rPr sz="1400" b="1" spc="-145" dirty="0">
                <a:latin typeface="Arial"/>
                <a:cs typeface="Arial"/>
              </a:rPr>
              <a:t>c</a:t>
            </a:r>
            <a:r>
              <a:rPr sz="1400" b="1" spc="-70" dirty="0">
                <a:latin typeface="Arial"/>
                <a:cs typeface="Arial"/>
              </a:rPr>
              <a:t>i</a:t>
            </a:r>
            <a:r>
              <a:rPr sz="1400" b="1" spc="-150" dirty="0">
                <a:latin typeface="Arial"/>
                <a:cs typeface="Arial"/>
              </a:rPr>
              <a:t>d</a:t>
            </a:r>
            <a:r>
              <a:rPr sz="1400" b="1" spc="-145" dirty="0">
                <a:latin typeface="Arial"/>
                <a:cs typeface="Arial"/>
              </a:rPr>
              <a:t>e</a:t>
            </a:r>
            <a:r>
              <a:rPr sz="1400" b="1" spc="-155" dirty="0">
                <a:latin typeface="Arial"/>
                <a:cs typeface="Arial"/>
              </a:rPr>
              <a:t>n</a:t>
            </a:r>
            <a:r>
              <a:rPr sz="1400" b="1" spc="-145" dirty="0">
                <a:latin typeface="Arial"/>
                <a:cs typeface="Arial"/>
              </a:rPr>
              <a:t>c</a:t>
            </a:r>
            <a:r>
              <a:rPr sz="1400" b="1" spc="-75" dirty="0">
                <a:latin typeface="Arial"/>
                <a:cs typeface="Arial"/>
              </a:rPr>
              <a:t>i</a:t>
            </a:r>
            <a:r>
              <a:rPr sz="1400" b="1" spc="-140" dirty="0">
                <a:latin typeface="Arial"/>
                <a:cs typeface="Arial"/>
              </a:rPr>
              <a:t>a</a:t>
            </a:r>
            <a:r>
              <a:rPr sz="1400" b="1" spc="-80" dirty="0">
                <a:latin typeface="Arial"/>
                <a:cs typeface="Arial"/>
              </a:rPr>
              <a:t> </a:t>
            </a:r>
            <a:r>
              <a:rPr sz="1400" b="1" spc="-155" dirty="0">
                <a:latin typeface="Arial"/>
                <a:cs typeface="Arial"/>
              </a:rPr>
              <a:t>d</a:t>
            </a:r>
            <a:r>
              <a:rPr sz="1400" b="1" spc="-120" dirty="0">
                <a:latin typeface="Arial"/>
                <a:cs typeface="Arial"/>
              </a:rPr>
              <a:t>e  En</a:t>
            </a:r>
            <a:r>
              <a:rPr sz="1400" b="1" spc="-155" dirty="0">
                <a:latin typeface="Arial"/>
                <a:cs typeface="Arial"/>
              </a:rPr>
              <a:t>do</a:t>
            </a:r>
            <a:r>
              <a:rPr sz="1400" b="1" spc="-225" dirty="0">
                <a:latin typeface="Arial"/>
                <a:cs typeface="Arial"/>
              </a:rPr>
              <a:t>m</a:t>
            </a:r>
            <a:r>
              <a:rPr sz="1400" b="1" spc="-150" dirty="0">
                <a:latin typeface="Arial"/>
                <a:cs typeface="Arial"/>
              </a:rPr>
              <a:t>e</a:t>
            </a:r>
            <a:r>
              <a:rPr sz="1400" b="1" spc="-90" dirty="0">
                <a:latin typeface="Arial"/>
                <a:cs typeface="Arial"/>
              </a:rPr>
              <a:t>tritis</a:t>
            </a:r>
            <a:r>
              <a:rPr sz="1400" b="1" spc="-75" dirty="0">
                <a:latin typeface="Arial"/>
                <a:cs typeface="Arial"/>
              </a:rPr>
              <a:t> </a:t>
            </a:r>
            <a:r>
              <a:rPr sz="1400" b="1" spc="-150" dirty="0">
                <a:latin typeface="Arial"/>
                <a:cs typeface="Arial"/>
              </a:rPr>
              <a:t>p</a:t>
            </a:r>
            <a:r>
              <a:rPr sz="1400" b="1" spc="-155" dirty="0">
                <a:latin typeface="Arial"/>
                <a:cs typeface="Arial"/>
              </a:rPr>
              <a:t>o</a:t>
            </a:r>
            <a:r>
              <a:rPr sz="1400" b="1" spc="-145" dirty="0">
                <a:latin typeface="Arial"/>
                <a:cs typeface="Arial"/>
              </a:rPr>
              <a:t>s</a:t>
            </a:r>
            <a:r>
              <a:rPr sz="1400" b="1" spc="-85" dirty="0">
                <a:latin typeface="Arial"/>
                <a:cs typeface="Arial"/>
              </a:rPr>
              <a:t>t</a:t>
            </a:r>
            <a:r>
              <a:rPr sz="1400" b="1" spc="-80" dirty="0">
                <a:latin typeface="Arial"/>
                <a:cs typeface="Arial"/>
              </a:rPr>
              <a:t> </a:t>
            </a:r>
            <a:r>
              <a:rPr sz="1400" b="1" spc="-155" dirty="0">
                <a:latin typeface="Arial"/>
                <a:cs typeface="Arial"/>
              </a:rPr>
              <a:t>p</a:t>
            </a:r>
            <a:r>
              <a:rPr sz="1400" b="1" spc="-145" dirty="0">
                <a:latin typeface="Arial"/>
                <a:cs typeface="Arial"/>
              </a:rPr>
              <a:t>a</a:t>
            </a:r>
            <a:r>
              <a:rPr sz="1400" b="1" spc="-114" dirty="0">
                <a:latin typeface="Arial"/>
                <a:cs typeface="Arial"/>
              </a:rPr>
              <a:t>rto</a:t>
            </a:r>
            <a:endParaRPr sz="1400">
              <a:latin typeface="Arial"/>
              <a:cs typeface="Arial"/>
            </a:endParaRPr>
          </a:p>
        </p:txBody>
      </p:sp>
      <p:sp>
        <p:nvSpPr>
          <p:cNvPr id="53" name="object 53"/>
          <p:cNvSpPr txBox="1"/>
          <p:nvPr/>
        </p:nvSpPr>
        <p:spPr>
          <a:xfrm>
            <a:off x="3060954" y="4141978"/>
            <a:ext cx="1005840" cy="909319"/>
          </a:xfrm>
          <a:prstGeom prst="rect">
            <a:avLst/>
          </a:prstGeom>
        </p:spPr>
        <p:txBody>
          <a:bodyPr vert="horz" wrap="square" lIns="0" tIns="12065" rIns="0" bIns="0" rtlCol="0">
            <a:spAutoFit/>
          </a:bodyPr>
          <a:lstStyle/>
          <a:p>
            <a:pPr marL="635" algn="ctr">
              <a:lnSpc>
                <a:spcPts val="1920"/>
              </a:lnSpc>
              <a:spcBef>
                <a:spcPts val="95"/>
              </a:spcBef>
            </a:pPr>
            <a:r>
              <a:rPr sz="1600" b="1" spc="-170" dirty="0">
                <a:solidFill>
                  <a:srgbClr val="C00000"/>
                </a:solidFill>
                <a:latin typeface="Arial"/>
                <a:cs typeface="Arial"/>
              </a:rPr>
              <a:t>0,32%</a:t>
            </a:r>
            <a:endParaRPr sz="1600">
              <a:latin typeface="Arial"/>
              <a:cs typeface="Arial"/>
            </a:endParaRPr>
          </a:p>
          <a:p>
            <a:pPr marL="12700" marR="5080" algn="ctr">
              <a:lnSpc>
                <a:spcPts val="1680"/>
              </a:lnSpc>
              <a:spcBef>
                <a:spcPts val="55"/>
              </a:spcBef>
            </a:pPr>
            <a:r>
              <a:rPr sz="1400" b="1" spc="-145" dirty="0">
                <a:latin typeface="Arial"/>
                <a:cs typeface="Arial"/>
              </a:rPr>
              <a:t>3</a:t>
            </a:r>
            <a:r>
              <a:rPr sz="1400" b="1" spc="-140" dirty="0">
                <a:latin typeface="Arial"/>
                <a:cs typeface="Arial"/>
              </a:rPr>
              <a:t>0</a:t>
            </a:r>
            <a:r>
              <a:rPr sz="1400" b="1" spc="-75" dirty="0">
                <a:latin typeface="Arial"/>
                <a:cs typeface="Arial"/>
              </a:rPr>
              <a:t> </a:t>
            </a:r>
            <a:r>
              <a:rPr sz="1400" b="1" spc="-145" dirty="0">
                <a:latin typeface="Arial"/>
                <a:cs typeface="Arial"/>
              </a:rPr>
              <a:t>cas</a:t>
            </a:r>
            <a:r>
              <a:rPr sz="1400" b="1" spc="-155" dirty="0">
                <a:latin typeface="Arial"/>
                <a:cs typeface="Arial"/>
              </a:rPr>
              <a:t>o</a:t>
            </a:r>
            <a:r>
              <a:rPr sz="1400" b="1" spc="-145" dirty="0">
                <a:latin typeface="Arial"/>
                <a:cs typeface="Arial"/>
              </a:rPr>
              <a:t>s</a:t>
            </a:r>
            <a:r>
              <a:rPr sz="1400" b="1" spc="-105" dirty="0">
                <a:latin typeface="Arial"/>
                <a:cs typeface="Arial"/>
              </a:rPr>
              <a:t>/9</a:t>
            </a:r>
            <a:r>
              <a:rPr sz="1400" b="1" spc="-145" dirty="0">
                <a:latin typeface="Arial"/>
                <a:cs typeface="Arial"/>
              </a:rPr>
              <a:t>44</a:t>
            </a:r>
            <a:r>
              <a:rPr sz="1400" b="1" spc="-95" dirty="0">
                <a:latin typeface="Arial"/>
                <a:cs typeface="Arial"/>
              </a:rPr>
              <a:t>9  </a:t>
            </a:r>
            <a:r>
              <a:rPr sz="1400" b="1" spc="-155" dirty="0">
                <a:latin typeface="Arial"/>
                <a:cs typeface="Arial"/>
              </a:rPr>
              <a:t>p</a:t>
            </a:r>
            <a:r>
              <a:rPr sz="1400" b="1" spc="-145" dirty="0">
                <a:latin typeface="Arial"/>
                <a:cs typeface="Arial"/>
              </a:rPr>
              <a:t>a</a:t>
            </a:r>
            <a:r>
              <a:rPr sz="1400" b="1" spc="-120" dirty="0">
                <a:latin typeface="Arial"/>
                <a:cs typeface="Arial"/>
              </a:rPr>
              <a:t>rtos</a:t>
            </a:r>
            <a:r>
              <a:rPr sz="1400" b="1" spc="-70" dirty="0">
                <a:latin typeface="Arial"/>
                <a:cs typeface="Arial"/>
              </a:rPr>
              <a:t> </a:t>
            </a:r>
            <a:r>
              <a:rPr sz="1400" b="1" spc="-155" dirty="0">
                <a:latin typeface="Arial"/>
                <a:cs typeface="Arial"/>
              </a:rPr>
              <a:t>po</a:t>
            </a:r>
            <a:r>
              <a:rPr sz="1400" b="1" spc="-100" dirty="0">
                <a:latin typeface="Arial"/>
                <a:cs typeface="Arial"/>
              </a:rPr>
              <a:t>r</a:t>
            </a:r>
            <a:endParaRPr sz="1400">
              <a:latin typeface="Arial"/>
              <a:cs typeface="Arial"/>
            </a:endParaRPr>
          </a:p>
          <a:p>
            <a:pPr algn="ctr">
              <a:lnSpc>
                <a:spcPts val="1625"/>
              </a:lnSpc>
            </a:pPr>
            <a:r>
              <a:rPr sz="1400" b="1" spc="-140" dirty="0">
                <a:latin typeface="Arial"/>
                <a:cs typeface="Arial"/>
              </a:rPr>
              <a:t>cesárea</a:t>
            </a:r>
            <a:endParaRPr sz="1400">
              <a:latin typeface="Arial"/>
              <a:cs typeface="Arial"/>
            </a:endParaRPr>
          </a:p>
        </p:txBody>
      </p:sp>
      <p:sp>
        <p:nvSpPr>
          <p:cNvPr id="54" name="object 54"/>
          <p:cNvSpPr txBox="1"/>
          <p:nvPr/>
        </p:nvSpPr>
        <p:spPr>
          <a:xfrm>
            <a:off x="5339841" y="4141978"/>
            <a:ext cx="1179830" cy="695325"/>
          </a:xfrm>
          <a:prstGeom prst="rect">
            <a:avLst/>
          </a:prstGeom>
        </p:spPr>
        <p:txBody>
          <a:bodyPr vert="horz" wrap="square" lIns="0" tIns="12065" rIns="0" bIns="0" rtlCol="0">
            <a:spAutoFit/>
          </a:bodyPr>
          <a:lstStyle/>
          <a:p>
            <a:pPr marL="635" algn="ctr">
              <a:lnSpc>
                <a:spcPts val="1920"/>
              </a:lnSpc>
              <a:spcBef>
                <a:spcPts val="95"/>
              </a:spcBef>
            </a:pPr>
            <a:r>
              <a:rPr sz="1600" b="1" spc="-170" dirty="0">
                <a:solidFill>
                  <a:srgbClr val="C00000"/>
                </a:solidFill>
                <a:latin typeface="Arial"/>
                <a:cs typeface="Arial"/>
              </a:rPr>
              <a:t>0,29%</a:t>
            </a:r>
            <a:endParaRPr sz="1600">
              <a:latin typeface="Arial"/>
              <a:cs typeface="Arial"/>
            </a:endParaRPr>
          </a:p>
          <a:p>
            <a:pPr marL="12065" marR="5080" indent="1270" algn="ctr">
              <a:lnSpc>
                <a:spcPts val="1680"/>
              </a:lnSpc>
              <a:spcBef>
                <a:spcPts val="55"/>
              </a:spcBef>
            </a:pPr>
            <a:r>
              <a:rPr sz="1400" b="1" spc="-145" dirty="0">
                <a:latin typeface="Arial"/>
                <a:cs typeface="Arial"/>
              </a:rPr>
              <a:t>5</a:t>
            </a:r>
            <a:r>
              <a:rPr sz="1400" b="1" spc="-140" dirty="0">
                <a:latin typeface="Arial"/>
                <a:cs typeface="Arial"/>
              </a:rPr>
              <a:t>2</a:t>
            </a:r>
            <a:r>
              <a:rPr sz="1400" b="1" spc="-75" dirty="0">
                <a:latin typeface="Arial"/>
                <a:cs typeface="Arial"/>
              </a:rPr>
              <a:t> </a:t>
            </a:r>
            <a:r>
              <a:rPr sz="1400" b="1" spc="-145" dirty="0">
                <a:latin typeface="Arial"/>
                <a:cs typeface="Arial"/>
              </a:rPr>
              <a:t>cas</a:t>
            </a:r>
            <a:r>
              <a:rPr sz="1400" b="1" spc="-155" dirty="0">
                <a:latin typeface="Arial"/>
                <a:cs typeface="Arial"/>
              </a:rPr>
              <a:t>o</a:t>
            </a:r>
            <a:r>
              <a:rPr sz="1400" b="1" spc="-145" dirty="0">
                <a:latin typeface="Arial"/>
                <a:cs typeface="Arial"/>
              </a:rPr>
              <a:t>s</a:t>
            </a:r>
            <a:r>
              <a:rPr sz="1400" b="1" spc="-105" dirty="0">
                <a:latin typeface="Arial"/>
                <a:cs typeface="Arial"/>
              </a:rPr>
              <a:t>/1</a:t>
            </a:r>
            <a:r>
              <a:rPr sz="1400" b="1" spc="-145" dirty="0">
                <a:latin typeface="Arial"/>
                <a:cs typeface="Arial"/>
              </a:rPr>
              <a:t>763</a:t>
            </a:r>
            <a:r>
              <a:rPr sz="1400" b="1" spc="-95" dirty="0">
                <a:latin typeface="Arial"/>
                <a:cs typeface="Arial"/>
              </a:rPr>
              <a:t>9  </a:t>
            </a:r>
            <a:r>
              <a:rPr sz="1400" b="1" spc="-155" dirty="0">
                <a:latin typeface="Arial"/>
                <a:cs typeface="Arial"/>
              </a:rPr>
              <a:t>p</a:t>
            </a:r>
            <a:r>
              <a:rPr sz="1400" b="1" spc="-145" dirty="0">
                <a:latin typeface="Arial"/>
                <a:cs typeface="Arial"/>
              </a:rPr>
              <a:t>a</a:t>
            </a:r>
            <a:r>
              <a:rPr sz="1400" b="1" spc="-120" dirty="0">
                <a:latin typeface="Arial"/>
                <a:cs typeface="Arial"/>
              </a:rPr>
              <a:t>rtos</a:t>
            </a:r>
            <a:r>
              <a:rPr sz="1400" b="1" spc="-70" dirty="0">
                <a:latin typeface="Arial"/>
                <a:cs typeface="Arial"/>
              </a:rPr>
              <a:t> </a:t>
            </a:r>
            <a:r>
              <a:rPr sz="1400" b="1" spc="-145" dirty="0">
                <a:latin typeface="Arial"/>
                <a:cs typeface="Arial"/>
              </a:rPr>
              <a:t>v</a:t>
            </a:r>
            <a:r>
              <a:rPr sz="1400" b="1" spc="-150" dirty="0">
                <a:latin typeface="Arial"/>
                <a:cs typeface="Arial"/>
              </a:rPr>
              <a:t>a</a:t>
            </a:r>
            <a:r>
              <a:rPr sz="1400" b="1" spc="-155" dirty="0">
                <a:latin typeface="Arial"/>
                <a:cs typeface="Arial"/>
              </a:rPr>
              <a:t>g</a:t>
            </a:r>
            <a:r>
              <a:rPr sz="1400" b="1" spc="-70" dirty="0">
                <a:latin typeface="Arial"/>
                <a:cs typeface="Arial"/>
              </a:rPr>
              <a:t>i</a:t>
            </a:r>
            <a:r>
              <a:rPr sz="1400" b="1" spc="-150" dirty="0">
                <a:latin typeface="Arial"/>
                <a:cs typeface="Arial"/>
              </a:rPr>
              <a:t>n</a:t>
            </a:r>
            <a:r>
              <a:rPr sz="1400" b="1" spc="-145" dirty="0">
                <a:latin typeface="Arial"/>
                <a:cs typeface="Arial"/>
              </a:rPr>
              <a:t>a</a:t>
            </a:r>
            <a:r>
              <a:rPr sz="1400" b="1" spc="-120" dirty="0">
                <a:latin typeface="Arial"/>
                <a:cs typeface="Arial"/>
              </a:rPr>
              <a:t>les</a:t>
            </a:r>
            <a:endParaRPr sz="1400">
              <a:latin typeface="Arial"/>
              <a:cs typeface="Arial"/>
            </a:endParaRPr>
          </a:p>
        </p:txBody>
      </p:sp>
      <p:grpSp>
        <p:nvGrpSpPr>
          <p:cNvPr id="55" name="object 55"/>
          <p:cNvGrpSpPr/>
          <p:nvPr/>
        </p:nvGrpSpPr>
        <p:grpSpPr>
          <a:xfrm>
            <a:off x="60121" y="471232"/>
            <a:ext cx="7141209" cy="4939665"/>
            <a:chOff x="60121" y="471232"/>
            <a:chExt cx="7141209" cy="4939665"/>
          </a:xfrm>
        </p:grpSpPr>
        <p:sp>
          <p:nvSpPr>
            <p:cNvPr id="56" name="object 56"/>
            <p:cNvSpPr/>
            <p:nvPr/>
          </p:nvSpPr>
          <p:spPr>
            <a:xfrm>
              <a:off x="2152396" y="3226688"/>
              <a:ext cx="5048885" cy="76200"/>
            </a:xfrm>
            <a:custGeom>
              <a:avLst/>
              <a:gdLst/>
              <a:ahLst/>
              <a:cxnLst/>
              <a:rect l="l" t="t" r="r" b="b"/>
              <a:pathLst>
                <a:path w="5048884" h="76200">
                  <a:moveTo>
                    <a:pt x="5040249" y="0"/>
                  </a:moveTo>
                  <a:lnTo>
                    <a:pt x="5025455" y="3006"/>
                  </a:lnTo>
                  <a:lnTo>
                    <a:pt x="5013340" y="11191"/>
                  </a:lnTo>
                  <a:lnTo>
                    <a:pt x="5005155" y="23306"/>
                  </a:lnTo>
                  <a:lnTo>
                    <a:pt x="5002149" y="38100"/>
                  </a:lnTo>
                  <a:lnTo>
                    <a:pt x="5005155" y="52947"/>
                  </a:lnTo>
                  <a:lnTo>
                    <a:pt x="5013340" y="65055"/>
                  </a:lnTo>
                  <a:lnTo>
                    <a:pt x="5025455" y="73211"/>
                  </a:lnTo>
                  <a:lnTo>
                    <a:pt x="5040249" y="76200"/>
                  </a:lnTo>
                  <a:lnTo>
                    <a:pt x="5048504" y="74538"/>
                  </a:lnTo>
                  <a:lnTo>
                    <a:pt x="5048504" y="42925"/>
                  </a:lnTo>
                  <a:lnTo>
                    <a:pt x="5040249" y="42925"/>
                  </a:lnTo>
                  <a:lnTo>
                    <a:pt x="5040249" y="33400"/>
                  </a:lnTo>
                  <a:lnTo>
                    <a:pt x="5048504" y="33400"/>
                  </a:lnTo>
                  <a:lnTo>
                    <a:pt x="5048504" y="1671"/>
                  </a:lnTo>
                  <a:lnTo>
                    <a:pt x="5040249" y="0"/>
                  </a:lnTo>
                  <a:close/>
                </a:path>
                <a:path w="5048884" h="76200">
                  <a:moveTo>
                    <a:pt x="5003103" y="33400"/>
                  </a:moveTo>
                  <a:lnTo>
                    <a:pt x="0" y="33400"/>
                  </a:lnTo>
                  <a:lnTo>
                    <a:pt x="0" y="42925"/>
                  </a:lnTo>
                  <a:lnTo>
                    <a:pt x="5003126" y="42925"/>
                  </a:lnTo>
                  <a:lnTo>
                    <a:pt x="5002149" y="38100"/>
                  </a:lnTo>
                  <a:lnTo>
                    <a:pt x="5003103" y="33400"/>
                  </a:lnTo>
                  <a:close/>
                </a:path>
                <a:path w="5048884" h="76200">
                  <a:moveTo>
                    <a:pt x="5048504" y="33400"/>
                  </a:moveTo>
                  <a:lnTo>
                    <a:pt x="5040249" y="33400"/>
                  </a:lnTo>
                  <a:lnTo>
                    <a:pt x="5040249" y="42925"/>
                  </a:lnTo>
                  <a:lnTo>
                    <a:pt x="5048504" y="42925"/>
                  </a:lnTo>
                  <a:lnTo>
                    <a:pt x="5048504" y="33400"/>
                  </a:lnTo>
                  <a:close/>
                </a:path>
              </a:pathLst>
            </a:custGeom>
            <a:solidFill>
              <a:srgbClr val="001F5F"/>
            </a:solidFill>
          </p:spPr>
          <p:txBody>
            <a:bodyPr wrap="square" lIns="0" tIns="0" rIns="0" bIns="0" rtlCol="0"/>
            <a:lstStyle/>
            <a:p>
              <a:endParaRPr/>
            </a:p>
          </p:txBody>
        </p:sp>
        <p:pic>
          <p:nvPicPr>
            <p:cNvPr id="57" name="object 57"/>
            <p:cNvPicPr/>
            <p:nvPr/>
          </p:nvPicPr>
          <p:blipFill>
            <a:blip r:embed="rId6" cstate="print"/>
            <a:stretch>
              <a:fillRect/>
            </a:stretch>
          </p:blipFill>
          <p:spPr>
            <a:xfrm>
              <a:off x="60121" y="4843399"/>
              <a:ext cx="457238" cy="566978"/>
            </a:xfrm>
            <a:prstGeom prst="rect">
              <a:avLst/>
            </a:prstGeom>
          </p:spPr>
        </p:pic>
        <p:pic>
          <p:nvPicPr>
            <p:cNvPr id="58" name="object 58"/>
            <p:cNvPicPr/>
            <p:nvPr/>
          </p:nvPicPr>
          <p:blipFill>
            <a:blip r:embed="rId7" cstate="print"/>
            <a:stretch>
              <a:fillRect/>
            </a:stretch>
          </p:blipFill>
          <p:spPr>
            <a:xfrm>
              <a:off x="2399517" y="471232"/>
              <a:ext cx="4639065" cy="1606761"/>
            </a:xfrm>
            <a:prstGeom prst="rect">
              <a:avLst/>
            </a:prstGeom>
          </p:spPr>
        </p:pic>
      </p:grpSp>
      <p:sp>
        <p:nvSpPr>
          <p:cNvPr id="59" name="object 59"/>
          <p:cNvSpPr txBox="1"/>
          <p:nvPr/>
        </p:nvSpPr>
        <p:spPr>
          <a:xfrm>
            <a:off x="129031" y="2619832"/>
            <a:ext cx="1530350" cy="163195"/>
          </a:xfrm>
          <a:prstGeom prst="rect">
            <a:avLst/>
          </a:prstGeom>
        </p:spPr>
        <p:txBody>
          <a:bodyPr vert="horz" wrap="square" lIns="0" tIns="12700" rIns="0" bIns="0" rtlCol="0">
            <a:spAutoFit/>
          </a:bodyPr>
          <a:lstStyle/>
          <a:p>
            <a:pPr marL="12700">
              <a:lnSpc>
                <a:spcPct val="100000"/>
              </a:lnSpc>
              <a:spcBef>
                <a:spcPts val="100"/>
              </a:spcBef>
            </a:pPr>
            <a:r>
              <a:rPr sz="900" b="1" spc="-110" dirty="0">
                <a:latin typeface="Arial"/>
                <a:cs typeface="Arial"/>
              </a:rPr>
              <a:t>E</a:t>
            </a:r>
            <a:r>
              <a:rPr sz="900" b="1" spc="-130" dirty="0">
                <a:latin typeface="Arial"/>
                <a:cs typeface="Arial"/>
              </a:rPr>
              <a:t>N</a:t>
            </a:r>
            <a:r>
              <a:rPr sz="900" b="1" spc="-120" dirty="0">
                <a:latin typeface="Arial"/>
                <a:cs typeface="Arial"/>
              </a:rPr>
              <a:t>D</a:t>
            </a:r>
            <a:r>
              <a:rPr sz="900" b="1" spc="-45" dirty="0">
                <a:latin typeface="Arial"/>
                <a:cs typeface="Arial"/>
              </a:rPr>
              <a:t> </a:t>
            </a:r>
            <a:r>
              <a:rPr sz="900" b="1" spc="-110" dirty="0">
                <a:latin typeface="Arial"/>
                <a:cs typeface="Arial"/>
              </a:rPr>
              <a:t>PP</a:t>
            </a:r>
            <a:r>
              <a:rPr sz="900" b="1" spc="-60" dirty="0">
                <a:latin typeface="Arial"/>
                <a:cs typeface="Arial"/>
              </a:rPr>
              <a:t> </a:t>
            </a:r>
            <a:r>
              <a:rPr sz="900" b="1" spc="-90" dirty="0">
                <a:latin typeface="Arial"/>
                <a:cs typeface="Arial"/>
              </a:rPr>
              <a:t>–</a:t>
            </a:r>
            <a:r>
              <a:rPr sz="900" b="1" spc="-50" dirty="0">
                <a:latin typeface="Arial"/>
                <a:cs typeface="Arial"/>
              </a:rPr>
              <a:t> </a:t>
            </a:r>
            <a:r>
              <a:rPr sz="900" b="1" spc="-105" dirty="0">
                <a:latin typeface="Arial"/>
                <a:cs typeface="Arial"/>
              </a:rPr>
              <a:t>En</a:t>
            </a:r>
            <a:r>
              <a:rPr sz="900" b="1" spc="-95" dirty="0">
                <a:latin typeface="Arial"/>
                <a:cs typeface="Arial"/>
              </a:rPr>
              <a:t>d</a:t>
            </a:r>
            <a:r>
              <a:rPr sz="900" b="1" spc="-100" dirty="0">
                <a:latin typeface="Arial"/>
                <a:cs typeface="Arial"/>
              </a:rPr>
              <a:t>o</a:t>
            </a:r>
            <a:r>
              <a:rPr sz="900" b="1" spc="-120" dirty="0">
                <a:latin typeface="Arial"/>
                <a:cs typeface="Arial"/>
              </a:rPr>
              <a:t>me</a:t>
            </a:r>
            <a:r>
              <a:rPr sz="900" b="1" spc="-65" dirty="0">
                <a:latin typeface="Arial"/>
                <a:cs typeface="Arial"/>
              </a:rPr>
              <a:t>t</a:t>
            </a:r>
            <a:r>
              <a:rPr sz="900" b="1" spc="-55" dirty="0">
                <a:latin typeface="Arial"/>
                <a:cs typeface="Arial"/>
              </a:rPr>
              <a:t>ri</a:t>
            </a:r>
            <a:r>
              <a:rPr sz="900" b="1" spc="-65" dirty="0">
                <a:latin typeface="Arial"/>
                <a:cs typeface="Arial"/>
              </a:rPr>
              <a:t>t</a:t>
            </a:r>
            <a:r>
              <a:rPr sz="900" b="1" spc="-70" dirty="0">
                <a:latin typeface="Arial"/>
                <a:cs typeface="Arial"/>
              </a:rPr>
              <a:t>is</a:t>
            </a:r>
            <a:r>
              <a:rPr sz="900" b="1" spc="-80" dirty="0">
                <a:latin typeface="Arial"/>
                <a:cs typeface="Arial"/>
              </a:rPr>
              <a:t> </a:t>
            </a:r>
            <a:r>
              <a:rPr sz="900" b="1" spc="-100" dirty="0">
                <a:latin typeface="Arial"/>
                <a:cs typeface="Arial"/>
              </a:rPr>
              <a:t>po</a:t>
            </a:r>
            <a:r>
              <a:rPr sz="900" b="1" spc="-95" dirty="0">
                <a:latin typeface="Arial"/>
                <a:cs typeface="Arial"/>
              </a:rPr>
              <a:t>s</a:t>
            </a:r>
            <a:r>
              <a:rPr sz="900" b="1" spc="-55" dirty="0">
                <a:latin typeface="Arial"/>
                <a:cs typeface="Arial"/>
              </a:rPr>
              <a:t>t </a:t>
            </a:r>
            <a:r>
              <a:rPr sz="900" b="1" spc="-85" dirty="0">
                <a:latin typeface="Arial"/>
                <a:cs typeface="Arial"/>
              </a:rPr>
              <a:t>par</a:t>
            </a:r>
            <a:r>
              <a:rPr sz="900" b="1" spc="-65" dirty="0">
                <a:latin typeface="Arial"/>
                <a:cs typeface="Arial"/>
              </a:rPr>
              <a:t>t</a:t>
            </a:r>
            <a:r>
              <a:rPr sz="900" b="1" spc="-100" dirty="0">
                <a:latin typeface="Arial"/>
                <a:cs typeface="Arial"/>
              </a:rPr>
              <a:t>o</a:t>
            </a:r>
            <a:endParaRPr sz="900">
              <a:latin typeface="Arial"/>
              <a:cs typeface="Arial"/>
            </a:endParaRPr>
          </a:p>
        </p:txBody>
      </p:sp>
      <p:sp>
        <p:nvSpPr>
          <p:cNvPr id="60" name="object 60"/>
          <p:cNvSpPr txBox="1"/>
          <p:nvPr/>
        </p:nvSpPr>
        <p:spPr>
          <a:xfrm>
            <a:off x="2579370" y="5245988"/>
            <a:ext cx="3934460" cy="361315"/>
          </a:xfrm>
          <a:prstGeom prst="rect">
            <a:avLst/>
          </a:prstGeom>
        </p:spPr>
        <p:txBody>
          <a:bodyPr vert="horz" wrap="square" lIns="0" tIns="13335" rIns="0" bIns="0" rtlCol="0">
            <a:spAutoFit/>
          </a:bodyPr>
          <a:lstStyle/>
          <a:p>
            <a:pPr marL="408940" marR="5080" indent="-396240">
              <a:lnSpc>
                <a:spcPct val="100000"/>
              </a:lnSpc>
              <a:spcBef>
                <a:spcPts val="105"/>
              </a:spcBef>
            </a:pPr>
            <a:r>
              <a:rPr sz="1100" dirty="0">
                <a:latin typeface="Calibri"/>
                <a:cs typeface="Calibri"/>
              </a:rPr>
              <a:t>*Es</a:t>
            </a:r>
            <a:r>
              <a:rPr sz="1100" spc="-10" dirty="0">
                <a:latin typeface="Calibri"/>
                <a:cs typeface="Calibri"/>
              </a:rPr>
              <a:t> </a:t>
            </a:r>
            <a:r>
              <a:rPr sz="1100" dirty="0">
                <a:latin typeface="Calibri"/>
                <a:cs typeface="Calibri"/>
              </a:rPr>
              <a:t>esperable</a:t>
            </a:r>
            <a:r>
              <a:rPr sz="1100" spc="-20" dirty="0">
                <a:latin typeface="Calibri"/>
                <a:cs typeface="Calibri"/>
              </a:rPr>
              <a:t> </a:t>
            </a:r>
            <a:r>
              <a:rPr sz="1100" spc="-5" dirty="0">
                <a:latin typeface="Calibri"/>
                <a:cs typeface="Calibri"/>
              </a:rPr>
              <a:t>un </a:t>
            </a:r>
            <a:r>
              <a:rPr sz="1100" dirty="0">
                <a:latin typeface="Calibri"/>
                <a:cs typeface="Calibri"/>
              </a:rPr>
              <a:t>rezago</a:t>
            </a:r>
            <a:r>
              <a:rPr sz="1100" spc="-5" dirty="0">
                <a:latin typeface="Calibri"/>
                <a:cs typeface="Calibri"/>
              </a:rPr>
              <a:t> </a:t>
            </a:r>
            <a:r>
              <a:rPr sz="1100" dirty="0">
                <a:latin typeface="Calibri"/>
                <a:cs typeface="Calibri"/>
              </a:rPr>
              <a:t>en</a:t>
            </a:r>
            <a:r>
              <a:rPr sz="1100" spc="-10" dirty="0">
                <a:latin typeface="Calibri"/>
                <a:cs typeface="Calibri"/>
              </a:rPr>
              <a:t> </a:t>
            </a:r>
            <a:r>
              <a:rPr sz="1100" dirty="0">
                <a:latin typeface="Calibri"/>
                <a:cs typeface="Calibri"/>
              </a:rPr>
              <a:t>la </a:t>
            </a:r>
            <a:r>
              <a:rPr sz="1100" spc="-5" dirty="0">
                <a:latin typeface="Calibri"/>
                <a:cs typeface="Calibri"/>
              </a:rPr>
              <a:t>notificación,</a:t>
            </a:r>
            <a:r>
              <a:rPr sz="1100" spc="-35" dirty="0">
                <a:latin typeface="Calibri"/>
                <a:cs typeface="Calibri"/>
              </a:rPr>
              <a:t> </a:t>
            </a:r>
            <a:r>
              <a:rPr sz="1100" dirty="0">
                <a:latin typeface="Calibri"/>
                <a:cs typeface="Calibri"/>
              </a:rPr>
              <a:t>por</a:t>
            </a:r>
            <a:r>
              <a:rPr sz="1100" spc="-5" dirty="0">
                <a:latin typeface="Calibri"/>
                <a:cs typeface="Calibri"/>
              </a:rPr>
              <a:t> </a:t>
            </a:r>
            <a:r>
              <a:rPr sz="1100" dirty="0">
                <a:latin typeface="Calibri"/>
                <a:cs typeface="Calibri"/>
              </a:rPr>
              <a:t>lo</a:t>
            </a:r>
            <a:r>
              <a:rPr sz="1100" spc="-20" dirty="0">
                <a:latin typeface="Calibri"/>
                <a:cs typeface="Calibri"/>
              </a:rPr>
              <a:t> </a:t>
            </a:r>
            <a:r>
              <a:rPr sz="1100" dirty="0">
                <a:latin typeface="Calibri"/>
                <a:cs typeface="Calibri"/>
              </a:rPr>
              <a:t>cual</a:t>
            </a:r>
            <a:r>
              <a:rPr sz="1100" spc="-10" dirty="0">
                <a:latin typeface="Calibri"/>
                <a:cs typeface="Calibri"/>
              </a:rPr>
              <a:t> </a:t>
            </a:r>
            <a:r>
              <a:rPr sz="1100" dirty="0">
                <a:latin typeface="Calibri"/>
                <a:cs typeface="Calibri"/>
              </a:rPr>
              <a:t>los</a:t>
            </a:r>
            <a:r>
              <a:rPr sz="1100" spc="-25" dirty="0">
                <a:latin typeface="Calibri"/>
                <a:cs typeface="Calibri"/>
              </a:rPr>
              <a:t> </a:t>
            </a:r>
            <a:r>
              <a:rPr sz="1100" dirty="0">
                <a:latin typeface="Calibri"/>
                <a:cs typeface="Calibri"/>
              </a:rPr>
              <a:t>indicadores </a:t>
            </a:r>
            <a:r>
              <a:rPr sz="1100" spc="-235" dirty="0">
                <a:latin typeface="Calibri"/>
                <a:cs typeface="Calibri"/>
              </a:rPr>
              <a:t> </a:t>
            </a:r>
            <a:r>
              <a:rPr sz="1100" spc="-5" dirty="0">
                <a:latin typeface="Calibri"/>
                <a:cs typeface="Calibri"/>
              </a:rPr>
              <a:t>serán</a:t>
            </a:r>
            <a:r>
              <a:rPr sz="1100" spc="-20" dirty="0">
                <a:latin typeface="Calibri"/>
                <a:cs typeface="Calibri"/>
              </a:rPr>
              <a:t> </a:t>
            </a:r>
            <a:r>
              <a:rPr sz="1100" dirty="0">
                <a:latin typeface="Calibri"/>
                <a:cs typeface="Calibri"/>
              </a:rPr>
              <a:t>presentados</a:t>
            </a:r>
            <a:r>
              <a:rPr sz="1100" spc="-45" dirty="0">
                <a:latin typeface="Calibri"/>
                <a:cs typeface="Calibri"/>
              </a:rPr>
              <a:t> </a:t>
            </a:r>
            <a:r>
              <a:rPr sz="1100" spc="-5" dirty="0">
                <a:latin typeface="Calibri"/>
                <a:cs typeface="Calibri"/>
              </a:rPr>
              <a:t>de</a:t>
            </a:r>
            <a:r>
              <a:rPr sz="1100" spc="5" dirty="0">
                <a:latin typeface="Calibri"/>
                <a:cs typeface="Calibri"/>
              </a:rPr>
              <a:t> </a:t>
            </a:r>
            <a:r>
              <a:rPr sz="1100" dirty="0">
                <a:latin typeface="Calibri"/>
                <a:cs typeface="Calibri"/>
              </a:rPr>
              <a:t>manera</a:t>
            </a:r>
            <a:r>
              <a:rPr sz="1100" spc="-20" dirty="0">
                <a:latin typeface="Calibri"/>
                <a:cs typeface="Calibri"/>
              </a:rPr>
              <a:t> </a:t>
            </a:r>
            <a:r>
              <a:rPr sz="1100" spc="-5" dirty="0">
                <a:latin typeface="Calibri"/>
                <a:cs typeface="Calibri"/>
              </a:rPr>
              <a:t>acumulada</a:t>
            </a:r>
            <a:r>
              <a:rPr sz="1100" spc="-35" dirty="0">
                <a:latin typeface="Calibri"/>
                <a:cs typeface="Calibri"/>
              </a:rPr>
              <a:t> </a:t>
            </a:r>
            <a:r>
              <a:rPr sz="1100" dirty="0">
                <a:latin typeface="Calibri"/>
                <a:cs typeface="Calibri"/>
              </a:rPr>
              <a:t>cada</a:t>
            </a:r>
            <a:r>
              <a:rPr sz="1100" spc="-10" dirty="0">
                <a:latin typeface="Calibri"/>
                <a:cs typeface="Calibri"/>
              </a:rPr>
              <a:t> </a:t>
            </a:r>
            <a:r>
              <a:rPr sz="1100" dirty="0">
                <a:latin typeface="Calibri"/>
                <a:cs typeface="Calibri"/>
              </a:rPr>
              <a:t>periodo</a:t>
            </a:r>
            <a:endParaRPr sz="1100">
              <a:latin typeface="Calibri"/>
              <a:cs typeface="Calibri"/>
            </a:endParaRPr>
          </a:p>
        </p:txBody>
      </p:sp>
      <p:sp>
        <p:nvSpPr>
          <p:cNvPr id="61" name="object 61"/>
          <p:cNvSpPr txBox="1"/>
          <p:nvPr/>
        </p:nvSpPr>
        <p:spPr>
          <a:xfrm>
            <a:off x="1655734" y="6239695"/>
            <a:ext cx="1420495" cy="396240"/>
          </a:xfrm>
          <a:prstGeom prst="rect">
            <a:avLst/>
          </a:prstGeom>
        </p:spPr>
        <p:txBody>
          <a:bodyPr vert="horz" wrap="square" lIns="0" tIns="30480" rIns="0" bIns="0" rtlCol="0">
            <a:spAutoFit/>
          </a:bodyPr>
          <a:lstStyle/>
          <a:p>
            <a:pPr marL="189230">
              <a:lnSpc>
                <a:spcPct val="100000"/>
              </a:lnSpc>
              <a:spcBef>
                <a:spcPts val="240"/>
              </a:spcBef>
            </a:pPr>
            <a:r>
              <a:rPr sz="1100" b="1" spc="-50" dirty="0">
                <a:latin typeface="Calibri"/>
                <a:cs typeface="Calibri"/>
              </a:rPr>
              <a:t>Parto</a:t>
            </a:r>
            <a:endParaRPr sz="1100">
              <a:latin typeface="Calibri"/>
              <a:cs typeface="Calibri"/>
            </a:endParaRPr>
          </a:p>
          <a:p>
            <a:pPr marL="12700">
              <a:lnSpc>
                <a:spcPct val="100000"/>
              </a:lnSpc>
              <a:spcBef>
                <a:spcPts val="135"/>
              </a:spcBef>
            </a:pPr>
            <a:r>
              <a:rPr sz="1100" b="1" spc="-25" dirty="0">
                <a:latin typeface="Calibri"/>
                <a:cs typeface="Calibri"/>
              </a:rPr>
              <a:t>v</a:t>
            </a:r>
            <a:r>
              <a:rPr sz="1100" b="1" spc="-45" dirty="0">
                <a:latin typeface="Calibri"/>
                <a:cs typeface="Calibri"/>
              </a:rPr>
              <a:t>a</a:t>
            </a:r>
            <a:r>
              <a:rPr sz="1100" b="1" spc="-25" dirty="0">
                <a:latin typeface="Calibri"/>
                <a:cs typeface="Calibri"/>
              </a:rPr>
              <a:t>g</a:t>
            </a:r>
            <a:r>
              <a:rPr sz="1100" b="1" spc="-50" dirty="0">
                <a:latin typeface="Calibri"/>
                <a:cs typeface="Calibri"/>
              </a:rPr>
              <a:t>i</a:t>
            </a:r>
            <a:r>
              <a:rPr sz="1100" b="1" spc="-40" dirty="0">
                <a:latin typeface="Calibri"/>
                <a:cs typeface="Calibri"/>
              </a:rPr>
              <a:t>n</a:t>
            </a:r>
            <a:r>
              <a:rPr sz="1100" b="1" spc="-45" dirty="0">
                <a:latin typeface="Calibri"/>
                <a:cs typeface="Calibri"/>
              </a:rPr>
              <a:t>a</a:t>
            </a:r>
            <a:r>
              <a:rPr sz="1100" b="1" spc="-25" dirty="0">
                <a:latin typeface="Calibri"/>
                <a:cs typeface="Calibri"/>
              </a:rPr>
              <a:t>l</a:t>
            </a:r>
            <a:r>
              <a:rPr sz="1100" b="1" spc="-50" dirty="0">
                <a:latin typeface="Calibri"/>
                <a:cs typeface="Calibri"/>
              </a:rPr>
              <a:t> </a:t>
            </a:r>
            <a:r>
              <a:rPr sz="1100" b="1" spc="-40" dirty="0">
                <a:latin typeface="Calibri"/>
                <a:cs typeface="Calibri"/>
              </a:rPr>
              <a:t>n</a:t>
            </a:r>
            <a:r>
              <a:rPr sz="1100" b="1" spc="-30" dirty="0">
                <a:latin typeface="Calibri"/>
                <a:cs typeface="Calibri"/>
              </a:rPr>
              <a:t>:</a:t>
            </a:r>
            <a:r>
              <a:rPr sz="1100" b="1" spc="-55" dirty="0">
                <a:latin typeface="Calibri"/>
                <a:cs typeface="Calibri"/>
              </a:rPr>
              <a:t>2</a:t>
            </a:r>
            <a:r>
              <a:rPr sz="1100" b="1" spc="-50" dirty="0">
                <a:latin typeface="Calibri"/>
                <a:cs typeface="Calibri"/>
              </a:rPr>
              <a:t>9</a:t>
            </a:r>
            <a:r>
              <a:rPr sz="1100" b="1" dirty="0">
                <a:latin typeface="Calibri"/>
                <a:cs typeface="Calibri"/>
              </a:rPr>
              <a:t> </a:t>
            </a:r>
            <a:r>
              <a:rPr sz="1100" b="1" spc="50" dirty="0">
                <a:latin typeface="Calibri"/>
                <a:cs typeface="Calibri"/>
              </a:rPr>
              <a:t> </a:t>
            </a:r>
            <a:r>
              <a:rPr sz="1100" b="1" spc="-30" dirty="0">
                <a:latin typeface="Calibri"/>
                <a:cs typeface="Calibri"/>
              </a:rPr>
              <a:t>C</a:t>
            </a:r>
            <a:r>
              <a:rPr sz="1100" b="1" spc="-55" dirty="0">
                <a:latin typeface="Calibri"/>
                <a:cs typeface="Calibri"/>
              </a:rPr>
              <a:t>es</a:t>
            </a:r>
            <a:r>
              <a:rPr sz="1100" b="1" spc="-45" dirty="0">
                <a:latin typeface="Calibri"/>
                <a:cs typeface="Calibri"/>
              </a:rPr>
              <a:t>á</a:t>
            </a:r>
            <a:r>
              <a:rPr sz="1100" b="1" spc="-60" dirty="0">
                <a:latin typeface="Calibri"/>
                <a:cs typeface="Calibri"/>
              </a:rPr>
              <a:t>r</a:t>
            </a:r>
            <a:r>
              <a:rPr sz="1100" b="1" spc="-55" dirty="0">
                <a:latin typeface="Calibri"/>
                <a:cs typeface="Calibri"/>
              </a:rPr>
              <a:t>e</a:t>
            </a:r>
            <a:r>
              <a:rPr sz="1100" b="1" spc="-50" dirty="0">
                <a:latin typeface="Calibri"/>
                <a:cs typeface="Calibri"/>
              </a:rPr>
              <a:t>a</a:t>
            </a:r>
            <a:r>
              <a:rPr sz="1100" b="1" spc="-25" dirty="0">
                <a:latin typeface="Calibri"/>
                <a:cs typeface="Calibri"/>
              </a:rPr>
              <a:t> </a:t>
            </a:r>
            <a:r>
              <a:rPr sz="1100" b="1" spc="-40" dirty="0">
                <a:latin typeface="Calibri"/>
                <a:cs typeface="Calibri"/>
              </a:rPr>
              <a:t>n</a:t>
            </a:r>
            <a:r>
              <a:rPr sz="1100" b="1" spc="-30" dirty="0">
                <a:latin typeface="Calibri"/>
                <a:cs typeface="Calibri"/>
              </a:rPr>
              <a:t>:</a:t>
            </a:r>
            <a:r>
              <a:rPr sz="1100" b="1" spc="-55" dirty="0">
                <a:latin typeface="Calibri"/>
                <a:cs typeface="Calibri"/>
              </a:rPr>
              <a:t>5</a:t>
            </a:r>
            <a:r>
              <a:rPr sz="1100" b="1" spc="-50" dirty="0">
                <a:latin typeface="Calibri"/>
                <a:cs typeface="Calibri"/>
              </a:rPr>
              <a:t>1</a:t>
            </a:r>
            <a:endParaRPr sz="1100">
              <a:latin typeface="Calibri"/>
              <a:cs typeface="Calibri"/>
            </a:endParaRPr>
          </a:p>
        </p:txBody>
      </p:sp>
      <p:graphicFrame>
        <p:nvGraphicFramePr>
          <p:cNvPr id="62" name="object 62"/>
          <p:cNvGraphicFramePr>
            <a:graphicFrameLocks noGrp="1"/>
          </p:cNvGraphicFramePr>
          <p:nvPr/>
        </p:nvGraphicFramePr>
        <p:xfrm>
          <a:off x="147307" y="6641178"/>
          <a:ext cx="2940685" cy="2239992"/>
        </p:xfrm>
        <a:graphic>
          <a:graphicData uri="http://schemas.openxmlformats.org/drawingml/2006/table">
            <a:tbl>
              <a:tblPr firstRow="1" bandRow="1">
                <a:tableStyleId>{2D5ABB26-0587-4C30-8999-92F81FD0307C}</a:tableStyleId>
              </a:tblPr>
              <a:tblGrid>
                <a:gridCol w="1470660">
                  <a:extLst>
                    <a:ext uri="{9D8B030D-6E8A-4147-A177-3AD203B41FA5}">
                      <a16:colId xmlns:a16="http://schemas.microsoft.com/office/drawing/2014/main" val="20000"/>
                    </a:ext>
                  </a:extLst>
                </a:gridCol>
                <a:gridCol w="924560">
                  <a:extLst>
                    <a:ext uri="{9D8B030D-6E8A-4147-A177-3AD203B41FA5}">
                      <a16:colId xmlns:a16="http://schemas.microsoft.com/office/drawing/2014/main" val="20001"/>
                    </a:ext>
                  </a:extLst>
                </a:gridCol>
                <a:gridCol w="545465">
                  <a:extLst>
                    <a:ext uri="{9D8B030D-6E8A-4147-A177-3AD203B41FA5}">
                      <a16:colId xmlns:a16="http://schemas.microsoft.com/office/drawing/2014/main" val="20002"/>
                    </a:ext>
                  </a:extLst>
                </a:gridCol>
              </a:tblGrid>
              <a:tr h="192741">
                <a:tc gridSpan="3">
                  <a:txBody>
                    <a:bodyPr/>
                    <a:lstStyle/>
                    <a:p>
                      <a:pPr marL="24130">
                        <a:lnSpc>
                          <a:spcPct val="100000"/>
                        </a:lnSpc>
                        <a:spcBef>
                          <a:spcPts val="55"/>
                        </a:spcBef>
                      </a:pPr>
                      <a:r>
                        <a:rPr sz="1100" b="1" spc="-30" dirty="0">
                          <a:latin typeface="Calibri"/>
                          <a:cs typeface="Calibri"/>
                        </a:rPr>
                        <a:t>G</a:t>
                      </a:r>
                      <a:r>
                        <a:rPr sz="1100" b="1" spc="-25" dirty="0">
                          <a:latin typeface="Calibri"/>
                          <a:cs typeface="Calibri"/>
                        </a:rPr>
                        <a:t>r</a:t>
                      </a:r>
                      <a:r>
                        <a:rPr sz="1100" b="1" spc="15" dirty="0">
                          <a:latin typeface="Calibri"/>
                          <a:cs typeface="Calibri"/>
                        </a:rPr>
                        <a:t>up</a:t>
                      </a:r>
                      <a:r>
                        <a:rPr sz="1100" b="1" dirty="0">
                          <a:latin typeface="Calibri"/>
                          <a:cs typeface="Calibri"/>
                        </a:rPr>
                        <a:t>o</a:t>
                      </a:r>
                      <a:r>
                        <a:rPr sz="1100" b="1" spc="-10" dirty="0">
                          <a:latin typeface="Calibri"/>
                          <a:cs typeface="Calibri"/>
                        </a:rPr>
                        <a:t> </a:t>
                      </a:r>
                      <a:r>
                        <a:rPr sz="1100" b="1" spc="15" dirty="0">
                          <a:latin typeface="Calibri"/>
                          <a:cs typeface="Calibri"/>
                        </a:rPr>
                        <a:t>d</a:t>
                      </a:r>
                      <a:r>
                        <a:rPr sz="1100" b="1" dirty="0">
                          <a:latin typeface="Calibri"/>
                          <a:cs typeface="Calibri"/>
                        </a:rPr>
                        <a:t>e</a:t>
                      </a:r>
                      <a:r>
                        <a:rPr sz="1100" b="1" spc="-30" dirty="0">
                          <a:latin typeface="Calibri"/>
                          <a:cs typeface="Calibri"/>
                        </a:rPr>
                        <a:t> </a:t>
                      </a:r>
                      <a:r>
                        <a:rPr sz="1100" b="1" spc="-5" dirty="0">
                          <a:latin typeface="Calibri"/>
                          <a:cs typeface="Calibri"/>
                        </a:rPr>
                        <a:t>e</a:t>
                      </a:r>
                      <a:r>
                        <a:rPr sz="1100" b="1" spc="15" dirty="0">
                          <a:latin typeface="Calibri"/>
                          <a:cs typeface="Calibri"/>
                        </a:rPr>
                        <a:t>d</a:t>
                      </a:r>
                      <a:r>
                        <a:rPr sz="1100" b="1" spc="5" dirty="0">
                          <a:latin typeface="Calibri"/>
                          <a:cs typeface="Calibri"/>
                        </a:rPr>
                        <a:t>a</a:t>
                      </a:r>
                      <a:r>
                        <a:rPr sz="1100" b="1" spc="15" dirty="0">
                          <a:latin typeface="Calibri"/>
                          <a:cs typeface="Calibri"/>
                        </a:rPr>
                        <a:t>d</a:t>
                      </a:r>
                      <a:r>
                        <a:rPr sz="1100" b="1" dirty="0">
                          <a:latin typeface="Calibri"/>
                          <a:cs typeface="Calibri"/>
                        </a:rPr>
                        <a:t>,</a:t>
                      </a:r>
                      <a:r>
                        <a:rPr sz="1100" b="1" spc="-10" dirty="0">
                          <a:latin typeface="Calibri"/>
                          <a:cs typeface="Calibri"/>
                        </a:rPr>
                        <a:t> </a:t>
                      </a:r>
                      <a:r>
                        <a:rPr sz="1100" b="1" spc="5" dirty="0">
                          <a:latin typeface="Calibri"/>
                          <a:cs typeface="Calibri"/>
                        </a:rPr>
                        <a:t>a</a:t>
                      </a:r>
                      <a:r>
                        <a:rPr sz="1100" b="1" spc="15" dirty="0">
                          <a:latin typeface="Calibri"/>
                          <a:cs typeface="Calibri"/>
                        </a:rPr>
                        <a:t>ño</a:t>
                      </a:r>
                      <a:r>
                        <a:rPr sz="1100" b="1" dirty="0">
                          <a:latin typeface="Calibri"/>
                          <a:cs typeface="Calibri"/>
                        </a:rPr>
                        <a:t>s</a:t>
                      </a:r>
                      <a:endParaRPr sz="1100">
                        <a:latin typeface="Calibri"/>
                        <a:cs typeface="Calibri"/>
                      </a:endParaRPr>
                    </a:p>
                  </a:txBody>
                  <a:tcPr marL="0" marR="0" marT="6985"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4417">
                <a:tc>
                  <a:txBody>
                    <a:bodyPr/>
                    <a:lstStyle/>
                    <a:p>
                      <a:pPr marL="8890" algn="ctr">
                        <a:lnSpc>
                          <a:spcPct val="100000"/>
                        </a:lnSpc>
                        <a:spcBef>
                          <a:spcPts val="55"/>
                        </a:spcBef>
                      </a:pPr>
                      <a:r>
                        <a:rPr sz="1100" spc="-50" dirty="0">
                          <a:latin typeface="Calibri"/>
                          <a:cs typeface="Calibri"/>
                        </a:rPr>
                        <a:t>13-14</a:t>
                      </a:r>
                      <a:endParaRPr sz="1100">
                        <a:latin typeface="Calibri"/>
                        <a:cs typeface="Calibri"/>
                      </a:endParaRPr>
                    </a:p>
                  </a:txBody>
                  <a:tcPr marL="0" marR="0" marT="6985" marB="0">
                    <a:lnT w="19050">
                      <a:solidFill>
                        <a:srgbClr val="000000"/>
                      </a:solidFill>
                      <a:prstDash val="solid"/>
                    </a:lnT>
                  </a:tcPr>
                </a:tc>
                <a:tc>
                  <a:txBody>
                    <a:bodyPr/>
                    <a:lstStyle/>
                    <a:p>
                      <a:pPr marR="204470" algn="r">
                        <a:lnSpc>
                          <a:spcPct val="100000"/>
                        </a:lnSpc>
                        <a:spcBef>
                          <a:spcPts val="55"/>
                        </a:spcBef>
                      </a:pPr>
                      <a:r>
                        <a:rPr sz="1100" spc="-65" dirty="0">
                          <a:latin typeface="Calibri"/>
                          <a:cs typeface="Calibri"/>
                        </a:rPr>
                        <a:t>0,0%</a:t>
                      </a:r>
                      <a:endParaRPr sz="1100">
                        <a:latin typeface="Calibri"/>
                        <a:cs typeface="Calibri"/>
                      </a:endParaRPr>
                    </a:p>
                  </a:txBody>
                  <a:tcPr marL="0" marR="0" marT="6985" marB="0">
                    <a:lnT w="19050">
                      <a:solidFill>
                        <a:srgbClr val="000000"/>
                      </a:solidFill>
                      <a:prstDash val="solid"/>
                    </a:lnT>
                  </a:tcPr>
                </a:tc>
                <a:tc>
                  <a:txBody>
                    <a:bodyPr/>
                    <a:lstStyle/>
                    <a:p>
                      <a:pPr marR="13970" algn="r">
                        <a:lnSpc>
                          <a:spcPct val="100000"/>
                        </a:lnSpc>
                        <a:spcBef>
                          <a:spcPts val="55"/>
                        </a:spcBef>
                      </a:pPr>
                      <a:r>
                        <a:rPr sz="1100" spc="-65" dirty="0">
                          <a:latin typeface="Calibri"/>
                          <a:cs typeface="Calibri"/>
                        </a:rPr>
                        <a:t>0,0%</a:t>
                      </a:r>
                      <a:endParaRPr sz="1100">
                        <a:latin typeface="Calibri"/>
                        <a:cs typeface="Calibri"/>
                      </a:endParaRPr>
                    </a:p>
                  </a:txBody>
                  <a:tcPr marL="0" marR="0" marT="6985" marB="0">
                    <a:lnT w="19050">
                      <a:solidFill>
                        <a:srgbClr val="000000"/>
                      </a:solidFill>
                      <a:prstDash val="solid"/>
                    </a:lnT>
                  </a:tcPr>
                </a:tc>
                <a:extLst>
                  <a:ext uri="{0D108BD9-81ED-4DB2-BD59-A6C34878D82A}">
                    <a16:rowId xmlns:a16="http://schemas.microsoft.com/office/drawing/2014/main" val="10001"/>
                  </a:ext>
                </a:extLst>
              </a:tr>
              <a:tr h="184957">
                <a:tc>
                  <a:txBody>
                    <a:bodyPr/>
                    <a:lstStyle/>
                    <a:p>
                      <a:pPr marL="8890" algn="ctr">
                        <a:lnSpc>
                          <a:spcPts val="1220"/>
                        </a:lnSpc>
                      </a:pPr>
                      <a:r>
                        <a:rPr sz="1100" spc="-50" dirty="0">
                          <a:latin typeface="Calibri"/>
                          <a:cs typeface="Calibri"/>
                        </a:rPr>
                        <a:t>15-24</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34,5%</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54,9%</a:t>
                      </a:r>
                      <a:endParaRPr sz="1100">
                        <a:latin typeface="Calibri"/>
                        <a:cs typeface="Calibri"/>
                      </a:endParaRPr>
                    </a:p>
                  </a:txBody>
                  <a:tcPr marL="0" marR="0" marT="0" marB="0"/>
                </a:tc>
                <a:extLst>
                  <a:ext uri="{0D108BD9-81ED-4DB2-BD59-A6C34878D82A}">
                    <a16:rowId xmlns:a16="http://schemas.microsoft.com/office/drawing/2014/main" val="10002"/>
                  </a:ext>
                </a:extLst>
              </a:tr>
              <a:tr h="185149">
                <a:tc>
                  <a:txBody>
                    <a:bodyPr/>
                    <a:lstStyle/>
                    <a:p>
                      <a:pPr marL="8890" algn="ctr">
                        <a:lnSpc>
                          <a:spcPts val="1220"/>
                        </a:lnSpc>
                      </a:pPr>
                      <a:r>
                        <a:rPr sz="1100" spc="-50" dirty="0">
                          <a:latin typeface="Calibri"/>
                          <a:cs typeface="Calibri"/>
                        </a:rPr>
                        <a:t>25-34</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44,8%</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39,2%</a:t>
                      </a:r>
                      <a:endParaRPr sz="1100">
                        <a:latin typeface="Calibri"/>
                        <a:cs typeface="Calibri"/>
                      </a:endParaRPr>
                    </a:p>
                  </a:txBody>
                  <a:tcPr marL="0" marR="0" marT="0" marB="0"/>
                </a:tc>
                <a:extLst>
                  <a:ext uri="{0D108BD9-81ED-4DB2-BD59-A6C34878D82A}">
                    <a16:rowId xmlns:a16="http://schemas.microsoft.com/office/drawing/2014/main" val="10003"/>
                  </a:ext>
                </a:extLst>
              </a:tr>
              <a:tr h="185162">
                <a:tc>
                  <a:txBody>
                    <a:bodyPr/>
                    <a:lstStyle/>
                    <a:p>
                      <a:pPr marL="8890" algn="ctr">
                        <a:lnSpc>
                          <a:spcPts val="1220"/>
                        </a:lnSpc>
                      </a:pPr>
                      <a:r>
                        <a:rPr sz="1100" spc="-50" dirty="0">
                          <a:latin typeface="Calibri"/>
                          <a:cs typeface="Calibri"/>
                        </a:rPr>
                        <a:t>35-44</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20,7%</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5,9%</a:t>
                      </a:r>
                      <a:endParaRPr sz="1100">
                        <a:latin typeface="Calibri"/>
                        <a:cs typeface="Calibri"/>
                      </a:endParaRPr>
                    </a:p>
                  </a:txBody>
                  <a:tcPr marL="0" marR="0" marT="0" marB="0"/>
                </a:tc>
                <a:extLst>
                  <a:ext uri="{0D108BD9-81ED-4DB2-BD59-A6C34878D82A}">
                    <a16:rowId xmlns:a16="http://schemas.microsoft.com/office/drawing/2014/main" val="10004"/>
                  </a:ext>
                </a:extLst>
              </a:tr>
              <a:tr h="173390">
                <a:tc>
                  <a:txBody>
                    <a:bodyPr/>
                    <a:lstStyle/>
                    <a:p>
                      <a:pPr marL="8890" algn="ctr">
                        <a:lnSpc>
                          <a:spcPts val="1220"/>
                        </a:lnSpc>
                      </a:pPr>
                      <a:r>
                        <a:rPr sz="1100" spc="-50" dirty="0">
                          <a:latin typeface="Calibri"/>
                          <a:cs typeface="Calibri"/>
                        </a:rPr>
                        <a:t>45-52</a:t>
                      </a:r>
                      <a:endParaRPr sz="1100">
                        <a:latin typeface="Calibri"/>
                        <a:cs typeface="Calibri"/>
                      </a:endParaRPr>
                    </a:p>
                  </a:txBody>
                  <a:tcPr marL="0" marR="0" marT="0" marB="0">
                    <a:lnB w="19050">
                      <a:solidFill>
                        <a:srgbClr val="000000"/>
                      </a:solidFill>
                      <a:prstDash val="solid"/>
                    </a:lnB>
                  </a:tcPr>
                </a:tc>
                <a:tc>
                  <a:txBody>
                    <a:bodyPr/>
                    <a:lstStyle/>
                    <a:p>
                      <a:pPr marR="204470" algn="r">
                        <a:lnSpc>
                          <a:spcPts val="1220"/>
                        </a:lnSpc>
                      </a:pPr>
                      <a:r>
                        <a:rPr sz="1100" spc="-65" dirty="0">
                          <a:latin typeface="Calibri"/>
                          <a:cs typeface="Calibri"/>
                        </a:rPr>
                        <a:t>0,0%</a:t>
                      </a:r>
                      <a:endParaRPr sz="1100">
                        <a:latin typeface="Calibri"/>
                        <a:cs typeface="Calibri"/>
                      </a:endParaRPr>
                    </a:p>
                  </a:txBody>
                  <a:tcPr marL="0" marR="0" marT="0" marB="0">
                    <a:lnB w="19050">
                      <a:solidFill>
                        <a:srgbClr val="000000"/>
                      </a:solidFill>
                      <a:prstDash val="solid"/>
                    </a:lnB>
                  </a:tcPr>
                </a:tc>
                <a:tc>
                  <a:txBody>
                    <a:bodyPr/>
                    <a:lstStyle/>
                    <a:p>
                      <a:pPr marR="13970" algn="r">
                        <a:lnSpc>
                          <a:spcPts val="1220"/>
                        </a:lnSpc>
                      </a:pPr>
                      <a:r>
                        <a:rPr sz="1100" spc="-65" dirty="0">
                          <a:latin typeface="Calibri"/>
                          <a:cs typeface="Calibri"/>
                        </a:rPr>
                        <a:t>0,0%</a:t>
                      </a:r>
                      <a:endParaRPr sz="1100">
                        <a:latin typeface="Calibri"/>
                        <a:cs typeface="Calibri"/>
                      </a:endParaRPr>
                    </a:p>
                  </a:txBody>
                  <a:tcPr marL="0" marR="0" marT="0" marB="0">
                    <a:lnB w="19050">
                      <a:solidFill>
                        <a:srgbClr val="000000"/>
                      </a:solidFill>
                      <a:prstDash val="solid"/>
                    </a:lnB>
                  </a:tcPr>
                </a:tc>
                <a:extLst>
                  <a:ext uri="{0D108BD9-81ED-4DB2-BD59-A6C34878D82A}">
                    <a16:rowId xmlns:a16="http://schemas.microsoft.com/office/drawing/2014/main" val="10005"/>
                  </a:ext>
                </a:extLst>
              </a:tr>
              <a:tr h="192837">
                <a:tc gridSpan="3">
                  <a:txBody>
                    <a:bodyPr/>
                    <a:lstStyle/>
                    <a:p>
                      <a:pPr marL="24130">
                        <a:lnSpc>
                          <a:spcPct val="100000"/>
                        </a:lnSpc>
                        <a:spcBef>
                          <a:spcPts val="50"/>
                        </a:spcBef>
                      </a:pPr>
                      <a:r>
                        <a:rPr sz="1100" b="1" spc="-10" dirty="0">
                          <a:latin typeface="Calibri"/>
                          <a:cs typeface="Calibri"/>
                        </a:rPr>
                        <a:t>R</a:t>
                      </a:r>
                      <a:r>
                        <a:rPr sz="1100" b="1" spc="-5" dirty="0">
                          <a:latin typeface="Calibri"/>
                          <a:cs typeface="Calibri"/>
                        </a:rPr>
                        <a:t>é</a:t>
                      </a:r>
                      <a:r>
                        <a:rPr sz="1100" b="1" spc="20" dirty="0">
                          <a:latin typeface="Calibri"/>
                          <a:cs typeface="Calibri"/>
                        </a:rPr>
                        <a:t>g</a:t>
                      </a:r>
                      <a:r>
                        <a:rPr sz="1100" b="1" spc="-25" dirty="0">
                          <a:latin typeface="Calibri"/>
                          <a:cs typeface="Calibri"/>
                        </a:rPr>
                        <a:t>i</a:t>
                      </a:r>
                      <a:r>
                        <a:rPr sz="1100" b="1" spc="15" dirty="0">
                          <a:latin typeface="Calibri"/>
                          <a:cs typeface="Calibri"/>
                        </a:rPr>
                        <a:t>m</a:t>
                      </a:r>
                      <a:r>
                        <a:rPr sz="1100" b="1" spc="-5" dirty="0">
                          <a:latin typeface="Calibri"/>
                          <a:cs typeface="Calibri"/>
                        </a:rPr>
                        <a:t>e</a:t>
                      </a:r>
                      <a:r>
                        <a:rPr sz="1100" b="1" dirty="0">
                          <a:latin typeface="Calibri"/>
                          <a:cs typeface="Calibri"/>
                        </a:rPr>
                        <a:t>n</a:t>
                      </a:r>
                      <a:r>
                        <a:rPr sz="1100" b="1" spc="-10" dirty="0">
                          <a:latin typeface="Calibri"/>
                          <a:cs typeface="Calibri"/>
                        </a:rPr>
                        <a:t> </a:t>
                      </a:r>
                      <a:r>
                        <a:rPr sz="1100" b="1" spc="15" dirty="0">
                          <a:latin typeface="Calibri"/>
                          <a:cs typeface="Calibri"/>
                        </a:rPr>
                        <a:t>d</a:t>
                      </a:r>
                      <a:r>
                        <a:rPr sz="1100" b="1" dirty="0">
                          <a:latin typeface="Calibri"/>
                          <a:cs typeface="Calibri"/>
                        </a:rPr>
                        <a:t>e</a:t>
                      </a:r>
                      <a:r>
                        <a:rPr sz="1100" b="1" spc="-30" dirty="0">
                          <a:latin typeface="Calibri"/>
                          <a:cs typeface="Calibri"/>
                        </a:rPr>
                        <a:t> </a:t>
                      </a:r>
                      <a:r>
                        <a:rPr sz="1100" b="1" spc="5" dirty="0">
                          <a:latin typeface="Calibri"/>
                          <a:cs typeface="Calibri"/>
                        </a:rPr>
                        <a:t>a</a:t>
                      </a:r>
                      <a:r>
                        <a:rPr sz="1100" b="1" spc="15" dirty="0">
                          <a:latin typeface="Calibri"/>
                          <a:cs typeface="Calibri"/>
                        </a:rPr>
                        <a:t>f</a:t>
                      </a:r>
                      <a:r>
                        <a:rPr sz="1100" b="1" spc="-25" dirty="0">
                          <a:latin typeface="Calibri"/>
                          <a:cs typeface="Calibri"/>
                        </a:rPr>
                        <a:t>ili</a:t>
                      </a:r>
                      <a:r>
                        <a:rPr sz="1100" b="1" spc="5" dirty="0">
                          <a:latin typeface="Calibri"/>
                          <a:cs typeface="Calibri"/>
                        </a:rPr>
                        <a:t>a</a:t>
                      </a:r>
                      <a:r>
                        <a:rPr sz="1100" b="1" spc="20" dirty="0">
                          <a:latin typeface="Calibri"/>
                          <a:cs typeface="Calibri"/>
                        </a:rPr>
                        <a:t>c</a:t>
                      </a:r>
                      <a:r>
                        <a:rPr sz="1100" b="1" spc="-25" dirty="0">
                          <a:latin typeface="Calibri"/>
                          <a:cs typeface="Calibri"/>
                        </a:rPr>
                        <a:t>i</a:t>
                      </a:r>
                      <a:r>
                        <a:rPr sz="1100" b="1" spc="15" dirty="0">
                          <a:latin typeface="Calibri"/>
                          <a:cs typeface="Calibri"/>
                        </a:rPr>
                        <a:t>ó</a:t>
                      </a:r>
                      <a:r>
                        <a:rPr sz="1100" b="1" dirty="0">
                          <a:latin typeface="Calibri"/>
                          <a:cs typeface="Calibri"/>
                        </a:rPr>
                        <a:t>n</a:t>
                      </a:r>
                      <a:endParaRPr sz="1100">
                        <a:latin typeface="Calibri"/>
                        <a:cs typeface="Calibri"/>
                      </a:endParaRPr>
                    </a:p>
                  </a:txBody>
                  <a:tcPr marL="0" marR="0" marT="6350" marB="0">
                    <a:lnL w="9525">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04289">
                <a:tc>
                  <a:txBody>
                    <a:bodyPr/>
                    <a:lstStyle/>
                    <a:p>
                      <a:pPr algn="ctr">
                        <a:lnSpc>
                          <a:spcPct val="100000"/>
                        </a:lnSpc>
                        <a:spcBef>
                          <a:spcPts val="50"/>
                        </a:spcBef>
                      </a:pPr>
                      <a:r>
                        <a:rPr sz="1100" b="1" spc="-45" dirty="0">
                          <a:latin typeface="Calibri"/>
                          <a:cs typeface="Calibri"/>
                        </a:rPr>
                        <a:t>Contributivo</a:t>
                      </a:r>
                      <a:endParaRPr sz="1100">
                        <a:latin typeface="Calibri"/>
                        <a:cs typeface="Calibri"/>
                      </a:endParaRPr>
                    </a:p>
                  </a:txBody>
                  <a:tcPr marL="0" marR="0" marT="6350" marB="0">
                    <a:lnT w="19050">
                      <a:solidFill>
                        <a:srgbClr val="000000"/>
                      </a:solidFill>
                      <a:prstDash val="solid"/>
                    </a:lnT>
                  </a:tcPr>
                </a:tc>
                <a:tc>
                  <a:txBody>
                    <a:bodyPr/>
                    <a:lstStyle/>
                    <a:p>
                      <a:pPr marR="204470" algn="r">
                        <a:lnSpc>
                          <a:spcPct val="100000"/>
                        </a:lnSpc>
                        <a:spcBef>
                          <a:spcPts val="50"/>
                        </a:spcBef>
                      </a:pPr>
                      <a:r>
                        <a:rPr sz="1100" spc="-65" dirty="0">
                          <a:latin typeface="Calibri"/>
                          <a:cs typeface="Calibri"/>
                        </a:rPr>
                        <a:t>82,8%</a:t>
                      </a:r>
                      <a:endParaRPr sz="1100">
                        <a:latin typeface="Calibri"/>
                        <a:cs typeface="Calibri"/>
                      </a:endParaRPr>
                    </a:p>
                  </a:txBody>
                  <a:tcPr marL="0" marR="0" marT="6350" marB="0">
                    <a:lnT w="19050">
                      <a:solidFill>
                        <a:srgbClr val="000000"/>
                      </a:solidFill>
                      <a:prstDash val="solid"/>
                    </a:lnT>
                  </a:tcPr>
                </a:tc>
                <a:tc>
                  <a:txBody>
                    <a:bodyPr/>
                    <a:lstStyle/>
                    <a:p>
                      <a:pPr marR="13970" algn="r">
                        <a:lnSpc>
                          <a:spcPct val="100000"/>
                        </a:lnSpc>
                        <a:spcBef>
                          <a:spcPts val="50"/>
                        </a:spcBef>
                      </a:pPr>
                      <a:r>
                        <a:rPr sz="1100" spc="-65" dirty="0">
                          <a:latin typeface="Calibri"/>
                          <a:cs typeface="Calibri"/>
                        </a:rPr>
                        <a:t>66,7%</a:t>
                      </a:r>
                      <a:endParaRPr sz="1100">
                        <a:latin typeface="Calibri"/>
                        <a:cs typeface="Calibri"/>
                      </a:endParaRPr>
                    </a:p>
                  </a:txBody>
                  <a:tcPr marL="0" marR="0" marT="6350" marB="0">
                    <a:lnT w="19050">
                      <a:solidFill>
                        <a:srgbClr val="000000"/>
                      </a:solidFill>
                      <a:prstDash val="solid"/>
                    </a:lnT>
                  </a:tcPr>
                </a:tc>
                <a:extLst>
                  <a:ext uri="{0D108BD9-81ED-4DB2-BD59-A6C34878D82A}">
                    <a16:rowId xmlns:a16="http://schemas.microsoft.com/office/drawing/2014/main" val="10007"/>
                  </a:ext>
                </a:extLst>
              </a:tr>
              <a:tr h="185149">
                <a:tc>
                  <a:txBody>
                    <a:bodyPr/>
                    <a:lstStyle/>
                    <a:p>
                      <a:pPr algn="ctr">
                        <a:lnSpc>
                          <a:spcPts val="1220"/>
                        </a:lnSpc>
                      </a:pPr>
                      <a:r>
                        <a:rPr sz="1100" b="1" spc="-45" dirty="0">
                          <a:latin typeface="Calibri"/>
                          <a:cs typeface="Calibri"/>
                        </a:rPr>
                        <a:t>Subsidiado</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10,3%</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23,5%</a:t>
                      </a:r>
                      <a:endParaRPr sz="1100">
                        <a:latin typeface="Calibri"/>
                        <a:cs typeface="Calibri"/>
                      </a:endParaRPr>
                    </a:p>
                  </a:txBody>
                  <a:tcPr marL="0" marR="0" marT="0" marB="0"/>
                </a:tc>
                <a:extLst>
                  <a:ext uri="{0D108BD9-81ED-4DB2-BD59-A6C34878D82A}">
                    <a16:rowId xmlns:a16="http://schemas.microsoft.com/office/drawing/2014/main" val="10008"/>
                  </a:ext>
                </a:extLst>
              </a:tr>
              <a:tr h="184989">
                <a:tc>
                  <a:txBody>
                    <a:bodyPr/>
                    <a:lstStyle/>
                    <a:p>
                      <a:pPr marL="5715" algn="ctr">
                        <a:lnSpc>
                          <a:spcPts val="1220"/>
                        </a:lnSpc>
                      </a:pPr>
                      <a:r>
                        <a:rPr sz="1100" b="1" spc="5" dirty="0">
                          <a:latin typeface="Calibri"/>
                          <a:cs typeface="Calibri"/>
                        </a:rPr>
                        <a:t>N</a:t>
                      </a:r>
                      <a:r>
                        <a:rPr sz="1100" b="1" dirty="0">
                          <a:latin typeface="Calibri"/>
                          <a:cs typeface="Calibri"/>
                        </a:rPr>
                        <a:t>o</a:t>
                      </a:r>
                      <a:r>
                        <a:rPr sz="1100" b="1" spc="-10" dirty="0">
                          <a:latin typeface="Calibri"/>
                          <a:cs typeface="Calibri"/>
                        </a:rPr>
                        <a:t> </a:t>
                      </a:r>
                      <a:r>
                        <a:rPr sz="1100" b="1" spc="5" dirty="0">
                          <a:latin typeface="Calibri"/>
                          <a:cs typeface="Calibri"/>
                        </a:rPr>
                        <a:t>a</a:t>
                      </a:r>
                      <a:r>
                        <a:rPr sz="1100" b="1" spc="15" dirty="0">
                          <a:latin typeface="Calibri"/>
                          <a:cs typeface="Calibri"/>
                        </a:rPr>
                        <a:t>f</a:t>
                      </a:r>
                      <a:r>
                        <a:rPr sz="1100" b="1" spc="-25" dirty="0">
                          <a:latin typeface="Calibri"/>
                          <a:cs typeface="Calibri"/>
                        </a:rPr>
                        <a:t>ili</a:t>
                      </a:r>
                      <a:r>
                        <a:rPr sz="1100" b="1" spc="5" dirty="0">
                          <a:latin typeface="Calibri"/>
                          <a:cs typeface="Calibri"/>
                        </a:rPr>
                        <a:t>a</a:t>
                      </a:r>
                      <a:r>
                        <a:rPr sz="1100" b="1" spc="15" dirty="0">
                          <a:latin typeface="Calibri"/>
                          <a:cs typeface="Calibri"/>
                        </a:rPr>
                        <a:t>d</a:t>
                      </a:r>
                      <a:r>
                        <a:rPr sz="1100" b="1" dirty="0">
                          <a:latin typeface="Calibri"/>
                          <a:cs typeface="Calibri"/>
                        </a:rPr>
                        <a:t>o</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6,9%</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9,8%</a:t>
                      </a:r>
                      <a:endParaRPr sz="1100">
                        <a:latin typeface="Calibri"/>
                        <a:cs typeface="Calibri"/>
                      </a:endParaRPr>
                    </a:p>
                  </a:txBody>
                  <a:tcPr marL="0" marR="0" marT="0" marB="0"/>
                </a:tc>
                <a:extLst>
                  <a:ext uri="{0D108BD9-81ED-4DB2-BD59-A6C34878D82A}">
                    <a16:rowId xmlns:a16="http://schemas.microsoft.com/office/drawing/2014/main" val="10009"/>
                  </a:ext>
                </a:extLst>
              </a:tr>
              <a:tr h="184988">
                <a:tc>
                  <a:txBody>
                    <a:bodyPr/>
                    <a:lstStyle/>
                    <a:p>
                      <a:pPr marL="10795" algn="ctr">
                        <a:lnSpc>
                          <a:spcPts val="1220"/>
                        </a:lnSpc>
                      </a:pPr>
                      <a:r>
                        <a:rPr sz="1100" b="1" spc="-40" dirty="0">
                          <a:latin typeface="Calibri"/>
                          <a:cs typeface="Calibri"/>
                        </a:rPr>
                        <a:t>Especial</a:t>
                      </a:r>
                      <a:endParaRPr sz="1100">
                        <a:latin typeface="Calibri"/>
                        <a:cs typeface="Calibri"/>
                      </a:endParaRPr>
                    </a:p>
                  </a:txBody>
                  <a:tcPr marL="0" marR="0" marT="0" marB="0"/>
                </a:tc>
                <a:tc>
                  <a:txBody>
                    <a:bodyPr/>
                    <a:lstStyle/>
                    <a:p>
                      <a:pPr marR="204470" algn="r">
                        <a:lnSpc>
                          <a:spcPts val="1220"/>
                        </a:lnSpc>
                      </a:pPr>
                      <a:r>
                        <a:rPr sz="1100" spc="-65" dirty="0">
                          <a:latin typeface="Calibri"/>
                          <a:cs typeface="Calibri"/>
                        </a:rPr>
                        <a:t>0,0%</a:t>
                      </a:r>
                      <a:endParaRPr sz="1100">
                        <a:latin typeface="Calibri"/>
                        <a:cs typeface="Calibri"/>
                      </a:endParaRPr>
                    </a:p>
                  </a:txBody>
                  <a:tcPr marL="0" marR="0" marT="0" marB="0"/>
                </a:tc>
                <a:tc>
                  <a:txBody>
                    <a:bodyPr/>
                    <a:lstStyle/>
                    <a:p>
                      <a:pPr marR="13970" algn="r">
                        <a:lnSpc>
                          <a:spcPts val="1220"/>
                        </a:lnSpc>
                      </a:pPr>
                      <a:r>
                        <a:rPr sz="1100" spc="-65" dirty="0">
                          <a:latin typeface="Calibri"/>
                          <a:cs typeface="Calibri"/>
                        </a:rPr>
                        <a:t>0,0%</a:t>
                      </a:r>
                      <a:endParaRPr sz="1100">
                        <a:latin typeface="Calibri"/>
                        <a:cs typeface="Calibri"/>
                      </a:endParaRPr>
                    </a:p>
                  </a:txBody>
                  <a:tcPr marL="0" marR="0" marT="0" marB="0"/>
                </a:tc>
                <a:extLst>
                  <a:ext uri="{0D108BD9-81ED-4DB2-BD59-A6C34878D82A}">
                    <a16:rowId xmlns:a16="http://schemas.microsoft.com/office/drawing/2014/main" val="10010"/>
                  </a:ext>
                </a:extLst>
              </a:tr>
              <a:tr h="161924">
                <a:tc>
                  <a:txBody>
                    <a:bodyPr/>
                    <a:lstStyle/>
                    <a:p>
                      <a:pPr marL="10160" algn="ctr">
                        <a:lnSpc>
                          <a:spcPts val="1175"/>
                        </a:lnSpc>
                      </a:pPr>
                      <a:r>
                        <a:rPr sz="1100" b="1" spc="-45" dirty="0">
                          <a:latin typeface="Calibri"/>
                          <a:cs typeface="Calibri"/>
                        </a:rPr>
                        <a:t>Particular</a:t>
                      </a:r>
                      <a:endParaRPr sz="1100">
                        <a:latin typeface="Calibri"/>
                        <a:cs typeface="Calibri"/>
                      </a:endParaRPr>
                    </a:p>
                  </a:txBody>
                  <a:tcPr marL="0" marR="0" marT="0" marB="0"/>
                </a:tc>
                <a:tc>
                  <a:txBody>
                    <a:bodyPr/>
                    <a:lstStyle/>
                    <a:p>
                      <a:pPr marR="204470" algn="r">
                        <a:lnSpc>
                          <a:spcPts val="1175"/>
                        </a:lnSpc>
                      </a:pPr>
                      <a:r>
                        <a:rPr sz="1100" spc="-65" dirty="0">
                          <a:latin typeface="Calibri"/>
                          <a:cs typeface="Calibri"/>
                        </a:rPr>
                        <a:t>0,0%</a:t>
                      </a:r>
                      <a:endParaRPr sz="1100">
                        <a:latin typeface="Calibri"/>
                        <a:cs typeface="Calibri"/>
                      </a:endParaRPr>
                    </a:p>
                  </a:txBody>
                  <a:tcPr marL="0" marR="0" marT="0" marB="0"/>
                </a:tc>
                <a:tc>
                  <a:txBody>
                    <a:bodyPr/>
                    <a:lstStyle/>
                    <a:p>
                      <a:pPr marR="13970" algn="r">
                        <a:lnSpc>
                          <a:spcPts val="1175"/>
                        </a:lnSpc>
                      </a:pPr>
                      <a:r>
                        <a:rPr sz="1100" spc="-65" dirty="0">
                          <a:latin typeface="Calibri"/>
                          <a:cs typeface="Calibri"/>
                        </a:rPr>
                        <a:t>0,0%</a:t>
                      </a:r>
                      <a:endParaRPr sz="1100">
                        <a:latin typeface="Calibri"/>
                        <a:cs typeface="Calibri"/>
                      </a:endParaRPr>
                    </a:p>
                  </a:txBody>
                  <a:tcPr marL="0" marR="0" marT="0" marB="0"/>
                </a:tc>
                <a:extLst>
                  <a:ext uri="{0D108BD9-81ED-4DB2-BD59-A6C34878D82A}">
                    <a16:rowId xmlns:a16="http://schemas.microsoft.com/office/drawing/2014/main" val="10011"/>
                  </a:ext>
                </a:extLst>
              </a:tr>
            </a:tbl>
          </a:graphicData>
        </a:graphic>
      </p:graphicFrame>
      <p:sp>
        <p:nvSpPr>
          <p:cNvPr id="63" name="object 63"/>
          <p:cNvSpPr txBox="1"/>
          <p:nvPr/>
        </p:nvSpPr>
        <p:spPr>
          <a:xfrm>
            <a:off x="495477" y="6350913"/>
            <a:ext cx="790575" cy="192405"/>
          </a:xfrm>
          <a:prstGeom prst="rect">
            <a:avLst/>
          </a:prstGeom>
        </p:spPr>
        <p:txBody>
          <a:bodyPr vert="horz" wrap="square" lIns="0" tIns="11430" rIns="0" bIns="0" rtlCol="0">
            <a:spAutoFit/>
          </a:bodyPr>
          <a:lstStyle/>
          <a:p>
            <a:pPr marL="12700">
              <a:lnSpc>
                <a:spcPct val="100000"/>
              </a:lnSpc>
              <a:spcBef>
                <a:spcPts val="90"/>
              </a:spcBef>
            </a:pPr>
            <a:r>
              <a:rPr sz="1100" b="1" spc="-45" dirty="0">
                <a:latin typeface="Calibri"/>
                <a:cs typeface="Calibri"/>
              </a:rPr>
              <a:t>Características</a:t>
            </a:r>
            <a:endParaRPr sz="1100">
              <a:latin typeface="Calibri"/>
              <a:cs typeface="Calibri"/>
            </a:endParaRPr>
          </a:p>
        </p:txBody>
      </p:sp>
    </p:spTree>
    <p:extLst>
      <p:ext uri="{BB962C8B-B14F-4D97-AF65-F5344CB8AC3E}">
        <p14:creationId xmlns:p14="http://schemas.microsoft.com/office/powerpoint/2010/main" val="4122111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587"/>
            <a:ext cx="2181225" cy="5543550"/>
            <a:chOff x="0" y="5587"/>
            <a:chExt cx="2181225" cy="5543550"/>
          </a:xfrm>
        </p:grpSpPr>
        <p:pic>
          <p:nvPicPr>
            <p:cNvPr id="3" name="object 3"/>
            <p:cNvPicPr/>
            <p:nvPr/>
          </p:nvPicPr>
          <p:blipFill>
            <a:blip r:embed="rId2" cstate="print"/>
            <a:stretch>
              <a:fillRect/>
            </a:stretch>
          </p:blipFill>
          <p:spPr>
            <a:xfrm>
              <a:off x="0" y="5587"/>
              <a:ext cx="2152435" cy="2818637"/>
            </a:xfrm>
            <a:prstGeom prst="rect">
              <a:avLst/>
            </a:prstGeom>
          </p:spPr>
        </p:pic>
        <p:pic>
          <p:nvPicPr>
            <p:cNvPr id="4" name="object 4"/>
            <p:cNvPicPr/>
            <p:nvPr/>
          </p:nvPicPr>
          <p:blipFill>
            <a:blip r:embed="rId3" cstate="print"/>
            <a:stretch>
              <a:fillRect/>
            </a:stretch>
          </p:blipFill>
          <p:spPr>
            <a:xfrm>
              <a:off x="0" y="2824098"/>
              <a:ext cx="2180717" cy="2724912"/>
            </a:xfrm>
            <a:prstGeom prst="rect">
              <a:avLst/>
            </a:prstGeom>
          </p:spPr>
        </p:pic>
        <p:pic>
          <p:nvPicPr>
            <p:cNvPr id="5" name="object 5"/>
            <p:cNvPicPr/>
            <p:nvPr/>
          </p:nvPicPr>
          <p:blipFill>
            <a:blip r:embed="rId4" cstate="print"/>
            <a:stretch>
              <a:fillRect/>
            </a:stretch>
          </p:blipFill>
          <p:spPr>
            <a:xfrm>
              <a:off x="179209" y="4211916"/>
              <a:ext cx="1892681" cy="488480"/>
            </a:xfrm>
            <a:prstGeom prst="rect">
              <a:avLst/>
            </a:prstGeom>
          </p:spPr>
        </p:pic>
      </p:grpSp>
      <p:sp>
        <p:nvSpPr>
          <p:cNvPr id="6" name="object 6"/>
          <p:cNvSpPr txBox="1"/>
          <p:nvPr/>
        </p:nvSpPr>
        <p:spPr>
          <a:xfrm>
            <a:off x="281127" y="4292853"/>
            <a:ext cx="1796414" cy="1016635"/>
          </a:xfrm>
          <a:prstGeom prst="rect">
            <a:avLst/>
          </a:prstGeom>
        </p:spPr>
        <p:txBody>
          <a:bodyPr vert="horz" wrap="square" lIns="0" tIns="13335" rIns="0" bIns="0" rtlCol="0">
            <a:spAutoFit/>
          </a:bodyPr>
          <a:lstStyle/>
          <a:p>
            <a:pPr marL="386080">
              <a:lnSpc>
                <a:spcPct val="100000"/>
              </a:lnSpc>
              <a:spcBef>
                <a:spcPts val="105"/>
              </a:spcBef>
            </a:pPr>
            <a:r>
              <a:rPr sz="2000" b="1" spc="-204" dirty="0">
                <a:latin typeface="Arial"/>
                <a:cs typeface="Arial"/>
              </a:rPr>
              <a:t>1750</a:t>
            </a:r>
            <a:endParaRPr sz="2000">
              <a:latin typeface="Arial"/>
              <a:cs typeface="Arial"/>
            </a:endParaRPr>
          </a:p>
          <a:p>
            <a:pPr marL="12065" marR="5080" algn="ctr">
              <a:lnSpc>
                <a:spcPct val="100000"/>
              </a:lnSpc>
              <a:spcBef>
                <a:spcPts val="1080"/>
              </a:spcBef>
            </a:pPr>
            <a:r>
              <a:rPr sz="1200" b="1" spc="-190" dirty="0">
                <a:latin typeface="Arial"/>
                <a:cs typeface="Arial"/>
              </a:rPr>
              <a:t>V</a:t>
            </a:r>
            <a:r>
              <a:rPr sz="1200" b="1" spc="-125" dirty="0">
                <a:latin typeface="Arial"/>
                <a:cs typeface="Arial"/>
              </a:rPr>
              <a:t>a</a:t>
            </a:r>
            <a:r>
              <a:rPr sz="1200" b="1" spc="-75" dirty="0">
                <a:latin typeface="Arial"/>
                <a:cs typeface="Arial"/>
              </a:rPr>
              <a:t>ri</a:t>
            </a:r>
            <a:r>
              <a:rPr sz="1200" b="1" spc="-125" dirty="0">
                <a:latin typeface="Arial"/>
                <a:cs typeface="Arial"/>
              </a:rPr>
              <a:t>ac</a:t>
            </a:r>
            <a:r>
              <a:rPr sz="1200" b="1" spc="-105" dirty="0">
                <a:latin typeface="Arial"/>
                <a:cs typeface="Arial"/>
              </a:rPr>
              <a:t>ió</a:t>
            </a:r>
            <a:r>
              <a:rPr sz="1200" b="1" spc="-135" dirty="0">
                <a:latin typeface="Arial"/>
                <a:cs typeface="Arial"/>
              </a:rPr>
              <a:t>n</a:t>
            </a:r>
            <a:r>
              <a:rPr sz="1200" b="1" spc="-70" dirty="0">
                <a:latin typeface="Arial"/>
                <a:cs typeface="Arial"/>
              </a:rPr>
              <a:t> </a:t>
            </a:r>
            <a:r>
              <a:rPr sz="1200" b="1" spc="-125" dirty="0">
                <a:latin typeface="Arial"/>
                <a:cs typeface="Arial"/>
              </a:rPr>
              <a:t>porcen</a:t>
            </a:r>
            <a:r>
              <a:rPr sz="1200" b="1" spc="-80" dirty="0">
                <a:latin typeface="Arial"/>
                <a:cs typeface="Arial"/>
              </a:rPr>
              <a:t>t</a:t>
            </a:r>
            <a:r>
              <a:rPr sz="1200" b="1" spc="-105" dirty="0">
                <a:latin typeface="Arial"/>
                <a:cs typeface="Arial"/>
              </a:rPr>
              <a:t>ual</a:t>
            </a:r>
            <a:r>
              <a:rPr sz="1200" b="1" spc="-55" dirty="0">
                <a:latin typeface="Arial"/>
                <a:cs typeface="Arial"/>
              </a:rPr>
              <a:t> </a:t>
            </a:r>
            <a:r>
              <a:rPr sz="1200" b="1" spc="-130" dirty="0">
                <a:latin typeface="Arial"/>
                <a:cs typeface="Arial"/>
              </a:rPr>
              <a:t>de</a:t>
            </a:r>
            <a:r>
              <a:rPr sz="1200" b="1" spc="-45" dirty="0">
                <a:latin typeface="Arial"/>
                <a:cs typeface="Arial"/>
              </a:rPr>
              <a:t> </a:t>
            </a:r>
            <a:r>
              <a:rPr sz="1200" b="1" spc="-125" dirty="0">
                <a:latin typeface="Arial"/>
                <a:cs typeface="Arial"/>
              </a:rPr>
              <a:t>168%  más</a:t>
            </a:r>
            <a:r>
              <a:rPr sz="1200" b="1" spc="-65" dirty="0">
                <a:latin typeface="Arial"/>
                <a:cs typeface="Arial"/>
              </a:rPr>
              <a:t> </a:t>
            </a:r>
            <a:r>
              <a:rPr sz="1200" b="1" spc="-85" dirty="0">
                <a:latin typeface="Arial"/>
                <a:cs typeface="Arial"/>
              </a:rPr>
              <a:t>r</a:t>
            </a:r>
            <a:r>
              <a:rPr sz="1200" b="1" spc="-120" dirty="0">
                <a:latin typeface="Arial"/>
                <a:cs typeface="Arial"/>
              </a:rPr>
              <a:t>e</a:t>
            </a:r>
            <a:r>
              <a:rPr sz="1200" b="1" spc="-125" dirty="0">
                <a:latin typeface="Arial"/>
                <a:cs typeface="Arial"/>
              </a:rPr>
              <a:t>spe</a:t>
            </a:r>
            <a:r>
              <a:rPr sz="1200" b="1" spc="-120" dirty="0">
                <a:latin typeface="Arial"/>
                <a:cs typeface="Arial"/>
              </a:rPr>
              <a:t>c</a:t>
            </a:r>
            <a:r>
              <a:rPr sz="1200" b="1" spc="-105" dirty="0">
                <a:latin typeface="Arial"/>
                <a:cs typeface="Arial"/>
              </a:rPr>
              <a:t>to</a:t>
            </a:r>
            <a:r>
              <a:rPr sz="1200" b="1" spc="-65" dirty="0">
                <a:latin typeface="Arial"/>
                <a:cs typeface="Arial"/>
              </a:rPr>
              <a:t> </a:t>
            </a:r>
            <a:r>
              <a:rPr sz="1200" b="1" spc="-120" dirty="0">
                <a:latin typeface="Arial"/>
                <a:cs typeface="Arial"/>
              </a:rPr>
              <a:t>a</a:t>
            </a:r>
            <a:r>
              <a:rPr sz="1200" b="1" spc="-60" dirty="0">
                <a:latin typeface="Arial"/>
                <a:cs typeface="Arial"/>
              </a:rPr>
              <a:t>l </a:t>
            </a:r>
            <a:r>
              <a:rPr sz="1200" b="1" spc="-120" dirty="0">
                <a:latin typeface="Arial"/>
                <a:cs typeface="Arial"/>
              </a:rPr>
              <a:t>mismo  </a:t>
            </a:r>
            <a:r>
              <a:rPr sz="1200" b="1" spc="-114" dirty="0">
                <a:latin typeface="Arial"/>
                <a:cs typeface="Arial"/>
              </a:rPr>
              <a:t>period</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l </a:t>
            </a:r>
            <a:r>
              <a:rPr sz="1200" b="1" spc="-125" dirty="0">
                <a:latin typeface="Arial"/>
                <a:cs typeface="Arial"/>
              </a:rPr>
              <a:t>a</a:t>
            </a:r>
            <a:r>
              <a:rPr sz="1200" b="1" spc="-135" dirty="0">
                <a:latin typeface="Arial"/>
                <a:cs typeface="Arial"/>
              </a:rPr>
              <a:t>ño</a:t>
            </a:r>
            <a:r>
              <a:rPr sz="1200" b="1" spc="-75" dirty="0">
                <a:latin typeface="Arial"/>
                <a:cs typeface="Arial"/>
              </a:rPr>
              <a:t> </a:t>
            </a:r>
            <a:r>
              <a:rPr sz="1200" b="1" spc="-130" dirty="0">
                <a:latin typeface="Arial"/>
                <a:cs typeface="Arial"/>
              </a:rPr>
              <a:t>an</a:t>
            </a:r>
            <a:r>
              <a:rPr sz="1200" b="1" spc="-80" dirty="0">
                <a:latin typeface="Arial"/>
                <a:cs typeface="Arial"/>
              </a:rPr>
              <a:t>t</a:t>
            </a:r>
            <a:r>
              <a:rPr sz="1200" b="1" spc="-125" dirty="0">
                <a:latin typeface="Arial"/>
                <a:cs typeface="Arial"/>
              </a:rPr>
              <a:t>e</a:t>
            </a:r>
            <a:r>
              <a:rPr sz="1200" b="1" spc="-95" dirty="0">
                <a:latin typeface="Arial"/>
                <a:cs typeface="Arial"/>
              </a:rPr>
              <a:t>rior</a:t>
            </a:r>
            <a:endParaRPr sz="1200">
              <a:latin typeface="Arial"/>
              <a:cs typeface="Arial"/>
            </a:endParaRPr>
          </a:p>
        </p:txBody>
      </p:sp>
      <p:grpSp>
        <p:nvGrpSpPr>
          <p:cNvPr id="7" name="object 7"/>
          <p:cNvGrpSpPr/>
          <p:nvPr/>
        </p:nvGrpSpPr>
        <p:grpSpPr>
          <a:xfrm>
            <a:off x="2435605" y="62102"/>
            <a:ext cx="313690" cy="287020"/>
            <a:chOff x="2435605" y="62102"/>
            <a:chExt cx="313690" cy="287020"/>
          </a:xfrm>
        </p:grpSpPr>
        <p:sp>
          <p:nvSpPr>
            <p:cNvPr id="8" name="object 8"/>
            <p:cNvSpPr/>
            <p:nvPr/>
          </p:nvSpPr>
          <p:spPr>
            <a:xfrm>
              <a:off x="2448305" y="74802"/>
              <a:ext cx="288290" cy="261620"/>
            </a:xfrm>
            <a:custGeom>
              <a:avLst/>
              <a:gdLst/>
              <a:ahLst/>
              <a:cxnLst/>
              <a:rect l="l" t="t" r="r" b="b"/>
              <a:pathLst>
                <a:path w="288289" h="261620">
                  <a:moveTo>
                    <a:pt x="144018"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8"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8" y="0"/>
                  </a:lnTo>
                  <a:close/>
                </a:path>
              </a:pathLst>
            </a:custGeom>
            <a:solidFill>
              <a:srgbClr val="C00000"/>
            </a:solidFill>
          </p:spPr>
          <p:txBody>
            <a:bodyPr wrap="square" lIns="0" tIns="0" rIns="0" bIns="0" rtlCol="0"/>
            <a:lstStyle/>
            <a:p>
              <a:endParaRPr/>
            </a:p>
          </p:txBody>
        </p:sp>
        <p:sp>
          <p:nvSpPr>
            <p:cNvPr id="9" name="object 9"/>
            <p:cNvSpPr/>
            <p:nvPr/>
          </p:nvSpPr>
          <p:spPr>
            <a:xfrm>
              <a:off x="2448305" y="74802"/>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8"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8"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10" name="object 10"/>
          <p:cNvSpPr txBox="1"/>
          <p:nvPr/>
        </p:nvSpPr>
        <p:spPr>
          <a:xfrm>
            <a:off x="2527807" y="51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1</a:t>
            </a:r>
            <a:endParaRPr sz="1800">
              <a:latin typeface="Arial MT"/>
              <a:cs typeface="Arial MT"/>
            </a:endParaRPr>
          </a:p>
        </p:txBody>
      </p:sp>
      <p:sp>
        <p:nvSpPr>
          <p:cNvPr id="11" name="object 11"/>
          <p:cNvSpPr/>
          <p:nvPr/>
        </p:nvSpPr>
        <p:spPr>
          <a:xfrm>
            <a:off x="2736342" y="205613"/>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12" name="object 12"/>
          <p:cNvSpPr txBox="1"/>
          <p:nvPr/>
        </p:nvSpPr>
        <p:spPr>
          <a:xfrm>
            <a:off x="3382136" y="104647"/>
            <a:ext cx="2083435" cy="208279"/>
          </a:xfrm>
          <a:prstGeom prst="rect">
            <a:avLst/>
          </a:prstGeom>
        </p:spPr>
        <p:txBody>
          <a:bodyPr vert="horz" wrap="square" lIns="0" tIns="12700" rIns="0" bIns="0" rtlCol="0">
            <a:spAutoFit/>
          </a:bodyPr>
          <a:lstStyle/>
          <a:p>
            <a:pPr marL="12700">
              <a:lnSpc>
                <a:spcPct val="100000"/>
              </a:lnSpc>
              <a:spcBef>
                <a:spcPts val="100"/>
              </a:spcBef>
            </a:pPr>
            <a:r>
              <a:rPr sz="1200" b="1" spc="-160" dirty="0">
                <a:latin typeface="Arial"/>
                <a:cs typeface="Arial"/>
              </a:rPr>
              <a:t>C</a:t>
            </a:r>
            <a:r>
              <a:rPr sz="1200" b="1" spc="-140" dirty="0">
                <a:latin typeface="Arial"/>
                <a:cs typeface="Arial"/>
              </a:rPr>
              <a:t>ompor</a:t>
            </a:r>
            <a:r>
              <a:rPr sz="1200" b="1" spc="-80" dirty="0">
                <a:latin typeface="Arial"/>
                <a:cs typeface="Arial"/>
              </a:rPr>
              <a:t>t</a:t>
            </a:r>
            <a:r>
              <a:rPr sz="1200" b="1" spc="-125" dirty="0">
                <a:latin typeface="Arial"/>
                <a:cs typeface="Arial"/>
              </a:rPr>
              <a:t>amien</a:t>
            </a:r>
            <a:r>
              <a:rPr sz="1200" b="1" spc="-80" dirty="0">
                <a:latin typeface="Arial"/>
                <a:cs typeface="Arial"/>
              </a:rPr>
              <a:t>t</a:t>
            </a:r>
            <a:r>
              <a:rPr sz="1200" b="1" spc="-135" dirty="0">
                <a:latin typeface="Arial"/>
                <a:cs typeface="Arial"/>
              </a:rPr>
              <a:t>o</a:t>
            </a:r>
            <a:r>
              <a:rPr sz="1200" b="1" spc="-60" dirty="0">
                <a:latin typeface="Arial"/>
                <a:cs typeface="Arial"/>
              </a:rPr>
              <a:t> </a:t>
            </a:r>
            <a:r>
              <a:rPr sz="1200" b="1" spc="-130" dirty="0">
                <a:latin typeface="Arial"/>
                <a:cs typeface="Arial"/>
              </a:rPr>
              <a:t>de</a:t>
            </a:r>
            <a:r>
              <a:rPr sz="1200" b="1" spc="-60" dirty="0">
                <a:latin typeface="Arial"/>
                <a:cs typeface="Arial"/>
              </a:rPr>
              <a:t> l</a:t>
            </a:r>
            <a:r>
              <a:rPr sz="1200" b="1" spc="-125" dirty="0">
                <a:latin typeface="Arial"/>
                <a:cs typeface="Arial"/>
              </a:rPr>
              <a:t>a</a:t>
            </a:r>
            <a:r>
              <a:rPr sz="1200" b="1" spc="-60" dirty="0">
                <a:latin typeface="Arial"/>
                <a:cs typeface="Arial"/>
              </a:rPr>
              <a:t> </a:t>
            </a:r>
            <a:r>
              <a:rPr sz="1200" b="1" spc="-135" dirty="0">
                <a:latin typeface="Arial"/>
                <a:cs typeface="Arial"/>
              </a:rPr>
              <a:t>no</a:t>
            </a:r>
            <a:r>
              <a:rPr sz="1200" b="1" spc="-80" dirty="0">
                <a:latin typeface="Arial"/>
                <a:cs typeface="Arial"/>
              </a:rPr>
              <a:t>tific</a:t>
            </a:r>
            <a:r>
              <a:rPr sz="1200" b="1" spc="-125" dirty="0">
                <a:latin typeface="Arial"/>
                <a:cs typeface="Arial"/>
              </a:rPr>
              <a:t>ac</a:t>
            </a:r>
            <a:r>
              <a:rPr sz="1200" b="1" spc="-110" dirty="0">
                <a:latin typeface="Arial"/>
                <a:cs typeface="Arial"/>
              </a:rPr>
              <a:t>ión</a:t>
            </a:r>
            <a:endParaRPr sz="1200">
              <a:latin typeface="Arial"/>
              <a:cs typeface="Arial"/>
            </a:endParaRPr>
          </a:p>
        </p:txBody>
      </p:sp>
      <p:grpSp>
        <p:nvGrpSpPr>
          <p:cNvPr id="13" name="object 13"/>
          <p:cNvGrpSpPr/>
          <p:nvPr/>
        </p:nvGrpSpPr>
        <p:grpSpPr>
          <a:xfrm>
            <a:off x="-12700" y="5536323"/>
            <a:ext cx="7226300" cy="529590"/>
            <a:chOff x="-12700" y="5536323"/>
            <a:chExt cx="7226300" cy="529590"/>
          </a:xfrm>
        </p:grpSpPr>
        <p:sp>
          <p:nvSpPr>
            <p:cNvPr id="14" name="object 14"/>
            <p:cNvSpPr/>
            <p:nvPr/>
          </p:nvSpPr>
          <p:spPr>
            <a:xfrm>
              <a:off x="0" y="5549023"/>
              <a:ext cx="7200900" cy="504190"/>
            </a:xfrm>
            <a:custGeom>
              <a:avLst/>
              <a:gdLst/>
              <a:ahLst/>
              <a:cxnLst/>
              <a:rect l="l" t="t" r="r" b="b"/>
              <a:pathLst>
                <a:path w="7200900" h="504189">
                  <a:moveTo>
                    <a:pt x="7200900" y="0"/>
                  </a:moveTo>
                  <a:lnTo>
                    <a:pt x="0" y="0"/>
                  </a:lnTo>
                  <a:lnTo>
                    <a:pt x="0" y="504050"/>
                  </a:lnTo>
                  <a:lnTo>
                    <a:pt x="7200900" y="504050"/>
                  </a:lnTo>
                  <a:lnTo>
                    <a:pt x="7200900" y="0"/>
                  </a:lnTo>
                  <a:close/>
                </a:path>
              </a:pathLst>
            </a:custGeom>
            <a:solidFill>
              <a:srgbClr val="DDD9C3"/>
            </a:solidFill>
          </p:spPr>
          <p:txBody>
            <a:bodyPr wrap="square" lIns="0" tIns="0" rIns="0" bIns="0" rtlCol="0"/>
            <a:lstStyle/>
            <a:p>
              <a:endParaRPr/>
            </a:p>
          </p:txBody>
        </p:sp>
        <p:sp>
          <p:nvSpPr>
            <p:cNvPr id="15" name="object 15"/>
            <p:cNvSpPr/>
            <p:nvPr/>
          </p:nvSpPr>
          <p:spPr>
            <a:xfrm>
              <a:off x="0" y="5549023"/>
              <a:ext cx="7200900" cy="504190"/>
            </a:xfrm>
            <a:custGeom>
              <a:avLst/>
              <a:gdLst/>
              <a:ahLst/>
              <a:cxnLst/>
              <a:rect l="l" t="t" r="r" b="b"/>
              <a:pathLst>
                <a:path w="7200900" h="504189">
                  <a:moveTo>
                    <a:pt x="0" y="504050"/>
                  </a:moveTo>
                  <a:lnTo>
                    <a:pt x="7200900" y="504050"/>
                  </a:lnTo>
                  <a:lnTo>
                    <a:pt x="7200900" y="0"/>
                  </a:lnTo>
                  <a:lnTo>
                    <a:pt x="0" y="0"/>
                  </a:lnTo>
                  <a:lnTo>
                    <a:pt x="0" y="504050"/>
                  </a:lnTo>
                  <a:close/>
                </a:path>
              </a:pathLst>
            </a:custGeom>
            <a:ln w="25400">
              <a:solidFill>
                <a:srgbClr val="D9D9D9"/>
              </a:solidFill>
            </a:ln>
          </p:spPr>
          <p:txBody>
            <a:bodyPr wrap="square" lIns="0" tIns="0" rIns="0" bIns="0" rtlCol="0"/>
            <a:lstStyle/>
            <a:p>
              <a:endParaRPr/>
            </a:p>
          </p:txBody>
        </p:sp>
        <p:sp>
          <p:nvSpPr>
            <p:cNvPr id="16" name="object 16"/>
            <p:cNvSpPr/>
            <p:nvPr/>
          </p:nvSpPr>
          <p:spPr>
            <a:xfrm>
              <a:off x="634479" y="5621654"/>
              <a:ext cx="281940" cy="261620"/>
            </a:xfrm>
            <a:custGeom>
              <a:avLst/>
              <a:gdLst/>
              <a:ahLst/>
              <a:cxnLst/>
              <a:rect l="l" t="t" r="r" b="b"/>
              <a:pathLst>
                <a:path w="281940" h="261620">
                  <a:moveTo>
                    <a:pt x="140906" y="0"/>
                  </a:moveTo>
                  <a:lnTo>
                    <a:pt x="96367" y="6666"/>
                  </a:lnTo>
                  <a:lnTo>
                    <a:pt x="57686" y="25233"/>
                  </a:lnTo>
                  <a:lnTo>
                    <a:pt x="27185" y="53547"/>
                  </a:lnTo>
                  <a:lnTo>
                    <a:pt x="7183" y="89456"/>
                  </a:lnTo>
                  <a:lnTo>
                    <a:pt x="0" y="130810"/>
                  </a:lnTo>
                  <a:lnTo>
                    <a:pt x="7183" y="172163"/>
                  </a:lnTo>
                  <a:lnTo>
                    <a:pt x="27185" y="208072"/>
                  </a:lnTo>
                  <a:lnTo>
                    <a:pt x="57686" y="236386"/>
                  </a:lnTo>
                  <a:lnTo>
                    <a:pt x="96367" y="254953"/>
                  </a:lnTo>
                  <a:lnTo>
                    <a:pt x="140906" y="261620"/>
                  </a:lnTo>
                  <a:lnTo>
                    <a:pt x="185447" y="254953"/>
                  </a:lnTo>
                  <a:lnTo>
                    <a:pt x="224130" y="236386"/>
                  </a:lnTo>
                  <a:lnTo>
                    <a:pt x="254635" y="208072"/>
                  </a:lnTo>
                  <a:lnTo>
                    <a:pt x="274641" y="172163"/>
                  </a:lnTo>
                  <a:lnTo>
                    <a:pt x="281825" y="130810"/>
                  </a:lnTo>
                  <a:lnTo>
                    <a:pt x="274641" y="89456"/>
                  </a:lnTo>
                  <a:lnTo>
                    <a:pt x="254635" y="53547"/>
                  </a:lnTo>
                  <a:lnTo>
                    <a:pt x="224130" y="25233"/>
                  </a:lnTo>
                  <a:lnTo>
                    <a:pt x="185447" y="6666"/>
                  </a:lnTo>
                  <a:lnTo>
                    <a:pt x="140906" y="0"/>
                  </a:lnTo>
                  <a:close/>
                </a:path>
              </a:pathLst>
            </a:custGeom>
            <a:solidFill>
              <a:srgbClr val="C00000"/>
            </a:solidFill>
          </p:spPr>
          <p:txBody>
            <a:bodyPr wrap="square" lIns="0" tIns="0" rIns="0" bIns="0" rtlCol="0"/>
            <a:lstStyle/>
            <a:p>
              <a:endParaRPr/>
            </a:p>
          </p:txBody>
        </p:sp>
        <p:sp>
          <p:nvSpPr>
            <p:cNvPr id="17" name="object 17"/>
            <p:cNvSpPr/>
            <p:nvPr/>
          </p:nvSpPr>
          <p:spPr>
            <a:xfrm>
              <a:off x="634479" y="5621654"/>
              <a:ext cx="281940" cy="261620"/>
            </a:xfrm>
            <a:custGeom>
              <a:avLst/>
              <a:gdLst/>
              <a:ahLst/>
              <a:cxnLst/>
              <a:rect l="l" t="t" r="r" b="b"/>
              <a:pathLst>
                <a:path w="281940" h="261620">
                  <a:moveTo>
                    <a:pt x="0" y="130810"/>
                  </a:moveTo>
                  <a:lnTo>
                    <a:pt x="7183" y="89456"/>
                  </a:lnTo>
                  <a:lnTo>
                    <a:pt x="27185" y="53547"/>
                  </a:lnTo>
                  <a:lnTo>
                    <a:pt x="57686" y="25233"/>
                  </a:lnTo>
                  <a:lnTo>
                    <a:pt x="96367" y="6666"/>
                  </a:lnTo>
                  <a:lnTo>
                    <a:pt x="140906" y="0"/>
                  </a:lnTo>
                  <a:lnTo>
                    <a:pt x="185447" y="6666"/>
                  </a:lnTo>
                  <a:lnTo>
                    <a:pt x="224130" y="25233"/>
                  </a:lnTo>
                  <a:lnTo>
                    <a:pt x="254635" y="53547"/>
                  </a:lnTo>
                  <a:lnTo>
                    <a:pt x="274641" y="89456"/>
                  </a:lnTo>
                  <a:lnTo>
                    <a:pt x="281825" y="130810"/>
                  </a:lnTo>
                  <a:lnTo>
                    <a:pt x="274641" y="172163"/>
                  </a:lnTo>
                  <a:lnTo>
                    <a:pt x="254635" y="208072"/>
                  </a:lnTo>
                  <a:lnTo>
                    <a:pt x="224130" y="236386"/>
                  </a:lnTo>
                  <a:lnTo>
                    <a:pt x="185447" y="254953"/>
                  </a:lnTo>
                  <a:lnTo>
                    <a:pt x="140906" y="261620"/>
                  </a:lnTo>
                  <a:lnTo>
                    <a:pt x="96367" y="254953"/>
                  </a:lnTo>
                  <a:lnTo>
                    <a:pt x="57686" y="236386"/>
                  </a:lnTo>
                  <a:lnTo>
                    <a:pt x="27185" y="208072"/>
                  </a:lnTo>
                  <a:lnTo>
                    <a:pt x="7183" y="172163"/>
                  </a:lnTo>
                  <a:lnTo>
                    <a:pt x="0" y="130810"/>
                  </a:lnTo>
                  <a:close/>
                </a:path>
              </a:pathLst>
            </a:custGeom>
            <a:ln w="25400">
              <a:solidFill>
                <a:srgbClr val="C00000"/>
              </a:solidFill>
            </a:ln>
          </p:spPr>
          <p:txBody>
            <a:bodyPr wrap="square" lIns="0" tIns="0" rIns="0" bIns="0" rtlCol="0"/>
            <a:lstStyle/>
            <a:p>
              <a:endParaRPr/>
            </a:p>
          </p:txBody>
        </p:sp>
      </p:grpSp>
      <p:sp>
        <p:nvSpPr>
          <p:cNvPr id="18" name="object 18"/>
          <p:cNvSpPr txBox="1"/>
          <p:nvPr/>
        </p:nvSpPr>
        <p:spPr>
          <a:xfrm>
            <a:off x="710590" y="5598921"/>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3</a:t>
            </a:r>
            <a:endParaRPr sz="1800">
              <a:latin typeface="Arial MT"/>
              <a:cs typeface="Arial MT"/>
            </a:endParaRPr>
          </a:p>
        </p:txBody>
      </p:sp>
      <p:sp>
        <p:nvSpPr>
          <p:cNvPr id="19" name="object 19"/>
          <p:cNvSpPr/>
          <p:nvPr/>
        </p:nvSpPr>
        <p:spPr>
          <a:xfrm>
            <a:off x="916305" y="5752465"/>
            <a:ext cx="634365" cy="0"/>
          </a:xfrm>
          <a:custGeom>
            <a:avLst/>
            <a:gdLst/>
            <a:ahLst/>
            <a:cxnLst/>
            <a:rect l="l" t="t" r="r" b="b"/>
            <a:pathLst>
              <a:path w="634365">
                <a:moveTo>
                  <a:pt x="0" y="0"/>
                </a:moveTo>
                <a:lnTo>
                  <a:pt x="634110" y="0"/>
                </a:lnTo>
              </a:path>
            </a:pathLst>
          </a:custGeom>
          <a:ln w="28575">
            <a:solidFill>
              <a:srgbClr val="C00000"/>
            </a:solidFill>
          </a:ln>
        </p:spPr>
        <p:txBody>
          <a:bodyPr wrap="square" lIns="0" tIns="0" rIns="0" bIns="0" rtlCol="0"/>
          <a:lstStyle/>
          <a:p>
            <a:endParaRPr/>
          </a:p>
        </p:txBody>
      </p:sp>
      <p:sp>
        <p:nvSpPr>
          <p:cNvPr id="20" name="object 20"/>
          <p:cNvSpPr txBox="1"/>
          <p:nvPr/>
        </p:nvSpPr>
        <p:spPr>
          <a:xfrm>
            <a:off x="1643252" y="5523103"/>
            <a:ext cx="4977130" cy="391160"/>
          </a:xfrm>
          <a:prstGeom prst="rect">
            <a:avLst/>
          </a:prstGeom>
        </p:spPr>
        <p:txBody>
          <a:bodyPr vert="horz" wrap="square" lIns="0" tIns="12700" rIns="0" bIns="0" rtlCol="0">
            <a:spAutoFit/>
          </a:bodyPr>
          <a:lstStyle/>
          <a:p>
            <a:pPr marL="12700" marR="5080">
              <a:lnSpc>
                <a:spcPct val="100000"/>
              </a:lnSpc>
              <a:spcBef>
                <a:spcPts val="100"/>
              </a:spcBef>
            </a:pPr>
            <a:r>
              <a:rPr sz="1200" b="1" spc="-140" dirty="0">
                <a:latin typeface="Arial"/>
                <a:cs typeface="Arial"/>
              </a:rPr>
              <a:t>Tasas</a:t>
            </a:r>
            <a:r>
              <a:rPr sz="1200" b="1" spc="-60" dirty="0">
                <a:latin typeface="Arial"/>
                <a:cs typeface="Arial"/>
              </a:rPr>
              <a:t> </a:t>
            </a:r>
            <a:r>
              <a:rPr sz="1200" b="1" spc="-130" dirty="0">
                <a:latin typeface="Arial"/>
                <a:cs typeface="Arial"/>
              </a:rPr>
              <a:t>de</a:t>
            </a:r>
            <a:r>
              <a:rPr sz="1200" b="1" spc="-45" dirty="0">
                <a:latin typeface="Arial"/>
                <a:cs typeface="Arial"/>
              </a:rPr>
              <a:t> </a:t>
            </a:r>
            <a:r>
              <a:rPr sz="1200" b="1" spc="-105" dirty="0">
                <a:latin typeface="Arial"/>
                <a:cs typeface="Arial"/>
              </a:rPr>
              <a:t>incidencia,</a:t>
            </a:r>
            <a:r>
              <a:rPr sz="1200" b="1" spc="-60" dirty="0">
                <a:latin typeface="Arial"/>
                <a:cs typeface="Arial"/>
              </a:rPr>
              <a:t> </a:t>
            </a:r>
            <a:r>
              <a:rPr sz="1200" b="1" spc="-114" dirty="0">
                <a:latin typeface="Arial"/>
                <a:cs typeface="Arial"/>
              </a:rPr>
              <a:t>porcentajes</a:t>
            </a:r>
            <a:r>
              <a:rPr sz="1200" b="1" spc="-60" dirty="0">
                <a:latin typeface="Arial"/>
                <a:cs typeface="Arial"/>
              </a:rPr>
              <a:t> </a:t>
            </a:r>
            <a:r>
              <a:rPr sz="1200" b="1" spc="-130" dirty="0">
                <a:latin typeface="Arial"/>
                <a:cs typeface="Arial"/>
              </a:rPr>
              <a:t>de</a:t>
            </a:r>
            <a:r>
              <a:rPr sz="1200" b="1" spc="-40" dirty="0">
                <a:latin typeface="Arial"/>
                <a:cs typeface="Arial"/>
              </a:rPr>
              <a:t> </a:t>
            </a:r>
            <a:r>
              <a:rPr sz="1200" b="1" spc="-130" dirty="0">
                <a:latin typeface="Arial"/>
                <a:cs typeface="Arial"/>
              </a:rPr>
              <a:t>uso</a:t>
            </a:r>
            <a:r>
              <a:rPr sz="1200" b="1" spc="-50" dirty="0">
                <a:latin typeface="Arial"/>
                <a:cs typeface="Arial"/>
              </a:rPr>
              <a:t> </a:t>
            </a:r>
            <a:r>
              <a:rPr sz="1200" b="1" spc="-130" dirty="0">
                <a:latin typeface="Arial"/>
                <a:cs typeface="Arial"/>
              </a:rPr>
              <a:t>de</a:t>
            </a:r>
            <a:r>
              <a:rPr sz="1200" b="1" spc="-45" dirty="0">
                <a:latin typeface="Arial"/>
                <a:cs typeface="Arial"/>
              </a:rPr>
              <a:t> </a:t>
            </a:r>
            <a:r>
              <a:rPr sz="1200" b="1" spc="-105" dirty="0">
                <a:latin typeface="Arial"/>
                <a:cs typeface="Arial"/>
              </a:rPr>
              <a:t>dispositivos</a:t>
            </a:r>
            <a:r>
              <a:rPr sz="1200" b="1" spc="-50" dirty="0">
                <a:latin typeface="Arial"/>
                <a:cs typeface="Arial"/>
              </a:rPr>
              <a:t> </a:t>
            </a:r>
            <a:r>
              <a:rPr sz="1200" b="1" spc="-130" dirty="0">
                <a:latin typeface="Arial"/>
                <a:cs typeface="Arial"/>
              </a:rPr>
              <a:t>en</a:t>
            </a:r>
            <a:r>
              <a:rPr sz="1200" b="1" spc="-65" dirty="0">
                <a:latin typeface="Arial"/>
                <a:cs typeface="Arial"/>
              </a:rPr>
              <a:t> </a:t>
            </a:r>
            <a:r>
              <a:rPr sz="1200" b="1" spc="-130" dirty="0">
                <a:latin typeface="Arial"/>
                <a:cs typeface="Arial"/>
              </a:rPr>
              <a:t>UCI</a:t>
            </a:r>
            <a:r>
              <a:rPr sz="1200" b="1" spc="-35" dirty="0">
                <a:latin typeface="Arial"/>
                <a:cs typeface="Arial"/>
              </a:rPr>
              <a:t> </a:t>
            </a:r>
            <a:r>
              <a:rPr sz="1200" b="1" spc="-125" dirty="0">
                <a:latin typeface="Arial"/>
                <a:cs typeface="Arial"/>
              </a:rPr>
              <a:t>y</a:t>
            </a:r>
            <a:r>
              <a:rPr sz="1200" b="1" spc="-45" dirty="0">
                <a:latin typeface="Arial"/>
                <a:cs typeface="Arial"/>
              </a:rPr>
              <a:t> </a:t>
            </a:r>
            <a:r>
              <a:rPr sz="1200" b="1" spc="-125" dirty="0">
                <a:latin typeface="Arial"/>
                <a:cs typeface="Arial"/>
              </a:rPr>
              <a:t>microorganismos </a:t>
            </a:r>
            <a:r>
              <a:rPr sz="1200" b="1" spc="-320" dirty="0">
                <a:latin typeface="Arial"/>
                <a:cs typeface="Arial"/>
              </a:rPr>
              <a:t> </a:t>
            </a:r>
            <a:r>
              <a:rPr sz="1200" b="1" spc="-120" dirty="0">
                <a:latin typeface="Arial"/>
                <a:cs typeface="Arial"/>
              </a:rPr>
              <a:t>asociados</a:t>
            </a:r>
            <a:r>
              <a:rPr sz="1200" b="1" spc="-70" dirty="0">
                <a:latin typeface="Arial"/>
                <a:cs typeface="Arial"/>
              </a:rPr>
              <a:t> </a:t>
            </a:r>
            <a:r>
              <a:rPr sz="1200" b="1" spc="-125" dirty="0">
                <a:latin typeface="Arial"/>
                <a:cs typeface="Arial"/>
              </a:rPr>
              <a:t>a</a:t>
            </a:r>
            <a:r>
              <a:rPr sz="1200" b="1" spc="-60" dirty="0">
                <a:latin typeface="Arial"/>
                <a:cs typeface="Arial"/>
              </a:rPr>
              <a:t> </a:t>
            </a:r>
            <a:r>
              <a:rPr sz="1200" b="1" spc="-125" dirty="0">
                <a:latin typeface="Arial"/>
                <a:cs typeface="Arial"/>
              </a:rPr>
              <a:t>IAD</a:t>
            </a:r>
            <a:r>
              <a:rPr sz="1200" b="1" spc="-55" dirty="0">
                <a:latin typeface="Arial"/>
                <a:cs typeface="Arial"/>
              </a:rPr>
              <a:t> </a:t>
            </a:r>
            <a:r>
              <a:rPr sz="1200" b="1" spc="-130" dirty="0">
                <a:latin typeface="Arial"/>
                <a:cs typeface="Arial"/>
              </a:rPr>
              <a:t>acumulado</a:t>
            </a:r>
            <a:r>
              <a:rPr sz="1200" b="1" spc="-60" dirty="0">
                <a:latin typeface="Arial"/>
                <a:cs typeface="Arial"/>
              </a:rPr>
              <a:t> </a:t>
            </a:r>
            <a:r>
              <a:rPr sz="1200" b="1" spc="-125" dirty="0">
                <a:latin typeface="Arial"/>
                <a:cs typeface="Arial"/>
              </a:rPr>
              <a:t>a</a:t>
            </a:r>
            <a:r>
              <a:rPr sz="1200" b="1" spc="-70" dirty="0">
                <a:latin typeface="Arial"/>
                <a:cs typeface="Arial"/>
              </a:rPr>
              <a:t> </a:t>
            </a:r>
            <a:r>
              <a:rPr sz="1200" b="1" spc="-120" dirty="0">
                <a:latin typeface="Arial"/>
                <a:cs typeface="Arial"/>
              </a:rPr>
              <a:t>septiembre</a:t>
            </a:r>
            <a:r>
              <a:rPr sz="1200" b="1" spc="-55" dirty="0">
                <a:latin typeface="Arial"/>
                <a:cs typeface="Arial"/>
              </a:rPr>
              <a:t> </a:t>
            </a:r>
            <a:r>
              <a:rPr sz="1200" b="1" spc="-130" dirty="0">
                <a:latin typeface="Arial"/>
                <a:cs typeface="Arial"/>
              </a:rPr>
              <a:t>de</a:t>
            </a:r>
            <a:r>
              <a:rPr sz="1200" b="1" spc="-40" dirty="0">
                <a:latin typeface="Arial"/>
                <a:cs typeface="Arial"/>
              </a:rPr>
              <a:t> </a:t>
            </a:r>
            <a:r>
              <a:rPr sz="1200" b="1" spc="-114" dirty="0">
                <a:latin typeface="Arial"/>
                <a:cs typeface="Arial"/>
              </a:rPr>
              <a:t>2021*</a:t>
            </a:r>
            <a:endParaRPr sz="1200">
              <a:latin typeface="Arial"/>
              <a:cs typeface="Arial"/>
            </a:endParaRPr>
          </a:p>
        </p:txBody>
      </p:sp>
      <p:sp>
        <p:nvSpPr>
          <p:cNvPr id="21" name="object 21"/>
          <p:cNvSpPr txBox="1"/>
          <p:nvPr/>
        </p:nvSpPr>
        <p:spPr>
          <a:xfrm>
            <a:off x="1643252" y="5888863"/>
            <a:ext cx="5440045" cy="208279"/>
          </a:xfrm>
          <a:prstGeom prst="rect">
            <a:avLst/>
          </a:prstGeom>
        </p:spPr>
        <p:txBody>
          <a:bodyPr vert="horz" wrap="square" lIns="0" tIns="12700" rIns="0" bIns="0" rtlCol="0">
            <a:spAutoFit/>
          </a:bodyPr>
          <a:lstStyle/>
          <a:p>
            <a:pPr marL="12700">
              <a:lnSpc>
                <a:spcPct val="100000"/>
              </a:lnSpc>
              <a:spcBef>
                <a:spcPts val="100"/>
              </a:spcBef>
            </a:pPr>
            <a:r>
              <a:rPr sz="1200" b="1" spc="-114" dirty="0">
                <a:solidFill>
                  <a:srgbClr val="FF0000"/>
                </a:solidFill>
                <a:latin typeface="Arial"/>
                <a:cs typeface="Arial"/>
              </a:rPr>
              <a:t>Nota:</a:t>
            </a:r>
            <a:r>
              <a:rPr sz="1200" b="1" spc="-55" dirty="0">
                <a:solidFill>
                  <a:srgbClr val="FF0000"/>
                </a:solidFill>
                <a:latin typeface="Arial"/>
                <a:cs typeface="Arial"/>
              </a:rPr>
              <a:t> </a:t>
            </a:r>
            <a:r>
              <a:rPr sz="1200" b="1" spc="-110" dirty="0">
                <a:solidFill>
                  <a:srgbClr val="FF0000"/>
                </a:solidFill>
                <a:latin typeface="Arial"/>
                <a:cs typeface="Arial"/>
              </a:rPr>
              <a:t>Reforzar</a:t>
            </a:r>
            <a:r>
              <a:rPr sz="1200" b="1" spc="-35" dirty="0">
                <a:solidFill>
                  <a:srgbClr val="FF0000"/>
                </a:solidFill>
                <a:latin typeface="Arial"/>
                <a:cs typeface="Arial"/>
              </a:rPr>
              <a:t> </a:t>
            </a:r>
            <a:r>
              <a:rPr sz="1200" b="1" spc="-100" dirty="0">
                <a:solidFill>
                  <a:srgbClr val="FF0000"/>
                </a:solidFill>
                <a:latin typeface="Arial"/>
                <a:cs typeface="Arial"/>
              </a:rPr>
              <a:t>las</a:t>
            </a:r>
            <a:r>
              <a:rPr sz="1200" b="1" spc="-60" dirty="0">
                <a:solidFill>
                  <a:srgbClr val="FF0000"/>
                </a:solidFill>
                <a:latin typeface="Arial"/>
                <a:cs typeface="Arial"/>
              </a:rPr>
              <a:t> </a:t>
            </a:r>
            <a:r>
              <a:rPr sz="1200" b="1" spc="-130" dirty="0">
                <a:solidFill>
                  <a:srgbClr val="FF0000"/>
                </a:solidFill>
                <a:latin typeface="Arial"/>
                <a:cs typeface="Arial"/>
              </a:rPr>
              <a:t>medidas</a:t>
            </a:r>
            <a:r>
              <a:rPr sz="1200" b="1" spc="-60" dirty="0">
                <a:solidFill>
                  <a:srgbClr val="FF0000"/>
                </a:solidFill>
                <a:latin typeface="Arial"/>
                <a:cs typeface="Arial"/>
              </a:rPr>
              <a:t> </a:t>
            </a:r>
            <a:r>
              <a:rPr sz="1200" b="1" spc="-130" dirty="0">
                <a:solidFill>
                  <a:srgbClr val="FF0000"/>
                </a:solidFill>
                <a:latin typeface="Arial"/>
                <a:cs typeface="Arial"/>
              </a:rPr>
              <a:t>de</a:t>
            </a:r>
            <a:r>
              <a:rPr sz="1200" b="1" spc="-45" dirty="0">
                <a:solidFill>
                  <a:srgbClr val="FF0000"/>
                </a:solidFill>
                <a:latin typeface="Arial"/>
                <a:cs typeface="Arial"/>
              </a:rPr>
              <a:t> </a:t>
            </a:r>
            <a:r>
              <a:rPr sz="1200" b="1" spc="-120" dirty="0">
                <a:solidFill>
                  <a:srgbClr val="FF0000"/>
                </a:solidFill>
                <a:latin typeface="Arial"/>
                <a:cs typeface="Arial"/>
              </a:rPr>
              <a:t>prevención</a:t>
            </a:r>
            <a:r>
              <a:rPr sz="1200" b="1" spc="-55" dirty="0">
                <a:solidFill>
                  <a:srgbClr val="FF0000"/>
                </a:solidFill>
                <a:latin typeface="Arial"/>
                <a:cs typeface="Arial"/>
              </a:rPr>
              <a:t> </a:t>
            </a:r>
            <a:r>
              <a:rPr sz="1200" b="1" spc="-130" dirty="0">
                <a:solidFill>
                  <a:srgbClr val="FF0000"/>
                </a:solidFill>
                <a:latin typeface="Arial"/>
                <a:cs typeface="Arial"/>
              </a:rPr>
              <a:t>de</a:t>
            </a:r>
            <a:r>
              <a:rPr sz="1200" b="1" spc="-60" dirty="0">
                <a:solidFill>
                  <a:srgbClr val="FF0000"/>
                </a:solidFill>
                <a:latin typeface="Arial"/>
                <a:cs typeface="Arial"/>
              </a:rPr>
              <a:t> </a:t>
            </a:r>
            <a:r>
              <a:rPr sz="1200" b="1" spc="-110" dirty="0">
                <a:solidFill>
                  <a:srgbClr val="FF0000"/>
                </a:solidFill>
                <a:latin typeface="Arial"/>
                <a:cs typeface="Arial"/>
              </a:rPr>
              <a:t>infecciones</a:t>
            </a:r>
            <a:r>
              <a:rPr sz="1200" b="1" spc="-60" dirty="0">
                <a:solidFill>
                  <a:srgbClr val="FF0000"/>
                </a:solidFill>
                <a:latin typeface="Arial"/>
                <a:cs typeface="Arial"/>
              </a:rPr>
              <a:t> </a:t>
            </a:r>
            <a:r>
              <a:rPr sz="1200" b="1" spc="-130" dirty="0">
                <a:solidFill>
                  <a:srgbClr val="FF0000"/>
                </a:solidFill>
                <a:latin typeface="Arial"/>
                <a:cs typeface="Arial"/>
              </a:rPr>
              <a:t>en</a:t>
            </a:r>
            <a:r>
              <a:rPr sz="1200" b="1" spc="-50" dirty="0">
                <a:solidFill>
                  <a:srgbClr val="FF0000"/>
                </a:solidFill>
                <a:latin typeface="Arial"/>
                <a:cs typeface="Arial"/>
              </a:rPr>
              <a:t> </a:t>
            </a:r>
            <a:r>
              <a:rPr sz="1200" b="1" spc="-120" dirty="0">
                <a:solidFill>
                  <a:srgbClr val="FF0000"/>
                </a:solidFill>
                <a:latin typeface="Arial"/>
                <a:cs typeface="Arial"/>
              </a:rPr>
              <a:t>todas</a:t>
            </a:r>
            <a:r>
              <a:rPr sz="1200" b="1" spc="-45" dirty="0">
                <a:solidFill>
                  <a:srgbClr val="FF0000"/>
                </a:solidFill>
                <a:latin typeface="Arial"/>
                <a:cs typeface="Arial"/>
              </a:rPr>
              <a:t> </a:t>
            </a:r>
            <a:r>
              <a:rPr sz="1200" b="1" spc="-100" dirty="0">
                <a:solidFill>
                  <a:srgbClr val="FF0000"/>
                </a:solidFill>
                <a:latin typeface="Arial"/>
                <a:cs typeface="Arial"/>
              </a:rPr>
              <a:t>las</a:t>
            </a:r>
            <a:r>
              <a:rPr sz="1200" b="1" spc="-25" dirty="0">
                <a:solidFill>
                  <a:srgbClr val="FF0000"/>
                </a:solidFill>
                <a:latin typeface="Arial"/>
                <a:cs typeface="Arial"/>
              </a:rPr>
              <a:t> </a:t>
            </a:r>
            <a:r>
              <a:rPr sz="1200" b="1" spc="-114" dirty="0">
                <a:solidFill>
                  <a:srgbClr val="FF0000"/>
                </a:solidFill>
                <a:latin typeface="Arial"/>
                <a:cs typeface="Arial"/>
              </a:rPr>
              <a:t>UCI-</a:t>
            </a:r>
            <a:r>
              <a:rPr sz="1200" b="1" spc="-40" dirty="0">
                <a:solidFill>
                  <a:srgbClr val="FF0000"/>
                </a:solidFill>
                <a:latin typeface="Arial"/>
                <a:cs typeface="Arial"/>
              </a:rPr>
              <a:t> </a:t>
            </a:r>
            <a:r>
              <a:rPr sz="1200" b="1" spc="-100" dirty="0">
                <a:solidFill>
                  <a:srgbClr val="FF0000"/>
                </a:solidFill>
                <a:latin typeface="Arial"/>
                <a:cs typeface="Arial"/>
              </a:rPr>
              <a:t>Notificar</a:t>
            </a:r>
            <a:r>
              <a:rPr sz="1200" b="1" spc="-55" dirty="0">
                <a:solidFill>
                  <a:srgbClr val="FF0000"/>
                </a:solidFill>
                <a:latin typeface="Arial"/>
                <a:cs typeface="Arial"/>
              </a:rPr>
              <a:t> </a:t>
            </a:r>
            <a:r>
              <a:rPr sz="1200" b="1" spc="-114" dirty="0">
                <a:solidFill>
                  <a:srgbClr val="FF0000"/>
                </a:solidFill>
                <a:latin typeface="Arial"/>
                <a:cs typeface="Arial"/>
              </a:rPr>
              <a:t>brotes</a:t>
            </a:r>
            <a:endParaRPr sz="1200">
              <a:latin typeface="Arial"/>
              <a:cs typeface="Arial"/>
            </a:endParaRPr>
          </a:p>
        </p:txBody>
      </p:sp>
      <p:sp>
        <p:nvSpPr>
          <p:cNvPr id="22" name="object 22"/>
          <p:cNvSpPr txBox="1"/>
          <p:nvPr/>
        </p:nvSpPr>
        <p:spPr>
          <a:xfrm>
            <a:off x="6633209" y="42418"/>
            <a:ext cx="438784" cy="175048"/>
          </a:xfrm>
          <a:prstGeom prst="rect">
            <a:avLst/>
          </a:prstGeom>
        </p:spPr>
        <p:txBody>
          <a:bodyPr vert="horz" wrap="square" lIns="0" tIns="13335" rIns="0" bIns="0" rtlCol="0">
            <a:spAutoFit/>
          </a:bodyPr>
          <a:lstStyle/>
          <a:p>
            <a:pPr marL="12700">
              <a:lnSpc>
                <a:spcPct val="100000"/>
              </a:lnSpc>
              <a:spcBef>
                <a:spcPts val="105"/>
              </a:spcBef>
            </a:pPr>
            <a:r>
              <a:rPr sz="1050" b="1" spc="-125" dirty="0">
                <a:latin typeface="Arial"/>
                <a:cs typeface="Arial"/>
              </a:rPr>
              <a:t>P</a:t>
            </a:r>
            <a:r>
              <a:rPr sz="1050" b="1" spc="-110" dirty="0">
                <a:latin typeface="Arial"/>
                <a:cs typeface="Arial"/>
              </a:rPr>
              <a:t>á</a:t>
            </a:r>
            <a:r>
              <a:rPr sz="1050" b="1" spc="-75" dirty="0">
                <a:latin typeface="Arial"/>
                <a:cs typeface="Arial"/>
              </a:rPr>
              <a:t>g..</a:t>
            </a:r>
            <a:r>
              <a:rPr sz="1050" b="1" spc="-70" dirty="0">
                <a:latin typeface="Arial"/>
                <a:cs typeface="Arial"/>
              </a:rPr>
              <a:t> </a:t>
            </a:r>
            <a:r>
              <a:rPr lang="es-CO" sz="1050" b="1" spc="-70" dirty="0" smtClean="0">
                <a:latin typeface="Arial"/>
                <a:cs typeface="Arial"/>
              </a:rPr>
              <a:t>22</a:t>
            </a:r>
            <a:endParaRPr sz="1050" dirty="0">
              <a:latin typeface="Arial"/>
              <a:cs typeface="Arial"/>
            </a:endParaRPr>
          </a:p>
        </p:txBody>
      </p:sp>
      <p:sp>
        <p:nvSpPr>
          <p:cNvPr id="23" name="object 23"/>
          <p:cNvSpPr txBox="1"/>
          <p:nvPr/>
        </p:nvSpPr>
        <p:spPr>
          <a:xfrm>
            <a:off x="90322" y="163830"/>
            <a:ext cx="1976755" cy="841375"/>
          </a:xfrm>
          <a:prstGeom prst="rect">
            <a:avLst/>
          </a:prstGeom>
        </p:spPr>
        <p:txBody>
          <a:bodyPr vert="horz" wrap="square" lIns="0" tIns="12700" rIns="0" bIns="0" rtlCol="0">
            <a:spAutoFit/>
          </a:bodyPr>
          <a:lstStyle/>
          <a:p>
            <a:pPr marL="113030" marR="13970" indent="-100965">
              <a:lnSpc>
                <a:spcPct val="100000"/>
              </a:lnSpc>
              <a:spcBef>
                <a:spcPts val="100"/>
              </a:spcBef>
            </a:pPr>
            <a:r>
              <a:rPr sz="1800" b="1" spc="-135" dirty="0">
                <a:solidFill>
                  <a:srgbClr val="C00000"/>
                </a:solidFill>
                <a:latin typeface="Arial"/>
                <a:cs typeface="Arial"/>
              </a:rPr>
              <a:t>Inf</a:t>
            </a:r>
            <a:r>
              <a:rPr sz="1800" b="1" spc="-195" dirty="0">
                <a:solidFill>
                  <a:srgbClr val="C00000"/>
                </a:solidFill>
                <a:latin typeface="Arial"/>
                <a:cs typeface="Arial"/>
              </a:rPr>
              <a:t>e</a:t>
            </a:r>
            <a:r>
              <a:rPr sz="1800" b="1" spc="-190" dirty="0">
                <a:solidFill>
                  <a:srgbClr val="C00000"/>
                </a:solidFill>
                <a:latin typeface="Arial"/>
                <a:cs typeface="Arial"/>
              </a:rPr>
              <a:t>c</a:t>
            </a:r>
            <a:r>
              <a:rPr sz="1800" b="1" spc="-195" dirty="0">
                <a:solidFill>
                  <a:srgbClr val="C00000"/>
                </a:solidFill>
                <a:latin typeface="Arial"/>
                <a:cs typeface="Arial"/>
              </a:rPr>
              <a:t>c</a:t>
            </a:r>
            <a:r>
              <a:rPr sz="1800" b="1" spc="-165" dirty="0">
                <a:solidFill>
                  <a:srgbClr val="C00000"/>
                </a:solidFill>
                <a:latin typeface="Arial"/>
                <a:cs typeface="Arial"/>
              </a:rPr>
              <a:t>ión</a:t>
            </a:r>
            <a:r>
              <a:rPr sz="1800" b="1" spc="-65" dirty="0">
                <a:solidFill>
                  <a:srgbClr val="C00000"/>
                </a:solidFill>
                <a:latin typeface="Arial"/>
                <a:cs typeface="Arial"/>
              </a:rPr>
              <a:t> </a:t>
            </a:r>
            <a:r>
              <a:rPr sz="1800" b="1" spc="-190" dirty="0">
                <a:solidFill>
                  <a:srgbClr val="C00000"/>
                </a:solidFill>
                <a:latin typeface="Arial"/>
                <a:cs typeface="Arial"/>
              </a:rPr>
              <a:t>a</a:t>
            </a:r>
            <a:r>
              <a:rPr sz="1800" b="1" spc="-195" dirty="0">
                <a:solidFill>
                  <a:srgbClr val="C00000"/>
                </a:solidFill>
                <a:latin typeface="Arial"/>
                <a:cs typeface="Arial"/>
              </a:rPr>
              <a:t>s</a:t>
            </a:r>
            <a:r>
              <a:rPr sz="1800" b="1" spc="-200" dirty="0">
                <a:solidFill>
                  <a:srgbClr val="C00000"/>
                </a:solidFill>
                <a:latin typeface="Arial"/>
                <a:cs typeface="Arial"/>
              </a:rPr>
              <a:t>o</a:t>
            </a:r>
            <a:r>
              <a:rPr sz="1800" b="1" spc="-195" dirty="0">
                <a:solidFill>
                  <a:srgbClr val="C00000"/>
                </a:solidFill>
                <a:latin typeface="Arial"/>
                <a:cs typeface="Arial"/>
              </a:rPr>
              <a:t>c</a:t>
            </a:r>
            <a:r>
              <a:rPr sz="1800" b="1" spc="-90" dirty="0">
                <a:solidFill>
                  <a:srgbClr val="C00000"/>
                </a:solidFill>
                <a:latin typeface="Arial"/>
                <a:cs typeface="Arial"/>
              </a:rPr>
              <a:t>i</a:t>
            </a:r>
            <a:r>
              <a:rPr sz="1800" b="1" spc="-190" dirty="0">
                <a:solidFill>
                  <a:srgbClr val="C00000"/>
                </a:solidFill>
                <a:latin typeface="Arial"/>
                <a:cs typeface="Arial"/>
              </a:rPr>
              <a:t>a</a:t>
            </a:r>
            <a:r>
              <a:rPr sz="1800" b="1" spc="-200" dirty="0">
                <a:solidFill>
                  <a:srgbClr val="C00000"/>
                </a:solidFill>
                <a:latin typeface="Arial"/>
                <a:cs typeface="Arial"/>
              </a:rPr>
              <a:t>d</a:t>
            </a:r>
            <a:r>
              <a:rPr sz="1800" b="1" spc="-195" dirty="0">
                <a:solidFill>
                  <a:srgbClr val="C00000"/>
                </a:solidFill>
                <a:latin typeface="Arial"/>
                <a:cs typeface="Arial"/>
              </a:rPr>
              <a:t>a</a:t>
            </a:r>
            <a:r>
              <a:rPr sz="1800" b="1" spc="-185" dirty="0">
                <a:solidFill>
                  <a:srgbClr val="C00000"/>
                </a:solidFill>
                <a:latin typeface="Arial"/>
                <a:cs typeface="Arial"/>
              </a:rPr>
              <a:t>s</a:t>
            </a:r>
            <a:r>
              <a:rPr sz="1800" b="1" spc="-40" dirty="0">
                <a:solidFill>
                  <a:srgbClr val="C00000"/>
                </a:solidFill>
                <a:latin typeface="Arial"/>
                <a:cs typeface="Arial"/>
              </a:rPr>
              <a:t> </a:t>
            </a:r>
            <a:r>
              <a:rPr sz="1800" b="1" spc="-125" dirty="0">
                <a:solidFill>
                  <a:srgbClr val="C00000"/>
                </a:solidFill>
                <a:latin typeface="Arial"/>
                <a:cs typeface="Arial"/>
              </a:rPr>
              <a:t>a  </a:t>
            </a:r>
            <a:r>
              <a:rPr sz="1800" b="1" spc="-145" dirty="0">
                <a:solidFill>
                  <a:srgbClr val="C00000"/>
                </a:solidFill>
                <a:latin typeface="Arial"/>
                <a:cs typeface="Arial"/>
              </a:rPr>
              <a:t>di</a:t>
            </a:r>
            <a:r>
              <a:rPr sz="1800" b="1" spc="-190" dirty="0">
                <a:solidFill>
                  <a:srgbClr val="C00000"/>
                </a:solidFill>
                <a:latin typeface="Arial"/>
                <a:cs typeface="Arial"/>
              </a:rPr>
              <a:t>s</a:t>
            </a:r>
            <a:r>
              <a:rPr sz="1800" b="1" spc="-200" dirty="0">
                <a:solidFill>
                  <a:srgbClr val="C00000"/>
                </a:solidFill>
                <a:latin typeface="Arial"/>
                <a:cs typeface="Arial"/>
              </a:rPr>
              <a:t>po</a:t>
            </a:r>
            <a:r>
              <a:rPr sz="1800" b="1" spc="-195" dirty="0">
                <a:solidFill>
                  <a:srgbClr val="C00000"/>
                </a:solidFill>
                <a:latin typeface="Arial"/>
                <a:cs typeface="Arial"/>
              </a:rPr>
              <a:t>s</a:t>
            </a:r>
            <a:r>
              <a:rPr sz="1800" b="1" spc="-100" dirty="0">
                <a:solidFill>
                  <a:srgbClr val="C00000"/>
                </a:solidFill>
                <a:latin typeface="Arial"/>
                <a:cs typeface="Arial"/>
              </a:rPr>
              <a:t>iti</a:t>
            </a:r>
            <a:r>
              <a:rPr sz="1800" b="1" spc="-190" dirty="0">
                <a:solidFill>
                  <a:srgbClr val="C00000"/>
                </a:solidFill>
                <a:latin typeface="Arial"/>
                <a:cs typeface="Arial"/>
              </a:rPr>
              <a:t>vos</a:t>
            </a:r>
            <a:r>
              <a:rPr sz="1800" b="1" spc="-55" dirty="0">
                <a:solidFill>
                  <a:srgbClr val="C00000"/>
                </a:solidFill>
                <a:latin typeface="Arial"/>
                <a:cs typeface="Arial"/>
              </a:rPr>
              <a:t> </a:t>
            </a:r>
            <a:r>
              <a:rPr sz="1800" b="1" spc="-190" dirty="0">
                <a:solidFill>
                  <a:srgbClr val="C00000"/>
                </a:solidFill>
                <a:latin typeface="Arial"/>
                <a:cs typeface="Arial"/>
              </a:rPr>
              <a:t>e</a:t>
            </a:r>
            <a:r>
              <a:rPr sz="1800" b="1" spc="-200" dirty="0">
                <a:solidFill>
                  <a:srgbClr val="C00000"/>
                </a:solidFill>
                <a:latin typeface="Arial"/>
                <a:cs typeface="Arial"/>
              </a:rPr>
              <a:t>n</a:t>
            </a:r>
            <a:r>
              <a:rPr sz="1800" b="1" spc="-90" dirty="0">
                <a:solidFill>
                  <a:srgbClr val="C00000"/>
                </a:solidFill>
                <a:latin typeface="Arial"/>
                <a:cs typeface="Arial"/>
              </a:rPr>
              <a:t> </a:t>
            </a:r>
            <a:r>
              <a:rPr sz="1800" b="1" spc="-190" dirty="0">
                <a:solidFill>
                  <a:srgbClr val="C00000"/>
                </a:solidFill>
                <a:latin typeface="Arial"/>
                <a:cs typeface="Arial"/>
              </a:rPr>
              <a:t>UCI</a:t>
            </a:r>
            <a:endParaRPr sz="1800">
              <a:latin typeface="Arial"/>
              <a:cs typeface="Arial"/>
            </a:endParaRPr>
          </a:p>
          <a:p>
            <a:pPr marL="158750">
              <a:lnSpc>
                <a:spcPct val="100000"/>
              </a:lnSpc>
              <a:spcBef>
                <a:spcPts val="660"/>
              </a:spcBef>
            </a:pPr>
            <a:r>
              <a:rPr sz="1200" b="1" spc="-135" dirty="0">
                <a:latin typeface="Arial"/>
                <a:cs typeface="Arial"/>
              </a:rPr>
              <a:t>Acumulado</a:t>
            </a:r>
            <a:r>
              <a:rPr sz="1200" b="1" spc="-60" dirty="0">
                <a:latin typeface="Arial"/>
                <a:cs typeface="Arial"/>
              </a:rPr>
              <a:t> </a:t>
            </a:r>
            <a:r>
              <a:rPr sz="1200" b="1" spc="-125" dirty="0">
                <a:latin typeface="Arial"/>
                <a:cs typeface="Arial"/>
              </a:rPr>
              <a:t>a</a:t>
            </a:r>
            <a:r>
              <a:rPr sz="1200" b="1" spc="-60" dirty="0">
                <a:latin typeface="Arial"/>
                <a:cs typeface="Arial"/>
              </a:rPr>
              <a:t> </a:t>
            </a:r>
            <a:r>
              <a:rPr sz="1200" b="1" spc="-120" dirty="0">
                <a:latin typeface="Arial"/>
                <a:cs typeface="Arial"/>
              </a:rPr>
              <a:t>s</a:t>
            </a:r>
            <a:r>
              <a:rPr sz="1200" b="1" spc="-130" dirty="0">
                <a:latin typeface="Arial"/>
                <a:cs typeface="Arial"/>
              </a:rPr>
              <a:t>ep</a:t>
            </a:r>
            <a:r>
              <a:rPr sz="1200" b="1" spc="-80" dirty="0">
                <a:latin typeface="Arial"/>
                <a:cs typeface="Arial"/>
              </a:rPr>
              <a:t>t</a:t>
            </a:r>
            <a:r>
              <a:rPr sz="1200" b="1" spc="-60" dirty="0">
                <a:latin typeface="Arial"/>
                <a:cs typeface="Arial"/>
              </a:rPr>
              <a:t>i</a:t>
            </a:r>
            <a:r>
              <a:rPr sz="1200" b="1" spc="-114" dirty="0">
                <a:latin typeface="Arial"/>
                <a:cs typeface="Arial"/>
              </a:rPr>
              <a:t>e</a:t>
            </a:r>
            <a:r>
              <a:rPr sz="1200" b="1" spc="-135" dirty="0">
                <a:latin typeface="Arial"/>
                <a:cs typeface="Arial"/>
              </a:rPr>
              <a:t>mbre</a:t>
            </a:r>
            <a:r>
              <a:rPr sz="1200" b="1" spc="-55" dirty="0">
                <a:latin typeface="Arial"/>
                <a:cs typeface="Arial"/>
              </a:rPr>
              <a:t> </a:t>
            </a:r>
            <a:r>
              <a:rPr sz="1200" b="1" spc="-125" dirty="0">
                <a:latin typeface="Arial"/>
                <a:cs typeface="Arial"/>
              </a:rPr>
              <a:t>2021</a:t>
            </a:r>
            <a:endParaRPr sz="1200">
              <a:latin typeface="Arial"/>
              <a:cs typeface="Arial"/>
            </a:endParaRPr>
          </a:p>
        </p:txBody>
      </p:sp>
      <p:grpSp>
        <p:nvGrpSpPr>
          <p:cNvPr id="24" name="object 24"/>
          <p:cNvGrpSpPr/>
          <p:nvPr/>
        </p:nvGrpSpPr>
        <p:grpSpPr>
          <a:xfrm>
            <a:off x="2168017" y="3105023"/>
            <a:ext cx="5045710" cy="415925"/>
            <a:chOff x="2168017" y="3105023"/>
            <a:chExt cx="5045710" cy="415925"/>
          </a:xfrm>
        </p:grpSpPr>
        <p:sp>
          <p:nvSpPr>
            <p:cNvPr id="25" name="object 25"/>
            <p:cNvSpPr/>
            <p:nvPr/>
          </p:nvSpPr>
          <p:spPr>
            <a:xfrm>
              <a:off x="2180717" y="3117723"/>
              <a:ext cx="5020310" cy="390525"/>
            </a:xfrm>
            <a:custGeom>
              <a:avLst/>
              <a:gdLst/>
              <a:ahLst/>
              <a:cxnLst/>
              <a:rect l="l" t="t" r="r" b="b"/>
              <a:pathLst>
                <a:path w="5020309" h="390525">
                  <a:moveTo>
                    <a:pt x="5020183" y="0"/>
                  </a:moveTo>
                  <a:lnTo>
                    <a:pt x="0" y="0"/>
                  </a:lnTo>
                  <a:lnTo>
                    <a:pt x="0" y="390525"/>
                  </a:lnTo>
                  <a:lnTo>
                    <a:pt x="5020183" y="390525"/>
                  </a:lnTo>
                  <a:lnTo>
                    <a:pt x="5020183" y="0"/>
                  </a:lnTo>
                  <a:close/>
                </a:path>
              </a:pathLst>
            </a:custGeom>
            <a:solidFill>
              <a:srgbClr val="DDD9C3"/>
            </a:solidFill>
          </p:spPr>
          <p:txBody>
            <a:bodyPr wrap="square" lIns="0" tIns="0" rIns="0" bIns="0" rtlCol="0"/>
            <a:lstStyle/>
            <a:p>
              <a:endParaRPr/>
            </a:p>
          </p:txBody>
        </p:sp>
        <p:sp>
          <p:nvSpPr>
            <p:cNvPr id="26" name="object 26"/>
            <p:cNvSpPr/>
            <p:nvPr/>
          </p:nvSpPr>
          <p:spPr>
            <a:xfrm>
              <a:off x="2180717" y="3117723"/>
              <a:ext cx="5020310" cy="390525"/>
            </a:xfrm>
            <a:custGeom>
              <a:avLst/>
              <a:gdLst/>
              <a:ahLst/>
              <a:cxnLst/>
              <a:rect l="l" t="t" r="r" b="b"/>
              <a:pathLst>
                <a:path w="5020309" h="390525">
                  <a:moveTo>
                    <a:pt x="0" y="390525"/>
                  </a:moveTo>
                  <a:lnTo>
                    <a:pt x="5020183" y="390525"/>
                  </a:lnTo>
                  <a:lnTo>
                    <a:pt x="5020183" y="0"/>
                  </a:lnTo>
                  <a:lnTo>
                    <a:pt x="0" y="0"/>
                  </a:lnTo>
                  <a:lnTo>
                    <a:pt x="0" y="390525"/>
                  </a:lnTo>
                  <a:close/>
                </a:path>
              </a:pathLst>
            </a:custGeom>
            <a:ln w="25400">
              <a:solidFill>
                <a:srgbClr val="D9D9D9"/>
              </a:solidFill>
            </a:ln>
          </p:spPr>
          <p:txBody>
            <a:bodyPr wrap="square" lIns="0" tIns="0" rIns="0" bIns="0" rtlCol="0"/>
            <a:lstStyle/>
            <a:p>
              <a:endParaRPr/>
            </a:p>
          </p:txBody>
        </p:sp>
        <p:sp>
          <p:nvSpPr>
            <p:cNvPr id="27" name="object 27"/>
            <p:cNvSpPr/>
            <p:nvPr/>
          </p:nvSpPr>
          <p:spPr>
            <a:xfrm>
              <a:off x="4896612" y="3214878"/>
              <a:ext cx="288290" cy="261620"/>
            </a:xfrm>
            <a:custGeom>
              <a:avLst/>
              <a:gdLst/>
              <a:ahLst/>
              <a:cxnLst/>
              <a:rect l="l" t="t" r="r" b="b"/>
              <a:pathLst>
                <a:path w="288289" h="261620">
                  <a:moveTo>
                    <a:pt x="144017"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7"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7" y="0"/>
                  </a:lnTo>
                  <a:close/>
                </a:path>
              </a:pathLst>
            </a:custGeom>
            <a:solidFill>
              <a:srgbClr val="C00000"/>
            </a:solidFill>
          </p:spPr>
          <p:txBody>
            <a:bodyPr wrap="square" lIns="0" tIns="0" rIns="0" bIns="0" rtlCol="0"/>
            <a:lstStyle/>
            <a:p>
              <a:endParaRPr/>
            </a:p>
          </p:txBody>
        </p:sp>
        <p:sp>
          <p:nvSpPr>
            <p:cNvPr id="28" name="object 28"/>
            <p:cNvSpPr/>
            <p:nvPr/>
          </p:nvSpPr>
          <p:spPr>
            <a:xfrm>
              <a:off x="4896612" y="3214878"/>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7"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7"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29" name="object 29"/>
          <p:cNvSpPr txBox="1"/>
          <p:nvPr/>
        </p:nvSpPr>
        <p:spPr>
          <a:xfrm>
            <a:off x="4989321" y="3191713"/>
            <a:ext cx="117475" cy="300355"/>
          </a:xfrm>
          <a:prstGeom prst="rect">
            <a:avLst/>
          </a:prstGeom>
        </p:spPr>
        <p:txBody>
          <a:bodyPr vert="horz" wrap="square" lIns="0" tIns="12700" rIns="0" bIns="0" rtlCol="0">
            <a:spAutoFit/>
          </a:bodyPr>
          <a:lstStyle/>
          <a:p>
            <a:pPr>
              <a:lnSpc>
                <a:spcPct val="100000"/>
              </a:lnSpc>
              <a:spcBef>
                <a:spcPts val="100"/>
              </a:spcBef>
            </a:pPr>
            <a:r>
              <a:rPr sz="1800" spc="-180" dirty="0">
                <a:solidFill>
                  <a:srgbClr val="FFFFFF"/>
                </a:solidFill>
                <a:latin typeface="Arial MT"/>
                <a:cs typeface="Arial MT"/>
              </a:rPr>
              <a:t>2</a:t>
            </a:r>
            <a:endParaRPr sz="1800">
              <a:latin typeface="Arial MT"/>
              <a:cs typeface="Arial MT"/>
            </a:endParaRPr>
          </a:p>
        </p:txBody>
      </p:sp>
      <p:sp>
        <p:nvSpPr>
          <p:cNvPr id="30" name="object 30"/>
          <p:cNvSpPr/>
          <p:nvPr/>
        </p:nvSpPr>
        <p:spPr>
          <a:xfrm>
            <a:off x="5184647" y="3345688"/>
            <a:ext cx="648335" cy="0"/>
          </a:xfrm>
          <a:custGeom>
            <a:avLst/>
            <a:gdLst/>
            <a:ahLst/>
            <a:cxnLst/>
            <a:rect l="l" t="t" r="r" b="b"/>
            <a:pathLst>
              <a:path w="648335">
                <a:moveTo>
                  <a:pt x="0" y="0"/>
                </a:moveTo>
                <a:lnTo>
                  <a:pt x="648080" y="0"/>
                </a:lnTo>
              </a:path>
            </a:pathLst>
          </a:custGeom>
          <a:ln w="28575">
            <a:solidFill>
              <a:srgbClr val="C00000"/>
            </a:solidFill>
          </a:ln>
        </p:spPr>
        <p:txBody>
          <a:bodyPr wrap="square" lIns="0" tIns="0" rIns="0" bIns="0" rtlCol="0"/>
          <a:lstStyle/>
          <a:p>
            <a:endParaRPr/>
          </a:p>
        </p:txBody>
      </p:sp>
      <p:sp>
        <p:nvSpPr>
          <p:cNvPr id="31" name="object 31"/>
          <p:cNvSpPr txBox="1"/>
          <p:nvPr/>
        </p:nvSpPr>
        <p:spPr>
          <a:xfrm>
            <a:off x="5843651" y="3245358"/>
            <a:ext cx="757555" cy="208279"/>
          </a:xfrm>
          <a:prstGeom prst="rect">
            <a:avLst/>
          </a:prstGeom>
        </p:spPr>
        <p:txBody>
          <a:bodyPr vert="horz" wrap="square" lIns="0" tIns="12700" rIns="0" bIns="0" rtlCol="0">
            <a:spAutoFit/>
          </a:bodyPr>
          <a:lstStyle/>
          <a:p>
            <a:pPr>
              <a:lnSpc>
                <a:spcPct val="100000"/>
              </a:lnSpc>
              <a:spcBef>
                <a:spcPts val="100"/>
              </a:spcBef>
            </a:pPr>
            <a:r>
              <a:rPr sz="1200" b="1" spc="-110" dirty="0">
                <a:latin typeface="Arial"/>
                <a:cs typeface="Arial"/>
              </a:rPr>
              <a:t>Definiciones</a:t>
            </a:r>
            <a:endParaRPr sz="1200">
              <a:latin typeface="Arial"/>
              <a:cs typeface="Arial"/>
            </a:endParaRPr>
          </a:p>
        </p:txBody>
      </p:sp>
      <p:sp>
        <p:nvSpPr>
          <p:cNvPr id="32" name="object 32"/>
          <p:cNvSpPr txBox="1"/>
          <p:nvPr/>
        </p:nvSpPr>
        <p:spPr>
          <a:xfrm>
            <a:off x="2425700" y="3573271"/>
            <a:ext cx="1212850" cy="528955"/>
          </a:xfrm>
          <a:prstGeom prst="rect">
            <a:avLst/>
          </a:prstGeom>
        </p:spPr>
        <p:txBody>
          <a:bodyPr vert="horz" wrap="square" lIns="0" tIns="13335" rIns="0" bIns="0" rtlCol="0">
            <a:spAutoFit/>
          </a:bodyPr>
          <a:lstStyle/>
          <a:p>
            <a:pPr marL="12700" marR="5080" algn="ctr">
              <a:lnSpc>
                <a:spcPct val="100000"/>
              </a:lnSpc>
              <a:spcBef>
                <a:spcPts val="105"/>
              </a:spcBef>
            </a:pPr>
            <a:r>
              <a:rPr sz="1100" b="1" u="sng" spc="-100" dirty="0">
                <a:uFill>
                  <a:solidFill>
                    <a:srgbClr val="000000"/>
                  </a:solidFill>
                </a:uFill>
                <a:latin typeface="Arial"/>
                <a:cs typeface="Arial"/>
              </a:rPr>
              <a:t>Infecció</a:t>
            </a:r>
            <a:r>
              <a:rPr sz="1100" b="1" u="sng" spc="-120" dirty="0">
                <a:uFill>
                  <a:solidFill>
                    <a:srgbClr val="000000"/>
                  </a:solidFill>
                </a:uFill>
                <a:latin typeface="Arial"/>
                <a:cs typeface="Arial"/>
              </a:rPr>
              <a:t>n</a:t>
            </a:r>
            <a:r>
              <a:rPr sz="1100" b="1" u="sng" spc="-85" dirty="0">
                <a:uFill>
                  <a:solidFill>
                    <a:srgbClr val="000000"/>
                  </a:solidFill>
                </a:uFill>
                <a:latin typeface="Arial"/>
                <a:cs typeface="Arial"/>
              </a:rPr>
              <a:t> </a:t>
            </a:r>
            <a:r>
              <a:rPr sz="1100" b="1" u="sng" spc="-114" dirty="0">
                <a:uFill>
                  <a:solidFill>
                    <a:srgbClr val="000000"/>
                  </a:solidFill>
                </a:uFill>
                <a:latin typeface="Arial"/>
                <a:cs typeface="Arial"/>
              </a:rPr>
              <a:t>de</a:t>
            </a:r>
            <a:r>
              <a:rPr sz="1100" b="1" u="sng" spc="-55" dirty="0">
                <a:uFill>
                  <a:solidFill>
                    <a:srgbClr val="000000"/>
                  </a:solidFill>
                </a:uFill>
                <a:latin typeface="Arial"/>
                <a:cs typeface="Arial"/>
              </a:rPr>
              <a:t>l</a:t>
            </a:r>
            <a:r>
              <a:rPr sz="1100" b="1" u="sng" spc="-70" dirty="0">
                <a:uFill>
                  <a:solidFill>
                    <a:srgbClr val="000000"/>
                  </a:solidFill>
                </a:uFill>
                <a:latin typeface="Arial"/>
                <a:cs typeface="Arial"/>
              </a:rPr>
              <a:t> </a:t>
            </a:r>
            <a:r>
              <a:rPr sz="1100" b="1" u="sng" spc="-95" dirty="0">
                <a:uFill>
                  <a:solidFill>
                    <a:srgbClr val="000000"/>
                  </a:solidFill>
                </a:uFill>
                <a:latin typeface="Arial"/>
                <a:cs typeface="Arial"/>
              </a:rPr>
              <a:t>to</a:t>
            </a:r>
            <a:r>
              <a:rPr sz="1100" b="1" u="sng" spc="-90" dirty="0">
                <a:uFill>
                  <a:solidFill>
                    <a:srgbClr val="000000"/>
                  </a:solidFill>
                </a:uFill>
                <a:latin typeface="Arial"/>
                <a:cs typeface="Arial"/>
              </a:rPr>
              <a:t>r</a:t>
            </a:r>
            <a:r>
              <a:rPr sz="1100" b="1" u="sng" spc="-85" dirty="0">
                <a:uFill>
                  <a:solidFill>
                    <a:srgbClr val="000000"/>
                  </a:solidFill>
                </a:uFill>
                <a:latin typeface="Arial"/>
                <a:cs typeface="Arial"/>
              </a:rPr>
              <a:t>r</a:t>
            </a:r>
            <a:r>
              <a:rPr sz="1100" b="1" u="sng" spc="-100" dirty="0">
                <a:uFill>
                  <a:solidFill>
                    <a:srgbClr val="000000"/>
                  </a:solidFill>
                </a:uFill>
                <a:latin typeface="Arial"/>
                <a:cs typeface="Arial"/>
              </a:rPr>
              <a:t>ente </a:t>
            </a:r>
            <a:r>
              <a:rPr sz="1100" b="1" spc="-60" dirty="0">
                <a:latin typeface="Arial"/>
                <a:cs typeface="Arial"/>
              </a:rPr>
              <a:t> </a:t>
            </a:r>
            <a:r>
              <a:rPr sz="1100" b="1" u="sng" spc="-114" dirty="0">
                <a:uFill>
                  <a:solidFill>
                    <a:srgbClr val="000000"/>
                  </a:solidFill>
                </a:uFill>
                <a:latin typeface="Arial"/>
                <a:cs typeface="Arial"/>
              </a:rPr>
              <a:t>sanguíne</a:t>
            </a:r>
            <a:r>
              <a:rPr sz="1100" b="1" u="sng" spc="-120" dirty="0">
                <a:uFill>
                  <a:solidFill>
                    <a:srgbClr val="000000"/>
                  </a:solidFill>
                </a:uFill>
                <a:latin typeface="Arial"/>
                <a:cs typeface="Arial"/>
              </a:rPr>
              <a:t>o</a:t>
            </a:r>
            <a:r>
              <a:rPr sz="1100" b="1" u="sng" spc="-85" dirty="0">
                <a:uFill>
                  <a:solidFill>
                    <a:srgbClr val="000000"/>
                  </a:solidFill>
                </a:uFill>
                <a:latin typeface="Arial"/>
                <a:cs typeface="Arial"/>
              </a:rPr>
              <a:t> </a:t>
            </a:r>
            <a:r>
              <a:rPr sz="1100" b="1" u="sng" spc="-110" dirty="0">
                <a:uFill>
                  <a:solidFill>
                    <a:srgbClr val="000000"/>
                  </a:solidFill>
                </a:uFill>
                <a:latin typeface="Arial"/>
                <a:cs typeface="Arial"/>
              </a:rPr>
              <a:t>asociada</a:t>
            </a:r>
            <a:r>
              <a:rPr sz="1100" b="1" u="sng" spc="-90" dirty="0">
                <a:uFill>
                  <a:solidFill>
                    <a:srgbClr val="000000"/>
                  </a:solidFill>
                </a:uFill>
                <a:latin typeface="Arial"/>
                <a:cs typeface="Arial"/>
              </a:rPr>
              <a:t> </a:t>
            </a:r>
            <a:r>
              <a:rPr sz="1100" b="1" u="sng" spc="-85" dirty="0">
                <a:uFill>
                  <a:solidFill>
                    <a:srgbClr val="000000"/>
                  </a:solidFill>
                </a:uFill>
                <a:latin typeface="Arial"/>
                <a:cs typeface="Arial"/>
              </a:rPr>
              <a:t>a </a:t>
            </a:r>
            <a:r>
              <a:rPr sz="1100" b="1" spc="-55" dirty="0">
                <a:latin typeface="Arial"/>
                <a:cs typeface="Arial"/>
              </a:rPr>
              <a:t> </a:t>
            </a:r>
            <a:r>
              <a:rPr sz="1100" b="1" u="sng" spc="-100" dirty="0">
                <a:uFill>
                  <a:solidFill>
                    <a:srgbClr val="000000"/>
                  </a:solidFill>
                </a:uFill>
                <a:latin typeface="Arial"/>
                <a:cs typeface="Arial"/>
              </a:rPr>
              <a:t>catéte</a:t>
            </a:r>
            <a:r>
              <a:rPr sz="1100" b="1" u="sng" spc="-80" dirty="0">
                <a:uFill>
                  <a:solidFill>
                    <a:srgbClr val="000000"/>
                  </a:solidFill>
                </a:uFill>
                <a:latin typeface="Arial"/>
                <a:cs typeface="Arial"/>
              </a:rPr>
              <a:t>r</a:t>
            </a:r>
            <a:r>
              <a:rPr sz="1100" b="1" u="sng" spc="-70" dirty="0">
                <a:uFill>
                  <a:solidFill>
                    <a:srgbClr val="000000"/>
                  </a:solidFill>
                </a:uFill>
                <a:latin typeface="Arial"/>
                <a:cs typeface="Arial"/>
              </a:rPr>
              <a:t> </a:t>
            </a:r>
            <a:r>
              <a:rPr sz="1100" b="1" u="sng" spc="-110" dirty="0">
                <a:uFill>
                  <a:solidFill>
                    <a:srgbClr val="000000"/>
                  </a:solidFill>
                </a:uFill>
                <a:latin typeface="Arial"/>
                <a:cs typeface="Arial"/>
              </a:rPr>
              <a:t>–</a:t>
            </a:r>
            <a:r>
              <a:rPr sz="1100" b="1" u="sng" spc="-70" dirty="0">
                <a:uFill>
                  <a:solidFill>
                    <a:srgbClr val="000000"/>
                  </a:solidFill>
                </a:uFill>
                <a:latin typeface="Arial"/>
                <a:cs typeface="Arial"/>
              </a:rPr>
              <a:t> </a:t>
            </a:r>
            <a:r>
              <a:rPr sz="1100" b="1" u="sng" spc="-90" dirty="0">
                <a:uFill>
                  <a:solidFill>
                    <a:srgbClr val="000000"/>
                  </a:solidFill>
                </a:uFill>
                <a:latin typeface="Arial"/>
                <a:cs typeface="Arial"/>
              </a:rPr>
              <a:t>IT</a:t>
            </a:r>
            <a:r>
              <a:rPr sz="1100" b="1" u="sng" spc="-135" dirty="0">
                <a:uFill>
                  <a:solidFill>
                    <a:srgbClr val="000000"/>
                  </a:solidFill>
                </a:uFill>
                <a:latin typeface="Arial"/>
                <a:cs typeface="Arial"/>
              </a:rPr>
              <a:t>S</a:t>
            </a:r>
            <a:r>
              <a:rPr sz="1100" b="1" u="sng" spc="-70" dirty="0">
                <a:uFill>
                  <a:solidFill>
                    <a:srgbClr val="000000"/>
                  </a:solidFill>
                </a:uFill>
                <a:latin typeface="Arial"/>
                <a:cs typeface="Arial"/>
              </a:rPr>
              <a:t>-</a:t>
            </a:r>
            <a:r>
              <a:rPr sz="1100" b="1" u="sng" spc="-155" dirty="0">
                <a:uFill>
                  <a:solidFill>
                    <a:srgbClr val="000000"/>
                  </a:solidFill>
                </a:uFill>
                <a:latin typeface="Arial"/>
                <a:cs typeface="Arial"/>
              </a:rPr>
              <a:t>AC</a:t>
            </a:r>
            <a:endParaRPr sz="1100">
              <a:latin typeface="Arial"/>
              <a:cs typeface="Arial"/>
            </a:endParaRPr>
          </a:p>
        </p:txBody>
      </p:sp>
      <p:sp>
        <p:nvSpPr>
          <p:cNvPr id="33" name="object 33"/>
          <p:cNvSpPr txBox="1"/>
          <p:nvPr/>
        </p:nvSpPr>
        <p:spPr>
          <a:xfrm>
            <a:off x="2255011" y="4243781"/>
            <a:ext cx="1555750" cy="194310"/>
          </a:xfrm>
          <a:prstGeom prst="rect">
            <a:avLst/>
          </a:prstGeom>
        </p:spPr>
        <p:txBody>
          <a:bodyPr vert="horz" wrap="square" lIns="0" tIns="13335" rIns="0" bIns="0" rtlCol="0">
            <a:spAutoFit/>
          </a:bodyPr>
          <a:lstStyle/>
          <a:p>
            <a:pPr marL="12700">
              <a:lnSpc>
                <a:spcPct val="100000"/>
              </a:lnSpc>
              <a:spcBef>
                <a:spcPts val="105"/>
              </a:spcBef>
              <a:tabLst>
                <a:tab pos="847725" algn="l"/>
                <a:tab pos="1141730" algn="l"/>
              </a:tabLst>
            </a:pPr>
            <a:r>
              <a:rPr sz="1100" spc="-110" dirty="0">
                <a:latin typeface="Arial MT"/>
                <a:cs typeface="Arial MT"/>
              </a:rPr>
              <a:t>Combinación	de	</a:t>
            </a:r>
            <a:r>
              <a:rPr sz="1100" spc="-85" dirty="0">
                <a:latin typeface="Arial MT"/>
                <a:cs typeface="Arial MT"/>
              </a:rPr>
              <a:t>criterios</a:t>
            </a:r>
            <a:endParaRPr sz="1100">
              <a:latin typeface="Arial MT"/>
              <a:cs typeface="Arial MT"/>
            </a:endParaRPr>
          </a:p>
        </p:txBody>
      </p:sp>
      <p:sp>
        <p:nvSpPr>
          <p:cNvPr id="34" name="object 34"/>
          <p:cNvSpPr txBox="1"/>
          <p:nvPr/>
        </p:nvSpPr>
        <p:spPr>
          <a:xfrm>
            <a:off x="2255011" y="4411726"/>
            <a:ext cx="1555750" cy="193675"/>
          </a:xfrm>
          <a:prstGeom prst="rect">
            <a:avLst/>
          </a:prstGeom>
        </p:spPr>
        <p:txBody>
          <a:bodyPr vert="horz" wrap="square" lIns="0" tIns="13335" rIns="0" bIns="0" rtlCol="0">
            <a:spAutoFit/>
          </a:bodyPr>
          <a:lstStyle/>
          <a:p>
            <a:pPr marL="12700">
              <a:lnSpc>
                <a:spcPct val="100000"/>
              </a:lnSpc>
              <a:spcBef>
                <a:spcPts val="105"/>
              </a:spcBef>
            </a:pPr>
            <a:r>
              <a:rPr sz="1100" spc="-90" dirty="0">
                <a:latin typeface="Arial MT"/>
                <a:cs typeface="Arial MT"/>
              </a:rPr>
              <a:t>clínicos</a:t>
            </a:r>
            <a:r>
              <a:rPr sz="1100" spc="175" dirty="0">
                <a:latin typeface="Arial MT"/>
                <a:cs typeface="Arial MT"/>
              </a:rPr>
              <a:t>  </a:t>
            </a:r>
            <a:r>
              <a:rPr sz="1100" spc="-100" dirty="0">
                <a:latin typeface="Arial MT"/>
                <a:cs typeface="Arial MT"/>
              </a:rPr>
              <a:t>y</a:t>
            </a:r>
            <a:r>
              <a:rPr sz="1100" spc="170" dirty="0">
                <a:latin typeface="Arial MT"/>
                <a:cs typeface="Arial MT"/>
              </a:rPr>
              <a:t> </a:t>
            </a:r>
            <a:r>
              <a:rPr sz="1100" spc="175" dirty="0">
                <a:latin typeface="Arial MT"/>
                <a:cs typeface="Arial MT"/>
              </a:rPr>
              <a:t> </a:t>
            </a:r>
            <a:r>
              <a:rPr sz="1100" spc="-120" dirty="0">
                <a:latin typeface="Arial MT"/>
                <a:cs typeface="Arial MT"/>
              </a:rPr>
              <a:t>de</a:t>
            </a:r>
            <a:r>
              <a:rPr sz="1100" spc="170" dirty="0">
                <a:latin typeface="Arial MT"/>
                <a:cs typeface="Arial MT"/>
              </a:rPr>
              <a:t>  </a:t>
            </a:r>
            <a:r>
              <a:rPr sz="1100" spc="-95" dirty="0">
                <a:latin typeface="Arial MT"/>
                <a:cs typeface="Arial MT"/>
              </a:rPr>
              <a:t>laboratorios</a:t>
            </a:r>
            <a:endParaRPr sz="1100">
              <a:latin typeface="Arial MT"/>
              <a:cs typeface="Arial MT"/>
            </a:endParaRPr>
          </a:p>
        </p:txBody>
      </p:sp>
      <p:sp>
        <p:nvSpPr>
          <p:cNvPr id="35" name="object 35"/>
          <p:cNvSpPr txBox="1"/>
          <p:nvPr/>
        </p:nvSpPr>
        <p:spPr>
          <a:xfrm>
            <a:off x="2255011" y="4579365"/>
            <a:ext cx="1555750" cy="696595"/>
          </a:xfrm>
          <a:prstGeom prst="rect">
            <a:avLst/>
          </a:prstGeom>
        </p:spPr>
        <p:txBody>
          <a:bodyPr vert="horz" wrap="square" lIns="0" tIns="13335" rIns="0" bIns="0" rtlCol="0">
            <a:spAutoFit/>
          </a:bodyPr>
          <a:lstStyle/>
          <a:p>
            <a:pPr marL="12700" marR="5080" algn="just">
              <a:lnSpc>
                <a:spcPct val="100000"/>
              </a:lnSpc>
              <a:spcBef>
                <a:spcPts val="105"/>
              </a:spcBef>
            </a:pPr>
            <a:r>
              <a:rPr sz="1100" spc="-100" dirty="0">
                <a:latin typeface="Arial MT"/>
                <a:cs typeface="Arial MT"/>
              </a:rPr>
              <a:t>aplicados</a:t>
            </a:r>
            <a:r>
              <a:rPr sz="1100" spc="-95" dirty="0">
                <a:latin typeface="Arial MT"/>
                <a:cs typeface="Arial MT"/>
              </a:rPr>
              <a:t> </a:t>
            </a:r>
            <a:r>
              <a:rPr sz="1100" spc="-110" dirty="0">
                <a:latin typeface="Arial MT"/>
                <a:cs typeface="Arial MT"/>
              </a:rPr>
              <a:t>en</a:t>
            </a:r>
            <a:r>
              <a:rPr sz="1100" spc="-105" dirty="0">
                <a:latin typeface="Arial MT"/>
                <a:cs typeface="Arial MT"/>
              </a:rPr>
              <a:t> </a:t>
            </a:r>
            <a:r>
              <a:rPr sz="1100" spc="-100" dirty="0">
                <a:latin typeface="Arial MT"/>
                <a:cs typeface="Arial MT"/>
              </a:rPr>
              <a:t>pacientes</a:t>
            </a:r>
            <a:r>
              <a:rPr sz="1100" spc="-95" dirty="0">
                <a:latin typeface="Arial MT"/>
                <a:cs typeface="Arial MT"/>
              </a:rPr>
              <a:t> </a:t>
            </a:r>
            <a:r>
              <a:rPr sz="1100" spc="-105" dirty="0">
                <a:latin typeface="Arial MT"/>
                <a:cs typeface="Arial MT"/>
              </a:rPr>
              <a:t>para </a:t>
            </a:r>
            <a:r>
              <a:rPr sz="1100" spc="-100" dirty="0">
                <a:latin typeface="Arial MT"/>
                <a:cs typeface="Arial MT"/>
              </a:rPr>
              <a:t> </a:t>
            </a:r>
            <a:r>
              <a:rPr sz="1100" spc="-80" dirty="0">
                <a:latin typeface="Arial MT"/>
                <a:cs typeface="Arial MT"/>
              </a:rPr>
              <a:t>clasificar</a:t>
            </a:r>
            <a:r>
              <a:rPr sz="1100" spc="-75" dirty="0">
                <a:latin typeface="Arial MT"/>
                <a:cs typeface="Arial MT"/>
              </a:rPr>
              <a:t> </a:t>
            </a:r>
            <a:r>
              <a:rPr sz="1100" spc="-90" dirty="0">
                <a:latin typeface="Arial MT"/>
                <a:cs typeface="Arial MT"/>
              </a:rPr>
              <a:t>las</a:t>
            </a:r>
            <a:r>
              <a:rPr sz="1100" spc="-85" dirty="0">
                <a:latin typeface="Arial MT"/>
                <a:cs typeface="Arial MT"/>
              </a:rPr>
              <a:t> </a:t>
            </a:r>
            <a:r>
              <a:rPr sz="1100" spc="-95" dirty="0">
                <a:latin typeface="Arial MT"/>
                <a:cs typeface="Arial MT"/>
              </a:rPr>
              <a:t>infecciones</a:t>
            </a:r>
            <a:r>
              <a:rPr sz="1100" spc="-90" dirty="0">
                <a:latin typeface="Arial MT"/>
                <a:cs typeface="Arial MT"/>
              </a:rPr>
              <a:t> </a:t>
            </a:r>
            <a:r>
              <a:rPr sz="1100" spc="-95" dirty="0">
                <a:latin typeface="Arial MT"/>
                <a:cs typeface="Arial MT"/>
              </a:rPr>
              <a:t>del </a:t>
            </a:r>
            <a:r>
              <a:rPr sz="1100" spc="-90" dirty="0">
                <a:latin typeface="Arial MT"/>
                <a:cs typeface="Arial MT"/>
              </a:rPr>
              <a:t> torrente</a:t>
            </a:r>
            <a:r>
              <a:rPr sz="1100" spc="-85" dirty="0">
                <a:latin typeface="Arial MT"/>
                <a:cs typeface="Arial MT"/>
              </a:rPr>
              <a:t> </a:t>
            </a:r>
            <a:r>
              <a:rPr sz="1100" spc="-110" dirty="0">
                <a:latin typeface="Arial MT"/>
                <a:cs typeface="Arial MT"/>
              </a:rPr>
              <a:t>sanguíneo</a:t>
            </a:r>
            <a:r>
              <a:rPr sz="1100" spc="-105" dirty="0">
                <a:latin typeface="Arial MT"/>
                <a:cs typeface="Arial MT"/>
              </a:rPr>
              <a:t> </a:t>
            </a:r>
            <a:r>
              <a:rPr sz="1100" spc="-100" dirty="0">
                <a:latin typeface="Arial MT"/>
                <a:cs typeface="Arial MT"/>
              </a:rPr>
              <a:t>primarias </a:t>
            </a:r>
            <a:r>
              <a:rPr sz="1100" spc="-95" dirty="0">
                <a:latin typeface="Arial MT"/>
                <a:cs typeface="Arial MT"/>
              </a:rPr>
              <a:t> </a:t>
            </a:r>
            <a:r>
              <a:rPr sz="1100" spc="-90" dirty="0">
                <a:latin typeface="Arial MT"/>
                <a:cs typeface="Arial MT"/>
              </a:rPr>
              <a:t>deri</a:t>
            </a:r>
            <a:r>
              <a:rPr sz="1100" spc="-95" dirty="0">
                <a:latin typeface="Arial MT"/>
                <a:cs typeface="Arial MT"/>
              </a:rPr>
              <a:t>v</a:t>
            </a:r>
            <a:r>
              <a:rPr sz="1100" spc="-114" dirty="0">
                <a:latin typeface="Arial MT"/>
                <a:cs typeface="Arial MT"/>
              </a:rPr>
              <a:t>ada</a:t>
            </a:r>
            <a:r>
              <a:rPr sz="1100" spc="-100" dirty="0">
                <a:latin typeface="Arial MT"/>
                <a:cs typeface="Arial MT"/>
              </a:rPr>
              <a:t>s</a:t>
            </a:r>
            <a:r>
              <a:rPr sz="1100" spc="-85" dirty="0">
                <a:latin typeface="Arial MT"/>
                <a:cs typeface="Arial MT"/>
              </a:rPr>
              <a:t> </a:t>
            </a:r>
            <a:r>
              <a:rPr sz="1100" spc="-90" dirty="0">
                <a:latin typeface="Arial MT"/>
                <a:cs typeface="Arial MT"/>
              </a:rPr>
              <a:t>del</a:t>
            </a:r>
            <a:r>
              <a:rPr sz="1100" spc="-65" dirty="0">
                <a:latin typeface="Arial MT"/>
                <a:cs typeface="Arial MT"/>
              </a:rPr>
              <a:t> </a:t>
            </a:r>
            <a:r>
              <a:rPr sz="1100" spc="-100" dirty="0">
                <a:latin typeface="Arial MT"/>
                <a:cs typeface="Arial MT"/>
              </a:rPr>
              <a:t>c</a:t>
            </a:r>
            <a:r>
              <a:rPr sz="1100" spc="-95" dirty="0">
                <a:latin typeface="Arial MT"/>
                <a:cs typeface="Arial MT"/>
              </a:rPr>
              <a:t>atéte</a:t>
            </a:r>
            <a:r>
              <a:rPr sz="1100" spc="-65" dirty="0">
                <a:latin typeface="Arial MT"/>
                <a:cs typeface="Arial MT"/>
              </a:rPr>
              <a:t>r</a:t>
            </a:r>
            <a:r>
              <a:rPr sz="1100" spc="-80" dirty="0">
                <a:latin typeface="Arial MT"/>
                <a:cs typeface="Arial MT"/>
              </a:rPr>
              <a:t> </a:t>
            </a:r>
            <a:r>
              <a:rPr sz="1100" spc="-100" dirty="0">
                <a:latin typeface="Arial MT"/>
                <a:cs typeface="Arial MT"/>
              </a:rPr>
              <a:t>c</a:t>
            </a:r>
            <a:r>
              <a:rPr sz="1100" spc="-95" dirty="0">
                <a:latin typeface="Arial MT"/>
                <a:cs typeface="Arial MT"/>
              </a:rPr>
              <a:t>entra</a:t>
            </a:r>
            <a:r>
              <a:rPr sz="1100" spc="-45" dirty="0">
                <a:latin typeface="Arial MT"/>
                <a:cs typeface="Arial MT"/>
              </a:rPr>
              <a:t>l</a:t>
            </a:r>
            <a:r>
              <a:rPr sz="1100" spc="-55" dirty="0">
                <a:latin typeface="Arial MT"/>
                <a:cs typeface="Arial MT"/>
              </a:rPr>
              <a:t>.</a:t>
            </a:r>
            <a:endParaRPr sz="1100">
              <a:latin typeface="Arial MT"/>
              <a:cs typeface="Arial MT"/>
            </a:endParaRPr>
          </a:p>
        </p:txBody>
      </p:sp>
      <p:sp>
        <p:nvSpPr>
          <p:cNvPr id="36" name="object 36"/>
          <p:cNvSpPr txBox="1"/>
          <p:nvPr/>
        </p:nvSpPr>
        <p:spPr>
          <a:xfrm>
            <a:off x="4120134" y="3566286"/>
            <a:ext cx="1194435" cy="361315"/>
          </a:xfrm>
          <a:prstGeom prst="rect">
            <a:avLst/>
          </a:prstGeom>
        </p:spPr>
        <p:txBody>
          <a:bodyPr vert="horz" wrap="square" lIns="0" tIns="13335" rIns="0" bIns="0" rtlCol="0">
            <a:spAutoFit/>
          </a:bodyPr>
          <a:lstStyle/>
          <a:p>
            <a:pPr marL="152400" marR="5080" indent="-140335">
              <a:lnSpc>
                <a:spcPct val="100000"/>
              </a:lnSpc>
              <a:spcBef>
                <a:spcPts val="105"/>
              </a:spcBef>
            </a:pPr>
            <a:r>
              <a:rPr sz="1100" b="1" u="sng" spc="-155" dirty="0">
                <a:uFill>
                  <a:solidFill>
                    <a:srgbClr val="000000"/>
                  </a:solidFill>
                </a:uFill>
                <a:latin typeface="Arial"/>
                <a:cs typeface="Arial"/>
              </a:rPr>
              <a:t>N</a:t>
            </a:r>
            <a:r>
              <a:rPr sz="1100" b="1" u="sng" spc="-135" dirty="0">
                <a:uFill>
                  <a:solidFill>
                    <a:srgbClr val="000000"/>
                  </a:solidFill>
                </a:uFill>
                <a:latin typeface="Arial"/>
                <a:cs typeface="Arial"/>
              </a:rPr>
              <a:t>eumon</a:t>
            </a:r>
            <a:r>
              <a:rPr sz="1100" b="1" u="sng" spc="-60" dirty="0">
                <a:uFill>
                  <a:solidFill>
                    <a:srgbClr val="000000"/>
                  </a:solidFill>
                </a:uFill>
                <a:latin typeface="Arial"/>
                <a:cs typeface="Arial"/>
              </a:rPr>
              <a:t>í</a:t>
            </a:r>
            <a:r>
              <a:rPr sz="1100" b="1" u="sng" spc="-110" dirty="0">
                <a:uFill>
                  <a:solidFill>
                    <a:srgbClr val="000000"/>
                  </a:solidFill>
                </a:uFill>
                <a:latin typeface="Arial"/>
                <a:cs typeface="Arial"/>
              </a:rPr>
              <a:t>a</a:t>
            </a:r>
            <a:r>
              <a:rPr sz="1100" b="1" u="sng" spc="-80" dirty="0">
                <a:uFill>
                  <a:solidFill>
                    <a:srgbClr val="000000"/>
                  </a:solidFill>
                </a:uFill>
                <a:latin typeface="Arial"/>
                <a:cs typeface="Arial"/>
              </a:rPr>
              <a:t> </a:t>
            </a:r>
            <a:r>
              <a:rPr sz="1100" b="1" u="sng" spc="-110" dirty="0">
                <a:uFill>
                  <a:solidFill>
                    <a:srgbClr val="000000"/>
                  </a:solidFill>
                </a:uFill>
                <a:latin typeface="Arial"/>
                <a:cs typeface="Arial"/>
              </a:rPr>
              <a:t>asociada</a:t>
            </a:r>
            <a:r>
              <a:rPr sz="1100" b="1" u="sng" spc="-80" dirty="0">
                <a:uFill>
                  <a:solidFill>
                    <a:srgbClr val="000000"/>
                  </a:solidFill>
                </a:uFill>
                <a:latin typeface="Arial"/>
                <a:cs typeface="Arial"/>
              </a:rPr>
              <a:t> </a:t>
            </a:r>
            <a:r>
              <a:rPr sz="1100" b="1" u="sng" spc="-85" dirty="0">
                <a:uFill>
                  <a:solidFill>
                    <a:srgbClr val="000000"/>
                  </a:solidFill>
                </a:uFill>
                <a:latin typeface="Arial"/>
                <a:cs typeface="Arial"/>
              </a:rPr>
              <a:t>a </a:t>
            </a:r>
            <a:r>
              <a:rPr sz="1100" b="1" spc="-55" dirty="0">
                <a:latin typeface="Arial"/>
                <a:cs typeface="Arial"/>
              </a:rPr>
              <a:t> </a:t>
            </a:r>
            <a:r>
              <a:rPr sz="1100" b="1" u="sng" spc="-100" dirty="0">
                <a:uFill>
                  <a:solidFill>
                    <a:srgbClr val="000000"/>
                  </a:solidFill>
                </a:uFill>
                <a:latin typeface="Arial"/>
                <a:cs typeface="Arial"/>
              </a:rPr>
              <a:t>ventilado</a:t>
            </a:r>
            <a:r>
              <a:rPr sz="1100" b="1" u="sng" spc="-80" dirty="0">
                <a:uFill>
                  <a:solidFill>
                    <a:srgbClr val="000000"/>
                  </a:solidFill>
                </a:uFill>
                <a:latin typeface="Arial"/>
                <a:cs typeface="Arial"/>
              </a:rPr>
              <a:t>r</a:t>
            </a:r>
            <a:r>
              <a:rPr sz="1100" b="1" u="sng" spc="-85" dirty="0">
                <a:uFill>
                  <a:solidFill>
                    <a:srgbClr val="000000"/>
                  </a:solidFill>
                </a:uFill>
                <a:latin typeface="Arial"/>
                <a:cs typeface="Arial"/>
              </a:rPr>
              <a:t> </a:t>
            </a:r>
            <a:r>
              <a:rPr sz="1100" b="1" u="sng" spc="-65" dirty="0">
                <a:uFill>
                  <a:solidFill>
                    <a:srgbClr val="000000"/>
                  </a:solidFill>
                </a:uFill>
                <a:latin typeface="Arial"/>
                <a:cs typeface="Arial"/>
              </a:rPr>
              <a:t>-</a:t>
            </a:r>
            <a:r>
              <a:rPr sz="1100" b="1" u="sng" spc="-55" dirty="0">
                <a:uFill>
                  <a:solidFill>
                    <a:srgbClr val="000000"/>
                  </a:solidFill>
                </a:uFill>
                <a:latin typeface="Arial"/>
                <a:cs typeface="Arial"/>
              </a:rPr>
              <a:t> </a:t>
            </a:r>
            <a:r>
              <a:rPr sz="1100" b="1" u="sng" spc="-150" dirty="0">
                <a:uFill>
                  <a:solidFill>
                    <a:srgbClr val="000000"/>
                  </a:solidFill>
                </a:uFill>
                <a:latin typeface="Arial"/>
                <a:cs typeface="Arial"/>
              </a:rPr>
              <a:t>NAV</a:t>
            </a:r>
            <a:endParaRPr sz="1100">
              <a:latin typeface="Arial"/>
              <a:cs typeface="Arial"/>
            </a:endParaRPr>
          </a:p>
        </p:txBody>
      </p:sp>
      <p:sp>
        <p:nvSpPr>
          <p:cNvPr id="37" name="object 37"/>
          <p:cNvSpPr txBox="1"/>
          <p:nvPr/>
        </p:nvSpPr>
        <p:spPr>
          <a:xfrm>
            <a:off x="4005834" y="4069207"/>
            <a:ext cx="1426210" cy="1367790"/>
          </a:xfrm>
          <a:prstGeom prst="rect">
            <a:avLst/>
          </a:prstGeom>
        </p:spPr>
        <p:txBody>
          <a:bodyPr vert="horz" wrap="square" lIns="0" tIns="13335" rIns="0" bIns="0" rtlCol="0">
            <a:spAutoFit/>
          </a:bodyPr>
          <a:lstStyle/>
          <a:p>
            <a:pPr marL="12700" marR="5080" algn="just">
              <a:lnSpc>
                <a:spcPct val="100000"/>
              </a:lnSpc>
              <a:spcBef>
                <a:spcPts val="105"/>
              </a:spcBef>
            </a:pPr>
            <a:r>
              <a:rPr sz="1100" spc="-110" dirty="0">
                <a:latin typeface="Arial MT"/>
                <a:cs typeface="Arial MT"/>
              </a:rPr>
              <a:t>Combinación</a:t>
            </a:r>
            <a:r>
              <a:rPr sz="1100" spc="90" dirty="0">
                <a:latin typeface="Arial MT"/>
                <a:cs typeface="Arial MT"/>
              </a:rPr>
              <a:t> </a:t>
            </a:r>
            <a:r>
              <a:rPr sz="1100" spc="-110" dirty="0">
                <a:latin typeface="Arial MT"/>
                <a:cs typeface="Arial MT"/>
              </a:rPr>
              <a:t>de</a:t>
            </a:r>
            <a:r>
              <a:rPr sz="1100" spc="90" dirty="0">
                <a:latin typeface="Arial MT"/>
                <a:cs typeface="Arial MT"/>
              </a:rPr>
              <a:t> </a:t>
            </a:r>
            <a:r>
              <a:rPr sz="1100" spc="-80" dirty="0">
                <a:latin typeface="Arial MT"/>
                <a:cs typeface="Arial MT"/>
              </a:rPr>
              <a:t>criterios </a:t>
            </a:r>
            <a:r>
              <a:rPr sz="1100" spc="-75" dirty="0">
                <a:latin typeface="Arial MT"/>
                <a:cs typeface="Arial MT"/>
              </a:rPr>
              <a:t> </a:t>
            </a:r>
            <a:r>
              <a:rPr sz="1100" spc="-90" dirty="0">
                <a:latin typeface="Arial MT"/>
                <a:cs typeface="Arial MT"/>
              </a:rPr>
              <a:t>radiológicos,</a:t>
            </a:r>
            <a:r>
              <a:rPr sz="1100" spc="-85" dirty="0">
                <a:latin typeface="Arial MT"/>
                <a:cs typeface="Arial MT"/>
              </a:rPr>
              <a:t> </a:t>
            </a:r>
            <a:r>
              <a:rPr sz="1100" spc="-90" dirty="0">
                <a:latin typeface="Arial MT"/>
                <a:cs typeface="Arial MT"/>
              </a:rPr>
              <a:t>clínicos</a:t>
            </a:r>
            <a:r>
              <a:rPr sz="1100" spc="-85" dirty="0">
                <a:latin typeface="Arial MT"/>
                <a:cs typeface="Arial MT"/>
              </a:rPr>
              <a:t> </a:t>
            </a:r>
            <a:r>
              <a:rPr sz="1100" spc="-100" dirty="0">
                <a:latin typeface="Arial MT"/>
                <a:cs typeface="Arial MT"/>
              </a:rPr>
              <a:t>y</a:t>
            </a:r>
            <a:r>
              <a:rPr sz="1100" spc="-95" dirty="0">
                <a:latin typeface="Arial MT"/>
                <a:cs typeface="Arial MT"/>
              </a:rPr>
              <a:t> </a:t>
            </a:r>
            <a:r>
              <a:rPr sz="1100" spc="-110" dirty="0">
                <a:latin typeface="Arial MT"/>
                <a:cs typeface="Arial MT"/>
              </a:rPr>
              <a:t>de </a:t>
            </a:r>
            <a:r>
              <a:rPr sz="1100" spc="-105" dirty="0">
                <a:latin typeface="Arial MT"/>
                <a:cs typeface="Arial MT"/>
              </a:rPr>
              <a:t> </a:t>
            </a:r>
            <a:r>
              <a:rPr sz="1100" spc="-90" dirty="0">
                <a:latin typeface="Arial MT"/>
                <a:cs typeface="Arial MT"/>
              </a:rPr>
              <a:t>laboratorio </a:t>
            </a:r>
            <a:r>
              <a:rPr sz="1100" spc="-105" dirty="0">
                <a:latin typeface="Arial MT"/>
                <a:cs typeface="Arial MT"/>
              </a:rPr>
              <a:t>para </a:t>
            </a:r>
            <a:r>
              <a:rPr sz="1100" spc="-125" dirty="0">
                <a:latin typeface="Arial MT"/>
                <a:cs typeface="Arial MT"/>
              </a:rPr>
              <a:t>Neumonía </a:t>
            </a:r>
            <a:r>
              <a:rPr sz="1100" spc="-120" dirty="0">
                <a:latin typeface="Arial MT"/>
                <a:cs typeface="Arial MT"/>
              </a:rPr>
              <a:t> </a:t>
            </a:r>
            <a:r>
              <a:rPr sz="1100" spc="-110" dirty="0">
                <a:latin typeface="Arial MT"/>
                <a:cs typeface="Arial MT"/>
              </a:rPr>
              <a:t>en un </a:t>
            </a:r>
            <a:r>
              <a:rPr sz="1100" spc="-100" dirty="0">
                <a:latin typeface="Arial MT"/>
                <a:cs typeface="Arial MT"/>
              </a:rPr>
              <a:t>paciente </a:t>
            </a:r>
            <a:r>
              <a:rPr sz="1100" spc="-110" dirty="0">
                <a:latin typeface="Arial MT"/>
                <a:cs typeface="Arial MT"/>
              </a:rPr>
              <a:t>que </a:t>
            </a:r>
            <a:r>
              <a:rPr sz="1100" spc="-105" dirty="0">
                <a:latin typeface="Arial MT"/>
                <a:cs typeface="Arial MT"/>
              </a:rPr>
              <a:t>estuvo </a:t>
            </a:r>
            <a:r>
              <a:rPr sz="1100" spc="-100" dirty="0">
                <a:latin typeface="Arial MT"/>
                <a:cs typeface="Arial MT"/>
              </a:rPr>
              <a:t> intubado</a:t>
            </a:r>
            <a:r>
              <a:rPr sz="1100" spc="-95" dirty="0">
                <a:latin typeface="Arial MT"/>
                <a:cs typeface="Arial MT"/>
              </a:rPr>
              <a:t> </a:t>
            </a:r>
            <a:r>
              <a:rPr sz="1100" spc="-100" dirty="0">
                <a:latin typeface="Arial MT"/>
                <a:cs typeface="Arial MT"/>
              </a:rPr>
              <a:t>y</a:t>
            </a:r>
            <a:r>
              <a:rPr sz="1100" spc="-95" dirty="0">
                <a:latin typeface="Arial MT"/>
                <a:cs typeface="Arial MT"/>
              </a:rPr>
              <a:t> ventilado</a:t>
            </a:r>
            <a:r>
              <a:rPr sz="1100" spc="-90" dirty="0">
                <a:latin typeface="Arial MT"/>
                <a:cs typeface="Arial MT"/>
              </a:rPr>
              <a:t> </a:t>
            </a:r>
            <a:r>
              <a:rPr sz="1100" spc="-110" dirty="0">
                <a:latin typeface="Arial MT"/>
                <a:cs typeface="Arial MT"/>
              </a:rPr>
              <a:t>en</a:t>
            </a:r>
            <a:r>
              <a:rPr sz="1100" spc="-105" dirty="0">
                <a:latin typeface="Arial MT"/>
                <a:cs typeface="Arial MT"/>
              </a:rPr>
              <a:t> </a:t>
            </a:r>
            <a:r>
              <a:rPr sz="1100" spc="-80" dirty="0">
                <a:latin typeface="Arial MT"/>
                <a:cs typeface="Arial MT"/>
              </a:rPr>
              <a:t>el </a:t>
            </a:r>
            <a:r>
              <a:rPr sz="1100" spc="-295" dirty="0">
                <a:latin typeface="Arial MT"/>
                <a:cs typeface="Arial MT"/>
              </a:rPr>
              <a:t> </a:t>
            </a:r>
            <a:r>
              <a:rPr sz="1100" spc="-125" dirty="0">
                <a:latin typeface="Arial MT"/>
                <a:cs typeface="Arial MT"/>
              </a:rPr>
              <a:t>momento</a:t>
            </a:r>
            <a:r>
              <a:rPr sz="1100" spc="-120" dirty="0">
                <a:latin typeface="Arial MT"/>
                <a:cs typeface="Arial MT"/>
              </a:rPr>
              <a:t> </a:t>
            </a:r>
            <a:r>
              <a:rPr sz="1100" spc="-110" dirty="0">
                <a:latin typeface="Arial MT"/>
                <a:cs typeface="Arial MT"/>
              </a:rPr>
              <a:t>o</a:t>
            </a:r>
            <a:r>
              <a:rPr sz="1100" spc="-105" dirty="0">
                <a:latin typeface="Arial MT"/>
                <a:cs typeface="Arial MT"/>
              </a:rPr>
              <a:t> </a:t>
            </a:r>
            <a:r>
              <a:rPr sz="1100" spc="-100" dirty="0">
                <a:latin typeface="Arial MT"/>
                <a:cs typeface="Arial MT"/>
              </a:rPr>
              <a:t>dentro</a:t>
            </a:r>
            <a:r>
              <a:rPr sz="1100" spc="105" dirty="0">
                <a:latin typeface="Arial MT"/>
                <a:cs typeface="Arial MT"/>
              </a:rPr>
              <a:t> </a:t>
            </a:r>
            <a:r>
              <a:rPr sz="1100" spc="-110" dirty="0">
                <a:latin typeface="Arial MT"/>
                <a:cs typeface="Arial MT"/>
              </a:rPr>
              <a:t>de</a:t>
            </a:r>
            <a:r>
              <a:rPr sz="1100" spc="85" dirty="0">
                <a:latin typeface="Arial MT"/>
                <a:cs typeface="Arial MT"/>
              </a:rPr>
              <a:t> </a:t>
            </a:r>
            <a:r>
              <a:rPr sz="1100" spc="-90" dirty="0">
                <a:latin typeface="Arial MT"/>
                <a:cs typeface="Arial MT"/>
              </a:rPr>
              <a:t>las </a:t>
            </a:r>
            <a:r>
              <a:rPr sz="1100" spc="-85" dirty="0">
                <a:latin typeface="Arial MT"/>
                <a:cs typeface="Arial MT"/>
              </a:rPr>
              <a:t> </a:t>
            </a:r>
            <a:r>
              <a:rPr sz="1100" spc="-110" dirty="0">
                <a:latin typeface="Arial MT"/>
                <a:cs typeface="Arial MT"/>
              </a:rPr>
              <a:t>48</a:t>
            </a:r>
            <a:r>
              <a:rPr sz="1100" spc="-105" dirty="0">
                <a:latin typeface="Arial MT"/>
                <a:cs typeface="Arial MT"/>
              </a:rPr>
              <a:t> horas</a:t>
            </a:r>
            <a:r>
              <a:rPr sz="1100" spc="-100" dirty="0">
                <a:latin typeface="Arial MT"/>
                <a:cs typeface="Arial MT"/>
              </a:rPr>
              <a:t> previas</a:t>
            </a:r>
            <a:r>
              <a:rPr sz="1100" spc="-95" dirty="0">
                <a:latin typeface="Arial MT"/>
                <a:cs typeface="Arial MT"/>
              </a:rPr>
              <a:t> </a:t>
            </a:r>
            <a:r>
              <a:rPr sz="1100" spc="-80" dirty="0">
                <a:latin typeface="Arial MT"/>
                <a:cs typeface="Arial MT"/>
              </a:rPr>
              <a:t>al</a:t>
            </a:r>
            <a:r>
              <a:rPr sz="1100" spc="145" dirty="0">
                <a:latin typeface="Arial MT"/>
                <a:cs typeface="Arial MT"/>
              </a:rPr>
              <a:t> </a:t>
            </a:r>
            <a:r>
              <a:rPr sz="1100" spc="-80" dirty="0">
                <a:latin typeface="Arial MT"/>
                <a:cs typeface="Arial MT"/>
              </a:rPr>
              <a:t>inicio </a:t>
            </a:r>
            <a:r>
              <a:rPr sz="1100" spc="-75" dirty="0">
                <a:latin typeface="Arial MT"/>
                <a:cs typeface="Arial MT"/>
              </a:rPr>
              <a:t> </a:t>
            </a:r>
            <a:r>
              <a:rPr sz="1100" spc="-90" dirty="0">
                <a:latin typeface="Arial MT"/>
                <a:cs typeface="Arial MT"/>
              </a:rPr>
              <a:t>del</a:t>
            </a:r>
            <a:r>
              <a:rPr sz="1100" spc="-65" dirty="0">
                <a:latin typeface="Arial MT"/>
                <a:cs typeface="Arial MT"/>
              </a:rPr>
              <a:t> </a:t>
            </a:r>
            <a:r>
              <a:rPr sz="1100" spc="-114" dirty="0">
                <a:latin typeface="Arial MT"/>
                <a:cs typeface="Arial MT"/>
              </a:rPr>
              <a:t>e</a:t>
            </a:r>
            <a:r>
              <a:rPr sz="1100" spc="-100" dirty="0">
                <a:latin typeface="Arial MT"/>
                <a:cs typeface="Arial MT"/>
              </a:rPr>
              <a:t>vent</a:t>
            </a:r>
            <a:r>
              <a:rPr sz="1100" spc="-110" dirty="0">
                <a:latin typeface="Arial MT"/>
                <a:cs typeface="Arial MT"/>
              </a:rPr>
              <a:t>o</a:t>
            </a:r>
            <a:r>
              <a:rPr sz="1100" spc="-55" dirty="0">
                <a:latin typeface="Arial MT"/>
                <a:cs typeface="Arial MT"/>
              </a:rPr>
              <a:t>.</a:t>
            </a:r>
            <a:endParaRPr sz="1100">
              <a:latin typeface="Arial MT"/>
              <a:cs typeface="Arial MT"/>
            </a:endParaRPr>
          </a:p>
        </p:txBody>
      </p:sp>
      <p:grpSp>
        <p:nvGrpSpPr>
          <p:cNvPr id="38" name="object 38"/>
          <p:cNvGrpSpPr/>
          <p:nvPr/>
        </p:nvGrpSpPr>
        <p:grpSpPr>
          <a:xfrm>
            <a:off x="504101" y="3530790"/>
            <a:ext cx="5485765" cy="5577205"/>
            <a:chOff x="504101" y="3530790"/>
            <a:chExt cx="5485765" cy="5577205"/>
          </a:xfrm>
        </p:grpSpPr>
        <p:sp>
          <p:nvSpPr>
            <p:cNvPr id="39" name="object 39"/>
            <p:cNvSpPr/>
            <p:nvPr/>
          </p:nvSpPr>
          <p:spPr>
            <a:xfrm>
              <a:off x="3888486" y="3535553"/>
              <a:ext cx="1616710" cy="1900555"/>
            </a:xfrm>
            <a:custGeom>
              <a:avLst/>
              <a:gdLst/>
              <a:ahLst/>
              <a:cxnLst/>
              <a:rect l="l" t="t" r="r" b="b"/>
              <a:pathLst>
                <a:path w="1616710" h="1900554">
                  <a:moveTo>
                    <a:pt x="0" y="21971"/>
                  </a:moveTo>
                  <a:lnTo>
                    <a:pt x="0" y="1900555"/>
                  </a:lnTo>
                </a:path>
                <a:path w="1616710" h="1900554">
                  <a:moveTo>
                    <a:pt x="1616710" y="0"/>
                  </a:moveTo>
                  <a:lnTo>
                    <a:pt x="1616710" y="1878584"/>
                  </a:lnTo>
                </a:path>
              </a:pathLst>
            </a:custGeom>
            <a:ln w="9525">
              <a:solidFill>
                <a:srgbClr val="000000"/>
              </a:solidFill>
              <a:prstDash val="sysDashDot"/>
            </a:ln>
          </p:spPr>
          <p:txBody>
            <a:bodyPr wrap="square" lIns="0" tIns="0" rIns="0" bIns="0" rtlCol="0"/>
            <a:lstStyle/>
            <a:p>
              <a:endParaRPr/>
            </a:p>
          </p:txBody>
        </p:sp>
        <p:pic>
          <p:nvPicPr>
            <p:cNvPr id="40" name="object 40"/>
            <p:cNvPicPr/>
            <p:nvPr/>
          </p:nvPicPr>
          <p:blipFill>
            <a:blip r:embed="rId5" cstate="print"/>
            <a:stretch>
              <a:fillRect/>
            </a:stretch>
          </p:blipFill>
          <p:spPr>
            <a:xfrm>
              <a:off x="504101" y="6016667"/>
              <a:ext cx="1231722" cy="3090926"/>
            </a:xfrm>
            <a:prstGeom prst="rect">
              <a:avLst/>
            </a:prstGeom>
          </p:spPr>
        </p:pic>
        <p:sp>
          <p:nvSpPr>
            <p:cNvPr id="41" name="object 41"/>
            <p:cNvSpPr/>
            <p:nvPr/>
          </p:nvSpPr>
          <p:spPr>
            <a:xfrm>
              <a:off x="2232278" y="6084189"/>
              <a:ext cx="1353820" cy="527685"/>
            </a:xfrm>
            <a:custGeom>
              <a:avLst/>
              <a:gdLst/>
              <a:ahLst/>
              <a:cxnLst/>
              <a:rect l="l" t="t" r="r" b="b"/>
              <a:pathLst>
                <a:path w="1353820" h="527684">
                  <a:moveTo>
                    <a:pt x="1265682" y="0"/>
                  </a:moveTo>
                  <a:lnTo>
                    <a:pt x="88010" y="0"/>
                  </a:lnTo>
                  <a:lnTo>
                    <a:pt x="53738" y="6909"/>
                  </a:lnTo>
                  <a:lnTo>
                    <a:pt x="25765" y="25749"/>
                  </a:lnTo>
                  <a:lnTo>
                    <a:pt x="6911" y="53685"/>
                  </a:lnTo>
                  <a:lnTo>
                    <a:pt x="0" y="87884"/>
                  </a:lnTo>
                  <a:lnTo>
                    <a:pt x="0" y="439674"/>
                  </a:lnTo>
                  <a:lnTo>
                    <a:pt x="6911" y="473872"/>
                  </a:lnTo>
                  <a:lnTo>
                    <a:pt x="25765" y="501808"/>
                  </a:lnTo>
                  <a:lnTo>
                    <a:pt x="53738" y="520648"/>
                  </a:lnTo>
                  <a:lnTo>
                    <a:pt x="88010" y="527558"/>
                  </a:lnTo>
                  <a:lnTo>
                    <a:pt x="1265682" y="527558"/>
                  </a:lnTo>
                  <a:lnTo>
                    <a:pt x="1299880" y="520648"/>
                  </a:lnTo>
                  <a:lnTo>
                    <a:pt x="1327816" y="501808"/>
                  </a:lnTo>
                  <a:lnTo>
                    <a:pt x="1346656" y="473872"/>
                  </a:lnTo>
                  <a:lnTo>
                    <a:pt x="1353566" y="439674"/>
                  </a:lnTo>
                  <a:lnTo>
                    <a:pt x="1353566" y="87884"/>
                  </a:lnTo>
                  <a:lnTo>
                    <a:pt x="1346656" y="53685"/>
                  </a:lnTo>
                  <a:lnTo>
                    <a:pt x="1327816" y="25749"/>
                  </a:lnTo>
                  <a:lnTo>
                    <a:pt x="1299880" y="6909"/>
                  </a:lnTo>
                  <a:lnTo>
                    <a:pt x="1265682" y="0"/>
                  </a:lnTo>
                  <a:close/>
                </a:path>
              </a:pathLst>
            </a:custGeom>
            <a:solidFill>
              <a:srgbClr val="E6B8B8"/>
            </a:solidFill>
          </p:spPr>
          <p:txBody>
            <a:bodyPr wrap="square" lIns="0" tIns="0" rIns="0" bIns="0" rtlCol="0"/>
            <a:lstStyle/>
            <a:p>
              <a:endParaRPr/>
            </a:p>
          </p:txBody>
        </p:sp>
        <p:sp>
          <p:nvSpPr>
            <p:cNvPr id="42" name="object 42"/>
            <p:cNvSpPr/>
            <p:nvPr/>
          </p:nvSpPr>
          <p:spPr>
            <a:xfrm>
              <a:off x="2232278" y="6084189"/>
              <a:ext cx="1353820" cy="527685"/>
            </a:xfrm>
            <a:custGeom>
              <a:avLst/>
              <a:gdLst/>
              <a:ahLst/>
              <a:cxnLst/>
              <a:rect l="l" t="t" r="r" b="b"/>
              <a:pathLst>
                <a:path w="1353820" h="527684">
                  <a:moveTo>
                    <a:pt x="0" y="87884"/>
                  </a:moveTo>
                  <a:lnTo>
                    <a:pt x="6911" y="53685"/>
                  </a:lnTo>
                  <a:lnTo>
                    <a:pt x="25765" y="25749"/>
                  </a:lnTo>
                  <a:lnTo>
                    <a:pt x="53738" y="6909"/>
                  </a:lnTo>
                  <a:lnTo>
                    <a:pt x="88010" y="0"/>
                  </a:lnTo>
                  <a:lnTo>
                    <a:pt x="1265682" y="0"/>
                  </a:lnTo>
                  <a:lnTo>
                    <a:pt x="1299880" y="6909"/>
                  </a:lnTo>
                  <a:lnTo>
                    <a:pt x="1327816" y="25749"/>
                  </a:lnTo>
                  <a:lnTo>
                    <a:pt x="1346656" y="53685"/>
                  </a:lnTo>
                  <a:lnTo>
                    <a:pt x="1353566" y="87884"/>
                  </a:lnTo>
                  <a:lnTo>
                    <a:pt x="1353566" y="439674"/>
                  </a:lnTo>
                  <a:lnTo>
                    <a:pt x="1346656" y="473872"/>
                  </a:lnTo>
                  <a:lnTo>
                    <a:pt x="1327816" y="501808"/>
                  </a:lnTo>
                  <a:lnTo>
                    <a:pt x="1299880" y="520648"/>
                  </a:lnTo>
                  <a:lnTo>
                    <a:pt x="1265682" y="527558"/>
                  </a:lnTo>
                  <a:lnTo>
                    <a:pt x="88010" y="527558"/>
                  </a:lnTo>
                  <a:lnTo>
                    <a:pt x="53738" y="520648"/>
                  </a:lnTo>
                  <a:lnTo>
                    <a:pt x="25765" y="501808"/>
                  </a:lnTo>
                  <a:lnTo>
                    <a:pt x="6911" y="473872"/>
                  </a:lnTo>
                  <a:lnTo>
                    <a:pt x="0" y="439674"/>
                  </a:lnTo>
                  <a:lnTo>
                    <a:pt x="0" y="87884"/>
                  </a:lnTo>
                  <a:close/>
                </a:path>
              </a:pathLst>
            </a:custGeom>
            <a:ln w="25400">
              <a:solidFill>
                <a:srgbClr val="E6B8B8"/>
              </a:solidFill>
            </a:ln>
          </p:spPr>
          <p:txBody>
            <a:bodyPr wrap="square" lIns="0" tIns="0" rIns="0" bIns="0" rtlCol="0"/>
            <a:lstStyle/>
            <a:p>
              <a:endParaRPr/>
            </a:p>
          </p:txBody>
        </p:sp>
        <p:sp>
          <p:nvSpPr>
            <p:cNvPr id="43" name="object 43"/>
            <p:cNvSpPr/>
            <p:nvPr/>
          </p:nvSpPr>
          <p:spPr>
            <a:xfrm>
              <a:off x="2254884" y="7485253"/>
              <a:ext cx="1330960" cy="504190"/>
            </a:xfrm>
            <a:custGeom>
              <a:avLst/>
              <a:gdLst/>
              <a:ahLst/>
              <a:cxnLst/>
              <a:rect l="l" t="t" r="r" b="b"/>
              <a:pathLst>
                <a:path w="1330960" h="504190">
                  <a:moveTo>
                    <a:pt x="1247013" y="0"/>
                  </a:moveTo>
                  <a:lnTo>
                    <a:pt x="83946" y="0"/>
                  </a:lnTo>
                  <a:lnTo>
                    <a:pt x="51274" y="6598"/>
                  </a:lnTo>
                  <a:lnTo>
                    <a:pt x="24590" y="24590"/>
                  </a:lnTo>
                  <a:lnTo>
                    <a:pt x="6598" y="51274"/>
                  </a:lnTo>
                  <a:lnTo>
                    <a:pt x="0" y="83947"/>
                  </a:lnTo>
                  <a:lnTo>
                    <a:pt x="0" y="420027"/>
                  </a:lnTo>
                  <a:lnTo>
                    <a:pt x="6598" y="452725"/>
                  </a:lnTo>
                  <a:lnTo>
                    <a:pt x="24590" y="479429"/>
                  </a:lnTo>
                  <a:lnTo>
                    <a:pt x="51274" y="497434"/>
                  </a:lnTo>
                  <a:lnTo>
                    <a:pt x="83946" y="504037"/>
                  </a:lnTo>
                  <a:lnTo>
                    <a:pt x="1247013" y="504037"/>
                  </a:lnTo>
                  <a:lnTo>
                    <a:pt x="1279685" y="497434"/>
                  </a:lnTo>
                  <a:lnTo>
                    <a:pt x="1306369" y="479429"/>
                  </a:lnTo>
                  <a:lnTo>
                    <a:pt x="1324361" y="452725"/>
                  </a:lnTo>
                  <a:lnTo>
                    <a:pt x="1330960" y="420027"/>
                  </a:lnTo>
                  <a:lnTo>
                    <a:pt x="1330960" y="83947"/>
                  </a:lnTo>
                  <a:lnTo>
                    <a:pt x="1324361" y="51274"/>
                  </a:lnTo>
                  <a:lnTo>
                    <a:pt x="1306369" y="24590"/>
                  </a:lnTo>
                  <a:lnTo>
                    <a:pt x="1279685" y="6598"/>
                  </a:lnTo>
                  <a:lnTo>
                    <a:pt x="1247013" y="0"/>
                  </a:lnTo>
                  <a:close/>
                </a:path>
              </a:pathLst>
            </a:custGeom>
            <a:solidFill>
              <a:srgbClr val="B7DEE8"/>
            </a:solidFill>
          </p:spPr>
          <p:txBody>
            <a:bodyPr wrap="square" lIns="0" tIns="0" rIns="0" bIns="0" rtlCol="0"/>
            <a:lstStyle/>
            <a:p>
              <a:endParaRPr/>
            </a:p>
          </p:txBody>
        </p:sp>
        <p:sp>
          <p:nvSpPr>
            <p:cNvPr id="44" name="object 44"/>
            <p:cNvSpPr/>
            <p:nvPr/>
          </p:nvSpPr>
          <p:spPr>
            <a:xfrm>
              <a:off x="2254884" y="7485253"/>
              <a:ext cx="1330960" cy="504190"/>
            </a:xfrm>
            <a:custGeom>
              <a:avLst/>
              <a:gdLst/>
              <a:ahLst/>
              <a:cxnLst/>
              <a:rect l="l" t="t" r="r" b="b"/>
              <a:pathLst>
                <a:path w="1330960" h="504190">
                  <a:moveTo>
                    <a:pt x="0" y="83947"/>
                  </a:moveTo>
                  <a:lnTo>
                    <a:pt x="6598" y="51274"/>
                  </a:lnTo>
                  <a:lnTo>
                    <a:pt x="24590" y="24590"/>
                  </a:lnTo>
                  <a:lnTo>
                    <a:pt x="51274" y="6598"/>
                  </a:lnTo>
                  <a:lnTo>
                    <a:pt x="83946" y="0"/>
                  </a:lnTo>
                  <a:lnTo>
                    <a:pt x="1247013" y="0"/>
                  </a:lnTo>
                  <a:lnTo>
                    <a:pt x="1279685" y="6598"/>
                  </a:lnTo>
                  <a:lnTo>
                    <a:pt x="1306369" y="24590"/>
                  </a:lnTo>
                  <a:lnTo>
                    <a:pt x="1324361" y="51274"/>
                  </a:lnTo>
                  <a:lnTo>
                    <a:pt x="1330960" y="83947"/>
                  </a:lnTo>
                  <a:lnTo>
                    <a:pt x="1330960" y="420027"/>
                  </a:lnTo>
                  <a:lnTo>
                    <a:pt x="1324361" y="452725"/>
                  </a:lnTo>
                  <a:lnTo>
                    <a:pt x="1306369" y="479429"/>
                  </a:lnTo>
                  <a:lnTo>
                    <a:pt x="1279685" y="497434"/>
                  </a:lnTo>
                  <a:lnTo>
                    <a:pt x="1247013" y="504037"/>
                  </a:lnTo>
                  <a:lnTo>
                    <a:pt x="83946" y="504037"/>
                  </a:lnTo>
                  <a:lnTo>
                    <a:pt x="51274" y="497434"/>
                  </a:lnTo>
                  <a:lnTo>
                    <a:pt x="24590" y="479429"/>
                  </a:lnTo>
                  <a:lnTo>
                    <a:pt x="6598" y="452725"/>
                  </a:lnTo>
                  <a:lnTo>
                    <a:pt x="0" y="420027"/>
                  </a:lnTo>
                  <a:lnTo>
                    <a:pt x="0" y="83947"/>
                  </a:lnTo>
                  <a:close/>
                </a:path>
              </a:pathLst>
            </a:custGeom>
            <a:ln w="25400">
              <a:solidFill>
                <a:srgbClr val="B7DEE8"/>
              </a:solidFill>
            </a:ln>
          </p:spPr>
          <p:txBody>
            <a:bodyPr wrap="square" lIns="0" tIns="0" rIns="0" bIns="0" rtlCol="0"/>
            <a:lstStyle/>
            <a:p>
              <a:endParaRPr/>
            </a:p>
          </p:txBody>
        </p:sp>
        <p:sp>
          <p:nvSpPr>
            <p:cNvPr id="45" name="object 45"/>
            <p:cNvSpPr/>
            <p:nvPr/>
          </p:nvSpPr>
          <p:spPr>
            <a:xfrm>
              <a:off x="4809744" y="6100064"/>
              <a:ext cx="1167130" cy="511809"/>
            </a:xfrm>
            <a:custGeom>
              <a:avLst/>
              <a:gdLst/>
              <a:ahLst/>
              <a:cxnLst/>
              <a:rect l="l" t="t" r="r" b="b"/>
              <a:pathLst>
                <a:path w="1167129" h="511809">
                  <a:moveTo>
                    <a:pt x="1081658" y="0"/>
                  </a:moveTo>
                  <a:lnTo>
                    <a:pt x="85216" y="0"/>
                  </a:lnTo>
                  <a:lnTo>
                    <a:pt x="52077" y="6709"/>
                  </a:lnTo>
                  <a:lnTo>
                    <a:pt x="24987" y="25003"/>
                  </a:lnTo>
                  <a:lnTo>
                    <a:pt x="6707" y="52131"/>
                  </a:lnTo>
                  <a:lnTo>
                    <a:pt x="0" y="85343"/>
                  </a:lnTo>
                  <a:lnTo>
                    <a:pt x="0" y="426338"/>
                  </a:lnTo>
                  <a:lnTo>
                    <a:pt x="6707" y="459551"/>
                  </a:lnTo>
                  <a:lnTo>
                    <a:pt x="24987" y="486679"/>
                  </a:lnTo>
                  <a:lnTo>
                    <a:pt x="52077" y="504973"/>
                  </a:lnTo>
                  <a:lnTo>
                    <a:pt x="85216" y="511683"/>
                  </a:lnTo>
                  <a:lnTo>
                    <a:pt x="1081658" y="511683"/>
                  </a:lnTo>
                  <a:lnTo>
                    <a:pt x="1114871" y="504973"/>
                  </a:lnTo>
                  <a:lnTo>
                    <a:pt x="1141999" y="486679"/>
                  </a:lnTo>
                  <a:lnTo>
                    <a:pt x="1160293" y="459551"/>
                  </a:lnTo>
                  <a:lnTo>
                    <a:pt x="1167002" y="426338"/>
                  </a:lnTo>
                  <a:lnTo>
                    <a:pt x="1167002" y="85343"/>
                  </a:lnTo>
                  <a:lnTo>
                    <a:pt x="1160293" y="52131"/>
                  </a:lnTo>
                  <a:lnTo>
                    <a:pt x="1141999" y="25003"/>
                  </a:lnTo>
                  <a:lnTo>
                    <a:pt x="1114871" y="6709"/>
                  </a:lnTo>
                  <a:lnTo>
                    <a:pt x="1081658" y="0"/>
                  </a:lnTo>
                  <a:close/>
                </a:path>
              </a:pathLst>
            </a:custGeom>
            <a:solidFill>
              <a:srgbClr val="D3F7A9"/>
            </a:solidFill>
          </p:spPr>
          <p:txBody>
            <a:bodyPr wrap="square" lIns="0" tIns="0" rIns="0" bIns="0" rtlCol="0"/>
            <a:lstStyle/>
            <a:p>
              <a:endParaRPr/>
            </a:p>
          </p:txBody>
        </p:sp>
        <p:sp>
          <p:nvSpPr>
            <p:cNvPr id="46" name="object 46"/>
            <p:cNvSpPr/>
            <p:nvPr/>
          </p:nvSpPr>
          <p:spPr>
            <a:xfrm>
              <a:off x="4809744" y="6100064"/>
              <a:ext cx="1167130" cy="511809"/>
            </a:xfrm>
            <a:custGeom>
              <a:avLst/>
              <a:gdLst/>
              <a:ahLst/>
              <a:cxnLst/>
              <a:rect l="l" t="t" r="r" b="b"/>
              <a:pathLst>
                <a:path w="1167129" h="511809">
                  <a:moveTo>
                    <a:pt x="0" y="85343"/>
                  </a:moveTo>
                  <a:lnTo>
                    <a:pt x="6707" y="52131"/>
                  </a:lnTo>
                  <a:lnTo>
                    <a:pt x="24987" y="25003"/>
                  </a:lnTo>
                  <a:lnTo>
                    <a:pt x="52077" y="6709"/>
                  </a:lnTo>
                  <a:lnTo>
                    <a:pt x="85216" y="0"/>
                  </a:lnTo>
                  <a:lnTo>
                    <a:pt x="1081658" y="0"/>
                  </a:lnTo>
                  <a:lnTo>
                    <a:pt x="1114871" y="6709"/>
                  </a:lnTo>
                  <a:lnTo>
                    <a:pt x="1141999" y="25003"/>
                  </a:lnTo>
                  <a:lnTo>
                    <a:pt x="1160293" y="52131"/>
                  </a:lnTo>
                  <a:lnTo>
                    <a:pt x="1167002" y="85343"/>
                  </a:lnTo>
                  <a:lnTo>
                    <a:pt x="1167002" y="426338"/>
                  </a:lnTo>
                  <a:lnTo>
                    <a:pt x="1160293" y="459551"/>
                  </a:lnTo>
                  <a:lnTo>
                    <a:pt x="1141999" y="486679"/>
                  </a:lnTo>
                  <a:lnTo>
                    <a:pt x="1114871" y="504973"/>
                  </a:lnTo>
                  <a:lnTo>
                    <a:pt x="1081658" y="511683"/>
                  </a:lnTo>
                  <a:lnTo>
                    <a:pt x="85216" y="511683"/>
                  </a:lnTo>
                  <a:lnTo>
                    <a:pt x="52077" y="504973"/>
                  </a:lnTo>
                  <a:lnTo>
                    <a:pt x="24987" y="486679"/>
                  </a:lnTo>
                  <a:lnTo>
                    <a:pt x="6707" y="459551"/>
                  </a:lnTo>
                  <a:lnTo>
                    <a:pt x="0" y="426338"/>
                  </a:lnTo>
                  <a:lnTo>
                    <a:pt x="0" y="85343"/>
                  </a:lnTo>
                  <a:close/>
                </a:path>
              </a:pathLst>
            </a:custGeom>
            <a:ln w="25400">
              <a:solidFill>
                <a:srgbClr val="D3F7A9"/>
              </a:solidFill>
            </a:ln>
          </p:spPr>
          <p:txBody>
            <a:bodyPr wrap="square" lIns="0" tIns="0" rIns="0" bIns="0" rtlCol="0"/>
            <a:lstStyle/>
            <a:p>
              <a:endParaRPr/>
            </a:p>
          </p:txBody>
        </p:sp>
      </p:grpSp>
      <p:sp>
        <p:nvSpPr>
          <p:cNvPr id="47" name="object 47"/>
          <p:cNvSpPr txBox="1"/>
          <p:nvPr/>
        </p:nvSpPr>
        <p:spPr>
          <a:xfrm>
            <a:off x="5667883" y="3521709"/>
            <a:ext cx="1416685" cy="528955"/>
          </a:xfrm>
          <a:prstGeom prst="rect">
            <a:avLst/>
          </a:prstGeom>
        </p:spPr>
        <p:txBody>
          <a:bodyPr vert="horz" wrap="square" lIns="0" tIns="13335" rIns="0" bIns="0" rtlCol="0">
            <a:spAutoFit/>
          </a:bodyPr>
          <a:lstStyle/>
          <a:p>
            <a:pPr marL="12065" marR="5080" algn="ctr">
              <a:lnSpc>
                <a:spcPct val="100000"/>
              </a:lnSpc>
              <a:spcBef>
                <a:spcPts val="105"/>
              </a:spcBef>
            </a:pPr>
            <a:r>
              <a:rPr sz="1100" b="1" u="sng" spc="-100" dirty="0">
                <a:uFill>
                  <a:solidFill>
                    <a:srgbClr val="000000"/>
                  </a:solidFill>
                </a:uFill>
                <a:latin typeface="Arial"/>
                <a:cs typeface="Arial"/>
              </a:rPr>
              <a:t>Infecció</a:t>
            </a:r>
            <a:r>
              <a:rPr sz="1100" b="1" u="sng" spc="-120" dirty="0">
                <a:uFill>
                  <a:solidFill>
                    <a:srgbClr val="000000"/>
                  </a:solidFill>
                </a:uFill>
                <a:latin typeface="Arial"/>
                <a:cs typeface="Arial"/>
              </a:rPr>
              <a:t>n</a:t>
            </a:r>
            <a:r>
              <a:rPr sz="1100" b="1" u="sng" spc="-85" dirty="0">
                <a:uFill>
                  <a:solidFill>
                    <a:srgbClr val="000000"/>
                  </a:solidFill>
                </a:uFill>
                <a:latin typeface="Arial"/>
                <a:cs typeface="Arial"/>
              </a:rPr>
              <a:t> </a:t>
            </a:r>
            <a:r>
              <a:rPr sz="1100" b="1" u="sng" spc="-105" dirty="0">
                <a:uFill>
                  <a:solidFill>
                    <a:srgbClr val="000000"/>
                  </a:solidFill>
                </a:uFill>
                <a:latin typeface="Arial"/>
                <a:cs typeface="Arial"/>
              </a:rPr>
              <a:t>sintomátic</a:t>
            </a:r>
            <a:r>
              <a:rPr sz="1100" b="1" u="sng" spc="-110" dirty="0">
                <a:uFill>
                  <a:solidFill>
                    <a:srgbClr val="000000"/>
                  </a:solidFill>
                </a:uFill>
                <a:latin typeface="Arial"/>
                <a:cs typeface="Arial"/>
              </a:rPr>
              <a:t>a</a:t>
            </a:r>
            <a:r>
              <a:rPr sz="1100" b="1" u="sng" spc="-90" dirty="0">
                <a:uFill>
                  <a:solidFill>
                    <a:srgbClr val="000000"/>
                  </a:solidFill>
                </a:uFill>
                <a:latin typeface="Arial"/>
                <a:cs typeface="Arial"/>
              </a:rPr>
              <a:t> </a:t>
            </a:r>
            <a:r>
              <a:rPr sz="1100" b="1" u="sng" spc="-95" dirty="0">
                <a:uFill>
                  <a:solidFill>
                    <a:srgbClr val="000000"/>
                  </a:solidFill>
                </a:uFill>
                <a:latin typeface="Arial"/>
                <a:cs typeface="Arial"/>
              </a:rPr>
              <a:t>de </a:t>
            </a:r>
            <a:r>
              <a:rPr sz="1100" b="1" spc="-55" dirty="0">
                <a:latin typeface="Arial"/>
                <a:cs typeface="Arial"/>
              </a:rPr>
              <a:t> </a:t>
            </a:r>
            <a:r>
              <a:rPr sz="1100" b="1" u="sng" spc="-65" dirty="0">
                <a:uFill>
                  <a:solidFill>
                    <a:srgbClr val="000000"/>
                  </a:solidFill>
                </a:uFill>
                <a:latin typeface="Arial"/>
                <a:cs typeface="Arial"/>
              </a:rPr>
              <a:t>t</a:t>
            </a:r>
            <a:r>
              <a:rPr sz="1100" b="1" u="sng" spc="-90" dirty="0">
                <a:uFill>
                  <a:solidFill>
                    <a:srgbClr val="000000"/>
                  </a:solidFill>
                </a:uFill>
                <a:latin typeface="Arial"/>
                <a:cs typeface="Arial"/>
              </a:rPr>
              <a:t>r</a:t>
            </a:r>
            <a:r>
              <a:rPr sz="1100" b="1" u="sng" spc="-100" dirty="0">
                <a:uFill>
                  <a:solidFill>
                    <a:srgbClr val="000000"/>
                  </a:solidFill>
                </a:uFill>
                <a:latin typeface="Arial"/>
                <a:cs typeface="Arial"/>
              </a:rPr>
              <a:t>act</a:t>
            </a:r>
            <a:r>
              <a:rPr sz="1100" b="1" u="sng" spc="-120" dirty="0">
                <a:uFill>
                  <a:solidFill>
                    <a:srgbClr val="000000"/>
                  </a:solidFill>
                </a:uFill>
                <a:latin typeface="Arial"/>
                <a:cs typeface="Arial"/>
              </a:rPr>
              <a:t>o</a:t>
            </a:r>
            <a:r>
              <a:rPr sz="1100" b="1" u="sng" spc="-70" dirty="0">
                <a:uFill>
                  <a:solidFill>
                    <a:srgbClr val="000000"/>
                  </a:solidFill>
                </a:uFill>
                <a:latin typeface="Arial"/>
                <a:cs typeface="Arial"/>
              </a:rPr>
              <a:t> </a:t>
            </a:r>
            <a:r>
              <a:rPr sz="1100" b="1" u="sng" spc="-120" dirty="0">
                <a:uFill>
                  <a:solidFill>
                    <a:srgbClr val="000000"/>
                  </a:solidFill>
                </a:uFill>
                <a:latin typeface="Arial"/>
                <a:cs typeface="Arial"/>
              </a:rPr>
              <a:t>u</a:t>
            </a:r>
            <a:r>
              <a:rPr sz="1100" b="1" u="sng" spc="-90" dirty="0">
                <a:uFill>
                  <a:solidFill>
                    <a:srgbClr val="000000"/>
                  </a:solidFill>
                </a:uFill>
                <a:latin typeface="Arial"/>
                <a:cs typeface="Arial"/>
              </a:rPr>
              <a:t>r</a:t>
            </a:r>
            <a:r>
              <a:rPr sz="1100" b="1" u="sng" spc="-95" dirty="0">
                <a:uFill>
                  <a:solidFill>
                    <a:srgbClr val="000000"/>
                  </a:solidFill>
                </a:uFill>
                <a:latin typeface="Arial"/>
                <a:cs typeface="Arial"/>
              </a:rPr>
              <a:t>ina</a:t>
            </a:r>
            <a:r>
              <a:rPr sz="1100" b="1" u="sng" spc="-85" dirty="0">
                <a:uFill>
                  <a:solidFill>
                    <a:srgbClr val="000000"/>
                  </a:solidFill>
                </a:uFill>
                <a:latin typeface="Arial"/>
                <a:cs typeface="Arial"/>
              </a:rPr>
              <a:t>r</a:t>
            </a:r>
            <a:r>
              <a:rPr sz="1100" b="1" u="sng" spc="-60" dirty="0">
                <a:uFill>
                  <a:solidFill>
                    <a:srgbClr val="000000"/>
                  </a:solidFill>
                </a:uFill>
                <a:latin typeface="Arial"/>
                <a:cs typeface="Arial"/>
              </a:rPr>
              <a:t>i</a:t>
            </a:r>
            <a:r>
              <a:rPr sz="1100" b="1" u="sng" spc="-120" dirty="0">
                <a:uFill>
                  <a:solidFill>
                    <a:srgbClr val="000000"/>
                  </a:solidFill>
                </a:uFill>
                <a:latin typeface="Arial"/>
                <a:cs typeface="Arial"/>
              </a:rPr>
              <a:t>o</a:t>
            </a:r>
            <a:r>
              <a:rPr sz="1100" b="1" u="sng" spc="-70" dirty="0">
                <a:uFill>
                  <a:solidFill>
                    <a:srgbClr val="000000"/>
                  </a:solidFill>
                </a:uFill>
                <a:latin typeface="Arial"/>
                <a:cs typeface="Arial"/>
              </a:rPr>
              <a:t> </a:t>
            </a:r>
            <a:r>
              <a:rPr sz="1100" b="1" u="sng" spc="-110" dirty="0">
                <a:uFill>
                  <a:solidFill>
                    <a:srgbClr val="000000"/>
                  </a:solidFill>
                </a:uFill>
                <a:latin typeface="Arial"/>
                <a:cs typeface="Arial"/>
              </a:rPr>
              <a:t>asociada</a:t>
            </a:r>
            <a:r>
              <a:rPr sz="1100" b="1" u="sng" spc="-80" dirty="0">
                <a:uFill>
                  <a:solidFill>
                    <a:srgbClr val="000000"/>
                  </a:solidFill>
                </a:uFill>
                <a:latin typeface="Arial"/>
                <a:cs typeface="Arial"/>
              </a:rPr>
              <a:t> </a:t>
            </a:r>
            <a:r>
              <a:rPr sz="1100" b="1" u="sng" spc="-85" dirty="0">
                <a:uFill>
                  <a:solidFill>
                    <a:srgbClr val="000000"/>
                  </a:solidFill>
                </a:uFill>
                <a:latin typeface="Arial"/>
                <a:cs typeface="Arial"/>
              </a:rPr>
              <a:t>a </a:t>
            </a:r>
            <a:r>
              <a:rPr sz="1100" b="1" spc="-55" dirty="0">
                <a:latin typeface="Arial"/>
                <a:cs typeface="Arial"/>
              </a:rPr>
              <a:t> </a:t>
            </a:r>
            <a:r>
              <a:rPr sz="1100" b="1" u="sng" spc="-100" dirty="0">
                <a:uFill>
                  <a:solidFill>
                    <a:srgbClr val="000000"/>
                  </a:solidFill>
                </a:uFill>
                <a:latin typeface="Arial"/>
                <a:cs typeface="Arial"/>
              </a:rPr>
              <a:t>catéte</a:t>
            </a:r>
            <a:r>
              <a:rPr sz="1100" b="1" u="sng" spc="-80" dirty="0">
                <a:uFill>
                  <a:solidFill>
                    <a:srgbClr val="000000"/>
                  </a:solidFill>
                </a:uFill>
                <a:latin typeface="Arial"/>
                <a:cs typeface="Arial"/>
              </a:rPr>
              <a:t>r</a:t>
            </a:r>
            <a:r>
              <a:rPr sz="1100" b="1" u="sng" spc="-70" dirty="0">
                <a:uFill>
                  <a:solidFill>
                    <a:srgbClr val="000000"/>
                  </a:solidFill>
                </a:uFill>
                <a:latin typeface="Arial"/>
                <a:cs typeface="Arial"/>
              </a:rPr>
              <a:t> </a:t>
            </a:r>
            <a:r>
              <a:rPr sz="1100" b="1" u="sng" spc="-110" dirty="0">
                <a:uFill>
                  <a:solidFill>
                    <a:srgbClr val="000000"/>
                  </a:solidFill>
                </a:uFill>
                <a:latin typeface="Arial"/>
                <a:cs typeface="Arial"/>
              </a:rPr>
              <a:t>–</a:t>
            </a:r>
            <a:r>
              <a:rPr sz="1100" b="1" u="sng" spc="-70" dirty="0">
                <a:uFill>
                  <a:solidFill>
                    <a:srgbClr val="000000"/>
                  </a:solidFill>
                </a:uFill>
                <a:latin typeface="Arial"/>
                <a:cs typeface="Arial"/>
              </a:rPr>
              <a:t> </a:t>
            </a:r>
            <a:r>
              <a:rPr sz="1100" b="1" u="sng" spc="-55" dirty="0">
                <a:uFill>
                  <a:solidFill>
                    <a:srgbClr val="000000"/>
                  </a:solidFill>
                </a:uFill>
                <a:latin typeface="Arial"/>
                <a:cs typeface="Arial"/>
              </a:rPr>
              <a:t>I</a:t>
            </a:r>
            <a:r>
              <a:rPr sz="1100" b="1" u="sng" spc="-135" dirty="0">
                <a:uFill>
                  <a:solidFill>
                    <a:srgbClr val="000000"/>
                  </a:solidFill>
                </a:uFill>
                <a:latin typeface="Arial"/>
                <a:cs typeface="Arial"/>
              </a:rPr>
              <a:t>S</a:t>
            </a:r>
            <a:r>
              <a:rPr sz="1100" b="1" u="sng" spc="-120" dirty="0">
                <a:uFill>
                  <a:solidFill>
                    <a:srgbClr val="000000"/>
                  </a:solidFill>
                </a:uFill>
                <a:latin typeface="Arial"/>
                <a:cs typeface="Arial"/>
              </a:rPr>
              <a:t>T</a:t>
            </a:r>
            <a:r>
              <a:rPr sz="1100" b="1" u="sng" spc="-155" dirty="0">
                <a:uFill>
                  <a:solidFill>
                    <a:srgbClr val="000000"/>
                  </a:solidFill>
                </a:uFill>
                <a:latin typeface="Arial"/>
                <a:cs typeface="Arial"/>
              </a:rPr>
              <a:t>U</a:t>
            </a:r>
            <a:r>
              <a:rPr sz="1100" b="1" u="sng" spc="-70" dirty="0">
                <a:uFill>
                  <a:solidFill>
                    <a:srgbClr val="000000"/>
                  </a:solidFill>
                </a:uFill>
                <a:latin typeface="Arial"/>
                <a:cs typeface="Arial"/>
              </a:rPr>
              <a:t>-</a:t>
            </a:r>
            <a:r>
              <a:rPr sz="1100" b="1" u="sng" spc="-155" dirty="0">
                <a:uFill>
                  <a:solidFill>
                    <a:srgbClr val="000000"/>
                  </a:solidFill>
                </a:uFill>
                <a:latin typeface="Arial"/>
                <a:cs typeface="Arial"/>
              </a:rPr>
              <a:t>AC</a:t>
            </a:r>
            <a:endParaRPr sz="1100">
              <a:latin typeface="Arial"/>
              <a:cs typeface="Arial"/>
            </a:endParaRPr>
          </a:p>
        </p:txBody>
      </p:sp>
      <p:sp>
        <p:nvSpPr>
          <p:cNvPr id="48" name="object 48"/>
          <p:cNvSpPr txBox="1"/>
          <p:nvPr/>
        </p:nvSpPr>
        <p:spPr>
          <a:xfrm>
            <a:off x="5588634" y="4192346"/>
            <a:ext cx="1578610" cy="194310"/>
          </a:xfrm>
          <a:prstGeom prst="rect">
            <a:avLst/>
          </a:prstGeom>
        </p:spPr>
        <p:txBody>
          <a:bodyPr vert="horz" wrap="square" lIns="0" tIns="13335" rIns="0" bIns="0" rtlCol="0">
            <a:spAutoFit/>
          </a:bodyPr>
          <a:lstStyle/>
          <a:p>
            <a:pPr marL="12700">
              <a:lnSpc>
                <a:spcPct val="100000"/>
              </a:lnSpc>
              <a:spcBef>
                <a:spcPts val="105"/>
              </a:spcBef>
              <a:tabLst>
                <a:tab pos="858519" algn="l"/>
                <a:tab pos="1164590" algn="l"/>
              </a:tabLst>
            </a:pPr>
            <a:r>
              <a:rPr sz="1100" spc="-150" dirty="0">
                <a:latin typeface="Arial MT"/>
                <a:cs typeface="Arial MT"/>
              </a:rPr>
              <a:t>C</a:t>
            </a:r>
            <a:r>
              <a:rPr sz="1100" spc="-130" dirty="0">
                <a:latin typeface="Arial MT"/>
                <a:cs typeface="Arial MT"/>
              </a:rPr>
              <a:t>omb</a:t>
            </a:r>
            <a:r>
              <a:rPr sz="1100" spc="-55" dirty="0">
                <a:latin typeface="Arial MT"/>
                <a:cs typeface="Arial MT"/>
              </a:rPr>
              <a:t>i</a:t>
            </a:r>
            <a:r>
              <a:rPr sz="1100" spc="-114" dirty="0">
                <a:latin typeface="Arial MT"/>
                <a:cs typeface="Arial MT"/>
              </a:rPr>
              <a:t>n</a:t>
            </a:r>
            <a:r>
              <a:rPr sz="1100" spc="-125" dirty="0">
                <a:latin typeface="Arial MT"/>
                <a:cs typeface="Arial MT"/>
              </a:rPr>
              <a:t>a</a:t>
            </a:r>
            <a:r>
              <a:rPr sz="1100" spc="-105" dirty="0">
                <a:latin typeface="Arial MT"/>
                <a:cs typeface="Arial MT"/>
              </a:rPr>
              <a:t>c</a:t>
            </a:r>
            <a:r>
              <a:rPr sz="1100" spc="-45" dirty="0">
                <a:latin typeface="Arial MT"/>
                <a:cs typeface="Arial MT"/>
              </a:rPr>
              <a:t>i</a:t>
            </a:r>
            <a:r>
              <a:rPr sz="1100" spc="-125" dirty="0">
                <a:latin typeface="Arial MT"/>
                <a:cs typeface="Arial MT"/>
              </a:rPr>
              <a:t>ó</a:t>
            </a:r>
            <a:r>
              <a:rPr sz="1100" spc="-110" dirty="0">
                <a:latin typeface="Arial MT"/>
                <a:cs typeface="Arial MT"/>
              </a:rPr>
              <a:t>n</a:t>
            </a:r>
            <a:r>
              <a:rPr sz="1100" dirty="0">
                <a:latin typeface="Arial MT"/>
                <a:cs typeface="Arial MT"/>
              </a:rPr>
              <a:t>	</a:t>
            </a:r>
            <a:r>
              <a:rPr sz="1100" spc="-114" dirty="0">
                <a:latin typeface="Arial MT"/>
                <a:cs typeface="Arial MT"/>
              </a:rPr>
              <a:t>d</a:t>
            </a:r>
            <a:r>
              <a:rPr sz="1100" spc="-110" dirty="0">
                <a:latin typeface="Arial MT"/>
                <a:cs typeface="Arial MT"/>
              </a:rPr>
              <a:t>e</a:t>
            </a:r>
            <a:r>
              <a:rPr sz="1100" dirty="0">
                <a:latin typeface="Arial MT"/>
                <a:cs typeface="Arial MT"/>
              </a:rPr>
              <a:t>	</a:t>
            </a:r>
            <a:r>
              <a:rPr sz="1100" spc="-90" dirty="0">
                <a:latin typeface="Arial MT"/>
                <a:cs typeface="Arial MT"/>
              </a:rPr>
              <a:t>cr</a:t>
            </a:r>
            <a:r>
              <a:rPr sz="1100" spc="-55" dirty="0">
                <a:latin typeface="Arial MT"/>
                <a:cs typeface="Arial MT"/>
              </a:rPr>
              <a:t>i</a:t>
            </a:r>
            <a:r>
              <a:rPr sz="1100" spc="-75" dirty="0">
                <a:latin typeface="Arial MT"/>
                <a:cs typeface="Arial MT"/>
              </a:rPr>
              <a:t>ter</a:t>
            </a:r>
            <a:r>
              <a:rPr sz="1100" spc="-60" dirty="0">
                <a:latin typeface="Arial MT"/>
                <a:cs typeface="Arial MT"/>
              </a:rPr>
              <a:t>i</a:t>
            </a:r>
            <a:r>
              <a:rPr sz="1100" spc="-110" dirty="0">
                <a:latin typeface="Arial MT"/>
                <a:cs typeface="Arial MT"/>
              </a:rPr>
              <a:t>os</a:t>
            </a:r>
            <a:endParaRPr sz="1100">
              <a:latin typeface="Arial MT"/>
              <a:cs typeface="Arial MT"/>
            </a:endParaRPr>
          </a:p>
        </p:txBody>
      </p:sp>
      <p:sp>
        <p:nvSpPr>
          <p:cNvPr id="49" name="object 49"/>
          <p:cNvSpPr txBox="1"/>
          <p:nvPr/>
        </p:nvSpPr>
        <p:spPr>
          <a:xfrm>
            <a:off x="5588634" y="4360290"/>
            <a:ext cx="1577975" cy="193675"/>
          </a:xfrm>
          <a:prstGeom prst="rect">
            <a:avLst/>
          </a:prstGeom>
        </p:spPr>
        <p:txBody>
          <a:bodyPr vert="horz" wrap="square" lIns="0" tIns="13335" rIns="0" bIns="0" rtlCol="0">
            <a:spAutoFit/>
          </a:bodyPr>
          <a:lstStyle/>
          <a:p>
            <a:pPr marL="12700">
              <a:lnSpc>
                <a:spcPct val="100000"/>
              </a:lnSpc>
              <a:spcBef>
                <a:spcPts val="105"/>
              </a:spcBef>
              <a:tabLst>
                <a:tab pos="542925" algn="l"/>
                <a:tab pos="748665" algn="l"/>
                <a:tab pos="1024255" algn="l"/>
              </a:tabLst>
            </a:pPr>
            <a:r>
              <a:rPr sz="1100" spc="-90" dirty="0">
                <a:latin typeface="Arial MT"/>
                <a:cs typeface="Arial MT"/>
              </a:rPr>
              <a:t>clínicos	</a:t>
            </a:r>
            <a:r>
              <a:rPr sz="1100" spc="-100" dirty="0">
                <a:latin typeface="Arial MT"/>
                <a:cs typeface="Arial MT"/>
              </a:rPr>
              <a:t>y	</a:t>
            </a:r>
            <a:r>
              <a:rPr sz="1100" spc="-110" dirty="0">
                <a:latin typeface="Arial MT"/>
                <a:cs typeface="Arial MT"/>
              </a:rPr>
              <a:t>de	</a:t>
            </a:r>
            <a:r>
              <a:rPr sz="1100" spc="-90" dirty="0">
                <a:latin typeface="Arial MT"/>
                <a:cs typeface="Arial MT"/>
              </a:rPr>
              <a:t>laboratorio</a:t>
            </a:r>
            <a:endParaRPr sz="1100">
              <a:latin typeface="Arial MT"/>
              <a:cs typeface="Arial MT"/>
            </a:endParaRPr>
          </a:p>
        </p:txBody>
      </p:sp>
      <p:sp>
        <p:nvSpPr>
          <p:cNvPr id="50" name="object 50"/>
          <p:cNvSpPr txBox="1"/>
          <p:nvPr/>
        </p:nvSpPr>
        <p:spPr>
          <a:xfrm>
            <a:off x="5588634" y="4527930"/>
            <a:ext cx="1578610" cy="193675"/>
          </a:xfrm>
          <a:prstGeom prst="rect">
            <a:avLst/>
          </a:prstGeom>
        </p:spPr>
        <p:txBody>
          <a:bodyPr vert="horz" wrap="square" lIns="0" tIns="13335" rIns="0" bIns="0" rtlCol="0">
            <a:spAutoFit/>
          </a:bodyPr>
          <a:lstStyle/>
          <a:p>
            <a:pPr marL="12700">
              <a:lnSpc>
                <a:spcPct val="100000"/>
              </a:lnSpc>
              <a:spcBef>
                <a:spcPts val="105"/>
              </a:spcBef>
            </a:pPr>
            <a:r>
              <a:rPr sz="1100" spc="-100" dirty="0">
                <a:latin typeface="Arial MT"/>
                <a:cs typeface="Arial MT"/>
              </a:rPr>
              <a:t>aplicados</a:t>
            </a:r>
            <a:r>
              <a:rPr sz="1100" spc="380" dirty="0">
                <a:latin typeface="Arial MT"/>
                <a:cs typeface="Arial MT"/>
              </a:rPr>
              <a:t> </a:t>
            </a:r>
            <a:r>
              <a:rPr sz="1100" spc="-110" dirty="0">
                <a:latin typeface="Arial MT"/>
                <a:cs typeface="Arial MT"/>
              </a:rPr>
              <a:t>en</a:t>
            </a:r>
            <a:r>
              <a:rPr sz="1100" spc="375" dirty="0">
                <a:latin typeface="Arial MT"/>
                <a:cs typeface="Arial MT"/>
              </a:rPr>
              <a:t> </a:t>
            </a:r>
            <a:r>
              <a:rPr sz="1100" spc="-100" dirty="0">
                <a:latin typeface="Arial MT"/>
                <a:cs typeface="Arial MT"/>
              </a:rPr>
              <a:t>pacientes</a:t>
            </a:r>
            <a:r>
              <a:rPr sz="1100" spc="390" dirty="0">
                <a:latin typeface="Arial MT"/>
                <a:cs typeface="Arial MT"/>
              </a:rPr>
              <a:t> </a:t>
            </a:r>
            <a:r>
              <a:rPr sz="1100" spc="-114" dirty="0">
                <a:latin typeface="Arial MT"/>
                <a:cs typeface="Arial MT"/>
              </a:rPr>
              <a:t>con</a:t>
            </a:r>
            <a:endParaRPr sz="1100">
              <a:latin typeface="Arial MT"/>
              <a:cs typeface="Arial MT"/>
            </a:endParaRPr>
          </a:p>
        </p:txBody>
      </p:sp>
      <p:sp>
        <p:nvSpPr>
          <p:cNvPr id="51" name="object 51"/>
          <p:cNvSpPr txBox="1"/>
          <p:nvPr/>
        </p:nvSpPr>
        <p:spPr>
          <a:xfrm>
            <a:off x="5588634" y="4695570"/>
            <a:ext cx="1578610" cy="193675"/>
          </a:xfrm>
          <a:prstGeom prst="rect">
            <a:avLst/>
          </a:prstGeom>
        </p:spPr>
        <p:txBody>
          <a:bodyPr vert="horz" wrap="square" lIns="0" tIns="13335" rIns="0" bIns="0" rtlCol="0">
            <a:spAutoFit/>
          </a:bodyPr>
          <a:lstStyle/>
          <a:p>
            <a:pPr marL="12700">
              <a:lnSpc>
                <a:spcPct val="100000"/>
              </a:lnSpc>
              <a:spcBef>
                <a:spcPts val="105"/>
              </a:spcBef>
              <a:tabLst>
                <a:tab pos="649605" algn="l"/>
                <a:tab pos="1412875" algn="l"/>
              </a:tabLst>
            </a:pPr>
            <a:r>
              <a:rPr sz="1100" spc="-50" dirty="0">
                <a:latin typeface="Arial MT"/>
                <a:cs typeface="Arial MT"/>
              </a:rPr>
              <a:t>i</a:t>
            </a:r>
            <a:r>
              <a:rPr sz="1100" spc="-110" dirty="0">
                <a:latin typeface="Arial MT"/>
                <a:cs typeface="Arial MT"/>
              </a:rPr>
              <a:t>n</a:t>
            </a:r>
            <a:r>
              <a:rPr sz="1100" spc="-55" dirty="0">
                <a:latin typeface="Arial MT"/>
                <a:cs typeface="Arial MT"/>
              </a:rPr>
              <a:t>f</a:t>
            </a:r>
            <a:r>
              <a:rPr sz="1100" spc="-125" dirty="0">
                <a:latin typeface="Arial MT"/>
                <a:cs typeface="Arial MT"/>
              </a:rPr>
              <a:t>e</a:t>
            </a:r>
            <a:r>
              <a:rPr sz="1100" spc="-100" dirty="0">
                <a:latin typeface="Arial MT"/>
                <a:cs typeface="Arial MT"/>
              </a:rPr>
              <a:t>c</a:t>
            </a:r>
            <a:r>
              <a:rPr sz="1100" spc="-110" dirty="0">
                <a:latin typeface="Arial MT"/>
                <a:cs typeface="Arial MT"/>
              </a:rPr>
              <a:t>c</a:t>
            </a:r>
            <a:r>
              <a:rPr sz="1100" spc="-50" dirty="0">
                <a:latin typeface="Arial MT"/>
                <a:cs typeface="Arial MT"/>
              </a:rPr>
              <a:t>i</a:t>
            </a:r>
            <a:r>
              <a:rPr sz="1100" spc="-110" dirty="0">
                <a:latin typeface="Arial MT"/>
                <a:cs typeface="Arial MT"/>
              </a:rPr>
              <a:t>ón</a:t>
            </a:r>
            <a:r>
              <a:rPr sz="1100" dirty="0">
                <a:latin typeface="Arial MT"/>
                <a:cs typeface="Arial MT"/>
              </a:rPr>
              <a:t>	</a:t>
            </a:r>
            <a:r>
              <a:rPr sz="1100" spc="-110" dirty="0">
                <a:latin typeface="Arial MT"/>
                <a:cs typeface="Arial MT"/>
              </a:rPr>
              <a:t>s</a:t>
            </a:r>
            <a:r>
              <a:rPr sz="1100" spc="-50" dirty="0">
                <a:latin typeface="Arial MT"/>
                <a:cs typeface="Arial MT"/>
              </a:rPr>
              <a:t>i</a:t>
            </a:r>
            <a:r>
              <a:rPr sz="1100" spc="-110" dirty="0">
                <a:latin typeface="Arial MT"/>
                <a:cs typeface="Arial MT"/>
              </a:rPr>
              <a:t>n</a:t>
            </a:r>
            <a:r>
              <a:rPr sz="1100" spc="-55" dirty="0">
                <a:latin typeface="Arial MT"/>
                <a:cs typeface="Arial MT"/>
              </a:rPr>
              <a:t>t</a:t>
            </a:r>
            <a:r>
              <a:rPr sz="1100" spc="-125" dirty="0">
                <a:latin typeface="Arial MT"/>
                <a:cs typeface="Arial MT"/>
              </a:rPr>
              <a:t>o</a:t>
            </a:r>
            <a:r>
              <a:rPr sz="1100" spc="-145" dirty="0">
                <a:latin typeface="Arial MT"/>
                <a:cs typeface="Arial MT"/>
              </a:rPr>
              <a:t>má</a:t>
            </a:r>
            <a:r>
              <a:rPr sz="1100" spc="-65" dirty="0">
                <a:latin typeface="Arial MT"/>
                <a:cs typeface="Arial MT"/>
              </a:rPr>
              <a:t>t</a:t>
            </a:r>
            <a:r>
              <a:rPr sz="1100" spc="-50" dirty="0">
                <a:latin typeface="Arial MT"/>
                <a:cs typeface="Arial MT"/>
              </a:rPr>
              <a:t>i</a:t>
            </a:r>
            <a:r>
              <a:rPr sz="1100" spc="-110" dirty="0">
                <a:latin typeface="Arial MT"/>
                <a:cs typeface="Arial MT"/>
              </a:rPr>
              <a:t>ca</a:t>
            </a:r>
            <a:r>
              <a:rPr sz="1100" dirty="0">
                <a:latin typeface="Arial MT"/>
                <a:cs typeface="Arial MT"/>
              </a:rPr>
              <a:t>	</a:t>
            </a:r>
            <a:r>
              <a:rPr sz="1100" spc="-125" dirty="0">
                <a:latin typeface="Arial MT"/>
                <a:cs typeface="Arial MT"/>
              </a:rPr>
              <a:t>d</a:t>
            </a:r>
            <a:r>
              <a:rPr sz="1100" spc="-85" dirty="0">
                <a:latin typeface="Arial MT"/>
                <a:cs typeface="Arial MT"/>
              </a:rPr>
              <a:t>el</a:t>
            </a:r>
            <a:endParaRPr sz="1100">
              <a:latin typeface="Arial MT"/>
              <a:cs typeface="Arial MT"/>
            </a:endParaRPr>
          </a:p>
        </p:txBody>
      </p:sp>
      <p:sp>
        <p:nvSpPr>
          <p:cNvPr id="52" name="object 52"/>
          <p:cNvSpPr txBox="1"/>
          <p:nvPr/>
        </p:nvSpPr>
        <p:spPr>
          <a:xfrm>
            <a:off x="5588634" y="4863210"/>
            <a:ext cx="1578610" cy="193675"/>
          </a:xfrm>
          <a:prstGeom prst="rect">
            <a:avLst/>
          </a:prstGeom>
        </p:spPr>
        <p:txBody>
          <a:bodyPr vert="horz" wrap="square" lIns="0" tIns="13335" rIns="0" bIns="0" rtlCol="0">
            <a:spAutoFit/>
          </a:bodyPr>
          <a:lstStyle/>
          <a:p>
            <a:pPr marL="12700">
              <a:lnSpc>
                <a:spcPct val="100000"/>
              </a:lnSpc>
              <a:spcBef>
                <a:spcPts val="105"/>
              </a:spcBef>
            </a:pPr>
            <a:r>
              <a:rPr sz="1100" spc="-85" dirty="0">
                <a:latin typeface="Arial MT"/>
                <a:cs typeface="Arial MT"/>
              </a:rPr>
              <a:t>tracto</a:t>
            </a:r>
            <a:r>
              <a:rPr sz="1100" spc="140" dirty="0">
                <a:latin typeface="Arial MT"/>
                <a:cs typeface="Arial MT"/>
              </a:rPr>
              <a:t> </a:t>
            </a:r>
            <a:r>
              <a:rPr sz="1100" spc="-90" dirty="0">
                <a:latin typeface="Arial MT"/>
                <a:cs typeface="Arial MT"/>
              </a:rPr>
              <a:t>urinario</a:t>
            </a:r>
            <a:r>
              <a:rPr sz="1100" spc="140" dirty="0">
                <a:latin typeface="Arial MT"/>
                <a:cs typeface="Arial MT"/>
              </a:rPr>
              <a:t> </a:t>
            </a:r>
            <a:r>
              <a:rPr sz="1100" spc="-105" dirty="0">
                <a:latin typeface="Arial MT"/>
                <a:cs typeface="Arial MT"/>
              </a:rPr>
              <a:t>quienes</a:t>
            </a:r>
            <a:r>
              <a:rPr sz="1100" spc="145" dirty="0">
                <a:latin typeface="Arial MT"/>
                <a:cs typeface="Arial MT"/>
              </a:rPr>
              <a:t> </a:t>
            </a:r>
            <a:r>
              <a:rPr sz="1100" spc="-100" dirty="0">
                <a:latin typeface="Arial MT"/>
                <a:cs typeface="Arial MT"/>
              </a:rPr>
              <a:t>tienen</a:t>
            </a:r>
            <a:endParaRPr sz="1100">
              <a:latin typeface="Arial MT"/>
              <a:cs typeface="Arial MT"/>
            </a:endParaRPr>
          </a:p>
        </p:txBody>
      </p:sp>
      <p:sp>
        <p:nvSpPr>
          <p:cNvPr id="53" name="object 53"/>
          <p:cNvSpPr txBox="1"/>
          <p:nvPr/>
        </p:nvSpPr>
        <p:spPr>
          <a:xfrm>
            <a:off x="5588634" y="5030851"/>
            <a:ext cx="1579245" cy="528955"/>
          </a:xfrm>
          <a:prstGeom prst="rect">
            <a:avLst/>
          </a:prstGeom>
        </p:spPr>
        <p:txBody>
          <a:bodyPr vert="horz" wrap="square" lIns="0" tIns="13335" rIns="0" bIns="0" rtlCol="0">
            <a:spAutoFit/>
          </a:bodyPr>
          <a:lstStyle/>
          <a:p>
            <a:pPr marL="12700" marR="5080" algn="just">
              <a:lnSpc>
                <a:spcPct val="100000"/>
              </a:lnSpc>
              <a:spcBef>
                <a:spcPts val="105"/>
              </a:spcBef>
            </a:pPr>
            <a:r>
              <a:rPr sz="1100" spc="-110" dirty="0">
                <a:latin typeface="Arial MT"/>
                <a:cs typeface="Arial MT"/>
              </a:rPr>
              <a:t>o</a:t>
            </a:r>
            <a:r>
              <a:rPr sz="1100" spc="-105" dirty="0">
                <a:latin typeface="Arial MT"/>
                <a:cs typeface="Arial MT"/>
              </a:rPr>
              <a:t> </a:t>
            </a:r>
            <a:r>
              <a:rPr sz="1100" spc="-100" dirty="0">
                <a:latin typeface="Arial MT"/>
                <a:cs typeface="Arial MT"/>
              </a:rPr>
              <a:t>estuvieron</a:t>
            </a:r>
            <a:r>
              <a:rPr sz="1100" spc="-95" dirty="0">
                <a:latin typeface="Arial MT"/>
                <a:cs typeface="Arial MT"/>
              </a:rPr>
              <a:t> </a:t>
            </a:r>
            <a:r>
              <a:rPr sz="1100" spc="-110" dirty="0">
                <a:latin typeface="Arial MT"/>
                <a:cs typeface="Arial MT"/>
              </a:rPr>
              <a:t>expuestos</a:t>
            </a:r>
            <a:r>
              <a:rPr sz="1100" spc="90" dirty="0">
                <a:latin typeface="Arial MT"/>
                <a:cs typeface="Arial MT"/>
              </a:rPr>
              <a:t> </a:t>
            </a:r>
            <a:r>
              <a:rPr sz="1100" spc="-110" dirty="0">
                <a:latin typeface="Arial MT"/>
                <a:cs typeface="Arial MT"/>
              </a:rPr>
              <a:t>a </a:t>
            </a:r>
            <a:r>
              <a:rPr sz="1100" spc="-105" dirty="0">
                <a:latin typeface="Arial MT"/>
                <a:cs typeface="Arial MT"/>
              </a:rPr>
              <a:t> </a:t>
            </a:r>
            <a:r>
              <a:rPr sz="1100" spc="-114" dirty="0">
                <a:latin typeface="Arial MT"/>
                <a:cs typeface="Arial MT"/>
              </a:rPr>
              <a:t>sonda</a:t>
            </a:r>
            <a:r>
              <a:rPr sz="1100" spc="-110" dirty="0">
                <a:latin typeface="Arial MT"/>
                <a:cs typeface="Arial MT"/>
              </a:rPr>
              <a:t> </a:t>
            </a:r>
            <a:r>
              <a:rPr sz="1100" spc="-90" dirty="0">
                <a:latin typeface="Arial MT"/>
                <a:cs typeface="Arial MT"/>
              </a:rPr>
              <a:t>vesical </a:t>
            </a:r>
            <a:r>
              <a:rPr sz="1100" spc="-110" dirty="0">
                <a:latin typeface="Arial MT"/>
                <a:cs typeface="Arial MT"/>
              </a:rPr>
              <a:t>48 </a:t>
            </a:r>
            <a:r>
              <a:rPr sz="1100" spc="-105" dirty="0">
                <a:latin typeface="Arial MT"/>
                <a:cs typeface="Arial MT"/>
              </a:rPr>
              <a:t>horas antes </a:t>
            </a:r>
            <a:r>
              <a:rPr sz="1100" spc="-100" dirty="0">
                <a:latin typeface="Arial MT"/>
                <a:cs typeface="Arial MT"/>
              </a:rPr>
              <a:t> </a:t>
            </a:r>
            <a:r>
              <a:rPr sz="1100" spc="-90" dirty="0">
                <a:latin typeface="Arial MT"/>
                <a:cs typeface="Arial MT"/>
              </a:rPr>
              <a:t>del</a:t>
            </a:r>
            <a:r>
              <a:rPr sz="1100" spc="-65" dirty="0">
                <a:latin typeface="Arial MT"/>
                <a:cs typeface="Arial MT"/>
              </a:rPr>
              <a:t> </a:t>
            </a:r>
            <a:r>
              <a:rPr sz="1100" spc="-50" dirty="0">
                <a:latin typeface="Arial MT"/>
                <a:cs typeface="Arial MT"/>
              </a:rPr>
              <a:t>i</a:t>
            </a:r>
            <a:r>
              <a:rPr sz="1100" spc="-110" dirty="0">
                <a:latin typeface="Arial MT"/>
                <a:cs typeface="Arial MT"/>
              </a:rPr>
              <a:t>n</a:t>
            </a:r>
            <a:r>
              <a:rPr sz="1100" spc="-50" dirty="0">
                <a:latin typeface="Arial MT"/>
                <a:cs typeface="Arial MT"/>
              </a:rPr>
              <a:t>i</a:t>
            </a:r>
            <a:r>
              <a:rPr sz="1100" spc="-95" dirty="0">
                <a:latin typeface="Arial MT"/>
                <a:cs typeface="Arial MT"/>
              </a:rPr>
              <a:t>c</a:t>
            </a:r>
            <a:r>
              <a:rPr sz="1100" spc="-50" dirty="0">
                <a:latin typeface="Arial MT"/>
                <a:cs typeface="Arial MT"/>
              </a:rPr>
              <a:t>i</a:t>
            </a:r>
            <a:r>
              <a:rPr sz="1100" spc="-110" dirty="0">
                <a:latin typeface="Arial MT"/>
                <a:cs typeface="Arial MT"/>
              </a:rPr>
              <a:t>o</a:t>
            </a:r>
            <a:r>
              <a:rPr sz="1100" spc="-85" dirty="0">
                <a:latin typeface="Arial MT"/>
                <a:cs typeface="Arial MT"/>
              </a:rPr>
              <a:t> </a:t>
            </a:r>
            <a:r>
              <a:rPr sz="1100" spc="-90" dirty="0">
                <a:latin typeface="Arial MT"/>
                <a:cs typeface="Arial MT"/>
              </a:rPr>
              <a:t>del</a:t>
            </a:r>
            <a:r>
              <a:rPr sz="1100" spc="-65" dirty="0">
                <a:latin typeface="Arial MT"/>
                <a:cs typeface="Arial MT"/>
              </a:rPr>
              <a:t> </a:t>
            </a:r>
            <a:r>
              <a:rPr sz="1100" spc="-114" dirty="0">
                <a:latin typeface="Arial MT"/>
                <a:cs typeface="Arial MT"/>
              </a:rPr>
              <a:t>e</a:t>
            </a:r>
            <a:r>
              <a:rPr sz="1100" spc="-100" dirty="0">
                <a:latin typeface="Arial MT"/>
                <a:cs typeface="Arial MT"/>
              </a:rPr>
              <a:t>vent</a:t>
            </a:r>
            <a:r>
              <a:rPr sz="1100" spc="-110" dirty="0">
                <a:latin typeface="Arial MT"/>
                <a:cs typeface="Arial MT"/>
              </a:rPr>
              <a:t>o</a:t>
            </a:r>
            <a:r>
              <a:rPr sz="1100" spc="-55" dirty="0">
                <a:latin typeface="Arial MT"/>
                <a:cs typeface="Arial MT"/>
              </a:rPr>
              <a:t>.</a:t>
            </a:r>
            <a:endParaRPr sz="1100">
              <a:latin typeface="Arial MT"/>
              <a:cs typeface="Arial MT"/>
            </a:endParaRPr>
          </a:p>
        </p:txBody>
      </p:sp>
      <p:sp>
        <p:nvSpPr>
          <p:cNvPr id="54" name="object 54"/>
          <p:cNvSpPr txBox="1"/>
          <p:nvPr/>
        </p:nvSpPr>
        <p:spPr>
          <a:xfrm>
            <a:off x="4914646" y="6066790"/>
            <a:ext cx="822960" cy="574040"/>
          </a:xfrm>
          <a:prstGeom prst="rect">
            <a:avLst/>
          </a:prstGeom>
        </p:spPr>
        <p:txBody>
          <a:bodyPr vert="horz" wrap="square" lIns="0" tIns="12700" rIns="0" bIns="0" rtlCol="0">
            <a:spAutoFit/>
          </a:bodyPr>
          <a:lstStyle/>
          <a:p>
            <a:pPr marL="12700" marR="5080" algn="just">
              <a:lnSpc>
                <a:spcPct val="100000"/>
              </a:lnSpc>
              <a:spcBef>
                <a:spcPts val="100"/>
              </a:spcBef>
            </a:pPr>
            <a:r>
              <a:rPr sz="900" b="1" spc="-100" dirty="0">
                <a:latin typeface="Arial"/>
                <a:cs typeface="Arial"/>
              </a:rPr>
              <a:t>T</a:t>
            </a:r>
            <a:r>
              <a:rPr sz="900" b="1" spc="-95" dirty="0">
                <a:latin typeface="Arial"/>
                <a:cs typeface="Arial"/>
              </a:rPr>
              <a:t>a</a:t>
            </a:r>
            <a:r>
              <a:rPr sz="900" b="1" spc="-100" dirty="0">
                <a:latin typeface="Arial"/>
                <a:cs typeface="Arial"/>
              </a:rPr>
              <a:t>s</a:t>
            </a:r>
            <a:r>
              <a:rPr sz="900" b="1" spc="-95" dirty="0">
                <a:latin typeface="Arial"/>
                <a:cs typeface="Arial"/>
              </a:rPr>
              <a:t>a</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75" dirty="0">
                <a:latin typeface="Arial"/>
                <a:cs typeface="Arial"/>
              </a:rPr>
              <a:t>In</a:t>
            </a:r>
            <a:r>
              <a:rPr sz="900" b="1" spc="-65" dirty="0">
                <a:latin typeface="Arial"/>
                <a:cs typeface="Arial"/>
              </a:rPr>
              <a:t>f</a:t>
            </a:r>
            <a:r>
              <a:rPr sz="900" b="1" spc="-95" dirty="0">
                <a:latin typeface="Arial"/>
                <a:cs typeface="Arial"/>
              </a:rPr>
              <a:t>e</a:t>
            </a:r>
            <a:r>
              <a:rPr sz="900" b="1" spc="-100" dirty="0">
                <a:latin typeface="Arial"/>
                <a:cs typeface="Arial"/>
              </a:rPr>
              <a:t>c</a:t>
            </a:r>
            <a:r>
              <a:rPr sz="900" b="1" spc="-90" dirty="0">
                <a:latin typeface="Arial"/>
                <a:cs typeface="Arial"/>
              </a:rPr>
              <a:t>c</a:t>
            </a:r>
            <a:r>
              <a:rPr sz="900" b="1" spc="-50" dirty="0">
                <a:latin typeface="Arial"/>
                <a:cs typeface="Arial"/>
              </a:rPr>
              <a:t>i</a:t>
            </a:r>
            <a:r>
              <a:rPr sz="900" b="1" spc="-80" dirty="0">
                <a:latin typeface="Arial"/>
                <a:cs typeface="Arial"/>
              </a:rPr>
              <a:t>ón  d</a:t>
            </a:r>
            <a:r>
              <a:rPr sz="900" b="1" spc="-70" dirty="0">
                <a:latin typeface="Arial"/>
                <a:cs typeface="Arial"/>
              </a:rPr>
              <a:t>el</a:t>
            </a:r>
            <a:r>
              <a:rPr sz="900" b="1" spc="-65" dirty="0">
                <a:latin typeface="Arial"/>
                <a:cs typeface="Arial"/>
              </a:rPr>
              <a:t> t</a:t>
            </a:r>
            <a:r>
              <a:rPr sz="900" b="1" spc="-80" dirty="0">
                <a:latin typeface="Arial"/>
                <a:cs typeface="Arial"/>
              </a:rPr>
              <a:t>ra</a:t>
            </a:r>
            <a:r>
              <a:rPr sz="900" b="1" spc="-100" dirty="0">
                <a:latin typeface="Arial"/>
                <a:cs typeface="Arial"/>
              </a:rPr>
              <a:t>c</a:t>
            </a:r>
            <a:r>
              <a:rPr sz="900" b="1" spc="-65" dirty="0">
                <a:latin typeface="Arial"/>
                <a:cs typeface="Arial"/>
              </a:rPr>
              <a:t>t</a:t>
            </a:r>
            <a:r>
              <a:rPr sz="900" b="1" spc="-100" dirty="0">
                <a:latin typeface="Arial"/>
                <a:cs typeface="Arial"/>
              </a:rPr>
              <a:t>o</a:t>
            </a:r>
            <a:r>
              <a:rPr sz="900" b="1" spc="-20" dirty="0">
                <a:latin typeface="Arial"/>
                <a:cs typeface="Arial"/>
              </a:rPr>
              <a:t> </a:t>
            </a:r>
            <a:r>
              <a:rPr sz="900" b="1" spc="-100" dirty="0">
                <a:latin typeface="Arial"/>
                <a:cs typeface="Arial"/>
              </a:rPr>
              <a:t>u</a:t>
            </a:r>
            <a:r>
              <a:rPr sz="900" b="1" spc="-75" dirty="0">
                <a:latin typeface="Arial"/>
                <a:cs typeface="Arial"/>
              </a:rPr>
              <a:t>rinar</a:t>
            </a:r>
            <a:r>
              <a:rPr sz="900" b="1" spc="-50" dirty="0">
                <a:latin typeface="Arial"/>
                <a:cs typeface="Arial"/>
              </a:rPr>
              <a:t>i</a:t>
            </a:r>
            <a:r>
              <a:rPr sz="900" b="1" spc="-65" dirty="0">
                <a:latin typeface="Arial"/>
                <a:cs typeface="Arial"/>
              </a:rPr>
              <a:t>o  </a:t>
            </a:r>
            <a:r>
              <a:rPr sz="900" b="1" spc="-95" dirty="0">
                <a:latin typeface="Arial"/>
                <a:cs typeface="Arial"/>
              </a:rPr>
              <a:t>a</a:t>
            </a:r>
            <a:r>
              <a:rPr sz="900" b="1" spc="-100" dirty="0">
                <a:latin typeface="Arial"/>
                <a:cs typeface="Arial"/>
              </a:rPr>
              <a:t>so</a:t>
            </a:r>
            <a:r>
              <a:rPr sz="900" b="1" spc="-90" dirty="0">
                <a:latin typeface="Arial"/>
                <a:cs typeface="Arial"/>
              </a:rPr>
              <a:t>c</a:t>
            </a:r>
            <a:r>
              <a:rPr sz="900" b="1" spc="-50" dirty="0">
                <a:latin typeface="Arial"/>
                <a:cs typeface="Arial"/>
              </a:rPr>
              <a:t>i</a:t>
            </a:r>
            <a:r>
              <a:rPr sz="900" b="1" spc="-100" dirty="0">
                <a:latin typeface="Arial"/>
                <a:cs typeface="Arial"/>
              </a:rPr>
              <a:t>ado</a:t>
            </a:r>
            <a:r>
              <a:rPr sz="900" b="1" spc="-55" dirty="0">
                <a:latin typeface="Arial"/>
                <a:cs typeface="Arial"/>
              </a:rPr>
              <a:t> </a:t>
            </a:r>
            <a:r>
              <a:rPr sz="900" b="1" spc="-95" dirty="0">
                <a:latin typeface="Arial"/>
                <a:cs typeface="Arial"/>
              </a:rPr>
              <a:t>a</a:t>
            </a:r>
            <a:r>
              <a:rPr sz="900" b="1" spc="-50" dirty="0">
                <a:latin typeface="Arial"/>
                <a:cs typeface="Arial"/>
              </a:rPr>
              <a:t> </a:t>
            </a:r>
            <a:r>
              <a:rPr sz="900" b="1" spc="-95" dirty="0">
                <a:latin typeface="Arial"/>
                <a:cs typeface="Arial"/>
              </a:rPr>
              <a:t>son</a:t>
            </a:r>
            <a:r>
              <a:rPr sz="900" b="1" spc="-70" dirty="0">
                <a:latin typeface="Arial"/>
                <a:cs typeface="Arial"/>
              </a:rPr>
              <a:t>da  </a:t>
            </a:r>
            <a:r>
              <a:rPr sz="900" b="1" spc="-80" dirty="0">
                <a:latin typeface="Arial"/>
                <a:cs typeface="Arial"/>
              </a:rPr>
              <a:t>vesical</a:t>
            </a:r>
            <a:endParaRPr sz="900">
              <a:latin typeface="Arial"/>
              <a:cs typeface="Arial"/>
            </a:endParaRPr>
          </a:p>
        </p:txBody>
      </p:sp>
      <p:grpSp>
        <p:nvGrpSpPr>
          <p:cNvPr id="55" name="object 55"/>
          <p:cNvGrpSpPr/>
          <p:nvPr/>
        </p:nvGrpSpPr>
        <p:grpSpPr>
          <a:xfrm>
            <a:off x="5362447" y="7470354"/>
            <a:ext cx="1624965" cy="1297940"/>
            <a:chOff x="5362447" y="7470354"/>
            <a:chExt cx="1624965" cy="1297940"/>
          </a:xfrm>
        </p:grpSpPr>
        <p:sp>
          <p:nvSpPr>
            <p:cNvPr id="56" name="object 56"/>
            <p:cNvSpPr/>
            <p:nvPr/>
          </p:nvSpPr>
          <p:spPr>
            <a:xfrm>
              <a:off x="6234429" y="8383434"/>
              <a:ext cx="740410" cy="360045"/>
            </a:xfrm>
            <a:custGeom>
              <a:avLst/>
              <a:gdLst/>
              <a:ahLst/>
              <a:cxnLst/>
              <a:rect l="l" t="t" r="r" b="b"/>
              <a:pathLst>
                <a:path w="740409" h="360045">
                  <a:moveTo>
                    <a:pt x="680085" y="0"/>
                  </a:moveTo>
                  <a:lnTo>
                    <a:pt x="60071" y="0"/>
                  </a:lnTo>
                  <a:lnTo>
                    <a:pt x="36701" y="4716"/>
                  </a:lnTo>
                  <a:lnTo>
                    <a:pt x="17605" y="17578"/>
                  </a:lnTo>
                  <a:lnTo>
                    <a:pt x="4724" y="36652"/>
                  </a:lnTo>
                  <a:lnTo>
                    <a:pt x="0" y="60007"/>
                  </a:lnTo>
                  <a:lnTo>
                    <a:pt x="0" y="300037"/>
                  </a:lnTo>
                  <a:lnTo>
                    <a:pt x="4724" y="323392"/>
                  </a:lnTo>
                  <a:lnTo>
                    <a:pt x="17605" y="342466"/>
                  </a:lnTo>
                  <a:lnTo>
                    <a:pt x="36701" y="355328"/>
                  </a:lnTo>
                  <a:lnTo>
                    <a:pt x="60071" y="360044"/>
                  </a:lnTo>
                  <a:lnTo>
                    <a:pt x="680085" y="360044"/>
                  </a:lnTo>
                  <a:lnTo>
                    <a:pt x="703454" y="355328"/>
                  </a:lnTo>
                  <a:lnTo>
                    <a:pt x="722550" y="342466"/>
                  </a:lnTo>
                  <a:lnTo>
                    <a:pt x="735431" y="323392"/>
                  </a:lnTo>
                  <a:lnTo>
                    <a:pt x="740155" y="300037"/>
                  </a:lnTo>
                  <a:lnTo>
                    <a:pt x="740155" y="60007"/>
                  </a:lnTo>
                  <a:lnTo>
                    <a:pt x="735431" y="36652"/>
                  </a:lnTo>
                  <a:lnTo>
                    <a:pt x="722550" y="17578"/>
                  </a:lnTo>
                  <a:lnTo>
                    <a:pt x="703454" y="4716"/>
                  </a:lnTo>
                  <a:lnTo>
                    <a:pt x="680085" y="0"/>
                  </a:lnTo>
                  <a:close/>
                </a:path>
              </a:pathLst>
            </a:custGeom>
            <a:solidFill>
              <a:srgbClr val="D99593"/>
            </a:solidFill>
          </p:spPr>
          <p:txBody>
            <a:bodyPr wrap="square" lIns="0" tIns="0" rIns="0" bIns="0" rtlCol="0"/>
            <a:lstStyle/>
            <a:p>
              <a:endParaRPr/>
            </a:p>
          </p:txBody>
        </p:sp>
        <p:sp>
          <p:nvSpPr>
            <p:cNvPr id="57" name="object 57"/>
            <p:cNvSpPr/>
            <p:nvPr/>
          </p:nvSpPr>
          <p:spPr>
            <a:xfrm>
              <a:off x="6234429" y="8383434"/>
              <a:ext cx="740410" cy="360045"/>
            </a:xfrm>
            <a:custGeom>
              <a:avLst/>
              <a:gdLst/>
              <a:ahLst/>
              <a:cxnLst/>
              <a:rect l="l" t="t" r="r" b="b"/>
              <a:pathLst>
                <a:path w="740409" h="360045">
                  <a:moveTo>
                    <a:pt x="0" y="60007"/>
                  </a:moveTo>
                  <a:lnTo>
                    <a:pt x="4724" y="36652"/>
                  </a:lnTo>
                  <a:lnTo>
                    <a:pt x="17605" y="17578"/>
                  </a:lnTo>
                  <a:lnTo>
                    <a:pt x="36701" y="4716"/>
                  </a:lnTo>
                  <a:lnTo>
                    <a:pt x="60071" y="0"/>
                  </a:lnTo>
                  <a:lnTo>
                    <a:pt x="680085" y="0"/>
                  </a:lnTo>
                  <a:lnTo>
                    <a:pt x="703454" y="4716"/>
                  </a:lnTo>
                  <a:lnTo>
                    <a:pt x="722550" y="17578"/>
                  </a:lnTo>
                  <a:lnTo>
                    <a:pt x="735431" y="36652"/>
                  </a:lnTo>
                  <a:lnTo>
                    <a:pt x="740155" y="60007"/>
                  </a:lnTo>
                  <a:lnTo>
                    <a:pt x="740155" y="300037"/>
                  </a:lnTo>
                  <a:lnTo>
                    <a:pt x="735431" y="323392"/>
                  </a:lnTo>
                  <a:lnTo>
                    <a:pt x="722550" y="342466"/>
                  </a:lnTo>
                  <a:lnTo>
                    <a:pt x="703454" y="355328"/>
                  </a:lnTo>
                  <a:lnTo>
                    <a:pt x="680085" y="360044"/>
                  </a:lnTo>
                  <a:lnTo>
                    <a:pt x="60071" y="360044"/>
                  </a:lnTo>
                  <a:lnTo>
                    <a:pt x="36701" y="355328"/>
                  </a:lnTo>
                  <a:lnTo>
                    <a:pt x="17605" y="342466"/>
                  </a:lnTo>
                  <a:lnTo>
                    <a:pt x="4724" y="323392"/>
                  </a:lnTo>
                  <a:lnTo>
                    <a:pt x="0" y="300037"/>
                  </a:lnTo>
                  <a:lnTo>
                    <a:pt x="0" y="60007"/>
                  </a:lnTo>
                  <a:close/>
                </a:path>
              </a:pathLst>
            </a:custGeom>
            <a:ln w="25399">
              <a:solidFill>
                <a:srgbClr val="D99593"/>
              </a:solidFill>
            </a:ln>
          </p:spPr>
          <p:txBody>
            <a:bodyPr wrap="square" lIns="0" tIns="0" rIns="0" bIns="0" rtlCol="0"/>
            <a:lstStyle/>
            <a:p>
              <a:endParaRPr/>
            </a:p>
          </p:txBody>
        </p:sp>
        <p:pic>
          <p:nvPicPr>
            <p:cNvPr id="58" name="object 58"/>
            <p:cNvPicPr/>
            <p:nvPr/>
          </p:nvPicPr>
          <p:blipFill>
            <a:blip r:embed="rId6" cstate="print"/>
            <a:stretch>
              <a:fillRect/>
            </a:stretch>
          </p:blipFill>
          <p:spPr>
            <a:xfrm>
              <a:off x="5463373" y="7470354"/>
              <a:ext cx="521782" cy="644356"/>
            </a:xfrm>
            <a:prstGeom prst="rect">
              <a:avLst/>
            </a:prstGeom>
          </p:spPr>
        </p:pic>
        <p:sp>
          <p:nvSpPr>
            <p:cNvPr id="59" name="object 59"/>
            <p:cNvSpPr/>
            <p:nvPr/>
          </p:nvSpPr>
          <p:spPr>
            <a:xfrm>
              <a:off x="5375147" y="8395258"/>
              <a:ext cx="740410" cy="360045"/>
            </a:xfrm>
            <a:custGeom>
              <a:avLst/>
              <a:gdLst/>
              <a:ahLst/>
              <a:cxnLst/>
              <a:rect l="l" t="t" r="r" b="b"/>
              <a:pathLst>
                <a:path w="740410" h="360045">
                  <a:moveTo>
                    <a:pt x="679957" y="0"/>
                  </a:moveTo>
                  <a:lnTo>
                    <a:pt x="59943" y="0"/>
                  </a:lnTo>
                  <a:lnTo>
                    <a:pt x="36593" y="4714"/>
                  </a:lnTo>
                  <a:lnTo>
                    <a:pt x="17541" y="17573"/>
                  </a:lnTo>
                  <a:lnTo>
                    <a:pt x="4704" y="36647"/>
                  </a:lnTo>
                  <a:lnTo>
                    <a:pt x="0" y="60007"/>
                  </a:lnTo>
                  <a:lnTo>
                    <a:pt x="0" y="300037"/>
                  </a:lnTo>
                  <a:lnTo>
                    <a:pt x="4704" y="323392"/>
                  </a:lnTo>
                  <a:lnTo>
                    <a:pt x="17541" y="342466"/>
                  </a:lnTo>
                  <a:lnTo>
                    <a:pt x="36593" y="355328"/>
                  </a:lnTo>
                  <a:lnTo>
                    <a:pt x="59943" y="360045"/>
                  </a:lnTo>
                  <a:lnTo>
                    <a:pt x="679957" y="360045"/>
                  </a:lnTo>
                  <a:lnTo>
                    <a:pt x="703327" y="355328"/>
                  </a:lnTo>
                  <a:lnTo>
                    <a:pt x="722423" y="342466"/>
                  </a:lnTo>
                  <a:lnTo>
                    <a:pt x="735304" y="323392"/>
                  </a:lnTo>
                  <a:lnTo>
                    <a:pt x="740028" y="300037"/>
                  </a:lnTo>
                  <a:lnTo>
                    <a:pt x="740028" y="60007"/>
                  </a:lnTo>
                  <a:lnTo>
                    <a:pt x="735304" y="36647"/>
                  </a:lnTo>
                  <a:lnTo>
                    <a:pt x="722423" y="17573"/>
                  </a:lnTo>
                  <a:lnTo>
                    <a:pt x="703327" y="4714"/>
                  </a:lnTo>
                  <a:lnTo>
                    <a:pt x="679957" y="0"/>
                  </a:lnTo>
                  <a:close/>
                </a:path>
              </a:pathLst>
            </a:custGeom>
            <a:solidFill>
              <a:srgbClr val="92CDDD"/>
            </a:solidFill>
          </p:spPr>
          <p:txBody>
            <a:bodyPr wrap="square" lIns="0" tIns="0" rIns="0" bIns="0" rtlCol="0"/>
            <a:lstStyle/>
            <a:p>
              <a:endParaRPr/>
            </a:p>
          </p:txBody>
        </p:sp>
        <p:sp>
          <p:nvSpPr>
            <p:cNvPr id="60" name="object 60"/>
            <p:cNvSpPr/>
            <p:nvPr/>
          </p:nvSpPr>
          <p:spPr>
            <a:xfrm>
              <a:off x="5375147" y="8395258"/>
              <a:ext cx="740410" cy="360045"/>
            </a:xfrm>
            <a:custGeom>
              <a:avLst/>
              <a:gdLst/>
              <a:ahLst/>
              <a:cxnLst/>
              <a:rect l="l" t="t" r="r" b="b"/>
              <a:pathLst>
                <a:path w="740410" h="360045">
                  <a:moveTo>
                    <a:pt x="0" y="60007"/>
                  </a:moveTo>
                  <a:lnTo>
                    <a:pt x="4704" y="36647"/>
                  </a:lnTo>
                  <a:lnTo>
                    <a:pt x="17541" y="17573"/>
                  </a:lnTo>
                  <a:lnTo>
                    <a:pt x="36593" y="4714"/>
                  </a:lnTo>
                  <a:lnTo>
                    <a:pt x="59943" y="0"/>
                  </a:lnTo>
                  <a:lnTo>
                    <a:pt x="679957" y="0"/>
                  </a:lnTo>
                  <a:lnTo>
                    <a:pt x="703327" y="4714"/>
                  </a:lnTo>
                  <a:lnTo>
                    <a:pt x="722423" y="17573"/>
                  </a:lnTo>
                  <a:lnTo>
                    <a:pt x="735304" y="36647"/>
                  </a:lnTo>
                  <a:lnTo>
                    <a:pt x="740028" y="60007"/>
                  </a:lnTo>
                  <a:lnTo>
                    <a:pt x="740028" y="300037"/>
                  </a:lnTo>
                  <a:lnTo>
                    <a:pt x="735304" y="323392"/>
                  </a:lnTo>
                  <a:lnTo>
                    <a:pt x="722423" y="342466"/>
                  </a:lnTo>
                  <a:lnTo>
                    <a:pt x="703327" y="355328"/>
                  </a:lnTo>
                  <a:lnTo>
                    <a:pt x="679957" y="360045"/>
                  </a:lnTo>
                  <a:lnTo>
                    <a:pt x="59943" y="360045"/>
                  </a:lnTo>
                  <a:lnTo>
                    <a:pt x="36593" y="355328"/>
                  </a:lnTo>
                  <a:lnTo>
                    <a:pt x="17541" y="342466"/>
                  </a:lnTo>
                  <a:lnTo>
                    <a:pt x="4704" y="323392"/>
                  </a:lnTo>
                  <a:lnTo>
                    <a:pt x="0" y="300037"/>
                  </a:lnTo>
                  <a:lnTo>
                    <a:pt x="0" y="60007"/>
                  </a:lnTo>
                  <a:close/>
                </a:path>
              </a:pathLst>
            </a:custGeom>
            <a:ln w="25400">
              <a:solidFill>
                <a:srgbClr val="92CDDD"/>
              </a:solidFill>
            </a:ln>
          </p:spPr>
          <p:txBody>
            <a:bodyPr wrap="square" lIns="0" tIns="0" rIns="0" bIns="0" rtlCol="0"/>
            <a:lstStyle/>
            <a:p>
              <a:endParaRPr/>
            </a:p>
          </p:txBody>
        </p:sp>
      </p:grpSp>
      <p:sp>
        <p:nvSpPr>
          <p:cNvPr id="61" name="object 61"/>
          <p:cNvSpPr txBox="1"/>
          <p:nvPr/>
        </p:nvSpPr>
        <p:spPr>
          <a:xfrm>
            <a:off x="5408803" y="8069328"/>
            <a:ext cx="638175" cy="638810"/>
          </a:xfrm>
          <a:prstGeom prst="rect">
            <a:avLst/>
          </a:prstGeom>
        </p:spPr>
        <p:txBody>
          <a:bodyPr vert="horz" wrap="square" lIns="0" tIns="92710" rIns="0" bIns="0" rtlCol="0">
            <a:spAutoFit/>
          </a:bodyPr>
          <a:lstStyle/>
          <a:p>
            <a:pPr algn="ctr">
              <a:lnSpc>
                <a:spcPct val="100000"/>
              </a:lnSpc>
              <a:spcBef>
                <a:spcPts val="730"/>
              </a:spcBef>
            </a:pPr>
            <a:r>
              <a:rPr sz="1200" b="1" u="sng" spc="-120" dirty="0">
                <a:uFill>
                  <a:solidFill>
                    <a:srgbClr val="000000"/>
                  </a:solidFill>
                </a:uFill>
                <a:latin typeface="Arial"/>
                <a:cs typeface="Arial"/>
              </a:rPr>
              <a:t>Masculino</a:t>
            </a:r>
            <a:endParaRPr sz="1200">
              <a:latin typeface="Arial"/>
              <a:cs typeface="Arial"/>
            </a:endParaRPr>
          </a:p>
          <a:p>
            <a:pPr marL="36830" algn="ctr">
              <a:lnSpc>
                <a:spcPct val="100000"/>
              </a:lnSpc>
              <a:spcBef>
                <a:spcPts val="835"/>
              </a:spcBef>
            </a:pPr>
            <a:r>
              <a:rPr sz="1600" b="1" spc="-195" dirty="0">
                <a:latin typeface="Arial"/>
                <a:cs typeface="Arial"/>
              </a:rPr>
              <a:t>59%</a:t>
            </a:r>
            <a:endParaRPr sz="1600">
              <a:latin typeface="Arial"/>
              <a:cs typeface="Arial"/>
            </a:endParaRPr>
          </a:p>
        </p:txBody>
      </p:sp>
      <p:sp>
        <p:nvSpPr>
          <p:cNvPr id="62" name="object 62"/>
          <p:cNvSpPr txBox="1"/>
          <p:nvPr/>
        </p:nvSpPr>
        <p:spPr>
          <a:xfrm>
            <a:off x="6302755" y="8029674"/>
            <a:ext cx="616585" cy="666750"/>
          </a:xfrm>
          <a:prstGeom prst="rect">
            <a:avLst/>
          </a:prstGeom>
        </p:spPr>
        <p:txBody>
          <a:bodyPr vert="horz" wrap="square" lIns="0" tIns="104775" rIns="0" bIns="0" rtlCol="0">
            <a:spAutoFit/>
          </a:bodyPr>
          <a:lstStyle/>
          <a:p>
            <a:pPr algn="ctr">
              <a:lnSpc>
                <a:spcPct val="100000"/>
              </a:lnSpc>
              <a:spcBef>
                <a:spcPts val="825"/>
              </a:spcBef>
            </a:pPr>
            <a:r>
              <a:rPr sz="1200" b="1" u="sng" spc="-130" dirty="0">
                <a:uFill>
                  <a:solidFill>
                    <a:srgbClr val="000000"/>
                  </a:solidFill>
                </a:uFill>
                <a:latin typeface="Arial"/>
                <a:cs typeface="Arial"/>
              </a:rPr>
              <a:t>Femenino</a:t>
            </a:r>
            <a:endParaRPr sz="1200">
              <a:latin typeface="Arial"/>
              <a:cs typeface="Arial"/>
            </a:endParaRPr>
          </a:p>
          <a:p>
            <a:pPr marR="2540" algn="ctr">
              <a:lnSpc>
                <a:spcPct val="100000"/>
              </a:lnSpc>
              <a:spcBef>
                <a:spcPts val="960"/>
              </a:spcBef>
            </a:pPr>
            <a:r>
              <a:rPr sz="1600" b="1" spc="-195" dirty="0">
                <a:latin typeface="Arial"/>
                <a:cs typeface="Arial"/>
              </a:rPr>
              <a:t>41%</a:t>
            </a:r>
            <a:endParaRPr sz="1600">
              <a:latin typeface="Arial"/>
              <a:cs typeface="Arial"/>
            </a:endParaRPr>
          </a:p>
        </p:txBody>
      </p:sp>
      <p:grpSp>
        <p:nvGrpSpPr>
          <p:cNvPr id="63" name="object 63"/>
          <p:cNvGrpSpPr/>
          <p:nvPr/>
        </p:nvGrpSpPr>
        <p:grpSpPr>
          <a:xfrm>
            <a:off x="3625850" y="6071489"/>
            <a:ext cx="3290570" cy="2086610"/>
            <a:chOff x="3625850" y="6071489"/>
            <a:chExt cx="3290570" cy="2086610"/>
          </a:xfrm>
        </p:grpSpPr>
        <p:pic>
          <p:nvPicPr>
            <p:cNvPr id="64" name="object 64"/>
            <p:cNvPicPr/>
            <p:nvPr/>
          </p:nvPicPr>
          <p:blipFill>
            <a:blip r:embed="rId7" cstate="print"/>
            <a:stretch>
              <a:fillRect/>
            </a:stretch>
          </p:blipFill>
          <p:spPr>
            <a:xfrm>
              <a:off x="6220079" y="7409281"/>
              <a:ext cx="696036" cy="748296"/>
            </a:xfrm>
            <a:prstGeom prst="rect">
              <a:avLst/>
            </a:prstGeom>
          </p:spPr>
        </p:pic>
        <p:sp>
          <p:nvSpPr>
            <p:cNvPr id="65" name="object 65"/>
            <p:cNvSpPr/>
            <p:nvPr/>
          </p:nvSpPr>
          <p:spPr>
            <a:xfrm>
              <a:off x="3638550" y="6084189"/>
              <a:ext cx="1114425" cy="527685"/>
            </a:xfrm>
            <a:custGeom>
              <a:avLst/>
              <a:gdLst/>
              <a:ahLst/>
              <a:cxnLst/>
              <a:rect l="l" t="t" r="r" b="b"/>
              <a:pathLst>
                <a:path w="1114425" h="527684">
                  <a:moveTo>
                    <a:pt x="1026160" y="0"/>
                  </a:moveTo>
                  <a:lnTo>
                    <a:pt x="87884" y="0"/>
                  </a:lnTo>
                  <a:lnTo>
                    <a:pt x="53685" y="6909"/>
                  </a:lnTo>
                  <a:lnTo>
                    <a:pt x="25749" y="25749"/>
                  </a:lnTo>
                  <a:lnTo>
                    <a:pt x="6909" y="53685"/>
                  </a:lnTo>
                  <a:lnTo>
                    <a:pt x="0" y="87884"/>
                  </a:lnTo>
                  <a:lnTo>
                    <a:pt x="0" y="439674"/>
                  </a:lnTo>
                  <a:lnTo>
                    <a:pt x="6909" y="473872"/>
                  </a:lnTo>
                  <a:lnTo>
                    <a:pt x="25749" y="501808"/>
                  </a:lnTo>
                  <a:lnTo>
                    <a:pt x="53685" y="520648"/>
                  </a:lnTo>
                  <a:lnTo>
                    <a:pt x="87884" y="527558"/>
                  </a:lnTo>
                  <a:lnTo>
                    <a:pt x="1026160" y="527558"/>
                  </a:lnTo>
                  <a:lnTo>
                    <a:pt x="1060358" y="520648"/>
                  </a:lnTo>
                  <a:lnTo>
                    <a:pt x="1088294" y="501808"/>
                  </a:lnTo>
                  <a:lnTo>
                    <a:pt x="1107134" y="473872"/>
                  </a:lnTo>
                  <a:lnTo>
                    <a:pt x="1114044" y="439674"/>
                  </a:lnTo>
                  <a:lnTo>
                    <a:pt x="1114044" y="87884"/>
                  </a:lnTo>
                  <a:lnTo>
                    <a:pt x="1107134" y="53685"/>
                  </a:lnTo>
                  <a:lnTo>
                    <a:pt x="1088294" y="25749"/>
                  </a:lnTo>
                  <a:lnTo>
                    <a:pt x="1060358" y="6909"/>
                  </a:lnTo>
                  <a:lnTo>
                    <a:pt x="1026160" y="0"/>
                  </a:lnTo>
                  <a:close/>
                </a:path>
              </a:pathLst>
            </a:custGeom>
            <a:solidFill>
              <a:srgbClr val="E6B8B8"/>
            </a:solidFill>
          </p:spPr>
          <p:txBody>
            <a:bodyPr wrap="square" lIns="0" tIns="0" rIns="0" bIns="0" rtlCol="0"/>
            <a:lstStyle/>
            <a:p>
              <a:endParaRPr/>
            </a:p>
          </p:txBody>
        </p:sp>
        <p:sp>
          <p:nvSpPr>
            <p:cNvPr id="66" name="object 66"/>
            <p:cNvSpPr/>
            <p:nvPr/>
          </p:nvSpPr>
          <p:spPr>
            <a:xfrm>
              <a:off x="3638550" y="6084189"/>
              <a:ext cx="1114425" cy="527685"/>
            </a:xfrm>
            <a:custGeom>
              <a:avLst/>
              <a:gdLst/>
              <a:ahLst/>
              <a:cxnLst/>
              <a:rect l="l" t="t" r="r" b="b"/>
              <a:pathLst>
                <a:path w="1114425" h="527684">
                  <a:moveTo>
                    <a:pt x="0" y="87884"/>
                  </a:moveTo>
                  <a:lnTo>
                    <a:pt x="6909" y="53685"/>
                  </a:lnTo>
                  <a:lnTo>
                    <a:pt x="25749" y="25749"/>
                  </a:lnTo>
                  <a:lnTo>
                    <a:pt x="53685" y="6909"/>
                  </a:lnTo>
                  <a:lnTo>
                    <a:pt x="87884" y="0"/>
                  </a:lnTo>
                  <a:lnTo>
                    <a:pt x="1026160" y="0"/>
                  </a:lnTo>
                  <a:lnTo>
                    <a:pt x="1060358" y="6909"/>
                  </a:lnTo>
                  <a:lnTo>
                    <a:pt x="1088294" y="25749"/>
                  </a:lnTo>
                  <a:lnTo>
                    <a:pt x="1107134" y="53685"/>
                  </a:lnTo>
                  <a:lnTo>
                    <a:pt x="1114044" y="87884"/>
                  </a:lnTo>
                  <a:lnTo>
                    <a:pt x="1114044" y="439674"/>
                  </a:lnTo>
                  <a:lnTo>
                    <a:pt x="1107134" y="473872"/>
                  </a:lnTo>
                  <a:lnTo>
                    <a:pt x="1088294" y="501808"/>
                  </a:lnTo>
                  <a:lnTo>
                    <a:pt x="1060358" y="520648"/>
                  </a:lnTo>
                  <a:lnTo>
                    <a:pt x="1026160" y="527558"/>
                  </a:lnTo>
                  <a:lnTo>
                    <a:pt x="87884" y="527558"/>
                  </a:lnTo>
                  <a:lnTo>
                    <a:pt x="53685" y="520648"/>
                  </a:lnTo>
                  <a:lnTo>
                    <a:pt x="25749" y="501808"/>
                  </a:lnTo>
                  <a:lnTo>
                    <a:pt x="6909" y="473872"/>
                  </a:lnTo>
                  <a:lnTo>
                    <a:pt x="0" y="439674"/>
                  </a:lnTo>
                  <a:lnTo>
                    <a:pt x="0" y="87884"/>
                  </a:lnTo>
                  <a:close/>
                </a:path>
              </a:pathLst>
            </a:custGeom>
            <a:ln w="25400">
              <a:solidFill>
                <a:srgbClr val="E6B8B8"/>
              </a:solidFill>
            </a:ln>
          </p:spPr>
          <p:txBody>
            <a:bodyPr wrap="square" lIns="0" tIns="0" rIns="0" bIns="0" rtlCol="0"/>
            <a:lstStyle/>
            <a:p>
              <a:endParaRPr/>
            </a:p>
          </p:txBody>
        </p:sp>
      </p:grpSp>
      <p:sp>
        <p:nvSpPr>
          <p:cNvPr id="67" name="object 67"/>
          <p:cNvSpPr txBox="1"/>
          <p:nvPr/>
        </p:nvSpPr>
        <p:spPr>
          <a:xfrm>
            <a:off x="2336038" y="6058916"/>
            <a:ext cx="1135380" cy="772795"/>
          </a:xfrm>
          <a:prstGeom prst="rect">
            <a:avLst/>
          </a:prstGeom>
        </p:spPr>
        <p:txBody>
          <a:bodyPr vert="horz" wrap="square" lIns="0" tIns="12700" rIns="0" bIns="0" rtlCol="0">
            <a:spAutoFit/>
          </a:bodyPr>
          <a:lstStyle/>
          <a:p>
            <a:pPr marL="13335" marR="167005">
              <a:lnSpc>
                <a:spcPct val="100000"/>
              </a:lnSpc>
              <a:spcBef>
                <a:spcPts val="100"/>
              </a:spcBef>
            </a:pPr>
            <a:r>
              <a:rPr sz="900" b="1" spc="-100" dirty="0">
                <a:latin typeface="Arial"/>
                <a:cs typeface="Arial"/>
              </a:rPr>
              <a:t>T</a:t>
            </a:r>
            <a:r>
              <a:rPr sz="900" b="1" spc="-95" dirty="0">
                <a:latin typeface="Arial"/>
                <a:cs typeface="Arial"/>
              </a:rPr>
              <a:t>a</a:t>
            </a:r>
            <a:r>
              <a:rPr sz="900" b="1" spc="-100" dirty="0">
                <a:latin typeface="Arial"/>
                <a:cs typeface="Arial"/>
              </a:rPr>
              <a:t>s</a:t>
            </a:r>
            <a:r>
              <a:rPr sz="900" b="1" spc="-95" dirty="0">
                <a:latin typeface="Arial"/>
                <a:cs typeface="Arial"/>
              </a:rPr>
              <a:t>a</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75" dirty="0">
                <a:latin typeface="Arial"/>
                <a:cs typeface="Arial"/>
              </a:rPr>
              <a:t>In</a:t>
            </a:r>
            <a:r>
              <a:rPr sz="900" b="1" spc="-65" dirty="0">
                <a:latin typeface="Arial"/>
                <a:cs typeface="Arial"/>
              </a:rPr>
              <a:t>f</a:t>
            </a:r>
            <a:r>
              <a:rPr sz="900" b="1" spc="-95" dirty="0">
                <a:latin typeface="Arial"/>
                <a:cs typeface="Arial"/>
              </a:rPr>
              <a:t>e</a:t>
            </a:r>
            <a:r>
              <a:rPr sz="900" b="1" spc="-100" dirty="0">
                <a:latin typeface="Arial"/>
                <a:cs typeface="Arial"/>
              </a:rPr>
              <a:t>c</a:t>
            </a:r>
            <a:r>
              <a:rPr sz="900" b="1" spc="-90" dirty="0">
                <a:latin typeface="Arial"/>
                <a:cs typeface="Arial"/>
              </a:rPr>
              <a:t>c</a:t>
            </a:r>
            <a:r>
              <a:rPr sz="900" b="1" spc="-50" dirty="0">
                <a:latin typeface="Arial"/>
                <a:cs typeface="Arial"/>
              </a:rPr>
              <a:t>i</a:t>
            </a:r>
            <a:r>
              <a:rPr sz="900" b="1" spc="-100" dirty="0">
                <a:latin typeface="Arial"/>
                <a:cs typeface="Arial"/>
              </a:rPr>
              <a:t>ón</a:t>
            </a:r>
            <a:r>
              <a:rPr sz="900" b="1" spc="-55" dirty="0">
                <a:latin typeface="Arial"/>
                <a:cs typeface="Arial"/>
              </a:rPr>
              <a:t> </a:t>
            </a:r>
            <a:r>
              <a:rPr sz="900" b="1" spc="-100" dirty="0">
                <a:latin typeface="Arial"/>
                <a:cs typeface="Arial"/>
              </a:rPr>
              <a:t>d</a:t>
            </a:r>
            <a:r>
              <a:rPr sz="900" b="1" spc="-60" dirty="0">
                <a:latin typeface="Arial"/>
                <a:cs typeface="Arial"/>
              </a:rPr>
              <a:t>el  </a:t>
            </a:r>
            <a:r>
              <a:rPr sz="900" b="1" spc="-65" dirty="0">
                <a:latin typeface="Arial"/>
                <a:cs typeface="Arial"/>
              </a:rPr>
              <a:t>t</a:t>
            </a:r>
            <a:r>
              <a:rPr sz="900" b="1" spc="-100" dirty="0">
                <a:latin typeface="Arial"/>
                <a:cs typeface="Arial"/>
              </a:rPr>
              <a:t>o</a:t>
            </a:r>
            <a:r>
              <a:rPr sz="900" b="1" spc="-80" dirty="0">
                <a:latin typeface="Arial"/>
                <a:cs typeface="Arial"/>
              </a:rPr>
              <a:t>rren</a:t>
            </a:r>
            <a:r>
              <a:rPr sz="900" b="1" spc="-65" dirty="0">
                <a:latin typeface="Arial"/>
                <a:cs typeface="Arial"/>
              </a:rPr>
              <a:t>t</a:t>
            </a:r>
            <a:r>
              <a:rPr sz="900" b="1" spc="-95" dirty="0">
                <a:latin typeface="Arial"/>
                <a:cs typeface="Arial"/>
              </a:rPr>
              <a:t>e</a:t>
            </a:r>
            <a:r>
              <a:rPr sz="900" b="1" spc="-40" dirty="0">
                <a:latin typeface="Arial"/>
                <a:cs typeface="Arial"/>
              </a:rPr>
              <a:t> </a:t>
            </a:r>
            <a:r>
              <a:rPr sz="900" b="1" spc="-95" dirty="0">
                <a:latin typeface="Arial"/>
                <a:cs typeface="Arial"/>
              </a:rPr>
              <a:t>s</a:t>
            </a:r>
            <a:r>
              <a:rPr sz="900" b="1" spc="-100" dirty="0">
                <a:latin typeface="Arial"/>
                <a:cs typeface="Arial"/>
              </a:rPr>
              <a:t>angu</a:t>
            </a:r>
            <a:r>
              <a:rPr sz="900" b="1" spc="-75" dirty="0">
                <a:latin typeface="Arial"/>
                <a:cs typeface="Arial"/>
              </a:rPr>
              <a:t>íneo  </a:t>
            </a:r>
            <a:r>
              <a:rPr sz="900" b="1" spc="-95" dirty="0">
                <a:latin typeface="Arial"/>
                <a:cs typeface="Arial"/>
              </a:rPr>
              <a:t>a</a:t>
            </a:r>
            <a:r>
              <a:rPr sz="900" b="1" spc="-100" dirty="0">
                <a:latin typeface="Arial"/>
                <a:cs typeface="Arial"/>
              </a:rPr>
              <a:t>so</a:t>
            </a:r>
            <a:r>
              <a:rPr sz="900" b="1" spc="-90" dirty="0">
                <a:latin typeface="Arial"/>
                <a:cs typeface="Arial"/>
              </a:rPr>
              <a:t>c</a:t>
            </a:r>
            <a:r>
              <a:rPr sz="900" b="1" spc="-50" dirty="0">
                <a:latin typeface="Arial"/>
                <a:cs typeface="Arial"/>
              </a:rPr>
              <a:t>i</a:t>
            </a:r>
            <a:r>
              <a:rPr sz="900" b="1" spc="-100" dirty="0">
                <a:latin typeface="Arial"/>
                <a:cs typeface="Arial"/>
              </a:rPr>
              <a:t>ado</a:t>
            </a:r>
            <a:r>
              <a:rPr sz="900" b="1" spc="-55" dirty="0">
                <a:latin typeface="Arial"/>
                <a:cs typeface="Arial"/>
              </a:rPr>
              <a:t> </a:t>
            </a:r>
            <a:r>
              <a:rPr sz="900" b="1" spc="-70" dirty="0">
                <a:latin typeface="Arial"/>
                <a:cs typeface="Arial"/>
              </a:rPr>
              <a:t>al</a:t>
            </a:r>
            <a:r>
              <a:rPr sz="900" b="1" spc="-50" dirty="0">
                <a:latin typeface="Arial"/>
                <a:cs typeface="Arial"/>
              </a:rPr>
              <a:t> </a:t>
            </a:r>
            <a:r>
              <a:rPr sz="900" b="1" spc="-100" dirty="0">
                <a:latin typeface="Arial"/>
                <a:cs typeface="Arial"/>
              </a:rPr>
              <a:t>c</a:t>
            </a:r>
            <a:r>
              <a:rPr sz="900" b="1" spc="-95" dirty="0">
                <a:latin typeface="Arial"/>
                <a:cs typeface="Arial"/>
              </a:rPr>
              <a:t>a</a:t>
            </a:r>
            <a:r>
              <a:rPr sz="900" b="1" spc="-65" dirty="0">
                <a:latin typeface="Arial"/>
                <a:cs typeface="Arial"/>
              </a:rPr>
              <a:t>t</a:t>
            </a:r>
            <a:r>
              <a:rPr sz="900" b="1" spc="-95" dirty="0">
                <a:latin typeface="Arial"/>
                <a:cs typeface="Arial"/>
              </a:rPr>
              <a:t>é</a:t>
            </a:r>
            <a:r>
              <a:rPr sz="900" b="1" spc="-65" dirty="0">
                <a:latin typeface="Arial"/>
                <a:cs typeface="Arial"/>
              </a:rPr>
              <a:t>t</a:t>
            </a:r>
            <a:r>
              <a:rPr sz="900" b="1" spc="-70" dirty="0">
                <a:latin typeface="Arial"/>
                <a:cs typeface="Arial"/>
              </a:rPr>
              <a:t>er  </a:t>
            </a:r>
            <a:r>
              <a:rPr sz="900" b="1" spc="-95" dirty="0">
                <a:latin typeface="Arial"/>
                <a:cs typeface="Arial"/>
              </a:rPr>
              <a:t>v</a:t>
            </a:r>
            <a:r>
              <a:rPr sz="900" b="1" spc="-100" dirty="0">
                <a:latin typeface="Arial"/>
                <a:cs typeface="Arial"/>
              </a:rPr>
              <a:t>eno</a:t>
            </a:r>
            <a:r>
              <a:rPr sz="900" b="1" spc="-95" dirty="0">
                <a:latin typeface="Arial"/>
                <a:cs typeface="Arial"/>
              </a:rPr>
              <a:t>s</a:t>
            </a:r>
            <a:r>
              <a:rPr sz="900" b="1" spc="-100" dirty="0">
                <a:latin typeface="Arial"/>
                <a:cs typeface="Arial"/>
              </a:rPr>
              <a:t>o</a:t>
            </a:r>
            <a:r>
              <a:rPr sz="900" b="1" spc="-60" dirty="0">
                <a:latin typeface="Arial"/>
                <a:cs typeface="Arial"/>
              </a:rPr>
              <a:t> </a:t>
            </a:r>
            <a:r>
              <a:rPr sz="900" b="1" spc="-95" dirty="0">
                <a:latin typeface="Arial"/>
                <a:cs typeface="Arial"/>
              </a:rPr>
              <a:t>c</a:t>
            </a:r>
            <a:r>
              <a:rPr sz="900" b="1" spc="-100" dirty="0">
                <a:latin typeface="Arial"/>
                <a:cs typeface="Arial"/>
              </a:rPr>
              <a:t>en</a:t>
            </a:r>
            <a:r>
              <a:rPr sz="900" b="1" spc="-65" dirty="0">
                <a:latin typeface="Arial"/>
                <a:cs typeface="Arial"/>
              </a:rPr>
              <a:t>t</a:t>
            </a:r>
            <a:r>
              <a:rPr sz="900" b="1" spc="-70" dirty="0">
                <a:latin typeface="Arial"/>
                <a:cs typeface="Arial"/>
              </a:rPr>
              <a:t>ral</a:t>
            </a:r>
            <a:endParaRPr sz="900">
              <a:latin typeface="Arial"/>
              <a:cs typeface="Arial"/>
            </a:endParaRPr>
          </a:p>
          <a:p>
            <a:pPr marL="12700">
              <a:lnSpc>
                <a:spcPct val="100000"/>
              </a:lnSpc>
              <a:spcBef>
                <a:spcPts val="300"/>
              </a:spcBef>
              <a:tabLst>
                <a:tab pos="927100" algn="l"/>
              </a:tabLst>
            </a:pPr>
            <a:r>
              <a:rPr sz="1050" b="1" spc="-140" dirty="0">
                <a:latin typeface="Arial"/>
                <a:cs typeface="Arial"/>
              </a:rPr>
              <a:t>UC</a:t>
            </a:r>
            <a:r>
              <a:rPr sz="1050" b="1" spc="-55" dirty="0">
                <a:latin typeface="Arial"/>
                <a:cs typeface="Arial"/>
              </a:rPr>
              <a:t>I </a:t>
            </a:r>
            <a:r>
              <a:rPr sz="1050" b="1" spc="-105" dirty="0">
                <a:latin typeface="Arial"/>
                <a:cs typeface="Arial"/>
              </a:rPr>
              <a:t>Adultos</a:t>
            </a:r>
            <a:r>
              <a:rPr sz="1050" b="1" spc="-65" dirty="0">
                <a:latin typeface="Arial"/>
                <a:cs typeface="Arial"/>
              </a:rPr>
              <a:t>:</a:t>
            </a:r>
            <a:r>
              <a:rPr sz="1050" b="1" dirty="0">
                <a:latin typeface="Arial"/>
                <a:cs typeface="Arial"/>
              </a:rPr>
              <a:t>	</a:t>
            </a:r>
            <a:r>
              <a:rPr sz="1050" b="1" spc="-95" dirty="0">
                <a:latin typeface="Arial"/>
                <a:cs typeface="Arial"/>
              </a:rPr>
              <a:t>4,6</a:t>
            </a:r>
            <a:r>
              <a:rPr sz="1050" b="1" spc="-75" dirty="0">
                <a:latin typeface="Arial"/>
                <a:cs typeface="Arial"/>
              </a:rPr>
              <a:t>*</a:t>
            </a:r>
            <a:endParaRPr sz="1050">
              <a:latin typeface="Arial"/>
              <a:cs typeface="Arial"/>
            </a:endParaRPr>
          </a:p>
        </p:txBody>
      </p:sp>
      <p:sp>
        <p:nvSpPr>
          <p:cNvPr id="68" name="object 68"/>
          <p:cNvSpPr txBox="1"/>
          <p:nvPr/>
        </p:nvSpPr>
        <p:spPr>
          <a:xfrm>
            <a:off x="4806822" y="6797594"/>
            <a:ext cx="1135380" cy="460375"/>
          </a:xfrm>
          <a:prstGeom prst="rect">
            <a:avLst/>
          </a:prstGeom>
        </p:spPr>
        <p:txBody>
          <a:bodyPr vert="horz" wrap="square" lIns="0" tIns="27940" rIns="0" bIns="0" rtlCol="0">
            <a:spAutoFit/>
          </a:bodyPr>
          <a:lstStyle/>
          <a:p>
            <a:pPr marL="12700">
              <a:lnSpc>
                <a:spcPct val="100000"/>
              </a:lnSpc>
              <a:spcBef>
                <a:spcPts val="220"/>
              </a:spcBef>
              <a:tabLst>
                <a:tab pos="927100" algn="l"/>
              </a:tabLst>
            </a:pPr>
            <a:r>
              <a:rPr sz="1050" b="1" spc="-140" dirty="0">
                <a:latin typeface="Arial"/>
                <a:cs typeface="Arial"/>
              </a:rPr>
              <a:t>UC</a:t>
            </a:r>
            <a:r>
              <a:rPr sz="1050" b="1" spc="-55" dirty="0">
                <a:latin typeface="Arial"/>
                <a:cs typeface="Arial"/>
              </a:rPr>
              <a:t>I </a:t>
            </a:r>
            <a:r>
              <a:rPr sz="1050" b="1" spc="-95" dirty="0">
                <a:latin typeface="Arial"/>
                <a:cs typeface="Arial"/>
              </a:rPr>
              <a:t>Pediátrica</a:t>
            </a:r>
            <a:r>
              <a:rPr sz="1050" b="1" spc="-65" dirty="0">
                <a:latin typeface="Arial"/>
                <a:cs typeface="Arial"/>
              </a:rPr>
              <a:t>:</a:t>
            </a:r>
            <a:r>
              <a:rPr sz="1050" b="1" dirty="0">
                <a:latin typeface="Arial"/>
                <a:cs typeface="Arial"/>
              </a:rPr>
              <a:t>	</a:t>
            </a:r>
            <a:r>
              <a:rPr sz="1050" b="1" spc="-90" dirty="0">
                <a:latin typeface="Arial"/>
                <a:cs typeface="Arial"/>
              </a:rPr>
              <a:t>1,8*</a:t>
            </a:r>
            <a:endParaRPr sz="1050">
              <a:latin typeface="Arial"/>
              <a:cs typeface="Arial"/>
            </a:endParaRPr>
          </a:p>
          <a:p>
            <a:pPr marL="12700" marR="67945" indent="25400">
              <a:lnSpc>
                <a:spcPct val="102499"/>
              </a:lnSpc>
              <a:spcBef>
                <a:spcPts val="70"/>
              </a:spcBef>
            </a:pPr>
            <a:r>
              <a:rPr sz="800" b="1" spc="-60" dirty="0">
                <a:latin typeface="Arial"/>
                <a:cs typeface="Arial"/>
              </a:rPr>
              <a:t>***</a:t>
            </a:r>
            <a:r>
              <a:rPr sz="800" b="1" spc="-105" dirty="0">
                <a:latin typeface="Arial"/>
                <a:cs typeface="Arial"/>
              </a:rPr>
              <a:t>C</a:t>
            </a:r>
            <a:r>
              <a:rPr sz="800" b="1" spc="-80" dirty="0">
                <a:latin typeface="Arial"/>
                <a:cs typeface="Arial"/>
              </a:rPr>
              <a:t>as</a:t>
            </a:r>
            <a:r>
              <a:rPr sz="800" b="1" spc="-100" dirty="0">
                <a:latin typeface="Arial"/>
                <a:cs typeface="Arial"/>
              </a:rPr>
              <a:t>o</a:t>
            </a:r>
            <a:r>
              <a:rPr sz="800" b="1" spc="-80" dirty="0">
                <a:latin typeface="Arial"/>
                <a:cs typeface="Arial"/>
              </a:rPr>
              <a:t>s</a:t>
            </a:r>
            <a:r>
              <a:rPr sz="800" b="1" spc="-75" dirty="0">
                <a:latin typeface="Arial"/>
                <a:cs typeface="Arial"/>
              </a:rPr>
              <a:t> </a:t>
            </a:r>
            <a:r>
              <a:rPr sz="800" b="1" spc="-90" dirty="0">
                <a:latin typeface="Arial"/>
                <a:cs typeface="Arial"/>
              </a:rPr>
              <a:t>po</a:t>
            </a:r>
            <a:r>
              <a:rPr sz="800" b="1" spc="-55" dirty="0">
                <a:latin typeface="Arial"/>
                <a:cs typeface="Arial"/>
              </a:rPr>
              <a:t>r</a:t>
            </a:r>
            <a:r>
              <a:rPr sz="800" b="1" spc="-60" dirty="0">
                <a:latin typeface="Arial"/>
                <a:cs typeface="Arial"/>
              </a:rPr>
              <a:t> </a:t>
            </a:r>
            <a:r>
              <a:rPr sz="800" b="1" spc="-80" dirty="0">
                <a:latin typeface="Arial"/>
                <a:cs typeface="Arial"/>
              </a:rPr>
              <a:t>1000</a:t>
            </a:r>
            <a:r>
              <a:rPr sz="800" b="1" spc="-65" dirty="0">
                <a:latin typeface="Arial"/>
                <a:cs typeface="Arial"/>
              </a:rPr>
              <a:t> </a:t>
            </a:r>
            <a:r>
              <a:rPr sz="800" b="1" spc="-90" dirty="0">
                <a:latin typeface="Arial"/>
                <a:cs typeface="Arial"/>
              </a:rPr>
              <a:t>d</a:t>
            </a:r>
            <a:r>
              <a:rPr sz="800" b="1" spc="-45" dirty="0">
                <a:latin typeface="Arial"/>
                <a:cs typeface="Arial"/>
              </a:rPr>
              <a:t>í</a:t>
            </a:r>
            <a:r>
              <a:rPr sz="800" b="1" spc="-80" dirty="0">
                <a:latin typeface="Arial"/>
                <a:cs typeface="Arial"/>
              </a:rPr>
              <a:t>as</a:t>
            </a:r>
            <a:r>
              <a:rPr sz="800" b="1" spc="-50" dirty="0">
                <a:latin typeface="Arial"/>
                <a:cs typeface="Arial"/>
              </a:rPr>
              <a:t> </a:t>
            </a:r>
            <a:r>
              <a:rPr sz="800" b="1" spc="-90" dirty="0">
                <a:latin typeface="Arial"/>
                <a:cs typeface="Arial"/>
              </a:rPr>
              <a:t>d</a:t>
            </a:r>
            <a:r>
              <a:rPr sz="800" b="1" spc="-55" dirty="0">
                <a:latin typeface="Arial"/>
                <a:cs typeface="Arial"/>
              </a:rPr>
              <a:t>e  </a:t>
            </a:r>
            <a:r>
              <a:rPr sz="800" b="1" spc="-90" dirty="0">
                <a:latin typeface="Arial"/>
                <a:cs typeface="Arial"/>
              </a:rPr>
              <a:t>u</a:t>
            </a:r>
            <a:r>
              <a:rPr sz="800" b="1" spc="-80" dirty="0">
                <a:latin typeface="Arial"/>
                <a:cs typeface="Arial"/>
              </a:rPr>
              <a:t>s</a:t>
            </a:r>
            <a:r>
              <a:rPr sz="800" b="1" spc="-90" dirty="0">
                <a:latin typeface="Arial"/>
                <a:cs typeface="Arial"/>
              </a:rPr>
              <a:t>o</a:t>
            </a:r>
            <a:r>
              <a:rPr sz="800" b="1" spc="-65" dirty="0">
                <a:latin typeface="Arial"/>
                <a:cs typeface="Arial"/>
              </a:rPr>
              <a:t> </a:t>
            </a:r>
            <a:r>
              <a:rPr sz="800" b="1" spc="-90" dirty="0">
                <a:latin typeface="Arial"/>
                <a:cs typeface="Arial"/>
              </a:rPr>
              <a:t>d</a:t>
            </a:r>
            <a:r>
              <a:rPr sz="800" b="1" spc="-80" dirty="0">
                <a:latin typeface="Arial"/>
                <a:cs typeface="Arial"/>
              </a:rPr>
              <a:t>e</a:t>
            </a:r>
            <a:r>
              <a:rPr sz="800" b="1" spc="-40" dirty="0">
                <a:latin typeface="Arial"/>
                <a:cs typeface="Arial"/>
              </a:rPr>
              <a:t> </a:t>
            </a:r>
            <a:r>
              <a:rPr sz="800" b="1" spc="-80" dirty="0">
                <a:latin typeface="Arial"/>
                <a:cs typeface="Arial"/>
              </a:rPr>
              <a:t>ca</a:t>
            </a:r>
            <a:r>
              <a:rPr sz="800" b="1" spc="-55" dirty="0">
                <a:latin typeface="Arial"/>
                <a:cs typeface="Arial"/>
              </a:rPr>
              <a:t>t</a:t>
            </a:r>
            <a:r>
              <a:rPr sz="800" b="1" spc="-80" dirty="0">
                <a:latin typeface="Arial"/>
                <a:cs typeface="Arial"/>
              </a:rPr>
              <a:t>é</a:t>
            </a:r>
            <a:r>
              <a:rPr sz="800" b="1" spc="-55" dirty="0">
                <a:latin typeface="Arial"/>
                <a:cs typeface="Arial"/>
              </a:rPr>
              <a:t>t</a:t>
            </a:r>
            <a:r>
              <a:rPr sz="800" b="1" spc="-90" dirty="0">
                <a:latin typeface="Arial"/>
                <a:cs typeface="Arial"/>
              </a:rPr>
              <a:t>e</a:t>
            </a:r>
            <a:r>
              <a:rPr sz="800" b="1" spc="-55" dirty="0">
                <a:latin typeface="Arial"/>
                <a:cs typeface="Arial"/>
              </a:rPr>
              <a:t>r</a:t>
            </a:r>
            <a:r>
              <a:rPr sz="800" b="1" spc="-85" dirty="0">
                <a:latin typeface="Arial"/>
                <a:cs typeface="Arial"/>
              </a:rPr>
              <a:t> </a:t>
            </a:r>
            <a:r>
              <a:rPr sz="800" b="1" spc="-90" dirty="0">
                <a:latin typeface="Arial"/>
                <a:cs typeface="Arial"/>
              </a:rPr>
              <a:t>u</a:t>
            </a:r>
            <a:r>
              <a:rPr sz="800" b="1" spc="-60" dirty="0">
                <a:latin typeface="Arial"/>
                <a:cs typeface="Arial"/>
              </a:rPr>
              <a:t>r</a:t>
            </a:r>
            <a:r>
              <a:rPr sz="800" b="1" spc="-45" dirty="0">
                <a:latin typeface="Arial"/>
                <a:cs typeface="Arial"/>
              </a:rPr>
              <a:t>i</a:t>
            </a:r>
            <a:r>
              <a:rPr sz="800" b="1" spc="-90" dirty="0">
                <a:latin typeface="Arial"/>
                <a:cs typeface="Arial"/>
              </a:rPr>
              <a:t>n</a:t>
            </a:r>
            <a:r>
              <a:rPr sz="800" b="1" spc="-80" dirty="0">
                <a:latin typeface="Arial"/>
                <a:cs typeface="Arial"/>
              </a:rPr>
              <a:t>a</a:t>
            </a:r>
            <a:r>
              <a:rPr sz="800" b="1" spc="-60" dirty="0">
                <a:latin typeface="Arial"/>
                <a:cs typeface="Arial"/>
              </a:rPr>
              <a:t>r</a:t>
            </a:r>
            <a:r>
              <a:rPr sz="800" b="1" spc="-45" dirty="0">
                <a:latin typeface="Arial"/>
                <a:cs typeface="Arial"/>
              </a:rPr>
              <a:t>i</a:t>
            </a:r>
            <a:r>
              <a:rPr sz="800" b="1" spc="-90" dirty="0">
                <a:latin typeface="Arial"/>
                <a:cs typeface="Arial"/>
              </a:rPr>
              <a:t>o</a:t>
            </a:r>
            <a:endParaRPr sz="800">
              <a:latin typeface="Arial"/>
              <a:cs typeface="Arial"/>
            </a:endParaRPr>
          </a:p>
        </p:txBody>
      </p:sp>
      <p:sp>
        <p:nvSpPr>
          <p:cNvPr id="69" name="object 69"/>
          <p:cNvSpPr txBox="1"/>
          <p:nvPr/>
        </p:nvSpPr>
        <p:spPr>
          <a:xfrm>
            <a:off x="2311654" y="7517130"/>
            <a:ext cx="1177290" cy="1253490"/>
          </a:xfrm>
          <a:prstGeom prst="rect">
            <a:avLst/>
          </a:prstGeom>
        </p:spPr>
        <p:txBody>
          <a:bodyPr vert="horz" wrap="square" lIns="0" tIns="12700" rIns="0" bIns="0" rtlCol="0">
            <a:spAutoFit/>
          </a:bodyPr>
          <a:lstStyle/>
          <a:p>
            <a:pPr marL="59055" marR="280670">
              <a:lnSpc>
                <a:spcPct val="100000"/>
              </a:lnSpc>
              <a:spcBef>
                <a:spcPts val="100"/>
              </a:spcBef>
            </a:pPr>
            <a:r>
              <a:rPr sz="900" b="1" spc="-100" dirty="0">
                <a:latin typeface="Arial"/>
                <a:cs typeface="Arial"/>
              </a:rPr>
              <a:t>T</a:t>
            </a:r>
            <a:r>
              <a:rPr sz="900" b="1" spc="-95" dirty="0">
                <a:latin typeface="Arial"/>
                <a:cs typeface="Arial"/>
              </a:rPr>
              <a:t>a</a:t>
            </a:r>
            <a:r>
              <a:rPr sz="900" b="1" spc="-100" dirty="0">
                <a:latin typeface="Arial"/>
                <a:cs typeface="Arial"/>
              </a:rPr>
              <a:t>s</a:t>
            </a:r>
            <a:r>
              <a:rPr sz="900" b="1" spc="-95" dirty="0">
                <a:latin typeface="Arial"/>
                <a:cs typeface="Arial"/>
              </a:rPr>
              <a:t>a</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25" dirty="0">
                <a:latin typeface="Arial"/>
                <a:cs typeface="Arial"/>
              </a:rPr>
              <a:t>N</a:t>
            </a:r>
            <a:r>
              <a:rPr sz="900" b="1" spc="-95" dirty="0">
                <a:latin typeface="Arial"/>
                <a:cs typeface="Arial"/>
              </a:rPr>
              <a:t>eu</a:t>
            </a:r>
            <a:r>
              <a:rPr sz="900" b="1" spc="-140" dirty="0">
                <a:latin typeface="Arial"/>
                <a:cs typeface="Arial"/>
              </a:rPr>
              <a:t>m</a:t>
            </a:r>
            <a:r>
              <a:rPr sz="900" b="1" spc="-100" dirty="0">
                <a:latin typeface="Arial"/>
                <a:cs typeface="Arial"/>
              </a:rPr>
              <a:t>on</a:t>
            </a:r>
            <a:r>
              <a:rPr sz="900" b="1" spc="-60" dirty="0">
                <a:latin typeface="Arial"/>
                <a:cs typeface="Arial"/>
              </a:rPr>
              <a:t>ía  </a:t>
            </a:r>
            <a:r>
              <a:rPr sz="900" b="1" spc="-95" dirty="0">
                <a:latin typeface="Arial"/>
                <a:cs typeface="Arial"/>
              </a:rPr>
              <a:t>a</a:t>
            </a:r>
            <a:r>
              <a:rPr sz="900" b="1" spc="-100" dirty="0">
                <a:latin typeface="Arial"/>
                <a:cs typeface="Arial"/>
              </a:rPr>
              <a:t>so</a:t>
            </a:r>
            <a:r>
              <a:rPr sz="900" b="1" spc="-90" dirty="0">
                <a:latin typeface="Arial"/>
                <a:cs typeface="Arial"/>
              </a:rPr>
              <a:t>c</a:t>
            </a:r>
            <a:r>
              <a:rPr sz="900" b="1" spc="-50" dirty="0">
                <a:latin typeface="Arial"/>
                <a:cs typeface="Arial"/>
              </a:rPr>
              <a:t>i</a:t>
            </a:r>
            <a:r>
              <a:rPr sz="900" b="1" spc="-100" dirty="0">
                <a:latin typeface="Arial"/>
                <a:cs typeface="Arial"/>
              </a:rPr>
              <a:t>ad</a:t>
            </a:r>
            <a:r>
              <a:rPr sz="900" b="1" spc="-95" dirty="0">
                <a:latin typeface="Arial"/>
                <a:cs typeface="Arial"/>
              </a:rPr>
              <a:t>a</a:t>
            </a:r>
            <a:r>
              <a:rPr sz="900" b="1" spc="-45" dirty="0">
                <a:latin typeface="Arial"/>
                <a:cs typeface="Arial"/>
              </a:rPr>
              <a:t> </a:t>
            </a:r>
            <a:r>
              <a:rPr sz="900" b="1" spc="-100" dirty="0">
                <a:latin typeface="Arial"/>
                <a:cs typeface="Arial"/>
              </a:rPr>
              <a:t>a</a:t>
            </a:r>
            <a:r>
              <a:rPr sz="900" b="1" spc="-45" dirty="0">
                <a:latin typeface="Arial"/>
                <a:cs typeface="Arial"/>
              </a:rPr>
              <a:t>l  </a:t>
            </a:r>
            <a:r>
              <a:rPr sz="900" b="1" spc="-80" dirty="0">
                <a:latin typeface="Arial"/>
                <a:cs typeface="Arial"/>
              </a:rPr>
              <a:t>ventilador</a:t>
            </a:r>
            <a:endParaRPr sz="900">
              <a:latin typeface="Arial"/>
              <a:cs typeface="Arial"/>
            </a:endParaRPr>
          </a:p>
          <a:p>
            <a:pPr marL="12700" marR="5080" algn="just">
              <a:lnSpc>
                <a:spcPct val="100000"/>
              </a:lnSpc>
              <a:spcBef>
                <a:spcPts val="730"/>
              </a:spcBef>
            </a:pPr>
            <a:r>
              <a:rPr sz="1050" b="1" spc="-140" dirty="0">
                <a:latin typeface="Arial"/>
                <a:cs typeface="Arial"/>
              </a:rPr>
              <a:t>UC</a:t>
            </a:r>
            <a:r>
              <a:rPr sz="1050" b="1" spc="-55" dirty="0">
                <a:latin typeface="Arial"/>
                <a:cs typeface="Arial"/>
              </a:rPr>
              <a:t>I </a:t>
            </a:r>
            <a:r>
              <a:rPr sz="1050" b="1" spc="-105" dirty="0">
                <a:latin typeface="Arial"/>
                <a:cs typeface="Arial"/>
              </a:rPr>
              <a:t>Adultos</a:t>
            </a:r>
            <a:r>
              <a:rPr sz="1050" b="1" spc="-65" dirty="0">
                <a:latin typeface="Arial"/>
                <a:cs typeface="Arial"/>
              </a:rPr>
              <a:t>:</a:t>
            </a:r>
            <a:r>
              <a:rPr sz="1050" b="1" dirty="0">
                <a:latin typeface="Arial"/>
                <a:cs typeface="Arial"/>
              </a:rPr>
              <a:t>      </a:t>
            </a:r>
            <a:r>
              <a:rPr sz="1050" b="1" spc="-75" dirty="0">
                <a:latin typeface="Arial"/>
                <a:cs typeface="Arial"/>
              </a:rPr>
              <a:t> </a:t>
            </a:r>
            <a:r>
              <a:rPr sz="1050" b="1" spc="-80" dirty="0">
                <a:latin typeface="Arial"/>
                <a:cs typeface="Arial"/>
              </a:rPr>
              <a:t>6,6**  </a:t>
            </a:r>
            <a:r>
              <a:rPr sz="1050" b="1" spc="-140" dirty="0">
                <a:latin typeface="Arial"/>
                <a:cs typeface="Arial"/>
              </a:rPr>
              <a:t>UC</a:t>
            </a:r>
            <a:r>
              <a:rPr sz="1050" b="1" spc="-55" dirty="0">
                <a:latin typeface="Arial"/>
                <a:cs typeface="Arial"/>
              </a:rPr>
              <a:t>I </a:t>
            </a:r>
            <a:r>
              <a:rPr sz="1050" b="1" spc="-95" dirty="0">
                <a:latin typeface="Arial"/>
                <a:cs typeface="Arial"/>
              </a:rPr>
              <a:t>Pediátrica</a:t>
            </a:r>
            <a:r>
              <a:rPr sz="1050" b="1" spc="-65" dirty="0">
                <a:latin typeface="Arial"/>
                <a:cs typeface="Arial"/>
              </a:rPr>
              <a:t>:</a:t>
            </a:r>
            <a:r>
              <a:rPr sz="1050" b="1" dirty="0">
                <a:latin typeface="Arial"/>
                <a:cs typeface="Arial"/>
              </a:rPr>
              <a:t>   </a:t>
            </a:r>
            <a:r>
              <a:rPr sz="1050" b="1" spc="-114" dirty="0">
                <a:latin typeface="Arial"/>
                <a:cs typeface="Arial"/>
              </a:rPr>
              <a:t> </a:t>
            </a:r>
            <a:r>
              <a:rPr sz="1050" b="1" spc="-80" dirty="0">
                <a:latin typeface="Arial"/>
                <a:cs typeface="Arial"/>
              </a:rPr>
              <a:t>2,8**  </a:t>
            </a:r>
            <a:r>
              <a:rPr sz="1050" b="1" spc="-140" dirty="0">
                <a:latin typeface="Arial"/>
                <a:cs typeface="Arial"/>
              </a:rPr>
              <a:t>UC</a:t>
            </a:r>
            <a:r>
              <a:rPr sz="1050" b="1" spc="-55" dirty="0">
                <a:latin typeface="Arial"/>
                <a:cs typeface="Arial"/>
              </a:rPr>
              <a:t>I </a:t>
            </a:r>
            <a:r>
              <a:rPr sz="1050" b="1" spc="-105" dirty="0">
                <a:latin typeface="Arial"/>
                <a:cs typeface="Arial"/>
              </a:rPr>
              <a:t>Neonatal</a:t>
            </a:r>
            <a:r>
              <a:rPr sz="1050" b="1" spc="-65" dirty="0">
                <a:latin typeface="Arial"/>
                <a:cs typeface="Arial"/>
              </a:rPr>
              <a:t>:</a:t>
            </a:r>
            <a:r>
              <a:rPr sz="1050" b="1" dirty="0">
                <a:latin typeface="Arial"/>
                <a:cs typeface="Arial"/>
              </a:rPr>
              <a:t>    </a:t>
            </a:r>
            <a:r>
              <a:rPr sz="1050" b="1" spc="70" dirty="0">
                <a:latin typeface="Arial"/>
                <a:cs typeface="Arial"/>
              </a:rPr>
              <a:t> </a:t>
            </a:r>
            <a:r>
              <a:rPr sz="1050" b="1" spc="-85" dirty="0">
                <a:latin typeface="Arial"/>
                <a:cs typeface="Arial"/>
              </a:rPr>
              <a:t>5,9**</a:t>
            </a:r>
            <a:endParaRPr sz="1050">
              <a:latin typeface="Arial"/>
              <a:cs typeface="Arial"/>
            </a:endParaRPr>
          </a:p>
          <a:p>
            <a:pPr marL="12700" marR="140335" indent="24130">
              <a:lnSpc>
                <a:spcPts val="960"/>
              </a:lnSpc>
              <a:spcBef>
                <a:spcPts val="30"/>
              </a:spcBef>
            </a:pPr>
            <a:r>
              <a:rPr sz="800" b="1" spc="-60" dirty="0">
                <a:latin typeface="Arial"/>
                <a:cs typeface="Arial"/>
              </a:rPr>
              <a:t>**</a:t>
            </a:r>
            <a:r>
              <a:rPr sz="800" b="1" spc="-105" dirty="0">
                <a:latin typeface="Arial"/>
                <a:cs typeface="Arial"/>
              </a:rPr>
              <a:t>C</a:t>
            </a:r>
            <a:r>
              <a:rPr sz="800" b="1" spc="-80" dirty="0">
                <a:latin typeface="Arial"/>
                <a:cs typeface="Arial"/>
              </a:rPr>
              <a:t>as</a:t>
            </a:r>
            <a:r>
              <a:rPr sz="800" b="1" spc="-90" dirty="0">
                <a:latin typeface="Arial"/>
                <a:cs typeface="Arial"/>
              </a:rPr>
              <a:t>o</a:t>
            </a:r>
            <a:r>
              <a:rPr sz="800" b="1" spc="-80" dirty="0">
                <a:latin typeface="Arial"/>
                <a:cs typeface="Arial"/>
              </a:rPr>
              <a:t>s</a:t>
            </a:r>
            <a:r>
              <a:rPr sz="800" b="1" spc="-85" dirty="0">
                <a:latin typeface="Arial"/>
                <a:cs typeface="Arial"/>
              </a:rPr>
              <a:t> </a:t>
            </a:r>
            <a:r>
              <a:rPr sz="800" b="1" spc="-90" dirty="0">
                <a:latin typeface="Arial"/>
                <a:cs typeface="Arial"/>
              </a:rPr>
              <a:t>po</a:t>
            </a:r>
            <a:r>
              <a:rPr sz="800" b="1" spc="-55" dirty="0">
                <a:latin typeface="Arial"/>
                <a:cs typeface="Arial"/>
              </a:rPr>
              <a:t>r</a:t>
            </a:r>
            <a:r>
              <a:rPr sz="800" b="1" spc="-50" dirty="0">
                <a:latin typeface="Arial"/>
                <a:cs typeface="Arial"/>
              </a:rPr>
              <a:t> </a:t>
            </a:r>
            <a:r>
              <a:rPr sz="800" b="1" spc="-80" dirty="0">
                <a:latin typeface="Arial"/>
                <a:cs typeface="Arial"/>
              </a:rPr>
              <a:t>1000</a:t>
            </a:r>
            <a:r>
              <a:rPr sz="800" b="1" spc="-50" dirty="0">
                <a:latin typeface="Arial"/>
                <a:cs typeface="Arial"/>
              </a:rPr>
              <a:t> </a:t>
            </a:r>
            <a:r>
              <a:rPr sz="800" b="1" spc="-90" dirty="0">
                <a:latin typeface="Arial"/>
                <a:cs typeface="Arial"/>
              </a:rPr>
              <a:t>d</a:t>
            </a:r>
            <a:r>
              <a:rPr sz="800" b="1" spc="-45" dirty="0">
                <a:latin typeface="Arial"/>
                <a:cs typeface="Arial"/>
              </a:rPr>
              <a:t>í</a:t>
            </a:r>
            <a:r>
              <a:rPr sz="800" b="1" spc="-80" dirty="0">
                <a:latin typeface="Arial"/>
                <a:cs typeface="Arial"/>
              </a:rPr>
              <a:t>as</a:t>
            </a:r>
            <a:r>
              <a:rPr sz="800" b="1" spc="-50" dirty="0">
                <a:latin typeface="Arial"/>
                <a:cs typeface="Arial"/>
              </a:rPr>
              <a:t> </a:t>
            </a:r>
            <a:r>
              <a:rPr sz="800" b="1" spc="-90" dirty="0">
                <a:latin typeface="Arial"/>
                <a:cs typeface="Arial"/>
              </a:rPr>
              <a:t>d</a:t>
            </a:r>
            <a:r>
              <a:rPr sz="800" b="1" spc="-55" dirty="0">
                <a:latin typeface="Arial"/>
                <a:cs typeface="Arial"/>
              </a:rPr>
              <a:t>e  </a:t>
            </a:r>
            <a:r>
              <a:rPr sz="800" b="1" spc="-90" dirty="0">
                <a:latin typeface="Arial"/>
                <a:cs typeface="Arial"/>
              </a:rPr>
              <a:t>u</a:t>
            </a:r>
            <a:r>
              <a:rPr sz="800" b="1" spc="-80" dirty="0">
                <a:latin typeface="Arial"/>
                <a:cs typeface="Arial"/>
              </a:rPr>
              <a:t>s</a:t>
            </a:r>
            <a:r>
              <a:rPr sz="800" b="1" spc="-90" dirty="0">
                <a:latin typeface="Arial"/>
                <a:cs typeface="Arial"/>
              </a:rPr>
              <a:t>o</a:t>
            </a:r>
            <a:r>
              <a:rPr sz="800" b="1" spc="-65" dirty="0">
                <a:latin typeface="Arial"/>
                <a:cs typeface="Arial"/>
              </a:rPr>
              <a:t> </a:t>
            </a:r>
            <a:r>
              <a:rPr sz="800" b="1" spc="-90" dirty="0">
                <a:latin typeface="Arial"/>
                <a:cs typeface="Arial"/>
              </a:rPr>
              <a:t>d</a:t>
            </a:r>
            <a:r>
              <a:rPr sz="800" b="1" spc="-80" dirty="0">
                <a:latin typeface="Arial"/>
                <a:cs typeface="Arial"/>
              </a:rPr>
              <a:t>e</a:t>
            </a:r>
            <a:r>
              <a:rPr sz="800" b="1" spc="-40" dirty="0">
                <a:latin typeface="Arial"/>
                <a:cs typeface="Arial"/>
              </a:rPr>
              <a:t> </a:t>
            </a:r>
            <a:r>
              <a:rPr sz="800" b="1" spc="-80" dirty="0">
                <a:latin typeface="Arial"/>
                <a:cs typeface="Arial"/>
              </a:rPr>
              <a:t>ve</a:t>
            </a:r>
            <a:r>
              <a:rPr sz="800" b="1" spc="-90" dirty="0">
                <a:latin typeface="Arial"/>
                <a:cs typeface="Arial"/>
              </a:rPr>
              <a:t>n</a:t>
            </a:r>
            <a:r>
              <a:rPr sz="800" b="1" spc="-55" dirty="0">
                <a:latin typeface="Arial"/>
                <a:cs typeface="Arial"/>
              </a:rPr>
              <a:t>t</a:t>
            </a:r>
            <a:r>
              <a:rPr sz="800" b="1" spc="-45" dirty="0">
                <a:latin typeface="Arial"/>
                <a:cs typeface="Arial"/>
              </a:rPr>
              <a:t>il</a:t>
            </a:r>
            <a:r>
              <a:rPr sz="800" b="1" spc="-80" dirty="0">
                <a:latin typeface="Arial"/>
                <a:cs typeface="Arial"/>
              </a:rPr>
              <a:t>a</a:t>
            </a:r>
            <a:r>
              <a:rPr sz="800" b="1" spc="-90" dirty="0">
                <a:latin typeface="Arial"/>
                <a:cs typeface="Arial"/>
              </a:rPr>
              <a:t>d</a:t>
            </a:r>
            <a:r>
              <a:rPr sz="800" b="1" spc="-100" dirty="0">
                <a:latin typeface="Arial"/>
                <a:cs typeface="Arial"/>
              </a:rPr>
              <a:t>o</a:t>
            </a:r>
            <a:r>
              <a:rPr sz="800" b="1" spc="-55" dirty="0">
                <a:latin typeface="Arial"/>
                <a:cs typeface="Arial"/>
              </a:rPr>
              <a:t>r</a:t>
            </a:r>
            <a:endParaRPr sz="800">
              <a:latin typeface="Arial"/>
              <a:cs typeface="Arial"/>
            </a:endParaRPr>
          </a:p>
        </p:txBody>
      </p:sp>
      <p:sp>
        <p:nvSpPr>
          <p:cNvPr id="70" name="object 70"/>
          <p:cNvSpPr txBox="1"/>
          <p:nvPr/>
        </p:nvSpPr>
        <p:spPr>
          <a:xfrm>
            <a:off x="78739" y="2675636"/>
            <a:ext cx="1378585" cy="132080"/>
          </a:xfrm>
          <a:prstGeom prst="rect">
            <a:avLst/>
          </a:prstGeom>
        </p:spPr>
        <p:txBody>
          <a:bodyPr vert="horz" wrap="square" lIns="0" tIns="12065" rIns="0" bIns="0" rtlCol="0">
            <a:spAutoFit/>
          </a:bodyPr>
          <a:lstStyle/>
          <a:p>
            <a:pPr marL="184785" indent="-172720">
              <a:lnSpc>
                <a:spcPct val="100000"/>
              </a:lnSpc>
              <a:spcBef>
                <a:spcPts val="95"/>
              </a:spcBef>
              <a:buFont typeface="Arial MT"/>
              <a:buChar char="•"/>
              <a:tabLst>
                <a:tab pos="184785" algn="l"/>
                <a:tab pos="185420" algn="l"/>
              </a:tabLst>
            </a:pPr>
            <a:r>
              <a:rPr sz="700" b="1" spc="-100" dirty="0">
                <a:latin typeface="Arial"/>
                <a:cs typeface="Arial"/>
              </a:rPr>
              <a:t>UC</a:t>
            </a:r>
            <a:r>
              <a:rPr sz="700" b="1" spc="-45" dirty="0">
                <a:latin typeface="Arial"/>
                <a:cs typeface="Arial"/>
              </a:rPr>
              <a:t>I</a:t>
            </a:r>
            <a:r>
              <a:rPr sz="700" b="1" spc="-80" dirty="0">
                <a:latin typeface="Arial"/>
                <a:cs typeface="Arial"/>
              </a:rPr>
              <a:t>=</a:t>
            </a:r>
            <a:r>
              <a:rPr sz="700" b="1" spc="-15" dirty="0">
                <a:latin typeface="Arial"/>
                <a:cs typeface="Arial"/>
              </a:rPr>
              <a:t> </a:t>
            </a:r>
            <a:r>
              <a:rPr sz="700" b="1" spc="-100" dirty="0">
                <a:latin typeface="Arial"/>
                <a:cs typeface="Arial"/>
              </a:rPr>
              <a:t>U</a:t>
            </a:r>
            <a:r>
              <a:rPr sz="700" b="1" spc="-80" dirty="0">
                <a:latin typeface="Arial"/>
                <a:cs typeface="Arial"/>
              </a:rPr>
              <a:t>n</a:t>
            </a:r>
            <a:r>
              <a:rPr sz="700" b="1" spc="-45" dirty="0">
                <a:latin typeface="Arial"/>
                <a:cs typeface="Arial"/>
              </a:rPr>
              <a:t>i</a:t>
            </a:r>
            <a:r>
              <a:rPr sz="700" b="1" spc="-80" dirty="0">
                <a:latin typeface="Arial"/>
                <a:cs typeface="Arial"/>
              </a:rPr>
              <a:t>d</a:t>
            </a:r>
            <a:r>
              <a:rPr sz="700" b="1" spc="-85" dirty="0">
                <a:latin typeface="Arial"/>
                <a:cs typeface="Arial"/>
              </a:rPr>
              <a:t>a</a:t>
            </a:r>
            <a:r>
              <a:rPr sz="700" b="1" spc="-80" dirty="0">
                <a:latin typeface="Arial"/>
                <a:cs typeface="Arial"/>
              </a:rPr>
              <a:t>d</a:t>
            </a:r>
            <a:r>
              <a:rPr sz="700" b="1" spc="-5" dirty="0">
                <a:latin typeface="Arial"/>
                <a:cs typeface="Arial"/>
              </a:rPr>
              <a:t> </a:t>
            </a:r>
            <a:r>
              <a:rPr sz="700" b="1" spc="-80" dirty="0">
                <a:latin typeface="Arial"/>
                <a:cs typeface="Arial"/>
              </a:rPr>
              <a:t>de</a:t>
            </a:r>
            <a:r>
              <a:rPr sz="700" b="1" spc="-25" dirty="0">
                <a:latin typeface="Arial"/>
                <a:cs typeface="Arial"/>
              </a:rPr>
              <a:t> </a:t>
            </a:r>
            <a:r>
              <a:rPr sz="700" b="1" spc="-85" dirty="0">
                <a:latin typeface="Arial"/>
                <a:cs typeface="Arial"/>
              </a:rPr>
              <a:t>c</a:t>
            </a:r>
            <a:r>
              <a:rPr sz="700" b="1" spc="-80" dirty="0">
                <a:latin typeface="Arial"/>
                <a:cs typeface="Arial"/>
              </a:rPr>
              <a:t>u</a:t>
            </a:r>
            <a:r>
              <a:rPr sz="700" b="1" spc="-45" dirty="0">
                <a:latin typeface="Arial"/>
                <a:cs typeface="Arial"/>
              </a:rPr>
              <a:t>i</a:t>
            </a:r>
            <a:r>
              <a:rPr sz="700" b="1" spc="-80" dirty="0">
                <a:latin typeface="Arial"/>
                <a:cs typeface="Arial"/>
              </a:rPr>
              <a:t>d</a:t>
            </a:r>
            <a:r>
              <a:rPr sz="700" b="1" spc="-85" dirty="0">
                <a:latin typeface="Arial"/>
                <a:cs typeface="Arial"/>
              </a:rPr>
              <a:t>a</a:t>
            </a:r>
            <a:r>
              <a:rPr sz="700" b="1" spc="-80" dirty="0">
                <a:latin typeface="Arial"/>
                <a:cs typeface="Arial"/>
              </a:rPr>
              <a:t>do</a:t>
            </a:r>
            <a:r>
              <a:rPr sz="700" b="1" spc="5" dirty="0">
                <a:latin typeface="Arial"/>
                <a:cs typeface="Arial"/>
              </a:rPr>
              <a:t> </a:t>
            </a:r>
            <a:r>
              <a:rPr sz="700" b="1" spc="-45" dirty="0">
                <a:latin typeface="Arial"/>
                <a:cs typeface="Arial"/>
              </a:rPr>
              <a:t>i</a:t>
            </a:r>
            <a:r>
              <a:rPr sz="700" b="1" spc="-65" dirty="0">
                <a:latin typeface="Arial"/>
                <a:cs typeface="Arial"/>
              </a:rPr>
              <a:t>nt</a:t>
            </a:r>
            <a:r>
              <a:rPr sz="700" b="1" spc="-80" dirty="0">
                <a:latin typeface="Arial"/>
                <a:cs typeface="Arial"/>
              </a:rPr>
              <a:t>en</a:t>
            </a:r>
            <a:r>
              <a:rPr sz="700" b="1" spc="-85" dirty="0">
                <a:latin typeface="Arial"/>
                <a:cs typeface="Arial"/>
              </a:rPr>
              <a:t>s</a:t>
            </a:r>
            <a:r>
              <a:rPr sz="700" b="1" spc="-45" dirty="0">
                <a:latin typeface="Arial"/>
                <a:cs typeface="Arial"/>
              </a:rPr>
              <a:t>i</a:t>
            </a:r>
            <a:r>
              <a:rPr sz="700" b="1" spc="-85" dirty="0">
                <a:latin typeface="Arial"/>
                <a:cs typeface="Arial"/>
              </a:rPr>
              <a:t>v</a:t>
            </a:r>
            <a:r>
              <a:rPr sz="700" b="1" spc="-80" dirty="0">
                <a:latin typeface="Arial"/>
                <a:cs typeface="Arial"/>
              </a:rPr>
              <a:t>o</a:t>
            </a:r>
            <a:endParaRPr sz="700">
              <a:latin typeface="Arial"/>
              <a:cs typeface="Arial"/>
            </a:endParaRPr>
          </a:p>
        </p:txBody>
      </p:sp>
      <p:sp>
        <p:nvSpPr>
          <p:cNvPr id="71" name="object 71"/>
          <p:cNvSpPr txBox="1"/>
          <p:nvPr/>
        </p:nvSpPr>
        <p:spPr>
          <a:xfrm>
            <a:off x="3743959" y="6127495"/>
            <a:ext cx="833119" cy="436880"/>
          </a:xfrm>
          <a:prstGeom prst="rect">
            <a:avLst/>
          </a:prstGeom>
        </p:spPr>
        <p:txBody>
          <a:bodyPr vert="horz" wrap="square" lIns="0" tIns="12700" rIns="0" bIns="0" rtlCol="0">
            <a:spAutoFit/>
          </a:bodyPr>
          <a:lstStyle/>
          <a:p>
            <a:pPr marL="12700" marR="5080" algn="just">
              <a:lnSpc>
                <a:spcPct val="100000"/>
              </a:lnSpc>
              <a:spcBef>
                <a:spcPts val="100"/>
              </a:spcBef>
            </a:pPr>
            <a:r>
              <a:rPr sz="900" b="1" spc="-105" dirty="0">
                <a:latin typeface="Arial"/>
                <a:cs typeface="Arial"/>
              </a:rPr>
              <a:t>Po</a:t>
            </a:r>
            <a:r>
              <a:rPr sz="900" b="1" spc="-80" dirty="0">
                <a:latin typeface="Arial"/>
                <a:cs typeface="Arial"/>
              </a:rPr>
              <a:t>rc</a:t>
            </a:r>
            <a:r>
              <a:rPr sz="900" b="1" spc="-100" dirty="0">
                <a:latin typeface="Arial"/>
                <a:cs typeface="Arial"/>
              </a:rPr>
              <a:t>en</a:t>
            </a:r>
            <a:r>
              <a:rPr sz="900" b="1" spc="-65" dirty="0">
                <a:latin typeface="Arial"/>
                <a:cs typeface="Arial"/>
              </a:rPr>
              <a:t>t</a:t>
            </a:r>
            <a:r>
              <a:rPr sz="900" b="1" spc="-90" dirty="0">
                <a:latin typeface="Arial"/>
                <a:cs typeface="Arial"/>
              </a:rPr>
              <a:t>a</a:t>
            </a:r>
            <a:r>
              <a:rPr sz="900" b="1" spc="-50" dirty="0">
                <a:latin typeface="Arial"/>
                <a:cs typeface="Arial"/>
              </a:rPr>
              <a:t>j</a:t>
            </a:r>
            <a:r>
              <a:rPr sz="900" b="1" spc="-95" dirty="0">
                <a:latin typeface="Arial"/>
                <a:cs typeface="Arial"/>
              </a:rPr>
              <a:t>e</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00" dirty="0">
                <a:latin typeface="Arial"/>
                <a:cs typeface="Arial"/>
              </a:rPr>
              <a:t>u</a:t>
            </a:r>
            <a:r>
              <a:rPr sz="900" b="1" spc="-75" dirty="0">
                <a:latin typeface="Arial"/>
                <a:cs typeface="Arial"/>
              </a:rPr>
              <a:t>so  </a:t>
            </a:r>
            <a:r>
              <a:rPr sz="900" b="1" spc="-100" dirty="0">
                <a:latin typeface="Arial"/>
                <a:cs typeface="Arial"/>
              </a:rPr>
              <a:t>d</a:t>
            </a:r>
            <a:r>
              <a:rPr sz="900" b="1" spc="-95" dirty="0">
                <a:latin typeface="Arial"/>
                <a:cs typeface="Arial"/>
              </a:rPr>
              <a:t>e</a:t>
            </a:r>
            <a:r>
              <a:rPr sz="900" b="1" spc="-50" dirty="0">
                <a:latin typeface="Arial"/>
                <a:cs typeface="Arial"/>
              </a:rPr>
              <a:t> </a:t>
            </a:r>
            <a:r>
              <a:rPr sz="900" b="1" spc="-95" dirty="0">
                <a:latin typeface="Arial"/>
                <a:cs typeface="Arial"/>
              </a:rPr>
              <a:t>c</a:t>
            </a:r>
            <a:r>
              <a:rPr sz="900" b="1" spc="-100" dirty="0">
                <a:latin typeface="Arial"/>
                <a:cs typeface="Arial"/>
              </a:rPr>
              <a:t>a</a:t>
            </a:r>
            <a:r>
              <a:rPr sz="900" b="1" spc="-65" dirty="0">
                <a:latin typeface="Arial"/>
                <a:cs typeface="Arial"/>
              </a:rPr>
              <a:t>t</a:t>
            </a:r>
            <a:r>
              <a:rPr sz="900" b="1" spc="-95" dirty="0">
                <a:latin typeface="Arial"/>
                <a:cs typeface="Arial"/>
              </a:rPr>
              <a:t>é</a:t>
            </a:r>
            <a:r>
              <a:rPr sz="900" b="1" spc="-65" dirty="0">
                <a:latin typeface="Arial"/>
                <a:cs typeface="Arial"/>
              </a:rPr>
              <a:t>t</a:t>
            </a:r>
            <a:r>
              <a:rPr sz="900" b="1" spc="-100" dirty="0">
                <a:latin typeface="Arial"/>
                <a:cs typeface="Arial"/>
              </a:rPr>
              <a:t>e</a:t>
            </a:r>
            <a:r>
              <a:rPr sz="900" b="1" spc="-65" dirty="0">
                <a:latin typeface="Arial"/>
                <a:cs typeface="Arial"/>
              </a:rPr>
              <a:t>r</a:t>
            </a:r>
            <a:r>
              <a:rPr sz="900" b="1" spc="-25" dirty="0">
                <a:latin typeface="Arial"/>
                <a:cs typeface="Arial"/>
              </a:rPr>
              <a:t> </a:t>
            </a:r>
            <a:r>
              <a:rPr sz="900" b="1" spc="-95" dirty="0">
                <a:latin typeface="Arial"/>
                <a:cs typeface="Arial"/>
              </a:rPr>
              <a:t>v</a:t>
            </a:r>
            <a:r>
              <a:rPr sz="900" b="1" spc="-100" dirty="0">
                <a:latin typeface="Arial"/>
                <a:cs typeface="Arial"/>
              </a:rPr>
              <a:t>eno</a:t>
            </a:r>
            <a:r>
              <a:rPr sz="900" b="1" spc="-75" dirty="0">
                <a:latin typeface="Arial"/>
                <a:cs typeface="Arial"/>
              </a:rPr>
              <a:t>so  </a:t>
            </a:r>
            <a:r>
              <a:rPr sz="900" b="1" spc="-80" dirty="0">
                <a:latin typeface="Arial"/>
                <a:cs typeface="Arial"/>
              </a:rPr>
              <a:t>central</a:t>
            </a:r>
            <a:endParaRPr sz="900">
              <a:latin typeface="Arial"/>
              <a:cs typeface="Arial"/>
            </a:endParaRPr>
          </a:p>
        </p:txBody>
      </p:sp>
      <p:grpSp>
        <p:nvGrpSpPr>
          <p:cNvPr id="72" name="object 72"/>
          <p:cNvGrpSpPr/>
          <p:nvPr/>
        </p:nvGrpSpPr>
        <p:grpSpPr>
          <a:xfrm>
            <a:off x="6036055" y="6071489"/>
            <a:ext cx="1165225" cy="553085"/>
            <a:chOff x="6036055" y="6071489"/>
            <a:chExt cx="1165225" cy="553085"/>
          </a:xfrm>
        </p:grpSpPr>
        <p:sp>
          <p:nvSpPr>
            <p:cNvPr id="73" name="object 73"/>
            <p:cNvSpPr/>
            <p:nvPr/>
          </p:nvSpPr>
          <p:spPr>
            <a:xfrm>
              <a:off x="6048755" y="6084189"/>
              <a:ext cx="1139825" cy="527685"/>
            </a:xfrm>
            <a:custGeom>
              <a:avLst/>
              <a:gdLst/>
              <a:ahLst/>
              <a:cxnLst/>
              <a:rect l="l" t="t" r="r" b="b"/>
              <a:pathLst>
                <a:path w="1139825" h="527684">
                  <a:moveTo>
                    <a:pt x="1051560" y="0"/>
                  </a:moveTo>
                  <a:lnTo>
                    <a:pt x="87884" y="0"/>
                  </a:lnTo>
                  <a:lnTo>
                    <a:pt x="53685" y="6909"/>
                  </a:lnTo>
                  <a:lnTo>
                    <a:pt x="25749" y="25749"/>
                  </a:lnTo>
                  <a:lnTo>
                    <a:pt x="6909" y="53685"/>
                  </a:lnTo>
                  <a:lnTo>
                    <a:pt x="0" y="87884"/>
                  </a:lnTo>
                  <a:lnTo>
                    <a:pt x="0" y="439674"/>
                  </a:lnTo>
                  <a:lnTo>
                    <a:pt x="6909" y="473872"/>
                  </a:lnTo>
                  <a:lnTo>
                    <a:pt x="25749" y="501808"/>
                  </a:lnTo>
                  <a:lnTo>
                    <a:pt x="53685" y="520648"/>
                  </a:lnTo>
                  <a:lnTo>
                    <a:pt x="87884" y="527558"/>
                  </a:lnTo>
                  <a:lnTo>
                    <a:pt x="1051560" y="527558"/>
                  </a:lnTo>
                  <a:lnTo>
                    <a:pt x="1085758" y="520648"/>
                  </a:lnTo>
                  <a:lnTo>
                    <a:pt x="1113694" y="501808"/>
                  </a:lnTo>
                  <a:lnTo>
                    <a:pt x="1132534" y="473872"/>
                  </a:lnTo>
                  <a:lnTo>
                    <a:pt x="1139444" y="439674"/>
                  </a:lnTo>
                  <a:lnTo>
                    <a:pt x="1139444" y="87884"/>
                  </a:lnTo>
                  <a:lnTo>
                    <a:pt x="1132534" y="53685"/>
                  </a:lnTo>
                  <a:lnTo>
                    <a:pt x="1113694" y="25749"/>
                  </a:lnTo>
                  <a:lnTo>
                    <a:pt x="1085758" y="6909"/>
                  </a:lnTo>
                  <a:lnTo>
                    <a:pt x="1051560" y="0"/>
                  </a:lnTo>
                  <a:close/>
                </a:path>
              </a:pathLst>
            </a:custGeom>
            <a:solidFill>
              <a:srgbClr val="D3F7A9"/>
            </a:solidFill>
          </p:spPr>
          <p:txBody>
            <a:bodyPr wrap="square" lIns="0" tIns="0" rIns="0" bIns="0" rtlCol="0"/>
            <a:lstStyle/>
            <a:p>
              <a:endParaRPr/>
            </a:p>
          </p:txBody>
        </p:sp>
        <p:sp>
          <p:nvSpPr>
            <p:cNvPr id="74" name="object 74"/>
            <p:cNvSpPr/>
            <p:nvPr/>
          </p:nvSpPr>
          <p:spPr>
            <a:xfrm>
              <a:off x="6048755" y="6084189"/>
              <a:ext cx="1139825" cy="527685"/>
            </a:xfrm>
            <a:custGeom>
              <a:avLst/>
              <a:gdLst/>
              <a:ahLst/>
              <a:cxnLst/>
              <a:rect l="l" t="t" r="r" b="b"/>
              <a:pathLst>
                <a:path w="1139825" h="527684">
                  <a:moveTo>
                    <a:pt x="0" y="87884"/>
                  </a:moveTo>
                  <a:lnTo>
                    <a:pt x="6909" y="53685"/>
                  </a:lnTo>
                  <a:lnTo>
                    <a:pt x="25749" y="25749"/>
                  </a:lnTo>
                  <a:lnTo>
                    <a:pt x="53685" y="6909"/>
                  </a:lnTo>
                  <a:lnTo>
                    <a:pt x="87884" y="0"/>
                  </a:lnTo>
                  <a:lnTo>
                    <a:pt x="1051560" y="0"/>
                  </a:lnTo>
                  <a:lnTo>
                    <a:pt x="1085758" y="6909"/>
                  </a:lnTo>
                  <a:lnTo>
                    <a:pt x="1113694" y="25749"/>
                  </a:lnTo>
                  <a:lnTo>
                    <a:pt x="1132534" y="53685"/>
                  </a:lnTo>
                  <a:lnTo>
                    <a:pt x="1139444" y="87884"/>
                  </a:lnTo>
                  <a:lnTo>
                    <a:pt x="1139444" y="439674"/>
                  </a:lnTo>
                  <a:lnTo>
                    <a:pt x="1132534" y="473872"/>
                  </a:lnTo>
                  <a:lnTo>
                    <a:pt x="1113694" y="501808"/>
                  </a:lnTo>
                  <a:lnTo>
                    <a:pt x="1085758" y="520648"/>
                  </a:lnTo>
                  <a:lnTo>
                    <a:pt x="1051560" y="527558"/>
                  </a:lnTo>
                  <a:lnTo>
                    <a:pt x="87884" y="527558"/>
                  </a:lnTo>
                  <a:lnTo>
                    <a:pt x="53685" y="520648"/>
                  </a:lnTo>
                  <a:lnTo>
                    <a:pt x="25749" y="501808"/>
                  </a:lnTo>
                  <a:lnTo>
                    <a:pt x="6909" y="473872"/>
                  </a:lnTo>
                  <a:lnTo>
                    <a:pt x="0" y="439674"/>
                  </a:lnTo>
                  <a:lnTo>
                    <a:pt x="0" y="87884"/>
                  </a:lnTo>
                  <a:close/>
                </a:path>
              </a:pathLst>
            </a:custGeom>
            <a:ln w="25400">
              <a:solidFill>
                <a:srgbClr val="D3F7A9"/>
              </a:solidFill>
            </a:ln>
          </p:spPr>
          <p:txBody>
            <a:bodyPr wrap="square" lIns="0" tIns="0" rIns="0" bIns="0" rtlCol="0"/>
            <a:lstStyle/>
            <a:p>
              <a:endParaRPr/>
            </a:p>
          </p:txBody>
        </p:sp>
      </p:grpSp>
      <p:sp>
        <p:nvSpPr>
          <p:cNvPr id="75" name="object 75"/>
          <p:cNvSpPr txBox="1"/>
          <p:nvPr/>
        </p:nvSpPr>
        <p:spPr>
          <a:xfrm>
            <a:off x="6154673" y="6196076"/>
            <a:ext cx="833119" cy="299720"/>
          </a:xfrm>
          <a:prstGeom prst="rect">
            <a:avLst/>
          </a:prstGeom>
        </p:spPr>
        <p:txBody>
          <a:bodyPr vert="horz" wrap="square" lIns="0" tIns="12700" rIns="0" bIns="0" rtlCol="0">
            <a:spAutoFit/>
          </a:bodyPr>
          <a:lstStyle/>
          <a:p>
            <a:pPr marL="12700" marR="5080">
              <a:lnSpc>
                <a:spcPct val="100000"/>
              </a:lnSpc>
              <a:spcBef>
                <a:spcPts val="100"/>
              </a:spcBef>
            </a:pPr>
            <a:r>
              <a:rPr sz="900" b="1" spc="-105" dirty="0">
                <a:latin typeface="Arial"/>
                <a:cs typeface="Arial"/>
              </a:rPr>
              <a:t>Po</a:t>
            </a:r>
            <a:r>
              <a:rPr sz="900" b="1" spc="-80" dirty="0">
                <a:latin typeface="Arial"/>
                <a:cs typeface="Arial"/>
              </a:rPr>
              <a:t>rc</a:t>
            </a:r>
            <a:r>
              <a:rPr sz="900" b="1" spc="-100" dirty="0">
                <a:latin typeface="Arial"/>
                <a:cs typeface="Arial"/>
              </a:rPr>
              <a:t>en</a:t>
            </a:r>
            <a:r>
              <a:rPr sz="900" b="1" spc="-65" dirty="0">
                <a:latin typeface="Arial"/>
                <a:cs typeface="Arial"/>
              </a:rPr>
              <a:t>t</a:t>
            </a:r>
            <a:r>
              <a:rPr sz="900" b="1" spc="-90" dirty="0">
                <a:latin typeface="Arial"/>
                <a:cs typeface="Arial"/>
              </a:rPr>
              <a:t>a</a:t>
            </a:r>
            <a:r>
              <a:rPr sz="900" b="1" spc="-50" dirty="0">
                <a:latin typeface="Arial"/>
                <a:cs typeface="Arial"/>
              </a:rPr>
              <a:t>j</a:t>
            </a:r>
            <a:r>
              <a:rPr sz="900" b="1" spc="-95" dirty="0">
                <a:latin typeface="Arial"/>
                <a:cs typeface="Arial"/>
              </a:rPr>
              <a:t>e</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00" dirty="0">
                <a:latin typeface="Arial"/>
                <a:cs typeface="Arial"/>
              </a:rPr>
              <a:t>u</a:t>
            </a:r>
            <a:r>
              <a:rPr sz="900" b="1" spc="-75" dirty="0">
                <a:latin typeface="Arial"/>
                <a:cs typeface="Arial"/>
              </a:rPr>
              <a:t>so  </a:t>
            </a:r>
            <a:r>
              <a:rPr sz="900" b="1" spc="-100" dirty="0">
                <a:latin typeface="Arial"/>
                <a:cs typeface="Arial"/>
              </a:rPr>
              <a:t>d</a:t>
            </a:r>
            <a:r>
              <a:rPr sz="900" b="1" spc="-95" dirty="0">
                <a:latin typeface="Arial"/>
                <a:cs typeface="Arial"/>
              </a:rPr>
              <a:t>e</a:t>
            </a:r>
            <a:r>
              <a:rPr sz="900" b="1" spc="-50" dirty="0">
                <a:latin typeface="Arial"/>
                <a:cs typeface="Arial"/>
              </a:rPr>
              <a:t> </a:t>
            </a:r>
            <a:r>
              <a:rPr sz="900" b="1" spc="-95" dirty="0">
                <a:latin typeface="Arial"/>
                <a:cs typeface="Arial"/>
              </a:rPr>
              <a:t>sonda</a:t>
            </a:r>
            <a:r>
              <a:rPr sz="900" b="1" spc="-75" dirty="0">
                <a:latin typeface="Arial"/>
                <a:cs typeface="Arial"/>
              </a:rPr>
              <a:t> </a:t>
            </a:r>
            <a:r>
              <a:rPr sz="900" b="1" spc="-95" dirty="0">
                <a:latin typeface="Arial"/>
                <a:cs typeface="Arial"/>
              </a:rPr>
              <a:t>v</a:t>
            </a:r>
            <a:r>
              <a:rPr sz="900" b="1" spc="-100" dirty="0">
                <a:latin typeface="Arial"/>
                <a:cs typeface="Arial"/>
              </a:rPr>
              <a:t>e</a:t>
            </a:r>
            <a:r>
              <a:rPr sz="900" b="1" spc="-90" dirty="0">
                <a:latin typeface="Arial"/>
                <a:cs typeface="Arial"/>
              </a:rPr>
              <a:t>s</a:t>
            </a:r>
            <a:r>
              <a:rPr sz="900" b="1" spc="-50" dirty="0">
                <a:latin typeface="Arial"/>
                <a:cs typeface="Arial"/>
              </a:rPr>
              <a:t>i</a:t>
            </a:r>
            <a:r>
              <a:rPr sz="900" b="1" spc="-95" dirty="0">
                <a:latin typeface="Arial"/>
                <a:cs typeface="Arial"/>
              </a:rPr>
              <a:t>c</a:t>
            </a:r>
            <a:r>
              <a:rPr sz="900" b="1" spc="-100" dirty="0">
                <a:latin typeface="Arial"/>
                <a:cs typeface="Arial"/>
              </a:rPr>
              <a:t>a</a:t>
            </a:r>
            <a:r>
              <a:rPr sz="900" b="1" spc="-45" dirty="0">
                <a:latin typeface="Arial"/>
                <a:cs typeface="Arial"/>
              </a:rPr>
              <a:t>l</a:t>
            </a:r>
            <a:endParaRPr sz="900">
              <a:latin typeface="Arial"/>
              <a:cs typeface="Arial"/>
            </a:endParaRPr>
          </a:p>
        </p:txBody>
      </p:sp>
      <p:grpSp>
        <p:nvGrpSpPr>
          <p:cNvPr id="76" name="object 76"/>
          <p:cNvGrpSpPr/>
          <p:nvPr/>
        </p:nvGrpSpPr>
        <p:grpSpPr>
          <a:xfrm>
            <a:off x="3625850" y="7472553"/>
            <a:ext cx="1139825" cy="529590"/>
            <a:chOff x="3625850" y="7472553"/>
            <a:chExt cx="1139825" cy="529590"/>
          </a:xfrm>
        </p:grpSpPr>
        <p:sp>
          <p:nvSpPr>
            <p:cNvPr id="77" name="object 77"/>
            <p:cNvSpPr/>
            <p:nvPr/>
          </p:nvSpPr>
          <p:spPr>
            <a:xfrm>
              <a:off x="3638550" y="7485253"/>
              <a:ext cx="1114425" cy="504190"/>
            </a:xfrm>
            <a:custGeom>
              <a:avLst/>
              <a:gdLst/>
              <a:ahLst/>
              <a:cxnLst/>
              <a:rect l="l" t="t" r="r" b="b"/>
              <a:pathLst>
                <a:path w="1114425" h="504190">
                  <a:moveTo>
                    <a:pt x="1029970" y="0"/>
                  </a:moveTo>
                  <a:lnTo>
                    <a:pt x="83947" y="0"/>
                  </a:lnTo>
                  <a:lnTo>
                    <a:pt x="51274" y="6598"/>
                  </a:lnTo>
                  <a:lnTo>
                    <a:pt x="24590" y="24590"/>
                  </a:lnTo>
                  <a:lnTo>
                    <a:pt x="6598" y="51274"/>
                  </a:lnTo>
                  <a:lnTo>
                    <a:pt x="0" y="83947"/>
                  </a:lnTo>
                  <a:lnTo>
                    <a:pt x="0" y="420027"/>
                  </a:lnTo>
                  <a:lnTo>
                    <a:pt x="6598" y="452725"/>
                  </a:lnTo>
                  <a:lnTo>
                    <a:pt x="24590" y="479429"/>
                  </a:lnTo>
                  <a:lnTo>
                    <a:pt x="51274" y="497434"/>
                  </a:lnTo>
                  <a:lnTo>
                    <a:pt x="83947" y="504037"/>
                  </a:lnTo>
                  <a:lnTo>
                    <a:pt x="1029970" y="504037"/>
                  </a:lnTo>
                  <a:lnTo>
                    <a:pt x="1062716" y="497434"/>
                  </a:lnTo>
                  <a:lnTo>
                    <a:pt x="1089437" y="479429"/>
                  </a:lnTo>
                  <a:lnTo>
                    <a:pt x="1107443" y="452725"/>
                  </a:lnTo>
                  <a:lnTo>
                    <a:pt x="1114044" y="420027"/>
                  </a:lnTo>
                  <a:lnTo>
                    <a:pt x="1114044" y="83947"/>
                  </a:lnTo>
                  <a:lnTo>
                    <a:pt x="1107443" y="51274"/>
                  </a:lnTo>
                  <a:lnTo>
                    <a:pt x="1089437" y="24590"/>
                  </a:lnTo>
                  <a:lnTo>
                    <a:pt x="1062716" y="6598"/>
                  </a:lnTo>
                  <a:lnTo>
                    <a:pt x="1029970" y="0"/>
                  </a:lnTo>
                  <a:close/>
                </a:path>
              </a:pathLst>
            </a:custGeom>
            <a:solidFill>
              <a:srgbClr val="B7DEE8"/>
            </a:solidFill>
          </p:spPr>
          <p:txBody>
            <a:bodyPr wrap="square" lIns="0" tIns="0" rIns="0" bIns="0" rtlCol="0"/>
            <a:lstStyle/>
            <a:p>
              <a:endParaRPr/>
            </a:p>
          </p:txBody>
        </p:sp>
        <p:sp>
          <p:nvSpPr>
            <p:cNvPr id="78" name="object 78"/>
            <p:cNvSpPr/>
            <p:nvPr/>
          </p:nvSpPr>
          <p:spPr>
            <a:xfrm>
              <a:off x="3638550" y="7485253"/>
              <a:ext cx="1114425" cy="504190"/>
            </a:xfrm>
            <a:custGeom>
              <a:avLst/>
              <a:gdLst/>
              <a:ahLst/>
              <a:cxnLst/>
              <a:rect l="l" t="t" r="r" b="b"/>
              <a:pathLst>
                <a:path w="1114425" h="504190">
                  <a:moveTo>
                    <a:pt x="0" y="83947"/>
                  </a:moveTo>
                  <a:lnTo>
                    <a:pt x="6598" y="51274"/>
                  </a:lnTo>
                  <a:lnTo>
                    <a:pt x="24590" y="24590"/>
                  </a:lnTo>
                  <a:lnTo>
                    <a:pt x="51274" y="6598"/>
                  </a:lnTo>
                  <a:lnTo>
                    <a:pt x="83947" y="0"/>
                  </a:lnTo>
                  <a:lnTo>
                    <a:pt x="1029970" y="0"/>
                  </a:lnTo>
                  <a:lnTo>
                    <a:pt x="1062716" y="6598"/>
                  </a:lnTo>
                  <a:lnTo>
                    <a:pt x="1089437" y="24590"/>
                  </a:lnTo>
                  <a:lnTo>
                    <a:pt x="1107443" y="51274"/>
                  </a:lnTo>
                  <a:lnTo>
                    <a:pt x="1114044" y="83947"/>
                  </a:lnTo>
                  <a:lnTo>
                    <a:pt x="1114044" y="420027"/>
                  </a:lnTo>
                  <a:lnTo>
                    <a:pt x="1107443" y="452725"/>
                  </a:lnTo>
                  <a:lnTo>
                    <a:pt x="1089437" y="479429"/>
                  </a:lnTo>
                  <a:lnTo>
                    <a:pt x="1062716" y="497434"/>
                  </a:lnTo>
                  <a:lnTo>
                    <a:pt x="1029970" y="504037"/>
                  </a:lnTo>
                  <a:lnTo>
                    <a:pt x="83947" y="504037"/>
                  </a:lnTo>
                  <a:lnTo>
                    <a:pt x="51274" y="497434"/>
                  </a:lnTo>
                  <a:lnTo>
                    <a:pt x="24590" y="479429"/>
                  </a:lnTo>
                  <a:lnTo>
                    <a:pt x="6598" y="452725"/>
                  </a:lnTo>
                  <a:lnTo>
                    <a:pt x="0" y="420027"/>
                  </a:lnTo>
                  <a:lnTo>
                    <a:pt x="0" y="83947"/>
                  </a:lnTo>
                  <a:close/>
                </a:path>
              </a:pathLst>
            </a:custGeom>
            <a:ln w="25400">
              <a:solidFill>
                <a:srgbClr val="B7DEE8"/>
              </a:solidFill>
            </a:ln>
          </p:spPr>
          <p:txBody>
            <a:bodyPr wrap="square" lIns="0" tIns="0" rIns="0" bIns="0" rtlCol="0"/>
            <a:lstStyle/>
            <a:p>
              <a:endParaRPr/>
            </a:p>
          </p:txBody>
        </p:sp>
      </p:grpSp>
      <p:sp>
        <p:nvSpPr>
          <p:cNvPr id="79" name="object 79"/>
          <p:cNvSpPr txBox="1"/>
          <p:nvPr/>
        </p:nvSpPr>
        <p:spPr>
          <a:xfrm>
            <a:off x="3742690" y="7517130"/>
            <a:ext cx="833119" cy="436880"/>
          </a:xfrm>
          <a:prstGeom prst="rect">
            <a:avLst/>
          </a:prstGeom>
        </p:spPr>
        <p:txBody>
          <a:bodyPr vert="horz" wrap="square" lIns="0" tIns="12700" rIns="0" bIns="0" rtlCol="0">
            <a:spAutoFit/>
          </a:bodyPr>
          <a:lstStyle/>
          <a:p>
            <a:pPr marL="12700" marR="5080">
              <a:lnSpc>
                <a:spcPct val="100000"/>
              </a:lnSpc>
              <a:spcBef>
                <a:spcPts val="100"/>
              </a:spcBef>
            </a:pPr>
            <a:r>
              <a:rPr sz="900" b="1" spc="-105" dirty="0">
                <a:latin typeface="Arial"/>
                <a:cs typeface="Arial"/>
              </a:rPr>
              <a:t>Po</a:t>
            </a:r>
            <a:r>
              <a:rPr sz="900" b="1" spc="-80" dirty="0">
                <a:latin typeface="Arial"/>
                <a:cs typeface="Arial"/>
              </a:rPr>
              <a:t>rc</a:t>
            </a:r>
            <a:r>
              <a:rPr sz="900" b="1" spc="-100" dirty="0">
                <a:latin typeface="Arial"/>
                <a:cs typeface="Arial"/>
              </a:rPr>
              <a:t>en</a:t>
            </a:r>
            <a:r>
              <a:rPr sz="900" b="1" spc="-65" dirty="0">
                <a:latin typeface="Arial"/>
                <a:cs typeface="Arial"/>
              </a:rPr>
              <a:t>t</a:t>
            </a:r>
            <a:r>
              <a:rPr sz="900" b="1" spc="-90" dirty="0">
                <a:latin typeface="Arial"/>
                <a:cs typeface="Arial"/>
              </a:rPr>
              <a:t>a</a:t>
            </a:r>
            <a:r>
              <a:rPr sz="900" b="1" spc="-50" dirty="0">
                <a:latin typeface="Arial"/>
                <a:cs typeface="Arial"/>
              </a:rPr>
              <a:t>j</a:t>
            </a:r>
            <a:r>
              <a:rPr sz="900" b="1" spc="-95" dirty="0">
                <a:latin typeface="Arial"/>
                <a:cs typeface="Arial"/>
              </a:rPr>
              <a:t>e</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00" dirty="0">
                <a:latin typeface="Arial"/>
                <a:cs typeface="Arial"/>
              </a:rPr>
              <a:t>u</a:t>
            </a:r>
            <a:r>
              <a:rPr sz="900" b="1" spc="-75" dirty="0">
                <a:latin typeface="Arial"/>
                <a:cs typeface="Arial"/>
              </a:rPr>
              <a:t>so  </a:t>
            </a:r>
            <a:r>
              <a:rPr sz="900" b="1" spc="-95" dirty="0">
                <a:latin typeface="Arial"/>
                <a:cs typeface="Arial"/>
              </a:rPr>
              <a:t>de</a:t>
            </a:r>
            <a:endParaRPr sz="900">
              <a:latin typeface="Arial"/>
              <a:cs typeface="Arial"/>
            </a:endParaRPr>
          </a:p>
          <a:p>
            <a:pPr marL="12700">
              <a:lnSpc>
                <a:spcPct val="100000"/>
              </a:lnSpc>
            </a:pPr>
            <a:r>
              <a:rPr sz="900" b="1" spc="-80" dirty="0">
                <a:latin typeface="Arial"/>
                <a:cs typeface="Arial"/>
              </a:rPr>
              <a:t>ventilador</a:t>
            </a:r>
            <a:endParaRPr sz="900">
              <a:latin typeface="Arial"/>
              <a:cs typeface="Arial"/>
            </a:endParaRPr>
          </a:p>
        </p:txBody>
      </p:sp>
      <p:sp>
        <p:nvSpPr>
          <p:cNvPr id="80" name="object 80"/>
          <p:cNvSpPr txBox="1"/>
          <p:nvPr/>
        </p:nvSpPr>
        <p:spPr>
          <a:xfrm>
            <a:off x="3554348" y="6644767"/>
            <a:ext cx="1149350" cy="186690"/>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sz="1050" b="1" spc="-140" dirty="0">
                <a:latin typeface="Arial"/>
                <a:cs typeface="Arial"/>
              </a:rPr>
              <a:t>UC</a:t>
            </a:r>
            <a:r>
              <a:rPr sz="1050" b="1" spc="-55" dirty="0">
                <a:latin typeface="Arial"/>
                <a:cs typeface="Arial"/>
              </a:rPr>
              <a:t>I </a:t>
            </a:r>
            <a:r>
              <a:rPr sz="1050" b="1" spc="-105" dirty="0">
                <a:latin typeface="Arial"/>
                <a:cs typeface="Arial"/>
              </a:rPr>
              <a:t>Adultos</a:t>
            </a:r>
            <a:r>
              <a:rPr sz="1050" b="1" spc="-65" dirty="0">
                <a:latin typeface="Arial"/>
                <a:cs typeface="Arial"/>
              </a:rPr>
              <a:t>:</a:t>
            </a:r>
            <a:r>
              <a:rPr sz="1050" b="1" dirty="0">
                <a:latin typeface="Arial"/>
                <a:cs typeface="Arial"/>
              </a:rPr>
              <a:t>	</a:t>
            </a:r>
            <a:r>
              <a:rPr sz="1050" b="1" spc="-95" dirty="0">
                <a:latin typeface="Arial"/>
                <a:cs typeface="Arial"/>
              </a:rPr>
              <a:t>63,</a:t>
            </a:r>
            <a:r>
              <a:rPr sz="1050" b="1" spc="-140" dirty="0">
                <a:latin typeface="Arial"/>
                <a:cs typeface="Arial"/>
              </a:rPr>
              <a:t>7%</a:t>
            </a:r>
            <a:endParaRPr sz="1050">
              <a:latin typeface="Arial"/>
              <a:cs typeface="Arial"/>
            </a:endParaRPr>
          </a:p>
        </p:txBody>
      </p:sp>
      <p:sp>
        <p:nvSpPr>
          <p:cNvPr id="81" name="object 81"/>
          <p:cNvSpPr txBox="1"/>
          <p:nvPr/>
        </p:nvSpPr>
        <p:spPr>
          <a:xfrm>
            <a:off x="2336038" y="6804786"/>
            <a:ext cx="2361565" cy="186690"/>
          </a:xfrm>
          <a:prstGeom prst="rect">
            <a:avLst/>
          </a:prstGeom>
        </p:spPr>
        <p:txBody>
          <a:bodyPr vert="horz" wrap="square" lIns="0" tIns="13335" rIns="0" bIns="0" rtlCol="0">
            <a:spAutoFit/>
          </a:bodyPr>
          <a:lstStyle/>
          <a:p>
            <a:pPr marL="12700">
              <a:lnSpc>
                <a:spcPct val="100000"/>
              </a:lnSpc>
              <a:spcBef>
                <a:spcPts val="105"/>
              </a:spcBef>
              <a:tabLst>
                <a:tab pos="927100" algn="l"/>
              </a:tabLst>
            </a:pPr>
            <a:r>
              <a:rPr sz="1050" b="1" spc="-140" dirty="0">
                <a:latin typeface="Arial"/>
                <a:cs typeface="Arial"/>
              </a:rPr>
              <a:t>UC</a:t>
            </a:r>
            <a:r>
              <a:rPr sz="1050" b="1" spc="-55" dirty="0">
                <a:latin typeface="Arial"/>
                <a:cs typeface="Arial"/>
              </a:rPr>
              <a:t>I </a:t>
            </a:r>
            <a:r>
              <a:rPr sz="1050" b="1" spc="-95" dirty="0">
                <a:latin typeface="Arial"/>
                <a:cs typeface="Arial"/>
              </a:rPr>
              <a:t>Pediátrica</a:t>
            </a:r>
            <a:r>
              <a:rPr sz="1050" b="1" spc="-65" dirty="0">
                <a:latin typeface="Arial"/>
                <a:cs typeface="Arial"/>
              </a:rPr>
              <a:t>:</a:t>
            </a:r>
            <a:r>
              <a:rPr sz="1050" b="1" dirty="0">
                <a:latin typeface="Arial"/>
                <a:cs typeface="Arial"/>
              </a:rPr>
              <a:t>	</a:t>
            </a:r>
            <a:r>
              <a:rPr sz="1050" b="1" spc="-95" dirty="0">
                <a:latin typeface="Arial"/>
                <a:cs typeface="Arial"/>
              </a:rPr>
              <a:t>4,5</a:t>
            </a:r>
            <a:r>
              <a:rPr sz="1050" b="1" spc="-75" dirty="0">
                <a:latin typeface="Arial"/>
                <a:cs typeface="Arial"/>
              </a:rPr>
              <a:t>*</a:t>
            </a:r>
            <a:r>
              <a:rPr sz="1050" b="1" dirty="0">
                <a:latin typeface="Arial"/>
                <a:cs typeface="Arial"/>
              </a:rPr>
              <a:t>  </a:t>
            </a:r>
            <a:r>
              <a:rPr sz="1050" b="1" spc="-25" dirty="0">
                <a:latin typeface="Arial"/>
                <a:cs typeface="Arial"/>
              </a:rPr>
              <a:t> </a:t>
            </a:r>
            <a:r>
              <a:rPr sz="1050" b="1" spc="-140" dirty="0">
                <a:latin typeface="Arial"/>
                <a:cs typeface="Arial"/>
              </a:rPr>
              <a:t>UC</a:t>
            </a:r>
            <a:r>
              <a:rPr sz="1050" b="1" spc="-55" dirty="0">
                <a:latin typeface="Arial"/>
                <a:cs typeface="Arial"/>
              </a:rPr>
              <a:t>I </a:t>
            </a:r>
            <a:r>
              <a:rPr sz="1050" b="1" spc="-95" dirty="0">
                <a:latin typeface="Arial"/>
                <a:cs typeface="Arial"/>
              </a:rPr>
              <a:t>Pediátrica</a:t>
            </a:r>
            <a:r>
              <a:rPr sz="1050" b="1" spc="-65" dirty="0">
                <a:latin typeface="Arial"/>
                <a:cs typeface="Arial"/>
              </a:rPr>
              <a:t>:</a:t>
            </a:r>
            <a:r>
              <a:rPr sz="1050" b="1" spc="-90" dirty="0">
                <a:latin typeface="Arial"/>
                <a:cs typeface="Arial"/>
              </a:rPr>
              <a:t> </a:t>
            </a:r>
            <a:r>
              <a:rPr sz="1050" b="1" spc="-110" dirty="0">
                <a:latin typeface="Arial"/>
                <a:cs typeface="Arial"/>
              </a:rPr>
              <a:t>56,3%</a:t>
            </a:r>
            <a:endParaRPr sz="1050">
              <a:latin typeface="Arial"/>
              <a:cs typeface="Arial"/>
            </a:endParaRPr>
          </a:p>
        </p:txBody>
      </p:sp>
      <p:sp>
        <p:nvSpPr>
          <p:cNvPr id="82" name="object 82"/>
          <p:cNvSpPr txBox="1"/>
          <p:nvPr/>
        </p:nvSpPr>
        <p:spPr>
          <a:xfrm>
            <a:off x="2336038" y="6923972"/>
            <a:ext cx="2361565" cy="509270"/>
          </a:xfrm>
          <a:prstGeom prst="rect">
            <a:avLst/>
          </a:prstGeom>
        </p:spPr>
        <p:txBody>
          <a:bodyPr vert="horz" wrap="square" lIns="0" tIns="53975" rIns="0" bIns="0" rtlCol="0">
            <a:spAutoFit/>
          </a:bodyPr>
          <a:lstStyle/>
          <a:p>
            <a:pPr marL="12700">
              <a:lnSpc>
                <a:spcPct val="100000"/>
              </a:lnSpc>
              <a:spcBef>
                <a:spcPts val="425"/>
              </a:spcBef>
              <a:tabLst>
                <a:tab pos="939165" algn="l"/>
              </a:tabLst>
            </a:pPr>
            <a:r>
              <a:rPr sz="1050" b="1" spc="-140" dirty="0">
                <a:latin typeface="Arial"/>
                <a:cs typeface="Arial"/>
              </a:rPr>
              <a:t>UC</a:t>
            </a:r>
            <a:r>
              <a:rPr sz="1050" b="1" spc="-55" dirty="0">
                <a:latin typeface="Arial"/>
                <a:cs typeface="Arial"/>
              </a:rPr>
              <a:t>I </a:t>
            </a:r>
            <a:r>
              <a:rPr sz="1050" b="1" spc="-105" dirty="0">
                <a:latin typeface="Arial"/>
                <a:cs typeface="Arial"/>
              </a:rPr>
              <a:t>Neonatal</a:t>
            </a:r>
            <a:r>
              <a:rPr sz="1050" b="1" spc="-65" dirty="0">
                <a:latin typeface="Arial"/>
                <a:cs typeface="Arial"/>
              </a:rPr>
              <a:t>:</a:t>
            </a:r>
            <a:r>
              <a:rPr sz="1050" b="1" dirty="0">
                <a:latin typeface="Arial"/>
                <a:cs typeface="Arial"/>
              </a:rPr>
              <a:t>	</a:t>
            </a:r>
            <a:r>
              <a:rPr sz="1050" b="1" spc="-95" dirty="0">
                <a:latin typeface="Arial"/>
                <a:cs typeface="Arial"/>
              </a:rPr>
              <a:t>4,6</a:t>
            </a:r>
            <a:r>
              <a:rPr sz="1050" b="1" spc="-75" dirty="0">
                <a:latin typeface="Arial"/>
                <a:cs typeface="Arial"/>
              </a:rPr>
              <a:t>*</a:t>
            </a:r>
            <a:r>
              <a:rPr sz="1050" b="1" dirty="0">
                <a:latin typeface="Arial"/>
                <a:cs typeface="Arial"/>
              </a:rPr>
              <a:t>  </a:t>
            </a:r>
            <a:r>
              <a:rPr sz="1050" b="1" spc="-120" dirty="0">
                <a:latin typeface="Arial"/>
                <a:cs typeface="Arial"/>
              </a:rPr>
              <a:t> </a:t>
            </a:r>
            <a:r>
              <a:rPr sz="1050" b="1" spc="-140" dirty="0">
                <a:latin typeface="Arial"/>
                <a:cs typeface="Arial"/>
              </a:rPr>
              <a:t>UC</a:t>
            </a:r>
            <a:r>
              <a:rPr sz="1050" b="1" spc="-55" dirty="0">
                <a:latin typeface="Arial"/>
                <a:cs typeface="Arial"/>
              </a:rPr>
              <a:t>I </a:t>
            </a:r>
            <a:r>
              <a:rPr sz="1050" b="1" spc="-105" dirty="0">
                <a:latin typeface="Arial"/>
                <a:cs typeface="Arial"/>
              </a:rPr>
              <a:t>Neonatal</a:t>
            </a:r>
            <a:r>
              <a:rPr sz="1050" b="1" spc="-65" dirty="0">
                <a:latin typeface="Arial"/>
                <a:cs typeface="Arial"/>
              </a:rPr>
              <a:t>:</a:t>
            </a:r>
            <a:r>
              <a:rPr sz="1050" b="1" dirty="0">
                <a:latin typeface="Arial"/>
                <a:cs typeface="Arial"/>
              </a:rPr>
              <a:t> </a:t>
            </a:r>
            <a:r>
              <a:rPr sz="1050" b="1" spc="100" dirty="0">
                <a:latin typeface="Arial"/>
                <a:cs typeface="Arial"/>
              </a:rPr>
              <a:t> </a:t>
            </a:r>
            <a:r>
              <a:rPr sz="1050" b="1" spc="-95" dirty="0">
                <a:latin typeface="Arial"/>
                <a:cs typeface="Arial"/>
              </a:rPr>
              <a:t>38,</a:t>
            </a:r>
            <a:r>
              <a:rPr sz="1050" b="1" spc="-140" dirty="0">
                <a:latin typeface="Arial"/>
                <a:cs typeface="Arial"/>
              </a:rPr>
              <a:t>7%</a:t>
            </a:r>
            <a:endParaRPr sz="1050">
              <a:latin typeface="Arial"/>
              <a:cs typeface="Arial"/>
            </a:endParaRPr>
          </a:p>
          <a:p>
            <a:pPr marL="12700" marR="1181735" indent="30480">
              <a:lnSpc>
                <a:spcPct val="105000"/>
              </a:lnSpc>
              <a:spcBef>
                <a:spcPts val="204"/>
              </a:spcBef>
            </a:pPr>
            <a:r>
              <a:rPr sz="800" b="1" spc="-60" dirty="0">
                <a:latin typeface="Arial"/>
                <a:cs typeface="Arial"/>
              </a:rPr>
              <a:t>*</a:t>
            </a:r>
            <a:r>
              <a:rPr sz="800" b="1" spc="-105" dirty="0">
                <a:latin typeface="Arial"/>
                <a:cs typeface="Arial"/>
              </a:rPr>
              <a:t>C</a:t>
            </a:r>
            <a:r>
              <a:rPr sz="800" b="1" spc="-80" dirty="0">
                <a:latin typeface="Arial"/>
                <a:cs typeface="Arial"/>
              </a:rPr>
              <a:t>as</a:t>
            </a:r>
            <a:r>
              <a:rPr sz="800" b="1" spc="-90" dirty="0">
                <a:latin typeface="Arial"/>
                <a:cs typeface="Arial"/>
              </a:rPr>
              <a:t>o</a:t>
            </a:r>
            <a:r>
              <a:rPr sz="800" b="1" spc="-80" dirty="0">
                <a:latin typeface="Arial"/>
                <a:cs typeface="Arial"/>
              </a:rPr>
              <a:t>s</a:t>
            </a:r>
            <a:r>
              <a:rPr sz="800" b="1" spc="-50" dirty="0">
                <a:latin typeface="Arial"/>
                <a:cs typeface="Arial"/>
              </a:rPr>
              <a:t> </a:t>
            </a:r>
            <a:r>
              <a:rPr sz="800" b="1" spc="-90" dirty="0">
                <a:latin typeface="Arial"/>
                <a:cs typeface="Arial"/>
              </a:rPr>
              <a:t>p</a:t>
            </a:r>
            <a:r>
              <a:rPr sz="800" b="1" spc="-100" dirty="0">
                <a:latin typeface="Arial"/>
                <a:cs typeface="Arial"/>
              </a:rPr>
              <a:t>o</a:t>
            </a:r>
            <a:r>
              <a:rPr sz="800" b="1" spc="-55" dirty="0">
                <a:latin typeface="Arial"/>
                <a:cs typeface="Arial"/>
              </a:rPr>
              <a:t>r</a:t>
            </a:r>
            <a:r>
              <a:rPr sz="800" b="1" spc="-75" dirty="0">
                <a:latin typeface="Arial"/>
                <a:cs typeface="Arial"/>
              </a:rPr>
              <a:t> </a:t>
            </a:r>
            <a:r>
              <a:rPr sz="800" b="1" spc="-80" dirty="0">
                <a:latin typeface="Arial"/>
                <a:cs typeface="Arial"/>
              </a:rPr>
              <a:t>1000</a:t>
            </a:r>
            <a:r>
              <a:rPr sz="800" b="1" spc="-75" dirty="0">
                <a:latin typeface="Arial"/>
                <a:cs typeface="Arial"/>
              </a:rPr>
              <a:t> </a:t>
            </a:r>
            <a:r>
              <a:rPr sz="800" b="1" spc="-90" dirty="0">
                <a:latin typeface="Arial"/>
                <a:cs typeface="Arial"/>
              </a:rPr>
              <a:t>d</a:t>
            </a:r>
            <a:r>
              <a:rPr sz="800" b="1" spc="-45" dirty="0">
                <a:latin typeface="Arial"/>
                <a:cs typeface="Arial"/>
              </a:rPr>
              <a:t>í</a:t>
            </a:r>
            <a:r>
              <a:rPr sz="800" b="1" spc="-80" dirty="0">
                <a:latin typeface="Arial"/>
                <a:cs typeface="Arial"/>
              </a:rPr>
              <a:t>as</a:t>
            </a:r>
            <a:r>
              <a:rPr sz="800" b="1" spc="-50" dirty="0">
                <a:latin typeface="Arial"/>
                <a:cs typeface="Arial"/>
              </a:rPr>
              <a:t> </a:t>
            </a:r>
            <a:r>
              <a:rPr sz="800" b="1" spc="-90" dirty="0">
                <a:latin typeface="Arial"/>
                <a:cs typeface="Arial"/>
              </a:rPr>
              <a:t>d</a:t>
            </a:r>
            <a:r>
              <a:rPr sz="800" b="1" spc="-80" dirty="0">
                <a:latin typeface="Arial"/>
                <a:cs typeface="Arial"/>
              </a:rPr>
              <a:t>e</a:t>
            </a:r>
            <a:r>
              <a:rPr sz="800" b="1" spc="-40" dirty="0">
                <a:latin typeface="Arial"/>
                <a:cs typeface="Arial"/>
              </a:rPr>
              <a:t> </a:t>
            </a:r>
            <a:r>
              <a:rPr sz="800" b="1" spc="-90" dirty="0">
                <a:latin typeface="Arial"/>
                <a:cs typeface="Arial"/>
              </a:rPr>
              <a:t>us</a:t>
            </a:r>
            <a:r>
              <a:rPr sz="800" b="1" spc="-65" dirty="0">
                <a:latin typeface="Arial"/>
                <a:cs typeface="Arial"/>
              </a:rPr>
              <a:t>o  d</a:t>
            </a:r>
            <a:r>
              <a:rPr sz="800" b="1" spc="-80" dirty="0">
                <a:latin typeface="Arial"/>
                <a:cs typeface="Arial"/>
              </a:rPr>
              <a:t>e</a:t>
            </a:r>
            <a:r>
              <a:rPr sz="800" b="1" spc="-50" dirty="0">
                <a:latin typeface="Arial"/>
                <a:cs typeface="Arial"/>
              </a:rPr>
              <a:t> </a:t>
            </a:r>
            <a:r>
              <a:rPr sz="800" b="1" spc="-80" dirty="0">
                <a:latin typeface="Arial"/>
                <a:cs typeface="Arial"/>
              </a:rPr>
              <a:t>ca</a:t>
            </a:r>
            <a:r>
              <a:rPr sz="800" b="1" spc="-55" dirty="0">
                <a:latin typeface="Arial"/>
                <a:cs typeface="Arial"/>
              </a:rPr>
              <a:t>t</a:t>
            </a:r>
            <a:r>
              <a:rPr sz="800" b="1" spc="-80" dirty="0">
                <a:latin typeface="Arial"/>
                <a:cs typeface="Arial"/>
              </a:rPr>
              <a:t>é</a:t>
            </a:r>
            <a:r>
              <a:rPr sz="800" b="1" spc="-55" dirty="0">
                <a:latin typeface="Arial"/>
                <a:cs typeface="Arial"/>
              </a:rPr>
              <a:t>t</a:t>
            </a:r>
            <a:r>
              <a:rPr sz="800" b="1" spc="-90" dirty="0">
                <a:latin typeface="Arial"/>
                <a:cs typeface="Arial"/>
              </a:rPr>
              <a:t>e</a:t>
            </a:r>
            <a:r>
              <a:rPr sz="800" b="1" spc="-55" dirty="0">
                <a:latin typeface="Arial"/>
                <a:cs typeface="Arial"/>
              </a:rPr>
              <a:t>r</a:t>
            </a:r>
            <a:r>
              <a:rPr sz="800" b="1" spc="-75" dirty="0">
                <a:latin typeface="Arial"/>
                <a:cs typeface="Arial"/>
              </a:rPr>
              <a:t> </a:t>
            </a:r>
            <a:r>
              <a:rPr sz="800" b="1" spc="-80" dirty="0">
                <a:latin typeface="Arial"/>
                <a:cs typeface="Arial"/>
              </a:rPr>
              <a:t>ve</a:t>
            </a:r>
            <a:r>
              <a:rPr sz="800" b="1" spc="-90" dirty="0">
                <a:latin typeface="Arial"/>
                <a:cs typeface="Arial"/>
              </a:rPr>
              <a:t>noso</a:t>
            </a:r>
            <a:r>
              <a:rPr sz="800" b="1" spc="-50" dirty="0">
                <a:latin typeface="Arial"/>
                <a:cs typeface="Arial"/>
              </a:rPr>
              <a:t> </a:t>
            </a:r>
            <a:r>
              <a:rPr sz="800" b="1" spc="-80" dirty="0">
                <a:latin typeface="Arial"/>
                <a:cs typeface="Arial"/>
              </a:rPr>
              <a:t>ce</a:t>
            </a:r>
            <a:r>
              <a:rPr sz="800" b="1" spc="-100" dirty="0">
                <a:latin typeface="Arial"/>
                <a:cs typeface="Arial"/>
              </a:rPr>
              <a:t>n</a:t>
            </a:r>
            <a:r>
              <a:rPr sz="800" b="1" spc="-55" dirty="0">
                <a:latin typeface="Arial"/>
                <a:cs typeface="Arial"/>
              </a:rPr>
              <a:t>t</a:t>
            </a:r>
            <a:r>
              <a:rPr sz="800" b="1" spc="-75" dirty="0">
                <a:latin typeface="Arial"/>
                <a:cs typeface="Arial"/>
              </a:rPr>
              <a:t>r</a:t>
            </a:r>
            <a:r>
              <a:rPr sz="800" b="1" spc="-80" dirty="0">
                <a:latin typeface="Arial"/>
                <a:cs typeface="Arial"/>
              </a:rPr>
              <a:t>a</a:t>
            </a:r>
            <a:r>
              <a:rPr sz="800" b="1" spc="-40" dirty="0">
                <a:latin typeface="Arial"/>
                <a:cs typeface="Arial"/>
              </a:rPr>
              <a:t>l</a:t>
            </a:r>
            <a:endParaRPr sz="800">
              <a:latin typeface="Arial"/>
              <a:cs typeface="Arial"/>
            </a:endParaRPr>
          </a:p>
        </p:txBody>
      </p:sp>
      <p:sp>
        <p:nvSpPr>
          <p:cNvPr id="83" name="object 83"/>
          <p:cNvSpPr txBox="1"/>
          <p:nvPr/>
        </p:nvSpPr>
        <p:spPr>
          <a:xfrm>
            <a:off x="4806822" y="6652386"/>
            <a:ext cx="2319020" cy="186690"/>
          </a:xfrm>
          <a:prstGeom prst="rect">
            <a:avLst/>
          </a:prstGeom>
        </p:spPr>
        <p:txBody>
          <a:bodyPr vert="horz" wrap="square" lIns="0" tIns="13335" rIns="0" bIns="0" rtlCol="0">
            <a:spAutoFit/>
          </a:bodyPr>
          <a:lstStyle/>
          <a:p>
            <a:pPr marL="12700">
              <a:lnSpc>
                <a:spcPct val="100000"/>
              </a:lnSpc>
              <a:spcBef>
                <a:spcPts val="105"/>
              </a:spcBef>
              <a:tabLst>
                <a:tab pos="927100" algn="l"/>
              </a:tabLst>
            </a:pPr>
            <a:r>
              <a:rPr sz="1050" b="1" spc="-140" dirty="0">
                <a:latin typeface="Arial"/>
                <a:cs typeface="Arial"/>
              </a:rPr>
              <a:t>UC</a:t>
            </a:r>
            <a:r>
              <a:rPr sz="1050" b="1" spc="-55" dirty="0">
                <a:latin typeface="Arial"/>
                <a:cs typeface="Arial"/>
              </a:rPr>
              <a:t>I </a:t>
            </a:r>
            <a:r>
              <a:rPr sz="1050" b="1" spc="-105" dirty="0">
                <a:latin typeface="Arial"/>
                <a:cs typeface="Arial"/>
              </a:rPr>
              <a:t>Adultos</a:t>
            </a:r>
            <a:r>
              <a:rPr sz="1050" b="1" spc="-65" dirty="0">
                <a:latin typeface="Arial"/>
                <a:cs typeface="Arial"/>
              </a:rPr>
              <a:t>:</a:t>
            </a:r>
            <a:r>
              <a:rPr sz="1050" b="1" dirty="0">
                <a:latin typeface="Arial"/>
                <a:cs typeface="Arial"/>
              </a:rPr>
              <a:t>	</a:t>
            </a:r>
            <a:r>
              <a:rPr sz="1050" b="1" spc="-90" dirty="0">
                <a:latin typeface="Arial"/>
                <a:cs typeface="Arial"/>
              </a:rPr>
              <a:t>3,1*</a:t>
            </a:r>
            <a:r>
              <a:rPr sz="1050" b="1" spc="-75" dirty="0">
                <a:latin typeface="Arial"/>
                <a:cs typeface="Arial"/>
              </a:rPr>
              <a:t>*</a:t>
            </a:r>
            <a:r>
              <a:rPr sz="1050" b="1" dirty="0">
                <a:latin typeface="Arial"/>
                <a:cs typeface="Arial"/>
              </a:rPr>
              <a:t> </a:t>
            </a:r>
            <a:r>
              <a:rPr sz="1050" b="1" spc="20" dirty="0">
                <a:latin typeface="Arial"/>
                <a:cs typeface="Arial"/>
              </a:rPr>
              <a:t> </a:t>
            </a:r>
            <a:r>
              <a:rPr sz="1575" b="1" spc="-209" baseline="2645" dirty="0">
                <a:latin typeface="Arial"/>
                <a:cs typeface="Arial"/>
              </a:rPr>
              <a:t>UC</a:t>
            </a:r>
            <a:r>
              <a:rPr sz="1575" b="1" spc="-82" baseline="2645" dirty="0">
                <a:latin typeface="Arial"/>
                <a:cs typeface="Arial"/>
              </a:rPr>
              <a:t>I </a:t>
            </a:r>
            <a:r>
              <a:rPr sz="1575" b="1" spc="-157" baseline="2645" dirty="0">
                <a:latin typeface="Arial"/>
                <a:cs typeface="Arial"/>
              </a:rPr>
              <a:t>Adultos</a:t>
            </a:r>
            <a:r>
              <a:rPr sz="1575" b="1" spc="-97" baseline="2645" dirty="0">
                <a:latin typeface="Arial"/>
                <a:cs typeface="Arial"/>
              </a:rPr>
              <a:t>:</a:t>
            </a:r>
            <a:r>
              <a:rPr sz="1575" b="1" baseline="2645" dirty="0">
                <a:latin typeface="Arial"/>
                <a:cs typeface="Arial"/>
              </a:rPr>
              <a:t> </a:t>
            </a:r>
            <a:r>
              <a:rPr sz="1575" b="1" spc="165" baseline="2645" dirty="0">
                <a:latin typeface="Arial"/>
                <a:cs typeface="Arial"/>
              </a:rPr>
              <a:t> </a:t>
            </a:r>
            <a:r>
              <a:rPr sz="1575" b="1" spc="-165" baseline="2645" dirty="0">
                <a:latin typeface="Arial"/>
                <a:cs typeface="Arial"/>
              </a:rPr>
              <a:t>66,4%</a:t>
            </a:r>
            <a:endParaRPr sz="1575" baseline="2645">
              <a:latin typeface="Arial"/>
              <a:cs typeface="Arial"/>
            </a:endParaRPr>
          </a:p>
        </p:txBody>
      </p:sp>
      <p:sp>
        <p:nvSpPr>
          <p:cNvPr id="84" name="object 84"/>
          <p:cNvSpPr txBox="1"/>
          <p:nvPr/>
        </p:nvSpPr>
        <p:spPr>
          <a:xfrm>
            <a:off x="6036309" y="6804786"/>
            <a:ext cx="1115695" cy="186690"/>
          </a:xfrm>
          <a:prstGeom prst="rect">
            <a:avLst/>
          </a:prstGeom>
        </p:spPr>
        <p:txBody>
          <a:bodyPr vert="horz" wrap="square" lIns="0" tIns="13335" rIns="0" bIns="0" rtlCol="0">
            <a:spAutoFit/>
          </a:bodyPr>
          <a:lstStyle/>
          <a:p>
            <a:pPr marL="12700">
              <a:lnSpc>
                <a:spcPct val="100000"/>
              </a:lnSpc>
              <a:spcBef>
                <a:spcPts val="105"/>
              </a:spcBef>
            </a:pPr>
            <a:r>
              <a:rPr sz="1050" b="1" spc="-140" dirty="0">
                <a:latin typeface="Arial"/>
                <a:cs typeface="Arial"/>
              </a:rPr>
              <a:t>UC</a:t>
            </a:r>
            <a:r>
              <a:rPr sz="1050" b="1" spc="-55" dirty="0">
                <a:latin typeface="Arial"/>
                <a:cs typeface="Arial"/>
              </a:rPr>
              <a:t>I </a:t>
            </a:r>
            <a:r>
              <a:rPr sz="1050" b="1" spc="-125" dirty="0">
                <a:latin typeface="Arial"/>
                <a:cs typeface="Arial"/>
              </a:rPr>
              <a:t>P</a:t>
            </a:r>
            <a:r>
              <a:rPr sz="1050" b="1" spc="-110" dirty="0">
                <a:latin typeface="Arial"/>
                <a:cs typeface="Arial"/>
              </a:rPr>
              <a:t>e</a:t>
            </a:r>
            <a:r>
              <a:rPr sz="1050" b="1" spc="-85" dirty="0">
                <a:latin typeface="Arial"/>
                <a:cs typeface="Arial"/>
              </a:rPr>
              <a:t>di</a:t>
            </a:r>
            <a:r>
              <a:rPr sz="1050" b="1" spc="-110" dirty="0">
                <a:latin typeface="Arial"/>
                <a:cs typeface="Arial"/>
              </a:rPr>
              <a:t>á</a:t>
            </a:r>
            <a:r>
              <a:rPr sz="1050" b="1" spc="-65" dirty="0">
                <a:latin typeface="Arial"/>
                <a:cs typeface="Arial"/>
              </a:rPr>
              <a:t>tri</a:t>
            </a:r>
            <a:r>
              <a:rPr sz="1050" b="1" spc="-100" dirty="0">
                <a:latin typeface="Arial"/>
                <a:cs typeface="Arial"/>
              </a:rPr>
              <a:t>ca:3</a:t>
            </a:r>
            <a:r>
              <a:rPr sz="1050" b="1" spc="-110" dirty="0">
                <a:latin typeface="Arial"/>
                <a:cs typeface="Arial"/>
              </a:rPr>
              <a:t>5</a:t>
            </a:r>
            <a:r>
              <a:rPr sz="1050" b="1" spc="-70" dirty="0">
                <a:latin typeface="Arial"/>
                <a:cs typeface="Arial"/>
              </a:rPr>
              <a:t>,</a:t>
            </a:r>
            <a:r>
              <a:rPr sz="1050" b="1" spc="-140" dirty="0">
                <a:latin typeface="Arial"/>
                <a:cs typeface="Arial"/>
              </a:rPr>
              <a:t>6%</a:t>
            </a:r>
            <a:endParaRPr sz="1050">
              <a:latin typeface="Arial"/>
              <a:cs typeface="Arial"/>
            </a:endParaRPr>
          </a:p>
        </p:txBody>
      </p:sp>
      <p:sp>
        <p:nvSpPr>
          <p:cNvPr id="85" name="object 85"/>
          <p:cNvSpPr txBox="1"/>
          <p:nvPr/>
        </p:nvSpPr>
        <p:spPr>
          <a:xfrm>
            <a:off x="3679952" y="8055355"/>
            <a:ext cx="1149350" cy="506730"/>
          </a:xfrm>
          <a:prstGeom prst="rect">
            <a:avLst/>
          </a:prstGeom>
        </p:spPr>
        <p:txBody>
          <a:bodyPr vert="horz" wrap="square" lIns="0" tIns="13335" rIns="0" bIns="0" rtlCol="0">
            <a:spAutoFit/>
          </a:bodyPr>
          <a:lstStyle/>
          <a:p>
            <a:pPr marL="12700">
              <a:lnSpc>
                <a:spcPct val="100000"/>
              </a:lnSpc>
              <a:spcBef>
                <a:spcPts val="105"/>
              </a:spcBef>
              <a:tabLst>
                <a:tab pos="824865" algn="l"/>
              </a:tabLst>
            </a:pPr>
            <a:r>
              <a:rPr sz="1050" b="1" spc="-140" dirty="0">
                <a:latin typeface="Arial"/>
                <a:cs typeface="Arial"/>
              </a:rPr>
              <a:t>UC</a:t>
            </a:r>
            <a:r>
              <a:rPr sz="1050" b="1" spc="-55" dirty="0">
                <a:latin typeface="Arial"/>
                <a:cs typeface="Arial"/>
              </a:rPr>
              <a:t>I </a:t>
            </a:r>
            <a:r>
              <a:rPr sz="1050" b="1" spc="-105" dirty="0">
                <a:latin typeface="Arial"/>
                <a:cs typeface="Arial"/>
              </a:rPr>
              <a:t>Adultos</a:t>
            </a:r>
            <a:r>
              <a:rPr sz="1050" b="1" spc="-65" dirty="0">
                <a:latin typeface="Arial"/>
                <a:cs typeface="Arial"/>
              </a:rPr>
              <a:t>:</a:t>
            </a:r>
            <a:r>
              <a:rPr sz="1050" b="1" dirty="0">
                <a:latin typeface="Arial"/>
                <a:cs typeface="Arial"/>
              </a:rPr>
              <a:t>	</a:t>
            </a:r>
            <a:r>
              <a:rPr sz="1050" b="1" spc="-110" dirty="0">
                <a:latin typeface="Arial"/>
                <a:cs typeface="Arial"/>
              </a:rPr>
              <a:t>63,4%</a:t>
            </a:r>
            <a:endParaRPr sz="1050">
              <a:latin typeface="Arial"/>
              <a:cs typeface="Arial"/>
            </a:endParaRPr>
          </a:p>
          <a:p>
            <a:pPr marL="12700">
              <a:lnSpc>
                <a:spcPct val="100000"/>
              </a:lnSpc>
            </a:pPr>
            <a:r>
              <a:rPr sz="1050" b="1" spc="-140" dirty="0">
                <a:latin typeface="Arial"/>
                <a:cs typeface="Arial"/>
              </a:rPr>
              <a:t>UC</a:t>
            </a:r>
            <a:r>
              <a:rPr sz="1050" b="1" spc="-55" dirty="0">
                <a:latin typeface="Arial"/>
                <a:cs typeface="Arial"/>
              </a:rPr>
              <a:t>I </a:t>
            </a:r>
            <a:r>
              <a:rPr sz="1050" b="1" spc="-95" dirty="0">
                <a:latin typeface="Arial"/>
                <a:cs typeface="Arial"/>
              </a:rPr>
              <a:t>Pediátrica</a:t>
            </a:r>
            <a:r>
              <a:rPr sz="1050" b="1" spc="-65" dirty="0">
                <a:latin typeface="Arial"/>
                <a:cs typeface="Arial"/>
              </a:rPr>
              <a:t>:</a:t>
            </a:r>
            <a:r>
              <a:rPr sz="1050" b="1" spc="-90" dirty="0">
                <a:latin typeface="Arial"/>
                <a:cs typeface="Arial"/>
              </a:rPr>
              <a:t> </a:t>
            </a:r>
            <a:r>
              <a:rPr sz="1050" b="1" spc="-110" dirty="0">
                <a:latin typeface="Arial"/>
                <a:cs typeface="Arial"/>
              </a:rPr>
              <a:t>34,0%</a:t>
            </a:r>
            <a:endParaRPr sz="1050">
              <a:latin typeface="Arial"/>
              <a:cs typeface="Arial"/>
            </a:endParaRPr>
          </a:p>
          <a:p>
            <a:pPr marL="12700">
              <a:lnSpc>
                <a:spcPct val="100000"/>
              </a:lnSpc>
            </a:pPr>
            <a:r>
              <a:rPr sz="1050" b="1" spc="-140" dirty="0">
                <a:latin typeface="Arial"/>
                <a:cs typeface="Arial"/>
              </a:rPr>
              <a:t>UC</a:t>
            </a:r>
            <a:r>
              <a:rPr sz="1050" b="1" spc="-55" dirty="0">
                <a:latin typeface="Arial"/>
                <a:cs typeface="Arial"/>
              </a:rPr>
              <a:t>I </a:t>
            </a:r>
            <a:r>
              <a:rPr sz="1050" b="1" spc="-105" dirty="0">
                <a:latin typeface="Arial"/>
                <a:cs typeface="Arial"/>
              </a:rPr>
              <a:t>Neonatal</a:t>
            </a:r>
            <a:r>
              <a:rPr sz="1050" b="1" spc="-65" dirty="0">
                <a:latin typeface="Arial"/>
                <a:cs typeface="Arial"/>
              </a:rPr>
              <a:t>:</a:t>
            </a:r>
            <a:r>
              <a:rPr sz="1050" b="1" dirty="0">
                <a:latin typeface="Arial"/>
                <a:cs typeface="Arial"/>
              </a:rPr>
              <a:t> </a:t>
            </a:r>
            <a:r>
              <a:rPr sz="1050" b="1" spc="95" dirty="0">
                <a:latin typeface="Arial"/>
                <a:cs typeface="Arial"/>
              </a:rPr>
              <a:t> </a:t>
            </a:r>
            <a:r>
              <a:rPr sz="1050" b="1" spc="-95" dirty="0">
                <a:latin typeface="Arial"/>
                <a:cs typeface="Arial"/>
              </a:rPr>
              <a:t>15,4</a:t>
            </a:r>
            <a:r>
              <a:rPr sz="1050" b="1" spc="-165" dirty="0">
                <a:latin typeface="Arial"/>
                <a:cs typeface="Arial"/>
              </a:rPr>
              <a:t>%</a:t>
            </a:r>
            <a:endParaRPr sz="1050">
              <a:latin typeface="Arial"/>
              <a:cs typeface="Arial"/>
            </a:endParaRPr>
          </a:p>
        </p:txBody>
      </p:sp>
      <p:sp>
        <p:nvSpPr>
          <p:cNvPr id="86" name="object 86"/>
          <p:cNvSpPr txBox="1"/>
          <p:nvPr/>
        </p:nvSpPr>
        <p:spPr>
          <a:xfrm>
            <a:off x="128117" y="6043040"/>
            <a:ext cx="1816735" cy="361315"/>
          </a:xfrm>
          <a:prstGeom prst="rect">
            <a:avLst/>
          </a:prstGeom>
        </p:spPr>
        <p:txBody>
          <a:bodyPr vert="horz" wrap="square" lIns="0" tIns="12700" rIns="0" bIns="0" rtlCol="0">
            <a:spAutoFit/>
          </a:bodyPr>
          <a:lstStyle/>
          <a:p>
            <a:pPr marL="605155" marR="5080" indent="-593090">
              <a:lnSpc>
                <a:spcPct val="100000"/>
              </a:lnSpc>
              <a:spcBef>
                <a:spcPts val="100"/>
              </a:spcBef>
            </a:pPr>
            <a:r>
              <a:rPr sz="1100" b="1" spc="-155" dirty="0">
                <a:latin typeface="Arial"/>
                <a:cs typeface="Arial"/>
              </a:rPr>
              <a:t>N</a:t>
            </a:r>
            <a:r>
              <a:rPr sz="1100" b="1" spc="-135" dirty="0">
                <a:latin typeface="Arial"/>
                <a:cs typeface="Arial"/>
              </a:rPr>
              <a:t>úme</a:t>
            </a:r>
            <a:r>
              <a:rPr sz="1100" b="1" spc="-90" dirty="0">
                <a:latin typeface="Arial"/>
                <a:cs typeface="Arial"/>
              </a:rPr>
              <a:t>r</a:t>
            </a:r>
            <a:r>
              <a:rPr sz="1100" b="1" spc="-120" dirty="0">
                <a:latin typeface="Arial"/>
                <a:cs typeface="Arial"/>
              </a:rPr>
              <a:t>o</a:t>
            </a:r>
            <a:r>
              <a:rPr sz="1100" b="1" spc="-70" dirty="0">
                <a:latin typeface="Arial"/>
                <a:cs typeface="Arial"/>
              </a:rPr>
              <a:t> </a:t>
            </a:r>
            <a:r>
              <a:rPr sz="1100" b="1" spc="-114" dirty="0">
                <a:latin typeface="Arial"/>
                <a:cs typeface="Arial"/>
              </a:rPr>
              <a:t>de</a:t>
            </a:r>
            <a:r>
              <a:rPr sz="1100" b="1" spc="-70" dirty="0">
                <a:latin typeface="Arial"/>
                <a:cs typeface="Arial"/>
              </a:rPr>
              <a:t> </a:t>
            </a:r>
            <a:r>
              <a:rPr sz="1100" b="1" spc="-110" dirty="0">
                <a:latin typeface="Arial"/>
                <a:cs typeface="Arial"/>
              </a:rPr>
              <a:t>agentes</a:t>
            </a:r>
            <a:r>
              <a:rPr sz="1100" b="1" spc="-70" dirty="0">
                <a:latin typeface="Arial"/>
                <a:cs typeface="Arial"/>
              </a:rPr>
              <a:t> </a:t>
            </a:r>
            <a:r>
              <a:rPr sz="1100" b="1" spc="-110" dirty="0">
                <a:latin typeface="Arial"/>
                <a:cs typeface="Arial"/>
              </a:rPr>
              <a:t>causales</a:t>
            </a:r>
            <a:r>
              <a:rPr sz="1100" b="1" spc="-90" dirty="0">
                <a:latin typeface="Arial"/>
                <a:cs typeface="Arial"/>
              </a:rPr>
              <a:t> </a:t>
            </a:r>
            <a:r>
              <a:rPr sz="1100" b="1" spc="-85" dirty="0">
                <a:latin typeface="Arial"/>
                <a:cs typeface="Arial"/>
              </a:rPr>
              <a:t>por  </a:t>
            </a:r>
            <a:r>
              <a:rPr sz="1100" b="1" spc="-90" dirty="0">
                <a:latin typeface="Arial"/>
                <a:cs typeface="Arial"/>
              </a:rPr>
              <a:t>tipo</a:t>
            </a:r>
            <a:r>
              <a:rPr sz="1100" b="1" spc="-70" dirty="0">
                <a:latin typeface="Arial"/>
                <a:cs typeface="Arial"/>
              </a:rPr>
              <a:t> </a:t>
            </a:r>
            <a:r>
              <a:rPr sz="1100" b="1" spc="-114" dirty="0">
                <a:latin typeface="Arial"/>
                <a:cs typeface="Arial"/>
              </a:rPr>
              <a:t>de</a:t>
            </a:r>
            <a:r>
              <a:rPr sz="1100" b="1" spc="-55" dirty="0">
                <a:latin typeface="Arial"/>
                <a:cs typeface="Arial"/>
              </a:rPr>
              <a:t> I</a:t>
            </a:r>
            <a:r>
              <a:rPr sz="1100" b="1" spc="-155" dirty="0">
                <a:latin typeface="Arial"/>
                <a:cs typeface="Arial"/>
              </a:rPr>
              <a:t>A</a:t>
            </a:r>
            <a:r>
              <a:rPr sz="1100" b="1" spc="-145" dirty="0">
                <a:latin typeface="Arial"/>
                <a:cs typeface="Arial"/>
              </a:rPr>
              <a:t>D</a:t>
            </a:r>
            <a:endParaRPr sz="1100">
              <a:latin typeface="Arial"/>
              <a:cs typeface="Arial"/>
            </a:endParaRPr>
          </a:p>
        </p:txBody>
      </p:sp>
      <p:sp>
        <p:nvSpPr>
          <p:cNvPr id="87" name="object 87"/>
          <p:cNvSpPr txBox="1"/>
          <p:nvPr/>
        </p:nvSpPr>
        <p:spPr>
          <a:xfrm>
            <a:off x="56184" y="9013342"/>
            <a:ext cx="619125" cy="132080"/>
          </a:xfrm>
          <a:prstGeom prst="rect">
            <a:avLst/>
          </a:prstGeom>
        </p:spPr>
        <p:txBody>
          <a:bodyPr vert="horz" wrap="square" lIns="0" tIns="12065" rIns="0" bIns="0" rtlCol="0">
            <a:spAutoFit/>
          </a:bodyPr>
          <a:lstStyle/>
          <a:p>
            <a:pPr marL="12700">
              <a:lnSpc>
                <a:spcPct val="100000"/>
              </a:lnSpc>
              <a:spcBef>
                <a:spcPts val="95"/>
              </a:spcBef>
            </a:pPr>
            <a:r>
              <a:rPr sz="700" b="1" spc="-80" dirty="0">
                <a:latin typeface="Arial"/>
                <a:cs typeface="Arial"/>
              </a:rPr>
              <a:t>Fu</a:t>
            </a:r>
            <a:r>
              <a:rPr sz="700" b="1" spc="-85" dirty="0">
                <a:latin typeface="Arial"/>
                <a:cs typeface="Arial"/>
              </a:rPr>
              <a:t>e</a:t>
            </a:r>
            <a:r>
              <a:rPr sz="700" b="1" spc="-65" dirty="0">
                <a:latin typeface="Arial"/>
                <a:cs typeface="Arial"/>
              </a:rPr>
              <a:t>nt</a:t>
            </a:r>
            <a:r>
              <a:rPr sz="700" b="1" spc="-80" dirty="0">
                <a:latin typeface="Arial"/>
                <a:cs typeface="Arial"/>
              </a:rPr>
              <a:t>e</a:t>
            </a:r>
            <a:r>
              <a:rPr sz="700" b="1" spc="-45" dirty="0">
                <a:latin typeface="Arial"/>
                <a:cs typeface="Arial"/>
              </a:rPr>
              <a:t>:</a:t>
            </a:r>
            <a:r>
              <a:rPr sz="700" b="1" spc="-15" dirty="0">
                <a:latin typeface="Arial"/>
                <a:cs typeface="Arial"/>
              </a:rPr>
              <a:t> </a:t>
            </a:r>
            <a:r>
              <a:rPr sz="700" b="1" spc="-90" dirty="0">
                <a:latin typeface="Arial"/>
                <a:cs typeface="Arial"/>
              </a:rPr>
              <a:t>S</a:t>
            </a:r>
            <a:r>
              <a:rPr sz="700" b="1" spc="-45" dirty="0">
                <a:latin typeface="Arial"/>
                <a:cs typeface="Arial"/>
              </a:rPr>
              <a:t>I</a:t>
            </a:r>
            <a:r>
              <a:rPr sz="700" b="1" spc="-90" dirty="0">
                <a:latin typeface="Arial"/>
                <a:cs typeface="Arial"/>
              </a:rPr>
              <a:t>V</a:t>
            </a:r>
            <a:r>
              <a:rPr sz="700" b="1" spc="-45" dirty="0">
                <a:latin typeface="Arial"/>
                <a:cs typeface="Arial"/>
              </a:rPr>
              <a:t>I</a:t>
            </a:r>
            <a:r>
              <a:rPr sz="700" b="1" spc="-75" dirty="0">
                <a:latin typeface="Arial"/>
                <a:cs typeface="Arial"/>
              </a:rPr>
              <a:t>GI</a:t>
            </a:r>
            <a:r>
              <a:rPr sz="700" b="1" spc="-90" dirty="0">
                <a:latin typeface="Arial"/>
                <a:cs typeface="Arial"/>
              </a:rPr>
              <a:t>LA</a:t>
            </a:r>
            <a:endParaRPr sz="700">
              <a:latin typeface="Arial"/>
              <a:cs typeface="Arial"/>
            </a:endParaRPr>
          </a:p>
        </p:txBody>
      </p:sp>
      <p:sp>
        <p:nvSpPr>
          <p:cNvPr id="88" name="object 88"/>
          <p:cNvSpPr txBox="1"/>
          <p:nvPr/>
        </p:nvSpPr>
        <p:spPr>
          <a:xfrm>
            <a:off x="2260219" y="2389377"/>
            <a:ext cx="4789170" cy="695960"/>
          </a:xfrm>
          <a:prstGeom prst="rect">
            <a:avLst/>
          </a:prstGeom>
        </p:spPr>
        <p:txBody>
          <a:bodyPr vert="horz" wrap="square" lIns="0" tIns="12700" rIns="0" bIns="0" rtlCol="0">
            <a:spAutoFit/>
          </a:bodyPr>
          <a:lstStyle/>
          <a:p>
            <a:pPr marL="12700" algn="just">
              <a:lnSpc>
                <a:spcPts val="960"/>
              </a:lnSpc>
              <a:spcBef>
                <a:spcPts val="100"/>
              </a:spcBef>
            </a:pPr>
            <a:r>
              <a:rPr sz="800" spc="-70" dirty="0">
                <a:latin typeface="Arial MT"/>
                <a:cs typeface="Arial MT"/>
              </a:rPr>
              <a:t>Fuente: </a:t>
            </a:r>
            <a:r>
              <a:rPr sz="800" spc="-75" dirty="0">
                <a:latin typeface="Arial MT"/>
                <a:cs typeface="Arial MT"/>
              </a:rPr>
              <a:t>SIVIGILA.</a:t>
            </a:r>
            <a:r>
              <a:rPr sz="800" spc="-45" dirty="0">
                <a:latin typeface="Arial MT"/>
                <a:cs typeface="Arial MT"/>
              </a:rPr>
              <a:t> </a:t>
            </a:r>
            <a:r>
              <a:rPr sz="800" spc="-70" dirty="0">
                <a:latin typeface="Arial MT"/>
                <a:cs typeface="Arial MT"/>
              </a:rPr>
              <a:t>Secretaria</a:t>
            </a:r>
            <a:r>
              <a:rPr sz="800" spc="-60" dirty="0">
                <a:latin typeface="Arial MT"/>
                <a:cs typeface="Arial MT"/>
              </a:rPr>
              <a:t> </a:t>
            </a:r>
            <a:r>
              <a:rPr sz="800" spc="-80" dirty="0">
                <a:latin typeface="Arial MT"/>
                <a:cs typeface="Arial MT"/>
              </a:rPr>
              <a:t>de</a:t>
            </a:r>
            <a:r>
              <a:rPr sz="800" spc="-45" dirty="0">
                <a:latin typeface="Arial MT"/>
                <a:cs typeface="Arial MT"/>
              </a:rPr>
              <a:t> </a:t>
            </a:r>
            <a:r>
              <a:rPr sz="800" spc="-75" dirty="0">
                <a:latin typeface="Arial MT"/>
                <a:cs typeface="Arial MT"/>
              </a:rPr>
              <a:t>Salud</a:t>
            </a:r>
            <a:r>
              <a:rPr sz="800" spc="-60" dirty="0">
                <a:latin typeface="Arial MT"/>
                <a:cs typeface="Arial MT"/>
              </a:rPr>
              <a:t> </a:t>
            </a:r>
            <a:r>
              <a:rPr sz="800" spc="-80" dirty="0">
                <a:latin typeface="Arial MT"/>
                <a:cs typeface="Arial MT"/>
              </a:rPr>
              <a:t>de</a:t>
            </a:r>
            <a:r>
              <a:rPr sz="800" spc="-45" dirty="0">
                <a:latin typeface="Arial MT"/>
                <a:cs typeface="Arial MT"/>
              </a:rPr>
              <a:t> </a:t>
            </a:r>
            <a:r>
              <a:rPr sz="800" spc="-70" dirty="0">
                <a:latin typeface="Arial MT"/>
                <a:cs typeface="Arial MT"/>
              </a:rPr>
              <a:t>Medellín.</a:t>
            </a:r>
            <a:endParaRPr sz="800">
              <a:latin typeface="Arial MT"/>
              <a:cs typeface="Arial MT"/>
            </a:endParaRPr>
          </a:p>
          <a:p>
            <a:pPr marL="12700" marR="5080" algn="just">
              <a:lnSpc>
                <a:spcPts val="1080"/>
              </a:lnSpc>
              <a:spcBef>
                <a:spcPts val="35"/>
              </a:spcBef>
            </a:pPr>
            <a:r>
              <a:rPr sz="900" spc="-75" dirty="0">
                <a:latin typeface="Arial MT"/>
                <a:cs typeface="Arial MT"/>
              </a:rPr>
              <a:t>Figura.</a:t>
            </a:r>
            <a:r>
              <a:rPr sz="900" spc="-70" dirty="0">
                <a:latin typeface="Arial MT"/>
                <a:cs typeface="Arial MT"/>
              </a:rPr>
              <a:t> </a:t>
            </a:r>
            <a:r>
              <a:rPr sz="900" spc="-90" dirty="0">
                <a:latin typeface="Arial MT"/>
                <a:cs typeface="Arial MT"/>
              </a:rPr>
              <a:t>Comportamiento</a:t>
            </a:r>
            <a:r>
              <a:rPr sz="900" spc="-85" dirty="0">
                <a:latin typeface="Arial MT"/>
                <a:cs typeface="Arial MT"/>
              </a:rPr>
              <a:t> </a:t>
            </a:r>
            <a:r>
              <a:rPr sz="900" spc="-95" dirty="0">
                <a:latin typeface="Arial MT"/>
                <a:cs typeface="Arial MT"/>
              </a:rPr>
              <a:t>de</a:t>
            </a:r>
            <a:r>
              <a:rPr sz="900" spc="-90" dirty="0">
                <a:latin typeface="Arial MT"/>
                <a:cs typeface="Arial MT"/>
              </a:rPr>
              <a:t> </a:t>
            </a:r>
            <a:r>
              <a:rPr sz="900" spc="-65" dirty="0">
                <a:latin typeface="Arial MT"/>
                <a:cs typeface="Arial MT"/>
              </a:rPr>
              <a:t>la</a:t>
            </a:r>
            <a:r>
              <a:rPr sz="900" spc="-60" dirty="0">
                <a:latin typeface="Arial MT"/>
                <a:cs typeface="Arial MT"/>
              </a:rPr>
              <a:t> </a:t>
            </a:r>
            <a:r>
              <a:rPr sz="900" spc="-70" dirty="0">
                <a:latin typeface="Arial MT"/>
                <a:cs typeface="Arial MT"/>
              </a:rPr>
              <a:t>notificación</a:t>
            </a:r>
            <a:r>
              <a:rPr sz="900" spc="-65" dirty="0">
                <a:latin typeface="Arial MT"/>
                <a:cs typeface="Arial MT"/>
              </a:rPr>
              <a:t> </a:t>
            </a:r>
            <a:r>
              <a:rPr sz="900" spc="-95" dirty="0">
                <a:latin typeface="Arial MT"/>
                <a:cs typeface="Arial MT"/>
              </a:rPr>
              <a:t>de</a:t>
            </a:r>
            <a:r>
              <a:rPr sz="900" spc="-90" dirty="0">
                <a:latin typeface="Arial MT"/>
                <a:cs typeface="Arial MT"/>
              </a:rPr>
              <a:t> </a:t>
            </a:r>
            <a:r>
              <a:rPr sz="900" spc="-75" dirty="0">
                <a:latin typeface="Arial MT"/>
                <a:cs typeface="Arial MT"/>
              </a:rPr>
              <a:t>Infección</a:t>
            </a:r>
            <a:r>
              <a:rPr sz="900" spc="-70" dirty="0">
                <a:latin typeface="Arial MT"/>
                <a:cs typeface="Arial MT"/>
              </a:rPr>
              <a:t> </a:t>
            </a:r>
            <a:r>
              <a:rPr sz="900" spc="-80" dirty="0">
                <a:latin typeface="Arial MT"/>
                <a:cs typeface="Arial MT"/>
              </a:rPr>
              <a:t>asociada</a:t>
            </a:r>
            <a:r>
              <a:rPr sz="900" spc="-75" dirty="0">
                <a:latin typeface="Arial MT"/>
                <a:cs typeface="Arial MT"/>
              </a:rPr>
              <a:t> </a:t>
            </a:r>
            <a:r>
              <a:rPr sz="900" spc="-95" dirty="0">
                <a:latin typeface="Arial MT"/>
                <a:cs typeface="Arial MT"/>
              </a:rPr>
              <a:t>a</a:t>
            </a:r>
            <a:r>
              <a:rPr sz="900" spc="-90" dirty="0">
                <a:latin typeface="Arial MT"/>
                <a:cs typeface="Arial MT"/>
              </a:rPr>
              <a:t> </a:t>
            </a:r>
            <a:r>
              <a:rPr sz="900" spc="-70" dirty="0">
                <a:latin typeface="Arial MT"/>
                <a:cs typeface="Arial MT"/>
              </a:rPr>
              <a:t>dispositivo</a:t>
            </a:r>
            <a:r>
              <a:rPr sz="900" spc="-65" dirty="0">
                <a:latin typeface="Arial MT"/>
                <a:cs typeface="Arial MT"/>
              </a:rPr>
              <a:t> </a:t>
            </a:r>
            <a:r>
              <a:rPr sz="900" spc="-90" dirty="0">
                <a:latin typeface="Arial MT"/>
                <a:cs typeface="Arial MT"/>
              </a:rPr>
              <a:t>-IAD</a:t>
            </a:r>
            <a:r>
              <a:rPr sz="900" spc="-85" dirty="0">
                <a:latin typeface="Arial MT"/>
                <a:cs typeface="Arial MT"/>
              </a:rPr>
              <a:t> </a:t>
            </a:r>
            <a:r>
              <a:rPr sz="900" spc="-95" dirty="0">
                <a:latin typeface="Arial MT"/>
                <a:cs typeface="Arial MT"/>
              </a:rPr>
              <a:t>en</a:t>
            </a:r>
            <a:r>
              <a:rPr sz="900" spc="-90" dirty="0">
                <a:latin typeface="Arial MT"/>
                <a:cs typeface="Arial MT"/>
              </a:rPr>
              <a:t> </a:t>
            </a:r>
            <a:r>
              <a:rPr sz="900" spc="-85" dirty="0">
                <a:latin typeface="Arial MT"/>
                <a:cs typeface="Arial MT"/>
              </a:rPr>
              <a:t>UCI.</a:t>
            </a:r>
            <a:r>
              <a:rPr sz="900" spc="-80" dirty="0">
                <a:latin typeface="Arial MT"/>
                <a:cs typeface="Arial MT"/>
              </a:rPr>
              <a:t> </a:t>
            </a:r>
            <a:r>
              <a:rPr sz="900" spc="-75" dirty="0">
                <a:latin typeface="Arial MT"/>
                <a:cs typeface="Arial MT"/>
              </a:rPr>
              <a:t>Medellín,</a:t>
            </a:r>
            <a:r>
              <a:rPr sz="900" spc="-70" dirty="0">
                <a:latin typeface="Arial MT"/>
                <a:cs typeface="Arial MT"/>
              </a:rPr>
              <a:t> </a:t>
            </a:r>
            <a:r>
              <a:rPr sz="900" spc="-85" dirty="0">
                <a:latin typeface="Arial MT"/>
                <a:cs typeface="Arial MT"/>
              </a:rPr>
              <a:t>hasta </a:t>
            </a:r>
            <a:r>
              <a:rPr sz="900" spc="-80" dirty="0">
                <a:latin typeface="Arial MT"/>
                <a:cs typeface="Arial MT"/>
              </a:rPr>
              <a:t> </a:t>
            </a:r>
            <a:r>
              <a:rPr sz="900" spc="-85" dirty="0">
                <a:latin typeface="Arial MT"/>
                <a:cs typeface="Arial MT"/>
              </a:rPr>
              <a:t>septiembre</a:t>
            </a:r>
            <a:r>
              <a:rPr sz="900" spc="-30" dirty="0">
                <a:latin typeface="Arial MT"/>
                <a:cs typeface="Arial MT"/>
              </a:rPr>
              <a:t> </a:t>
            </a:r>
            <a:r>
              <a:rPr sz="900" spc="-85" dirty="0">
                <a:latin typeface="Arial MT"/>
                <a:cs typeface="Arial MT"/>
              </a:rPr>
              <a:t>(acumulado)</a:t>
            </a:r>
            <a:r>
              <a:rPr sz="900" spc="-35" dirty="0">
                <a:latin typeface="Arial MT"/>
                <a:cs typeface="Arial MT"/>
              </a:rPr>
              <a:t> </a:t>
            </a:r>
            <a:r>
              <a:rPr sz="900" spc="-95" dirty="0">
                <a:latin typeface="Arial MT"/>
                <a:cs typeface="Arial MT"/>
              </a:rPr>
              <a:t>de</a:t>
            </a:r>
            <a:r>
              <a:rPr sz="900" spc="-35" dirty="0">
                <a:latin typeface="Arial MT"/>
                <a:cs typeface="Arial MT"/>
              </a:rPr>
              <a:t> </a:t>
            </a:r>
            <a:r>
              <a:rPr sz="900" spc="-90" dirty="0">
                <a:latin typeface="Arial MT"/>
                <a:cs typeface="Arial MT"/>
              </a:rPr>
              <a:t>2021</a:t>
            </a:r>
            <a:r>
              <a:rPr sz="900" spc="-35" dirty="0">
                <a:latin typeface="Arial MT"/>
                <a:cs typeface="Arial MT"/>
              </a:rPr>
              <a:t> </a:t>
            </a:r>
            <a:r>
              <a:rPr sz="900" u="sng" spc="-80" dirty="0">
                <a:uFill>
                  <a:solidFill>
                    <a:srgbClr val="000000"/>
                  </a:solidFill>
                </a:uFill>
                <a:latin typeface="Arial MT"/>
                <a:cs typeface="Arial MT"/>
              </a:rPr>
              <a:t>Nota:</a:t>
            </a:r>
            <a:r>
              <a:rPr sz="900" u="sng" spc="-35" dirty="0">
                <a:uFill>
                  <a:solidFill>
                    <a:srgbClr val="000000"/>
                  </a:solidFill>
                </a:uFill>
                <a:latin typeface="Arial MT"/>
                <a:cs typeface="Arial MT"/>
              </a:rPr>
              <a:t> </a:t>
            </a:r>
            <a:r>
              <a:rPr sz="900" u="sng" spc="-85" dirty="0">
                <a:uFill>
                  <a:solidFill>
                    <a:srgbClr val="000000"/>
                  </a:solidFill>
                </a:uFill>
                <a:latin typeface="Arial MT"/>
                <a:cs typeface="Arial MT"/>
              </a:rPr>
              <a:t>debido</a:t>
            </a:r>
            <a:r>
              <a:rPr sz="900" u="sng" spc="-35" dirty="0">
                <a:uFill>
                  <a:solidFill>
                    <a:srgbClr val="000000"/>
                  </a:solidFill>
                </a:uFill>
                <a:latin typeface="Arial MT"/>
                <a:cs typeface="Arial MT"/>
              </a:rPr>
              <a:t> </a:t>
            </a:r>
            <a:r>
              <a:rPr sz="900" u="sng" spc="-70" dirty="0">
                <a:uFill>
                  <a:solidFill>
                    <a:srgbClr val="000000"/>
                  </a:solidFill>
                </a:uFill>
                <a:latin typeface="Arial MT"/>
                <a:cs typeface="Arial MT"/>
              </a:rPr>
              <a:t>al</a:t>
            </a:r>
            <a:r>
              <a:rPr sz="900" u="sng" spc="-25" dirty="0">
                <a:uFill>
                  <a:solidFill>
                    <a:srgbClr val="000000"/>
                  </a:solidFill>
                </a:uFill>
                <a:latin typeface="Arial MT"/>
                <a:cs typeface="Arial MT"/>
              </a:rPr>
              <a:t> </a:t>
            </a:r>
            <a:r>
              <a:rPr sz="900" u="sng" spc="-95" dirty="0">
                <a:uFill>
                  <a:solidFill>
                    <a:srgbClr val="000000"/>
                  </a:solidFill>
                </a:uFill>
                <a:latin typeface="Arial MT"/>
                <a:cs typeface="Arial MT"/>
              </a:rPr>
              <a:t>aumento</a:t>
            </a:r>
            <a:r>
              <a:rPr sz="900" u="sng" spc="-35" dirty="0">
                <a:uFill>
                  <a:solidFill>
                    <a:srgbClr val="000000"/>
                  </a:solidFill>
                </a:uFill>
                <a:latin typeface="Arial MT"/>
                <a:cs typeface="Arial MT"/>
              </a:rPr>
              <a:t> </a:t>
            </a:r>
            <a:r>
              <a:rPr sz="900" u="sng" spc="-95" dirty="0">
                <a:uFill>
                  <a:solidFill>
                    <a:srgbClr val="000000"/>
                  </a:solidFill>
                </a:uFill>
                <a:latin typeface="Arial MT"/>
                <a:cs typeface="Arial MT"/>
              </a:rPr>
              <a:t>en</a:t>
            </a:r>
            <a:r>
              <a:rPr sz="900" u="sng" spc="-30" dirty="0">
                <a:uFill>
                  <a:solidFill>
                    <a:srgbClr val="000000"/>
                  </a:solidFill>
                </a:uFill>
                <a:latin typeface="Arial MT"/>
                <a:cs typeface="Arial MT"/>
              </a:rPr>
              <a:t> </a:t>
            </a:r>
            <a:r>
              <a:rPr sz="900" u="sng" spc="-70" dirty="0">
                <a:uFill>
                  <a:solidFill>
                    <a:srgbClr val="000000"/>
                  </a:solidFill>
                </a:uFill>
                <a:latin typeface="Arial MT"/>
                <a:cs typeface="Arial MT"/>
              </a:rPr>
              <a:t>el</a:t>
            </a:r>
            <a:r>
              <a:rPr sz="900" u="sng" spc="-25" dirty="0">
                <a:uFill>
                  <a:solidFill>
                    <a:srgbClr val="000000"/>
                  </a:solidFill>
                </a:uFill>
                <a:latin typeface="Arial MT"/>
                <a:cs typeface="Arial MT"/>
              </a:rPr>
              <a:t> </a:t>
            </a:r>
            <a:r>
              <a:rPr sz="900" u="sng" spc="-95" dirty="0">
                <a:uFill>
                  <a:solidFill>
                    <a:srgbClr val="000000"/>
                  </a:solidFill>
                </a:uFill>
                <a:latin typeface="Arial MT"/>
                <a:cs typeface="Arial MT"/>
              </a:rPr>
              <a:t>número</a:t>
            </a:r>
            <a:r>
              <a:rPr sz="900" u="sng" spc="-30"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35" dirty="0">
                <a:uFill>
                  <a:solidFill>
                    <a:srgbClr val="000000"/>
                  </a:solidFill>
                </a:uFill>
                <a:latin typeface="Arial MT"/>
                <a:cs typeface="Arial MT"/>
              </a:rPr>
              <a:t> </a:t>
            </a:r>
            <a:r>
              <a:rPr sz="900" u="sng" spc="-85" dirty="0">
                <a:uFill>
                  <a:solidFill>
                    <a:srgbClr val="000000"/>
                  </a:solidFill>
                </a:uFill>
                <a:latin typeface="Arial MT"/>
                <a:cs typeface="Arial MT"/>
              </a:rPr>
              <a:t>casos</a:t>
            </a:r>
            <a:r>
              <a:rPr sz="900" u="sng" spc="-30"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35" dirty="0">
                <a:uFill>
                  <a:solidFill>
                    <a:srgbClr val="000000"/>
                  </a:solidFill>
                </a:uFill>
                <a:latin typeface="Arial MT"/>
                <a:cs typeface="Arial MT"/>
              </a:rPr>
              <a:t> </a:t>
            </a:r>
            <a:r>
              <a:rPr sz="900" u="sng" spc="-95" dirty="0">
                <a:uFill>
                  <a:solidFill>
                    <a:srgbClr val="000000"/>
                  </a:solidFill>
                </a:uFill>
                <a:latin typeface="Arial MT"/>
                <a:cs typeface="Arial MT"/>
              </a:rPr>
              <a:t>IAD</a:t>
            </a:r>
            <a:r>
              <a:rPr sz="900" u="sng" spc="-35" dirty="0">
                <a:uFill>
                  <a:solidFill>
                    <a:srgbClr val="000000"/>
                  </a:solidFill>
                </a:uFill>
                <a:latin typeface="Arial MT"/>
                <a:cs typeface="Arial MT"/>
              </a:rPr>
              <a:t> </a:t>
            </a:r>
            <a:r>
              <a:rPr sz="900" u="sng" spc="-95" dirty="0">
                <a:uFill>
                  <a:solidFill>
                    <a:srgbClr val="000000"/>
                  </a:solidFill>
                </a:uFill>
                <a:latin typeface="Arial MT"/>
                <a:cs typeface="Arial MT"/>
              </a:rPr>
              <a:t>en</a:t>
            </a:r>
            <a:r>
              <a:rPr sz="900" u="sng" spc="-30" dirty="0">
                <a:uFill>
                  <a:solidFill>
                    <a:srgbClr val="000000"/>
                  </a:solidFill>
                </a:uFill>
                <a:latin typeface="Arial MT"/>
                <a:cs typeface="Arial MT"/>
              </a:rPr>
              <a:t> </a:t>
            </a:r>
            <a:r>
              <a:rPr sz="900" u="sng" spc="-70" dirty="0">
                <a:uFill>
                  <a:solidFill>
                    <a:srgbClr val="000000"/>
                  </a:solidFill>
                </a:uFill>
                <a:latin typeface="Arial MT"/>
                <a:cs typeface="Arial MT"/>
              </a:rPr>
              <a:t>las</a:t>
            </a:r>
            <a:r>
              <a:rPr sz="900" u="sng" spc="-30" dirty="0">
                <a:uFill>
                  <a:solidFill>
                    <a:srgbClr val="000000"/>
                  </a:solidFill>
                </a:uFill>
                <a:latin typeface="Arial MT"/>
                <a:cs typeface="Arial MT"/>
              </a:rPr>
              <a:t> </a:t>
            </a:r>
            <a:r>
              <a:rPr sz="900" u="sng" spc="-75" dirty="0">
                <a:uFill>
                  <a:solidFill>
                    <a:srgbClr val="000000"/>
                  </a:solidFill>
                </a:uFill>
                <a:latin typeface="Arial MT"/>
                <a:cs typeface="Arial MT"/>
              </a:rPr>
              <a:t>últimas</a:t>
            </a:r>
            <a:r>
              <a:rPr sz="900" u="sng" spc="-30" dirty="0">
                <a:uFill>
                  <a:solidFill>
                    <a:srgbClr val="000000"/>
                  </a:solidFill>
                </a:uFill>
                <a:latin typeface="Arial MT"/>
                <a:cs typeface="Arial MT"/>
              </a:rPr>
              <a:t> </a:t>
            </a:r>
            <a:r>
              <a:rPr sz="900" u="sng" spc="-90" dirty="0">
                <a:uFill>
                  <a:solidFill>
                    <a:srgbClr val="000000"/>
                  </a:solidFill>
                </a:uFill>
                <a:latin typeface="Arial MT"/>
                <a:cs typeface="Arial MT"/>
              </a:rPr>
              <a:t>semanas, </a:t>
            </a:r>
            <a:r>
              <a:rPr sz="900" spc="-235" dirty="0">
                <a:latin typeface="Arial MT"/>
                <a:cs typeface="Arial MT"/>
              </a:rPr>
              <a:t> </a:t>
            </a:r>
            <a:r>
              <a:rPr sz="900" u="sng" spc="-90" dirty="0">
                <a:uFill>
                  <a:solidFill>
                    <a:srgbClr val="000000"/>
                  </a:solidFill>
                </a:uFill>
                <a:latin typeface="Arial MT"/>
                <a:cs typeface="Arial MT"/>
              </a:rPr>
              <a:t>se</a:t>
            </a:r>
            <a:r>
              <a:rPr sz="900" u="sng" spc="-85" dirty="0">
                <a:uFill>
                  <a:solidFill>
                    <a:srgbClr val="000000"/>
                  </a:solidFill>
                </a:uFill>
                <a:latin typeface="Arial MT"/>
                <a:cs typeface="Arial MT"/>
              </a:rPr>
              <a:t> recomienda</a:t>
            </a:r>
            <a:r>
              <a:rPr sz="900" u="sng" spc="-80" dirty="0">
                <a:uFill>
                  <a:solidFill>
                    <a:srgbClr val="000000"/>
                  </a:solidFill>
                </a:uFill>
                <a:latin typeface="Arial MT"/>
                <a:cs typeface="Arial MT"/>
              </a:rPr>
              <a:t> </a:t>
            </a:r>
            <a:r>
              <a:rPr sz="900" u="sng" spc="-70" dirty="0">
                <a:uFill>
                  <a:solidFill>
                    <a:srgbClr val="000000"/>
                  </a:solidFill>
                </a:uFill>
                <a:latin typeface="Arial MT"/>
                <a:cs typeface="Arial MT"/>
              </a:rPr>
              <a:t>reforzar el</a:t>
            </a:r>
            <a:r>
              <a:rPr sz="900" u="sng" spc="-65" dirty="0">
                <a:uFill>
                  <a:solidFill>
                    <a:srgbClr val="000000"/>
                  </a:solidFill>
                </a:uFill>
                <a:latin typeface="Arial MT"/>
                <a:cs typeface="Arial MT"/>
              </a:rPr>
              <a:t> </a:t>
            </a:r>
            <a:r>
              <a:rPr sz="900" u="sng" spc="-80" dirty="0">
                <a:uFill>
                  <a:solidFill>
                    <a:srgbClr val="000000"/>
                  </a:solidFill>
                </a:uFill>
                <a:latin typeface="Arial MT"/>
                <a:cs typeface="Arial MT"/>
              </a:rPr>
              <a:t>personal</a:t>
            </a:r>
            <a:r>
              <a:rPr sz="900" u="sng" spc="-75" dirty="0">
                <a:uFill>
                  <a:solidFill>
                    <a:srgbClr val="000000"/>
                  </a:solidFill>
                </a:uFill>
                <a:latin typeface="Arial MT"/>
                <a:cs typeface="Arial MT"/>
              </a:rPr>
              <a:t> </a:t>
            </a:r>
            <a:r>
              <a:rPr sz="900" u="sng" spc="-70" dirty="0">
                <a:uFill>
                  <a:solidFill>
                    <a:srgbClr val="000000"/>
                  </a:solidFill>
                </a:uFill>
                <a:latin typeface="Arial MT"/>
                <a:cs typeface="Arial MT"/>
              </a:rPr>
              <a:t>al</a:t>
            </a:r>
            <a:r>
              <a:rPr sz="900" u="sng" spc="-65" dirty="0">
                <a:uFill>
                  <a:solidFill>
                    <a:srgbClr val="000000"/>
                  </a:solidFill>
                </a:uFill>
                <a:latin typeface="Arial MT"/>
                <a:cs typeface="Arial MT"/>
              </a:rPr>
              <a:t> </a:t>
            </a:r>
            <a:r>
              <a:rPr sz="900" u="sng" spc="-85" dirty="0">
                <a:uFill>
                  <a:solidFill>
                    <a:srgbClr val="000000"/>
                  </a:solidFill>
                </a:uFill>
                <a:latin typeface="Arial MT"/>
                <a:cs typeface="Arial MT"/>
              </a:rPr>
              <a:t>cuidado</a:t>
            </a:r>
            <a:r>
              <a:rPr sz="900" u="sng" spc="-80"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90" dirty="0">
                <a:uFill>
                  <a:solidFill>
                    <a:srgbClr val="000000"/>
                  </a:solidFill>
                </a:uFill>
                <a:latin typeface="Arial MT"/>
                <a:cs typeface="Arial MT"/>
              </a:rPr>
              <a:t> </a:t>
            </a:r>
            <a:r>
              <a:rPr sz="900" u="sng" spc="-80" dirty="0">
                <a:uFill>
                  <a:solidFill>
                    <a:srgbClr val="000000"/>
                  </a:solidFill>
                </a:uFill>
                <a:latin typeface="Arial MT"/>
                <a:cs typeface="Arial MT"/>
              </a:rPr>
              <a:t>paciente</a:t>
            </a:r>
            <a:r>
              <a:rPr sz="900" u="sng" spc="-75" dirty="0">
                <a:uFill>
                  <a:solidFill>
                    <a:srgbClr val="000000"/>
                  </a:solidFill>
                </a:uFill>
                <a:latin typeface="Arial MT"/>
                <a:cs typeface="Arial MT"/>
              </a:rPr>
              <a:t> </a:t>
            </a:r>
            <a:r>
              <a:rPr sz="900" u="sng" spc="-85" dirty="0">
                <a:uFill>
                  <a:solidFill>
                    <a:srgbClr val="000000"/>
                  </a:solidFill>
                </a:uFill>
                <a:latin typeface="Arial MT"/>
                <a:cs typeface="Arial MT"/>
              </a:rPr>
              <a:t>dependiendo</a:t>
            </a:r>
            <a:r>
              <a:rPr sz="900" u="sng" spc="-80" dirty="0">
                <a:uFill>
                  <a:solidFill>
                    <a:srgbClr val="000000"/>
                  </a:solidFill>
                </a:uFill>
                <a:latin typeface="Arial MT"/>
                <a:cs typeface="Arial MT"/>
              </a:rPr>
              <a:t> del</a:t>
            </a:r>
            <a:r>
              <a:rPr sz="900" u="sng" spc="-75" dirty="0">
                <a:uFill>
                  <a:solidFill>
                    <a:srgbClr val="000000"/>
                  </a:solidFill>
                </a:uFill>
                <a:latin typeface="Arial MT"/>
                <a:cs typeface="Arial MT"/>
              </a:rPr>
              <a:t> </a:t>
            </a:r>
            <a:r>
              <a:rPr sz="900" u="sng" spc="-80" dirty="0">
                <a:uFill>
                  <a:solidFill>
                    <a:srgbClr val="000000"/>
                  </a:solidFill>
                </a:uFill>
                <a:latin typeface="Arial MT"/>
                <a:cs typeface="Arial MT"/>
              </a:rPr>
              <a:t>porcentaje</a:t>
            </a:r>
            <a:r>
              <a:rPr sz="900" u="sng" spc="-75"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90" dirty="0">
                <a:uFill>
                  <a:solidFill>
                    <a:srgbClr val="000000"/>
                  </a:solidFill>
                </a:uFill>
                <a:latin typeface="Arial MT"/>
                <a:cs typeface="Arial MT"/>
              </a:rPr>
              <a:t> </a:t>
            </a:r>
            <a:r>
              <a:rPr sz="900" u="sng" spc="-85" dirty="0">
                <a:uFill>
                  <a:solidFill>
                    <a:srgbClr val="000000"/>
                  </a:solidFill>
                </a:uFill>
                <a:latin typeface="Arial MT"/>
                <a:cs typeface="Arial MT"/>
              </a:rPr>
              <a:t>ocupación</a:t>
            </a:r>
            <a:r>
              <a:rPr sz="900" u="sng" spc="80" dirty="0">
                <a:uFill>
                  <a:solidFill>
                    <a:srgbClr val="000000"/>
                  </a:solidFill>
                </a:uFill>
                <a:latin typeface="Arial MT"/>
                <a:cs typeface="Arial MT"/>
              </a:rPr>
              <a:t> </a:t>
            </a:r>
            <a:r>
              <a:rPr sz="900" u="sng" spc="-80" dirty="0">
                <a:uFill>
                  <a:solidFill>
                    <a:srgbClr val="000000"/>
                  </a:solidFill>
                </a:uFill>
                <a:latin typeface="Arial MT"/>
                <a:cs typeface="Arial MT"/>
              </a:rPr>
              <a:t>para</a:t>
            </a:r>
            <a:r>
              <a:rPr sz="900" u="sng" spc="90" dirty="0">
                <a:uFill>
                  <a:solidFill>
                    <a:srgbClr val="000000"/>
                  </a:solidFill>
                </a:uFill>
                <a:latin typeface="Arial MT"/>
                <a:cs typeface="Arial MT"/>
              </a:rPr>
              <a:t> </a:t>
            </a:r>
            <a:r>
              <a:rPr sz="900" u="sng" spc="-65" dirty="0">
                <a:uFill>
                  <a:solidFill>
                    <a:srgbClr val="000000"/>
                  </a:solidFill>
                </a:uFill>
                <a:latin typeface="Arial MT"/>
                <a:cs typeface="Arial MT"/>
              </a:rPr>
              <a:t>la </a:t>
            </a:r>
            <a:r>
              <a:rPr sz="900" spc="-60" dirty="0">
                <a:latin typeface="Arial MT"/>
                <a:cs typeface="Arial MT"/>
              </a:rPr>
              <a:t> </a:t>
            </a:r>
            <a:r>
              <a:rPr sz="900" u="sng" spc="-80" dirty="0">
                <a:uFill>
                  <a:solidFill>
                    <a:srgbClr val="000000"/>
                  </a:solidFill>
                </a:uFill>
                <a:latin typeface="Arial MT"/>
                <a:cs typeface="Arial MT"/>
              </a:rPr>
              <a:t>atención</a:t>
            </a:r>
            <a:r>
              <a:rPr sz="900" u="sng" spc="-40"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50" dirty="0">
                <a:uFill>
                  <a:solidFill>
                    <a:srgbClr val="000000"/>
                  </a:solidFill>
                </a:uFill>
                <a:latin typeface="Arial MT"/>
                <a:cs typeface="Arial MT"/>
              </a:rPr>
              <a:t> </a:t>
            </a:r>
            <a:r>
              <a:rPr sz="900" u="sng" spc="-80" dirty="0">
                <a:uFill>
                  <a:solidFill>
                    <a:srgbClr val="000000"/>
                  </a:solidFill>
                </a:uFill>
                <a:latin typeface="Arial MT"/>
                <a:cs typeface="Arial MT"/>
              </a:rPr>
              <a:t>pacientes</a:t>
            </a:r>
            <a:r>
              <a:rPr sz="900" u="sng" spc="-20" dirty="0">
                <a:uFill>
                  <a:solidFill>
                    <a:srgbClr val="000000"/>
                  </a:solidFill>
                </a:uFill>
                <a:latin typeface="Arial MT"/>
                <a:cs typeface="Arial MT"/>
              </a:rPr>
              <a:t> </a:t>
            </a:r>
            <a:r>
              <a:rPr sz="900" u="sng" spc="-85" dirty="0">
                <a:uFill>
                  <a:solidFill>
                    <a:srgbClr val="000000"/>
                  </a:solidFill>
                </a:uFill>
                <a:latin typeface="Arial MT"/>
                <a:cs typeface="Arial MT"/>
              </a:rPr>
              <a:t>durante</a:t>
            </a:r>
            <a:r>
              <a:rPr sz="900" u="sng" spc="-25" dirty="0">
                <a:uFill>
                  <a:solidFill>
                    <a:srgbClr val="000000"/>
                  </a:solidFill>
                </a:uFill>
                <a:latin typeface="Arial MT"/>
                <a:cs typeface="Arial MT"/>
              </a:rPr>
              <a:t> </a:t>
            </a:r>
            <a:r>
              <a:rPr sz="900" u="sng" spc="-65" dirty="0">
                <a:uFill>
                  <a:solidFill>
                    <a:srgbClr val="000000"/>
                  </a:solidFill>
                </a:uFill>
                <a:latin typeface="Arial MT"/>
                <a:cs typeface="Arial MT"/>
              </a:rPr>
              <a:t>la </a:t>
            </a:r>
            <a:r>
              <a:rPr sz="900" u="sng" spc="-95" dirty="0">
                <a:uFill>
                  <a:solidFill>
                    <a:srgbClr val="000000"/>
                  </a:solidFill>
                </a:uFill>
                <a:latin typeface="Arial MT"/>
                <a:cs typeface="Arial MT"/>
              </a:rPr>
              <a:t>pandemia</a:t>
            </a:r>
            <a:r>
              <a:rPr sz="900" u="sng" spc="-20" dirty="0">
                <a:uFill>
                  <a:solidFill>
                    <a:srgbClr val="000000"/>
                  </a:solidFill>
                </a:uFill>
                <a:latin typeface="Arial MT"/>
                <a:cs typeface="Arial MT"/>
              </a:rPr>
              <a:t> </a:t>
            </a:r>
            <a:r>
              <a:rPr sz="900" u="sng" spc="-95" dirty="0">
                <a:uFill>
                  <a:solidFill>
                    <a:srgbClr val="000000"/>
                  </a:solidFill>
                </a:uFill>
                <a:latin typeface="Arial MT"/>
                <a:cs typeface="Arial MT"/>
              </a:rPr>
              <a:t>de</a:t>
            </a:r>
            <a:r>
              <a:rPr sz="900" u="sng" spc="-50" dirty="0">
                <a:uFill>
                  <a:solidFill>
                    <a:srgbClr val="000000"/>
                  </a:solidFill>
                </a:uFill>
                <a:latin typeface="Arial MT"/>
                <a:cs typeface="Arial MT"/>
              </a:rPr>
              <a:t> </a:t>
            </a:r>
            <a:r>
              <a:rPr sz="900" u="sng" spc="-110" dirty="0">
                <a:uFill>
                  <a:solidFill>
                    <a:srgbClr val="000000"/>
                  </a:solidFill>
                </a:uFill>
                <a:latin typeface="Arial MT"/>
                <a:cs typeface="Arial MT"/>
              </a:rPr>
              <a:t>COVID</a:t>
            </a:r>
            <a:r>
              <a:rPr sz="900" u="sng" spc="-40" dirty="0">
                <a:uFill>
                  <a:solidFill>
                    <a:srgbClr val="000000"/>
                  </a:solidFill>
                </a:uFill>
                <a:latin typeface="Arial MT"/>
                <a:cs typeface="Arial MT"/>
              </a:rPr>
              <a:t> </a:t>
            </a:r>
            <a:r>
              <a:rPr sz="900" u="sng" spc="-95" dirty="0">
                <a:uFill>
                  <a:solidFill>
                    <a:srgbClr val="000000"/>
                  </a:solidFill>
                </a:uFill>
                <a:latin typeface="Arial MT"/>
                <a:cs typeface="Arial MT"/>
              </a:rPr>
              <a:t>19</a:t>
            </a:r>
            <a:r>
              <a:rPr sz="900" u="sng" spc="-50" dirty="0">
                <a:uFill>
                  <a:solidFill>
                    <a:srgbClr val="000000"/>
                  </a:solidFill>
                </a:uFill>
                <a:latin typeface="Arial MT"/>
                <a:cs typeface="Arial MT"/>
              </a:rPr>
              <a:t> </a:t>
            </a:r>
            <a:r>
              <a:rPr sz="900" u="sng" spc="-95" dirty="0">
                <a:uFill>
                  <a:solidFill>
                    <a:srgbClr val="000000"/>
                  </a:solidFill>
                </a:uFill>
                <a:latin typeface="Arial MT"/>
                <a:cs typeface="Arial MT"/>
              </a:rPr>
              <a:t>que</a:t>
            </a:r>
            <a:r>
              <a:rPr sz="900" u="sng" spc="-35" dirty="0">
                <a:uFill>
                  <a:solidFill>
                    <a:srgbClr val="000000"/>
                  </a:solidFill>
                </a:uFill>
                <a:latin typeface="Arial MT"/>
                <a:cs typeface="Arial MT"/>
              </a:rPr>
              <a:t> </a:t>
            </a:r>
            <a:r>
              <a:rPr sz="900" u="sng" spc="-90" dirty="0">
                <a:uFill>
                  <a:solidFill>
                    <a:srgbClr val="000000"/>
                  </a:solidFill>
                </a:uFill>
                <a:latin typeface="Arial MT"/>
                <a:cs typeface="Arial MT"/>
              </a:rPr>
              <a:t>se</a:t>
            </a:r>
            <a:r>
              <a:rPr sz="900" u="sng" spc="-45" dirty="0">
                <a:uFill>
                  <a:solidFill>
                    <a:srgbClr val="000000"/>
                  </a:solidFill>
                </a:uFill>
                <a:latin typeface="Arial MT"/>
                <a:cs typeface="Arial MT"/>
              </a:rPr>
              <a:t> </a:t>
            </a:r>
            <a:r>
              <a:rPr sz="900" u="sng" spc="-85" dirty="0">
                <a:uFill>
                  <a:solidFill>
                    <a:srgbClr val="000000"/>
                  </a:solidFill>
                </a:uFill>
                <a:latin typeface="Arial MT"/>
                <a:cs typeface="Arial MT"/>
              </a:rPr>
              <a:t>encuentran</a:t>
            </a:r>
            <a:r>
              <a:rPr sz="900" u="sng" spc="-15" dirty="0">
                <a:uFill>
                  <a:solidFill>
                    <a:srgbClr val="000000"/>
                  </a:solidFill>
                </a:uFill>
                <a:latin typeface="Arial MT"/>
                <a:cs typeface="Arial MT"/>
              </a:rPr>
              <a:t> </a:t>
            </a:r>
            <a:r>
              <a:rPr sz="900" u="sng" spc="-95" dirty="0">
                <a:uFill>
                  <a:solidFill>
                    <a:srgbClr val="000000"/>
                  </a:solidFill>
                </a:uFill>
                <a:latin typeface="Arial MT"/>
                <a:cs typeface="Arial MT"/>
              </a:rPr>
              <a:t>en</a:t>
            </a:r>
            <a:r>
              <a:rPr sz="900" u="sng" spc="-40" dirty="0">
                <a:uFill>
                  <a:solidFill>
                    <a:srgbClr val="000000"/>
                  </a:solidFill>
                </a:uFill>
                <a:latin typeface="Arial MT"/>
                <a:cs typeface="Arial MT"/>
              </a:rPr>
              <a:t> </a:t>
            </a:r>
            <a:r>
              <a:rPr sz="900" u="sng" spc="-100" dirty="0">
                <a:uFill>
                  <a:solidFill>
                    <a:srgbClr val="000000"/>
                  </a:solidFill>
                </a:uFill>
                <a:latin typeface="Arial MT"/>
                <a:cs typeface="Arial MT"/>
              </a:rPr>
              <a:t>UC</a:t>
            </a:r>
            <a:r>
              <a:rPr sz="900" spc="-100" dirty="0">
                <a:latin typeface="Arial MT"/>
                <a:cs typeface="Arial MT"/>
              </a:rPr>
              <a:t>I</a:t>
            </a:r>
            <a:endParaRPr sz="900">
              <a:latin typeface="Arial MT"/>
              <a:cs typeface="Arial MT"/>
            </a:endParaRPr>
          </a:p>
        </p:txBody>
      </p:sp>
      <p:grpSp>
        <p:nvGrpSpPr>
          <p:cNvPr id="89" name="object 89"/>
          <p:cNvGrpSpPr/>
          <p:nvPr/>
        </p:nvGrpSpPr>
        <p:grpSpPr>
          <a:xfrm>
            <a:off x="193598" y="524065"/>
            <a:ext cx="5944235" cy="4705350"/>
            <a:chOff x="193598" y="524065"/>
            <a:chExt cx="5944235" cy="4705350"/>
          </a:xfrm>
        </p:grpSpPr>
        <p:sp>
          <p:nvSpPr>
            <p:cNvPr id="90" name="object 90"/>
            <p:cNvSpPr/>
            <p:nvPr/>
          </p:nvSpPr>
          <p:spPr>
            <a:xfrm>
              <a:off x="206298" y="4961127"/>
              <a:ext cx="206375" cy="255270"/>
            </a:xfrm>
            <a:custGeom>
              <a:avLst/>
              <a:gdLst/>
              <a:ahLst/>
              <a:cxnLst/>
              <a:rect l="l" t="t" r="r" b="b"/>
              <a:pathLst>
                <a:path w="206375" h="255270">
                  <a:moveTo>
                    <a:pt x="103162" y="0"/>
                  </a:moveTo>
                  <a:lnTo>
                    <a:pt x="0" y="103250"/>
                  </a:lnTo>
                  <a:lnTo>
                    <a:pt x="51587" y="103250"/>
                  </a:lnTo>
                  <a:lnTo>
                    <a:pt x="51587" y="255016"/>
                  </a:lnTo>
                  <a:lnTo>
                    <a:pt x="154749" y="255016"/>
                  </a:lnTo>
                  <a:lnTo>
                    <a:pt x="154749" y="103250"/>
                  </a:lnTo>
                  <a:lnTo>
                    <a:pt x="206336" y="103250"/>
                  </a:lnTo>
                  <a:lnTo>
                    <a:pt x="103162" y="0"/>
                  </a:lnTo>
                  <a:close/>
                </a:path>
              </a:pathLst>
            </a:custGeom>
            <a:solidFill>
              <a:srgbClr val="C00000"/>
            </a:solidFill>
          </p:spPr>
          <p:txBody>
            <a:bodyPr wrap="square" lIns="0" tIns="0" rIns="0" bIns="0" rtlCol="0"/>
            <a:lstStyle/>
            <a:p>
              <a:endParaRPr/>
            </a:p>
          </p:txBody>
        </p:sp>
        <p:sp>
          <p:nvSpPr>
            <p:cNvPr id="91" name="object 91"/>
            <p:cNvSpPr/>
            <p:nvPr/>
          </p:nvSpPr>
          <p:spPr>
            <a:xfrm>
              <a:off x="206298" y="4961127"/>
              <a:ext cx="206375" cy="255270"/>
            </a:xfrm>
            <a:custGeom>
              <a:avLst/>
              <a:gdLst/>
              <a:ahLst/>
              <a:cxnLst/>
              <a:rect l="l" t="t" r="r" b="b"/>
              <a:pathLst>
                <a:path w="206375" h="255270">
                  <a:moveTo>
                    <a:pt x="0" y="103250"/>
                  </a:moveTo>
                  <a:lnTo>
                    <a:pt x="103162" y="0"/>
                  </a:lnTo>
                  <a:lnTo>
                    <a:pt x="206336" y="103250"/>
                  </a:lnTo>
                  <a:lnTo>
                    <a:pt x="154749" y="103250"/>
                  </a:lnTo>
                  <a:lnTo>
                    <a:pt x="154749" y="255016"/>
                  </a:lnTo>
                  <a:lnTo>
                    <a:pt x="51587" y="255016"/>
                  </a:lnTo>
                  <a:lnTo>
                    <a:pt x="51587" y="103250"/>
                  </a:lnTo>
                  <a:lnTo>
                    <a:pt x="0" y="103250"/>
                  </a:lnTo>
                  <a:close/>
                </a:path>
              </a:pathLst>
            </a:custGeom>
            <a:ln w="25400">
              <a:solidFill>
                <a:srgbClr val="C00000"/>
              </a:solidFill>
            </a:ln>
          </p:spPr>
          <p:txBody>
            <a:bodyPr wrap="square" lIns="0" tIns="0" rIns="0" bIns="0" rtlCol="0"/>
            <a:lstStyle/>
            <a:p>
              <a:endParaRPr/>
            </a:p>
          </p:txBody>
        </p:sp>
        <p:sp>
          <p:nvSpPr>
            <p:cNvPr id="92" name="object 92"/>
            <p:cNvSpPr/>
            <p:nvPr/>
          </p:nvSpPr>
          <p:spPr>
            <a:xfrm>
              <a:off x="2945892" y="1242059"/>
              <a:ext cx="24765" cy="660400"/>
            </a:xfrm>
            <a:custGeom>
              <a:avLst/>
              <a:gdLst/>
              <a:ahLst/>
              <a:cxnLst/>
              <a:rect l="l" t="t" r="r" b="b"/>
              <a:pathLst>
                <a:path w="24764" h="660400">
                  <a:moveTo>
                    <a:pt x="24383" y="0"/>
                  </a:moveTo>
                  <a:lnTo>
                    <a:pt x="0" y="0"/>
                  </a:lnTo>
                  <a:lnTo>
                    <a:pt x="0" y="659892"/>
                  </a:lnTo>
                  <a:lnTo>
                    <a:pt x="24383" y="659892"/>
                  </a:lnTo>
                  <a:lnTo>
                    <a:pt x="24383" y="0"/>
                  </a:lnTo>
                  <a:close/>
                </a:path>
              </a:pathLst>
            </a:custGeom>
            <a:solidFill>
              <a:srgbClr val="00AFEF"/>
            </a:solidFill>
          </p:spPr>
          <p:txBody>
            <a:bodyPr wrap="square" lIns="0" tIns="0" rIns="0" bIns="0" rtlCol="0"/>
            <a:lstStyle/>
            <a:p>
              <a:endParaRPr/>
            </a:p>
          </p:txBody>
        </p:sp>
        <p:sp>
          <p:nvSpPr>
            <p:cNvPr id="93" name="object 93"/>
            <p:cNvSpPr/>
            <p:nvPr/>
          </p:nvSpPr>
          <p:spPr>
            <a:xfrm>
              <a:off x="2945892" y="1242059"/>
              <a:ext cx="24765" cy="660400"/>
            </a:xfrm>
            <a:custGeom>
              <a:avLst/>
              <a:gdLst/>
              <a:ahLst/>
              <a:cxnLst/>
              <a:rect l="l" t="t" r="r" b="b"/>
              <a:pathLst>
                <a:path w="24764" h="660400">
                  <a:moveTo>
                    <a:pt x="0" y="659892"/>
                  </a:moveTo>
                  <a:lnTo>
                    <a:pt x="24383" y="659892"/>
                  </a:lnTo>
                  <a:lnTo>
                    <a:pt x="24383" y="0"/>
                  </a:lnTo>
                  <a:lnTo>
                    <a:pt x="0" y="0"/>
                  </a:lnTo>
                  <a:lnTo>
                    <a:pt x="0" y="659892"/>
                  </a:lnTo>
                  <a:close/>
                </a:path>
              </a:pathLst>
            </a:custGeom>
            <a:ln w="9144">
              <a:solidFill>
                <a:srgbClr val="000000"/>
              </a:solidFill>
            </a:ln>
          </p:spPr>
          <p:txBody>
            <a:bodyPr wrap="square" lIns="0" tIns="0" rIns="0" bIns="0" rtlCol="0"/>
            <a:lstStyle/>
            <a:p>
              <a:endParaRPr/>
            </a:p>
          </p:txBody>
        </p:sp>
        <p:sp>
          <p:nvSpPr>
            <p:cNvPr id="94" name="object 94"/>
            <p:cNvSpPr/>
            <p:nvPr/>
          </p:nvSpPr>
          <p:spPr>
            <a:xfrm>
              <a:off x="3005327" y="1408175"/>
              <a:ext cx="24765" cy="494030"/>
            </a:xfrm>
            <a:custGeom>
              <a:avLst/>
              <a:gdLst/>
              <a:ahLst/>
              <a:cxnLst/>
              <a:rect l="l" t="t" r="r" b="b"/>
              <a:pathLst>
                <a:path w="24764" h="494030">
                  <a:moveTo>
                    <a:pt x="24383" y="0"/>
                  </a:moveTo>
                  <a:lnTo>
                    <a:pt x="0" y="0"/>
                  </a:lnTo>
                  <a:lnTo>
                    <a:pt x="0" y="493775"/>
                  </a:lnTo>
                  <a:lnTo>
                    <a:pt x="24383" y="493775"/>
                  </a:lnTo>
                  <a:lnTo>
                    <a:pt x="24383" y="0"/>
                  </a:lnTo>
                  <a:close/>
                </a:path>
              </a:pathLst>
            </a:custGeom>
            <a:solidFill>
              <a:srgbClr val="00AFEF"/>
            </a:solidFill>
          </p:spPr>
          <p:txBody>
            <a:bodyPr wrap="square" lIns="0" tIns="0" rIns="0" bIns="0" rtlCol="0"/>
            <a:lstStyle/>
            <a:p>
              <a:endParaRPr/>
            </a:p>
          </p:txBody>
        </p:sp>
        <p:sp>
          <p:nvSpPr>
            <p:cNvPr id="95" name="object 95"/>
            <p:cNvSpPr/>
            <p:nvPr/>
          </p:nvSpPr>
          <p:spPr>
            <a:xfrm>
              <a:off x="3005327" y="1408175"/>
              <a:ext cx="24765" cy="494030"/>
            </a:xfrm>
            <a:custGeom>
              <a:avLst/>
              <a:gdLst/>
              <a:ahLst/>
              <a:cxnLst/>
              <a:rect l="l" t="t" r="r" b="b"/>
              <a:pathLst>
                <a:path w="24764" h="494030">
                  <a:moveTo>
                    <a:pt x="0" y="493775"/>
                  </a:moveTo>
                  <a:lnTo>
                    <a:pt x="24383" y="493775"/>
                  </a:lnTo>
                  <a:lnTo>
                    <a:pt x="24383" y="0"/>
                  </a:lnTo>
                  <a:lnTo>
                    <a:pt x="0" y="0"/>
                  </a:lnTo>
                  <a:lnTo>
                    <a:pt x="0" y="493775"/>
                  </a:lnTo>
                  <a:close/>
                </a:path>
              </a:pathLst>
            </a:custGeom>
            <a:ln w="9143">
              <a:solidFill>
                <a:srgbClr val="000000"/>
              </a:solidFill>
            </a:ln>
          </p:spPr>
          <p:txBody>
            <a:bodyPr wrap="square" lIns="0" tIns="0" rIns="0" bIns="0" rtlCol="0"/>
            <a:lstStyle/>
            <a:p>
              <a:endParaRPr/>
            </a:p>
          </p:txBody>
        </p:sp>
        <p:sp>
          <p:nvSpPr>
            <p:cNvPr id="96" name="object 96"/>
            <p:cNvSpPr/>
            <p:nvPr/>
          </p:nvSpPr>
          <p:spPr>
            <a:xfrm>
              <a:off x="3066287" y="1187195"/>
              <a:ext cx="24765" cy="715010"/>
            </a:xfrm>
            <a:custGeom>
              <a:avLst/>
              <a:gdLst/>
              <a:ahLst/>
              <a:cxnLst/>
              <a:rect l="l" t="t" r="r" b="b"/>
              <a:pathLst>
                <a:path w="24764" h="715010">
                  <a:moveTo>
                    <a:pt x="24383" y="0"/>
                  </a:moveTo>
                  <a:lnTo>
                    <a:pt x="0" y="0"/>
                  </a:lnTo>
                  <a:lnTo>
                    <a:pt x="0" y="714755"/>
                  </a:lnTo>
                  <a:lnTo>
                    <a:pt x="24383" y="714755"/>
                  </a:lnTo>
                  <a:lnTo>
                    <a:pt x="24383" y="0"/>
                  </a:lnTo>
                  <a:close/>
                </a:path>
              </a:pathLst>
            </a:custGeom>
            <a:solidFill>
              <a:srgbClr val="00AFEF"/>
            </a:solidFill>
          </p:spPr>
          <p:txBody>
            <a:bodyPr wrap="square" lIns="0" tIns="0" rIns="0" bIns="0" rtlCol="0"/>
            <a:lstStyle/>
            <a:p>
              <a:endParaRPr/>
            </a:p>
          </p:txBody>
        </p:sp>
        <p:sp>
          <p:nvSpPr>
            <p:cNvPr id="97" name="object 97"/>
            <p:cNvSpPr/>
            <p:nvPr/>
          </p:nvSpPr>
          <p:spPr>
            <a:xfrm>
              <a:off x="3066287" y="1187195"/>
              <a:ext cx="24765" cy="715010"/>
            </a:xfrm>
            <a:custGeom>
              <a:avLst/>
              <a:gdLst/>
              <a:ahLst/>
              <a:cxnLst/>
              <a:rect l="l" t="t" r="r" b="b"/>
              <a:pathLst>
                <a:path w="24764" h="715010">
                  <a:moveTo>
                    <a:pt x="0" y="714755"/>
                  </a:moveTo>
                  <a:lnTo>
                    <a:pt x="24383" y="714755"/>
                  </a:lnTo>
                  <a:lnTo>
                    <a:pt x="24383" y="0"/>
                  </a:lnTo>
                  <a:lnTo>
                    <a:pt x="0" y="0"/>
                  </a:lnTo>
                  <a:lnTo>
                    <a:pt x="0" y="714755"/>
                  </a:lnTo>
                  <a:close/>
                </a:path>
              </a:pathLst>
            </a:custGeom>
            <a:ln w="9144">
              <a:solidFill>
                <a:srgbClr val="000000"/>
              </a:solidFill>
            </a:ln>
          </p:spPr>
          <p:txBody>
            <a:bodyPr wrap="square" lIns="0" tIns="0" rIns="0" bIns="0" rtlCol="0"/>
            <a:lstStyle/>
            <a:p>
              <a:endParaRPr/>
            </a:p>
          </p:txBody>
        </p:sp>
        <p:sp>
          <p:nvSpPr>
            <p:cNvPr id="98" name="object 98"/>
            <p:cNvSpPr/>
            <p:nvPr/>
          </p:nvSpPr>
          <p:spPr>
            <a:xfrm>
              <a:off x="3127248" y="1298447"/>
              <a:ext cx="24765" cy="603885"/>
            </a:xfrm>
            <a:custGeom>
              <a:avLst/>
              <a:gdLst/>
              <a:ahLst/>
              <a:cxnLst/>
              <a:rect l="l" t="t" r="r" b="b"/>
              <a:pathLst>
                <a:path w="24764" h="603885">
                  <a:moveTo>
                    <a:pt x="24383" y="0"/>
                  </a:moveTo>
                  <a:lnTo>
                    <a:pt x="0" y="0"/>
                  </a:lnTo>
                  <a:lnTo>
                    <a:pt x="0" y="603503"/>
                  </a:lnTo>
                  <a:lnTo>
                    <a:pt x="24383" y="603503"/>
                  </a:lnTo>
                  <a:lnTo>
                    <a:pt x="24383" y="0"/>
                  </a:lnTo>
                  <a:close/>
                </a:path>
              </a:pathLst>
            </a:custGeom>
            <a:solidFill>
              <a:srgbClr val="00AFEF"/>
            </a:solidFill>
          </p:spPr>
          <p:txBody>
            <a:bodyPr wrap="square" lIns="0" tIns="0" rIns="0" bIns="0" rtlCol="0"/>
            <a:lstStyle/>
            <a:p>
              <a:endParaRPr/>
            </a:p>
          </p:txBody>
        </p:sp>
        <p:sp>
          <p:nvSpPr>
            <p:cNvPr id="99" name="object 99"/>
            <p:cNvSpPr/>
            <p:nvPr/>
          </p:nvSpPr>
          <p:spPr>
            <a:xfrm>
              <a:off x="3127248" y="1298447"/>
              <a:ext cx="24765" cy="603885"/>
            </a:xfrm>
            <a:custGeom>
              <a:avLst/>
              <a:gdLst/>
              <a:ahLst/>
              <a:cxnLst/>
              <a:rect l="l" t="t" r="r" b="b"/>
              <a:pathLst>
                <a:path w="24764" h="603885">
                  <a:moveTo>
                    <a:pt x="0" y="603503"/>
                  </a:moveTo>
                  <a:lnTo>
                    <a:pt x="24383" y="603503"/>
                  </a:lnTo>
                  <a:lnTo>
                    <a:pt x="24383" y="0"/>
                  </a:lnTo>
                  <a:lnTo>
                    <a:pt x="0" y="0"/>
                  </a:lnTo>
                  <a:lnTo>
                    <a:pt x="0" y="603503"/>
                  </a:lnTo>
                  <a:close/>
                </a:path>
              </a:pathLst>
            </a:custGeom>
            <a:ln w="9143">
              <a:solidFill>
                <a:srgbClr val="000000"/>
              </a:solidFill>
            </a:ln>
          </p:spPr>
          <p:txBody>
            <a:bodyPr wrap="square" lIns="0" tIns="0" rIns="0" bIns="0" rtlCol="0"/>
            <a:lstStyle/>
            <a:p>
              <a:endParaRPr/>
            </a:p>
          </p:txBody>
        </p:sp>
        <p:sp>
          <p:nvSpPr>
            <p:cNvPr id="100" name="object 100"/>
            <p:cNvSpPr/>
            <p:nvPr/>
          </p:nvSpPr>
          <p:spPr>
            <a:xfrm>
              <a:off x="3188208" y="1339595"/>
              <a:ext cx="22860" cy="562610"/>
            </a:xfrm>
            <a:custGeom>
              <a:avLst/>
              <a:gdLst/>
              <a:ahLst/>
              <a:cxnLst/>
              <a:rect l="l" t="t" r="r" b="b"/>
              <a:pathLst>
                <a:path w="22860" h="562610">
                  <a:moveTo>
                    <a:pt x="22860" y="0"/>
                  </a:moveTo>
                  <a:lnTo>
                    <a:pt x="0" y="0"/>
                  </a:lnTo>
                  <a:lnTo>
                    <a:pt x="0" y="562355"/>
                  </a:lnTo>
                  <a:lnTo>
                    <a:pt x="22860" y="562355"/>
                  </a:lnTo>
                  <a:lnTo>
                    <a:pt x="22860" y="0"/>
                  </a:lnTo>
                  <a:close/>
                </a:path>
              </a:pathLst>
            </a:custGeom>
            <a:solidFill>
              <a:srgbClr val="00AFEF"/>
            </a:solidFill>
          </p:spPr>
          <p:txBody>
            <a:bodyPr wrap="square" lIns="0" tIns="0" rIns="0" bIns="0" rtlCol="0"/>
            <a:lstStyle/>
            <a:p>
              <a:endParaRPr/>
            </a:p>
          </p:txBody>
        </p:sp>
        <p:sp>
          <p:nvSpPr>
            <p:cNvPr id="101" name="object 101"/>
            <p:cNvSpPr/>
            <p:nvPr/>
          </p:nvSpPr>
          <p:spPr>
            <a:xfrm>
              <a:off x="3188208" y="1339595"/>
              <a:ext cx="22860" cy="562610"/>
            </a:xfrm>
            <a:custGeom>
              <a:avLst/>
              <a:gdLst/>
              <a:ahLst/>
              <a:cxnLst/>
              <a:rect l="l" t="t" r="r" b="b"/>
              <a:pathLst>
                <a:path w="22860" h="562610">
                  <a:moveTo>
                    <a:pt x="0" y="562355"/>
                  </a:moveTo>
                  <a:lnTo>
                    <a:pt x="22860" y="562355"/>
                  </a:lnTo>
                  <a:lnTo>
                    <a:pt x="22860" y="0"/>
                  </a:lnTo>
                  <a:lnTo>
                    <a:pt x="0" y="0"/>
                  </a:lnTo>
                  <a:lnTo>
                    <a:pt x="0" y="562355"/>
                  </a:lnTo>
                  <a:close/>
                </a:path>
              </a:pathLst>
            </a:custGeom>
            <a:ln w="9144">
              <a:solidFill>
                <a:srgbClr val="000000"/>
              </a:solidFill>
            </a:ln>
          </p:spPr>
          <p:txBody>
            <a:bodyPr wrap="square" lIns="0" tIns="0" rIns="0" bIns="0" rtlCol="0"/>
            <a:lstStyle/>
            <a:p>
              <a:endParaRPr/>
            </a:p>
          </p:txBody>
        </p:sp>
        <p:sp>
          <p:nvSpPr>
            <p:cNvPr id="102" name="object 102"/>
            <p:cNvSpPr/>
            <p:nvPr/>
          </p:nvSpPr>
          <p:spPr>
            <a:xfrm>
              <a:off x="3247643" y="1394460"/>
              <a:ext cx="24765" cy="508000"/>
            </a:xfrm>
            <a:custGeom>
              <a:avLst/>
              <a:gdLst/>
              <a:ahLst/>
              <a:cxnLst/>
              <a:rect l="l" t="t" r="r" b="b"/>
              <a:pathLst>
                <a:path w="24764" h="508000">
                  <a:moveTo>
                    <a:pt x="24383" y="0"/>
                  </a:moveTo>
                  <a:lnTo>
                    <a:pt x="0" y="0"/>
                  </a:lnTo>
                  <a:lnTo>
                    <a:pt x="0" y="507492"/>
                  </a:lnTo>
                  <a:lnTo>
                    <a:pt x="24383" y="507492"/>
                  </a:lnTo>
                  <a:lnTo>
                    <a:pt x="24383" y="0"/>
                  </a:lnTo>
                  <a:close/>
                </a:path>
              </a:pathLst>
            </a:custGeom>
            <a:solidFill>
              <a:srgbClr val="00AFEF"/>
            </a:solidFill>
          </p:spPr>
          <p:txBody>
            <a:bodyPr wrap="square" lIns="0" tIns="0" rIns="0" bIns="0" rtlCol="0"/>
            <a:lstStyle/>
            <a:p>
              <a:endParaRPr/>
            </a:p>
          </p:txBody>
        </p:sp>
        <p:sp>
          <p:nvSpPr>
            <p:cNvPr id="103" name="object 103"/>
            <p:cNvSpPr/>
            <p:nvPr/>
          </p:nvSpPr>
          <p:spPr>
            <a:xfrm>
              <a:off x="3247643" y="1394460"/>
              <a:ext cx="24765" cy="508000"/>
            </a:xfrm>
            <a:custGeom>
              <a:avLst/>
              <a:gdLst/>
              <a:ahLst/>
              <a:cxnLst/>
              <a:rect l="l" t="t" r="r" b="b"/>
              <a:pathLst>
                <a:path w="24764" h="508000">
                  <a:moveTo>
                    <a:pt x="0" y="507492"/>
                  </a:moveTo>
                  <a:lnTo>
                    <a:pt x="24383" y="507492"/>
                  </a:lnTo>
                  <a:lnTo>
                    <a:pt x="24383" y="0"/>
                  </a:lnTo>
                  <a:lnTo>
                    <a:pt x="0" y="0"/>
                  </a:lnTo>
                  <a:lnTo>
                    <a:pt x="0" y="507492"/>
                  </a:lnTo>
                  <a:close/>
                </a:path>
              </a:pathLst>
            </a:custGeom>
            <a:ln w="9143">
              <a:solidFill>
                <a:srgbClr val="000000"/>
              </a:solidFill>
            </a:ln>
          </p:spPr>
          <p:txBody>
            <a:bodyPr wrap="square" lIns="0" tIns="0" rIns="0" bIns="0" rtlCol="0"/>
            <a:lstStyle/>
            <a:p>
              <a:endParaRPr/>
            </a:p>
          </p:txBody>
        </p:sp>
        <p:sp>
          <p:nvSpPr>
            <p:cNvPr id="104" name="object 104"/>
            <p:cNvSpPr/>
            <p:nvPr/>
          </p:nvSpPr>
          <p:spPr>
            <a:xfrm>
              <a:off x="3308604" y="1600200"/>
              <a:ext cx="24765" cy="302260"/>
            </a:xfrm>
            <a:custGeom>
              <a:avLst/>
              <a:gdLst/>
              <a:ahLst/>
              <a:cxnLst/>
              <a:rect l="l" t="t" r="r" b="b"/>
              <a:pathLst>
                <a:path w="24764" h="302260">
                  <a:moveTo>
                    <a:pt x="24384" y="0"/>
                  </a:moveTo>
                  <a:lnTo>
                    <a:pt x="0" y="0"/>
                  </a:lnTo>
                  <a:lnTo>
                    <a:pt x="0" y="301751"/>
                  </a:lnTo>
                  <a:lnTo>
                    <a:pt x="24384" y="301751"/>
                  </a:lnTo>
                  <a:lnTo>
                    <a:pt x="24384" y="0"/>
                  </a:lnTo>
                  <a:close/>
                </a:path>
              </a:pathLst>
            </a:custGeom>
            <a:solidFill>
              <a:srgbClr val="00AFEF"/>
            </a:solidFill>
          </p:spPr>
          <p:txBody>
            <a:bodyPr wrap="square" lIns="0" tIns="0" rIns="0" bIns="0" rtlCol="0"/>
            <a:lstStyle/>
            <a:p>
              <a:endParaRPr/>
            </a:p>
          </p:txBody>
        </p:sp>
        <p:sp>
          <p:nvSpPr>
            <p:cNvPr id="105" name="object 105"/>
            <p:cNvSpPr/>
            <p:nvPr/>
          </p:nvSpPr>
          <p:spPr>
            <a:xfrm>
              <a:off x="3308604" y="1600200"/>
              <a:ext cx="24765" cy="302260"/>
            </a:xfrm>
            <a:custGeom>
              <a:avLst/>
              <a:gdLst/>
              <a:ahLst/>
              <a:cxnLst/>
              <a:rect l="l" t="t" r="r" b="b"/>
              <a:pathLst>
                <a:path w="24764" h="302260">
                  <a:moveTo>
                    <a:pt x="0" y="301751"/>
                  </a:moveTo>
                  <a:lnTo>
                    <a:pt x="24384" y="301751"/>
                  </a:lnTo>
                  <a:lnTo>
                    <a:pt x="24384" y="0"/>
                  </a:lnTo>
                  <a:lnTo>
                    <a:pt x="0" y="0"/>
                  </a:lnTo>
                  <a:lnTo>
                    <a:pt x="0" y="301751"/>
                  </a:lnTo>
                  <a:close/>
                </a:path>
              </a:pathLst>
            </a:custGeom>
            <a:ln w="9144">
              <a:solidFill>
                <a:srgbClr val="000000"/>
              </a:solidFill>
            </a:ln>
          </p:spPr>
          <p:txBody>
            <a:bodyPr wrap="square" lIns="0" tIns="0" rIns="0" bIns="0" rtlCol="0"/>
            <a:lstStyle/>
            <a:p>
              <a:endParaRPr/>
            </a:p>
          </p:txBody>
        </p:sp>
        <p:sp>
          <p:nvSpPr>
            <p:cNvPr id="106" name="object 106"/>
            <p:cNvSpPr/>
            <p:nvPr/>
          </p:nvSpPr>
          <p:spPr>
            <a:xfrm>
              <a:off x="3369564" y="1641347"/>
              <a:ext cx="22860" cy="260985"/>
            </a:xfrm>
            <a:custGeom>
              <a:avLst/>
              <a:gdLst/>
              <a:ahLst/>
              <a:cxnLst/>
              <a:rect l="l" t="t" r="r" b="b"/>
              <a:pathLst>
                <a:path w="22860" h="260985">
                  <a:moveTo>
                    <a:pt x="22860" y="0"/>
                  </a:moveTo>
                  <a:lnTo>
                    <a:pt x="0" y="0"/>
                  </a:lnTo>
                  <a:lnTo>
                    <a:pt x="0" y="260603"/>
                  </a:lnTo>
                  <a:lnTo>
                    <a:pt x="22860" y="260603"/>
                  </a:lnTo>
                  <a:lnTo>
                    <a:pt x="22860" y="0"/>
                  </a:lnTo>
                  <a:close/>
                </a:path>
              </a:pathLst>
            </a:custGeom>
            <a:solidFill>
              <a:srgbClr val="00AFEF"/>
            </a:solidFill>
          </p:spPr>
          <p:txBody>
            <a:bodyPr wrap="square" lIns="0" tIns="0" rIns="0" bIns="0" rtlCol="0"/>
            <a:lstStyle/>
            <a:p>
              <a:endParaRPr/>
            </a:p>
          </p:txBody>
        </p:sp>
        <p:sp>
          <p:nvSpPr>
            <p:cNvPr id="107" name="object 107"/>
            <p:cNvSpPr/>
            <p:nvPr/>
          </p:nvSpPr>
          <p:spPr>
            <a:xfrm>
              <a:off x="3369564" y="1641347"/>
              <a:ext cx="22860" cy="260985"/>
            </a:xfrm>
            <a:custGeom>
              <a:avLst/>
              <a:gdLst/>
              <a:ahLst/>
              <a:cxnLst/>
              <a:rect l="l" t="t" r="r" b="b"/>
              <a:pathLst>
                <a:path w="22860" h="260985">
                  <a:moveTo>
                    <a:pt x="0" y="260603"/>
                  </a:moveTo>
                  <a:lnTo>
                    <a:pt x="22860" y="260603"/>
                  </a:lnTo>
                  <a:lnTo>
                    <a:pt x="22860" y="0"/>
                  </a:lnTo>
                  <a:lnTo>
                    <a:pt x="0" y="0"/>
                  </a:lnTo>
                  <a:lnTo>
                    <a:pt x="0" y="260603"/>
                  </a:lnTo>
                  <a:close/>
                </a:path>
              </a:pathLst>
            </a:custGeom>
            <a:ln w="9144">
              <a:solidFill>
                <a:srgbClr val="000000"/>
              </a:solidFill>
            </a:ln>
          </p:spPr>
          <p:txBody>
            <a:bodyPr wrap="square" lIns="0" tIns="0" rIns="0" bIns="0" rtlCol="0"/>
            <a:lstStyle/>
            <a:p>
              <a:endParaRPr/>
            </a:p>
          </p:txBody>
        </p:sp>
        <p:sp>
          <p:nvSpPr>
            <p:cNvPr id="108" name="object 108"/>
            <p:cNvSpPr/>
            <p:nvPr/>
          </p:nvSpPr>
          <p:spPr>
            <a:xfrm>
              <a:off x="3428999" y="1572767"/>
              <a:ext cx="24765" cy="329565"/>
            </a:xfrm>
            <a:custGeom>
              <a:avLst/>
              <a:gdLst/>
              <a:ahLst/>
              <a:cxnLst/>
              <a:rect l="l" t="t" r="r" b="b"/>
              <a:pathLst>
                <a:path w="24764" h="329564">
                  <a:moveTo>
                    <a:pt x="24384" y="0"/>
                  </a:moveTo>
                  <a:lnTo>
                    <a:pt x="0" y="0"/>
                  </a:lnTo>
                  <a:lnTo>
                    <a:pt x="0" y="329183"/>
                  </a:lnTo>
                  <a:lnTo>
                    <a:pt x="24384" y="329183"/>
                  </a:lnTo>
                  <a:lnTo>
                    <a:pt x="24384" y="0"/>
                  </a:lnTo>
                  <a:close/>
                </a:path>
              </a:pathLst>
            </a:custGeom>
            <a:solidFill>
              <a:srgbClr val="00AFEF"/>
            </a:solidFill>
          </p:spPr>
          <p:txBody>
            <a:bodyPr wrap="square" lIns="0" tIns="0" rIns="0" bIns="0" rtlCol="0"/>
            <a:lstStyle/>
            <a:p>
              <a:endParaRPr/>
            </a:p>
          </p:txBody>
        </p:sp>
        <p:sp>
          <p:nvSpPr>
            <p:cNvPr id="109" name="object 109"/>
            <p:cNvSpPr/>
            <p:nvPr/>
          </p:nvSpPr>
          <p:spPr>
            <a:xfrm>
              <a:off x="3428999" y="1572767"/>
              <a:ext cx="24765" cy="329565"/>
            </a:xfrm>
            <a:custGeom>
              <a:avLst/>
              <a:gdLst/>
              <a:ahLst/>
              <a:cxnLst/>
              <a:rect l="l" t="t" r="r" b="b"/>
              <a:pathLst>
                <a:path w="24764" h="329564">
                  <a:moveTo>
                    <a:pt x="0" y="329183"/>
                  </a:moveTo>
                  <a:lnTo>
                    <a:pt x="24384" y="329183"/>
                  </a:lnTo>
                  <a:lnTo>
                    <a:pt x="24384" y="0"/>
                  </a:lnTo>
                  <a:lnTo>
                    <a:pt x="0" y="0"/>
                  </a:lnTo>
                  <a:lnTo>
                    <a:pt x="0" y="329183"/>
                  </a:lnTo>
                  <a:close/>
                </a:path>
              </a:pathLst>
            </a:custGeom>
            <a:ln w="9144">
              <a:solidFill>
                <a:srgbClr val="000000"/>
              </a:solidFill>
            </a:ln>
          </p:spPr>
          <p:txBody>
            <a:bodyPr wrap="square" lIns="0" tIns="0" rIns="0" bIns="0" rtlCol="0"/>
            <a:lstStyle/>
            <a:p>
              <a:endParaRPr/>
            </a:p>
          </p:txBody>
        </p:sp>
        <p:sp>
          <p:nvSpPr>
            <p:cNvPr id="110" name="object 110"/>
            <p:cNvSpPr/>
            <p:nvPr/>
          </p:nvSpPr>
          <p:spPr>
            <a:xfrm>
              <a:off x="3489960" y="1586483"/>
              <a:ext cx="24765" cy="315595"/>
            </a:xfrm>
            <a:custGeom>
              <a:avLst/>
              <a:gdLst/>
              <a:ahLst/>
              <a:cxnLst/>
              <a:rect l="l" t="t" r="r" b="b"/>
              <a:pathLst>
                <a:path w="24764" h="315594">
                  <a:moveTo>
                    <a:pt x="24384" y="0"/>
                  </a:moveTo>
                  <a:lnTo>
                    <a:pt x="0" y="0"/>
                  </a:lnTo>
                  <a:lnTo>
                    <a:pt x="0" y="315468"/>
                  </a:lnTo>
                  <a:lnTo>
                    <a:pt x="24384" y="315468"/>
                  </a:lnTo>
                  <a:lnTo>
                    <a:pt x="24384" y="0"/>
                  </a:lnTo>
                  <a:close/>
                </a:path>
              </a:pathLst>
            </a:custGeom>
            <a:solidFill>
              <a:srgbClr val="00AFEF"/>
            </a:solidFill>
          </p:spPr>
          <p:txBody>
            <a:bodyPr wrap="square" lIns="0" tIns="0" rIns="0" bIns="0" rtlCol="0"/>
            <a:lstStyle/>
            <a:p>
              <a:endParaRPr/>
            </a:p>
          </p:txBody>
        </p:sp>
        <p:sp>
          <p:nvSpPr>
            <p:cNvPr id="111" name="object 111"/>
            <p:cNvSpPr/>
            <p:nvPr/>
          </p:nvSpPr>
          <p:spPr>
            <a:xfrm>
              <a:off x="3489960" y="1586483"/>
              <a:ext cx="24765" cy="315595"/>
            </a:xfrm>
            <a:custGeom>
              <a:avLst/>
              <a:gdLst/>
              <a:ahLst/>
              <a:cxnLst/>
              <a:rect l="l" t="t" r="r" b="b"/>
              <a:pathLst>
                <a:path w="24764" h="315594">
                  <a:moveTo>
                    <a:pt x="0" y="315468"/>
                  </a:moveTo>
                  <a:lnTo>
                    <a:pt x="24384" y="315468"/>
                  </a:lnTo>
                  <a:lnTo>
                    <a:pt x="24384" y="0"/>
                  </a:lnTo>
                  <a:lnTo>
                    <a:pt x="0" y="0"/>
                  </a:lnTo>
                  <a:lnTo>
                    <a:pt x="0" y="315468"/>
                  </a:lnTo>
                  <a:close/>
                </a:path>
              </a:pathLst>
            </a:custGeom>
            <a:ln w="9144">
              <a:solidFill>
                <a:srgbClr val="000000"/>
              </a:solidFill>
            </a:ln>
          </p:spPr>
          <p:txBody>
            <a:bodyPr wrap="square" lIns="0" tIns="0" rIns="0" bIns="0" rtlCol="0"/>
            <a:lstStyle/>
            <a:p>
              <a:endParaRPr/>
            </a:p>
          </p:txBody>
        </p:sp>
        <p:sp>
          <p:nvSpPr>
            <p:cNvPr id="112" name="object 112"/>
            <p:cNvSpPr/>
            <p:nvPr/>
          </p:nvSpPr>
          <p:spPr>
            <a:xfrm>
              <a:off x="3550919" y="1504188"/>
              <a:ext cx="22860" cy="398145"/>
            </a:xfrm>
            <a:custGeom>
              <a:avLst/>
              <a:gdLst/>
              <a:ahLst/>
              <a:cxnLst/>
              <a:rect l="l" t="t" r="r" b="b"/>
              <a:pathLst>
                <a:path w="22860" h="398144">
                  <a:moveTo>
                    <a:pt x="22860" y="0"/>
                  </a:moveTo>
                  <a:lnTo>
                    <a:pt x="0" y="0"/>
                  </a:lnTo>
                  <a:lnTo>
                    <a:pt x="0" y="397764"/>
                  </a:lnTo>
                  <a:lnTo>
                    <a:pt x="22860" y="397764"/>
                  </a:lnTo>
                  <a:lnTo>
                    <a:pt x="22860" y="0"/>
                  </a:lnTo>
                  <a:close/>
                </a:path>
              </a:pathLst>
            </a:custGeom>
            <a:solidFill>
              <a:srgbClr val="00AFEF"/>
            </a:solidFill>
          </p:spPr>
          <p:txBody>
            <a:bodyPr wrap="square" lIns="0" tIns="0" rIns="0" bIns="0" rtlCol="0"/>
            <a:lstStyle/>
            <a:p>
              <a:endParaRPr/>
            </a:p>
          </p:txBody>
        </p:sp>
        <p:sp>
          <p:nvSpPr>
            <p:cNvPr id="113" name="object 113"/>
            <p:cNvSpPr/>
            <p:nvPr/>
          </p:nvSpPr>
          <p:spPr>
            <a:xfrm>
              <a:off x="3550919" y="1504188"/>
              <a:ext cx="22860" cy="398145"/>
            </a:xfrm>
            <a:custGeom>
              <a:avLst/>
              <a:gdLst/>
              <a:ahLst/>
              <a:cxnLst/>
              <a:rect l="l" t="t" r="r" b="b"/>
              <a:pathLst>
                <a:path w="22860" h="398144">
                  <a:moveTo>
                    <a:pt x="0" y="397764"/>
                  </a:moveTo>
                  <a:lnTo>
                    <a:pt x="22860" y="397764"/>
                  </a:lnTo>
                  <a:lnTo>
                    <a:pt x="22860" y="0"/>
                  </a:lnTo>
                  <a:lnTo>
                    <a:pt x="0" y="0"/>
                  </a:lnTo>
                  <a:lnTo>
                    <a:pt x="0" y="397764"/>
                  </a:lnTo>
                  <a:close/>
                </a:path>
              </a:pathLst>
            </a:custGeom>
            <a:ln w="9144">
              <a:solidFill>
                <a:srgbClr val="000000"/>
              </a:solidFill>
            </a:ln>
          </p:spPr>
          <p:txBody>
            <a:bodyPr wrap="square" lIns="0" tIns="0" rIns="0" bIns="0" rtlCol="0"/>
            <a:lstStyle/>
            <a:p>
              <a:endParaRPr/>
            </a:p>
          </p:txBody>
        </p:sp>
        <p:sp>
          <p:nvSpPr>
            <p:cNvPr id="114" name="object 114"/>
            <p:cNvSpPr/>
            <p:nvPr/>
          </p:nvSpPr>
          <p:spPr>
            <a:xfrm>
              <a:off x="3610356" y="1490472"/>
              <a:ext cx="24765" cy="411480"/>
            </a:xfrm>
            <a:custGeom>
              <a:avLst/>
              <a:gdLst/>
              <a:ahLst/>
              <a:cxnLst/>
              <a:rect l="l" t="t" r="r" b="b"/>
              <a:pathLst>
                <a:path w="24764" h="411480">
                  <a:moveTo>
                    <a:pt x="24384" y="0"/>
                  </a:moveTo>
                  <a:lnTo>
                    <a:pt x="0" y="0"/>
                  </a:lnTo>
                  <a:lnTo>
                    <a:pt x="0" y="411479"/>
                  </a:lnTo>
                  <a:lnTo>
                    <a:pt x="24384" y="411479"/>
                  </a:lnTo>
                  <a:lnTo>
                    <a:pt x="24384" y="0"/>
                  </a:lnTo>
                  <a:close/>
                </a:path>
              </a:pathLst>
            </a:custGeom>
            <a:solidFill>
              <a:srgbClr val="00AFEF"/>
            </a:solidFill>
          </p:spPr>
          <p:txBody>
            <a:bodyPr wrap="square" lIns="0" tIns="0" rIns="0" bIns="0" rtlCol="0"/>
            <a:lstStyle/>
            <a:p>
              <a:endParaRPr/>
            </a:p>
          </p:txBody>
        </p:sp>
        <p:sp>
          <p:nvSpPr>
            <p:cNvPr id="115" name="object 115"/>
            <p:cNvSpPr/>
            <p:nvPr/>
          </p:nvSpPr>
          <p:spPr>
            <a:xfrm>
              <a:off x="3610356" y="1490472"/>
              <a:ext cx="24765" cy="411480"/>
            </a:xfrm>
            <a:custGeom>
              <a:avLst/>
              <a:gdLst/>
              <a:ahLst/>
              <a:cxnLst/>
              <a:rect l="l" t="t" r="r" b="b"/>
              <a:pathLst>
                <a:path w="24764" h="411480">
                  <a:moveTo>
                    <a:pt x="0" y="411479"/>
                  </a:moveTo>
                  <a:lnTo>
                    <a:pt x="24384" y="411479"/>
                  </a:lnTo>
                  <a:lnTo>
                    <a:pt x="24384" y="0"/>
                  </a:lnTo>
                  <a:lnTo>
                    <a:pt x="0" y="0"/>
                  </a:lnTo>
                  <a:lnTo>
                    <a:pt x="0" y="411479"/>
                  </a:lnTo>
                  <a:close/>
                </a:path>
              </a:pathLst>
            </a:custGeom>
            <a:ln w="9144">
              <a:solidFill>
                <a:srgbClr val="000000"/>
              </a:solidFill>
            </a:ln>
          </p:spPr>
          <p:txBody>
            <a:bodyPr wrap="square" lIns="0" tIns="0" rIns="0" bIns="0" rtlCol="0"/>
            <a:lstStyle/>
            <a:p>
              <a:endParaRPr/>
            </a:p>
          </p:txBody>
        </p:sp>
        <p:sp>
          <p:nvSpPr>
            <p:cNvPr id="116" name="object 116"/>
            <p:cNvSpPr/>
            <p:nvPr/>
          </p:nvSpPr>
          <p:spPr>
            <a:xfrm>
              <a:off x="3671315" y="1325879"/>
              <a:ext cx="24765" cy="576580"/>
            </a:xfrm>
            <a:custGeom>
              <a:avLst/>
              <a:gdLst/>
              <a:ahLst/>
              <a:cxnLst/>
              <a:rect l="l" t="t" r="r" b="b"/>
              <a:pathLst>
                <a:path w="24764" h="576580">
                  <a:moveTo>
                    <a:pt x="24384" y="0"/>
                  </a:moveTo>
                  <a:lnTo>
                    <a:pt x="0" y="0"/>
                  </a:lnTo>
                  <a:lnTo>
                    <a:pt x="0" y="576072"/>
                  </a:lnTo>
                  <a:lnTo>
                    <a:pt x="24384" y="576072"/>
                  </a:lnTo>
                  <a:lnTo>
                    <a:pt x="24384" y="0"/>
                  </a:lnTo>
                  <a:close/>
                </a:path>
              </a:pathLst>
            </a:custGeom>
            <a:solidFill>
              <a:srgbClr val="00AFEF"/>
            </a:solidFill>
          </p:spPr>
          <p:txBody>
            <a:bodyPr wrap="square" lIns="0" tIns="0" rIns="0" bIns="0" rtlCol="0"/>
            <a:lstStyle/>
            <a:p>
              <a:endParaRPr/>
            </a:p>
          </p:txBody>
        </p:sp>
        <p:sp>
          <p:nvSpPr>
            <p:cNvPr id="117" name="object 117"/>
            <p:cNvSpPr/>
            <p:nvPr/>
          </p:nvSpPr>
          <p:spPr>
            <a:xfrm>
              <a:off x="3671315" y="1325879"/>
              <a:ext cx="24765" cy="576580"/>
            </a:xfrm>
            <a:custGeom>
              <a:avLst/>
              <a:gdLst/>
              <a:ahLst/>
              <a:cxnLst/>
              <a:rect l="l" t="t" r="r" b="b"/>
              <a:pathLst>
                <a:path w="24764" h="576580">
                  <a:moveTo>
                    <a:pt x="0" y="576072"/>
                  </a:moveTo>
                  <a:lnTo>
                    <a:pt x="24384" y="576072"/>
                  </a:lnTo>
                  <a:lnTo>
                    <a:pt x="24384" y="0"/>
                  </a:lnTo>
                  <a:lnTo>
                    <a:pt x="0" y="0"/>
                  </a:lnTo>
                  <a:lnTo>
                    <a:pt x="0" y="576072"/>
                  </a:lnTo>
                  <a:close/>
                </a:path>
              </a:pathLst>
            </a:custGeom>
            <a:ln w="9144">
              <a:solidFill>
                <a:srgbClr val="000000"/>
              </a:solidFill>
            </a:ln>
          </p:spPr>
          <p:txBody>
            <a:bodyPr wrap="square" lIns="0" tIns="0" rIns="0" bIns="0" rtlCol="0"/>
            <a:lstStyle/>
            <a:p>
              <a:endParaRPr/>
            </a:p>
          </p:txBody>
        </p:sp>
        <p:sp>
          <p:nvSpPr>
            <p:cNvPr id="118" name="object 118"/>
            <p:cNvSpPr/>
            <p:nvPr/>
          </p:nvSpPr>
          <p:spPr>
            <a:xfrm>
              <a:off x="3732275" y="899159"/>
              <a:ext cx="22860" cy="1003300"/>
            </a:xfrm>
            <a:custGeom>
              <a:avLst/>
              <a:gdLst/>
              <a:ahLst/>
              <a:cxnLst/>
              <a:rect l="l" t="t" r="r" b="b"/>
              <a:pathLst>
                <a:path w="22860" h="1003300">
                  <a:moveTo>
                    <a:pt x="22860" y="0"/>
                  </a:moveTo>
                  <a:lnTo>
                    <a:pt x="0" y="0"/>
                  </a:lnTo>
                  <a:lnTo>
                    <a:pt x="0" y="1002792"/>
                  </a:lnTo>
                  <a:lnTo>
                    <a:pt x="22860" y="1002792"/>
                  </a:lnTo>
                  <a:lnTo>
                    <a:pt x="22860" y="0"/>
                  </a:lnTo>
                  <a:close/>
                </a:path>
              </a:pathLst>
            </a:custGeom>
            <a:solidFill>
              <a:srgbClr val="00AFEF"/>
            </a:solidFill>
          </p:spPr>
          <p:txBody>
            <a:bodyPr wrap="square" lIns="0" tIns="0" rIns="0" bIns="0" rtlCol="0"/>
            <a:lstStyle/>
            <a:p>
              <a:endParaRPr/>
            </a:p>
          </p:txBody>
        </p:sp>
        <p:sp>
          <p:nvSpPr>
            <p:cNvPr id="119" name="object 119"/>
            <p:cNvSpPr/>
            <p:nvPr/>
          </p:nvSpPr>
          <p:spPr>
            <a:xfrm>
              <a:off x="3732275" y="899159"/>
              <a:ext cx="22860" cy="1003300"/>
            </a:xfrm>
            <a:custGeom>
              <a:avLst/>
              <a:gdLst/>
              <a:ahLst/>
              <a:cxnLst/>
              <a:rect l="l" t="t" r="r" b="b"/>
              <a:pathLst>
                <a:path w="22860" h="1003300">
                  <a:moveTo>
                    <a:pt x="0" y="1002792"/>
                  </a:moveTo>
                  <a:lnTo>
                    <a:pt x="22860" y="1002792"/>
                  </a:lnTo>
                  <a:lnTo>
                    <a:pt x="22860" y="0"/>
                  </a:lnTo>
                  <a:lnTo>
                    <a:pt x="0" y="0"/>
                  </a:lnTo>
                  <a:lnTo>
                    <a:pt x="0" y="1002792"/>
                  </a:lnTo>
                  <a:close/>
                </a:path>
              </a:pathLst>
            </a:custGeom>
            <a:ln w="9144">
              <a:solidFill>
                <a:srgbClr val="000000"/>
              </a:solidFill>
            </a:ln>
          </p:spPr>
          <p:txBody>
            <a:bodyPr wrap="square" lIns="0" tIns="0" rIns="0" bIns="0" rtlCol="0"/>
            <a:lstStyle/>
            <a:p>
              <a:endParaRPr/>
            </a:p>
          </p:txBody>
        </p:sp>
        <p:sp>
          <p:nvSpPr>
            <p:cNvPr id="120" name="object 120"/>
            <p:cNvSpPr/>
            <p:nvPr/>
          </p:nvSpPr>
          <p:spPr>
            <a:xfrm>
              <a:off x="3791712" y="830579"/>
              <a:ext cx="24765" cy="1071880"/>
            </a:xfrm>
            <a:custGeom>
              <a:avLst/>
              <a:gdLst/>
              <a:ahLst/>
              <a:cxnLst/>
              <a:rect l="l" t="t" r="r" b="b"/>
              <a:pathLst>
                <a:path w="24764" h="1071880">
                  <a:moveTo>
                    <a:pt x="24384" y="0"/>
                  </a:moveTo>
                  <a:lnTo>
                    <a:pt x="0" y="0"/>
                  </a:lnTo>
                  <a:lnTo>
                    <a:pt x="0" y="1071372"/>
                  </a:lnTo>
                  <a:lnTo>
                    <a:pt x="24384" y="1071372"/>
                  </a:lnTo>
                  <a:lnTo>
                    <a:pt x="24384" y="0"/>
                  </a:lnTo>
                  <a:close/>
                </a:path>
              </a:pathLst>
            </a:custGeom>
            <a:solidFill>
              <a:srgbClr val="00AFEF"/>
            </a:solidFill>
          </p:spPr>
          <p:txBody>
            <a:bodyPr wrap="square" lIns="0" tIns="0" rIns="0" bIns="0" rtlCol="0"/>
            <a:lstStyle/>
            <a:p>
              <a:endParaRPr/>
            </a:p>
          </p:txBody>
        </p:sp>
        <p:sp>
          <p:nvSpPr>
            <p:cNvPr id="121" name="object 121"/>
            <p:cNvSpPr/>
            <p:nvPr/>
          </p:nvSpPr>
          <p:spPr>
            <a:xfrm>
              <a:off x="3791712" y="830579"/>
              <a:ext cx="24765" cy="1071880"/>
            </a:xfrm>
            <a:custGeom>
              <a:avLst/>
              <a:gdLst/>
              <a:ahLst/>
              <a:cxnLst/>
              <a:rect l="l" t="t" r="r" b="b"/>
              <a:pathLst>
                <a:path w="24764" h="1071880">
                  <a:moveTo>
                    <a:pt x="0" y="1071372"/>
                  </a:moveTo>
                  <a:lnTo>
                    <a:pt x="24384" y="1071372"/>
                  </a:lnTo>
                  <a:lnTo>
                    <a:pt x="24384" y="0"/>
                  </a:lnTo>
                  <a:lnTo>
                    <a:pt x="0" y="0"/>
                  </a:lnTo>
                  <a:lnTo>
                    <a:pt x="0" y="1071372"/>
                  </a:lnTo>
                  <a:close/>
                </a:path>
              </a:pathLst>
            </a:custGeom>
            <a:ln w="9144">
              <a:solidFill>
                <a:srgbClr val="000000"/>
              </a:solidFill>
            </a:ln>
          </p:spPr>
          <p:txBody>
            <a:bodyPr wrap="square" lIns="0" tIns="0" rIns="0" bIns="0" rtlCol="0"/>
            <a:lstStyle/>
            <a:p>
              <a:endParaRPr/>
            </a:p>
          </p:txBody>
        </p:sp>
        <p:sp>
          <p:nvSpPr>
            <p:cNvPr id="122" name="object 122"/>
            <p:cNvSpPr/>
            <p:nvPr/>
          </p:nvSpPr>
          <p:spPr>
            <a:xfrm>
              <a:off x="3852671" y="871727"/>
              <a:ext cx="24765" cy="1030605"/>
            </a:xfrm>
            <a:custGeom>
              <a:avLst/>
              <a:gdLst/>
              <a:ahLst/>
              <a:cxnLst/>
              <a:rect l="l" t="t" r="r" b="b"/>
              <a:pathLst>
                <a:path w="24764" h="1030605">
                  <a:moveTo>
                    <a:pt x="24384" y="0"/>
                  </a:moveTo>
                  <a:lnTo>
                    <a:pt x="0" y="0"/>
                  </a:lnTo>
                  <a:lnTo>
                    <a:pt x="0" y="1030224"/>
                  </a:lnTo>
                  <a:lnTo>
                    <a:pt x="24384" y="1030224"/>
                  </a:lnTo>
                  <a:lnTo>
                    <a:pt x="24384" y="0"/>
                  </a:lnTo>
                  <a:close/>
                </a:path>
              </a:pathLst>
            </a:custGeom>
            <a:solidFill>
              <a:srgbClr val="00AFEF"/>
            </a:solidFill>
          </p:spPr>
          <p:txBody>
            <a:bodyPr wrap="square" lIns="0" tIns="0" rIns="0" bIns="0" rtlCol="0"/>
            <a:lstStyle/>
            <a:p>
              <a:endParaRPr/>
            </a:p>
          </p:txBody>
        </p:sp>
        <p:sp>
          <p:nvSpPr>
            <p:cNvPr id="123" name="object 123"/>
            <p:cNvSpPr/>
            <p:nvPr/>
          </p:nvSpPr>
          <p:spPr>
            <a:xfrm>
              <a:off x="3852671" y="871727"/>
              <a:ext cx="24765" cy="1030605"/>
            </a:xfrm>
            <a:custGeom>
              <a:avLst/>
              <a:gdLst/>
              <a:ahLst/>
              <a:cxnLst/>
              <a:rect l="l" t="t" r="r" b="b"/>
              <a:pathLst>
                <a:path w="24764" h="1030605">
                  <a:moveTo>
                    <a:pt x="0" y="1030224"/>
                  </a:moveTo>
                  <a:lnTo>
                    <a:pt x="24384" y="1030224"/>
                  </a:lnTo>
                  <a:lnTo>
                    <a:pt x="24384" y="0"/>
                  </a:lnTo>
                  <a:lnTo>
                    <a:pt x="0" y="0"/>
                  </a:lnTo>
                  <a:lnTo>
                    <a:pt x="0" y="1030224"/>
                  </a:lnTo>
                  <a:close/>
                </a:path>
              </a:pathLst>
            </a:custGeom>
            <a:ln w="9143">
              <a:solidFill>
                <a:srgbClr val="000000"/>
              </a:solidFill>
            </a:ln>
          </p:spPr>
          <p:txBody>
            <a:bodyPr wrap="square" lIns="0" tIns="0" rIns="0" bIns="0" rtlCol="0"/>
            <a:lstStyle/>
            <a:p>
              <a:endParaRPr/>
            </a:p>
          </p:txBody>
        </p:sp>
        <p:sp>
          <p:nvSpPr>
            <p:cNvPr id="124" name="object 124"/>
            <p:cNvSpPr/>
            <p:nvPr/>
          </p:nvSpPr>
          <p:spPr>
            <a:xfrm>
              <a:off x="3913631" y="775715"/>
              <a:ext cx="22860" cy="1126490"/>
            </a:xfrm>
            <a:custGeom>
              <a:avLst/>
              <a:gdLst/>
              <a:ahLst/>
              <a:cxnLst/>
              <a:rect l="l" t="t" r="r" b="b"/>
              <a:pathLst>
                <a:path w="22860" h="1126489">
                  <a:moveTo>
                    <a:pt x="22860" y="0"/>
                  </a:moveTo>
                  <a:lnTo>
                    <a:pt x="0" y="0"/>
                  </a:lnTo>
                  <a:lnTo>
                    <a:pt x="0" y="1126236"/>
                  </a:lnTo>
                  <a:lnTo>
                    <a:pt x="22860" y="1126236"/>
                  </a:lnTo>
                  <a:lnTo>
                    <a:pt x="22860" y="0"/>
                  </a:lnTo>
                  <a:close/>
                </a:path>
              </a:pathLst>
            </a:custGeom>
            <a:solidFill>
              <a:srgbClr val="00AFEF"/>
            </a:solidFill>
          </p:spPr>
          <p:txBody>
            <a:bodyPr wrap="square" lIns="0" tIns="0" rIns="0" bIns="0" rtlCol="0"/>
            <a:lstStyle/>
            <a:p>
              <a:endParaRPr/>
            </a:p>
          </p:txBody>
        </p:sp>
        <p:sp>
          <p:nvSpPr>
            <p:cNvPr id="125" name="object 125"/>
            <p:cNvSpPr/>
            <p:nvPr/>
          </p:nvSpPr>
          <p:spPr>
            <a:xfrm>
              <a:off x="3913631" y="775715"/>
              <a:ext cx="22860" cy="1126490"/>
            </a:xfrm>
            <a:custGeom>
              <a:avLst/>
              <a:gdLst/>
              <a:ahLst/>
              <a:cxnLst/>
              <a:rect l="l" t="t" r="r" b="b"/>
              <a:pathLst>
                <a:path w="22860" h="1126489">
                  <a:moveTo>
                    <a:pt x="0" y="1126236"/>
                  </a:moveTo>
                  <a:lnTo>
                    <a:pt x="22860" y="1126236"/>
                  </a:lnTo>
                  <a:lnTo>
                    <a:pt x="22860" y="0"/>
                  </a:lnTo>
                  <a:lnTo>
                    <a:pt x="0" y="0"/>
                  </a:lnTo>
                  <a:lnTo>
                    <a:pt x="0" y="1126236"/>
                  </a:lnTo>
                  <a:close/>
                </a:path>
              </a:pathLst>
            </a:custGeom>
            <a:ln w="9144">
              <a:solidFill>
                <a:srgbClr val="000000"/>
              </a:solidFill>
            </a:ln>
          </p:spPr>
          <p:txBody>
            <a:bodyPr wrap="square" lIns="0" tIns="0" rIns="0" bIns="0" rtlCol="0"/>
            <a:lstStyle/>
            <a:p>
              <a:endParaRPr/>
            </a:p>
          </p:txBody>
        </p:sp>
        <p:sp>
          <p:nvSpPr>
            <p:cNvPr id="126" name="object 126"/>
            <p:cNvSpPr/>
            <p:nvPr/>
          </p:nvSpPr>
          <p:spPr>
            <a:xfrm>
              <a:off x="3973068" y="762000"/>
              <a:ext cx="24765" cy="1140460"/>
            </a:xfrm>
            <a:custGeom>
              <a:avLst/>
              <a:gdLst/>
              <a:ahLst/>
              <a:cxnLst/>
              <a:rect l="l" t="t" r="r" b="b"/>
              <a:pathLst>
                <a:path w="24764" h="1140460">
                  <a:moveTo>
                    <a:pt x="24384" y="0"/>
                  </a:moveTo>
                  <a:lnTo>
                    <a:pt x="0" y="0"/>
                  </a:lnTo>
                  <a:lnTo>
                    <a:pt x="0" y="1139952"/>
                  </a:lnTo>
                  <a:lnTo>
                    <a:pt x="24384" y="1139952"/>
                  </a:lnTo>
                  <a:lnTo>
                    <a:pt x="24384" y="0"/>
                  </a:lnTo>
                  <a:close/>
                </a:path>
              </a:pathLst>
            </a:custGeom>
            <a:solidFill>
              <a:srgbClr val="00AFEF"/>
            </a:solidFill>
          </p:spPr>
          <p:txBody>
            <a:bodyPr wrap="square" lIns="0" tIns="0" rIns="0" bIns="0" rtlCol="0"/>
            <a:lstStyle/>
            <a:p>
              <a:endParaRPr/>
            </a:p>
          </p:txBody>
        </p:sp>
        <p:sp>
          <p:nvSpPr>
            <p:cNvPr id="127" name="object 127"/>
            <p:cNvSpPr/>
            <p:nvPr/>
          </p:nvSpPr>
          <p:spPr>
            <a:xfrm>
              <a:off x="3973068" y="762000"/>
              <a:ext cx="24765" cy="1140460"/>
            </a:xfrm>
            <a:custGeom>
              <a:avLst/>
              <a:gdLst/>
              <a:ahLst/>
              <a:cxnLst/>
              <a:rect l="l" t="t" r="r" b="b"/>
              <a:pathLst>
                <a:path w="24764" h="1140460">
                  <a:moveTo>
                    <a:pt x="0" y="1139952"/>
                  </a:moveTo>
                  <a:lnTo>
                    <a:pt x="24384" y="1139952"/>
                  </a:lnTo>
                  <a:lnTo>
                    <a:pt x="24384" y="0"/>
                  </a:lnTo>
                  <a:lnTo>
                    <a:pt x="0" y="0"/>
                  </a:lnTo>
                  <a:lnTo>
                    <a:pt x="0" y="1139952"/>
                  </a:lnTo>
                  <a:close/>
                </a:path>
              </a:pathLst>
            </a:custGeom>
            <a:ln w="9144">
              <a:solidFill>
                <a:srgbClr val="000000"/>
              </a:solidFill>
            </a:ln>
          </p:spPr>
          <p:txBody>
            <a:bodyPr wrap="square" lIns="0" tIns="0" rIns="0" bIns="0" rtlCol="0"/>
            <a:lstStyle/>
            <a:p>
              <a:endParaRPr/>
            </a:p>
          </p:txBody>
        </p:sp>
        <p:sp>
          <p:nvSpPr>
            <p:cNvPr id="128" name="object 128"/>
            <p:cNvSpPr/>
            <p:nvPr/>
          </p:nvSpPr>
          <p:spPr>
            <a:xfrm>
              <a:off x="4034027" y="638555"/>
              <a:ext cx="24765" cy="1263650"/>
            </a:xfrm>
            <a:custGeom>
              <a:avLst/>
              <a:gdLst/>
              <a:ahLst/>
              <a:cxnLst/>
              <a:rect l="l" t="t" r="r" b="b"/>
              <a:pathLst>
                <a:path w="24764" h="1263650">
                  <a:moveTo>
                    <a:pt x="24384" y="0"/>
                  </a:moveTo>
                  <a:lnTo>
                    <a:pt x="0" y="0"/>
                  </a:lnTo>
                  <a:lnTo>
                    <a:pt x="0" y="1263396"/>
                  </a:lnTo>
                  <a:lnTo>
                    <a:pt x="24384" y="1263396"/>
                  </a:lnTo>
                  <a:lnTo>
                    <a:pt x="24384" y="0"/>
                  </a:lnTo>
                  <a:close/>
                </a:path>
              </a:pathLst>
            </a:custGeom>
            <a:solidFill>
              <a:srgbClr val="00AFEF"/>
            </a:solidFill>
          </p:spPr>
          <p:txBody>
            <a:bodyPr wrap="square" lIns="0" tIns="0" rIns="0" bIns="0" rtlCol="0"/>
            <a:lstStyle/>
            <a:p>
              <a:endParaRPr/>
            </a:p>
          </p:txBody>
        </p:sp>
        <p:sp>
          <p:nvSpPr>
            <p:cNvPr id="129" name="object 129"/>
            <p:cNvSpPr/>
            <p:nvPr/>
          </p:nvSpPr>
          <p:spPr>
            <a:xfrm>
              <a:off x="4034027" y="638555"/>
              <a:ext cx="24765" cy="1263650"/>
            </a:xfrm>
            <a:custGeom>
              <a:avLst/>
              <a:gdLst/>
              <a:ahLst/>
              <a:cxnLst/>
              <a:rect l="l" t="t" r="r" b="b"/>
              <a:pathLst>
                <a:path w="24764" h="1263650">
                  <a:moveTo>
                    <a:pt x="0" y="1263396"/>
                  </a:moveTo>
                  <a:lnTo>
                    <a:pt x="24384" y="1263396"/>
                  </a:lnTo>
                  <a:lnTo>
                    <a:pt x="24384" y="0"/>
                  </a:lnTo>
                  <a:lnTo>
                    <a:pt x="0" y="0"/>
                  </a:lnTo>
                  <a:lnTo>
                    <a:pt x="0" y="1263396"/>
                  </a:lnTo>
                  <a:close/>
                </a:path>
              </a:pathLst>
            </a:custGeom>
            <a:ln w="9143">
              <a:solidFill>
                <a:srgbClr val="000000"/>
              </a:solidFill>
            </a:ln>
          </p:spPr>
          <p:txBody>
            <a:bodyPr wrap="square" lIns="0" tIns="0" rIns="0" bIns="0" rtlCol="0"/>
            <a:lstStyle/>
            <a:p>
              <a:endParaRPr/>
            </a:p>
          </p:txBody>
        </p:sp>
        <p:sp>
          <p:nvSpPr>
            <p:cNvPr id="130" name="object 130"/>
            <p:cNvSpPr/>
            <p:nvPr/>
          </p:nvSpPr>
          <p:spPr>
            <a:xfrm>
              <a:off x="4094988" y="1339595"/>
              <a:ext cx="22860" cy="562610"/>
            </a:xfrm>
            <a:custGeom>
              <a:avLst/>
              <a:gdLst/>
              <a:ahLst/>
              <a:cxnLst/>
              <a:rect l="l" t="t" r="r" b="b"/>
              <a:pathLst>
                <a:path w="22860" h="562610">
                  <a:moveTo>
                    <a:pt x="22860" y="0"/>
                  </a:moveTo>
                  <a:lnTo>
                    <a:pt x="0" y="0"/>
                  </a:lnTo>
                  <a:lnTo>
                    <a:pt x="0" y="562355"/>
                  </a:lnTo>
                  <a:lnTo>
                    <a:pt x="22860" y="562355"/>
                  </a:lnTo>
                  <a:lnTo>
                    <a:pt x="22860" y="0"/>
                  </a:lnTo>
                  <a:close/>
                </a:path>
              </a:pathLst>
            </a:custGeom>
            <a:solidFill>
              <a:srgbClr val="00AFEF"/>
            </a:solidFill>
          </p:spPr>
          <p:txBody>
            <a:bodyPr wrap="square" lIns="0" tIns="0" rIns="0" bIns="0" rtlCol="0"/>
            <a:lstStyle/>
            <a:p>
              <a:endParaRPr/>
            </a:p>
          </p:txBody>
        </p:sp>
        <p:sp>
          <p:nvSpPr>
            <p:cNvPr id="131" name="object 131"/>
            <p:cNvSpPr/>
            <p:nvPr/>
          </p:nvSpPr>
          <p:spPr>
            <a:xfrm>
              <a:off x="4094988" y="1339595"/>
              <a:ext cx="22860" cy="562610"/>
            </a:xfrm>
            <a:custGeom>
              <a:avLst/>
              <a:gdLst/>
              <a:ahLst/>
              <a:cxnLst/>
              <a:rect l="l" t="t" r="r" b="b"/>
              <a:pathLst>
                <a:path w="22860" h="562610">
                  <a:moveTo>
                    <a:pt x="0" y="562355"/>
                  </a:moveTo>
                  <a:lnTo>
                    <a:pt x="22860" y="562355"/>
                  </a:lnTo>
                  <a:lnTo>
                    <a:pt x="22860" y="0"/>
                  </a:lnTo>
                  <a:lnTo>
                    <a:pt x="0" y="0"/>
                  </a:lnTo>
                  <a:lnTo>
                    <a:pt x="0" y="562355"/>
                  </a:lnTo>
                  <a:close/>
                </a:path>
              </a:pathLst>
            </a:custGeom>
            <a:ln w="9144">
              <a:solidFill>
                <a:srgbClr val="000000"/>
              </a:solidFill>
            </a:ln>
          </p:spPr>
          <p:txBody>
            <a:bodyPr wrap="square" lIns="0" tIns="0" rIns="0" bIns="0" rtlCol="0"/>
            <a:lstStyle/>
            <a:p>
              <a:endParaRPr/>
            </a:p>
          </p:txBody>
        </p:sp>
        <p:sp>
          <p:nvSpPr>
            <p:cNvPr id="132" name="object 132"/>
            <p:cNvSpPr/>
            <p:nvPr/>
          </p:nvSpPr>
          <p:spPr>
            <a:xfrm>
              <a:off x="4154424" y="995172"/>
              <a:ext cx="24765" cy="906780"/>
            </a:xfrm>
            <a:custGeom>
              <a:avLst/>
              <a:gdLst/>
              <a:ahLst/>
              <a:cxnLst/>
              <a:rect l="l" t="t" r="r" b="b"/>
              <a:pathLst>
                <a:path w="24764" h="906780">
                  <a:moveTo>
                    <a:pt x="24384" y="0"/>
                  </a:moveTo>
                  <a:lnTo>
                    <a:pt x="0" y="0"/>
                  </a:lnTo>
                  <a:lnTo>
                    <a:pt x="0" y="906779"/>
                  </a:lnTo>
                  <a:lnTo>
                    <a:pt x="24384" y="906779"/>
                  </a:lnTo>
                  <a:lnTo>
                    <a:pt x="24384" y="0"/>
                  </a:lnTo>
                  <a:close/>
                </a:path>
              </a:pathLst>
            </a:custGeom>
            <a:solidFill>
              <a:srgbClr val="00AFEF"/>
            </a:solidFill>
          </p:spPr>
          <p:txBody>
            <a:bodyPr wrap="square" lIns="0" tIns="0" rIns="0" bIns="0" rtlCol="0"/>
            <a:lstStyle/>
            <a:p>
              <a:endParaRPr/>
            </a:p>
          </p:txBody>
        </p:sp>
        <p:sp>
          <p:nvSpPr>
            <p:cNvPr id="133" name="object 133"/>
            <p:cNvSpPr/>
            <p:nvPr/>
          </p:nvSpPr>
          <p:spPr>
            <a:xfrm>
              <a:off x="4154424" y="995172"/>
              <a:ext cx="24765" cy="906780"/>
            </a:xfrm>
            <a:custGeom>
              <a:avLst/>
              <a:gdLst/>
              <a:ahLst/>
              <a:cxnLst/>
              <a:rect l="l" t="t" r="r" b="b"/>
              <a:pathLst>
                <a:path w="24764" h="906780">
                  <a:moveTo>
                    <a:pt x="0" y="906779"/>
                  </a:moveTo>
                  <a:lnTo>
                    <a:pt x="24384" y="906779"/>
                  </a:lnTo>
                  <a:lnTo>
                    <a:pt x="24384" y="0"/>
                  </a:lnTo>
                  <a:lnTo>
                    <a:pt x="0" y="0"/>
                  </a:lnTo>
                  <a:lnTo>
                    <a:pt x="0" y="906779"/>
                  </a:lnTo>
                  <a:close/>
                </a:path>
              </a:pathLst>
            </a:custGeom>
            <a:ln w="9143">
              <a:solidFill>
                <a:srgbClr val="000000"/>
              </a:solidFill>
            </a:ln>
          </p:spPr>
          <p:txBody>
            <a:bodyPr wrap="square" lIns="0" tIns="0" rIns="0" bIns="0" rtlCol="0"/>
            <a:lstStyle/>
            <a:p>
              <a:endParaRPr/>
            </a:p>
          </p:txBody>
        </p:sp>
        <p:sp>
          <p:nvSpPr>
            <p:cNvPr id="134" name="object 134"/>
            <p:cNvSpPr/>
            <p:nvPr/>
          </p:nvSpPr>
          <p:spPr>
            <a:xfrm>
              <a:off x="4215383" y="1146047"/>
              <a:ext cx="24765" cy="756285"/>
            </a:xfrm>
            <a:custGeom>
              <a:avLst/>
              <a:gdLst/>
              <a:ahLst/>
              <a:cxnLst/>
              <a:rect l="l" t="t" r="r" b="b"/>
              <a:pathLst>
                <a:path w="24764" h="756285">
                  <a:moveTo>
                    <a:pt x="24384" y="0"/>
                  </a:moveTo>
                  <a:lnTo>
                    <a:pt x="0" y="0"/>
                  </a:lnTo>
                  <a:lnTo>
                    <a:pt x="0" y="755903"/>
                  </a:lnTo>
                  <a:lnTo>
                    <a:pt x="24384" y="755903"/>
                  </a:lnTo>
                  <a:lnTo>
                    <a:pt x="24384" y="0"/>
                  </a:lnTo>
                  <a:close/>
                </a:path>
              </a:pathLst>
            </a:custGeom>
            <a:solidFill>
              <a:srgbClr val="00AFEF"/>
            </a:solidFill>
          </p:spPr>
          <p:txBody>
            <a:bodyPr wrap="square" lIns="0" tIns="0" rIns="0" bIns="0" rtlCol="0"/>
            <a:lstStyle/>
            <a:p>
              <a:endParaRPr/>
            </a:p>
          </p:txBody>
        </p:sp>
        <p:sp>
          <p:nvSpPr>
            <p:cNvPr id="135" name="object 135"/>
            <p:cNvSpPr/>
            <p:nvPr/>
          </p:nvSpPr>
          <p:spPr>
            <a:xfrm>
              <a:off x="4215383" y="1146047"/>
              <a:ext cx="24765" cy="756285"/>
            </a:xfrm>
            <a:custGeom>
              <a:avLst/>
              <a:gdLst/>
              <a:ahLst/>
              <a:cxnLst/>
              <a:rect l="l" t="t" r="r" b="b"/>
              <a:pathLst>
                <a:path w="24764" h="756285">
                  <a:moveTo>
                    <a:pt x="0" y="755903"/>
                  </a:moveTo>
                  <a:lnTo>
                    <a:pt x="24384" y="755903"/>
                  </a:lnTo>
                  <a:lnTo>
                    <a:pt x="24384" y="0"/>
                  </a:lnTo>
                  <a:lnTo>
                    <a:pt x="0" y="0"/>
                  </a:lnTo>
                  <a:lnTo>
                    <a:pt x="0" y="755903"/>
                  </a:lnTo>
                  <a:close/>
                </a:path>
              </a:pathLst>
            </a:custGeom>
            <a:ln w="9144">
              <a:solidFill>
                <a:srgbClr val="000000"/>
              </a:solidFill>
            </a:ln>
          </p:spPr>
          <p:txBody>
            <a:bodyPr wrap="square" lIns="0" tIns="0" rIns="0" bIns="0" rtlCol="0"/>
            <a:lstStyle/>
            <a:p>
              <a:endParaRPr/>
            </a:p>
          </p:txBody>
        </p:sp>
        <p:sp>
          <p:nvSpPr>
            <p:cNvPr id="136" name="object 136"/>
            <p:cNvSpPr/>
            <p:nvPr/>
          </p:nvSpPr>
          <p:spPr>
            <a:xfrm>
              <a:off x="4276344" y="844295"/>
              <a:ext cx="22860" cy="1057910"/>
            </a:xfrm>
            <a:custGeom>
              <a:avLst/>
              <a:gdLst/>
              <a:ahLst/>
              <a:cxnLst/>
              <a:rect l="l" t="t" r="r" b="b"/>
              <a:pathLst>
                <a:path w="22860" h="1057910">
                  <a:moveTo>
                    <a:pt x="22860" y="0"/>
                  </a:moveTo>
                  <a:lnTo>
                    <a:pt x="0" y="0"/>
                  </a:lnTo>
                  <a:lnTo>
                    <a:pt x="0" y="1057655"/>
                  </a:lnTo>
                  <a:lnTo>
                    <a:pt x="22860" y="1057655"/>
                  </a:lnTo>
                  <a:lnTo>
                    <a:pt x="22860" y="0"/>
                  </a:lnTo>
                  <a:close/>
                </a:path>
              </a:pathLst>
            </a:custGeom>
            <a:solidFill>
              <a:srgbClr val="00AFEF"/>
            </a:solidFill>
          </p:spPr>
          <p:txBody>
            <a:bodyPr wrap="square" lIns="0" tIns="0" rIns="0" bIns="0" rtlCol="0"/>
            <a:lstStyle/>
            <a:p>
              <a:endParaRPr/>
            </a:p>
          </p:txBody>
        </p:sp>
        <p:sp>
          <p:nvSpPr>
            <p:cNvPr id="137" name="object 137"/>
            <p:cNvSpPr/>
            <p:nvPr/>
          </p:nvSpPr>
          <p:spPr>
            <a:xfrm>
              <a:off x="4276344" y="844295"/>
              <a:ext cx="22860" cy="1057910"/>
            </a:xfrm>
            <a:custGeom>
              <a:avLst/>
              <a:gdLst/>
              <a:ahLst/>
              <a:cxnLst/>
              <a:rect l="l" t="t" r="r" b="b"/>
              <a:pathLst>
                <a:path w="22860" h="1057910">
                  <a:moveTo>
                    <a:pt x="0" y="1057655"/>
                  </a:moveTo>
                  <a:lnTo>
                    <a:pt x="22860" y="1057655"/>
                  </a:lnTo>
                  <a:lnTo>
                    <a:pt x="22860" y="0"/>
                  </a:lnTo>
                  <a:lnTo>
                    <a:pt x="0" y="0"/>
                  </a:lnTo>
                  <a:lnTo>
                    <a:pt x="0" y="1057655"/>
                  </a:lnTo>
                  <a:close/>
                </a:path>
              </a:pathLst>
            </a:custGeom>
            <a:ln w="9144">
              <a:solidFill>
                <a:srgbClr val="000000"/>
              </a:solidFill>
            </a:ln>
          </p:spPr>
          <p:txBody>
            <a:bodyPr wrap="square" lIns="0" tIns="0" rIns="0" bIns="0" rtlCol="0"/>
            <a:lstStyle/>
            <a:p>
              <a:endParaRPr/>
            </a:p>
          </p:txBody>
        </p:sp>
        <p:sp>
          <p:nvSpPr>
            <p:cNvPr id="138" name="object 138"/>
            <p:cNvSpPr/>
            <p:nvPr/>
          </p:nvSpPr>
          <p:spPr>
            <a:xfrm>
              <a:off x="4335780" y="1036319"/>
              <a:ext cx="24765" cy="866140"/>
            </a:xfrm>
            <a:custGeom>
              <a:avLst/>
              <a:gdLst/>
              <a:ahLst/>
              <a:cxnLst/>
              <a:rect l="l" t="t" r="r" b="b"/>
              <a:pathLst>
                <a:path w="24764" h="866139">
                  <a:moveTo>
                    <a:pt x="24384" y="0"/>
                  </a:moveTo>
                  <a:lnTo>
                    <a:pt x="0" y="0"/>
                  </a:lnTo>
                  <a:lnTo>
                    <a:pt x="0" y="865631"/>
                  </a:lnTo>
                  <a:lnTo>
                    <a:pt x="24384" y="865631"/>
                  </a:lnTo>
                  <a:lnTo>
                    <a:pt x="24384" y="0"/>
                  </a:lnTo>
                  <a:close/>
                </a:path>
              </a:pathLst>
            </a:custGeom>
            <a:solidFill>
              <a:srgbClr val="00AFEF"/>
            </a:solidFill>
          </p:spPr>
          <p:txBody>
            <a:bodyPr wrap="square" lIns="0" tIns="0" rIns="0" bIns="0" rtlCol="0"/>
            <a:lstStyle/>
            <a:p>
              <a:endParaRPr/>
            </a:p>
          </p:txBody>
        </p:sp>
        <p:sp>
          <p:nvSpPr>
            <p:cNvPr id="139" name="object 139"/>
            <p:cNvSpPr/>
            <p:nvPr/>
          </p:nvSpPr>
          <p:spPr>
            <a:xfrm>
              <a:off x="4335780" y="1036319"/>
              <a:ext cx="24765" cy="866140"/>
            </a:xfrm>
            <a:custGeom>
              <a:avLst/>
              <a:gdLst/>
              <a:ahLst/>
              <a:cxnLst/>
              <a:rect l="l" t="t" r="r" b="b"/>
              <a:pathLst>
                <a:path w="24764" h="866139">
                  <a:moveTo>
                    <a:pt x="0" y="865631"/>
                  </a:moveTo>
                  <a:lnTo>
                    <a:pt x="24384" y="865631"/>
                  </a:lnTo>
                  <a:lnTo>
                    <a:pt x="24384" y="0"/>
                  </a:lnTo>
                  <a:lnTo>
                    <a:pt x="0" y="0"/>
                  </a:lnTo>
                  <a:lnTo>
                    <a:pt x="0" y="865631"/>
                  </a:lnTo>
                  <a:close/>
                </a:path>
              </a:pathLst>
            </a:custGeom>
            <a:ln w="9143">
              <a:solidFill>
                <a:srgbClr val="000000"/>
              </a:solidFill>
            </a:ln>
          </p:spPr>
          <p:txBody>
            <a:bodyPr wrap="square" lIns="0" tIns="0" rIns="0" bIns="0" rtlCol="0"/>
            <a:lstStyle/>
            <a:p>
              <a:endParaRPr/>
            </a:p>
          </p:txBody>
        </p:sp>
        <p:sp>
          <p:nvSpPr>
            <p:cNvPr id="140" name="object 140"/>
            <p:cNvSpPr/>
            <p:nvPr/>
          </p:nvSpPr>
          <p:spPr>
            <a:xfrm>
              <a:off x="4396739" y="1077468"/>
              <a:ext cx="24765" cy="824865"/>
            </a:xfrm>
            <a:custGeom>
              <a:avLst/>
              <a:gdLst/>
              <a:ahLst/>
              <a:cxnLst/>
              <a:rect l="l" t="t" r="r" b="b"/>
              <a:pathLst>
                <a:path w="24764" h="824864">
                  <a:moveTo>
                    <a:pt x="24384" y="0"/>
                  </a:moveTo>
                  <a:lnTo>
                    <a:pt x="0" y="0"/>
                  </a:lnTo>
                  <a:lnTo>
                    <a:pt x="0" y="824483"/>
                  </a:lnTo>
                  <a:lnTo>
                    <a:pt x="24384" y="824483"/>
                  </a:lnTo>
                  <a:lnTo>
                    <a:pt x="24384" y="0"/>
                  </a:lnTo>
                  <a:close/>
                </a:path>
              </a:pathLst>
            </a:custGeom>
            <a:solidFill>
              <a:srgbClr val="00AFEF"/>
            </a:solidFill>
          </p:spPr>
          <p:txBody>
            <a:bodyPr wrap="square" lIns="0" tIns="0" rIns="0" bIns="0" rtlCol="0"/>
            <a:lstStyle/>
            <a:p>
              <a:endParaRPr/>
            </a:p>
          </p:txBody>
        </p:sp>
        <p:sp>
          <p:nvSpPr>
            <p:cNvPr id="141" name="object 141"/>
            <p:cNvSpPr/>
            <p:nvPr/>
          </p:nvSpPr>
          <p:spPr>
            <a:xfrm>
              <a:off x="4396739" y="1077468"/>
              <a:ext cx="24765" cy="824865"/>
            </a:xfrm>
            <a:custGeom>
              <a:avLst/>
              <a:gdLst/>
              <a:ahLst/>
              <a:cxnLst/>
              <a:rect l="l" t="t" r="r" b="b"/>
              <a:pathLst>
                <a:path w="24764" h="824864">
                  <a:moveTo>
                    <a:pt x="0" y="824483"/>
                  </a:moveTo>
                  <a:lnTo>
                    <a:pt x="24384" y="824483"/>
                  </a:lnTo>
                  <a:lnTo>
                    <a:pt x="24384" y="0"/>
                  </a:lnTo>
                  <a:lnTo>
                    <a:pt x="0" y="0"/>
                  </a:lnTo>
                  <a:lnTo>
                    <a:pt x="0" y="824483"/>
                  </a:lnTo>
                  <a:close/>
                </a:path>
              </a:pathLst>
            </a:custGeom>
            <a:ln w="9143">
              <a:solidFill>
                <a:srgbClr val="000000"/>
              </a:solidFill>
            </a:ln>
          </p:spPr>
          <p:txBody>
            <a:bodyPr wrap="square" lIns="0" tIns="0" rIns="0" bIns="0" rtlCol="0"/>
            <a:lstStyle/>
            <a:p>
              <a:endParaRPr/>
            </a:p>
          </p:txBody>
        </p:sp>
        <p:sp>
          <p:nvSpPr>
            <p:cNvPr id="142" name="object 142"/>
            <p:cNvSpPr/>
            <p:nvPr/>
          </p:nvSpPr>
          <p:spPr>
            <a:xfrm>
              <a:off x="4457700" y="1118615"/>
              <a:ext cx="22860" cy="783590"/>
            </a:xfrm>
            <a:custGeom>
              <a:avLst/>
              <a:gdLst/>
              <a:ahLst/>
              <a:cxnLst/>
              <a:rect l="l" t="t" r="r" b="b"/>
              <a:pathLst>
                <a:path w="22860" h="783589">
                  <a:moveTo>
                    <a:pt x="22860" y="0"/>
                  </a:moveTo>
                  <a:lnTo>
                    <a:pt x="0" y="0"/>
                  </a:lnTo>
                  <a:lnTo>
                    <a:pt x="0" y="783335"/>
                  </a:lnTo>
                  <a:lnTo>
                    <a:pt x="22860" y="783335"/>
                  </a:lnTo>
                  <a:lnTo>
                    <a:pt x="22860" y="0"/>
                  </a:lnTo>
                  <a:close/>
                </a:path>
              </a:pathLst>
            </a:custGeom>
            <a:solidFill>
              <a:srgbClr val="00AFEF"/>
            </a:solidFill>
          </p:spPr>
          <p:txBody>
            <a:bodyPr wrap="square" lIns="0" tIns="0" rIns="0" bIns="0" rtlCol="0"/>
            <a:lstStyle/>
            <a:p>
              <a:endParaRPr/>
            </a:p>
          </p:txBody>
        </p:sp>
        <p:sp>
          <p:nvSpPr>
            <p:cNvPr id="143" name="object 143"/>
            <p:cNvSpPr/>
            <p:nvPr/>
          </p:nvSpPr>
          <p:spPr>
            <a:xfrm>
              <a:off x="4457700" y="1118615"/>
              <a:ext cx="22860" cy="783590"/>
            </a:xfrm>
            <a:custGeom>
              <a:avLst/>
              <a:gdLst/>
              <a:ahLst/>
              <a:cxnLst/>
              <a:rect l="l" t="t" r="r" b="b"/>
              <a:pathLst>
                <a:path w="22860" h="783589">
                  <a:moveTo>
                    <a:pt x="0" y="783335"/>
                  </a:moveTo>
                  <a:lnTo>
                    <a:pt x="22860" y="783335"/>
                  </a:lnTo>
                  <a:lnTo>
                    <a:pt x="22860" y="0"/>
                  </a:lnTo>
                  <a:lnTo>
                    <a:pt x="0" y="0"/>
                  </a:lnTo>
                  <a:lnTo>
                    <a:pt x="0" y="783335"/>
                  </a:lnTo>
                  <a:close/>
                </a:path>
              </a:pathLst>
            </a:custGeom>
            <a:ln w="9143">
              <a:solidFill>
                <a:srgbClr val="000000"/>
              </a:solidFill>
            </a:ln>
          </p:spPr>
          <p:txBody>
            <a:bodyPr wrap="square" lIns="0" tIns="0" rIns="0" bIns="0" rtlCol="0"/>
            <a:lstStyle/>
            <a:p>
              <a:endParaRPr/>
            </a:p>
          </p:txBody>
        </p:sp>
        <p:sp>
          <p:nvSpPr>
            <p:cNvPr id="144" name="object 144"/>
            <p:cNvSpPr/>
            <p:nvPr/>
          </p:nvSpPr>
          <p:spPr>
            <a:xfrm>
              <a:off x="4517136" y="1077468"/>
              <a:ext cx="24765" cy="824865"/>
            </a:xfrm>
            <a:custGeom>
              <a:avLst/>
              <a:gdLst/>
              <a:ahLst/>
              <a:cxnLst/>
              <a:rect l="l" t="t" r="r" b="b"/>
              <a:pathLst>
                <a:path w="24764" h="824864">
                  <a:moveTo>
                    <a:pt x="24384" y="0"/>
                  </a:moveTo>
                  <a:lnTo>
                    <a:pt x="0" y="0"/>
                  </a:lnTo>
                  <a:lnTo>
                    <a:pt x="0" y="824483"/>
                  </a:lnTo>
                  <a:lnTo>
                    <a:pt x="24384" y="824483"/>
                  </a:lnTo>
                  <a:lnTo>
                    <a:pt x="24384" y="0"/>
                  </a:lnTo>
                  <a:close/>
                </a:path>
              </a:pathLst>
            </a:custGeom>
            <a:solidFill>
              <a:srgbClr val="00AFEF"/>
            </a:solidFill>
          </p:spPr>
          <p:txBody>
            <a:bodyPr wrap="square" lIns="0" tIns="0" rIns="0" bIns="0" rtlCol="0"/>
            <a:lstStyle/>
            <a:p>
              <a:endParaRPr/>
            </a:p>
          </p:txBody>
        </p:sp>
        <p:sp>
          <p:nvSpPr>
            <p:cNvPr id="145" name="object 145"/>
            <p:cNvSpPr/>
            <p:nvPr/>
          </p:nvSpPr>
          <p:spPr>
            <a:xfrm>
              <a:off x="4517136" y="1077468"/>
              <a:ext cx="24765" cy="824865"/>
            </a:xfrm>
            <a:custGeom>
              <a:avLst/>
              <a:gdLst/>
              <a:ahLst/>
              <a:cxnLst/>
              <a:rect l="l" t="t" r="r" b="b"/>
              <a:pathLst>
                <a:path w="24764" h="824864">
                  <a:moveTo>
                    <a:pt x="0" y="824483"/>
                  </a:moveTo>
                  <a:lnTo>
                    <a:pt x="24384" y="824483"/>
                  </a:lnTo>
                  <a:lnTo>
                    <a:pt x="24384" y="0"/>
                  </a:lnTo>
                  <a:lnTo>
                    <a:pt x="0" y="0"/>
                  </a:lnTo>
                  <a:lnTo>
                    <a:pt x="0" y="824483"/>
                  </a:lnTo>
                  <a:close/>
                </a:path>
              </a:pathLst>
            </a:custGeom>
            <a:ln w="9143">
              <a:solidFill>
                <a:srgbClr val="000000"/>
              </a:solidFill>
            </a:ln>
          </p:spPr>
          <p:txBody>
            <a:bodyPr wrap="square" lIns="0" tIns="0" rIns="0" bIns="0" rtlCol="0"/>
            <a:lstStyle/>
            <a:p>
              <a:endParaRPr/>
            </a:p>
          </p:txBody>
        </p:sp>
        <p:sp>
          <p:nvSpPr>
            <p:cNvPr id="146" name="object 146"/>
            <p:cNvSpPr/>
            <p:nvPr/>
          </p:nvSpPr>
          <p:spPr>
            <a:xfrm>
              <a:off x="4578095" y="1187195"/>
              <a:ext cx="24765" cy="715010"/>
            </a:xfrm>
            <a:custGeom>
              <a:avLst/>
              <a:gdLst/>
              <a:ahLst/>
              <a:cxnLst/>
              <a:rect l="l" t="t" r="r" b="b"/>
              <a:pathLst>
                <a:path w="24764" h="715010">
                  <a:moveTo>
                    <a:pt x="24384" y="0"/>
                  </a:moveTo>
                  <a:lnTo>
                    <a:pt x="0" y="0"/>
                  </a:lnTo>
                  <a:lnTo>
                    <a:pt x="0" y="714755"/>
                  </a:lnTo>
                  <a:lnTo>
                    <a:pt x="24384" y="714755"/>
                  </a:lnTo>
                  <a:lnTo>
                    <a:pt x="24384" y="0"/>
                  </a:lnTo>
                  <a:close/>
                </a:path>
              </a:pathLst>
            </a:custGeom>
            <a:solidFill>
              <a:srgbClr val="00AFEF"/>
            </a:solidFill>
          </p:spPr>
          <p:txBody>
            <a:bodyPr wrap="square" lIns="0" tIns="0" rIns="0" bIns="0" rtlCol="0"/>
            <a:lstStyle/>
            <a:p>
              <a:endParaRPr/>
            </a:p>
          </p:txBody>
        </p:sp>
        <p:sp>
          <p:nvSpPr>
            <p:cNvPr id="147" name="object 147"/>
            <p:cNvSpPr/>
            <p:nvPr/>
          </p:nvSpPr>
          <p:spPr>
            <a:xfrm>
              <a:off x="4578095" y="1187195"/>
              <a:ext cx="24765" cy="715010"/>
            </a:xfrm>
            <a:custGeom>
              <a:avLst/>
              <a:gdLst/>
              <a:ahLst/>
              <a:cxnLst/>
              <a:rect l="l" t="t" r="r" b="b"/>
              <a:pathLst>
                <a:path w="24764" h="715010">
                  <a:moveTo>
                    <a:pt x="0" y="714755"/>
                  </a:moveTo>
                  <a:lnTo>
                    <a:pt x="24384" y="714755"/>
                  </a:lnTo>
                  <a:lnTo>
                    <a:pt x="24384" y="0"/>
                  </a:lnTo>
                  <a:lnTo>
                    <a:pt x="0" y="0"/>
                  </a:lnTo>
                  <a:lnTo>
                    <a:pt x="0" y="714755"/>
                  </a:lnTo>
                  <a:close/>
                </a:path>
              </a:pathLst>
            </a:custGeom>
            <a:ln w="9144">
              <a:solidFill>
                <a:srgbClr val="000000"/>
              </a:solidFill>
            </a:ln>
          </p:spPr>
          <p:txBody>
            <a:bodyPr wrap="square" lIns="0" tIns="0" rIns="0" bIns="0" rtlCol="0"/>
            <a:lstStyle/>
            <a:p>
              <a:endParaRPr/>
            </a:p>
          </p:txBody>
        </p:sp>
        <p:sp>
          <p:nvSpPr>
            <p:cNvPr id="148" name="object 148"/>
            <p:cNvSpPr/>
            <p:nvPr/>
          </p:nvSpPr>
          <p:spPr>
            <a:xfrm>
              <a:off x="4639056" y="1271015"/>
              <a:ext cx="22860" cy="631190"/>
            </a:xfrm>
            <a:custGeom>
              <a:avLst/>
              <a:gdLst/>
              <a:ahLst/>
              <a:cxnLst/>
              <a:rect l="l" t="t" r="r" b="b"/>
              <a:pathLst>
                <a:path w="22860" h="631189">
                  <a:moveTo>
                    <a:pt x="22860" y="0"/>
                  </a:moveTo>
                  <a:lnTo>
                    <a:pt x="0" y="0"/>
                  </a:lnTo>
                  <a:lnTo>
                    <a:pt x="0" y="630935"/>
                  </a:lnTo>
                  <a:lnTo>
                    <a:pt x="22860" y="630935"/>
                  </a:lnTo>
                  <a:lnTo>
                    <a:pt x="22860" y="0"/>
                  </a:lnTo>
                  <a:close/>
                </a:path>
              </a:pathLst>
            </a:custGeom>
            <a:solidFill>
              <a:srgbClr val="00AFEF"/>
            </a:solidFill>
          </p:spPr>
          <p:txBody>
            <a:bodyPr wrap="square" lIns="0" tIns="0" rIns="0" bIns="0" rtlCol="0"/>
            <a:lstStyle/>
            <a:p>
              <a:endParaRPr/>
            </a:p>
          </p:txBody>
        </p:sp>
        <p:sp>
          <p:nvSpPr>
            <p:cNvPr id="149" name="object 149"/>
            <p:cNvSpPr/>
            <p:nvPr/>
          </p:nvSpPr>
          <p:spPr>
            <a:xfrm>
              <a:off x="4639056" y="1271015"/>
              <a:ext cx="22860" cy="631190"/>
            </a:xfrm>
            <a:custGeom>
              <a:avLst/>
              <a:gdLst/>
              <a:ahLst/>
              <a:cxnLst/>
              <a:rect l="l" t="t" r="r" b="b"/>
              <a:pathLst>
                <a:path w="22860" h="631189">
                  <a:moveTo>
                    <a:pt x="0" y="630935"/>
                  </a:moveTo>
                  <a:lnTo>
                    <a:pt x="22860" y="630935"/>
                  </a:lnTo>
                  <a:lnTo>
                    <a:pt x="22860" y="0"/>
                  </a:lnTo>
                  <a:lnTo>
                    <a:pt x="0" y="0"/>
                  </a:lnTo>
                  <a:lnTo>
                    <a:pt x="0" y="630935"/>
                  </a:lnTo>
                  <a:close/>
                </a:path>
              </a:pathLst>
            </a:custGeom>
            <a:ln w="9144">
              <a:solidFill>
                <a:srgbClr val="000000"/>
              </a:solidFill>
            </a:ln>
          </p:spPr>
          <p:txBody>
            <a:bodyPr wrap="square" lIns="0" tIns="0" rIns="0" bIns="0" rtlCol="0"/>
            <a:lstStyle/>
            <a:p>
              <a:endParaRPr/>
            </a:p>
          </p:txBody>
        </p:sp>
        <p:sp>
          <p:nvSpPr>
            <p:cNvPr id="150" name="object 150"/>
            <p:cNvSpPr/>
            <p:nvPr/>
          </p:nvSpPr>
          <p:spPr>
            <a:xfrm>
              <a:off x="4698492" y="1298447"/>
              <a:ext cx="24765" cy="603885"/>
            </a:xfrm>
            <a:custGeom>
              <a:avLst/>
              <a:gdLst/>
              <a:ahLst/>
              <a:cxnLst/>
              <a:rect l="l" t="t" r="r" b="b"/>
              <a:pathLst>
                <a:path w="24764" h="603885">
                  <a:moveTo>
                    <a:pt x="24384" y="0"/>
                  </a:moveTo>
                  <a:lnTo>
                    <a:pt x="0" y="0"/>
                  </a:lnTo>
                  <a:lnTo>
                    <a:pt x="0" y="603503"/>
                  </a:lnTo>
                  <a:lnTo>
                    <a:pt x="24384" y="603503"/>
                  </a:lnTo>
                  <a:lnTo>
                    <a:pt x="24384" y="0"/>
                  </a:lnTo>
                  <a:close/>
                </a:path>
              </a:pathLst>
            </a:custGeom>
            <a:solidFill>
              <a:srgbClr val="00AFEF"/>
            </a:solidFill>
          </p:spPr>
          <p:txBody>
            <a:bodyPr wrap="square" lIns="0" tIns="0" rIns="0" bIns="0" rtlCol="0"/>
            <a:lstStyle/>
            <a:p>
              <a:endParaRPr/>
            </a:p>
          </p:txBody>
        </p:sp>
        <p:sp>
          <p:nvSpPr>
            <p:cNvPr id="151" name="object 151"/>
            <p:cNvSpPr/>
            <p:nvPr/>
          </p:nvSpPr>
          <p:spPr>
            <a:xfrm>
              <a:off x="4698492" y="1298447"/>
              <a:ext cx="24765" cy="603885"/>
            </a:xfrm>
            <a:custGeom>
              <a:avLst/>
              <a:gdLst/>
              <a:ahLst/>
              <a:cxnLst/>
              <a:rect l="l" t="t" r="r" b="b"/>
              <a:pathLst>
                <a:path w="24764" h="603885">
                  <a:moveTo>
                    <a:pt x="0" y="603503"/>
                  </a:moveTo>
                  <a:lnTo>
                    <a:pt x="24384" y="603503"/>
                  </a:lnTo>
                  <a:lnTo>
                    <a:pt x="24384" y="0"/>
                  </a:lnTo>
                  <a:lnTo>
                    <a:pt x="0" y="0"/>
                  </a:lnTo>
                  <a:lnTo>
                    <a:pt x="0" y="603503"/>
                  </a:lnTo>
                  <a:close/>
                </a:path>
              </a:pathLst>
            </a:custGeom>
            <a:ln w="9144">
              <a:solidFill>
                <a:srgbClr val="000000"/>
              </a:solidFill>
            </a:ln>
          </p:spPr>
          <p:txBody>
            <a:bodyPr wrap="square" lIns="0" tIns="0" rIns="0" bIns="0" rtlCol="0"/>
            <a:lstStyle/>
            <a:p>
              <a:endParaRPr/>
            </a:p>
          </p:txBody>
        </p:sp>
        <p:sp>
          <p:nvSpPr>
            <p:cNvPr id="152" name="object 152"/>
            <p:cNvSpPr/>
            <p:nvPr/>
          </p:nvSpPr>
          <p:spPr>
            <a:xfrm>
              <a:off x="4759451" y="1421891"/>
              <a:ext cx="24765" cy="480059"/>
            </a:xfrm>
            <a:custGeom>
              <a:avLst/>
              <a:gdLst/>
              <a:ahLst/>
              <a:cxnLst/>
              <a:rect l="l" t="t" r="r" b="b"/>
              <a:pathLst>
                <a:path w="24764" h="480060">
                  <a:moveTo>
                    <a:pt x="24384" y="0"/>
                  </a:moveTo>
                  <a:lnTo>
                    <a:pt x="0" y="0"/>
                  </a:lnTo>
                  <a:lnTo>
                    <a:pt x="0" y="480059"/>
                  </a:lnTo>
                  <a:lnTo>
                    <a:pt x="24384" y="480059"/>
                  </a:lnTo>
                  <a:lnTo>
                    <a:pt x="24384" y="0"/>
                  </a:lnTo>
                  <a:close/>
                </a:path>
              </a:pathLst>
            </a:custGeom>
            <a:solidFill>
              <a:srgbClr val="00AFEF"/>
            </a:solidFill>
          </p:spPr>
          <p:txBody>
            <a:bodyPr wrap="square" lIns="0" tIns="0" rIns="0" bIns="0" rtlCol="0"/>
            <a:lstStyle/>
            <a:p>
              <a:endParaRPr/>
            </a:p>
          </p:txBody>
        </p:sp>
        <p:sp>
          <p:nvSpPr>
            <p:cNvPr id="153" name="object 153"/>
            <p:cNvSpPr/>
            <p:nvPr/>
          </p:nvSpPr>
          <p:spPr>
            <a:xfrm>
              <a:off x="4759451" y="1421891"/>
              <a:ext cx="24765" cy="480059"/>
            </a:xfrm>
            <a:custGeom>
              <a:avLst/>
              <a:gdLst/>
              <a:ahLst/>
              <a:cxnLst/>
              <a:rect l="l" t="t" r="r" b="b"/>
              <a:pathLst>
                <a:path w="24764" h="480060">
                  <a:moveTo>
                    <a:pt x="0" y="480059"/>
                  </a:moveTo>
                  <a:lnTo>
                    <a:pt x="24384" y="480059"/>
                  </a:lnTo>
                  <a:lnTo>
                    <a:pt x="24384" y="0"/>
                  </a:lnTo>
                  <a:lnTo>
                    <a:pt x="0" y="0"/>
                  </a:lnTo>
                  <a:lnTo>
                    <a:pt x="0" y="480059"/>
                  </a:lnTo>
                  <a:close/>
                </a:path>
              </a:pathLst>
            </a:custGeom>
            <a:ln w="9144">
              <a:solidFill>
                <a:srgbClr val="000000"/>
              </a:solidFill>
            </a:ln>
          </p:spPr>
          <p:txBody>
            <a:bodyPr wrap="square" lIns="0" tIns="0" rIns="0" bIns="0" rtlCol="0"/>
            <a:lstStyle/>
            <a:p>
              <a:endParaRPr/>
            </a:p>
          </p:txBody>
        </p:sp>
        <p:sp>
          <p:nvSpPr>
            <p:cNvPr id="154" name="object 154"/>
            <p:cNvSpPr/>
            <p:nvPr/>
          </p:nvSpPr>
          <p:spPr>
            <a:xfrm>
              <a:off x="4820412" y="1682495"/>
              <a:ext cx="24765" cy="219710"/>
            </a:xfrm>
            <a:custGeom>
              <a:avLst/>
              <a:gdLst/>
              <a:ahLst/>
              <a:cxnLst/>
              <a:rect l="l" t="t" r="r" b="b"/>
              <a:pathLst>
                <a:path w="24764" h="219710">
                  <a:moveTo>
                    <a:pt x="24384" y="0"/>
                  </a:moveTo>
                  <a:lnTo>
                    <a:pt x="0" y="0"/>
                  </a:lnTo>
                  <a:lnTo>
                    <a:pt x="0" y="219455"/>
                  </a:lnTo>
                  <a:lnTo>
                    <a:pt x="24384" y="219455"/>
                  </a:lnTo>
                  <a:lnTo>
                    <a:pt x="24384" y="0"/>
                  </a:lnTo>
                  <a:close/>
                </a:path>
              </a:pathLst>
            </a:custGeom>
            <a:solidFill>
              <a:srgbClr val="00AFEF"/>
            </a:solidFill>
          </p:spPr>
          <p:txBody>
            <a:bodyPr wrap="square" lIns="0" tIns="0" rIns="0" bIns="0" rtlCol="0"/>
            <a:lstStyle/>
            <a:p>
              <a:endParaRPr/>
            </a:p>
          </p:txBody>
        </p:sp>
        <p:sp>
          <p:nvSpPr>
            <p:cNvPr id="155" name="object 155"/>
            <p:cNvSpPr/>
            <p:nvPr/>
          </p:nvSpPr>
          <p:spPr>
            <a:xfrm>
              <a:off x="4820412" y="1682495"/>
              <a:ext cx="24765" cy="219710"/>
            </a:xfrm>
            <a:custGeom>
              <a:avLst/>
              <a:gdLst/>
              <a:ahLst/>
              <a:cxnLst/>
              <a:rect l="l" t="t" r="r" b="b"/>
              <a:pathLst>
                <a:path w="24764" h="219710">
                  <a:moveTo>
                    <a:pt x="0" y="219455"/>
                  </a:moveTo>
                  <a:lnTo>
                    <a:pt x="24384" y="219455"/>
                  </a:lnTo>
                  <a:lnTo>
                    <a:pt x="24384" y="0"/>
                  </a:lnTo>
                  <a:lnTo>
                    <a:pt x="0" y="0"/>
                  </a:lnTo>
                  <a:lnTo>
                    <a:pt x="0" y="219455"/>
                  </a:lnTo>
                  <a:close/>
                </a:path>
              </a:pathLst>
            </a:custGeom>
            <a:ln w="9144">
              <a:solidFill>
                <a:srgbClr val="000000"/>
              </a:solidFill>
            </a:ln>
          </p:spPr>
          <p:txBody>
            <a:bodyPr wrap="square" lIns="0" tIns="0" rIns="0" bIns="0" rtlCol="0"/>
            <a:lstStyle/>
            <a:p>
              <a:endParaRPr/>
            </a:p>
          </p:txBody>
        </p:sp>
        <p:sp>
          <p:nvSpPr>
            <p:cNvPr id="156" name="object 156"/>
            <p:cNvSpPr/>
            <p:nvPr/>
          </p:nvSpPr>
          <p:spPr>
            <a:xfrm>
              <a:off x="4879848" y="1531619"/>
              <a:ext cx="24765" cy="370840"/>
            </a:xfrm>
            <a:custGeom>
              <a:avLst/>
              <a:gdLst/>
              <a:ahLst/>
              <a:cxnLst/>
              <a:rect l="l" t="t" r="r" b="b"/>
              <a:pathLst>
                <a:path w="24764" h="370839">
                  <a:moveTo>
                    <a:pt x="24384" y="0"/>
                  </a:moveTo>
                  <a:lnTo>
                    <a:pt x="0" y="0"/>
                  </a:lnTo>
                  <a:lnTo>
                    <a:pt x="0" y="370331"/>
                  </a:lnTo>
                  <a:lnTo>
                    <a:pt x="24384" y="370331"/>
                  </a:lnTo>
                  <a:lnTo>
                    <a:pt x="24384" y="0"/>
                  </a:lnTo>
                  <a:close/>
                </a:path>
              </a:pathLst>
            </a:custGeom>
            <a:solidFill>
              <a:srgbClr val="00AFEF"/>
            </a:solidFill>
          </p:spPr>
          <p:txBody>
            <a:bodyPr wrap="square" lIns="0" tIns="0" rIns="0" bIns="0" rtlCol="0"/>
            <a:lstStyle/>
            <a:p>
              <a:endParaRPr/>
            </a:p>
          </p:txBody>
        </p:sp>
        <p:sp>
          <p:nvSpPr>
            <p:cNvPr id="157" name="object 157"/>
            <p:cNvSpPr/>
            <p:nvPr/>
          </p:nvSpPr>
          <p:spPr>
            <a:xfrm>
              <a:off x="4879848" y="1531619"/>
              <a:ext cx="24765" cy="370840"/>
            </a:xfrm>
            <a:custGeom>
              <a:avLst/>
              <a:gdLst/>
              <a:ahLst/>
              <a:cxnLst/>
              <a:rect l="l" t="t" r="r" b="b"/>
              <a:pathLst>
                <a:path w="24764" h="370839">
                  <a:moveTo>
                    <a:pt x="0" y="370331"/>
                  </a:moveTo>
                  <a:lnTo>
                    <a:pt x="24384" y="370331"/>
                  </a:lnTo>
                  <a:lnTo>
                    <a:pt x="24384" y="0"/>
                  </a:lnTo>
                  <a:lnTo>
                    <a:pt x="0" y="0"/>
                  </a:lnTo>
                  <a:lnTo>
                    <a:pt x="0" y="370331"/>
                  </a:lnTo>
                  <a:close/>
                </a:path>
              </a:pathLst>
            </a:custGeom>
            <a:ln w="9144">
              <a:solidFill>
                <a:srgbClr val="000000"/>
              </a:solidFill>
            </a:ln>
          </p:spPr>
          <p:txBody>
            <a:bodyPr wrap="square" lIns="0" tIns="0" rIns="0" bIns="0" rtlCol="0"/>
            <a:lstStyle/>
            <a:p>
              <a:endParaRPr/>
            </a:p>
          </p:txBody>
        </p:sp>
        <p:sp>
          <p:nvSpPr>
            <p:cNvPr id="158" name="object 158"/>
            <p:cNvSpPr/>
            <p:nvPr/>
          </p:nvSpPr>
          <p:spPr>
            <a:xfrm>
              <a:off x="4940807" y="1655063"/>
              <a:ext cx="24765" cy="247015"/>
            </a:xfrm>
            <a:custGeom>
              <a:avLst/>
              <a:gdLst/>
              <a:ahLst/>
              <a:cxnLst/>
              <a:rect l="l" t="t" r="r" b="b"/>
              <a:pathLst>
                <a:path w="24764" h="247014">
                  <a:moveTo>
                    <a:pt x="24384" y="0"/>
                  </a:moveTo>
                  <a:lnTo>
                    <a:pt x="0" y="0"/>
                  </a:lnTo>
                  <a:lnTo>
                    <a:pt x="0" y="246888"/>
                  </a:lnTo>
                  <a:lnTo>
                    <a:pt x="24384" y="246888"/>
                  </a:lnTo>
                  <a:lnTo>
                    <a:pt x="24384" y="0"/>
                  </a:lnTo>
                  <a:close/>
                </a:path>
              </a:pathLst>
            </a:custGeom>
            <a:solidFill>
              <a:srgbClr val="00AFEF"/>
            </a:solidFill>
          </p:spPr>
          <p:txBody>
            <a:bodyPr wrap="square" lIns="0" tIns="0" rIns="0" bIns="0" rtlCol="0"/>
            <a:lstStyle/>
            <a:p>
              <a:endParaRPr/>
            </a:p>
          </p:txBody>
        </p:sp>
        <p:sp>
          <p:nvSpPr>
            <p:cNvPr id="159" name="object 159"/>
            <p:cNvSpPr/>
            <p:nvPr/>
          </p:nvSpPr>
          <p:spPr>
            <a:xfrm>
              <a:off x="4940807" y="1655063"/>
              <a:ext cx="24765" cy="247015"/>
            </a:xfrm>
            <a:custGeom>
              <a:avLst/>
              <a:gdLst/>
              <a:ahLst/>
              <a:cxnLst/>
              <a:rect l="l" t="t" r="r" b="b"/>
              <a:pathLst>
                <a:path w="24764" h="247014">
                  <a:moveTo>
                    <a:pt x="0" y="246888"/>
                  </a:moveTo>
                  <a:lnTo>
                    <a:pt x="24384" y="246888"/>
                  </a:lnTo>
                  <a:lnTo>
                    <a:pt x="24384" y="0"/>
                  </a:lnTo>
                  <a:lnTo>
                    <a:pt x="0" y="0"/>
                  </a:lnTo>
                  <a:lnTo>
                    <a:pt x="0" y="246888"/>
                  </a:lnTo>
                  <a:close/>
                </a:path>
              </a:pathLst>
            </a:custGeom>
            <a:ln w="9144">
              <a:solidFill>
                <a:srgbClr val="000000"/>
              </a:solidFill>
            </a:ln>
          </p:spPr>
          <p:txBody>
            <a:bodyPr wrap="square" lIns="0" tIns="0" rIns="0" bIns="0" rtlCol="0"/>
            <a:lstStyle/>
            <a:p>
              <a:endParaRPr/>
            </a:p>
          </p:txBody>
        </p:sp>
        <p:sp>
          <p:nvSpPr>
            <p:cNvPr id="160" name="object 160"/>
            <p:cNvSpPr/>
            <p:nvPr/>
          </p:nvSpPr>
          <p:spPr>
            <a:xfrm>
              <a:off x="5001768" y="1504188"/>
              <a:ext cx="24765" cy="398145"/>
            </a:xfrm>
            <a:custGeom>
              <a:avLst/>
              <a:gdLst/>
              <a:ahLst/>
              <a:cxnLst/>
              <a:rect l="l" t="t" r="r" b="b"/>
              <a:pathLst>
                <a:path w="24764" h="398144">
                  <a:moveTo>
                    <a:pt x="24384" y="0"/>
                  </a:moveTo>
                  <a:lnTo>
                    <a:pt x="0" y="0"/>
                  </a:lnTo>
                  <a:lnTo>
                    <a:pt x="0" y="397764"/>
                  </a:lnTo>
                  <a:lnTo>
                    <a:pt x="24384" y="397764"/>
                  </a:lnTo>
                  <a:lnTo>
                    <a:pt x="24384" y="0"/>
                  </a:lnTo>
                  <a:close/>
                </a:path>
              </a:pathLst>
            </a:custGeom>
            <a:solidFill>
              <a:srgbClr val="00AFEF"/>
            </a:solidFill>
          </p:spPr>
          <p:txBody>
            <a:bodyPr wrap="square" lIns="0" tIns="0" rIns="0" bIns="0" rtlCol="0"/>
            <a:lstStyle/>
            <a:p>
              <a:endParaRPr/>
            </a:p>
          </p:txBody>
        </p:sp>
        <p:sp>
          <p:nvSpPr>
            <p:cNvPr id="161" name="object 161"/>
            <p:cNvSpPr/>
            <p:nvPr/>
          </p:nvSpPr>
          <p:spPr>
            <a:xfrm>
              <a:off x="5001768" y="1504188"/>
              <a:ext cx="24765" cy="398145"/>
            </a:xfrm>
            <a:custGeom>
              <a:avLst/>
              <a:gdLst/>
              <a:ahLst/>
              <a:cxnLst/>
              <a:rect l="l" t="t" r="r" b="b"/>
              <a:pathLst>
                <a:path w="24764" h="398144">
                  <a:moveTo>
                    <a:pt x="0" y="397764"/>
                  </a:moveTo>
                  <a:lnTo>
                    <a:pt x="24384" y="397764"/>
                  </a:lnTo>
                  <a:lnTo>
                    <a:pt x="24384" y="0"/>
                  </a:lnTo>
                  <a:lnTo>
                    <a:pt x="0" y="0"/>
                  </a:lnTo>
                  <a:lnTo>
                    <a:pt x="0" y="397764"/>
                  </a:lnTo>
                  <a:close/>
                </a:path>
              </a:pathLst>
            </a:custGeom>
            <a:ln w="9144">
              <a:solidFill>
                <a:srgbClr val="000000"/>
              </a:solidFill>
            </a:ln>
          </p:spPr>
          <p:txBody>
            <a:bodyPr wrap="square" lIns="0" tIns="0" rIns="0" bIns="0" rtlCol="0"/>
            <a:lstStyle/>
            <a:p>
              <a:endParaRPr/>
            </a:p>
          </p:txBody>
        </p:sp>
        <p:sp>
          <p:nvSpPr>
            <p:cNvPr id="162" name="object 162"/>
            <p:cNvSpPr/>
            <p:nvPr/>
          </p:nvSpPr>
          <p:spPr>
            <a:xfrm>
              <a:off x="5061204" y="1559052"/>
              <a:ext cx="24765" cy="342900"/>
            </a:xfrm>
            <a:custGeom>
              <a:avLst/>
              <a:gdLst/>
              <a:ahLst/>
              <a:cxnLst/>
              <a:rect l="l" t="t" r="r" b="b"/>
              <a:pathLst>
                <a:path w="24764" h="342900">
                  <a:moveTo>
                    <a:pt x="24384" y="0"/>
                  </a:moveTo>
                  <a:lnTo>
                    <a:pt x="0" y="0"/>
                  </a:lnTo>
                  <a:lnTo>
                    <a:pt x="0" y="342900"/>
                  </a:lnTo>
                  <a:lnTo>
                    <a:pt x="24384" y="342900"/>
                  </a:lnTo>
                  <a:lnTo>
                    <a:pt x="24384" y="0"/>
                  </a:lnTo>
                  <a:close/>
                </a:path>
              </a:pathLst>
            </a:custGeom>
            <a:solidFill>
              <a:srgbClr val="00AFEF"/>
            </a:solidFill>
          </p:spPr>
          <p:txBody>
            <a:bodyPr wrap="square" lIns="0" tIns="0" rIns="0" bIns="0" rtlCol="0"/>
            <a:lstStyle/>
            <a:p>
              <a:endParaRPr/>
            </a:p>
          </p:txBody>
        </p:sp>
        <p:sp>
          <p:nvSpPr>
            <p:cNvPr id="163" name="object 163"/>
            <p:cNvSpPr/>
            <p:nvPr/>
          </p:nvSpPr>
          <p:spPr>
            <a:xfrm>
              <a:off x="5061204" y="1559052"/>
              <a:ext cx="24765" cy="342900"/>
            </a:xfrm>
            <a:custGeom>
              <a:avLst/>
              <a:gdLst/>
              <a:ahLst/>
              <a:cxnLst/>
              <a:rect l="l" t="t" r="r" b="b"/>
              <a:pathLst>
                <a:path w="24764" h="342900">
                  <a:moveTo>
                    <a:pt x="0" y="342900"/>
                  </a:moveTo>
                  <a:lnTo>
                    <a:pt x="24384" y="342900"/>
                  </a:lnTo>
                  <a:lnTo>
                    <a:pt x="24384" y="0"/>
                  </a:lnTo>
                  <a:lnTo>
                    <a:pt x="0" y="0"/>
                  </a:lnTo>
                  <a:lnTo>
                    <a:pt x="0" y="342900"/>
                  </a:lnTo>
                  <a:close/>
                </a:path>
              </a:pathLst>
            </a:custGeom>
            <a:ln w="9144">
              <a:solidFill>
                <a:srgbClr val="000000"/>
              </a:solidFill>
            </a:ln>
          </p:spPr>
          <p:txBody>
            <a:bodyPr wrap="square" lIns="0" tIns="0" rIns="0" bIns="0" rtlCol="0"/>
            <a:lstStyle/>
            <a:p>
              <a:endParaRPr/>
            </a:p>
          </p:txBody>
        </p:sp>
        <p:sp>
          <p:nvSpPr>
            <p:cNvPr id="164" name="object 164"/>
            <p:cNvSpPr/>
            <p:nvPr/>
          </p:nvSpPr>
          <p:spPr>
            <a:xfrm>
              <a:off x="5122163" y="1696211"/>
              <a:ext cx="24765" cy="205740"/>
            </a:xfrm>
            <a:custGeom>
              <a:avLst/>
              <a:gdLst/>
              <a:ahLst/>
              <a:cxnLst/>
              <a:rect l="l" t="t" r="r" b="b"/>
              <a:pathLst>
                <a:path w="24764" h="205739">
                  <a:moveTo>
                    <a:pt x="24384" y="0"/>
                  </a:moveTo>
                  <a:lnTo>
                    <a:pt x="0" y="0"/>
                  </a:lnTo>
                  <a:lnTo>
                    <a:pt x="0" y="205740"/>
                  </a:lnTo>
                  <a:lnTo>
                    <a:pt x="24384" y="205740"/>
                  </a:lnTo>
                  <a:lnTo>
                    <a:pt x="24384" y="0"/>
                  </a:lnTo>
                  <a:close/>
                </a:path>
              </a:pathLst>
            </a:custGeom>
            <a:solidFill>
              <a:srgbClr val="00AFEF"/>
            </a:solidFill>
          </p:spPr>
          <p:txBody>
            <a:bodyPr wrap="square" lIns="0" tIns="0" rIns="0" bIns="0" rtlCol="0"/>
            <a:lstStyle/>
            <a:p>
              <a:endParaRPr/>
            </a:p>
          </p:txBody>
        </p:sp>
        <p:sp>
          <p:nvSpPr>
            <p:cNvPr id="165" name="object 165"/>
            <p:cNvSpPr/>
            <p:nvPr/>
          </p:nvSpPr>
          <p:spPr>
            <a:xfrm>
              <a:off x="5122163" y="1696211"/>
              <a:ext cx="24765" cy="205740"/>
            </a:xfrm>
            <a:custGeom>
              <a:avLst/>
              <a:gdLst/>
              <a:ahLst/>
              <a:cxnLst/>
              <a:rect l="l" t="t" r="r" b="b"/>
              <a:pathLst>
                <a:path w="24764" h="205739">
                  <a:moveTo>
                    <a:pt x="0" y="205740"/>
                  </a:moveTo>
                  <a:lnTo>
                    <a:pt x="24384" y="205740"/>
                  </a:lnTo>
                  <a:lnTo>
                    <a:pt x="24384" y="0"/>
                  </a:lnTo>
                  <a:lnTo>
                    <a:pt x="0" y="0"/>
                  </a:lnTo>
                  <a:lnTo>
                    <a:pt x="0" y="205740"/>
                  </a:lnTo>
                  <a:close/>
                </a:path>
              </a:pathLst>
            </a:custGeom>
            <a:ln w="9144">
              <a:solidFill>
                <a:srgbClr val="000000"/>
              </a:solidFill>
            </a:ln>
          </p:spPr>
          <p:txBody>
            <a:bodyPr wrap="square" lIns="0" tIns="0" rIns="0" bIns="0" rtlCol="0"/>
            <a:lstStyle/>
            <a:p>
              <a:endParaRPr/>
            </a:p>
          </p:txBody>
        </p:sp>
        <p:sp>
          <p:nvSpPr>
            <p:cNvPr id="166" name="object 166"/>
            <p:cNvSpPr/>
            <p:nvPr/>
          </p:nvSpPr>
          <p:spPr>
            <a:xfrm>
              <a:off x="5183124" y="1572767"/>
              <a:ext cx="24765" cy="329565"/>
            </a:xfrm>
            <a:custGeom>
              <a:avLst/>
              <a:gdLst/>
              <a:ahLst/>
              <a:cxnLst/>
              <a:rect l="l" t="t" r="r" b="b"/>
              <a:pathLst>
                <a:path w="24764" h="329564">
                  <a:moveTo>
                    <a:pt x="24384" y="0"/>
                  </a:moveTo>
                  <a:lnTo>
                    <a:pt x="0" y="0"/>
                  </a:lnTo>
                  <a:lnTo>
                    <a:pt x="0" y="329183"/>
                  </a:lnTo>
                  <a:lnTo>
                    <a:pt x="24384" y="329183"/>
                  </a:lnTo>
                  <a:lnTo>
                    <a:pt x="24384" y="0"/>
                  </a:lnTo>
                  <a:close/>
                </a:path>
              </a:pathLst>
            </a:custGeom>
            <a:solidFill>
              <a:srgbClr val="00AFEF"/>
            </a:solidFill>
          </p:spPr>
          <p:txBody>
            <a:bodyPr wrap="square" lIns="0" tIns="0" rIns="0" bIns="0" rtlCol="0"/>
            <a:lstStyle/>
            <a:p>
              <a:endParaRPr/>
            </a:p>
          </p:txBody>
        </p:sp>
        <p:sp>
          <p:nvSpPr>
            <p:cNvPr id="167" name="object 167"/>
            <p:cNvSpPr/>
            <p:nvPr/>
          </p:nvSpPr>
          <p:spPr>
            <a:xfrm>
              <a:off x="5183124" y="1572767"/>
              <a:ext cx="24765" cy="329565"/>
            </a:xfrm>
            <a:custGeom>
              <a:avLst/>
              <a:gdLst/>
              <a:ahLst/>
              <a:cxnLst/>
              <a:rect l="l" t="t" r="r" b="b"/>
              <a:pathLst>
                <a:path w="24764" h="329564">
                  <a:moveTo>
                    <a:pt x="0" y="329183"/>
                  </a:moveTo>
                  <a:lnTo>
                    <a:pt x="24384" y="329183"/>
                  </a:lnTo>
                  <a:lnTo>
                    <a:pt x="24384" y="0"/>
                  </a:lnTo>
                  <a:lnTo>
                    <a:pt x="0" y="0"/>
                  </a:lnTo>
                  <a:lnTo>
                    <a:pt x="0" y="329183"/>
                  </a:lnTo>
                  <a:close/>
                </a:path>
              </a:pathLst>
            </a:custGeom>
            <a:ln w="9144">
              <a:solidFill>
                <a:srgbClr val="000000"/>
              </a:solidFill>
            </a:ln>
          </p:spPr>
          <p:txBody>
            <a:bodyPr wrap="square" lIns="0" tIns="0" rIns="0" bIns="0" rtlCol="0"/>
            <a:lstStyle/>
            <a:p>
              <a:endParaRPr/>
            </a:p>
          </p:txBody>
        </p:sp>
        <p:sp>
          <p:nvSpPr>
            <p:cNvPr id="168" name="object 168"/>
            <p:cNvSpPr/>
            <p:nvPr/>
          </p:nvSpPr>
          <p:spPr>
            <a:xfrm>
              <a:off x="5242560" y="1764791"/>
              <a:ext cx="24765" cy="137160"/>
            </a:xfrm>
            <a:custGeom>
              <a:avLst/>
              <a:gdLst/>
              <a:ahLst/>
              <a:cxnLst/>
              <a:rect l="l" t="t" r="r" b="b"/>
              <a:pathLst>
                <a:path w="24764" h="137160">
                  <a:moveTo>
                    <a:pt x="24384" y="0"/>
                  </a:moveTo>
                  <a:lnTo>
                    <a:pt x="0" y="0"/>
                  </a:lnTo>
                  <a:lnTo>
                    <a:pt x="0" y="137159"/>
                  </a:lnTo>
                  <a:lnTo>
                    <a:pt x="24384" y="137159"/>
                  </a:lnTo>
                  <a:lnTo>
                    <a:pt x="24384" y="0"/>
                  </a:lnTo>
                  <a:close/>
                </a:path>
              </a:pathLst>
            </a:custGeom>
            <a:solidFill>
              <a:srgbClr val="00AFEF"/>
            </a:solidFill>
          </p:spPr>
          <p:txBody>
            <a:bodyPr wrap="square" lIns="0" tIns="0" rIns="0" bIns="0" rtlCol="0"/>
            <a:lstStyle/>
            <a:p>
              <a:endParaRPr/>
            </a:p>
          </p:txBody>
        </p:sp>
        <p:sp>
          <p:nvSpPr>
            <p:cNvPr id="169" name="object 169"/>
            <p:cNvSpPr/>
            <p:nvPr/>
          </p:nvSpPr>
          <p:spPr>
            <a:xfrm>
              <a:off x="5242560" y="1764791"/>
              <a:ext cx="24765" cy="137160"/>
            </a:xfrm>
            <a:custGeom>
              <a:avLst/>
              <a:gdLst/>
              <a:ahLst/>
              <a:cxnLst/>
              <a:rect l="l" t="t" r="r" b="b"/>
              <a:pathLst>
                <a:path w="24764" h="137160">
                  <a:moveTo>
                    <a:pt x="0" y="137159"/>
                  </a:moveTo>
                  <a:lnTo>
                    <a:pt x="24384" y="137159"/>
                  </a:lnTo>
                  <a:lnTo>
                    <a:pt x="24384" y="0"/>
                  </a:lnTo>
                  <a:lnTo>
                    <a:pt x="0" y="0"/>
                  </a:lnTo>
                  <a:lnTo>
                    <a:pt x="0" y="137159"/>
                  </a:lnTo>
                  <a:close/>
                </a:path>
              </a:pathLst>
            </a:custGeom>
            <a:ln w="9144">
              <a:solidFill>
                <a:srgbClr val="000000"/>
              </a:solidFill>
            </a:ln>
          </p:spPr>
          <p:txBody>
            <a:bodyPr wrap="square" lIns="0" tIns="0" rIns="0" bIns="0" rtlCol="0"/>
            <a:lstStyle/>
            <a:p>
              <a:endParaRPr/>
            </a:p>
          </p:txBody>
        </p:sp>
        <p:sp>
          <p:nvSpPr>
            <p:cNvPr id="170" name="object 170"/>
            <p:cNvSpPr/>
            <p:nvPr/>
          </p:nvSpPr>
          <p:spPr>
            <a:xfrm>
              <a:off x="2886455" y="528827"/>
              <a:ext cx="3246120" cy="1407160"/>
            </a:xfrm>
            <a:custGeom>
              <a:avLst/>
              <a:gdLst/>
              <a:ahLst/>
              <a:cxnLst/>
              <a:rect l="l" t="t" r="r" b="b"/>
              <a:pathLst>
                <a:path w="3246120" h="1407160">
                  <a:moveTo>
                    <a:pt x="41148" y="1373124"/>
                  </a:moveTo>
                  <a:lnTo>
                    <a:pt x="41148" y="0"/>
                  </a:lnTo>
                </a:path>
                <a:path w="3246120" h="1407160">
                  <a:moveTo>
                    <a:pt x="0" y="1373124"/>
                  </a:moveTo>
                  <a:lnTo>
                    <a:pt x="41148" y="1373124"/>
                  </a:lnTo>
                </a:path>
                <a:path w="3246120" h="1407160">
                  <a:moveTo>
                    <a:pt x="0" y="1098803"/>
                  </a:moveTo>
                  <a:lnTo>
                    <a:pt x="41148" y="1098803"/>
                  </a:lnTo>
                </a:path>
                <a:path w="3246120" h="1407160">
                  <a:moveTo>
                    <a:pt x="0" y="824483"/>
                  </a:moveTo>
                  <a:lnTo>
                    <a:pt x="41148" y="824483"/>
                  </a:lnTo>
                </a:path>
                <a:path w="3246120" h="1407160">
                  <a:moveTo>
                    <a:pt x="0" y="548640"/>
                  </a:moveTo>
                  <a:lnTo>
                    <a:pt x="41148" y="548640"/>
                  </a:lnTo>
                </a:path>
                <a:path w="3246120" h="1407160">
                  <a:moveTo>
                    <a:pt x="0" y="274320"/>
                  </a:moveTo>
                  <a:lnTo>
                    <a:pt x="41148" y="274320"/>
                  </a:lnTo>
                </a:path>
                <a:path w="3246120" h="1407160">
                  <a:moveTo>
                    <a:pt x="0" y="0"/>
                  </a:moveTo>
                  <a:lnTo>
                    <a:pt x="41148" y="0"/>
                  </a:lnTo>
                </a:path>
                <a:path w="3246120" h="1407160">
                  <a:moveTo>
                    <a:pt x="41148" y="1373124"/>
                  </a:moveTo>
                  <a:lnTo>
                    <a:pt x="3246120" y="1373124"/>
                  </a:lnTo>
                </a:path>
                <a:path w="3246120" h="1407160">
                  <a:moveTo>
                    <a:pt x="41148" y="1373124"/>
                  </a:moveTo>
                  <a:lnTo>
                    <a:pt x="41148" y="1406652"/>
                  </a:lnTo>
                </a:path>
                <a:path w="3246120" h="1407160">
                  <a:moveTo>
                    <a:pt x="102107" y="1373124"/>
                  </a:moveTo>
                  <a:lnTo>
                    <a:pt x="102107" y="1406652"/>
                  </a:lnTo>
                </a:path>
                <a:path w="3246120" h="1407160">
                  <a:moveTo>
                    <a:pt x="161544" y="1373124"/>
                  </a:moveTo>
                  <a:lnTo>
                    <a:pt x="161544" y="1406652"/>
                  </a:lnTo>
                </a:path>
                <a:path w="3246120" h="1407160">
                  <a:moveTo>
                    <a:pt x="222504" y="1373124"/>
                  </a:moveTo>
                  <a:lnTo>
                    <a:pt x="222504" y="1406652"/>
                  </a:lnTo>
                </a:path>
                <a:path w="3246120" h="1407160">
                  <a:moveTo>
                    <a:pt x="283463" y="1373124"/>
                  </a:moveTo>
                  <a:lnTo>
                    <a:pt x="283463" y="1406652"/>
                  </a:lnTo>
                </a:path>
                <a:path w="3246120" h="1407160">
                  <a:moveTo>
                    <a:pt x="342900" y="1373124"/>
                  </a:moveTo>
                  <a:lnTo>
                    <a:pt x="342900" y="1406652"/>
                  </a:lnTo>
                </a:path>
                <a:path w="3246120" h="1407160">
                  <a:moveTo>
                    <a:pt x="403859" y="1373124"/>
                  </a:moveTo>
                  <a:lnTo>
                    <a:pt x="403859" y="1406652"/>
                  </a:lnTo>
                </a:path>
                <a:path w="3246120" h="1407160">
                  <a:moveTo>
                    <a:pt x="464819" y="1373124"/>
                  </a:moveTo>
                  <a:lnTo>
                    <a:pt x="464819" y="1406652"/>
                  </a:lnTo>
                </a:path>
                <a:path w="3246120" h="1407160">
                  <a:moveTo>
                    <a:pt x="524256" y="1373124"/>
                  </a:moveTo>
                  <a:lnTo>
                    <a:pt x="524256" y="1406652"/>
                  </a:lnTo>
                </a:path>
                <a:path w="3246120" h="1407160">
                  <a:moveTo>
                    <a:pt x="585216" y="1373124"/>
                  </a:moveTo>
                  <a:lnTo>
                    <a:pt x="585216" y="1406652"/>
                  </a:lnTo>
                </a:path>
                <a:path w="3246120" h="1407160">
                  <a:moveTo>
                    <a:pt x="646176" y="1373124"/>
                  </a:moveTo>
                  <a:lnTo>
                    <a:pt x="646176" y="1406652"/>
                  </a:lnTo>
                </a:path>
                <a:path w="3246120" h="1407160">
                  <a:moveTo>
                    <a:pt x="705611" y="1373124"/>
                  </a:moveTo>
                  <a:lnTo>
                    <a:pt x="705611" y="1406652"/>
                  </a:lnTo>
                </a:path>
                <a:path w="3246120" h="1407160">
                  <a:moveTo>
                    <a:pt x="766571" y="1373124"/>
                  </a:moveTo>
                  <a:lnTo>
                    <a:pt x="766571" y="1406652"/>
                  </a:lnTo>
                </a:path>
                <a:path w="3246120" h="1407160">
                  <a:moveTo>
                    <a:pt x="827532" y="1373124"/>
                  </a:moveTo>
                  <a:lnTo>
                    <a:pt x="827532" y="1406652"/>
                  </a:lnTo>
                </a:path>
                <a:path w="3246120" h="1407160">
                  <a:moveTo>
                    <a:pt x="886968" y="1373124"/>
                  </a:moveTo>
                  <a:lnTo>
                    <a:pt x="886968" y="1406652"/>
                  </a:lnTo>
                </a:path>
                <a:path w="3246120" h="1407160">
                  <a:moveTo>
                    <a:pt x="947928" y="1373124"/>
                  </a:moveTo>
                  <a:lnTo>
                    <a:pt x="947928" y="1406652"/>
                  </a:lnTo>
                </a:path>
                <a:path w="3246120" h="1407160">
                  <a:moveTo>
                    <a:pt x="1008888" y="1373124"/>
                  </a:moveTo>
                  <a:lnTo>
                    <a:pt x="1008888" y="1406652"/>
                  </a:lnTo>
                </a:path>
                <a:path w="3246120" h="1407160">
                  <a:moveTo>
                    <a:pt x="1068323" y="1373124"/>
                  </a:moveTo>
                  <a:lnTo>
                    <a:pt x="1068323" y="1406652"/>
                  </a:lnTo>
                </a:path>
                <a:path w="3246120" h="1407160">
                  <a:moveTo>
                    <a:pt x="1129283" y="1373124"/>
                  </a:moveTo>
                  <a:lnTo>
                    <a:pt x="1129283" y="1406652"/>
                  </a:lnTo>
                </a:path>
                <a:path w="3246120" h="1407160">
                  <a:moveTo>
                    <a:pt x="1190244" y="1373124"/>
                  </a:moveTo>
                  <a:lnTo>
                    <a:pt x="1190244" y="1406652"/>
                  </a:lnTo>
                </a:path>
                <a:path w="3246120" h="1407160">
                  <a:moveTo>
                    <a:pt x="1249680" y="1373124"/>
                  </a:moveTo>
                  <a:lnTo>
                    <a:pt x="1249680" y="1406652"/>
                  </a:lnTo>
                </a:path>
                <a:path w="3246120" h="1407160">
                  <a:moveTo>
                    <a:pt x="1310640" y="1373124"/>
                  </a:moveTo>
                  <a:lnTo>
                    <a:pt x="1310640" y="1406652"/>
                  </a:lnTo>
                </a:path>
                <a:path w="3246120" h="1407160">
                  <a:moveTo>
                    <a:pt x="1371599" y="1373124"/>
                  </a:moveTo>
                  <a:lnTo>
                    <a:pt x="1371599" y="1406652"/>
                  </a:lnTo>
                </a:path>
                <a:path w="3246120" h="1407160">
                  <a:moveTo>
                    <a:pt x="1431035" y="1373124"/>
                  </a:moveTo>
                  <a:lnTo>
                    <a:pt x="1431035" y="1406652"/>
                  </a:lnTo>
                </a:path>
                <a:path w="3246120" h="1407160">
                  <a:moveTo>
                    <a:pt x="1491995" y="1373124"/>
                  </a:moveTo>
                  <a:lnTo>
                    <a:pt x="1491995" y="1406652"/>
                  </a:lnTo>
                </a:path>
                <a:path w="3246120" h="1407160">
                  <a:moveTo>
                    <a:pt x="1552956" y="1373124"/>
                  </a:moveTo>
                  <a:lnTo>
                    <a:pt x="1552956" y="1406652"/>
                  </a:lnTo>
                </a:path>
                <a:path w="3246120" h="1407160">
                  <a:moveTo>
                    <a:pt x="1612392" y="1373124"/>
                  </a:moveTo>
                  <a:lnTo>
                    <a:pt x="1612392" y="1406652"/>
                  </a:lnTo>
                </a:path>
                <a:path w="3246120" h="1407160">
                  <a:moveTo>
                    <a:pt x="1673352" y="1373124"/>
                  </a:moveTo>
                  <a:lnTo>
                    <a:pt x="1673352" y="1406652"/>
                  </a:lnTo>
                </a:path>
                <a:path w="3246120" h="1407160">
                  <a:moveTo>
                    <a:pt x="1734311" y="1373124"/>
                  </a:moveTo>
                  <a:lnTo>
                    <a:pt x="1734311" y="1406652"/>
                  </a:lnTo>
                </a:path>
                <a:path w="3246120" h="1407160">
                  <a:moveTo>
                    <a:pt x="1793747" y="1373124"/>
                  </a:moveTo>
                  <a:lnTo>
                    <a:pt x="1793747" y="1406652"/>
                  </a:lnTo>
                </a:path>
                <a:path w="3246120" h="1407160">
                  <a:moveTo>
                    <a:pt x="1854708" y="1373124"/>
                  </a:moveTo>
                  <a:lnTo>
                    <a:pt x="1854708" y="1406652"/>
                  </a:lnTo>
                </a:path>
                <a:path w="3246120" h="1407160">
                  <a:moveTo>
                    <a:pt x="1915668" y="1373124"/>
                  </a:moveTo>
                  <a:lnTo>
                    <a:pt x="1915668" y="1406652"/>
                  </a:lnTo>
                </a:path>
                <a:path w="3246120" h="1407160">
                  <a:moveTo>
                    <a:pt x="1975104" y="1373124"/>
                  </a:moveTo>
                  <a:lnTo>
                    <a:pt x="1975104" y="1406652"/>
                  </a:lnTo>
                </a:path>
                <a:path w="3246120" h="1407160">
                  <a:moveTo>
                    <a:pt x="2036064" y="1373124"/>
                  </a:moveTo>
                  <a:lnTo>
                    <a:pt x="2036064" y="1406652"/>
                  </a:lnTo>
                </a:path>
                <a:path w="3246120" h="1407160">
                  <a:moveTo>
                    <a:pt x="2097023" y="1373124"/>
                  </a:moveTo>
                  <a:lnTo>
                    <a:pt x="2097023" y="1406652"/>
                  </a:lnTo>
                </a:path>
                <a:path w="3246120" h="1407160">
                  <a:moveTo>
                    <a:pt x="2156460" y="1373124"/>
                  </a:moveTo>
                  <a:lnTo>
                    <a:pt x="2156460" y="1406652"/>
                  </a:lnTo>
                </a:path>
                <a:path w="3246120" h="1407160">
                  <a:moveTo>
                    <a:pt x="2217420" y="1373124"/>
                  </a:moveTo>
                  <a:lnTo>
                    <a:pt x="2217420" y="1406652"/>
                  </a:lnTo>
                </a:path>
                <a:path w="3246120" h="1407160">
                  <a:moveTo>
                    <a:pt x="2278380" y="1373124"/>
                  </a:moveTo>
                  <a:lnTo>
                    <a:pt x="2278380" y="1406652"/>
                  </a:lnTo>
                </a:path>
                <a:path w="3246120" h="1407160">
                  <a:moveTo>
                    <a:pt x="2337816" y="1373124"/>
                  </a:moveTo>
                  <a:lnTo>
                    <a:pt x="2337816" y="1406652"/>
                  </a:lnTo>
                </a:path>
                <a:path w="3246120" h="1407160">
                  <a:moveTo>
                    <a:pt x="2398776" y="1373124"/>
                  </a:moveTo>
                  <a:lnTo>
                    <a:pt x="2398776" y="1406652"/>
                  </a:lnTo>
                </a:path>
                <a:path w="3246120" h="1407160">
                  <a:moveTo>
                    <a:pt x="2459735" y="1373124"/>
                  </a:moveTo>
                  <a:lnTo>
                    <a:pt x="2459735" y="1406652"/>
                  </a:lnTo>
                </a:path>
                <a:path w="3246120" h="1407160">
                  <a:moveTo>
                    <a:pt x="2519172" y="1373124"/>
                  </a:moveTo>
                  <a:lnTo>
                    <a:pt x="2519172" y="1406652"/>
                  </a:lnTo>
                </a:path>
                <a:path w="3246120" h="1407160">
                  <a:moveTo>
                    <a:pt x="2580132" y="1373124"/>
                  </a:moveTo>
                  <a:lnTo>
                    <a:pt x="2580132" y="1406652"/>
                  </a:lnTo>
                </a:path>
                <a:path w="3246120" h="1407160">
                  <a:moveTo>
                    <a:pt x="2641092" y="1373124"/>
                  </a:moveTo>
                  <a:lnTo>
                    <a:pt x="2641092" y="1406652"/>
                  </a:lnTo>
                </a:path>
                <a:path w="3246120" h="1407160">
                  <a:moveTo>
                    <a:pt x="2700528" y="1373124"/>
                  </a:moveTo>
                  <a:lnTo>
                    <a:pt x="2700528" y="1406652"/>
                  </a:lnTo>
                </a:path>
                <a:path w="3246120" h="1407160">
                  <a:moveTo>
                    <a:pt x="2761488" y="1373124"/>
                  </a:moveTo>
                  <a:lnTo>
                    <a:pt x="2761488" y="1406652"/>
                  </a:lnTo>
                </a:path>
                <a:path w="3246120" h="1407160">
                  <a:moveTo>
                    <a:pt x="2822447" y="1373124"/>
                  </a:moveTo>
                  <a:lnTo>
                    <a:pt x="2822447" y="1406652"/>
                  </a:lnTo>
                </a:path>
                <a:path w="3246120" h="1407160">
                  <a:moveTo>
                    <a:pt x="2881884" y="1373124"/>
                  </a:moveTo>
                  <a:lnTo>
                    <a:pt x="2881884" y="1406652"/>
                  </a:lnTo>
                </a:path>
                <a:path w="3246120" h="1407160">
                  <a:moveTo>
                    <a:pt x="2942844" y="1373124"/>
                  </a:moveTo>
                  <a:lnTo>
                    <a:pt x="2942844" y="1406652"/>
                  </a:lnTo>
                </a:path>
                <a:path w="3246120" h="1407160">
                  <a:moveTo>
                    <a:pt x="3003804" y="1373124"/>
                  </a:moveTo>
                  <a:lnTo>
                    <a:pt x="3003804" y="1406652"/>
                  </a:lnTo>
                </a:path>
                <a:path w="3246120" h="1407160">
                  <a:moveTo>
                    <a:pt x="3063240" y="1373124"/>
                  </a:moveTo>
                  <a:lnTo>
                    <a:pt x="3063240" y="1406652"/>
                  </a:lnTo>
                </a:path>
                <a:path w="3246120" h="1407160">
                  <a:moveTo>
                    <a:pt x="3124199" y="1373124"/>
                  </a:moveTo>
                  <a:lnTo>
                    <a:pt x="3124199" y="1406652"/>
                  </a:lnTo>
                </a:path>
                <a:path w="3246120" h="1407160">
                  <a:moveTo>
                    <a:pt x="3185160" y="1373124"/>
                  </a:moveTo>
                  <a:lnTo>
                    <a:pt x="3185160" y="1406652"/>
                  </a:lnTo>
                </a:path>
                <a:path w="3246120" h="1407160">
                  <a:moveTo>
                    <a:pt x="3246120" y="1373124"/>
                  </a:moveTo>
                  <a:lnTo>
                    <a:pt x="3246120" y="1406652"/>
                  </a:lnTo>
                </a:path>
              </a:pathLst>
            </a:custGeom>
            <a:ln w="9144">
              <a:solidFill>
                <a:srgbClr val="858585"/>
              </a:solidFill>
            </a:ln>
          </p:spPr>
          <p:txBody>
            <a:bodyPr wrap="square" lIns="0" tIns="0" rIns="0" bIns="0" rtlCol="0"/>
            <a:lstStyle/>
            <a:p>
              <a:endParaRPr/>
            </a:p>
          </p:txBody>
        </p:sp>
        <p:sp>
          <p:nvSpPr>
            <p:cNvPr id="171" name="object 171"/>
            <p:cNvSpPr/>
            <p:nvPr/>
          </p:nvSpPr>
          <p:spPr>
            <a:xfrm>
              <a:off x="2958083" y="1091183"/>
              <a:ext cx="3144520" cy="756285"/>
            </a:xfrm>
            <a:custGeom>
              <a:avLst/>
              <a:gdLst/>
              <a:ahLst/>
              <a:cxnLst/>
              <a:rect l="l" t="t" r="r" b="b"/>
              <a:pathLst>
                <a:path w="3144520" h="756285">
                  <a:moveTo>
                    <a:pt x="0" y="673608"/>
                  </a:moveTo>
                  <a:lnTo>
                    <a:pt x="59436" y="714756"/>
                  </a:lnTo>
                  <a:lnTo>
                    <a:pt x="120396" y="632460"/>
                  </a:lnTo>
                  <a:lnTo>
                    <a:pt x="181356" y="701040"/>
                  </a:lnTo>
                  <a:lnTo>
                    <a:pt x="240792" y="632460"/>
                  </a:lnTo>
                  <a:lnTo>
                    <a:pt x="301752" y="687324"/>
                  </a:lnTo>
                  <a:lnTo>
                    <a:pt x="362712" y="742188"/>
                  </a:lnTo>
                  <a:lnTo>
                    <a:pt x="422148" y="632460"/>
                  </a:lnTo>
                  <a:lnTo>
                    <a:pt x="483107" y="646176"/>
                  </a:lnTo>
                  <a:lnTo>
                    <a:pt x="544068" y="701040"/>
                  </a:lnTo>
                  <a:lnTo>
                    <a:pt x="603504" y="701040"/>
                  </a:lnTo>
                  <a:lnTo>
                    <a:pt x="664464" y="701040"/>
                  </a:lnTo>
                  <a:lnTo>
                    <a:pt x="725424" y="701040"/>
                  </a:lnTo>
                  <a:lnTo>
                    <a:pt x="784860" y="632460"/>
                  </a:lnTo>
                  <a:lnTo>
                    <a:pt x="845819" y="605027"/>
                  </a:lnTo>
                  <a:lnTo>
                    <a:pt x="906780" y="714756"/>
                  </a:lnTo>
                  <a:lnTo>
                    <a:pt x="967740" y="755904"/>
                  </a:lnTo>
                  <a:lnTo>
                    <a:pt x="1027176" y="714756"/>
                  </a:lnTo>
                  <a:lnTo>
                    <a:pt x="1088136" y="659892"/>
                  </a:lnTo>
                  <a:lnTo>
                    <a:pt x="1149095" y="742188"/>
                  </a:lnTo>
                  <a:lnTo>
                    <a:pt x="1208532" y="714756"/>
                  </a:lnTo>
                  <a:lnTo>
                    <a:pt x="1269492" y="632460"/>
                  </a:lnTo>
                  <a:lnTo>
                    <a:pt x="1330452" y="714756"/>
                  </a:lnTo>
                  <a:lnTo>
                    <a:pt x="1389888" y="728472"/>
                  </a:lnTo>
                  <a:lnTo>
                    <a:pt x="1450848" y="659892"/>
                  </a:lnTo>
                  <a:lnTo>
                    <a:pt x="1511808" y="701040"/>
                  </a:lnTo>
                  <a:lnTo>
                    <a:pt x="1571244" y="687324"/>
                  </a:lnTo>
                  <a:lnTo>
                    <a:pt x="1632204" y="536448"/>
                  </a:lnTo>
                  <a:lnTo>
                    <a:pt x="1693164" y="522732"/>
                  </a:lnTo>
                  <a:lnTo>
                    <a:pt x="1752600" y="495300"/>
                  </a:lnTo>
                  <a:lnTo>
                    <a:pt x="1813560" y="358140"/>
                  </a:lnTo>
                  <a:lnTo>
                    <a:pt x="1874520" y="248412"/>
                  </a:lnTo>
                  <a:lnTo>
                    <a:pt x="1933956" y="303275"/>
                  </a:lnTo>
                  <a:lnTo>
                    <a:pt x="1994916" y="193548"/>
                  </a:lnTo>
                  <a:lnTo>
                    <a:pt x="2055876" y="0"/>
                  </a:lnTo>
                  <a:lnTo>
                    <a:pt x="2115312" y="316992"/>
                  </a:lnTo>
                  <a:lnTo>
                    <a:pt x="2176272" y="316992"/>
                  </a:lnTo>
                  <a:lnTo>
                    <a:pt x="2237232" y="385572"/>
                  </a:lnTo>
                  <a:lnTo>
                    <a:pt x="2296668" y="454151"/>
                  </a:lnTo>
                  <a:lnTo>
                    <a:pt x="2357628" y="330708"/>
                  </a:lnTo>
                  <a:lnTo>
                    <a:pt x="2418588" y="234696"/>
                  </a:lnTo>
                  <a:lnTo>
                    <a:pt x="2478024" y="454151"/>
                  </a:lnTo>
                  <a:lnTo>
                    <a:pt x="2538984" y="289560"/>
                  </a:lnTo>
                  <a:lnTo>
                    <a:pt x="2599944" y="371856"/>
                  </a:lnTo>
                  <a:lnTo>
                    <a:pt x="2659380" y="413004"/>
                  </a:lnTo>
                  <a:lnTo>
                    <a:pt x="2720340" y="385572"/>
                  </a:lnTo>
                  <a:lnTo>
                    <a:pt x="2781300" y="316992"/>
                  </a:lnTo>
                  <a:lnTo>
                    <a:pt x="2840736" y="454151"/>
                  </a:lnTo>
                  <a:lnTo>
                    <a:pt x="2901696" y="536448"/>
                  </a:lnTo>
                  <a:lnTo>
                    <a:pt x="2962656" y="632460"/>
                  </a:lnTo>
                  <a:lnTo>
                    <a:pt x="3022092" y="618744"/>
                  </a:lnTo>
                  <a:lnTo>
                    <a:pt x="3083052" y="426720"/>
                  </a:lnTo>
                  <a:lnTo>
                    <a:pt x="3144012" y="577596"/>
                  </a:lnTo>
                </a:path>
              </a:pathLst>
            </a:custGeom>
            <a:ln w="18288">
              <a:solidFill>
                <a:srgbClr val="92D050"/>
              </a:solidFill>
            </a:ln>
          </p:spPr>
          <p:txBody>
            <a:bodyPr wrap="square" lIns="0" tIns="0" rIns="0" bIns="0" rtlCol="0"/>
            <a:lstStyle/>
            <a:p>
              <a:endParaRPr/>
            </a:p>
          </p:txBody>
        </p:sp>
      </p:grpSp>
      <p:sp>
        <p:nvSpPr>
          <p:cNvPr id="172" name="object 172"/>
          <p:cNvSpPr txBox="1"/>
          <p:nvPr/>
        </p:nvSpPr>
        <p:spPr>
          <a:xfrm>
            <a:off x="2669285" y="1524380"/>
            <a:ext cx="15367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20</a:t>
            </a:r>
            <a:endParaRPr sz="1000">
              <a:latin typeface="Calibri"/>
              <a:cs typeface="Calibri"/>
            </a:endParaRPr>
          </a:p>
        </p:txBody>
      </p:sp>
      <p:sp>
        <p:nvSpPr>
          <p:cNvPr id="173" name="object 173"/>
          <p:cNvSpPr txBox="1"/>
          <p:nvPr/>
        </p:nvSpPr>
        <p:spPr>
          <a:xfrm>
            <a:off x="2669285" y="1249426"/>
            <a:ext cx="15367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40</a:t>
            </a:r>
            <a:endParaRPr sz="1000">
              <a:latin typeface="Calibri"/>
              <a:cs typeface="Calibri"/>
            </a:endParaRPr>
          </a:p>
        </p:txBody>
      </p:sp>
      <p:sp>
        <p:nvSpPr>
          <p:cNvPr id="174" name="object 174"/>
          <p:cNvSpPr txBox="1"/>
          <p:nvPr/>
        </p:nvSpPr>
        <p:spPr>
          <a:xfrm>
            <a:off x="2669285" y="974598"/>
            <a:ext cx="15367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60</a:t>
            </a:r>
            <a:endParaRPr sz="1000">
              <a:latin typeface="Calibri"/>
              <a:cs typeface="Calibri"/>
            </a:endParaRPr>
          </a:p>
        </p:txBody>
      </p:sp>
      <p:sp>
        <p:nvSpPr>
          <p:cNvPr id="175" name="object 175"/>
          <p:cNvSpPr txBox="1"/>
          <p:nvPr/>
        </p:nvSpPr>
        <p:spPr>
          <a:xfrm>
            <a:off x="2669285" y="699642"/>
            <a:ext cx="153670" cy="177800"/>
          </a:xfrm>
          <a:prstGeom prst="rect">
            <a:avLst/>
          </a:prstGeom>
        </p:spPr>
        <p:txBody>
          <a:bodyPr vert="horz" wrap="square" lIns="0" tIns="12065" rIns="0" bIns="0" rtlCol="0">
            <a:spAutoFit/>
          </a:bodyPr>
          <a:lstStyle/>
          <a:p>
            <a:pPr marL="12700">
              <a:lnSpc>
                <a:spcPct val="100000"/>
              </a:lnSpc>
              <a:spcBef>
                <a:spcPts val="95"/>
              </a:spcBef>
            </a:pPr>
            <a:r>
              <a:rPr sz="1000" spc="-10" dirty="0">
                <a:latin typeface="Calibri"/>
                <a:cs typeface="Calibri"/>
              </a:rPr>
              <a:t>80</a:t>
            </a:r>
            <a:endParaRPr sz="1000">
              <a:latin typeface="Calibri"/>
              <a:cs typeface="Calibri"/>
            </a:endParaRPr>
          </a:p>
        </p:txBody>
      </p:sp>
      <p:sp>
        <p:nvSpPr>
          <p:cNvPr id="176" name="object 176"/>
          <p:cNvSpPr txBox="1"/>
          <p:nvPr/>
        </p:nvSpPr>
        <p:spPr>
          <a:xfrm>
            <a:off x="2604897" y="424688"/>
            <a:ext cx="21907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Calibri"/>
                <a:cs typeface="Calibri"/>
              </a:rPr>
              <a:t>1</a:t>
            </a:r>
            <a:r>
              <a:rPr sz="1000" dirty="0">
                <a:latin typeface="Calibri"/>
                <a:cs typeface="Calibri"/>
              </a:rPr>
              <a:t>0</a:t>
            </a:r>
            <a:r>
              <a:rPr sz="1000" spc="-5" dirty="0">
                <a:latin typeface="Calibri"/>
                <a:cs typeface="Calibri"/>
              </a:rPr>
              <a:t>0</a:t>
            </a:r>
            <a:endParaRPr sz="1000">
              <a:latin typeface="Calibri"/>
              <a:cs typeface="Calibri"/>
            </a:endParaRPr>
          </a:p>
        </p:txBody>
      </p:sp>
      <p:sp>
        <p:nvSpPr>
          <p:cNvPr id="177" name="object 177"/>
          <p:cNvSpPr txBox="1"/>
          <p:nvPr/>
        </p:nvSpPr>
        <p:spPr>
          <a:xfrm>
            <a:off x="2437282" y="863236"/>
            <a:ext cx="152400" cy="704215"/>
          </a:xfrm>
          <a:prstGeom prst="rect">
            <a:avLst/>
          </a:prstGeom>
        </p:spPr>
        <p:txBody>
          <a:bodyPr vert="vert270" wrap="square" lIns="0" tIns="0" rIns="0" bIns="0" rtlCol="0">
            <a:spAutoFit/>
          </a:bodyPr>
          <a:lstStyle/>
          <a:p>
            <a:pPr marL="12700">
              <a:lnSpc>
                <a:spcPts val="1050"/>
              </a:lnSpc>
            </a:pPr>
            <a:r>
              <a:rPr sz="1000" b="1" spc="-5" dirty="0">
                <a:latin typeface="Calibri"/>
                <a:cs typeface="Calibri"/>
              </a:rPr>
              <a:t>Casos</a:t>
            </a:r>
            <a:r>
              <a:rPr sz="1000" b="1" spc="-35" dirty="0">
                <a:latin typeface="Calibri"/>
                <a:cs typeface="Calibri"/>
              </a:rPr>
              <a:t> </a:t>
            </a:r>
            <a:r>
              <a:rPr sz="1000" b="1" dirty="0">
                <a:latin typeface="Calibri"/>
                <a:cs typeface="Calibri"/>
              </a:rPr>
              <a:t>de</a:t>
            </a:r>
            <a:r>
              <a:rPr sz="1000" b="1" spc="-35" dirty="0">
                <a:latin typeface="Calibri"/>
                <a:cs typeface="Calibri"/>
              </a:rPr>
              <a:t> </a:t>
            </a:r>
            <a:r>
              <a:rPr sz="1000" b="1" spc="-5" dirty="0">
                <a:latin typeface="Calibri"/>
                <a:cs typeface="Calibri"/>
              </a:rPr>
              <a:t>IAD</a:t>
            </a:r>
            <a:endParaRPr sz="1000">
              <a:latin typeface="Calibri"/>
              <a:cs typeface="Calibri"/>
            </a:endParaRPr>
          </a:p>
        </p:txBody>
      </p:sp>
      <p:sp>
        <p:nvSpPr>
          <p:cNvPr id="178" name="object 178"/>
          <p:cNvSpPr txBox="1"/>
          <p:nvPr/>
        </p:nvSpPr>
        <p:spPr>
          <a:xfrm>
            <a:off x="2733801" y="1799336"/>
            <a:ext cx="3434715" cy="488950"/>
          </a:xfrm>
          <a:prstGeom prst="rect">
            <a:avLst/>
          </a:prstGeom>
        </p:spPr>
        <p:txBody>
          <a:bodyPr vert="horz" wrap="square" lIns="0" tIns="12065" rIns="0" bIns="0" rtlCol="0">
            <a:spAutoFit/>
          </a:bodyPr>
          <a:lstStyle/>
          <a:p>
            <a:pPr marL="12700">
              <a:lnSpc>
                <a:spcPts val="1190"/>
              </a:lnSpc>
              <a:spcBef>
                <a:spcPts val="95"/>
              </a:spcBef>
            </a:pPr>
            <a:r>
              <a:rPr sz="1000" spc="-5" dirty="0">
                <a:latin typeface="Calibri"/>
                <a:cs typeface="Calibri"/>
              </a:rPr>
              <a:t>0</a:t>
            </a:r>
            <a:endParaRPr sz="1000">
              <a:latin typeface="Calibri"/>
              <a:cs typeface="Calibri"/>
            </a:endParaRPr>
          </a:p>
          <a:p>
            <a:pPr marL="186055" algn="ctr">
              <a:lnSpc>
                <a:spcPts val="950"/>
              </a:lnSpc>
            </a:pPr>
            <a:r>
              <a:rPr sz="800" dirty="0">
                <a:latin typeface="Calibri"/>
                <a:cs typeface="Calibri"/>
              </a:rPr>
              <a:t>1   3   5   7   9 </a:t>
            </a:r>
            <a:r>
              <a:rPr sz="800" spc="-25" dirty="0">
                <a:latin typeface="Calibri"/>
                <a:cs typeface="Calibri"/>
              </a:rPr>
              <a:t> </a:t>
            </a:r>
            <a:r>
              <a:rPr sz="800" dirty="0">
                <a:latin typeface="Calibri"/>
                <a:cs typeface="Calibri"/>
              </a:rPr>
              <a:t>11</a:t>
            </a:r>
            <a:r>
              <a:rPr sz="800" spc="-45" dirty="0">
                <a:latin typeface="Calibri"/>
                <a:cs typeface="Calibri"/>
              </a:rPr>
              <a:t> </a:t>
            </a:r>
            <a:r>
              <a:rPr sz="800" dirty="0">
                <a:latin typeface="Calibri"/>
                <a:cs typeface="Calibri"/>
              </a:rPr>
              <a:t>13</a:t>
            </a:r>
            <a:r>
              <a:rPr sz="800" spc="-50" dirty="0">
                <a:latin typeface="Calibri"/>
                <a:cs typeface="Calibri"/>
              </a:rPr>
              <a:t> </a:t>
            </a:r>
            <a:r>
              <a:rPr sz="800" dirty="0">
                <a:latin typeface="Calibri"/>
                <a:cs typeface="Calibri"/>
              </a:rPr>
              <a:t>15</a:t>
            </a:r>
            <a:r>
              <a:rPr sz="800" spc="-45" dirty="0">
                <a:latin typeface="Calibri"/>
                <a:cs typeface="Calibri"/>
              </a:rPr>
              <a:t> </a:t>
            </a:r>
            <a:r>
              <a:rPr sz="800" dirty="0">
                <a:latin typeface="Calibri"/>
                <a:cs typeface="Calibri"/>
              </a:rPr>
              <a:t>17</a:t>
            </a:r>
            <a:r>
              <a:rPr sz="800" spc="-45" dirty="0">
                <a:latin typeface="Calibri"/>
                <a:cs typeface="Calibri"/>
              </a:rPr>
              <a:t> </a:t>
            </a:r>
            <a:r>
              <a:rPr sz="800" dirty="0">
                <a:latin typeface="Calibri"/>
                <a:cs typeface="Calibri"/>
              </a:rPr>
              <a:t>19</a:t>
            </a:r>
            <a:r>
              <a:rPr sz="800" spc="-45" dirty="0">
                <a:latin typeface="Calibri"/>
                <a:cs typeface="Calibri"/>
              </a:rPr>
              <a:t> </a:t>
            </a:r>
            <a:r>
              <a:rPr sz="800" dirty="0">
                <a:latin typeface="Calibri"/>
                <a:cs typeface="Calibri"/>
              </a:rPr>
              <a:t>21</a:t>
            </a:r>
            <a:r>
              <a:rPr sz="800" spc="-45" dirty="0">
                <a:latin typeface="Calibri"/>
                <a:cs typeface="Calibri"/>
              </a:rPr>
              <a:t> </a:t>
            </a:r>
            <a:r>
              <a:rPr sz="800" dirty="0">
                <a:latin typeface="Calibri"/>
                <a:cs typeface="Calibri"/>
              </a:rPr>
              <a:t>23</a:t>
            </a:r>
            <a:r>
              <a:rPr sz="800" spc="-45" dirty="0">
                <a:latin typeface="Calibri"/>
                <a:cs typeface="Calibri"/>
              </a:rPr>
              <a:t> </a:t>
            </a:r>
            <a:r>
              <a:rPr sz="800" dirty="0">
                <a:latin typeface="Calibri"/>
                <a:cs typeface="Calibri"/>
              </a:rPr>
              <a:t>25</a:t>
            </a:r>
            <a:r>
              <a:rPr sz="800" spc="-50" dirty="0">
                <a:latin typeface="Calibri"/>
                <a:cs typeface="Calibri"/>
              </a:rPr>
              <a:t> </a:t>
            </a:r>
            <a:r>
              <a:rPr sz="800" dirty="0">
                <a:latin typeface="Calibri"/>
                <a:cs typeface="Calibri"/>
              </a:rPr>
              <a:t>27</a:t>
            </a:r>
            <a:r>
              <a:rPr sz="800" spc="-45" dirty="0">
                <a:latin typeface="Calibri"/>
                <a:cs typeface="Calibri"/>
              </a:rPr>
              <a:t> </a:t>
            </a:r>
            <a:r>
              <a:rPr sz="800" dirty="0">
                <a:latin typeface="Calibri"/>
                <a:cs typeface="Calibri"/>
              </a:rPr>
              <a:t>29</a:t>
            </a:r>
            <a:r>
              <a:rPr sz="800" spc="-45" dirty="0">
                <a:latin typeface="Calibri"/>
                <a:cs typeface="Calibri"/>
              </a:rPr>
              <a:t> </a:t>
            </a:r>
            <a:r>
              <a:rPr sz="800" dirty="0">
                <a:latin typeface="Calibri"/>
                <a:cs typeface="Calibri"/>
              </a:rPr>
              <a:t>31</a:t>
            </a:r>
            <a:r>
              <a:rPr sz="800" spc="-45" dirty="0">
                <a:latin typeface="Calibri"/>
                <a:cs typeface="Calibri"/>
              </a:rPr>
              <a:t> </a:t>
            </a:r>
            <a:r>
              <a:rPr sz="800" dirty="0">
                <a:latin typeface="Calibri"/>
                <a:cs typeface="Calibri"/>
              </a:rPr>
              <a:t>33</a:t>
            </a:r>
            <a:r>
              <a:rPr sz="800" spc="-45" dirty="0">
                <a:latin typeface="Calibri"/>
                <a:cs typeface="Calibri"/>
              </a:rPr>
              <a:t> </a:t>
            </a:r>
            <a:r>
              <a:rPr sz="800" dirty="0">
                <a:latin typeface="Calibri"/>
                <a:cs typeface="Calibri"/>
              </a:rPr>
              <a:t>35</a:t>
            </a:r>
            <a:r>
              <a:rPr sz="800" spc="-50" dirty="0">
                <a:latin typeface="Calibri"/>
                <a:cs typeface="Calibri"/>
              </a:rPr>
              <a:t> </a:t>
            </a:r>
            <a:r>
              <a:rPr sz="800" dirty="0">
                <a:latin typeface="Calibri"/>
                <a:cs typeface="Calibri"/>
              </a:rPr>
              <a:t>37</a:t>
            </a:r>
            <a:r>
              <a:rPr sz="800" spc="-45" dirty="0">
                <a:latin typeface="Calibri"/>
                <a:cs typeface="Calibri"/>
              </a:rPr>
              <a:t> </a:t>
            </a:r>
            <a:r>
              <a:rPr sz="800" dirty="0">
                <a:latin typeface="Calibri"/>
                <a:cs typeface="Calibri"/>
              </a:rPr>
              <a:t>39</a:t>
            </a:r>
            <a:r>
              <a:rPr sz="800" spc="-45" dirty="0">
                <a:latin typeface="Calibri"/>
                <a:cs typeface="Calibri"/>
              </a:rPr>
              <a:t> </a:t>
            </a:r>
            <a:r>
              <a:rPr sz="800" dirty="0">
                <a:latin typeface="Calibri"/>
                <a:cs typeface="Calibri"/>
              </a:rPr>
              <a:t>41</a:t>
            </a:r>
            <a:r>
              <a:rPr sz="800" spc="-45" dirty="0">
                <a:latin typeface="Calibri"/>
                <a:cs typeface="Calibri"/>
              </a:rPr>
              <a:t> </a:t>
            </a:r>
            <a:r>
              <a:rPr sz="800" dirty="0">
                <a:latin typeface="Calibri"/>
                <a:cs typeface="Calibri"/>
              </a:rPr>
              <a:t>43</a:t>
            </a:r>
            <a:r>
              <a:rPr sz="800" spc="-45" dirty="0">
                <a:latin typeface="Calibri"/>
                <a:cs typeface="Calibri"/>
              </a:rPr>
              <a:t> </a:t>
            </a:r>
            <a:r>
              <a:rPr sz="800" dirty="0">
                <a:latin typeface="Calibri"/>
                <a:cs typeface="Calibri"/>
              </a:rPr>
              <a:t>45</a:t>
            </a:r>
            <a:r>
              <a:rPr sz="800" spc="-50" dirty="0">
                <a:latin typeface="Calibri"/>
                <a:cs typeface="Calibri"/>
              </a:rPr>
              <a:t> </a:t>
            </a:r>
            <a:r>
              <a:rPr sz="800" dirty="0">
                <a:latin typeface="Calibri"/>
                <a:cs typeface="Calibri"/>
              </a:rPr>
              <a:t>47</a:t>
            </a:r>
            <a:r>
              <a:rPr sz="800" spc="-45" dirty="0">
                <a:latin typeface="Calibri"/>
                <a:cs typeface="Calibri"/>
              </a:rPr>
              <a:t> </a:t>
            </a:r>
            <a:r>
              <a:rPr sz="800" dirty="0">
                <a:latin typeface="Calibri"/>
                <a:cs typeface="Calibri"/>
              </a:rPr>
              <a:t>49</a:t>
            </a:r>
            <a:r>
              <a:rPr sz="800" spc="-45" dirty="0">
                <a:latin typeface="Calibri"/>
                <a:cs typeface="Calibri"/>
              </a:rPr>
              <a:t> </a:t>
            </a:r>
            <a:r>
              <a:rPr sz="800" dirty="0">
                <a:latin typeface="Calibri"/>
                <a:cs typeface="Calibri"/>
              </a:rPr>
              <a:t>51</a:t>
            </a:r>
            <a:r>
              <a:rPr sz="800" spc="-45" dirty="0">
                <a:latin typeface="Calibri"/>
                <a:cs typeface="Calibri"/>
              </a:rPr>
              <a:t> </a:t>
            </a:r>
            <a:r>
              <a:rPr sz="800" dirty="0">
                <a:latin typeface="Calibri"/>
                <a:cs typeface="Calibri"/>
              </a:rPr>
              <a:t>53</a:t>
            </a:r>
            <a:endParaRPr sz="800">
              <a:latin typeface="Calibri"/>
              <a:cs typeface="Calibri"/>
            </a:endParaRPr>
          </a:p>
          <a:p>
            <a:pPr marL="157480" algn="ctr">
              <a:lnSpc>
                <a:spcPct val="100000"/>
              </a:lnSpc>
              <a:spcBef>
                <a:spcPts val="305"/>
              </a:spcBef>
            </a:pPr>
            <a:r>
              <a:rPr sz="1000" b="1" spc="-5" dirty="0">
                <a:latin typeface="Calibri"/>
                <a:cs typeface="Calibri"/>
              </a:rPr>
              <a:t>Semana</a:t>
            </a:r>
            <a:r>
              <a:rPr sz="1000" b="1" spc="-35" dirty="0">
                <a:latin typeface="Calibri"/>
                <a:cs typeface="Calibri"/>
              </a:rPr>
              <a:t> </a:t>
            </a:r>
            <a:r>
              <a:rPr sz="1000" b="1" spc="-5" dirty="0">
                <a:latin typeface="Calibri"/>
                <a:cs typeface="Calibri"/>
              </a:rPr>
              <a:t>epidemiológica</a:t>
            </a:r>
            <a:endParaRPr sz="1000">
              <a:latin typeface="Calibri"/>
              <a:cs typeface="Calibri"/>
            </a:endParaRPr>
          </a:p>
        </p:txBody>
      </p:sp>
      <p:grpSp>
        <p:nvGrpSpPr>
          <p:cNvPr id="179" name="object 179"/>
          <p:cNvGrpSpPr/>
          <p:nvPr/>
        </p:nvGrpSpPr>
        <p:grpSpPr>
          <a:xfrm>
            <a:off x="6341364" y="1260347"/>
            <a:ext cx="253365" cy="279400"/>
            <a:chOff x="6341364" y="1260347"/>
            <a:chExt cx="253365" cy="279400"/>
          </a:xfrm>
        </p:grpSpPr>
        <p:sp>
          <p:nvSpPr>
            <p:cNvPr id="180" name="object 180"/>
            <p:cNvSpPr/>
            <p:nvPr/>
          </p:nvSpPr>
          <p:spPr>
            <a:xfrm>
              <a:off x="6345936" y="1264919"/>
              <a:ext cx="243840" cy="70485"/>
            </a:xfrm>
            <a:custGeom>
              <a:avLst/>
              <a:gdLst/>
              <a:ahLst/>
              <a:cxnLst/>
              <a:rect l="l" t="t" r="r" b="b"/>
              <a:pathLst>
                <a:path w="243840" h="70484">
                  <a:moveTo>
                    <a:pt x="243839" y="0"/>
                  </a:moveTo>
                  <a:lnTo>
                    <a:pt x="0" y="0"/>
                  </a:lnTo>
                  <a:lnTo>
                    <a:pt x="0" y="70103"/>
                  </a:lnTo>
                  <a:lnTo>
                    <a:pt x="243839" y="70103"/>
                  </a:lnTo>
                  <a:lnTo>
                    <a:pt x="243839" y="0"/>
                  </a:lnTo>
                  <a:close/>
                </a:path>
              </a:pathLst>
            </a:custGeom>
            <a:solidFill>
              <a:srgbClr val="00AFEF"/>
            </a:solidFill>
          </p:spPr>
          <p:txBody>
            <a:bodyPr wrap="square" lIns="0" tIns="0" rIns="0" bIns="0" rtlCol="0"/>
            <a:lstStyle/>
            <a:p>
              <a:endParaRPr/>
            </a:p>
          </p:txBody>
        </p:sp>
        <p:sp>
          <p:nvSpPr>
            <p:cNvPr id="181" name="object 181"/>
            <p:cNvSpPr/>
            <p:nvPr/>
          </p:nvSpPr>
          <p:spPr>
            <a:xfrm>
              <a:off x="6345936" y="1264919"/>
              <a:ext cx="243840" cy="70485"/>
            </a:xfrm>
            <a:custGeom>
              <a:avLst/>
              <a:gdLst/>
              <a:ahLst/>
              <a:cxnLst/>
              <a:rect l="l" t="t" r="r" b="b"/>
              <a:pathLst>
                <a:path w="243840" h="70484">
                  <a:moveTo>
                    <a:pt x="0" y="70103"/>
                  </a:moveTo>
                  <a:lnTo>
                    <a:pt x="243839" y="70103"/>
                  </a:lnTo>
                  <a:lnTo>
                    <a:pt x="243839" y="0"/>
                  </a:lnTo>
                  <a:lnTo>
                    <a:pt x="0" y="0"/>
                  </a:lnTo>
                  <a:lnTo>
                    <a:pt x="0" y="70103"/>
                  </a:lnTo>
                  <a:close/>
                </a:path>
              </a:pathLst>
            </a:custGeom>
            <a:ln w="9144">
              <a:solidFill>
                <a:srgbClr val="000000"/>
              </a:solidFill>
            </a:ln>
          </p:spPr>
          <p:txBody>
            <a:bodyPr wrap="square" lIns="0" tIns="0" rIns="0" bIns="0" rtlCol="0"/>
            <a:lstStyle/>
            <a:p>
              <a:endParaRPr/>
            </a:p>
          </p:txBody>
        </p:sp>
        <p:sp>
          <p:nvSpPr>
            <p:cNvPr id="182" name="object 182"/>
            <p:cNvSpPr/>
            <p:nvPr/>
          </p:nvSpPr>
          <p:spPr>
            <a:xfrm>
              <a:off x="6345936" y="1530095"/>
              <a:ext cx="243840" cy="0"/>
            </a:xfrm>
            <a:custGeom>
              <a:avLst/>
              <a:gdLst/>
              <a:ahLst/>
              <a:cxnLst/>
              <a:rect l="l" t="t" r="r" b="b"/>
              <a:pathLst>
                <a:path w="243840">
                  <a:moveTo>
                    <a:pt x="0" y="0"/>
                  </a:moveTo>
                  <a:lnTo>
                    <a:pt x="243839" y="0"/>
                  </a:lnTo>
                </a:path>
              </a:pathLst>
            </a:custGeom>
            <a:ln w="18288">
              <a:solidFill>
                <a:srgbClr val="92D050"/>
              </a:solidFill>
            </a:ln>
          </p:spPr>
          <p:txBody>
            <a:bodyPr wrap="square" lIns="0" tIns="0" rIns="0" bIns="0" rtlCol="0"/>
            <a:lstStyle/>
            <a:p>
              <a:endParaRPr/>
            </a:p>
          </p:txBody>
        </p:sp>
      </p:grpSp>
      <p:sp>
        <p:nvSpPr>
          <p:cNvPr id="183" name="object 183"/>
          <p:cNvSpPr txBox="1"/>
          <p:nvPr/>
        </p:nvSpPr>
        <p:spPr>
          <a:xfrm>
            <a:off x="6604254" y="1119402"/>
            <a:ext cx="283210" cy="484505"/>
          </a:xfrm>
          <a:prstGeom prst="rect">
            <a:avLst/>
          </a:prstGeom>
        </p:spPr>
        <p:txBody>
          <a:bodyPr vert="horz" wrap="square" lIns="0" tIns="89535" rIns="0" bIns="0" rtlCol="0">
            <a:spAutoFit/>
          </a:bodyPr>
          <a:lstStyle/>
          <a:p>
            <a:pPr marL="12700">
              <a:lnSpc>
                <a:spcPct val="100000"/>
              </a:lnSpc>
              <a:spcBef>
                <a:spcPts val="705"/>
              </a:spcBef>
            </a:pPr>
            <a:r>
              <a:rPr sz="1000" spc="-5" dirty="0">
                <a:latin typeface="Calibri"/>
                <a:cs typeface="Calibri"/>
              </a:rPr>
              <a:t>2</a:t>
            </a:r>
            <a:r>
              <a:rPr sz="1000" dirty="0">
                <a:latin typeface="Calibri"/>
                <a:cs typeface="Calibri"/>
              </a:rPr>
              <a:t>0</a:t>
            </a:r>
            <a:r>
              <a:rPr sz="1000" spc="-5" dirty="0">
                <a:latin typeface="Calibri"/>
                <a:cs typeface="Calibri"/>
              </a:rPr>
              <a:t>21</a:t>
            </a:r>
            <a:endParaRPr sz="1000">
              <a:latin typeface="Calibri"/>
              <a:cs typeface="Calibri"/>
            </a:endParaRPr>
          </a:p>
          <a:p>
            <a:pPr marL="12700">
              <a:lnSpc>
                <a:spcPct val="100000"/>
              </a:lnSpc>
              <a:spcBef>
                <a:spcPts val="610"/>
              </a:spcBef>
            </a:pPr>
            <a:r>
              <a:rPr sz="1000" spc="-5" dirty="0">
                <a:latin typeface="Calibri"/>
                <a:cs typeface="Calibri"/>
              </a:rPr>
              <a:t>2</a:t>
            </a:r>
            <a:r>
              <a:rPr sz="1000" dirty="0">
                <a:latin typeface="Calibri"/>
                <a:cs typeface="Calibri"/>
              </a:rPr>
              <a:t>0</a:t>
            </a:r>
            <a:r>
              <a:rPr sz="1000" spc="-5" dirty="0">
                <a:latin typeface="Calibri"/>
                <a:cs typeface="Calibri"/>
              </a:rPr>
              <a:t>20</a:t>
            </a:r>
            <a:endParaRPr sz="1000">
              <a:latin typeface="Calibri"/>
              <a:cs typeface="Calibri"/>
            </a:endParaRPr>
          </a:p>
        </p:txBody>
      </p:sp>
      <p:graphicFrame>
        <p:nvGraphicFramePr>
          <p:cNvPr id="184" name="object 184"/>
          <p:cNvGraphicFramePr>
            <a:graphicFrameLocks noGrp="1"/>
          </p:cNvGraphicFramePr>
          <p:nvPr/>
        </p:nvGraphicFramePr>
        <p:xfrm>
          <a:off x="49" y="6359504"/>
          <a:ext cx="2438398" cy="2780150"/>
        </p:xfrm>
        <a:graphic>
          <a:graphicData uri="http://schemas.openxmlformats.org/drawingml/2006/table">
            <a:tbl>
              <a:tblPr firstRow="1" bandRow="1">
                <a:tableStyleId>{2D5ABB26-0587-4C30-8999-92F81FD0307C}</a:tableStyleId>
              </a:tblPr>
              <a:tblGrid>
                <a:gridCol w="847090">
                  <a:extLst>
                    <a:ext uri="{9D8B030D-6E8A-4147-A177-3AD203B41FA5}">
                      <a16:colId xmlns:a16="http://schemas.microsoft.com/office/drawing/2014/main" val="20000"/>
                    </a:ext>
                  </a:extLst>
                </a:gridCol>
                <a:gridCol w="221615">
                  <a:extLst>
                    <a:ext uri="{9D8B030D-6E8A-4147-A177-3AD203B41FA5}">
                      <a16:colId xmlns:a16="http://schemas.microsoft.com/office/drawing/2014/main" val="20001"/>
                    </a:ext>
                  </a:extLst>
                </a:gridCol>
                <a:gridCol w="316230">
                  <a:extLst>
                    <a:ext uri="{9D8B030D-6E8A-4147-A177-3AD203B41FA5}">
                      <a16:colId xmlns:a16="http://schemas.microsoft.com/office/drawing/2014/main" val="20002"/>
                    </a:ext>
                  </a:extLst>
                </a:gridCol>
                <a:gridCol w="645160">
                  <a:extLst>
                    <a:ext uri="{9D8B030D-6E8A-4147-A177-3AD203B41FA5}">
                      <a16:colId xmlns:a16="http://schemas.microsoft.com/office/drawing/2014/main" val="20003"/>
                    </a:ext>
                  </a:extLst>
                </a:gridCol>
                <a:gridCol w="259714">
                  <a:extLst>
                    <a:ext uri="{9D8B030D-6E8A-4147-A177-3AD203B41FA5}">
                      <a16:colId xmlns:a16="http://schemas.microsoft.com/office/drawing/2014/main" val="20004"/>
                    </a:ext>
                  </a:extLst>
                </a:gridCol>
                <a:gridCol w="148589">
                  <a:extLst>
                    <a:ext uri="{9D8B030D-6E8A-4147-A177-3AD203B41FA5}">
                      <a16:colId xmlns:a16="http://schemas.microsoft.com/office/drawing/2014/main" val="20005"/>
                    </a:ext>
                  </a:extLst>
                </a:gridCol>
              </a:tblGrid>
              <a:tr h="186138">
                <a:tc>
                  <a:txBody>
                    <a:bodyPr/>
                    <a:lstStyle/>
                    <a:p>
                      <a:pPr marL="128270">
                        <a:lnSpc>
                          <a:spcPct val="100000"/>
                        </a:lnSpc>
                        <a:spcBef>
                          <a:spcPts val="300"/>
                        </a:spcBef>
                      </a:pPr>
                      <a:r>
                        <a:rPr sz="600" b="1" i="1" spc="-5" dirty="0">
                          <a:latin typeface="Arial"/>
                          <a:cs typeface="Arial"/>
                        </a:rPr>
                        <a:t>Microorganismo</a:t>
                      </a:r>
                      <a:endParaRPr sz="600">
                        <a:latin typeface="Arial"/>
                        <a:cs typeface="Arial"/>
                      </a:endParaRPr>
                    </a:p>
                  </a:txBody>
                  <a:tcPr marL="0" marR="0" marT="38100" marB="0"/>
                </a:tc>
                <a:tc>
                  <a:txBody>
                    <a:bodyPr/>
                    <a:lstStyle/>
                    <a:p>
                      <a:pPr marL="40005">
                        <a:lnSpc>
                          <a:spcPct val="100000"/>
                        </a:lnSpc>
                        <a:spcBef>
                          <a:spcPts val="300"/>
                        </a:spcBef>
                      </a:pPr>
                      <a:r>
                        <a:rPr sz="600" b="1" spc="-10" dirty="0">
                          <a:latin typeface="Arial"/>
                          <a:cs typeface="Arial"/>
                        </a:rPr>
                        <a:t>NAV</a:t>
                      </a:r>
                      <a:endParaRPr sz="600">
                        <a:latin typeface="Arial"/>
                        <a:cs typeface="Arial"/>
                      </a:endParaRPr>
                    </a:p>
                  </a:txBody>
                  <a:tcPr marL="0" marR="0" marT="38100" marB="0"/>
                </a:tc>
                <a:tc>
                  <a:txBody>
                    <a:bodyPr/>
                    <a:lstStyle/>
                    <a:p>
                      <a:pPr marL="23495" marR="76200">
                        <a:lnSpc>
                          <a:spcPts val="665"/>
                        </a:lnSpc>
                      </a:pPr>
                      <a:r>
                        <a:rPr sz="600" b="1" spc="-15" dirty="0">
                          <a:latin typeface="Arial"/>
                          <a:cs typeface="Arial"/>
                        </a:rPr>
                        <a:t>I</a:t>
                      </a:r>
                      <a:r>
                        <a:rPr sz="600" b="1" spc="-5" dirty="0">
                          <a:latin typeface="Arial"/>
                          <a:cs typeface="Arial"/>
                        </a:rPr>
                        <a:t>S</a:t>
                      </a:r>
                      <a:r>
                        <a:rPr sz="600" b="1" spc="15" dirty="0">
                          <a:latin typeface="Arial"/>
                          <a:cs typeface="Arial"/>
                        </a:rPr>
                        <a:t>T</a:t>
                      </a:r>
                      <a:r>
                        <a:rPr sz="600" b="1" spc="-5" dirty="0">
                          <a:latin typeface="Arial"/>
                          <a:cs typeface="Arial"/>
                        </a:rPr>
                        <a:t>U</a:t>
                      </a:r>
                      <a:r>
                        <a:rPr sz="600" b="1" dirty="0">
                          <a:latin typeface="Arial"/>
                          <a:cs typeface="Arial"/>
                        </a:rPr>
                        <a:t>-</a:t>
                      </a:r>
                      <a:endParaRPr sz="600">
                        <a:latin typeface="Arial"/>
                        <a:cs typeface="Arial"/>
                      </a:endParaRPr>
                    </a:p>
                    <a:p>
                      <a:pPr>
                        <a:lnSpc>
                          <a:spcPts val="700"/>
                        </a:lnSpc>
                        <a:tabLst>
                          <a:tab pos="307975" algn="l"/>
                        </a:tabLst>
                      </a:pPr>
                      <a:r>
                        <a:rPr sz="600" b="1" u="sng" dirty="0">
                          <a:uFill>
                            <a:solidFill>
                              <a:srgbClr val="000000"/>
                            </a:solidFill>
                          </a:uFill>
                          <a:latin typeface="Arial"/>
                          <a:cs typeface="Arial"/>
                        </a:rPr>
                        <a:t>                                                     </a:t>
                      </a:r>
                      <a:r>
                        <a:rPr sz="600" b="1" u="sng" spc="-45" dirty="0">
                          <a:uFill>
                            <a:solidFill>
                              <a:srgbClr val="000000"/>
                            </a:solidFill>
                          </a:uFill>
                          <a:latin typeface="Arial"/>
                          <a:cs typeface="Arial"/>
                        </a:rPr>
                        <a:t> </a:t>
                      </a:r>
                      <a:r>
                        <a:rPr sz="600" b="1" u="sng" spc="-10" dirty="0">
                          <a:uFill>
                            <a:solidFill>
                              <a:srgbClr val="000000"/>
                            </a:solidFill>
                          </a:uFill>
                          <a:latin typeface="Arial"/>
                          <a:cs typeface="Arial"/>
                        </a:rPr>
                        <a:t>AC	</a:t>
                      </a:r>
                      <a:endParaRPr sz="600">
                        <a:latin typeface="Arial"/>
                        <a:cs typeface="Arial"/>
                      </a:endParaRPr>
                    </a:p>
                  </a:txBody>
                  <a:tcPr marL="0" marR="0" marT="0" marB="0"/>
                </a:tc>
                <a:tc>
                  <a:txBody>
                    <a:bodyPr/>
                    <a:lstStyle/>
                    <a:p>
                      <a:pPr marL="55880" marR="405130">
                        <a:lnSpc>
                          <a:spcPts val="665"/>
                        </a:lnSpc>
                      </a:pPr>
                      <a:r>
                        <a:rPr sz="600" b="1" spc="-5" dirty="0">
                          <a:latin typeface="Arial"/>
                          <a:cs typeface="Arial"/>
                        </a:rPr>
                        <a:t>ITS-</a:t>
                      </a:r>
                      <a:endParaRPr sz="600">
                        <a:latin typeface="Arial"/>
                        <a:cs typeface="Arial"/>
                      </a:endParaRPr>
                    </a:p>
                    <a:p>
                      <a:pPr marL="74295">
                        <a:lnSpc>
                          <a:spcPts val="700"/>
                        </a:lnSpc>
                        <a:tabLst>
                          <a:tab pos="641985" algn="l"/>
                        </a:tabLst>
                      </a:pPr>
                      <a:r>
                        <a:rPr sz="600" b="1" u="sng" spc="-10" dirty="0">
                          <a:uFill>
                            <a:solidFill>
                              <a:srgbClr val="000000"/>
                            </a:solidFill>
                          </a:uFill>
                          <a:latin typeface="Arial"/>
                          <a:cs typeface="Arial"/>
                        </a:rPr>
                        <a:t>AC	</a:t>
                      </a:r>
                      <a:endParaRPr sz="600">
                        <a:latin typeface="Arial"/>
                        <a:cs typeface="Arial"/>
                      </a:endParaRPr>
                    </a:p>
                  </a:txBody>
                  <a:tcPr marL="0" marR="0" marT="0" marB="0"/>
                </a:tc>
                <a:tc>
                  <a:txBody>
                    <a:bodyPr/>
                    <a:lstStyle/>
                    <a:p>
                      <a:pPr marR="15240" algn="r">
                        <a:lnSpc>
                          <a:spcPct val="100000"/>
                        </a:lnSpc>
                        <a:spcBef>
                          <a:spcPts val="300"/>
                        </a:spcBef>
                      </a:pPr>
                      <a:r>
                        <a:rPr sz="600" b="1" dirty="0">
                          <a:latin typeface="Arial"/>
                          <a:cs typeface="Arial"/>
                        </a:rPr>
                        <a:t>Total</a:t>
                      </a:r>
                      <a:endParaRPr sz="600">
                        <a:latin typeface="Arial"/>
                        <a:cs typeface="Arial"/>
                      </a:endParaRPr>
                    </a:p>
                  </a:txBody>
                  <a:tcPr marL="0" marR="0" marT="38100" marB="0"/>
                </a:tc>
                <a:tc>
                  <a:txBody>
                    <a:bodyPr/>
                    <a:lstStyle/>
                    <a:p>
                      <a:pPr marR="28575" algn="r">
                        <a:lnSpc>
                          <a:spcPct val="100000"/>
                        </a:lnSpc>
                        <a:spcBef>
                          <a:spcPts val="300"/>
                        </a:spcBef>
                      </a:pPr>
                      <a:r>
                        <a:rPr sz="600" b="1" dirty="0">
                          <a:latin typeface="Arial"/>
                          <a:cs typeface="Arial"/>
                        </a:rPr>
                        <a:t>%</a:t>
                      </a:r>
                      <a:endParaRPr sz="600">
                        <a:latin typeface="Arial"/>
                        <a:cs typeface="Arial"/>
                      </a:endParaRPr>
                    </a:p>
                  </a:txBody>
                  <a:tcPr marL="0" marR="0" marT="38100" marB="0"/>
                </a:tc>
                <a:extLst>
                  <a:ext uri="{0D108BD9-81ED-4DB2-BD59-A6C34878D82A}">
                    <a16:rowId xmlns:a16="http://schemas.microsoft.com/office/drawing/2014/main" val="10000"/>
                  </a:ext>
                </a:extLst>
              </a:tr>
              <a:tr h="203326">
                <a:tc>
                  <a:txBody>
                    <a:bodyPr/>
                    <a:lstStyle/>
                    <a:p>
                      <a:pPr marL="8890">
                        <a:lnSpc>
                          <a:spcPct val="100000"/>
                        </a:lnSpc>
                        <a:spcBef>
                          <a:spcPts val="375"/>
                        </a:spcBef>
                      </a:pPr>
                      <a:r>
                        <a:rPr sz="600" i="1" spc="-5" dirty="0">
                          <a:latin typeface="Arial"/>
                          <a:cs typeface="Arial"/>
                        </a:rPr>
                        <a:t>Klebsiella</a:t>
                      </a:r>
                      <a:r>
                        <a:rPr sz="600" i="1" spc="10" dirty="0">
                          <a:latin typeface="Arial"/>
                          <a:cs typeface="Arial"/>
                        </a:rPr>
                        <a:t> </a:t>
                      </a:r>
                      <a:r>
                        <a:rPr sz="600" i="1" spc="-5" dirty="0">
                          <a:latin typeface="Arial"/>
                          <a:cs typeface="Arial"/>
                        </a:rPr>
                        <a:t>pneumoniae</a:t>
                      </a:r>
                      <a:endParaRPr sz="600">
                        <a:latin typeface="Arial"/>
                        <a:cs typeface="Arial"/>
                      </a:endParaRPr>
                    </a:p>
                  </a:txBody>
                  <a:tcPr marL="0" marR="0" marT="47625" marB="0"/>
                </a:tc>
                <a:tc>
                  <a:txBody>
                    <a:bodyPr/>
                    <a:lstStyle/>
                    <a:p>
                      <a:pPr marL="76835">
                        <a:lnSpc>
                          <a:spcPct val="100000"/>
                        </a:lnSpc>
                        <a:spcBef>
                          <a:spcPts val="355"/>
                        </a:spcBef>
                      </a:pPr>
                      <a:r>
                        <a:rPr sz="600" spc="-5" dirty="0">
                          <a:latin typeface="Arial MT"/>
                          <a:cs typeface="Arial MT"/>
                        </a:rPr>
                        <a:t>18</a:t>
                      </a:r>
                      <a:endParaRPr sz="600">
                        <a:latin typeface="Arial MT"/>
                        <a:cs typeface="Arial MT"/>
                      </a:endParaRPr>
                    </a:p>
                  </a:txBody>
                  <a:tcPr marL="0" marR="0" marT="45085" marB="0"/>
                </a:tc>
                <a:tc>
                  <a:txBody>
                    <a:bodyPr/>
                    <a:lstStyle/>
                    <a:p>
                      <a:pPr marR="142240" algn="r">
                        <a:lnSpc>
                          <a:spcPct val="100000"/>
                        </a:lnSpc>
                        <a:spcBef>
                          <a:spcPts val="355"/>
                        </a:spcBef>
                      </a:pPr>
                      <a:r>
                        <a:rPr sz="600" spc="-5" dirty="0">
                          <a:latin typeface="Arial MT"/>
                          <a:cs typeface="Arial MT"/>
                        </a:rPr>
                        <a:t>37</a:t>
                      </a:r>
                      <a:endParaRPr sz="600">
                        <a:latin typeface="Arial MT"/>
                        <a:cs typeface="Arial MT"/>
                      </a:endParaRPr>
                    </a:p>
                  </a:txBody>
                  <a:tcPr marL="0" marR="0" marT="45085" marB="0"/>
                </a:tc>
                <a:tc>
                  <a:txBody>
                    <a:bodyPr/>
                    <a:lstStyle/>
                    <a:p>
                      <a:pPr marR="466725" algn="r">
                        <a:lnSpc>
                          <a:spcPct val="100000"/>
                        </a:lnSpc>
                        <a:spcBef>
                          <a:spcPts val="355"/>
                        </a:spcBef>
                      </a:pPr>
                      <a:r>
                        <a:rPr sz="600" spc="-5" dirty="0">
                          <a:latin typeface="Arial MT"/>
                          <a:cs typeface="Arial MT"/>
                        </a:rPr>
                        <a:t>91</a:t>
                      </a:r>
                      <a:endParaRPr sz="600">
                        <a:latin typeface="Arial MT"/>
                        <a:cs typeface="Arial MT"/>
                      </a:endParaRPr>
                    </a:p>
                  </a:txBody>
                  <a:tcPr marL="0" marR="0" marT="45085" marB="0"/>
                </a:tc>
                <a:tc>
                  <a:txBody>
                    <a:bodyPr/>
                    <a:lstStyle/>
                    <a:p>
                      <a:pPr marR="43180" algn="r">
                        <a:lnSpc>
                          <a:spcPct val="100000"/>
                        </a:lnSpc>
                        <a:spcBef>
                          <a:spcPts val="355"/>
                        </a:spcBef>
                      </a:pPr>
                      <a:r>
                        <a:rPr sz="600" spc="-5" dirty="0">
                          <a:latin typeface="Arial MT"/>
                          <a:cs typeface="Arial MT"/>
                        </a:rPr>
                        <a:t>146</a:t>
                      </a:r>
                      <a:endParaRPr sz="600">
                        <a:latin typeface="Arial MT"/>
                        <a:cs typeface="Arial MT"/>
                      </a:endParaRPr>
                    </a:p>
                  </a:txBody>
                  <a:tcPr marL="0" marR="0" marT="45085" marB="0"/>
                </a:tc>
                <a:tc>
                  <a:txBody>
                    <a:bodyPr/>
                    <a:lstStyle/>
                    <a:p>
                      <a:pPr marL="3810" algn="ctr">
                        <a:lnSpc>
                          <a:spcPct val="100000"/>
                        </a:lnSpc>
                        <a:spcBef>
                          <a:spcPts val="15"/>
                        </a:spcBef>
                      </a:pPr>
                      <a:r>
                        <a:rPr sz="600" dirty="0">
                          <a:latin typeface="Arial MT"/>
                          <a:cs typeface="Arial MT"/>
                        </a:rPr>
                        <a:t>13,</a:t>
                      </a:r>
                      <a:endParaRPr sz="600">
                        <a:latin typeface="Arial MT"/>
                        <a:cs typeface="Arial MT"/>
                      </a:endParaRPr>
                    </a:p>
                    <a:p>
                      <a:pPr marL="3175" algn="ctr">
                        <a:lnSpc>
                          <a:spcPct val="100000"/>
                        </a:lnSpc>
                      </a:pPr>
                      <a:r>
                        <a:rPr sz="600" dirty="0">
                          <a:latin typeface="Arial MT"/>
                          <a:cs typeface="Arial MT"/>
                        </a:rPr>
                        <a:t>0</a:t>
                      </a:r>
                      <a:endParaRPr sz="600">
                        <a:latin typeface="Arial MT"/>
                        <a:cs typeface="Arial MT"/>
                      </a:endParaRPr>
                    </a:p>
                  </a:txBody>
                  <a:tcPr marL="0" marR="0" marT="1905" marB="0"/>
                </a:tc>
                <a:extLst>
                  <a:ext uri="{0D108BD9-81ED-4DB2-BD59-A6C34878D82A}">
                    <a16:rowId xmlns:a16="http://schemas.microsoft.com/office/drawing/2014/main" val="10001"/>
                  </a:ext>
                </a:extLst>
              </a:tr>
              <a:tr h="132069">
                <a:tc>
                  <a:txBody>
                    <a:bodyPr/>
                    <a:lstStyle/>
                    <a:p>
                      <a:pPr marL="8890">
                        <a:lnSpc>
                          <a:spcPct val="100000"/>
                        </a:lnSpc>
                        <a:spcBef>
                          <a:spcPts val="100"/>
                        </a:spcBef>
                      </a:pPr>
                      <a:r>
                        <a:rPr sz="600" i="1" spc="-5" dirty="0">
                          <a:latin typeface="Arial"/>
                          <a:cs typeface="Arial"/>
                        </a:rPr>
                        <a:t>Escherichia</a:t>
                      </a:r>
                      <a:r>
                        <a:rPr sz="600" i="1" dirty="0">
                          <a:latin typeface="Arial"/>
                          <a:cs typeface="Arial"/>
                        </a:rPr>
                        <a:t> </a:t>
                      </a:r>
                      <a:r>
                        <a:rPr sz="600" i="1" spc="-5" dirty="0">
                          <a:latin typeface="Arial"/>
                          <a:cs typeface="Arial"/>
                        </a:rPr>
                        <a:t>coli</a:t>
                      </a:r>
                      <a:endParaRPr sz="600">
                        <a:latin typeface="Arial"/>
                        <a:cs typeface="Arial"/>
                      </a:endParaRPr>
                    </a:p>
                  </a:txBody>
                  <a:tcPr marL="0" marR="0" marT="12700" marB="0"/>
                </a:tc>
                <a:tc>
                  <a:txBody>
                    <a:bodyPr/>
                    <a:lstStyle/>
                    <a:p>
                      <a:pPr marL="17145" algn="ctr">
                        <a:lnSpc>
                          <a:spcPct val="100000"/>
                        </a:lnSpc>
                        <a:spcBef>
                          <a:spcPts val="75"/>
                        </a:spcBef>
                      </a:pPr>
                      <a:r>
                        <a:rPr sz="600" dirty="0">
                          <a:latin typeface="Arial MT"/>
                          <a:cs typeface="Arial MT"/>
                        </a:rPr>
                        <a:t>4</a:t>
                      </a:r>
                      <a:endParaRPr sz="600">
                        <a:latin typeface="Arial MT"/>
                        <a:cs typeface="Arial MT"/>
                      </a:endParaRPr>
                    </a:p>
                  </a:txBody>
                  <a:tcPr marL="0" marR="0" marT="9525" marB="0"/>
                </a:tc>
                <a:tc>
                  <a:txBody>
                    <a:bodyPr/>
                    <a:lstStyle/>
                    <a:p>
                      <a:pPr marR="142240" algn="r">
                        <a:lnSpc>
                          <a:spcPct val="100000"/>
                        </a:lnSpc>
                        <a:spcBef>
                          <a:spcPts val="75"/>
                        </a:spcBef>
                      </a:pPr>
                      <a:r>
                        <a:rPr sz="600" spc="-5" dirty="0">
                          <a:latin typeface="Arial MT"/>
                          <a:cs typeface="Arial MT"/>
                        </a:rPr>
                        <a:t>85</a:t>
                      </a:r>
                      <a:endParaRPr sz="600">
                        <a:latin typeface="Arial MT"/>
                        <a:cs typeface="Arial MT"/>
                      </a:endParaRPr>
                    </a:p>
                  </a:txBody>
                  <a:tcPr marL="0" marR="0" marT="9525" marB="0"/>
                </a:tc>
                <a:tc>
                  <a:txBody>
                    <a:bodyPr/>
                    <a:lstStyle/>
                    <a:p>
                      <a:pPr marR="466725" algn="r">
                        <a:lnSpc>
                          <a:spcPct val="100000"/>
                        </a:lnSpc>
                        <a:spcBef>
                          <a:spcPts val="75"/>
                        </a:spcBef>
                      </a:pPr>
                      <a:r>
                        <a:rPr sz="600" spc="-5" dirty="0">
                          <a:latin typeface="Arial MT"/>
                          <a:cs typeface="Arial MT"/>
                        </a:rPr>
                        <a:t>15</a:t>
                      </a:r>
                      <a:endParaRPr sz="600">
                        <a:latin typeface="Arial MT"/>
                        <a:cs typeface="Arial MT"/>
                      </a:endParaRPr>
                    </a:p>
                  </a:txBody>
                  <a:tcPr marL="0" marR="0" marT="9525" marB="0"/>
                </a:tc>
                <a:tc>
                  <a:txBody>
                    <a:bodyPr/>
                    <a:lstStyle/>
                    <a:p>
                      <a:pPr marR="43180" algn="r">
                        <a:lnSpc>
                          <a:spcPct val="100000"/>
                        </a:lnSpc>
                        <a:spcBef>
                          <a:spcPts val="75"/>
                        </a:spcBef>
                      </a:pPr>
                      <a:r>
                        <a:rPr sz="600" spc="-5" dirty="0">
                          <a:latin typeface="Arial MT"/>
                          <a:cs typeface="Arial MT"/>
                        </a:rPr>
                        <a:t>104</a:t>
                      </a:r>
                      <a:endParaRPr sz="600">
                        <a:latin typeface="Arial MT"/>
                        <a:cs typeface="Arial MT"/>
                      </a:endParaRPr>
                    </a:p>
                  </a:txBody>
                  <a:tcPr marL="0" marR="0" marT="9525" marB="0"/>
                </a:tc>
                <a:tc>
                  <a:txBody>
                    <a:bodyPr/>
                    <a:lstStyle/>
                    <a:p>
                      <a:pPr marR="12065" algn="r">
                        <a:lnSpc>
                          <a:spcPct val="100000"/>
                        </a:lnSpc>
                        <a:spcBef>
                          <a:spcPts val="75"/>
                        </a:spcBef>
                      </a:pPr>
                      <a:r>
                        <a:rPr sz="600" dirty="0">
                          <a:latin typeface="Arial MT"/>
                          <a:cs typeface="Arial MT"/>
                        </a:rPr>
                        <a:t>9,3</a:t>
                      </a:r>
                      <a:endParaRPr sz="600">
                        <a:latin typeface="Arial MT"/>
                        <a:cs typeface="Arial MT"/>
                      </a:endParaRPr>
                    </a:p>
                  </a:txBody>
                  <a:tcPr marL="0" marR="0" marT="9525" marB="0"/>
                </a:tc>
                <a:extLst>
                  <a:ext uri="{0D108BD9-81ED-4DB2-BD59-A6C34878D82A}">
                    <a16:rowId xmlns:a16="http://schemas.microsoft.com/office/drawing/2014/main" val="10002"/>
                  </a:ext>
                </a:extLst>
              </a:tr>
              <a:tr h="135900">
                <a:tc>
                  <a:txBody>
                    <a:bodyPr/>
                    <a:lstStyle/>
                    <a:p>
                      <a:pPr marL="8890">
                        <a:lnSpc>
                          <a:spcPct val="100000"/>
                        </a:lnSpc>
                        <a:spcBef>
                          <a:spcPts val="195"/>
                        </a:spcBef>
                      </a:pPr>
                      <a:r>
                        <a:rPr sz="600" i="1" spc="-5" dirty="0">
                          <a:latin typeface="Arial"/>
                          <a:cs typeface="Arial"/>
                        </a:rPr>
                        <a:t>Staphylococcus</a:t>
                      </a:r>
                      <a:r>
                        <a:rPr sz="600" i="1" spc="5" dirty="0">
                          <a:latin typeface="Arial"/>
                          <a:cs typeface="Arial"/>
                        </a:rPr>
                        <a:t> </a:t>
                      </a:r>
                      <a:r>
                        <a:rPr sz="600" i="1" spc="-5" dirty="0">
                          <a:latin typeface="Arial"/>
                          <a:cs typeface="Arial"/>
                        </a:rPr>
                        <a:t>aureus</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7</a:t>
                      </a:r>
                      <a:endParaRPr sz="600">
                        <a:latin typeface="Arial MT"/>
                        <a:cs typeface="Arial MT"/>
                      </a:endParaRPr>
                    </a:p>
                  </a:txBody>
                  <a:tcPr marL="0" marR="0" marT="21590" marB="0"/>
                </a:tc>
                <a:tc>
                  <a:txBody>
                    <a:bodyPr/>
                    <a:lstStyle/>
                    <a:p>
                      <a:pPr marR="76200">
                        <a:lnSpc>
                          <a:spcPct val="100000"/>
                        </a:lnSpc>
                      </a:pPr>
                      <a:endParaRPr sz="700">
                        <a:latin typeface="Times New Roman"/>
                        <a:cs typeface="Times New Roman"/>
                      </a:endParaRPr>
                    </a:p>
                  </a:txBody>
                  <a:tcPr marL="0" marR="0" marT="0" marB="0"/>
                </a:tc>
                <a:tc>
                  <a:txBody>
                    <a:bodyPr/>
                    <a:lstStyle/>
                    <a:p>
                      <a:pPr marR="474345" algn="r">
                        <a:lnSpc>
                          <a:spcPct val="100000"/>
                        </a:lnSpc>
                        <a:spcBef>
                          <a:spcPts val="170"/>
                        </a:spcBef>
                      </a:pPr>
                      <a:r>
                        <a:rPr sz="600" spc="-65" dirty="0">
                          <a:latin typeface="Arial MT"/>
                          <a:cs typeface="Arial MT"/>
                        </a:rPr>
                        <a:t>47</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54</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4,8</a:t>
                      </a:r>
                      <a:endParaRPr sz="600">
                        <a:latin typeface="Arial MT"/>
                        <a:cs typeface="Arial MT"/>
                      </a:endParaRPr>
                    </a:p>
                  </a:txBody>
                  <a:tcPr marL="0" marR="0" marT="21590" marB="0"/>
                </a:tc>
                <a:extLst>
                  <a:ext uri="{0D108BD9-81ED-4DB2-BD59-A6C34878D82A}">
                    <a16:rowId xmlns:a16="http://schemas.microsoft.com/office/drawing/2014/main" val="10003"/>
                  </a:ext>
                </a:extLst>
              </a:tr>
              <a:tr h="211444">
                <a:tc>
                  <a:txBody>
                    <a:bodyPr/>
                    <a:lstStyle/>
                    <a:p>
                      <a:pPr marL="8890" marR="340995">
                        <a:lnSpc>
                          <a:spcPct val="100000"/>
                        </a:lnSpc>
                        <a:spcBef>
                          <a:spcPts val="90"/>
                        </a:spcBef>
                      </a:pPr>
                      <a:r>
                        <a:rPr sz="600" i="1" spc="-5" dirty="0">
                          <a:latin typeface="Arial"/>
                          <a:cs typeface="Arial"/>
                        </a:rPr>
                        <a:t>P</a:t>
                      </a:r>
                      <a:r>
                        <a:rPr sz="600" i="1" dirty="0">
                          <a:latin typeface="Arial"/>
                          <a:cs typeface="Arial"/>
                        </a:rPr>
                        <a:t>seudomonas  </a:t>
                      </a:r>
                      <a:r>
                        <a:rPr sz="600" i="1" spc="-5" dirty="0">
                          <a:latin typeface="Arial"/>
                          <a:cs typeface="Arial"/>
                        </a:rPr>
                        <a:t>aeruginosa</a:t>
                      </a:r>
                      <a:endParaRPr sz="600">
                        <a:latin typeface="Arial"/>
                        <a:cs typeface="Arial"/>
                      </a:endParaRPr>
                    </a:p>
                  </a:txBody>
                  <a:tcPr marL="0" marR="0" marT="11430" marB="0"/>
                </a:tc>
                <a:tc>
                  <a:txBody>
                    <a:bodyPr/>
                    <a:lstStyle/>
                    <a:p>
                      <a:pPr marL="19050" algn="ctr">
                        <a:lnSpc>
                          <a:spcPct val="100000"/>
                        </a:lnSpc>
                        <a:spcBef>
                          <a:spcPts val="425"/>
                        </a:spcBef>
                      </a:pPr>
                      <a:r>
                        <a:rPr sz="600" dirty="0">
                          <a:latin typeface="Arial MT"/>
                          <a:cs typeface="Arial MT"/>
                        </a:rPr>
                        <a:t>4</a:t>
                      </a:r>
                      <a:endParaRPr sz="600">
                        <a:latin typeface="Arial MT"/>
                        <a:cs typeface="Arial MT"/>
                      </a:endParaRPr>
                    </a:p>
                  </a:txBody>
                  <a:tcPr marL="0" marR="0" marT="53975" marB="0"/>
                </a:tc>
                <a:tc>
                  <a:txBody>
                    <a:bodyPr/>
                    <a:lstStyle/>
                    <a:p>
                      <a:pPr marR="149860" algn="r">
                        <a:lnSpc>
                          <a:spcPct val="100000"/>
                        </a:lnSpc>
                        <a:spcBef>
                          <a:spcPts val="425"/>
                        </a:spcBef>
                      </a:pPr>
                      <a:r>
                        <a:rPr sz="600" spc="-65" dirty="0">
                          <a:latin typeface="Arial MT"/>
                          <a:cs typeface="Arial MT"/>
                        </a:rPr>
                        <a:t>22</a:t>
                      </a:r>
                      <a:endParaRPr sz="600">
                        <a:latin typeface="Arial MT"/>
                        <a:cs typeface="Arial MT"/>
                      </a:endParaRPr>
                    </a:p>
                  </a:txBody>
                  <a:tcPr marL="0" marR="0" marT="53975" marB="0"/>
                </a:tc>
                <a:tc>
                  <a:txBody>
                    <a:bodyPr/>
                    <a:lstStyle/>
                    <a:p>
                      <a:pPr marR="474345" algn="r">
                        <a:lnSpc>
                          <a:spcPct val="100000"/>
                        </a:lnSpc>
                        <a:spcBef>
                          <a:spcPts val="425"/>
                        </a:spcBef>
                      </a:pPr>
                      <a:r>
                        <a:rPr sz="600" spc="-65" dirty="0">
                          <a:latin typeface="Arial MT"/>
                          <a:cs typeface="Arial MT"/>
                        </a:rPr>
                        <a:t>24</a:t>
                      </a:r>
                      <a:endParaRPr sz="600">
                        <a:latin typeface="Arial MT"/>
                        <a:cs typeface="Arial MT"/>
                      </a:endParaRPr>
                    </a:p>
                  </a:txBody>
                  <a:tcPr marL="0" marR="0" marT="53975" marB="0"/>
                </a:tc>
                <a:tc>
                  <a:txBody>
                    <a:bodyPr/>
                    <a:lstStyle/>
                    <a:p>
                      <a:pPr marR="72390" algn="r">
                        <a:lnSpc>
                          <a:spcPct val="100000"/>
                        </a:lnSpc>
                        <a:spcBef>
                          <a:spcPts val="425"/>
                        </a:spcBef>
                      </a:pPr>
                      <a:r>
                        <a:rPr sz="600" spc="-65" dirty="0">
                          <a:latin typeface="Arial MT"/>
                          <a:cs typeface="Arial MT"/>
                        </a:rPr>
                        <a:t>50</a:t>
                      </a:r>
                      <a:endParaRPr sz="600">
                        <a:latin typeface="Arial MT"/>
                        <a:cs typeface="Arial MT"/>
                      </a:endParaRPr>
                    </a:p>
                  </a:txBody>
                  <a:tcPr marL="0" marR="0" marT="53975" marB="0"/>
                </a:tc>
                <a:tc>
                  <a:txBody>
                    <a:bodyPr/>
                    <a:lstStyle/>
                    <a:p>
                      <a:pPr marR="20955" algn="r">
                        <a:lnSpc>
                          <a:spcPct val="100000"/>
                        </a:lnSpc>
                        <a:spcBef>
                          <a:spcPts val="425"/>
                        </a:spcBef>
                      </a:pPr>
                      <a:r>
                        <a:rPr sz="600" spc="-55" dirty="0">
                          <a:latin typeface="Arial MT"/>
                          <a:cs typeface="Arial MT"/>
                        </a:rPr>
                        <a:t>4,5</a:t>
                      </a:r>
                      <a:endParaRPr sz="600">
                        <a:latin typeface="Arial MT"/>
                        <a:cs typeface="Arial MT"/>
                      </a:endParaRPr>
                    </a:p>
                  </a:txBody>
                  <a:tcPr marL="0" marR="0" marT="53975" marB="0"/>
                </a:tc>
                <a:extLst>
                  <a:ext uri="{0D108BD9-81ED-4DB2-BD59-A6C34878D82A}">
                    <a16:rowId xmlns:a16="http://schemas.microsoft.com/office/drawing/2014/main" val="10004"/>
                  </a:ext>
                </a:extLst>
              </a:tr>
              <a:tr h="133349">
                <a:tc>
                  <a:txBody>
                    <a:bodyPr/>
                    <a:lstStyle/>
                    <a:p>
                      <a:pPr marL="8890">
                        <a:lnSpc>
                          <a:spcPct val="100000"/>
                        </a:lnSpc>
                        <a:spcBef>
                          <a:spcPts val="110"/>
                        </a:spcBef>
                      </a:pPr>
                      <a:r>
                        <a:rPr sz="600" i="1" spc="-5" dirty="0">
                          <a:latin typeface="Arial"/>
                          <a:cs typeface="Arial"/>
                        </a:rPr>
                        <a:t>Enterococcus</a:t>
                      </a:r>
                      <a:r>
                        <a:rPr sz="600" i="1" spc="-10" dirty="0">
                          <a:latin typeface="Arial"/>
                          <a:cs typeface="Arial"/>
                        </a:rPr>
                        <a:t> </a:t>
                      </a:r>
                      <a:r>
                        <a:rPr sz="600" i="1" spc="-5" dirty="0">
                          <a:latin typeface="Arial"/>
                          <a:cs typeface="Arial"/>
                        </a:rPr>
                        <a:t>faecalis</a:t>
                      </a:r>
                      <a:endParaRPr sz="600">
                        <a:latin typeface="Arial"/>
                        <a:cs typeface="Arial"/>
                      </a:endParaRPr>
                    </a:p>
                  </a:txBody>
                  <a:tcPr marL="0" marR="0" marT="13970" marB="0"/>
                </a:tc>
                <a:tc>
                  <a:txBody>
                    <a:bodyPr/>
                    <a:lstStyle/>
                    <a:p>
                      <a:pPr>
                        <a:lnSpc>
                          <a:spcPct val="100000"/>
                        </a:lnSpc>
                      </a:pPr>
                      <a:endParaRPr sz="700">
                        <a:latin typeface="Times New Roman"/>
                        <a:cs typeface="Times New Roman"/>
                      </a:endParaRPr>
                    </a:p>
                  </a:txBody>
                  <a:tcPr marL="0" marR="0" marT="0" marB="0"/>
                </a:tc>
                <a:tc>
                  <a:txBody>
                    <a:bodyPr/>
                    <a:lstStyle/>
                    <a:p>
                      <a:pPr marR="149860" algn="r">
                        <a:lnSpc>
                          <a:spcPct val="100000"/>
                        </a:lnSpc>
                        <a:spcBef>
                          <a:spcPts val="85"/>
                        </a:spcBef>
                      </a:pPr>
                      <a:r>
                        <a:rPr sz="600" spc="-65" dirty="0">
                          <a:latin typeface="Arial MT"/>
                          <a:cs typeface="Arial MT"/>
                        </a:rPr>
                        <a:t>22</a:t>
                      </a:r>
                      <a:endParaRPr sz="600">
                        <a:latin typeface="Arial MT"/>
                        <a:cs typeface="Arial MT"/>
                      </a:endParaRPr>
                    </a:p>
                  </a:txBody>
                  <a:tcPr marL="0" marR="0" marT="10795" marB="0"/>
                </a:tc>
                <a:tc>
                  <a:txBody>
                    <a:bodyPr/>
                    <a:lstStyle/>
                    <a:p>
                      <a:pPr marR="474345" algn="r">
                        <a:lnSpc>
                          <a:spcPct val="100000"/>
                        </a:lnSpc>
                        <a:spcBef>
                          <a:spcPts val="85"/>
                        </a:spcBef>
                      </a:pPr>
                      <a:r>
                        <a:rPr sz="600" spc="-65" dirty="0">
                          <a:latin typeface="Arial MT"/>
                          <a:cs typeface="Arial MT"/>
                        </a:rPr>
                        <a:t>20</a:t>
                      </a:r>
                      <a:endParaRPr sz="600">
                        <a:latin typeface="Arial MT"/>
                        <a:cs typeface="Arial MT"/>
                      </a:endParaRPr>
                    </a:p>
                  </a:txBody>
                  <a:tcPr marL="0" marR="0" marT="10795" marB="0"/>
                </a:tc>
                <a:tc>
                  <a:txBody>
                    <a:bodyPr/>
                    <a:lstStyle/>
                    <a:p>
                      <a:pPr marR="72390" algn="r">
                        <a:lnSpc>
                          <a:spcPct val="100000"/>
                        </a:lnSpc>
                        <a:spcBef>
                          <a:spcPts val="85"/>
                        </a:spcBef>
                      </a:pPr>
                      <a:r>
                        <a:rPr sz="600" spc="-65" dirty="0">
                          <a:latin typeface="Arial MT"/>
                          <a:cs typeface="Arial MT"/>
                        </a:rPr>
                        <a:t>42</a:t>
                      </a:r>
                      <a:endParaRPr sz="600">
                        <a:latin typeface="Arial MT"/>
                        <a:cs typeface="Arial MT"/>
                      </a:endParaRPr>
                    </a:p>
                  </a:txBody>
                  <a:tcPr marL="0" marR="0" marT="10795" marB="0"/>
                </a:tc>
                <a:tc>
                  <a:txBody>
                    <a:bodyPr/>
                    <a:lstStyle/>
                    <a:p>
                      <a:pPr marR="20955" algn="r">
                        <a:lnSpc>
                          <a:spcPct val="100000"/>
                        </a:lnSpc>
                        <a:spcBef>
                          <a:spcPts val="85"/>
                        </a:spcBef>
                      </a:pPr>
                      <a:r>
                        <a:rPr sz="600" spc="-55" dirty="0">
                          <a:latin typeface="Arial MT"/>
                          <a:cs typeface="Arial MT"/>
                        </a:rPr>
                        <a:t>3,7</a:t>
                      </a:r>
                      <a:endParaRPr sz="600">
                        <a:latin typeface="Arial MT"/>
                        <a:cs typeface="Arial MT"/>
                      </a:endParaRPr>
                    </a:p>
                  </a:txBody>
                  <a:tcPr marL="0" marR="0" marT="10795" marB="0"/>
                </a:tc>
                <a:extLst>
                  <a:ext uri="{0D108BD9-81ED-4DB2-BD59-A6C34878D82A}">
                    <a16:rowId xmlns:a16="http://schemas.microsoft.com/office/drawing/2014/main" val="10005"/>
                  </a:ext>
                </a:extLst>
              </a:tr>
              <a:tr h="135836">
                <a:tc>
                  <a:txBody>
                    <a:bodyPr/>
                    <a:lstStyle/>
                    <a:p>
                      <a:pPr marL="8890">
                        <a:lnSpc>
                          <a:spcPct val="100000"/>
                        </a:lnSpc>
                        <a:spcBef>
                          <a:spcPts val="195"/>
                        </a:spcBef>
                      </a:pPr>
                      <a:r>
                        <a:rPr sz="600" i="1" spc="-5" dirty="0">
                          <a:latin typeface="Arial"/>
                          <a:cs typeface="Arial"/>
                        </a:rPr>
                        <a:t>Serratia</a:t>
                      </a:r>
                      <a:r>
                        <a:rPr sz="600" i="1" spc="-30" dirty="0">
                          <a:latin typeface="Arial"/>
                          <a:cs typeface="Arial"/>
                        </a:rPr>
                        <a:t> </a:t>
                      </a:r>
                      <a:r>
                        <a:rPr sz="600" i="1" dirty="0">
                          <a:latin typeface="Arial"/>
                          <a:cs typeface="Arial"/>
                        </a:rPr>
                        <a:t>marcescens</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4</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2</a:t>
                      </a:r>
                      <a:endParaRPr sz="600">
                        <a:latin typeface="Arial MT"/>
                        <a:cs typeface="Arial MT"/>
                      </a:endParaRPr>
                    </a:p>
                  </a:txBody>
                  <a:tcPr marL="0" marR="0" marT="21590" marB="0"/>
                </a:tc>
                <a:tc>
                  <a:txBody>
                    <a:bodyPr/>
                    <a:lstStyle/>
                    <a:p>
                      <a:pPr marR="474345" algn="r">
                        <a:lnSpc>
                          <a:spcPct val="100000"/>
                        </a:lnSpc>
                        <a:spcBef>
                          <a:spcPts val="170"/>
                        </a:spcBef>
                      </a:pPr>
                      <a:r>
                        <a:rPr sz="600" spc="-65" dirty="0">
                          <a:latin typeface="Arial MT"/>
                          <a:cs typeface="Arial MT"/>
                        </a:rPr>
                        <a:t>25</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31</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2,8</a:t>
                      </a:r>
                      <a:endParaRPr sz="600">
                        <a:latin typeface="Arial MT"/>
                        <a:cs typeface="Arial MT"/>
                      </a:endParaRPr>
                    </a:p>
                  </a:txBody>
                  <a:tcPr marL="0" marR="0" marT="21590" marB="0"/>
                </a:tc>
                <a:extLst>
                  <a:ext uri="{0D108BD9-81ED-4DB2-BD59-A6C34878D82A}">
                    <a16:rowId xmlns:a16="http://schemas.microsoft.com/office/drawing/2014/main" val="10006"/>
                  </a:ext>
                </a:extLst>
              </a:tr>
              <a:tr h="211254">
                <a:tc>
                  <a:txBody>
                    <a:bodyPr/>
                    <a:lstStyle/>
                    <a:p>
                      <a:pPr marL="8890" marR="295910">
                        <a:lnSpc>
                          <a:spcPct val="100000"/>
                        </a:lnSpc>
                        <a:spcBef>
                          <a:spcPts val="90"/>
                        </a:spcBef>
                      </a:pPr>
                      <a:r>
                        <a:rPr sz="600" i="1" spc="-5" dirty="0">
                          <a:latin typeface="Arial"/>
                          <a:cs typeface="Arial"/>
                        </a:rPr>
                        <a:t>S</a:t>
                      </a:r>
                      <a:r>
                        <a:rPr sz="600" i="1" dirty="0">
                          <a:latin typeface="Arial"/>
                          <a:cs typeface="Arial"/>
                        </a:rPr>
                        <a:t>taphylococcus  </a:t>
                      </a:r>
                      <a:r>
                        <a:rPr sz="600" i="1" spc="-5" dirty="0">
                          <a:latin typeface="Arial"/>
                          <a:cs typeface="Arial"/>
                        </a:rPr>
                        <a:t>epidermidis</a:t>
                      </a:r>
                      <a:endParaRPr sz="600">
                        <a:latin typeface="Arial"/>
                        <a:cs typeface="Arial"/>
                      </a:endParaRPr>
                    </a:p>
                  </a:txBody>
                  <a:tcPr marL="0" marR="0" marT="11430" marB="0"/>
                </a:tc>
                <a:tc>
                  <a:txBody>
                    <a:bodyPr/>
                    <a:lstStyle/>
                    <a:p>
                      <a:pPr>
                        <a:lnSpc>
                          <a:spcPct val="100000"/>
                        </a:lnSpc>
                      </a:pPr>
                      <a:endParaRPr sz="900">
                        <a:latin typeface="Times New Roman"/>
                        <a:cs typeface="Times New Roman"/>
                      </a:endParaRPr>
                    </a:p>
                  </a:txBody>
                  <a:tcPr marL="0" marR="0" marT="0" marB="0"/>
                </a:tc>
                <a:tc>
                  <a:txBody>
                    <a:bodyPr/>
                    <a:lstStyle/>
                    <a:p>
                      <a:pPr marR="76200">
                        <a:lnSpc>
                          <a:spcPct val="100000"/>
                        </a:lnSpc>
                      </a:pPr>
                      <a:endParaRPr sz="900">
                        <a:latin typeface="Times New Roman"/>
                        <a:cs typeface="Times New Roman"/>
                      </a:endParaRPr>
                    </a:p>
                  </a:txBody>
                  <a:tcPr marL="0" marR="0" marT="0" marB="0"/>
                </a:tc>
                <a:tc>
                  <a:txBody>
                    <a:bodyPr/>
                    <a:lstStyle/>
                    <a:p>
                      <a:pPr marR="474345" algn="r">
                        <a:lnSpc>
                          <a:spcPct val="100000"/>
                        </a:lnSpc>
                        <a:spcBef>
                          <a:spcPts val="425"/>
                        </a:spcBef>
                      </a:pPr>
                      <a:r>
                        <a:rPr sz="600" spc="-65" dirty="0">
                          <a:latin typeface="Arial MT"/>
                          <a:cs typeface="Arial MT"/>
                        </a:rPr>
                        <a:t>31</a:t>
                      </a:r>
                      <a:endParaRPr sz="600">
                        <a:latin typeface="Arial MT"/>
                        <a:cs typeface="Arial MT"/>
                      </a:endParaRPr>
                    </a:p>
                  </a:txBody>
                  <a:tcPr marL="0" marR="0" marT="53975" marB="0"/>
                </a:tc>
                <a:tc>
                  <a:txBody>
                    <a:bodyPr/>
                    <a:lstStyle/>
                    <a:p>
                      <a:pPr marR="72390" algn="r">
                        <a:lnSpc>
                          <a:spcPct val="100000"/>
                        </a:lnSpc>
                        <a:spcBef>
                          <a:spcPts val="425"/>
                        </a:spcBef>
                      </a:pPr>
                      <a:r>
                        <a:rPr sz="600" spc="-65" dirty="0">
                          <a:latin typeface="Arial MT"/>
                          <a:cs typeface="Arial MT"/>
                        </a:rPr>
                        <a:t>31</a:t>
                      </a:r>
                      <a:endParaRPr sz="600">
                        <a:latin typeface="Arial MT"/>
                        <a:cs typeface="Arial MT"/>
                      </a:endParaRPr>
                    </a:p>
                  </a:txBody>
                  <a:tcPr marL="0" marR="0" marT="53975" marB="0"/>
                </a:tc>
                <a:tc>
                  <a:txBody>
                    <a:bodyPr/>
                    <a:lstStyle/>
                    <a:p>
                      <a:pPr marR="20955" algn="r">
                        <a:lnSpc>
                          <a:spcPct val="100000"/>
                        </a:lnSpc>
                        <a:spcBef>
                          <a:spcPts val="425"/>
                        </a:spcBef>
                      </a:pPr>
                      <a:r>
                        <a:rPr sz="600" spc="-55" dirty="0">
                          <a:latin typeface="Arial MT"/>
                          <a:cs typeface="Arial MT"/>
                        </a:rPr>
                        <a:t>2,8</a:t>
                      </a:r>
                      <a:endParaRPr sz="600">
                        <a:latin typeface="Arial MT"/>
                        <a:cs typeface="Arial MT"/>
                      </a:endParaRPr>
                    </a:p>
                  </a:txBody>
                  <a:tcPr marL="0" marR="0" marT="53975" marB="0"/>
                </a:tc>
                <a:extLst>
                  <a:ext uri="{0D108BD9-81ED-4DB2-BD59-A6C34878D82A}">
                    <a16:rowId xmlns:a16="http://schemas.microsoft.com/office/drawing/2014/main" val="10007"/>
                  </a:ext>
                </a:extLst>
              </a:tr>
              <a:tr h="133375">
                <a:tc>
                  <a:txBody>
                    <a:bodyPr/>
                    <a:lstStyle/>
                    <a:p>
                      <a:pPr marL="8890">
                        <a:lnSpc>
                          <a:spcPct val="100000"/>
                        </a:lnSpc>
                        <a:spcBef>
                          <a:spcPts val="110"/>
                        </a:spcBef>
                      </a:pPr>
                      <a:r>
                        <a:rPr sz="600" i="1" spc="-5" dirty="0">
                          <a:latin typeface="Arial"/>
                          <a:cs typeface="Arial"/>
                        </a:rPr>
                        <a:t>Candida albicans</a:t>
                      </a:r>
                      <a:endParaRPr sz="600">
                        <a:latin typeface="Arial"/>
                        <a:cs typeface="Arial"/>
                      </a:endParaRPr>
                    </a:p>
                  </a:txBody>
                  <a:tcPr marL="0" marR="0" marT="13970" marB="0"/>
                </a:tc>
                <a:tc>
                  <a:txBody>
                    <a:bodyPr/>
                    <a:lstStyle/>
                    <a:p>
                      <a:pPr>
                        <a:lnSpc>
                          <a:spcPct val="100000"/>
                        </a:lnSpc>
                      </a:pPr>
                      <a:endParaRPr sz="700">
                        <a:latin typeface="Times New Roman"/>
                        <a:cs typeface="Times New Roman"/>
                      </a:endParaRPr>
                    </a:p>
                  </a:txBody>
                  <a:tcPr marL="0" marR="0" marT="0" marB="0"/>
                </a:tc>
                <a:tc>
                  <a:txBody>
                    <a:bodyPr/>
                    <a:lstStyle/>
                    <a:p>
                      <a:pPr marR="149860" algn="r">
                        <a:lnSpc>
                          <a:spcPct val="100000"/>
                        </a:lnSpc>
                        <a:spcBef>
                          <a:spcPts val="85"/>
                        </a:spcBef>
                      </a:pPr>
                      <a:r>
                        <a:rPr sz="600" spc="-65" dirty="0">
                          <a:latin typeface="Arial MT"/>
                          <a:cs typeface="Arial MT"/>
                        </a:rPr>
                        <a:t>12</a:t>
                      </a:r>
                      <a:endParaRPr sz="600">
                        <a:latin typeface="Arial MT"/>
                        <a:cs typeface="Arial MT"/>
                      </a:endParaRPr>
                    </a:p>
                  </a:txBody>
                  <a:tcPr marL="0" marR="0" marT="10795" marB="0"/>
                </a:tc>
                <a:tc>
                  <a:txBody>
                    <a:bodyPr/>
                    <a:lstStyle/>
                    <a:p>
                      <a:pPr marR="474345" algn="r">
                        <a:lnSpc>
                          <a:spcPct val="100000"/>
                        </a:lnSpc>
                        <a:spcBef>
                          <a:spcPts val="85"/>
                        </a:spcBef>
                      </a:pPr>
                      <a:r>
                        <a:rPr sz="600" spc="-65" dirty="0">
                          <a:latin typeface="Arial MT"/>
                          <a:cs typeface="Arial MT"/>
                        </a:rPr>
                        <a:t>13</a:t>
                      </a:r>
                      <a:endParaRPr sz="600">
                        <a:latin typeface="Arial MT"/>
                        <a:cs typeface="Arial MT"/>
                      </a:endParaRPr>
                    </a:p>
                  </a:txBody>
                  <a:tcPr marL="0" marR="0" marT="10795" marB="0"/>
                </a:tc>
                <a:tc>
                  <a:txBody>
                    <a:bodyPr/>
                    <a:lstStyle/>
                    <a:p>
                      <a:pPr marR="72390" algn="r">
                        <a:lnSpc>
                          <a:spcPct val="100000"/>
                        </a:lnSpc>
                        <a:spcBef>
                          <a:spcPts val="85"/>
                        </a:spcBef>
                      </a:pPr>
                      <a:r>
                        <a:rPr sz="600" spc="-65" dirty="0">
                          <a:latin typeface="Arial MT"/>
                          <a:cs typeface="Arial MT"/>
                        </a:rPr>
                        <a:t>25</a:t>
                      </a:r>
                      <a:endParaRPr sz="600">
                        <a:latin typeface="Arial MT"/>
                        <a:cs typeface="Arial MT"/>
                      </a:endParaRPr>
                    </a:p>
                  </a:txBody>
                  <a:tcPr marL="0" marR="0" marT="10795" marB="0"/>
                </a:tc>
                <a:tc>
                  <a:txBody>
                    <a:bodyPr/>
                    <a:lstStyle/>
                    <a:p>
                      <a:pPr marR="20955" algn="r">
                        <a:lnSpc>
                          <a:spcPct val="100000"/>
                        </a:lnSpc>
                        <a:spcBef>
                          <a:spcPts val="85"/>
                        </a:spcBef>
                      </a:pPr>
                      <a:r>
                        <a:rPr sz="600" spc="-55" dirty="0">
                          <a:latin typeface="Arial MT"/>
                          <a:cs typeface="Arial MT"/>
                        </a:rPr>
                        <a:t>2,2</a:t>
                      </a:r>
                      <a:endParaRPr sz="600">
                        <a:latin typeface="Arial MT"/>
                        <a:cs typeface="Arial MT"/>
                      </a:endParaRPr>
                    </a:p>
                  </a:txBody>
                  <a:tcPr marL="0" marR="0" marT="10795" marB="0"/>
                </a:tc>
                <a:extLst>
                  <a:ext uri="{0D108BD9-81ED-4DB2-BD59-A6C34878D82A}">
                    <a16:rowId xmlns:a16="http://schemas.microsoft.com/office/drawing/2014/main" val="10008"/>
                  </a:ext>
                </a:extLst>
              </a:tr>
              <a:tr h="144183">
                <a:tc>
                  <a:txBody>
                    <a:bodyPr/>
                    <a:lstStyle/>
                    <a:p>
                      <a:pPr marL="8890">
                        <a:lnSpc>
                          <a:spcPct val="100000"/>
                        </a:lnSpc>
                        <a:spcBef>
                          <a:spcPts val="195"/>
                        </a:spcBef>
                      </a:pPr>
                      <a:r>
                        <a:rPr sz="600" i="1" spc="-5" dirty="0">
                          <a:latin typeface="Arial"/>
                          <a:cs typeface="Arial"/>
                        </a:rPr>
                        <a:t>Enterobacter</a:t>
                      </a:r>
                      <a:r>
                        <a:rPr sz="600" i="1" spc="-15" dirty="0">
                          <a:latin typeface="Arial"/>
                          <a:cs typeface="Arial"/>
                        </a:rPr>
                        <a:t> </a:t>
                      </a:r>
                      <a:r>
                        <a:rPr sz="600" i="1" spc="-5" dirty="0">
                          <a:latin typeface="Arial"/>
                          <a:cs typeface="Arial"/>
                        </a:rPr>
                        <a:t>cloacae</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1</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8</a:t>
                      </a:r>
                      <a:endParaRPr sz="600">
                        <a:latin typeface="Arial MT"/>
                        <a:cs typeface="Arial MT"/>
                      </a:endParaRPr>
                    </a:p>
                  </a:txBody>
                  <a:tcPr marL="0" marR="0" marT="21590" marB="0"/>
                </a:tc>
                <a:tc>
                  <a:txBody>
                    <a:bodyPr/>
                    <a:lstStyle/>
                    <a:p>
                      <a:pPr marR="474345" algn="r">
                        <a:lnSpc>
                          <a:spcPct val="100000"/>
                        </a:lnSpc>
                        <a:spcBef>
                          <a:spcPts val="170"/>
                        </a:spcBef>
                      </a:pPr>
                      <a:r>
                        <a:rPr sz="600" spc="-65" dirty="0">
                          <a:latin typeface="Arial MT"/>
                          <a:cs typeface="Arial MT"/>
                        </a:rPr>
                        <a:t>15</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24</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2,1</a:t>
                      </a:r>
                      <a:endParaRPr sz="600">
                        <a:latin typeface="Arial MT"/>
                        <a:cs typeface="Arial MT"/>
                      </a:endParaRPr>
                    </a:p>
                  </a:txBody>
                  <a:tcPr marL="0" marR="0" marT="21590" marB="0"/>
                </a:tc>
                <a:extLst>
                  <a:ext uri="{0D108BD9-81ED-4DB2-BD59-A6C34878D82A}">
                    <a16:rowId xmlns:a16="http://schemas.microsoft.com/office/drawing/2014/main" val="10009"/>
                  </a:ext>
                </a:extLst>
              </a:tr>
              <a:tr h="144170">
                <a:tc>
                  <a:txBody>
                    <a:bodyPr/>
                    <a:lstStyle/>
                    <a:p>
                      <a:pPr marL="8890">
                        <a:lnSpc>
                          <a:spcPct val="100000"/>
                        </a:lnSpc>
                        <a:spcBef>
                          <a:spcPts val="195"/>
                        </a:spcBef>
                      </a:pPr>
                      <a:r>
                        <a:rPr sz="600" i="1" spc="-5" dirty="0">
                          <a:latin typeface="Arial"/>
                          <a:cs typeface="Arial"/>
                        </a:rPr>
                        <a:t>Klebsiella</a:t>
                      </a:r>
                      <a:r>
                        <a:rPr sz="600" i="1" spc="10" dirty="0">
                          <a:latin typeface="Arial"/>
                          <a:cs typeface="Arial"/>
                        </a:rPr>
                        <a:t> </a:t>
                      </a:r>
                      <a:r>
                        <a:rPr sz="600" i="1" spc="-5" dirty="0">
                          <a:latin typeface="Arial"/>
                          <a:cs typeface="Arial"/>
                        </a:rPr>
                        <a:t>pneumoniae</a:t>
                      </a:r>
                      <a:endParaRPr sz="600">
                        <a:latin typeface="Arial"/>
                        <a:cs typeface="Arial"/>
                      </a:endParaRPr>
                    </a:p>
                  </a:txBody>
                  <a:tcPr marL="0" marR="0" marT="24765" marB="0"/>
                </a:tc>
                <a:tc>
                  <a:txBody>
                    <a:bodyPr/>
                    <a:lstStyle/>
                    <a:p>
                      <a:pPr>
                        <a:lnSpc>
                          <a:spcPct val="100000"/>
                        </a:lnSpc>
                      </a:pPr>
                      <a:endParaRPr sz="800">
                        <a:latin typeface="Times New Roman"/>
                        <a:cs typeface="Times New Roman"/>
                      </a:endParaRPr>
                    </a:p>
                  </a:txBody>
                  <a:tcPr marL="0" marR="0" marT="0" marB="0"/>
                </a:tc>
                <a:tc>
                  <a:txBody>
                    <a:bodyPr/>
                    <a:lstStyle/>
                    <a:p>
                      <a:pPr marR="167005" algn="r">
                        <a:lnSpc>
                          <a:spcPct val="100000"/>
                        </a:lnSpc>
                        <a:spcBef>
                          <a:spcPts val="170"/>
                        </a:spcBef>
                      </a:pPr>
                      <a:r>
                        <a:rPr sz="600" dirty="0">
                          <a:latin typeface="Arial MT"/>
                          <a:cs typeface="Arial MT"/>
                        </a:rPr>
                        <a:t>7</a:t>
                      </a:r>
                      <a:endParaRPr sz="600">
                        <a:latin typeface="Arial MT"/>
                        <a:cs typeface="Arial MT"/>
                      </a:endParaRPr>
                    </a:p>
                  </a:txBody>
                  <a:tcPr marL="0" marR="0" marT="21590" marB="0"/>
                </a:tc>
                <a:tc>
                  <a:txBody>
                    <a:bodyPr/>
                    <a:lstStyle/>
                    <a:p>
                      <a:pPr marR="491490" algn="r">
                        <a:lnSpc>
                          <a:spcPct val="100000"/>
                        </a:lnSpc>
                        <a:spcBef>
                          <a:spcPts val="170"/>
                        </a:spcBef>
                      </a:pPr>
                      <a:r>
                        <a:rPr sz="600" dirty="0">
                          <a:latin typeface="Arial MT"/>
                          <a:cs typeface="Arial MT"/>
                        </a:rPr>
                        <a:t>8</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15</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1,3</a:t>
                      </a:r>
                      <a:endParaRPr sz="600">
                        <a:latin typeface="Arial MT"/>
                        <a:cs typeface="Arial MT"/>
                      </a:endParaRPr>
                    </a:p>
                  </a:txBody>
                  <a:tcPr marL="0" marR="0" marT="21590" marB="0"/>
                </a:tc>
                <a:extLst>
                  <a:ext uri="{0D108BD9-81ED-4DB2-BD59-A6C34878D82A}">
                    <a16:rowId xmlns:a16="http://schemas.microsoft.com/office/drawing/2014/main" val="10010"/>
                  </a:ext>
                </a:extLst>
              </a:tr>
              <a:tr h="144018">
                <a:tc>
                  <a:txBody>
                    <a:bodyPr/>
                    <a:lstStyle/>
                    <a:p>
                      <a:pPr marL="8890">
                        <a:lnSpc>
                          <a:spcPct val="100000"/>
                        </a:lnSpc>
                        <a:spcBef>
                          <a:spcPts val="195"/>
                        </a:spcBef>
                      </a:pPr>
                      <a:r>
                        <a:rPr sz="600" i="1" spc="-5" dirty="0">
                          <a:latin typeface="Arial"/>
                          <a:cs typeface="Arial"/>
                        </a:rPr>
                        <a:t>Klebsiella</a:t>
                      </a:r>
                      <a:r>
                        <a:rPr sz="600" i="1" spc="5" dirty="0">
                          <a:latin typeface="Arial"/>
                          <a:cs typeface="Arial"/>
                        </a:rPr>
                        <a:t> </a:t>
                      </a:r>
                      <a:r>
                        <a:rPr sz="600" i="1" spc="-5" dirty="0">
                          <a:latin typeface="Arial"/>
                          <a:cs typeface="Arial"/>
                        </a:rPr>
                        <a:t>oxytoca</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1</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4</a:t>
                      </a:r>
                      <a:endParaRPr sz="600">
                        <a:latin typeface="Arial MT"/>
                        <a:cs typeface="Arial MT"/>
                      </a:endParaRPr>
                    </a:p>
                  </a:txBody>
                  <a:tcPr marL="0" marR="0" marT="21590" marB="0"/>
                </a:tc>
                <a:tc>
                  <a:txBody>
                    <a:bodyPr/>
                    <a:lstStyle/>
                    <a:p>
                      <a:pPr marR="491490" algn="r">
                        <a:lnSpc>
                          <a:spcPct val="100000"/>
                        </a:lnSpc>
                        <a:spcBef>
                          <a:spcPts val="170"/>
                        </a:spcBef>
                      </a:pPr>
                      <a:r>
                        <a:rPr sz="600" dirty="0">
                          <a:latin typeface="Arial MT"/>
                          <a:cs typeface="Arial MT"/>
                        </a:rPr>
                        <a:t>9</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14</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1,2</a:t>
                      </a:r>
                      <a:endParaRPr sz="600">
                        <a:latin typeface="Arial MT"/>
                        <a:cs typeface="Arial MT"/>
                      </a:endParaRPr>
                    </a:p>
                  </a:txBody>
                  <a:tcPr marL="0" marR="0" marT="21590" marB="0"/>
                </a:tc>
                <a:extLst>
                  <a:ext uri="{0D108BD9-81ED-4DB2-BD59-A6C34878D82A}">
                    <a16:rowId xmlns:a16="http://schemas.microsoft.com/office/drawing/2014/main" val="10011"/>
                  </a:ext>
                </a:extLst>
              </a:tr>
              <a:tr h="144017">
                <a:tc>
                  <a:txBody>
                    <a:bodyPr/>
                    <a:lstStyle/>
                    <a:p>
                      <a:pPr marL="8890">
                        <a:lnSpc>
                          <a:spcPct val="100000"/>
                        </a:lnSpc>
                        <a:spcBef>
                          <a:spcPts val="195"/>
                        </a:spcBef>
                      </a:pPr>
                      <a:r>
                        <a:rPr sz="600" i="1" spc="-5" dirty="0">
                          <a:latin typeface="Arial"/>
                          <a:cs typeface="Arial"/>
                        </a:rPr>
                        <a:t>Enterobacter</a:t>
                      </a:r>
                      <a:r>
                        <a:rPr sz="600" i="1" spc="-15" dirty="0">
                          <a:latin typeface="Arial"/>
                          <a:cs typeface="Arial"/>
                        </a:rPr>
                        <a:t> </a:t>
                      </a:r>
                      <a:r>
                        <a:rPr sz="600" i="1" spc="-5" dirty="0">
                          <a:latin typeface="Arial"/>
                          <a:cs typeface="Arial"/>
                        </a:rPr>
                        <a:t>aerogenes</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3</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2</a:t>
                      </a:r>
                      <a:endParaRPr sz="600">
                        <a:latin typeface="Arial MT"/>
                        <a:cs typeface="Arial MT"/>
                      </a:endParaRPr>
                    </a:p>
                  </a:txBody>
                  <a:tcPr marL="0" marR="0" marT="21590" marB="0"/>
                </a:tc>
                <a:tc>
                  <a:txBody>
                    <a:bodyPr/>
                    <a:lstStyle/>
                    <a:p>
                      <a:pPr marR="491490" algn="r">
                        <a:lnSpc>
                          <a:spcPct val="100000"/>
                        </a:lnSpc>
                        <a:spcBef>
                          <a:spcPts val="170"/>
                        </a:spcBef>
                      </a:pPr>
                      <a:r>
                        <a:rPr sz="600" dirty="0">
                          <a:latin typeface="Arial MT"/>
                          <a:cs typeface="Arial MT"/>
                        </a:rPr>
                        <a:t>8</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13</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1,2</a:t>
                      </a:r>
                      <a:endParaRPr sz="600">
                        <a:latin typeface="Arial MT"/>
                        <a:cs typeface="Arial MT"/>
                      </a:endParaRPr>
                    </a:p>
                  </a:txBody>
                  <a:tcPr marL="0" marR="0" marT="21590" marB="0"/>
                </a:tc>
                <a:extLst>
                  <a:ext uri="{0D108BD9-81ED-4DB2-BD59-A6C34878D82A}">
                    <a16:rowId xmlns:a16="http://schemas.microsoft.com/office/drawing/2014/main" val="10012"/>
                  </a:ext>
                </a:extLst>
              </a:tr>
              <a:tr h="144170">
                <a:tc>
                  <a:txBody>
                    <a:bodyPr/>
                    <a:lstStyle/>
                    <a:p>
                      <a:pPr marL="8890">
                        <a:lnSpc>
                          <a:spcPct val="100000"/>
                        </a:lnSpc>
                        <a:spcBef>
                          <a:spcPts val="195"/>
                        </a:spcBef>
                      </a:pPr>
                      <a:r>
                        <a:rPr sz="600" i="1" spc="-5" dirty="0">
                          <a:latin typeface="Arial"/>
                          <a:cs typeface="Arial"/>
                        </a:rPr>
                        <a:t>Enterobacter</a:t>
                      </a:r>
                      <a:r>
                        <a:rPr sz="600" i="1" spc="-15" dirty="0">
                          <a:latin typeface="Arial"/>
                          <a:cs typeface="Arial"/>
                        </a:rPr>
                        <a:t> </a:t>
                      </a:r>
                      <a:r>
                        <a:rPr sz="600" i="1" spc="-5" dirty="0">
                          <a:latin typeface="Arial"/>
                          <a:cs typeface="Arial"/>
                        </a:rPr>
                        <a:t>cloacae</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3</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2</a:t>
                      </a:r>
                      <a:endParaRPr sz="600">
                        <a:latin typeface="Arial MT"/>
                        <a:cs typeface="Arial MT"/>
                      </a:endParaRPr>
                    </a:p>
                  </a:txBody>
                  <a:tcPr marL="0" marR="0" marT="21590" marB="0"/>
                </a:tc>
                <a:tc>
                  <a:txBody>
                    <a:bodyPr/>
                    <a:lstStyle/>
                    <a:p>
                      <a:pPr marR="491490" algn="r">
                        <a:lnSpc>
                          <a:spcPct val="100000"/>
                        </a:lnSpc>
                        <a:spcBef>
                          <a:spcPts val="170"/>
                        </a:spcBef>
                      </a:pPr>
                      <a:r>
                        <a:rPr sz="600" dirty="0">
                          <a:latin typeface="Arial MT"/>
                          <a:cs typeface="Arial MT"/>
                        </a:rPr>
                        <a:t>5</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10</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0,9</a:t>
                      </a:r>
                      <a:endParaRPr sz="600">
                        <a:latin typeface="Arial MT"/>
                        <a:cs typeface="Arial MT"/>
                      </a:endParaRPr>
                    </a:p>
                  </a:txBody>
                  <a:tcPr marL="0" marR="0" marT="21590" marB="0"/>
                </a:tc>
                <a:extLst>
                  <a:ext uri="{0D108BD9-81ED-4DB2-BD59-A6C34878D82A}">
                    <a16:rowId xmlns:a16="http://schemas.microsoft.com/office/drawing/2014/main" val="10013"/>
                  </a:ext>
                </a:extLst>
              </a:tr>
              <a:tr h="146304">
                <a:tc>
                  <a:txBody>
                    <a:bodyPr/>
                    <a:lstStyle/>
                    <a:p>
                      <a:pPr marL="8890">
                        <a:lnSpc>
                          <a:spcPct val="100000"/>
                        </a:lnSpc>
                        <a:spcBef>
                          <a:spcPts val="195"/>
                        </a:spcBef>
                      </a:pPr>
                      <a:r>
                        <a:rPr sz="600" i="1" spc="-5" dirty="0">
                          <a:latin typeface="Arial"/>
                          <a:cs typeface="Arial"/>
                        </a:rPr>
                        <a:t>Proteus</a:t>
                      </a:r>
                      <a:r>
                        <a:rPr sz="600" i="1" spc="-30" dirty="0">
                          <a:latin typeface="Arial"/>
                          <a:cs typeface="Arial"/>
                        </a:rPr>
                        <a:t> </a:t>
                      </a:r>
                      <a:r>
                        <a:rPr sz="600" i="1" spc="-10" dirty="0">
                          <a:latin typeface="Arial"/>
                          <a:cs typeface="Arial"/>
                        </a:rPr>
                        <a:t>mirabilis</a:t>
                      </a:r>
                      <a:endParaRPr sz="600">
                        <a:latin typeface="Arial"/>
                        <a:cs typeface="Arial"/>
                      </a:endParaRPr>
                    </a:p>
                  </a:txBody>
                  <a:tcPr marL="0" marR="0" marT="24765" marB="0"/>
                </a:tc>
                <a:tc>
                  <a:txBody>
                    <a:bodyPr/>
                    <a:lstStyle/>
                    <a:p>
                      <a:pPr marL="19050" algn="ctr">
                        <a:lnSpc>
                          <a:spcPct val="100000"/>
                        </a:lnSpc>
                        <a:spcBef>
                          <a:spcPts val="170"/>
                        </a:spcBef>
                      </a:pPr>
                      <a:r>
                        <a:rPr sz="600" dirty="0">
                          <a:latin typeface="Arial MT"/>
                          <a:cs typeface="Arial MT"/>
                        </a:rPr>
                        <a:t>1</a:t>
                      </a:r>
                      <a:endParaRPr sz="600">
                        <a:latin typeface="Arial MT"/>
                        <a:cs typeface="Arial MT"/>
                      </a:endParaRPr>
                    </a:p>
                  </a:txBody>
                  <a:tcPr marL="0" marR="0" marT="21590" marB="0"/>
                </a:tc>
                <a:tc>
                  <a:txBody>
                    <a:bodyPr/>
                    <a:lstStyle/>
                    <a:p>
                      <a:pPr marR="167005" algn="r">
                        <a:lnSpc>
                          <a:spcPct val="100000"/>
                        </a:lnSpc>
                        <a:spcBef>
                          <a:spcPts val="170"/>
                        </a:spcBef>
                      </a:pPr>
                      <a:r>
                        <a:rPr sz="600" dirty="0">
                          <a:latin typeface="Arial MT"/>
                          <a:cs typeface="Arial MT"/>
                        </a:rPr>
                        <a:t>6</a:t>
                      </a:r>
                      <a:endParaRPr sz="600">
                        <a:latin typeface="Arial MT"/>
                        <a:cs typeface="Arial MT"/>
                      </a:endParaRPr>
                    </a:p>
                  </a:txBody>
                  <a:tcPr marL="0" marR="0" marT="21590" marB="0"/>
                </a:tc>
                <a:tc>
                  <a:txBody>
                    <a:bodyPr/>
                    <a:lstStyle/>
                    <a:p>
                      <a:pPr marR="491490" algn="r">
                        <a:lnSpc>
                          <a:spcPct val="100000"/>
                        </a:lnSpc>
                        <a:spcBef>
                          <a:spcPts val="170"/>
                        </a:spcBef>
                      </a:pPr>
                      <a:r>
                        <a:rPr sz="600" dirty="0">
                          <a:latin typeface="Arial MT"/>
                          <a:cs typeface="Arial MT"/>
                        </a:rPr>
                        <a:t>3</a:t>
                      </a:r>
                      <a:endParaRPr sz="600">
                        <a:latin typeface="Arial MT"/>
                        <a:cs typeface="Arial MT"/>
                      </a:endParaRPr>
                    </a:p>
                  </a:txBody>
                  <a:tcPr marL="0" marR="0" marT="21590" marB="0"/>
                </a:tc>
                <a:tc>
                  <a:txBody>
                    <a:bodyPr/>
                    <a:lstStyle/>
                    <a:p>
                      <a:pPr marR="72390" algn="r">
                        <a:lnSpc>
                          <a:spcPct val="100000"/>
                        </a:lnSpc>
                        <a:spcBef>
                          <a:spcPts val="170"/>
                        </a:spcBef>
                      </a:pPr>
                      <a:r>
                        <a:rPr sz="600" spc="-65" dirty="0">
                          <a:latin typeface="Arial MT"/>
                          <a:cs typeface="Arial MT"/>
                        </a:rPr>
                        <a:t>10</a:t>
                      </a:r>
                      <a:endParaRPr sz="600">
                        <a:latin typeface="Arial MT"/>
                        <a:cs typeface="Arial MT"/>
                      </a:endParaRPr>
                    </a:p>
                  </a:txBody>
                  <a:tcPr marL="0" marR="0" marT="21590" marB="0"/>
                </a:tc>
                <a:tc>
                  <a:txBody>
                    <a:bodyPr/>
                    <a:lstStyle/>
                    <a:p>
                      <a:pPr marR="20955" algn="r">
                        <a:lnSpc>
                          <a:spcPct val="100000"/>
                        </a:lnSpc>
                        <a:spcBef>
                          <a:spcPts val="170"/>
                        </a:spcBef>
                      </a:pPr>
                      <a:r>
                        <a:rPr sz="600" spc="-55" dirty="0">
                          <a:latin typeface="Arial MT"/>
                          <a:cs typeface="Arial MT"/>
                        </a:rPr>
                        <a:t>0,9</a:t>
                      </a:r>
                      <a:endParaRPr sz="600">
                        <a:latin typeface="Arial MT"/>
                        <a:cs typeface="Arial MT"/>
                      </a:endParaRPr>
                    </a:p>
                  </a:txBody>
                  <a:tcPr marL="0" marR="0" marT="21590" marB="0"/>
                </a:tc>
                <a:extLst>
                  <a:ext uri="{0D108BD9-81ED-4DB2-BD59-A6C34878D82A}">
                    <a16:rowId xmlns:a16="http://schemas.microsoft.com/office/drawing/2014/main" val="10014"/>
                  </a:ext>
                </a:extLst>
              </a:tr>
              <a:tr h="144296">
                <a:tc>
                  <a:txBody>
                    <a:bodyPr/>
                    <a:lstStyle/>
                    <a:p>
                      <a:pPr marL="8890">
                        <a:lnSpc>
                          <a:spcPct val="100000"/>
                        </a:lnSpc>
                        <a:spcBef>
                          <a:spcPts val="210"/>
                        </a:spcBef>
                      </a:pPr>
                      <a:r>
                        <a:rPr sz="600" i="1" spc="-5" dirty="0">
                          <a:latin typeface="Arial"/>
                          <a:cs typeface="Arial"/>
                        </a:rPr>
                        <a:t>Burkholderia</a:t>
                      </a:r>
                      <a:r>
                        <a:rPr sz="600" i="1" dirty="0">
                          <a:latin typeface="Arial"/>
                          <a:cs typeface="Arial"/>
                        </a:rPr>
                        <a:t> </a:t>
                      </a:r>
                      <a:r>
                        <a:rPr sz="600" i="1" spc="-5" dirty="0">
                          <a:latin typeface="Arial"/>
                          <a:cs typeface="Arial"/>
                        </a:rPr>
                        <a:t>cepacia</a:t>
                      </a:r>
                      <a:endParaRPr sz="600">
                        <a:latin typeface="Arial"/>
                        <a:cs typeface="Arial"/>
                      </a:endParaRPr>
                    </a:p>
                  </a:txBody>
                  <a:tcPr marL="0" marR="0" marT="26670" marB="0">
                    <a:lnB w="12700">
                      <a:solidFill>
                        <a:srgbClr val="000000"/>
                      </a:solidFill>
                      <a:prstDash val="solid"/>
                    </a:lnB>
                  </a:tcPr>
                </a:tc>
                <a:tc>
                  <a:txBody>
                    <a:bodyPr/>
                    <a:lstStyle/>
                    <a:p>
                      <a:pPr>
                        <a:lnSpc>
                          <a:spcPct val="100000"/>
                        </a:lnSpc>
                      </a:pPr>
                      <a:endParaRPr sz="800">
                        <a:latin typeface="Times New Roman"/>
                        <a:cs typeface="Times New Roman"/>
                      </a:endParaRPr>
                    </a:p>
                  </a:txBody>
                  <a:tcPr marL="0" marR="0" marT="0" marB="0">
                    <a:lnB w="12700">
                      <a:solidFill>
                        <a:srgbClr val="000000"/>
                      </a:solidFill>
                      <a:prstDash val="solid"/>
                    </a:lnB>
                  </a:tcPr>
                </a:tc>
                <a:tc>
                  <a:txBody>
                    <a:bodyPr/>
                    <a:lstStyle/>
                    <a:p>
                      <a:pPr marR="76200">
                        <a:lnSpc>
                          <a:spcPct val="100000"/>
                        </a:lnSpc>
                      </a:pPr>
                      <a:endParaRPr sz="800">
                        <a:latin typeface="Times New Roman"/>
                        <a:cs typeface="Times New Roman"/>
                      </a:endParaRPr>
                    </a:p>
                  </a:txBody>
                  <a:tcPr marL="0" marR="0" marT="0" marB="0">
                    <a:lnB w="12700">
                      <a:solidFill>
                        <a:srgbClr val="000000"/>
                      </a:solidFill>
                      <a:prstDash val="solid"/>
                    </a:lnB>
                  </a:tcPr>
                </a:tc>
                <a:tc>
                  <a:txBody>
                    <a:bodyPr/>
                    <a:lstStyle/>
                    <a:p>
                      <a:pPr marR="491490" algn="r">
                        <a:lnSpc>
                          <a:spcPct val="100000"/>
                        </a:lnSpc>
                        <a:spcBef>
                          <a:spcPts val="190"/>
                        </a:spcBef>
                      </a:pPr>
                      <a:r>
                        <a:rPr sz="600" dirty="0">
                          <a:latin typeface="Arial MT"/>
                          <a:cs typeface="Arial MT"/>
                        </a:rPr>
                        <a:t>9</a:t>
                      </a:r>
                      <a:endParaRPr sz="600">
                        <a:latin typeface="Arial MT"/>
                        <a:cs typeface="Arial MT"/>
                      </a:endParaRPr>
                    </a:p>
                  </a:txBody>
                  <a:tcPr marL="0" marR="0" marT="24130" marB="0">
                    <a:lnB w="12700">
                      <a:solidFill>
                        <a:srgbClr val="000000"/>
                      </a:solidFill>
                      <a:prstDash val="solid"/>
                    </a:lnB>
                  </a:tcPr>
                </a:tc>
                <a:tc>
                  <a:txBody>
                    <a:bodyPr/>
                    <a:lstStyle/>
                    <a:p>
                      <a:pPr marL="27305" algn="ctr">
                        <a:lnSpc>
                          <a:spcPct val="100000"/>
                        </a:lnSpc>
                        <a:spcBef>
                          <a:spcPts val="190"/>
                        </a:spcBef>
                      </a:pPr>
                      <a:r>
                        <a:rPr sz="600" dirty="0">
                          <a:latin typeface="Arial MT"/>
                          <a:cs typeface="Arial MT"/>
                        </a:rPr>
                        <a:t>9</a:t>
                      </a:r>
                      <a:endParaRPr sz="600">
                        <a:latin typeface="Arial MT"/>
                        <a:cs typeface="Arial MT"/>
                      </a:endParaRPr>
                    </a:p>
                  </a:txBody>
                  <a:tcPr marL="0" marR="0" marT="24130" marB="0">
                    <a:lnB w="12700">
                      <a:solidFill>
                        <a:srgbClr val="000000"/>
                      </a:solidFill>
                      <a:prstDash val="solid"/>
                    </a:lnB>
                  </a:tcPr>
                </a:tc>
                <a:tc>
                  <a:txBody>
                    <a:bodyPr/>
                    <a:lstStyle/>
                    <a:p>
                      <a:pPr marR="20955" algn="r">
                        <a:lnSpc>
                          <a:spcPct val="100000"/>
                        </a:lnSpc>
                        <a:spcBef>
                          <a:spcPts val="190"/>
                        </a:spcBef>
                      </a:pPr>
                      <a:r>
                        <a:rPr sz="600" spc="-55" dirty="0">
                          <a:latin typeface="Arial MT"/>
                          <a:cs typeface="Arial MT"/>
                        </a:rPr>
                        <a:t>0,8</a:t>
                      </a:r>
                      <a:endParaRPr sz="600">
                        <a:latin typeface="Arial MT"/>
                        <a:cs typeface="Arial MT"/>
                      </a:endParaRPr>
                    </a:p>
                  </a:txBody>
                  <a:tcPr marL="0" marR="0" marT="24130" marB="0">
                    <a:lnB w="12700">
                      <a:solidFill>
                        <a:srgbClr val="000000"/>
                      </a:solidFill>
                      <a:prstDash val="solid"/>
                    </a:lnB>
                  </a:tcPr>
                </a:tc>
                <a:extLst>
                  <a:ext uri="{0D108BD9-81ED-4DB2-BD59-A6C34878D82A}">
                    <a16:rowId xmlns:a16="http://schemas.microsoft.com/office/drawing/2014/main" val="10015"/>
                  </a:ext>
                </a:extLst>
              </a:tr>
              <a:tr h="123297">
                <a:tc>
                  <a:txBody>
                    <a:bodyPr/>
                    <a:lstStyle/>
                    <a:p>
                      <a:pPr marL="8890">
                        <a:lnSpc>
                          <a:spcPts val="625"/>
                        </a:lnSpc>
                        <a:spcBef>
                          <a:spcPts val="240"/>
                        </a:spcBef>
                      </a:pPr>
                      <a:r>
                        <a:rPr sz="600" b="1" spc="15" dirty="0">
                          <a:latin typeface="Arial"/>
                          <a:cs typeface="Arial"/>
                        </a:rPr>
                        <a:t>T</a:t>
                      </a:r>
                      <a:r>
                        <a:rPr sz="600" b="1" dirty="0">
                          <a:latin typeface="Arial"/>
                          <a:cs typeface="Arial"/>
                        </a:rPr>
                        <a:t>otal</a:t>
                      </a:r>
                      <a:r>
                        <a:rPr sz="600" b="1" spc="-50" dirty="0">
                          <a:latin typeface="Arial"/>
                          <a:cs typeface="Arial"/>
                        </a:rPr>
                        <a:t> </a:t>
                      </a:r>
                      <a:r>
                        <a:rPr sz="600" b="1" dirty="0">
                          <a:latin typeface="Arial"/>
                          <a:cs typeface="Arial"/>
                        </a:rPr>
                        <a:t>ge</a:t>
                      </a:r>
                      <a:r>
                        <a:rPr sz="600" b="1" spc="-10" dirty="0">
                          <a:latin typeface="Arial"/>
                          <a:cs typeface="Arial"/>
                        </a:rPr>
                        <a:t>n</a:t>
                      </a:r>
                      <a:r>
                        <a:rPr sz="600" b="1" dirty="0">
                          <a:latin typeface="Arial"/>
                          <a:cs typeface="Arial"/>
                        </a:rPr>
                        <a:t>e</a:t>
                      </a:r>
                      <a:r>
                        <a:rPr sz="600" b="1" spc="-10" dirty="0">
                          <a:latin typeface="Arial"/>
                          <a:cs typeface="Arial"/>
                        </a:rPr>
                        <a:t>r</a:t>
                      </a:r>
                      <a:r>
                        <a:rPr sz="600" b="1" dirty="0">
                          <a:latin typeface="Arial"/>
                          <a:cs typeface="Arial"/>
                        </a:rPr>
                        <a:t>al</a:t>
                      </a:r>
                      <a:endParaRPr sz="600">
                        <a:latin typeface="Arial"/>
                        <a:cs typeface="Arial"/>
                      </a:endParaRPr>
                    </a:p>
                  </a:txBody>
                  <a:tcPr marL="0" marR="0" marT="30480" marB="0">
                    <a:lnT w="12700">
                      <a:solidFill>
                        <a:srgbClr val="000000"/>
                      </a:solidFill>
                      <a:prstDash val="solid"/>
                    </a:lnT>
                  </a:tcPr>
                </a:tc>
                <a:tc>
                  <a:txBody>
                    <a:bodyPr/>
                    <a:lstStyle/>
                    <a:p>
                      <a:pPr marL="17145">
                        <a:lnSpc>
                          <a:spcPts val="650"/>
                        </a:lnSpc>
                        <a:spcBef>
                          <a:spcPts val="219"/>
                        </a:spcBef>
                      </a:pPr>
                      <a:r>
                        <a:rPr sz="600" spc="-65" dirty="0">
                          <a:latin typeface="Arial MT"/>
                          <a:cs typeface="Arial MT"/>
                        </a:rPr>
                        <a:t>491</a:t>
                      </a:r>
                      <a:endParaRPr sz="600">
                        <a:latin typeface="Arial MT"/>
                        <a:cs typeface="Arial MT"/>
                      </a:endParaRPr>
                    </a:p>
                  </a:txBody>
                  <a:tcPr marL="0" marR="0" marT="27939" marB="0">
                    <a:lnT w="12700">
                      <a:solidFill>
                        <a:srgbClr val="000000"/>
                      </a:solidFill>
                      <a:prstDash val="solid"/>
                    </a:lnT>
                  </a:tcPr>
                </a:tc>
                <a:tc>
                  <a:txBody>
                    <a:bodyPr/>
                    <a:lstStyle/>
                    <a:p>
                      <a:pPr marR="180975" algn="r">
                        <a:lnSpc>
                          <a:spcPts val="650"/>
                        </a:lnSpc>
                        <a:spcBef>
                          <a:spcPts val="219"/>
                        </a:spcBef>
                      </a:pPr>
                      <a:r>
                        <a:rPr sz="600" spc="-65" dirty="0">
                          <a:latin typeface="Arial MT"/>
                          <a:cs typeface="Arial MT"/>
                        </a:rPr>
                        <a:t>231</a:t>
                      </a:r>
                      <a:endParaRPr sz="600">
                        <a:latin typeface="Arial MT"/>
                        <a:cs typeface="Arial MT"/>
                      </a:endParaRPr>
                    </a:p>
                  </a:txBody>
                  <a:tcPr marL="0" marR="0" marT="27939" marB="0">
                    <a:lnT w="12700">
                      <a:solidFill>
                        <a:srgbClr val="000000"/>
                      </a:solidFill>
                      <a:prstDash val="solid"/>
                    </a:lnT>
                  </a:tcPr>
                </a:tc>
                <a:tc>
                  <a:txBody>
                    <a:bodyPr/>
                    <a:lstStyle/>
                    <a:p>
                      <a:pPr marR="521334" algn="r">
                        <a:lnSpc>
                          <a:spcPts val="650"/>
                        </a:lnSpc>
                        <a:spcBef>
                          <a:spcPts val="219"/>
                        </a:spcBef>
                      </a:pPr>
                      <a:r>
                        <a:rPr sz="600" dirty="0">
                          <a:latin typeface="Arial MT"/>
                          <a:cs typeface="Arial MT"/>
                        </a:rPr>
                        <a:t>399</a:t>
                      </a:r>
                      <a:endParaRPr sz="600">
                        <a:latin typeface="Arial MT"/>
                        <a:cs typeface="Arial MT"/>
                      </a:endParaRPr>
                    </a:p>
                  </a:txBody>
                  <a:tcPr marL="0" marR="0" marT="27939" marB="0">
                    <a:lnT w="12700">
                      <a:solidFill>
                        <a:srgbClr val="000000"/>
                      </a:solidFill>
                      <a:prstDash val="solid"/>
                    </a:lnT>
                  </a:tcPr>
                </a:tc>
                <a:tc>
                  <a:txBody>
                    <a:bodyPr/>
                    <a:lstStyle/>
                    <a:p>
                      <a:pPr marR="78740" algn="r">
                        <a:lnSpc>
                          <a:spcPts val="650"/>
                        </a:lnSpc>
                        <a:spcBef>
                          <a:spcPts val="219"/>
                        </a:spcBef>
                      </a:pPr>
                      <a:r>
                        <a:rPr sz="600" spc="-65" dirty="0">
                          <a:latin typeface="Arial MT"/>
                          <a:cs typeface="Arial MT"/>
                        </a:rPr>
                        <a:t>1121</a:t>
                      </a:r>
                      <a:endParaRPr sz="600">
                        <a:latin typeface="Arial MT"/>
                        <a:cs typeface="Arial MT"/>
                      </a:endParaRPr>
                    </a:p>
                  </a:txBody>
                  <a:tcPr marL="0" marR="0" marT="27939" marB="0">
                    <a:lnT w="12700">
                      <a:solidFill>
                        <a:srgbClr val="000000"/>
                      </a:solidFill>
                      <a:prstDash val="solid"/>
                    </a:lnT>
                  </a:tcPr>
                </a:tc>
                <a:tc>
                  <a:txBody>
                    <a:bodyPr/>
                    <a:lstStyle/>
                    <a:p>
                      <a:pPr>
                        <a:lnSpc>
                          <a:spcPct val="100000"/>
                        </a:lnSpc>
                      </a:pPr>
                      <a:endParaRPr sz="600">
                        <a:latin typeface="Times New Roman"/>
                        <a:cs typeface="Times New Roman"/>
                      </a:endParaRPr>
                    </a:p>
                  </a:txBody>
                  <a:tcPr marL="0" marR="0" marT="0" marB="0">
                    <a:lnT w="12700">
                      <a:solidFill>
                        <a:srgbClr val="000000"/>
                      </a:solidFill>
                      <a:prstDash val="solid"/>
                    </a:lnT>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75118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876" y="2858261"/>
            <a:ext cx="1592580" cy="2472690"/>
          </a:xfrm>
          <a:prstGeom prst="rect">
            <a:avLst/>
          </a:prstGeom>
        </p:spPr>
        <p:txBody>
          <a:bodyPr vert="horz" wrap="square" lIns="0" tIns="12065" rIns="0" bIns="0" rtlCol="0">
            <a:spAutoFit/>
          </a:bodyPr>
          <a:lstStyle/>
          <a:p>
            <a:pPr marL="1270" algn="ctr">
              <a:lnSpc>
                <a:spcPct val="100000"/>
              </a:lnSpc>
              <a:spcBef>
                <a:spcPts val="95"/>
              </a:spcBef>
            </a:pPr>
            <a:r>
              <a:rPr sz="4000" b="1" spc="-5" dirty="0">
                <a:solidFill>
                  <a:srgbClr val="C00000"/>
                </a:solidFill>
                <a:latin typeface="Calibri"/>
                <a:cs typeface="Calibri"/>
              </a:rPr>
              <a:t>UCI</a:t>
            </a:r>
            <a:endParaRPr sz="4000">
              <a:latin typeface="Calibri"/>
              <a:cs typeface="Calibri"/>
            </a:endParaRPr>
          </a:p>
          <a:p>
            <a:pPr algn="ctr">
              <a:lnSpc>
                <a:spcPct val="100000"/>
              </a:lnSpc>
            </a:pPr>
            <a:r>
              <a:rPr sz="4000" b="1" spc="-10" dirty="0">
                <a:solidFill>
                  <a:srgbClr val="C00000"/>
                </a:solidFill>
                <a:latin typeface="Calibri"/>
                <a:cs typeface="Calibri"/>
              </a:rPr>
              <a:t>adultos</a:t>
            </a:r>
            <a:endParaRPr sz="4000">
              <a:latin typeface="Calibri"/>
              <a:cs typeface="Calibri"/>
            </a:endParaRPr>
          </a:p>
          <a:p>
            <a:pPr marL="346710" marR="22225" algn="ctr">
              <a:lnSpc>
                <a:spcPct val="100000"/>
              </a:lnSpc>
              <a:spcBef>
                <a:spcPts val="70"/>
              </a:spcBef>
            </a:pPr>
            <a:r>
              <a:rPr sz="2000" b="1" spc="-210" dirty="0">
                <a:latin typeface="Arial"/>
                <a:cs typeface="Arial"/>
              </a:rPr>
              <a:t>La</a:t>
            </a:r>
            <a:r>
              <a:rPr sz="2000" b="1" spc="-114" dirty="0">
                <a:latin typeface="Arial"/>
                <a:cs typeface="Arial"/>
              </a:rPr>
              <a:t> </a:t>
            </a:r>
            <a:r>
              <a:rPr sz="2000" b="1" spc="-175" dirty="0">
                <a:latin typeface="Arial"/>
                <a:cs typeface="Arial"/>
              </a:rPr>
              <a:t>molécula  </a:t>
            </a:r>
            <a:r>
              <a:rPr sz="2000" b="1" spc="-210" dirty="0">
                <a:latin typeface="Arial"/>
                <a:cs typeface="Arial"/>
              </a:rPr>
              <a:t>de</a:t>
            </a:r>
            <a:r>
              <a:rPr sz="2000" b="1" spc="-110" dirty="0">
                <a:latin typeface="Arial"/>
                <a:cs typeface="Arial"/>
              </a:rPr>
              <a:t> </a:t>
            </a:r>
            <a:r>
              <a:rPr sz="2000" b="1" spc="-185" dirty="0">
                <a:latin typeface="Arial"/>
                <a:cs typeface="Arial"/>
              </a:rPr>
              <a:t>mayor  </a:t>
            </a:r>
            <a:r>
              <a:rPr sz="2000" b="1" spc="-215" dirty="0">
                <a:latin typeface="Arial"/>
                <a:cs typeface="Arial"/>
              </a:rPr>
              <a:t>co</a:t>
            </a:r>
            <a:r>
              <a:rPr sz="2000" b="1" spc="-220" dirty="0">
                <a:latin typeface="Arial"/>
                <a:cs typeface="Arial"/>
              </a:rPr>
              <a:t>n</a:t>
            </a:r>
            <a:r>
              <a:rPr sz="2000" b="1" spc="-250" dirty="0">
                <a:latin typeface="Arial"/>
                <a:cs typeface="Arial"/>
              </a:rPr>
              <a:t>sum</a:t>
            </a:r>
            <a:r>
              <a:rPr sz="2000" b="1" spc="-220" dirty="0">
                <a:latin typeface="Arial"/>
                <a:cs typeface="Arial"/>
              </a:rPr>
              <a:t>o</a:t>
            </a:r>
            <a:r>
              <a:rPr sz="2000" b="1" spc="-130" dirty="0">
                <a:latin typeface="Arial"/>
                <a:cs typeface="Arial"/>
              </a:rPr>
              <a:t> </a:t>
            </a:r>
            <a:r>
              <a:rPr sz="2000" b="1" spc="-155" dirty="0">
                <a:latin typeface="Arial"/>
                <a:cs typeface="Arial"/>
              </a:rPr>
              <a:t>es  </a:t>
            </a:r>
            <a:r>
              <a:rPr sz="2000" b="1" spc="-229" dirty="0">
                <a:latin typeface="Arial"/>
                <a:cs typeface="Arial"/>
              </a:rPr>
              <a:t>meropenem</a:t>
            </a:r>
            <a:endParaRPr sz="2000">
              <a:latin typeface="Arial"/>
              <a:cs typeface="Arial"/>
            </a:endParaRPr>
          </a:p>
        </p:txBody>
      </p:sp>
      <p:grpSp>
        <p:nvGrpSpPr>
          <p:cNvPr id="3" name="object 3"/>
          <p:cNvGrpSpPr/>
          <p:nvPr/>
        </p:nvGrpSpPr>
        <p:grpSpPr>
          <a:xfrm>
            <a:off x="59668" y="4238625"/>
            <a:ext cx="395605" cy="880744"/>
            <a:chOff x="59668" y="4238625"/>
            <a:chExt cx="395605" cy="880744"/>
          </a:xfrm>
        </p:grpSpPr>
        <p:sp>
          <p:nvSpPr>
            <p:cNvPr id="4" name="object 4"/>
            <p:cNvSpPr/>
            <p:nvPr/>
          </p:nvSpPr>
          <p:spPr>
            <a:xfrm>
              <a:off x="72368" y="4251325"/>
              <a:ext cx="370205" cy="855344"/>
            </a:xfrm>
            <a:custGeom>
              <a:avLst/>
              <a:gdLst/>
              <a:ahLst/>
              <a:cxnLst/>
              <a:rect l="l" t="t" r="r" b="b"/>
              <a:pathLst>
                <a:path w="370205" h="855345">
                  <a:moveTo>
                    <a:pt x="185047" y="0"/>
                  </a:moveTo>
                  <a:lnTo>
                    <a:pt x="0" y="185038"/>
                  </a:lnTo>
                  <a:lnTo>
                    <a:pt x="92528" y="185038"/>
                  </a:lnTo>
                  <a:lnTo>
                    <a:pt x="92528" y="854963"/>
                  </a:lnTo>
                  <a:lnTo>
                    <a:pt x="277580" y="854963"/>
                  </a:lnTo>
                  <a:lnTo>
                    <a:pt x="277580" y="185038"/>
                  </a:lnTo>
                  <a:lnTo>
                    <a:pt x="370112" y="185038"/>
                  </a:lnTo>
                  <a:lnTo>
                    <a:pt x="185047" y="0"/>
                  </a:lnTo>
                  <a:close/>
                </a:path>
              </a:pathLst>
            </a:custGeom>
            <a:solidFill>
              <a:srgbClr val="C00000"/>
            </a:solidFill>
          </p:spPr>
          <p:txBody>
            <a:bodyPr wrap="square" lIns="0" tIns="0" rIns="0" bIns="0" rtlCol="0"/>
            <a:lstStyle/>
            <a:p>
              <a:endParaRPr/>
            </a:p>
          </p:txBody>
        </p:sp>
        <p:sp>
          <p:nvSpPr>
            <p:cNvPr id="5" name="object 5"/>
            <p:cNvSpPr/>
            <p:nvPr/>
          </p:nvSpPr>
          <p:spPr>
            <a:xfrm>
              <a:off x="72368" y="4251325"/>
              <a:ext cx="370205" cy="855344"/>
            </a:xfrm>
            <a:custGeom>
              <a:avLst/>
              <a:gdLst/>
              <a:ahLst/>
              <a:cxnLst/>
              <a:rect l="l" t="t" r="r" b="b"/>
              <a:pathLst>
                <a:path w="370205" h="855345">
                  <a:moveTo>
                    <a:pt x="0" y="185038"/>
                  </a:moveTo>
                  <a:lnTo>
                    <a:pt x="185047" y="0"/>
                  </a:lnTo>
                  <a:lnTo>
                    <a:pt x="370112" y="185038"/>
                  </a:lnTo>
                  <a:lnTo>
                    <a:pt x="277580" y="185038"/>
                  </a:lnTo>
                  <a:lnTo>
                    <a:pt x="277580" y="854963"/>
                  </a:lnTo>
                  <a:lnTo>
                    <a:pt x="92528" y="854963"/>
                  </a:lnTo>
                  <a:lnTo>
                    <a:pt x="92528" y="185038"/>
                  </a:lnTo>
                  <a:lnTo>
                    <a:pt x="0" y="185038"/>
                  </a:lnTo>
                  <a:close/>
                </a:path>
              </a:pathLst>
            </a:custGeom>
            <a:ln w="25400">
              <a:solidFill>
                <a:srgbClr val="C00000"/>
              </a:solidFill>
            </a:ln>
          </p:spPr>
          <p:txBody>
            <a:bodyPr wrap="square" lIns="0" tIns="0" rIns="0" bIns="0" rtlCol="0"/>
            <a:lstStyle/>
            <a:p>
              <a:endParaRPr/>
            </a:p>
          </p:txBody>
        </p:sp>
      </p:grpSp>
      <p:sp>
        <p:nvSpPr>
          <p:cNvPr id="6" name="object 6"/>
          <p:cNvSpPr txBox="1"/>
          <p:nvPr/>
        </p:nvSpPr>
        <p:spPr>
          <a:xfrm>
            <a:off x="2259838" y="1759457"/>
            <a:ext cx="4740275" cy="436880"/>
          </a:xfrm>
          <a:prstGeom prst="rect">
            <a:avLst/>
          </a:prstGeom>
        </p:spPr>
        <p:txBody>
          <a:bodyPr vert="horz" wrap="square" lIns="0" tIns="12700" rIns="0" bIns="0" rtlCol="0">
            <a:spAutoFit/>
          </a:bodyPr>
          <a:lstStyle/>
          <a:p>
            <a:pPr marL="12700" marR="5080">
              <a:lnSpc>
                <a:spcPct val="100000"/>
              </a:lnSpc>
              <a:spcBef>
                <a:spcPts val="100"/>
              </a:spcBef>
            </a:pPr>
            <a:r>
              <a:rPr sz="900" spc="-100" dirty="0">
                <a:latin typeface="Arial MT"/>
                <a:cs typeface="Arial MT"/>
              </a:rPr>
              <a:t>NOTA:</a:t>
            </a:r>
            <a:r>
              <a:rPr sz="900" spc="-55" dirty="0">
                <a:latin typeface="Arial MT"/>
                <a:cs typeface="Arial MT"/>
              </a:rPr>
              <a:t> </a:t>
            </a:r>
            <a:r>
              <a:rPr sz="900" spc="-100" dirty="0">
                <a:latin typeface="Arial MT"/>
                <a:cs typeface="Arial MT"/>
              </a:rPr>
              <a:t>Se</a:t>
            </a:r>
            <a:r>
              <a:rPr sz="900" spc="-45" dirty="0">
                <a:latin typeface="Arial MT"/>
                <a:cs typeface="Arial MT"/>
              </a:rPr>
              <a:t> </a:t>
            </a:r>
            <a:r>
              <a:rPr sz="900" spc="-65" dirty="0">
                <a:latin typeface="Arial MT"/>
                <a:cs typeface="Arial MT"/>
              </a:rPr>
              <a:t>solicitó</a:t>
            </a:r>
            <a:r>
              <a:rPr sz="900" spc="-60" dirty="0">
                <a:latin typeface="Arial MT"/>
                <a:cs typeface="Arial MT"/>
              </a:rPr>
              <a:t> </a:t>
            </a:r>
            <a:r>
              <a:rPr sz="900" spc="-95" dirty="0">
                <a:latin typeface="Arial MT"/>
                <a:cs typeface="Arial MT"/>
              </a:rPr>
              <a:t>a</a:t>
            </a:r>
            <a:r>
              <a:rPr sz="900" spc="-45" dirty="0">
                <a:latin typeface="Arial MT"/>
                <a:cs typeface="Arial MT"/>
              </a:rPr>
              <a:t> </a:t>
            </a:r>
            <a:r>
              <a:rPr sz="900" spc="-75" dirty="0">
                <a:latin typeface="Arial MT"/>
                <a:cs typeface="Arial MT"/>
              </a:rPr>
              <a:t>las</a:t>
            </a:r>
            <a:r>
              <a:rPr sz="900" spc="-40" dirty="0">
                <a:latin typeface="Arial MT"/>
                <a:cs typeface="Arial MT"/>
              </a:rPr>
              <a:t> </a:t>
            </a:r>
            <a:r>
              <a:rPr sz="900" spc="-120" dirty="0">
                <a:latin typeface="Arial MT"/>
                <a:cs typeface="Arial MT"/>
              </a:rPr>
              <a:t>UPGD</a:t>
            </a:r>
            <a:r>
              <a:rPr sz="900" spc="-35" dirty="0">
                <a:latin typeface="Arial MT"/>
                <a:cs typeface="Arial MT"/>
              </a:rPr>
              <a:t> </a:t>
            </a:r>
            <a:r>
              <a:rPr sz="900" spc="-95" dirty="0">
                <a:latin typeface="Arial MT"/>
                <a:cs typeface="Arial MT"/>
              </a:rPr>
              <a:t>de</a:t>
            </a:r>
            <a:r>
              <a:rPr sz="900" spc="-40" dirty="0">
                <a:latin typeface="Arial MT"/>
                <a:cs typeface="Arial MT"/>
              </a:rPr>
              <a:t> </a:t>
            </a:r>
            <a:r>
              <a:rPr sz="900" spc="-80" dirty="0">
                <a:latin typeface="Arial MT"/>
                <a:cs typeface="Arial MT"/>
              </a:rPr>
              <a:t>Medellín</a:t>
            </a:r>
            <a:r>
              <a:rPr sz="900" spc="-45" dirty="0">
                <a:latin typeface="Arial MT"/>
                <a:cs typeface="Arial MT"/>
              </a:rPr>
              <a:t> </a:t>
            </a:r>
            <a:r>
              <a:rPr sz="900" spc="-75" dirty="0">
                <a:latin typeface="Arial MT"/>
                <a:cs typeface="Arial MT"/>
              </a:rPr>
              <a:t>ajustar</a:t>
            </a:r>
            <a:r>
              <a:rPr sz="900" spc="-40" dirty="0">
                <a:latin typeface="Arial MT"/>
                <a:cs typeface="Arial MT"/>
              </a:rPr>
              <a:t> </a:t>
            </a:r>
            <a:r>
              <a:rPr sz="900" spc="-90" dirty="0">
                <a:latin typeface="Arial MT"/>
                <a:cs typeface="Arial MT"/>
              </a:rPr>
              <a:t>su</a:t>
            </a:r>
            <a:r>
              <a:rPr sz="900" spc="-45" dirty="0">
                <a:latin typeface="Arial MT"/>
                <a:cs typeface="Arial MT"/>
              </a:rPr>
              <a:t> </a:t>
            </a:r>
            <a:r>
              <a:rPr sz="900" spc="-95" dirty="0">
                <a:latin typeface="Arial MT"/>
                <a:cs typeface="Arial MT"/>
              </a:rPr>
              <a:t>número</a:t>
            </a:r>
            <a:r>
              <a:rPr sz="900" spc="-10" dirty="0">
                <a:latin typeface="Arial MT"/>
                <a:cs typeface="Arial MT"/>
              </a:rPr>
              <a:t> </a:t>
            </a:r>
            <a:r>
              <a:rPr sz="900" spc="-95" dirty="0">
                <a:latin typeface="Arial MT"/>
                <a:cs typeface="Arial MT"/>
              </a:rPr>
              <a:t>de</a:t>
            </a:r>
            <a:r>
              <a:rPr sz="900" spc="-40" dirty="0">
                <a:latin typeface="Arial MT"/>
                <a:cs typeface="Arial MT"/>
              </a:rPr>
              <a:t> </a:t>
            </a:r>
            <a:r>
              <a:rPr sz="900" spc="-100" dirty="0">
                <a:latin typeface="Arial MT"/>
                <a:cs typeface="Arial MT"/>
              </a:rPr>
              <a:t>camas</a:t>
            </a:r>
            <a:r>
              <a:rPr sz="900" spc="-30" dirty="0">
                <a:latin typeface="Arial MT"/>
                <a:cs typeface="Arial MT"/>
              </a:rPr>
              <a:t> </a:t>
            </a:r>
            <a:r>
              <a:rPr sz="900" spc="-85" dirty="0">
                <a:latin typeface="Arial MT"/>
                <a:cs typeface="Arial MT"/>
              </a:rPr>
              <a:t>debido</a:t>
            </a:r>
            <a:r>
              <a:rPr sz="900" spc="-35" dirty="0">
                <a:latin typeface="Arial MT"/>
                <a:cs typeface="Arial MT"/>
              </a:rPr>
              <a:t> </a:t>
            </a:r>
            <a:r>
              <a:rPr sz="900" spc="-95" dirty="0">
                <a:latin typeface="Arial MT"/>
                <a:cs typeface="Arial MT"/>
              </a:rPr>
              <a:t>a</a:t>
            </a:r>
            <a:r>
              <a:rPr sz="900" spc="-45" dirty="0">
                <a:latin typeface="Arial MT"/>
                <a:cs typeface="Arial MT"/>
              </a:rPr>
              <a:t> </a:t>
            </a:r>
            <a:r>
              <a:rPr sz="900" spc="-65" dirty="0">
                <a:latin typeface="Arial MT"/>
                <a:cs typeface="Arial MT"/>
              </a:rPr>
              <a:t>la</a:t>
            </a:r>
            <a:r>
              <a:rPr sz="900" spc="-45" dirty="0">
                <a:latin typeface="Arial MT"/>
                <a:cs typeface="Arial MT"/>
              </a:rPr>
              <a:t> </a:t>
            </a:r>
            <a:r>
              <a:rPr sz="900" spc="-80" dirty="0">
                <a:latin typeface="Arial MT"/>
                <a:cs typeface="Arial MT"/>
              </a:rPr>
              <a:t>contingencia</a:t>
            </a:r>
            <a:r>
              <a:rPr sz="900" spc="-30" dirty="0">
                <a:latin typeface="Arial MT"/>
                <a:cs typeface="Arial MT"/>
              </a:rPr>
              <a:t> </a:t>
            </a:r>
            <a:r>
              <a:rPr sz="900" spc="-80" dirty="0">
                <a:latin typeface="Arial MT"/>
                <a:cs typeface="Arial MT"/>
              </a:rPr>
              <a:t>por</a:t>
            </a:r>
            <a:r>
              <a:rPr sz="900" spc="-40" dirty="0">
                <a:latin typeface="Arial MT"/>
                <a:cs typeface="Arial MT"/>
              </a:rPr>
              <a:t> </a:t>
            </a:r>
            <a:r>
              <a:rPr sz="900" spc="-95" dirty="0">
                <a:latin typeface="Arial MT"/>
                <a:cs typeface="Arial MT"/>
              </a:rPr>
              <a:t>pandemia</a:t>
            </a:r>
            <a:r>
              <a:rPr sz="900" spc="-25" dirty="0">
                <a:latin typeface="Arial MT"/>
                <a:cs typeface="Arial MT"/>
              </a:rPr>
              <a:t> </a:t>
            </a:r>
            <a:r>
              <a:rPr sz="900" spc="-70" dirty="0">
                <a:latin typeface="Arial MT"/>
                <a:cs typeface="Arial MT"/>
              </a:rPr>
              <a:t>el </a:t>
            </a:r>
            <a:r>
              <a:rPr sz="900" spc="-235" dirty="0">
                <a:latin typeface="Arial MT"/>
                <a:cs typeface="Arial MT"/>
              </a:rPr>
              <a:t> </a:t>
            </a:r>
            <a:r>
              <a:rPr sz="900" spc="-95" dirty="0">
                <a:latin typeface="Arial MT"/>
                <a:cs typeface="Arial MT"/>
              </a:rPr>
              <a:t>número</a:t>
            </a:r>
            <a:r>
              <a:rPr sz="900" spc="-30" dirty="0">
                <a:latin typeface="Arial MT"/>
                <a:cs typeface="Arial MT"/>
              </a:rPr>
              <a:t> </a:t>
            </a:r>
            <a:r>
              <a:rPr sz="900" spc="-95" dirty="0">
                <a:latin typeface="Arial MT"/>
                <a:cs typeface="Arial MT"/>
              </a:rPr>
              <a:t>de</a:t>
            </a:r>
            <a:r>
              <a:rPr sz="900" spc="-50" dirty="0">
                <a:latin typeface="Arial MT"/>
                <a:cs typeface="Arial MT"/>
              </a:rPr>
              <a:t> </a:t>
            </a:r>
            <a:r>
              <a:rPr sz="900" spc="-100" dirty="0">
                <a:latin typeface="Arial MT"/>
                <a:cs typeface="Arial MT"/>
              </a:rPr>
              <a:t>camas</a:t>
            </a:r>
            <a:r>
              <a:rPr sz="900" spc="-35" dirty="0">
                <a:latin typeface="Arial MT"/>
                <a:cs typeface="Arial MT"/>
              </a:rPr>
              <a:t> </a:t>
            </a:r>
            <a:r>
              <a:rPr sz="900" spc="-95" dirty="0">
                <a:latin typeface="Arial MT"/>
                <a:cs typeface="Arial MT"/>
              </a:rPr>
              <a:t>de</a:t>
            </a:r>
            <a:r>
              <a:rPr sz="900" spc="-35" dirty="0">
                <a:latin typeface="Arial MT"/>
                <a:cs typeface="Arial MT"/>
              </a:rPr>
              <a:t> </a:t>
            </a:r>
            <a:r>
              <a:rPr sz="900" spc="-100" dirty="0">
                <a:latin typeface="Arial MT"/>
                <a:cs typeface="Arial MT"/>
              </a:rPr>
              <a:t>UCI</a:t>
            </a:r>
            <a:r>
              <a:rPr sz="900" spc="-40" dirty="0">
                <a:latin typeface="Arial MT"/>
                <a:cs typeface="Arial MT"/>
              </a:rPr>
              <a:t> </a:t>
            </a:r>
            <a:r>
              <a:rPr sz="900" spc="-75" dirty="0">
                <a:latin typeface="Arial MT"/>
                <a:cs typeface="Arial MT"/>
              </a:rPr>
              <a:t>vigiladas</a:t>
            </a:r>
            <a:r>
              <a:rPr sz="900" spc="-10" dirty="0">
                <a:latin typeface="Arial MT"/>
                <a:cs typeface="Arial MT"/>
              </a:rPr>
              <a:t> </a:t>
            </a:r>
            <a:r>
              <a:rPr sz="900" spc="-95" dirty="0">
                <a:latin typeface="Arial MT"/>
                <a:cs typeface="Arial MT"/>
              </a:rPr>
              <a:t>aumentó</a:t>
            </a:r>
            <a:r>
              <a:rPr sz="900" spc="-40" dirty="0">
                <a:latin typeface="Arial MT"/>
                <a:cs typeface="Arial MT"/>
              </a:rPr>
              <a:t> </a:t>
            </a:r>
            <a:r>
              <a:rPr sz="900" spc="-95" dirty="0">
                <a:latin typeface="Arial MT"/>
                <a:cs typeface="Arial MT"/>
              </a:rPr>
              <a:t>en</a:t>
            </a:r>
            <a:r>
              <a:rPr sz="900" spc="-50" dirty="0">
                <a:latin typeface="Arial MT"/>
                <a:cs typeface="Arial MT"/>
              </a:rPr>
              <a:t> </a:t>
            </a:r>
            <a:r>
              <a:rPr sz="900" spc="-70" dirty="0">
                <a:latin typeface="Arial MT"/>
                <a:cs typeface="Arial MT"/>
              </a:rPr>
              <a:t>el</a:t>
            </a:r>
            <a:r>
              <a:rPr sz="900" spc="-45" dirty="0">
                <a:latin typeface="Arial MT"/>
                <a:cs typeface="Arial MT"/>
              </a:rPr>
              <a:t> </a:t>
            </a:r>
            <a:r>
              <a:rPr sz="900" spc="-75" dirty="0">
                <a:latin typeface="Arial MT"/>
                <a:cs typeface="Arial MT"/>
              </a:rPr>
              <a:t>último</a:t>
            </a:r>
            <a:r>
              <a:rPr sz="900" spc="-60" dirty="0">
                <a:latin typeface="Arial MT"/>
                <a:cs typeface="Arial MT"/>
              </a:rPr>
              <a:t> </a:t>
            </a:r>
            <a:r>
              <a:rPr sz="900" spc="-85" dirty="0">
                <a:latin typeface="Arial MT"/>
                <a:cs typeface="Arial MT"/>
              </a:rPr>
              <a:t>año.</a:t>
            </a:r>
            <a:endParaRPr sz="900">
              <a:latin typeface="Arial MT"/>
              <a:cs typeface="Arial MT"/>
            </a:endParaRPr>
          </a:p>
          <a:p>
            <a:pPr marL="12700">
              <a:lnSpc>
                <a:spcPct val="100000"/>
              </a:lnSpc>
            </a:pPr>
            <a:r>
              <a:rPr sz="900" spc="-90" dirty="0">
                <a:latin typeface="Arial MT"/>
                <a:cs typeface="Arial MT"/>
              </a:rPr>
              <a:t>Los</a:t>
            </a:r>
            <a:r>
              <a:rPr sz="900" spc="-35" dirty="0">
                <a:latin typeface="Arial MT"/>
                <a:cs typeface="Arial MT"/>
              </a:rPr>
              <a:t> </a:t>
            </a:r>
            <a:r>
              <a:rPr sz="900" spc="-85" dirty="0">
                <a:latin typeface="Arial MT"/>
                <a:cs typeface="Arial MT"/>
              </a:rPr>
              <a:t>datos</a:t>
            </a:r>
            <a:r>
              <a:rPr sz="900" spc="-40" dirty="0">
                <a:latin typeface="Arial MT"/>
                <a:cs typeface="Arial MT"/>
              </a:rPr>
              <a:t> </a:t>
            </a:r>
            <a:r>
              <a:rPr sz="900" spc="-90" dirty="0">
                <a:latin typeface="Arial MT"/>
                <a:cs typeface="Arial MT"/>
              </a:rPr>
              <a:t>mostrados</a:t>
            </a:r>
            <a:r>
              <a:rPr sz="900" spc="-10" dirty="0">
                <a:latin typeface="Arial MT"/>
                <a:cs typeface="Arial MT"/>
              </a:rPr>
              <a:t> </a:t>
            </a:r>
            <a:r>
              <a:rPr sz="900" spc="-90" dirty="0">
                <a:latin typeface="Arial MT"/>
                <a:cs typeface="Arial MT"/>
              </a:rPr>
              <a:t>son</a:t>
            </a:r>
            <a:r>
              <a:rPr sz="900" spc="-45" dirty="0">
                <a:latin typeface="Arial MT"/>
                <a:cs typeface="Arial MT"/>
              </a:rPr>
              <a:t> </a:t>
            </a:r>
            <a:r>
              <a:rPr sz="900" spc="-80" dirty="0">
                <a:latin typeface="Arial MT"/>
                <a:cs typeface="Arial MT"/>
              </a:rPr>
              <a:t>información</a:t>
            </a:r>
            <a:r>
              <a:rPr sz="900" spc="-25" dirty="0">
                <a:latin typeface="Arial MT"/>
                <a:cs typeface="Arial MT"/>
              </a:rPr>
              <a:t> </a:t>
            </a:r>
            <a:r>
              <a:rPr sz="900" spc="-75" dirty="0">
                <a:latin typeface="Arial MT"/>
                <a:cs typeface="Arial MT"/>
              </a:rPr>
              <a:t>preliminar.</a:t>
            </a:r>
            <a:endParaRPr sz="900">
              <a:latin typeface="Arial MT"/>
              <a:cs typeface="Arial MT"/>
            </a:endParaRPr>
          </a:p>
        </p:txBody>
      </p:sp>
      <p:grpSp>
        <p:nvGrpSpPr>
          <p:cNvPr id="7" name="object 7"/>
          <p:cNvGrpSpPr/>
          <p:nvPr/>
        </p:nvGrpSpPr>
        <p:grpSpPr>
          <a:xfrm>
            <a:off x="2435605" y="62102"/>
            <a:ext cx="313690" cy="287020"/>
            <a:chOff x="2435605" y="62102"/>
            <a:chExt cx="313690" cy="287020"/>
          </a:xfrm>
        </p:grpSpPr>
        <p:sp>
          <p:nvSpPr>
            <p:cNvPr id="8" name="object 8"/>
            <p:cNvSpPr/>
            <p:nvPr/>
          </p:nvSpPr>
          <p:spPr>
            <a:xfrm>
              <a:off x="2448305" y="74802"/>
              <a:ext cx="288290" cy="261620"/>
            </a:xfrm>
            <a:custGeom>
              <a:avLst/>
              <a:gdLst/>
              <a:ahLst/>
              <a:cxnLst/>
              <a:rect l="l" t="t" r="r" b="b"/>
              <a:pathLst>
                <a:path w="288289" h="261620">
                  <a:moveTo>
                    <a:pt x="144018"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8"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8" y="0"/>
                  </a:lnTo>
                  <a:close/>
                </a:path>
              </a:pathLst>
            </a:custGeom>
            <a:solidFill>
              <a:srgbClr val="C00000"/>
            </a:solidFill>
          </p:spPr>
          <p:txBody>
            <a:bodyPr wrap="square" lIns="0" tIns="0" rIns="0" bIns="0" rtlCol="0"/>
            <a:lstStyle/>
            <a:p>
              <a:endParaRPr/>
            </a:p>
          </p:txBody>
        </p:sp>
        <p:sp>
          <p:nvSpPr>
            <p:cNvPr id="9" name="object 9"/>
            <p:cNvSpPr/>
            <p:nvPr/>
          </p:nvSpPr>
          <p:spPr>
            <a:xfrm>
              <a:off x="2448305" y="74802"/>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8"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8"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10" name="object 10"/>
          <p:cNvSpPr txBox="1"/>
          <p:nvPr/>
        </p:nvSpPr>
        <p:spPr>
          <a:xfrm>
            <a:off x="2527807" y="51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1</a:t>
            </a:r>
            <a:endParaRPr sz="1800">
              <a:latin typeface="Arial MT"/>
              <a:cs typeface="Arial MT"/>
            </a:endParaRPr>
          </a:p>
        </p:txBody>
      </p:sp>
      <p:sp>
        <p:nvSpPr>
          <p:cNvPr id="11" name="object 11"/>
          <p:cNvSpPr/>
          <p:nvPr/>
        </p:nvSpPr>
        <p:spPr>
          <a:xfrm>
            <a:off x="2736342" y="205613"/>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12" name="object 12"/>
          <p:cNvSpPr txBox="1"/>
          <p:nvPr/>
        </p:nvSpPr>
        <p:spPr>
          <a:xfrm>
            <a:off x="3382136" y="104647"/>
            <a:ext cx="2092325" cy="208279"/>
          </a:xfrm>
          <a:prstGeom prst="rect">
            <a:avLst/>
          </a:prstGeom>
        </p:spPr>
        <p:txBody>
          <a:bodyPr vert="horz" wrap="square" lIns="0" tIns="12700" rIns="0" bIns="0" rtlCol="0">
            <a:spAutoFit/>
          </a:bodyPr>
          <a:lstStyle/>
          <a:p>
            <a:pPr marL="12700">
              <a:lnSpc>
                <a:spcPct val="100000"/>
              </a:lnSpc>
              <a:spcBef>
                <a:spcPts val="100"/>
              </a:spcBef>
            </a:pPr>
            <a:r>
              <a:rPr sz="1200" b="1" spc="-120" dirty="0">
                <a:latin typeface="Arial"/>
                <a:cs typeface="Arial"/>
              </a:rPr>
              <a:t>Consideraciones</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90" dirty="0">
                <a:latin typeface="Arial"/>
                <a:cs typeface="Arial"/>
              </a:rPr>
              <a:t>la</a:t>
            </a:r>
            <a:r>
              <a:rPr sz="1200" b="1" spc="-50" dirty="0">
                <a:latin typeface="Arial"/>
                <a:cs typeface="Arial"/>
              </a:rPr>
              <a:t> </a:t>
            </a:r>
            <a:r>
              <a:rPr sz="1200" b="1" spc="-105" dirty="0">
                <a:latin typeface="Arial"/>
                <a:cs typeface="Arial"/>
              </a:rPr>
              <a:t>notificación</a:t>
            </a:r>
            <a:endParaRPr sz="1200">
              <a:latin typeface="Arial"/>
              <a:cs typeface="Arial"/>
            </a:endParaRPr>
          </a:p>
        </p:txBody>
      </p:sp>
      <p:grpSp>
        <p:nvGrpSpPr>
          <p:cNvPr id="13" name="object 13"/>
          <p:cNvGrpSpPr/>
          <p:nvPr/>
        </p:nvGrpSpPr>
        <p:grpSpPr>
          <a:xfrm>
            <a:off x="-12700" y="6749745"/>
            <a:ext cx="7226300" cy="355600"/>
            <a:chOff x="-12700" y="6749745"/>
            <a:chExt cx="7226300" cy="355600"/>
          </a:xfrm>
        </p:grpSpPr>
        <p:sp>
          <p:nvSpPr>
            <p:cNvPr id="14" name="object 14"/>
            <p:cNvSpPr/>
            <p:nvPr/>
          </p:nvSpPr>
          <p:spPr>
            <a:xfrm>
              <a:off x="0" y="6762445"/>
              <a:ext cx="7200900" cy="330200"/>
            </a:xfrm>
            <a:custGeom>
              <a:avLst/>
              <a:gdLst/>
              <a:ahLst/>
              <a:cxnLst/>
              <a:rect l="l" t="t" r="r" b="b"/>
              <a:pathLst>
                <a:path w="7200900" h="330200">
                  <a:moveTo>
                    <a:pt x="7200900" y="0"/>
                  </a:moveTo>
                  <a:lnTo>
                    <a:pt x="0" y="0"/>
                  </a:lnTo>
                  <a:lnTo>
                    <a:pt x="0" y="329869"/>
                  </a:lnTo>
                  <a:lnTo>
                    <a:pt x="7200900" y="329869"/>
                  </a:lnTo>
                  <a:lnTo>
                    <a:pt x="7200900" y="0"/>
                  </a:lnTo>
                  <a:close/>
                </a:path>
              </a:pathLst>
            </a:custGeom>
            <a:solidFill>
              <a:srgbClr val="DDD9C3"/>
            </a:solidFill>
          </p:spPr>
          <p:txBody>
            <a:bodyPr wrap="square" lIns="0" tIns="0" rIns="0" bIns="0" rtlCol="0"/>
            <a:lstStyle/>
            <a:p>
              <a:endParaRPr/>
            </a:p>
          </p:txBody>
        </p:sp>
        <p:sp>
          <p:nvSpPr>
            <p:cNvPr id="15" name="object 15"/>
            <p:cNvSpPr/>
            <p:nvPr/>
          </p:nvSpPr>
          <p:spPr>
            <a:xfrm>
              <a:off x="0" y="6762445"/>
              <a:ext cx="7200900" cy="330200"/>
            </a:xfrm>
            <a:custGeom>
              <a:avLst/>
              <a:gdLst/>
              <a:ahLst/>
              <a:cxnLst/>
              <a:rect l="l" t="t" r="r" b="b"/>
              <a:pathLst>
                <a:path w="7200900" h="330200">
                  <a:moveTo>
                    <a:pt x="0" y="329869"/>
                  </a:moveTo>
                  <a:lnTo>
                    <a:pt x="7200900" y="329869"/>
                  </a:lnTo>
                  <a:lnTo>
                    <a:pt x="7200900" y="0"/>
                  </a:lnTo>
                  <a:lnTo>
                    <a:pt x="0" y="0"/>
                  </a:lnTo>
                  <a:lnTo>
                    <a:pt x="0" y="329869"/>
                  </a:lnTo>
                  <a:close/>
                </a:path>
              </a:pathLst>
            </a:custGeom>
            <a:ln w="25400">
              <a:solidFill>
                <a:srgbClr val="D9D9D9"/>
              </a:solidFill>
            </a:ln>
          </p:spPr>
          <p:txBody>
            <a:bodyPr wrap="square" lIns="0" tIns="0" rIns="0" bIns="0" rtlCol="0"/>
            <a:lstStyle/>
            <a:p>
              <a:endParaRPr/>
            </a:p>
          </p:txBody>
        </p:sp>
        <p:sp>
          <p:nvSpPr>
            <p:cNvPr id="16" name="object 16"/>
            <p:cNvSpPr/>
            <p:nvPr/>
          </p:nvSpPr>
          <p:spPr>
            <a:xfrm>
              <a:off x="277406" y="6796786"/>
              <a:ext cx="288290" cy="261620"/>
            </a:xfrm>
            <a:custGeom>
              <a:avLst/>
              <a:gdLst/>
              <a:ahLst/>
              <a:cxnLst/>
              <a:rect l="l" t="t" r="r" b="b"/>
              <a:pathLst>
                <a:path w="288290" h="261620">
                  <a:moveTo>
                    <a:pt x="144018" y="0"/>
                  </a:moveTo>
                  <a:lnTo>
                    <a:pt x="98496" y="6666"/>
                  </a:lnTo>
                  <a:lnTo>
                    <a:pt x="58962" y="25233"/>
                  </a:lnTo>
                  <a:lnTo>
                    <a:pt x="27786" y="53547"/>
                  </a:lnTo>
                  <a:lnTo>
                    <a:pt x="7342" y="89456"/>
                  </a:lnTo>
                  <a:lnTo>
                    <a:pt x="0" y="130809"/>
                  </a:lnTo>
                  <a:lnTo>
                    <a:pt x="7342" y="172163"/>
                  </a:lnTo>
                  <a:lnTo>
                    <a:pt x="27786" y="208072"/>
                  </a:lnTo>
                  <a:lnTo>
                    <a:pt x="58962" y="236386"/>
                  </a:lnTo>
                  <a:lnTo>
                    <a:pt x="98496" y="254953"/>
                  </a:lnTo>
                  <a:lnTo>
                    <a:pt x="144018" y="261619"/>
                  </a:lnTo>
                  <a:lnTo>
                    <a:pt x="189534" y="254953"/>
                  </a:lnTo>
                  <a:lnTo>
                    <a:pt x="229068" y="236386"/>
                  </a:lnTo>
                  <a:lnTo>
                    <a:pt x="260245" y="208072"/>
                  </a:lnTo>
                  <a:lnTo>
                    <a:pt x="280692" y="172163"/>
                  </a:lnTo>
                  <a:lnTo>
                    <a:pt x="288036" y="130809"/>
                  </a:lnTo>
                  <a:lnTo>
                    <a:pt x="280692" y="89456"/>
                  </a:lnTo>
                  <a:lnTo>
                    <a:pt x="260245" y="53547"/>
                  </a:lnTo>
                  <a:lnTo>
                    <a:pt x="229068" y="25233"/>
                  </a:lnTo>
                  <a:lnTo>
                    <a:pt x="189534" y="6666"/>
                  </a:lnTo>
                  <a:lnTo>
                    <a:pt x="144018" y="0"/>
                  </a:lnTo>
                  <a:close/>
                </a:path>
              </a:pathLst>
            </a:custGeom>
            <a:solidFill>
              <a:srgbClr val="C00000"/>
            </a:solidFill>
          </p:spPr>
          <p:txBody>
            <a:bodyPr wrap="square" lIns="0" tIns="0" rIns="0" bIns="0" rtlCol="0"/>
            <a:lstStyle/>
            <a:p>
              <a:endParaRPr/>
            </a:p>
          </p:txBody>
        </p:sp>
        <p:sp>
          <p:nvSpPr>
            <p:cNvPr id="17" name="object 17"/>
            <p:cNvSpPr/>
            <p:nvPr/>
          </p:nvSpPr>
          <p:spPr>
            <a:xfrm>
              <a:off x="277406" y="6796786"/>
              <a:ext cx="288290" cy="261620"/>
            </a:xfrm>
            <a:custGeom>
              <a:avLst/>
              <a:gdLst/>
              <a:ahLst/>
              <a:cxnLst/>
              <a:rect l="l" t="t" r="r" b="b"/>
              <a:pathLst>
                <a:path w="288290" h="261620">
                  <a:moveTo>
                    <a:pt x="0" y="130809"/>
                  </a:moveTo>
                  <a:lnTo>
                    <a:pt x="7342" y="89456"/>
                  </a:lnTo>
                  <a:lnTo>
                    <a:pt x="27786" y="53547"/>
                  </a:lnTo>
                  <a:lnTo>
                    <a:pt x="58962" y="25233"/>
                  </a:lnTo>
                  <a:lnTo>
                    <a:pt x="98496" y="6666"/>
                  </a:lnTo>
                  <a:lnTo>
                    <a:pt x="144018" y="0"/>
                  </a:lnTo>
                  <a:lnTo>
                    <a:pt x="189534" y="6666"/>
                  </a:lnTo>
                  <a:lnTo>
                    <a:pt x="229068" y="25233"/>
                  </a:lnTo>
                  <a:lnTo>
                    <a:pt x="260245" y="53547"/>
                  </a:lnTo>
                  <a:lnTo>
                    <a:pt x="280692" y="89456"/>
                  </a:lnTo>
                  <a:lnTo>
                    <a:pt x="288036" y="130809"/>
                  </a:lnTo>
                  <a:lnTo>
                    <a:pt x="280692" y="172163"/>
                  </a:lnTo>
                  <a:lnTo>
                    <a:pt x="260245" y="208072"/>
                  </a:lnTo>
                  <a:lnTo>
                    <a:pt x="229068" y="236386"/>
                  </a:lnTo>
                  <a:lnTo>
                    <a:pt x="189534" y="254953"/>
                  </a:lnTo>
                  <a:lnTo>
                    <a:pt x="144018" y="261619"/>
                  </a:lnTo>
                  <a:lnTo>
                    <a:pt x="98496" y="254953"/>
                  </a:lnTo>
                  <a:lnTo>
                    <a:pt x="58962" y="236386"/>
                  </a:lnTo>
                  <a:lnTo>
                    <a:pt x="27786" y="208072"/>
                  </a:lnTo>
                  <a:lnTo>
                    <a:pt x="7342" y="172163"/>
                  </a:lnTo>
                  <a:lnTo>
                    <a:pt x="0" y="130809"/>
                  </a:lnTo>
                  <a:close/>
                </a:path>
              </a:pathLst>
            </a:custGeom>
            <a:ln w="25400">
              <a:solidFill>
                <a:srgbClr val="C00000"/>
              </a:solidFill>
            </a:ln>
          </p:spPr>
          <p:txBody>
            <a:bodyPr wrap="square" lIns="0" tIns="0" rIns="0" bIns="0" rtlCol="0"/>
            <a:lstStyle/>
            <a:p>
              <a:endParaRPr/>
            </a:p>
          </p:txBody>
        </p:sp>
      </p:grpSp>
      <p:sp>
        <p:nvSpPr>
          <p:cNvPr id="18" name="object 18"/>
          <p:cNvSpPr txBox="1"/>
          <p:nvPr/>
        </p:nvSpPr>
        <p:spPr>
          <a:xfrm>
            <a:off x="356412" y="6774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3</a:t>
            </a:r>
            <a:endParaRPr sz="1800">
              <a:latin typeface="Arial MT"/>
              <a:cs typeface="Arial MT"/>
            </a:endParaRPr>
          </a:p>
        </p:txBody>
      </p:sp>
      <p:sp>
        <p:nvSpPr>
          <p:cNvPr id="19" name="object 19"/>
          <p:cNvSpPr/>
          <p:nvPr/>
        </p:nvSpPr>
        <p:spPr>
          <a:xfrm>
            <a:off x="565442" y="6927595"/>
            <a:ext cx="648335" cy="0"/>
          </a:xfrm>
          <a:custGeom>
            <a:avLst/>
            <a:gdLst/>
            <a:ahLst/>
            <a:cxnLst/>
            <a:rect l="l" t="t" r="r" b="b"/>
            <a:pathLst>
              <a:path w="648335">
                <a:moveTo>
                  <a:pt x="0" y="0"/>
                </a:moveTo>
                <a:lnTo>
                  <a:pt x="648068" y="0"/>
                </a:lnTo>
              </a:path>
            </a:pathLst>
          </a:custGeom>
          <a:ln w="28575">
            <a:solidFill>
              <a:srgbClr val="C00000"/>
            </a:solidFill>
          </a:ln>
        </p:spPr>
        <p:txBody>
          <a:bodyPr wrap="square" lIns="0" tIns="0" rIns="0" bIns="0" rtlCol="0"/>
          <a:lstStyle/>
          <a:p>
            <a:endParaRPr/>
          </a:p>
        </p:txBody>
      </p:sp>
      <p:sp>
        <p:nvSpPr>
          <p:cNvPr id="20" name="object 20"/>
          <p:cNvSpPr txBox="1"/>
          <p:nvPr/>
        </p:nvSpPr>
        <p:spPr>
          <a:xfrm>
            <a:off x="1210767" y="6793483"/>
            <a:ext cx="694690" cy="208279"/>
          </a:xfrm>
          <a:prstGeom prst="rect">
            <a:avLst/>
          </a:prstGeom>
        </p:spPr>
        <p:txBody>
          <a:bodyPr vert="horz" wrap="square" lIns="0" tIns="12700" rIns="0" bIns="0" rtlCol="0">
            <a:spAutoFit/>
          </a:bodyPr>
          <a:lstStyle/>
          <a:p>
            <a:pPr marL="12700">
              <a:lnSpc>
                <a:spcPct val="100000"/>
              </a:lnSpc>
              <a:spcBef>
                <a:spcPts val="100"/>
              </a:spcBef>
            </a:pPr>
            <a:r>
              <a:rPr sz="1200" b="1" spc="-145" dirty="0">
                <a:latin typeface="Arial"/>
                <a:cs typeface="Arial"/>
              </a:rPr>
              <a:t>P</a:t>
            </a:r>
            <a:r>
              <a:rPr sz="1200" b="1" spc="-125" dirty="0">
                <a:latin typeface="Arial"/>
                <a:cs typeface="Arial"/>
              </a:rPr>
              <a:t>e</a:t>
            </a:r>
            <a:r>
              <a:rPr sz="1200" b="1" spc="-85" dirty="0">
                <a:latin typeface="Arial"/>
                <a:cs typeface="Arial"/>
              </a:rPr>
              <a:t>r</a:t>
            </a:r>
            <a:r>
              <a:rPr sz="1200" b="1" spc="-120" dirty="0">
                <a:latin typeface="Arial"/>
                <a:cs typeface="Arial"/>
              </a:rPr>
              <a:t>c</a:t>
            </a:r>
            <a:r>
              <a:rPr sz="1200" b="1" spc="-130" dirty="0">
                <a:latin typeface="Arial"/>
                <a:cs typeface="Arial"/>
              </a:rPr>
              <a:t>en</a:t>
            </a:r>
            <a:r>
              <a:rPr sz="1200" b="1" spc="-80" dirty="0">
                <a:latin typeface="Arial"/>
                <a:cs typeface="Arial"/>
              </a:rPr>
              <a:t>t</a:t>
            </a:r>
            <a:r>
              <a:rPr sz="1200" b="1" spc="-60" dirty="0">
                <a:latin typeface="Arial"/>
                <a:cs typeface="Arial"/>
              </a:rPr>
              <a:t>il</a:t>
            </a:r>
            <a:r>
              <a:rPr sz="1200" b="1" spc="-125" dirty="0">
                <a:latin typeface="Arial"/>
                <a:cs typeface="Arial"/>
              </a:rPr>
              <a:t>es</a:t>
            </a:r>
            <a:endParaRPr sz="1200">
              <a:latin typeface="Arial"/>
              <a:cs typeface="Arial"/>
            </a:endParaRPr>
          </a:p>
        </p:txBody>
      </p:sp>
      <p:sp>
        <p:nvSpPr>
          <p:cNvPr id="21" name="object 21"/>
          <p:cNvSpPr txBox="1"/>
          <p:nvPr/>
        </p:nvSpPr>
        <p:spPr>
          <a:xfrm>
            <a:off x="6633209" y="42418"/>
            <a:ext cx="438784" cy="175048"/>
          </a:xfrm>
          <a:prstGeom prst="rect">
            <a:avLst/>
          </a:prstGeom>
        </p:spPr>
        <p:txBody>
          <a:bodyPr vert="horz" wrap="square" lIns="0" tIns="13335" rIns="0" bIns="0" rtlCol="0">
            <a:spAutoFit/>
          </a:bodyPr>
          <a:lstStyle/>
          <a:p>
            <a:pPr marL="12700">
              <a:lnSpc>
                <a:spcPct val="100000"/>
              </a:lnSpc>
              <a:spcBef>
                <a:spcPts val="105"/>
              </a:spcBef>
            </a:pPr>
            <a:r>
              <a:rPr sz="1050" b="1" spc="-125" dirty="0">
                <a:latin typeface="Arial"/>
                <a:cs typeface="Arial"/>
              </a:rPr>
              <a:t>P</a:t>
            </a:r>
            <a:r>
              <a:rPr sz="1050" b="1" spc="-110" dirty="0">
                <a:latin typeface="Arial"/>
                <a:cs typeface="Arial"/>
              </a:rPr>
              <a:t>á</a:t>
            </a:r>
            <a:r>
              <a:rPr sz="1050" b="1" spc="-75" dirty="0">
                <a:latin typeface="Arial"/>
                <a:cs typeface="Arial"/>
              </a:rPr>
              <a:t>g..</a:t>
            </a:r>
            <a:r>
              <a:rPr sz="1050" b="1" spc="-70" dirty="0">
                <a:latin typeface="Arial"/>
                <a:cs typeface="Arial"/>
              </a:rPr>
              <a:t> </a:t>
            </a:r>
            <a:r>
              <a:rPr lang="es-CO" sz="1050" b="1" spc="-70" dirty="0" smtClean="0">
                <a:latin typeface="Arial"/>
                <a:cs typeface="Arial"/>
              </a:rPr>
              <a:t>23</a:t>
            </a:r>
            <a:endParaRPr sz="1050" dirty="0">
              <a:latin typeface="Arial"/>
              <a:cs typeface="Arial"/>
            </a:endParaRPr>
          </a:p>
        </p:txBody>
      </p:sp>
      <p:sp>
        <p:nvSpPr>
          <p:cNvPr id="22" name="object 22"/>
          <p:cNvSpPr txBox="1"/>
          <p:nvPr/>
        </p:nvSpPr>
        <p:spPr>
          <a:xfrm>
            <a:off x="2239772" y="571881"/>
            <a:ext cx="3782695" cy="868044"/>
          </a:xfrm>
          <a:prstGeom prst="rect">
            <a:avLst/>
          </a:prstGeom>
        </p:spPr>
        <p:txBody>
          <a:bodyPr vert="horz" wrap="square" lIns="0" tIns="12700" rIns="0" bIns="0" rtlCol="0">
            <a:spAutoFit/>
          </a:bodyPr>
          <a:lstStyle/>
          <a:p>
            <a:pPr marL="12700" marR="5080">
              <a:lnSpc>
                <a:spcPct val="100000"/>
              </a:lnSpc>
              <a:spcBef>
                <a:spcPts val="100"/>
              </a:spcBef>
            </a:pPr>
            <a:r>
              <a:rPr sz="2000" b="1" spc="-240" dirty="0">
                <a:solidFill>
                  <a:srgbClr val="C00000"/>
                </a:solidFill>
                <a:latin typeface="Arial"/>
                <a:cs typeface="Arial"/>
              </a:rPr>
              <a:t>Consumo</a:t>
            </a:r>
            <a:r>
              <a:rPr sz="2000" b="1" spc="-130" dirty="0">
                <a:solidFill>
                  <a:srgbClr val="C00000"/>
                </a:solidFill>
                <a:latin typeface="Arial"/>
                <a:cs typeface="Arial"/>
              </a:rPr>
              <a:t> </a:t>
            </a:r>
            <a:r>
              <a:rPr sz="2000" b="1" spc="-210" dirty="0">
                <a:solidFill>
                  <a:srgbClr val="C00000"/>
                </a:solidFill>
                <a:latin typeface="Arial"/>
                <a:cs typeface="Arial"/>
              </a:rPr>
              <a:t>de</a:t>
            </a:r>
            <a:r>
              <a:rPr sz="2000" b="1" spc="-110" dirty="0">
                <a:solidFill>
                  <a:srgbClr val="C00000"/>
                </a:solidFill>
                <a:latin typeface="Arial"/>
                <a:cs typeface="Arial"/>
              </a:rPr>
              <a:t> </a:t>
            </a:r>
            <a:r>
              <a:rPr sz="2000" b="1" spc="-175" dirty="0">
                <a:solidFill>
                  <a:srgbClr val="C00000"/>
                </a:solidFill>
                <a:latin typeface="Arial"/>
                <a:cs typeface="Arial"/>
              </a:rPr>
              <a:t>antibióticos</a:t>
            </a:r>
            <a:r>
              <a:rPr sz="2000" b="1" spc="-140" dirty="0">
                <a:solidFill>
                  <a:srgbClr val="C00000"/>
                </a:solidFill>
                <a:latin typeface="Arial"/>
                <a:cs typeface="Arial"/>
              </a:rPr>
              <a:t> </a:t>
            </a:r>
            <a:r>
              <a:rPr sz="2000" b="1" spc="-215" dirty="0">
                <a:solidFill>
                  <a:srgbClr val="C00000"/>
                </a:solidFill>
                <a:latin typeface="Arial"/>
                <a:cs typeface="Arial"/>
              </a:rPr>
              <a:t>en</a:t>
            </a:r>
            <a:r>
              <a:rPr sz="2000" b="1" spc="-105" dirty="0">
                <a:solidFill>
                  <a:srgbClr val="C00000"/>
                </a:solidFill>
                <a:latin typeface="Arial"/>
                <a:cs typeface="Arial"/>
              </a:rPr>
              <a:t> </a:t>
            </a:r>
            <a:r>
              <a:rPr sz="2000" b="1" spc="-155" dirty="0">
                <a:solidFill>
                  <a:srgbClr val="C00000"/>
                </a:solidFill>
                <a:latin typeface="Arial"/>
                <a:cs typeface="Arial"/>
              </a:rPr>
              <a:t>el</a:t>
            </a:r>
            <a:r>
              <a:rPr sz="2000" b="1" spc="-114" dirty="0">
                <a:solidFill>
                  <a:srgbClr val="C00000"/>
                </a:solidFill>
                <a:latin typeface="Arial"/>
                <a:cs typeface="Arial"/>
              </a:rPr>
              <a:t> </a:t>
            </a:r>
            <a:r>
              <a:rPr sz="2000" b="1" spc="-200" dirty="0">
                <a:solidFill>
                  <a:srgbClr val="C00000"/>
                </a:solidFill>
                <a:latin typeface="Arial"/>
                <a:cs typeface="Arial"/>
              </a:rPr>
              <a:t>ámbito </a:t>
            </a:r>
            <a:r>
              <a:rPr sz="2000" b="1" spc="-540" dirty="0">
                <a:solidFill>
                  <a:srgbClr val="C00000"/>
                </a:solidFill>
                <a:latin typeface="Arial"/>
                <a:cs typeface="Arial"/>
              </a:rPr>
              <a:t> </a:t>
            </a:r>
            <a:r>
              <a:rPr sz="2000" b="1" spc="-175" dirty="0">
                <a:solidFill>
                  <a:srgbClr val="C00000"/>
                </a:solidFill>
                <a:latin typeface="Arial"/>
                <a:cs typeface="Arial"/>
              </a:rPr>
              <a:t>hospitalario</a:t>
            </a:r>
            <a:endParaRPr sz="2000">
              <a:latin typeface="Arial"/>
              <a:cs typeface="Arial"/>
            </a:endParaRPr>
          </a:p>
          <a:p>
            <a:pPr marL="19050">
              <a:lnSpc>
                <a:spcPct val="100000"/>
              </a:lnSpc>
              <a:spcBef>
                <a:spcPts val="390"/>
              </a:spcBef>
            </a:pPr>
            <a:r>
              <a:rPr sz="1200" b="1" spc="-90" dirty="0">
                <a:latin typeface="Arial"/>
                <a:cs typeface="Arial"/>
              </a:rPr>
              <a:t>Inf</a:t>
            </a:r>
            <a:r>
              <a:rPr sz="1200" b="1" spc="-140" dirty="0">
                <a:latin typeface="Arial"/>
                <a:cs typeface="Arial"/>
              </a:rPr>
              <a:t>orm</a:t>
            </a:r>
            <a:r>
              <a:rPr sz="1200" b="1" spc="-120" dirty="0">
                <a:latin typeface="Arial"/>
                <a:cs typeface="Arial"/>
              </a:rPr>
              <a:t>a</a:t>
            </a:r>
            <a:r>
              <a:rPr sz="1200" b="1" spc="-125" dirty="0">
                <a:latin typeface="Arial"/>
                <a:cs typeface="Arial"/>
              </a:rPr>
              <a:t>c</a:t>
            </a:r>
            <a:r>
              <a:rPr sz="1200" b="1" spc="-105" dirty="0">
                <a:latin typeface="Arial"/>
                <a:cs typeface="Arial"/>
              </a:rPr>
              <a:t>ió</a:t>
            </a:r>
            <a:r>
              <a:rPr sz="1200" b="1" spc="-135" dirty="0">
                <a:latin typeface="Arial"/>
                <a:cs typeface="Arial"/>
              </a:rPr>
              <a:t>n</a:t>
            </a:r>
            <a:r>
              <a:rPr sz="1200" b="1" spc="-60" dirty="0">
                <a:latin typeface="Arial"/>
                <a:cs typeface="Arial"/>
              </a:rPr>
              <a:t> </a:t>
            </a:r>
            <a:r>
              <a:rPr sz="1200" b="1" spc="-120" dirty="0">
                <a:latin typeface="Arial"/>
                <a:cs typeface="Arial"/>
              </a:rPr>
              <a:t>a</a:t>
            </a:r>
            <a:r>
              <a:rPr sz="1200" b="1" spc="-130" dirty="0">
                <a:latin typeface="Arial"/>
                <a:cs typeface="Arial"/>
              </a:rPr>
              <a:t>cumulada</a:t>
            </a:r>
            <a:r>
              <a:rPr sz="1200" b="1" spc="-70" dirty="0">
                <a:latin typeface="Arial"/>
                <a:cs typeface="Arial"/>
              </a:rPr>
              <a:t> </a:t>
            </a:r>
            <a:r>
              <a:rPr sz="1200" b="1" spc="-125" dirty="0">
                <a:latin typeface="Arial"/>
                <a:cs typeface="Arial"/>
              </a:rPr>
              <a:t>a</a:t>
            </a:r>
            <a:r>
              <a:rPr sz="1200" b="1" spc="-60" dirty="0">
                <a:latin typeface="Arial"/>
                <a:cs typeface="Arial"/>
              </a:rPr>
              <a:t> </a:t>
            </a:r>
            <a:r>
              <a:rPr sz="1200" b="1" spc="-120" dirty="0">
                <a:latin typeface="Arial"/>
                <a:cs typeface="Arial"/>
              </a:rPr>
              <a:t>s</a:t>
            </a:r>
            <a:r>
              <a:rPr sz="1200" b="1" spc="-140" dirty="0">
                <a:latin typeface="Arial"/>
                <a:cs typeface="Arial"/>
              </a:rPr>
              <a:t>emana</a:t>
            </a:r>
            <a:r>
              <a:rPr sz="1200" b="1" spc="-55" dirty="0">
                <a:latin typeface="Arial"/>
                <a:cs typeface="Arial"/>
              </a:rPr>
              <a:t> </a:t>
            </a:r>
            <a:r>
              <a:rPr sz="1200" b="1" spc="-125" dirty="0">
                <a:latin typeface="Arial"/>
                <a:cs typeface="Arial"/>
              </a:rPr>
              <a:t>39</a:t>
            </a:r>
            <a:r>
              <a:rPr sz="1200" b="1" spc="-65" dirty="0">
                <a:latin typeface="Arial"/>
                <a:cs typeface="Arial"/>
              </a:rPr>
              <a:t> </a:t>
            </a:r>
            <a:r>
              <a:rPr sz="1200" b="1" spc="-130" dirty="0">
                <a:latin typeface="Arial"/>
                <a:cs typeface="Arial"/>
              </a:rPr>
              <a:t>de</a:t>
            </a:r>
            <a:r>
              <a:rPr sz="1200" b="1" spc="-55" dirty="0">
                <a:latin typeface="Arial"/>
                <a:cs typeface="Arial"/>
              </a:rPr>
              <a:t> </a:t>
            </a:r>
            <a:r>
              <a:rPr sz="1200" b="1" spc="-125" dirty="0">
                <a:latin typeface="Arial"/>
                <a:cs typeface="Arial"/>
              </a:rPr>
              <a:t>2021</a:t>
            </a:r>
            <a:endParaRPr sz="1200">
              <a:latin typeface="Arial"/>
              <a:cs typeface="Arial"/>
            </a:endParaRPr>
          </a:p>
        </p:txBody>
      </p:sp>
      <p:sp>
        <p:nvSpPr>
          <p:cNvPr id="23" name="object 23"/>
          <p:cNvSpPr/>
          <p:nvPr/>
        </p:nvSpPr>
        <p:spPr>
          <a:xfrm>
            <a:off x="79809" y="6724268"/>
            <a:ext cx="7121525" cy="76200"/>
          </a:xfrm>
          <a:custGeom>
            <a:avLst/>
            <a:gdLst/>
            <a:ahLst/>
            <a:cxnLst/>
            <a:rect l="l" t="t" r="r" b="b"/>
            <a:pathLst>
              <a:path w="7121525" h="76200">
                <a:moveTo>
                  <a:pt x="7121090" y="0"/>
                </a:moveTo>
                <a:lnTo>
                  <a:pt x="7106243" y="3006"/>
                </a:lnTo>
                <a:lnTo>
                  <a:pt x="7094134" y="11191"/>
                </a:lnTo>
                <a:lnTo>
                  <a:pt x="7085979" y="23306"/>
                </a:lnTo>
                <a:lnTo>
                  <a:pt x="7082990" y="38099"/>
                </a:lnTo>
                <a:lnTo>
                  <a:pt x="7085979" y="52947"/>
                </a:lnTo>
                <a:lnTo>
                  <a:pt x="7094134" y="65055"/>
                </a:lnTo>
                <a:lnTo>
                  <a:pt x="7106243" y="73211"/>
                </a:lnTo>
                <a:lnTo>
                  <a:pt x="7121090" y="76199"/>
                </a:lnTo>
                <a:lnTo>
                  <a:pt x="7121090" y="0"/>
                </a:lnTo>
                <a:close/>
              </a:path>
              <a:path w="7121525" h="76200">
                <a:moveTo>
                  <a:pt x="7083939" y="33400"/>
                </a:moveTo>
                <a:lnTo>
                  <a:pt x="0" y="33400"/>
                </a:lnTo>
                <a:lnTo>
                  <a:pt x="0" y="42925"/>
                </a:lnTo>
                <a:lnTo>
                  <a:pt x="7083962" y="42925"/>
                </a:lnTo>
                <a:lnTo>
                  <a:pt x="7082990" y="38099"/>
                </a:lnTo>
                <a:lnTo>
                  <a:pt x="7083939" y="33400"/>
                </a:lnTo>
                <a:close/>
              </a:path>
            </a:pathLst>
          </a:custGeom>
          <a:solidFill>
            <a:srgbClr val="001F5F"/>
          </a:solidFill>
        </p:spPr>
        <p:txBody>
          <a:bodyPr wrap="square" lIns="0" tIns="0" rIns="0" bIns="0" rtlCol="0"/>
          <a:lstStyle/>
          <a:p>
            <a:endParaRPr/>
          </a:p>
        </p:txBody>
      </p:sp>
      <p:grpSp>
        <p:nvGrpSpPr>
          <p:cNvPr id="24" name="object 24"/>
          <p:cNvGrpSpPr/>
          <p:nvPr/>
        </p:nvGrpSpPr>
        <p:grpSpPr>
          <a:xfrm>
            <a:off x="2168017" y="2553017"/>
            <a:ext cx="5045710" cy="288290"/>
            <a:chOff x="2168017" y="2553017"/>
            <a:chExt cx="5045710" cy="288290"/>
          </a:xfrm>
        </p:grpSpPr>
        <p:sp>
          <p:nvSpPr>
            <p:cNvPr id="25" name="object 25"/>
            <p:cNvSpPr/>
            <p:nvPr/>
          </p:nvSpPr>
          <p:spPr>
            <a:xfrm>
              <a:off x="2180717" y="2565717"/>
              <a:ext cx="5020310" cy="252095"/>
            </a:xfrm>
            <a:custGeom>
              <a:avLst/>
              <a:gdLst/>
              <a:ahLst/>
              <a:cxnLst/>
              <a:rect l="l" t="t" r="r" b="b"/>
              <a:pathLst>
                <a:path w="5020309" h="252094">
                  <a:moveTo>
                    <a:pt x="5020183" y="0"/>
                  </a:moveTo>
                  <a:lnTo>
                    <a:pt x="0" y="0"/>
                  </a:lnTo>
                  <a:lnTo>
                    <a:pt x="0" y="252031"/>
                  </a:lnTo>
                  <a:lnTo>
                    <a:pt x="5020183" y="252031"/>
                  </a:lnTo>
                  <a:lnTo>
                    <a:pt x="5020183" y="0"/>
                  </a:lnTo>
                  <a:close/>
                </a:path>
              </a:pathLst>
            </a:custGeom>
            <a:solidFill>
              <a:srgbClr val="DDD9C3"/>
            </a:solidFill>
          </p:spPr>
          <p:txBody>
            <a:bodyPr wrap="square" lIns="0" tIns="0" rIns="0" bIns="0" rtlCol="0"/>
            <a:lstStyle/>
            <a:p>
              <a:endParaRPr/>
            </a:p>
          </p:txBody>
        </p:sp>
        <p:sp>
          <p:nvSpPr>
            <p:cNvPr id="26" name="object 26"/>
            <p:cNvSpPr/>
            <p:nvPr/>
          </p:nvSpPr>
          <p:spPr>
            <a:xfrm>
              <a:off x="2180717" y="2565717"/>
              <a:ext cx="5020310" cy="252095"/>
            </a:xfrm>
            <a:custGeom>
              <a:avLst/>
              <a:gdLst/>
              <a:ahLst/>
              <a:cxnLst/>
              <a:rect l="l" t="t" r="r" b="b"/>
              <a:pathLst>
                <a:path w="5020309" h="252094">
                  <a:moveTo>
                    <a:pt x="0" y="252031"/>
                  </a:moveTo>
                  <a:lnTo>
                    <a:pt x="5020183" y="252031"/>
                  </a:lnTo>
                  <a:lnTo>
                    <a:pt x="5020183" y="0"/>
                  </a:lnTo>
                  <a:lnTo>
                    <a:pt x="0" y="0"/>
                  </a:lnTo>
                  <a:lnTo>
                    <a:pt x="0" y="252031"/>
                  </a:lnTo>
                  <a:close/>
                </a:path>
              </a:pathLst>
            </a:custGeom>
            <a:ln w="25399">
              <a:solidFill>
                <a:srgbClr val="D9D9D9"/>
              </a:solidFill>
            </a:ln>
          </p:spPr>
          <p:txBody>
            <a:bodyPr wrap="square" lIns="0" tIns="0" rIns="0" bIns="0" rtlCol="0"/>
            <a:lstStyle/>
            <a:p>
              <a:endParaRPr/>
            </a:p>
          </p:txBody>
        </p:sp>
        <p:sp>
          <p:nvSpPr>
            <p:cNvPr id="27" name="object 27"/>
            <p:cNvSpPr/>
            <p:nvPr/>
          </p:nvSpPr>
          <p:spPr>
            <a:xfrm>
              <a:off x="2601468" y="2566796"/>
              <a:ext cx="378460" cy="261620"/>
            </a:xfrm>
            <a:custGeom>
              <a:avLst/>
              <a:gdLst/>
              <a:ahLst/>
              <a:cxnLst/>
              <a:rect l="l" t="t" r="r" b="b"/>
              <a:pathLst>
                <a:path w="378460" h="261619">
                  <a:moveTo>
                    <a:pt x="189102" y="0"/>
                  </a:moveTo>
                  <a:lnTo>
                    <a:pt x="138847" y="4671"/>
                  </a:lnTo>
                  <a:lnTo>
                    <a:pt x="93678" y="17855"/>
                  </a:lnTo>
                  <a:lnTo>
                    <a:pt x="55403" y="38306"/>
                  </a:lnTo>
                  <a:lnTo>
                    <a:pt x="25828" y="64779"/>
                  </a:lnTo>
                  <a:lnTo>
                    <a:pt x="0" y="130810"/>
                  </a:lnTo>
                  <a:lnTo>
                    <a:pt x="6758" y="165590"/>
                  </a:lnTo>
                  <a:lnTo>
                    <a:pt x="55403" y="223313"/>
                  </a:lnTo>
                  <a:lnTo>
                    <a:pt x="93678" y="243764"/>
                  </a:lnTo>
                  <a:lnTo>
                    <a:pt x="138847" y="256948"/>
                  </a:lnTo>
                  <a:lnTo>
                    <a:pt x="189102" y="261619"/>
                  </a:lnTo>
                  <a:lnTo>
                    <a:pt x="239412" y="256948"/>
                  </a:lnTo>
                  <a:lnTo>
                    <a:pt x="284616" y="243764"/>
                  </a:lnTo>
                  <a:lnTo>
                    <a:pt x="322913" y="223313"/>
                  </a:lnTo>
                  <a:lnTo>
                    <a:pt x="352500" y="196840"/>
                  </a:lnTo>
                  <a:lnTo>
                    <a:pt x="378332" y="130810"/>
                  </a:lnTo>
                  <a:lnTo>
                    <a:pt x="371574" y="96029"/>
                  </a:lnTo>
                  <a:lnTo>
                    <a:pt x="322913" y="38306"/>
                  </a:lnTo>
                  <a:lnTo>
                    <a:pt x="284616" y="17855"/>
                  </a:lnTo>
                  <a:lnTo>
                    <a:pt x="239412" y="4671"/>
                  </a:lnTo>
                  <a:lnTo>
                    <a:pt x="189102" y="0"/>
                  </a:lnTo>
                  <a:close/>
                </a:path>
              </a:pathLst>
            </a:custGeom>
            <a:solidFill>
              <a:srgbClr val="C00000"/>
            </a:solidFill>
          </p:spPr>
          <p:txBody>
            <a:bodyPr wrap="square" lIns="0" tIns="0" rIns="0" bIns="0" rtlCol="0"/>
            <a:lstStyle/>
            <a:p>
              <a:endParaRPr/>
            </a:p>
          </p:txBody>
        </p:sp>
        <p:sp>
          <p:nvSpPr>
            <p:cNvPr id="28" name="object 28"/>
            <p:cNvSpPr/>
            <p:nvPr/>
          </p:nvSpPr>
          <p:spPr>
            <a:xfrm>
              <a:off x="2601468" y="2566796"/>
              <a:ext cx="378460" cy="261620"/>
            </a:xfrm>
            <a:custGeom>
              <a:avLst/>
              <a:gdLst/>
              <a:ahLst/>
              <a:cxnLst/>
              <a:rect l="l" t="t" r="r" b="b"/>
              <a:pathLst>
                <a:path w="378460" h="261619">
                  <a:moveTo>
                    <a:pt x="0" y="130810"/>
                  </a:moveTo>
                  <a:lnTo>
                    <a:pt x="25828" y="64779"/>
                  </a:lnTo>
                  <a:lnTo>
                    <a:pt x="55403" y="38306"/>
                  </a:lnTo>
                  <a:lnTo>
                    <a:pt x="93678" y="17855"/>
                  </a:lnTo>
                  <a:lnTo>
                    <a:pt x="138847" y="4671"/>
                  </a:lnTo>
                  <a:lnTo>
                    <a:pt x="189102" y="0"/>
                  </a:lnTo>
                  <a:lnTo>
                    <a:pt x="239412" y="4671"/>
                  </a:lnTo>
                  <a:lnTo>
                    <a:pt x="284616" y="17855"/>
                  </a:lnTo>
                  <a:lnTo>
                    <a:pt x="322913" y="38306"/>
                  </a:lnTo>
                  <a:lnTo>
                    <a:pt x="352500" y="64779"/>
                  </a:lnTo>
                  <a:lnTo>
                    <a:pt x="378332" y="130810"/>
                  </a:lnTo>
                  <a:lnTo>
                    <a:pt x="371574" y="165590"/>
                  </a:lnTo>
                  <a:lnTo>
                    <a:pt x="322913" y="223313"/>
                  </a:lnTo>
                  <a:lnTo>
                    <a:pt x="284616" y="243764"/>
                  </a:lnTo>
                  <a:lnTo>
                    <a:pt x="239412" y="256948"/>
                  </a:lnTo>
                  <a:lnTo>
                    <a:pt x="189102" y="261619"/>
                  </a:lnTo>
                  <a:lnTo>
                    <a:pt x="138847" y="256948"/>
                  </a:lnTo>
                  <a:lnTo>
                    <a:pt x="93678" y="243764"/>
                  </a:lnTo>
                  <a:lnTo>
                    <a:pt x="55403" y="223313"/>
                  </a:lnTo>
                  <a:lnTo>
                    <a:pt x="25828" y="196840"/>
                  </a:lnTo>
                  <a:lnTo>
                    <a:pt x="0" y="130810"/>
                  </a:lnTo>
                  <a:close/>
                </a:path>
              </a:pathLst>
            </a:custGeom>
            <a:ln w="25400">
              <a:solidFill>
                <a:srgbClr val="C00000"/>
              </a:solidFill>
            </a:ln>
          </p:spPr>
          <p:txBody>
            <a:bodyPr wrap="square" lIns="0" tIns="0" rIns="0" bIns="0" rtlCol="0"/>
            <a:lstStyle/>
            <a:p>
              <a:endParaRPr/>
            </a:p>
          </p:txBody>
        </p:sp>
      </p:grpSp>
      <p:sp>
        <p:nvSpPr>
          <p:cNvPr id="29" name="object 29"/>
          <p:cNvSpPr txBox="1"/>
          <p:nvPr/>
        </p:nvSpPr>
        <p:spPr>
          <a:xfrm>
            <a:off x="2738882" y="2543683"/>
            <a:ext cx="117475" cy="299720"/>
          </a:xfrm>
          <a:prstGeom prst="rect">
            <a:avLst/>
          </a:prstGeom>
        </p:spPr>
        <p:txBody>
          <a:bodyPr vert="horz" wrap="square" lIns="0" tIns="12700" rIns="0" bIns="0" rtlCol="0">
            <a:spAutoFit/>
          </a:bodyPr>
          <a:lstStyle/>
          <a:p>
            <a:pPr>
              <a:lnSpc>
                <a:spcPct val="100000"/>
              </a:lnSpc>
              <a:spcBef>
                <a:spcPts val="100"/>
              </a:spcBef>
            </a:pPr>
            <a:r>
              <a:rPr sz="1800" spc="-185" dirty="0">
                <a:solidFill>
                  <a:srgbClr val="FFFFFF"/>
                </a:solidFill>
                <a:latin typeface="Arial MT"/>
                <a:cs typeface="Arial MT"/>
              </a:rPr>
              <a:t>2</a:t>
            </a:r>
            <a:endParaRPr sz="1800">
              <a:latin typeface="Arial MT"/>
              <a:cs typeface="Arial MT"/>
            </a:endParaRPr>
          </a:p>
        </p:txBody>
      </p:sp>
      <p:sp>
        <p:nvSpPr>
          <p:cNvPr id="30" name="object 30"/>
          <p:cNvSpPr/>
          <p:nvPr/>
        </p:nvSpPr>
        <p:spPr>
          <a:xfrm>
            <a:off x="2979801" y="2697607"/>
            <a:ext cx="851535" cy="0"/>
          </a:xfrm>
          <a:custGeom>
            <a:avLst/>
            <a:gdLst/>
            <a:ahLst/>
            <a:cxnLst/>
            <a:rect l="l" t="t" r="r" b="b"/>
            <a:pathLst>
              <a:path w="851535">
                <a:moveTo>
                  <a:pt x="0" y="0"/>
                </a:moveTo>
                <a:lnTo>
                  <a:pt x="851281" y="0"/>
                </a:lnTo>
              </a:path>
            </a:pathLst>
          </a:custGeom>
          <a:ln w="28575">
            <a:solidFill>
              <a:srgbClr val="C00000"/>
            </a:solidFill>
          </a:ln>
        </p:spPr>
        <p:txBody>
          <a:bodyPr wrap="square" lIns="0" tIns="0" rIns="0" bIns="0" rtlCol="0"/>
          <a:lstStyle/>
          <a:p>
            <a:endParaRPr/>
          </a:p>
        </p:txBody>
      </p:sp>
      <p:sp>
        <p:nvSpPr>
          <p:cNvPr id="31" name="object 31"/>
          <p:cNvSpPr txBox="1"/>
          <p:nvPr/>
        </p:nvSpPr>
        <p:spPr>
          <a:xfrm>
            <a:off x="3815841" y="2597277"/>
            <a:ext cx="2954020" cy="208279"/>
          </a:xfrm>
          <a:prstGeom prst="rect">
            <a:avLst/>
          </a:prstGeom>
        </p:spPr>
        <p:txBody>
          <a:bodyPr vert="horz" wrap="square" lIns="0" tIns="12700" rIns="0" bIns="0" rtlCol="0">
            <a:spAutoFit/>
          </a:bodyPr>
          <a:lstStyle/>
          <a:p>
            <a:pPr>
              <a:lnSpc>
                <a:spcPct val="100000"/>
              </a:lnSpc>
              <a:spcBef>
                <a:spcPts val="100"/>
              </a:spcBef>
            </a:pPr>
            <a:r>
              <a:rPr sz="1200" b="1" spc="-130" dirty="0">
                <a:latin typeface="Arial"/>
                <a:cs typeface="Arial"/>
              </a:rPr>
              <a:t>Tendencia</a:t>
            </a:r>
            <a:r>
              <a:rPr sz="1200" b="1" spc="-65" dirty="0">
                <a:latin typeface="Arial"/>
                <a:cs typeface="Arial"/>
              </a:rPr>
              <a:t> </a:t>
            </a:r>
            <a:r>
              <a:rPr sz="1200" b="1" spc="-130" dirty="0">
                <a:latin typeface="Arial"/>
                <a:cs typeface="Arial"/>
              </a:rPr>
              <a:t>de</a:t>
            </a:r>
            <a:r>
              <a:rPr sz="1200" b="1" spc="-50" dirty="0">
                <a:latin typeface="Arial"/>
                <a:cs typeface="Arial"/>
              </a:rPr>
              <a:t> </a:t>
            </a:r>
            <a:r>
              <a:rPr sz="1200" b="1" spc="-160" dirty="0">
                <a:latin typeface="Arial"/>
                <a:cs typeface="Arial"/>
              </a:rPr>
              <a:t>DDD</a:t>
            </a:r>
            <a:r>
              <a:rPr sz="1200" b="1" spc="-45" dirty="0">
                <a:latin typeface="Arial"/>
                <a:cs typeface="Arial"/>
              </a:rPr>
              <a:t> </a:t>
            </a:r>
            <a:r>
              <a:rPr sz="1200" b="1" spc="-120" dirty="0">
                <a:latin typeface="Arial"/>
                <a:cs typeface="Arial"/>
              </a:rPr>
              <a:t>por</a:t>
            </a:r>
            <a:r>
              <a:rPr sz="1200" b="1" spc="-60" dirty="0">
                <a:latin typeface="Arial"/>
                <a:cs typeface="Arial"/>
              </a:rPr>
              <a:t> </a:t>
            </a:r>
            <a:r>
              <a:rPr sz="1200" b="1" spc="-125" dirty="0">
                <a:latin typeface="Arial"/>
                <a:cs typeface="Arial"/>
              </a:rPr>
              <a:t>cada</a:t>
            </a:r>
            <a:r>
              <a:rPr sz="1200" b="1" spc="-50" dirty="0">
                <a:latin typeface="Arial"/>
                <a:cs typeface="Arial"/>
              </a:rPr>
              <a:t> </a:t>
            </a:r>
            <a:r>
              <a:rPr sz="1200" b="1" spc="-125" dirty="0">
                <a:latin typeface="Arial"/>
                <a:cs typeface="Arial"/>
              </a:rPr>
              <a:t>100</a:t>
            </a:r>
            <a:r>
              <a:rPr sz="1200" b="1" spc="-65" dirty="0">
                <a:latin typeface="Arial"/>
                <a:cs typeface="Arial"/>
              </a:rPr>
              <a:t> </a:t>
            </a:r>
            <a:r>
              <a:rPr sz="1200" b="1" spc="-114" dirty="0">
                <a:latin typeface="Arial"/>
                <a:cs typeface="Arial"/>
              </a:rPr>
              <a:t>pacientes</a:t>
            </a:r>
            <a:r>
              <a:rPr sz="1200" b="1" spc="-70" dirty="0">
                <a:latin typeface="Arial"/>
                <a:cs typeface="Arial"/>
              </a:rPr>
              <a:t> </a:t>
            </a:r>
            <a:r>
              <a:rPr sz="1200" b="1" spc="-130" dirty="0">
                <a:latin typeface="Arial"/>
                <a:cs typeface="Arial"/>
              </a:rPr>
              <a:t>en</a:t>
            </a:r>
            <a:r>
              <a:rPr sz="1200" b="1" spc="-55" dirty="0">
                <a:latin typeface="Arial"/>
                <a:cs typeface="Arial"/>
              </a:rPr>
              <a:t> </a:t>
            </a:r>
            <a:r>
              <a:rPr sz="1200" b="1" spc="-125" dirty="0">
                <a:latin typeface="Arial"/>
                <a:cs typeface="Arial"/>
              </a:rPr>
              <a:t>UCI</a:t>
            </a:r>
            <a:endParaRPr sz="1200">
              <a:latin typeface="Arial"/>
              <a:cs typeface="Arial"/>
            </a:endParaRPr>
          </a:p>
        </p:txBody>
      </p:sp>
      <p:sp>
        <p:nvSpPr>
          <p:cNvPr id="32" name="object 32"/>
          <p:cNvSpPr txBox="1"/>
          <p:nvPr/>
        </p:nvSpPr>
        <p:spPr>
          <a:xfrm>
            <a:off x="4832350" y="8781389"/>
            <a:ext cx="2098040" cy="116839"/>
          </a:xfrm>
          <a:prstGeom prst="rect">
            <a:avLst/>
          </a:prstGeom>
        </p:spPr>
        <p:txBody>
          <a:bodyPr vert="horz" wrap="square" lIns="0" tIns="12700" rIns="0" bIns="0" rtlCol="0">
            <a:spAutoFit/>
          </a:bodyPr>
          <a:lstStyle/>
          <a:p>
            <a:pPr marL="12700">
              <a:lnSpc>
                <a:spcPct val="100000"/>
              </a:lnSpc>
              <a:spcBef>
                <a:spcPts val="100"/>
              </a:spcBef>
            </a:pPr>
            <a:r>
              <a:rPr sz="600" spc="-55" dirty="0">
                <a:latin typeface="Arial MT"/>
                <a:cs typeface="Arial MT"/>
              </a:rPr>
              <a:t>Fuente:</a:t>
            </a:r>
            <a:r>
              <a:rPr sz="600" spc="-25" dirty="0">
                <a:latin typeface="Arial MT"/>
                <a:cs typeface="Arial MT"/>
              </a:rPr>
              <a:t> </a:t>
            </a:r>
            <a:r>
              <a:rPr sz="600" spc="-60" dirty="0">
                <a:latin typeface="Arial MT"/>
                <a:cs typeface="Arial MT"/>
              </a:rPr>
              <a:t>SIVIGILA.</a:t>
            </a:r>
            <a:r>
              <a:rPr sz="600" dirty="0">
                <a:latin typeface="Arial MT"/>
                <a:cs typeface="Arial MT"/>
              </a:rPr>
              <a:t> </a:t>
            </a:r>
            <a:r>
              <a:rPr sz="600" spc="-55" dirty="0">
                <a:latin typeface="Arial MT"/>
                <a:cs typeface="Arial MT"/>
              </a:rPr>
              <a:t>Secretaria</a:t>
            </a:r>
            <a:r>
              <a:rPr sz="600" spc="-30" dirty="0">
                <a:latin typeface="Arial MT"/>
                <a:cs typeface="Arial MT"/>
              </a:rPr>
              <a:t> </a:t>
            </a:r>
            <a:r>
              <a:rPr sz="600" spc="-65" dirty="0">
                <a:latin typeface="Arial MT"/>
                <a:cs typeface="Arial MT"/>
              </a:rPr>
              <a:t>de</a:t>
            </a:r>
            <a:r>
              <a:rPr sz="600" spc="-25" dirty="0">
                <a:latin typeface="Arial MT"/>
                <a:cs typeface="Arial MT"/>
              </a:rPr>
              <a:t> </a:t>
            </a:r>
            <a:r>
              <a:rPr sz="600" spc="-60" dirty="0">
                <a:latin typeface="Arial MT"/>
                <a:cs typeface="Arial MT"/>
              </a:rPr>
              <a:t>Salud</a:t>
            </a:r>
            <a:r>
              <a:rPr sz="600" spc="-20" dirty="0">
                <a:latin typeface="Arial MT"/>
                <a:cs typeface="Arial MT"/>
              </a:rPr>
              <a:t> </a:t>
            </a:r>
            <a:r>
              <a:rPr sz="600" spc="-65" dirty="0">
                <a:latin typeface="Arial MT"/>
                <a:cs typeface="Arial MT"/>
              </a:rPr>
              <a:t>de</a:t>
            </a:r>
            <a:r>
              <a:rPr sz="600" spc="-30" dirty="0">
                <a:latin typeface="Arial MT"/>
                <a:cs typeface="Arial MT"/>
              </a:rPr>
              <a:t> </a:t>
            </a:r>
            <a:r>
              <a:rPr sz="600" spc="-55" dirty="0">
                <a:latin typeface="Arial MT"/>
                <a:cs typeface="Arial MT"/>
              </a:rPr>
              <a:t>Medellín</a:t>
            </a:r>
            <a:r>
              <a:rPr sz="600" dirty="0">
                <a:latin typeface="Arial MT"/>
                <a:cs typeface="Arial MT"/>
              </a:rPr>
              <a:t> </a:t>
            </a:r>
            <a:r>
              <a:rPr sz="600" spc="-55" dirty="0">
                <a:latin typeface="Arial MT"/>
                <a:cs typeface="Arial MT"/>
              </a:rPr>
              <a:t>y</a:t>
            </a:r>
            <a:r>
              <a:rPr sz="600" spc="-25" dirty="0">
                <a:latin typeface="Arial MT"/>
                <a:cs typeface="Arial MT"/>
              </a:rPr>
              <a:t> </a:t>
            </a:r>
            <a:r>
              <a:rPr sz="600" spc="-50" dirty="0">
                <a:latin typeface="Arial MT"/>
                <a:cs typeface="Arial MT"/>
              </a:rPr>
              <a:t>boletín</a:t>
            </a:r>
            <a:r>
              <a:rPr sz="600" spc="-20" dirty="0">
                <a:latin typeface="Arial MT"/>
                <a:cs typeface="Arial MT"/>
              </a:rPr>
              <a:t> </a:t>
            </a:r>
            <a:r>
              <a:rPr sz="600" spc="-65" dirty="0">
                <a:latin typeface="Arial MT"/>
                <a:cs typeface="Arial MT"/>
              </a:rPr>
              <a:t>INS</a:t>
            </a:r>
            <a:r>
              <a:rPr sz="600" spc="-25" dirty="0">
                <a:latin typeface="Arial MT"/>
                <a:cs typeface="Arial MT"/>
              </a:rPr>
              <a:t> </a:t>
            </a:r>
            <a:r>
              <a:rPr sz="600" spc="-65" dirty="0">
                <a:latin typeface="Arial MT"/>
                <a:cs typeface="Arial MT"/>
              </a:rPr>
              <a:t>año</a:t>
            </a:r>
            <a:r>
              <a:rPr sz="600" spc="-25" dirty="0">
                <a:latin typeface="Arial MT"/>
                <a:cs typeface="Arial MT"/>
              </a:rPr>
              <a:t> </a:t>
            </a:r>
            <a:r>
              <a:rPr sz="600" spc="-65" dirty="0">
                <a:latin typeface="Arial MT"/>
                <a:cs typeface="Arial MT"/>
              </a:rPr>
              <a:t>2020</a:t>
            </a:r>
            <a:endParaRPr sz="600">
              <a:latin typeface="Arial MT"/>
              <a:cs typeface="Arial MT"/>
            </a:endParaRPr>
          </a:p>
        </p:txBody>
      </p:sp>
      <p:sp>
        <p:nvSpPr>
          <p:cNvPr id="33" name="object 33"/>
          <p:cNvSpPr txBox="1"/>
          <p:nvPr/>
        </p:nvSpPr>
        <p:spPr>
          <a:xfrm>
            <a:off x="31191" y="5741923"/>
            <a:ext cx="1733550" cy="711200"/>
          </a:xfrm>
          <a:prstGeom prst="rect">
            <a:avLst/>
          </a:prstGeom>
        </p:spPr>
        <p:txBody>
          <a:bodyPr vert="horz" wrap="square" lIns="0" tIns="12700" rIns="0" bIns="0" rtlCol="0">
            <a:spAutoFit/>
          </a:bodyPr>
          <a:lstStyle/>
          <a:p>
            <a:pPr marL="12700" marR="5080">
              <a:lnSpc>
                <a:spcPct val="100000"/>
              </a:lnSpc>
              <a:spcBef>
                <a:spcPts val="100"/>
              </a:spcBef>
            </a:pPr>
            <a:r>
              <a:rPr sz="900" b="1" spc="-85" dirty="0">
                <a:latin typeface="Arial"/>
                <a:cs typeface="Arial"/>
              </a:rPr>
              <a:t>Sig</a:t>
            </a:r>
            <a:r>
              <a:rPr sz="900" b="1" spc="-45" dirty="0">
                <a:latin typeface="Arial"/>
                <a:cs typeface="Arial"/>
              </a:rPr>
              <a:t>l</a:t>
            </a:r>
            <a:r>
              <a:rPr sz="900" b="1" spc="-95" dirty="0">
                <a:latin typeface="Arial"/>
                <a:cs typeface="Arial"/>
              </a:rPr>
              <a:t>a</a:t>
            </a:r>
            <a:r>
              <a:rPr sz="900" b="1" spc="-75" dirty="0">
                <a:latin typeface="Arial"/>
                <a:cs typeface="Arial"/>
              </a:rPr>
              <a:t>s:</a:t>
            </a:r>
            <a:r>
              <a:rPr sz="900" b="1" spc="-55" dirty="0">
                <a:latin typeface="Arial"/>
                <a:cs typeface="Arial"/>
              </a:rPr>
              <a:t> </a:t>
            </a:r>
            <a:r>
              <a:rPr sz="900" b="1" spc="-130" dirty="0">
                <a:latin typeface="Arial"/>
                <a:cs typeface="Arial"/>
              </a:rPr>
              <a:t>D</a:t>
            </a:r>
            <a:r>
              <a:rPr sz="900" b="1" spc="-125" dirty="0">
                <a:latin typeface="Arial"/>
                <a:cs typeface="Arial"/>
              </a:rPr>
              <a:t>D</a:t>
            </a:r>
            <a:r>
              <a:rPr sz="900" b="1" spc="-120" dirty="0">
                <a:latin typeface="Arial"/>
                <a:cs typeface="Arial"/>
              </a:rPr>
              <a:t>D</a:t>
            </a:r>
            <a:r>
              <a:rPr sz="900" b="1" spc="-30" dirty="0">
                <a:latin typeface="Arial"/>
                <a:cs typeface="Arial"/>
              </a:rPr>
              <a:t> </a:t>
            </a:r>
            <a:r>
              <a:rPr sz="900" b="1" spc="-100" dirty="0">
                <a:latin typeface="Arial"/>
                <a:cs typeface="Arial"/>
              </a:rPr>
              <a:t>do</a:t>
            </a:r>
            <a:r>
              <a:rPr sz="900" b="1" spc="-90" dirty="0">
                <a:latin typeface="Arial"/>
                <a:cs typeface="Arial"/>
              </a:rPr>
              <a:t>s</a:t>
            </a:r>
            <a:r>
              <a:rPr sz="900" b="1" spc="-50" dirty="0">
                <a:latin typeface="Arial"/>
                <a:cs typeface="Arial"/>
              </a:rPr>
              <a:t>i</a:t>
            </a:r>
            <a:r>
              <a:rPr sz="900" b="1" spc="-95" dirty="0">
                <a:latin typeface="Arial"/>
                <a:cs typeface="Arial"/>
              </a:rPr>
              <a:t>s</a:t>
            </a:r>
            <a:r>
              <a:rPr sz="900" b="1" spc="-65" dirty="0">
                <a:latin typeface="Arial"/>
                <a:cs typeface="Arial"/>
              </a:rPr>
              <a:t> </a:t>
            </a:r>
            <a:r>
              <a:rPr sz="900" b="1" spc="-100" dirty="0">
                <a:latin typeface="Arial"/>
                <a:cs typeface="Arial"/>
              </a:rPr>
              <a:t>d</a:t>
            </a:r>
            <a:r>
              <a:rPr sz="900" b="1" spc="-70" dirty="0">
                <a:latin typeface="Arial"/>
                <a:cs typeface="Arial"/>
              </a:rPr>
              <a:t>ía</a:t>
            </a:r>
            <a:r>
              <a:rPr sz="900" b="1" spc="-65" dirty="0">
                <a:latin typeface="Arial"/>
                <a:cs typeface="Arial"/>
              </a:rPr>
              <a:t> </a:t>
            </a:r>
            <a:r>
              <a:rPr sz="900" b="1" spc="-100" dirty="0">
                <a:latin typeface="Arial"/>
                <a:cs typeface="Arial"/>
              </a:rPr>
              <a:t>d</a:t>
            </a:r>
            <a:r>
              <a:rPr sz="900" b="1" spc="-95" dirty="0">
                <a:latin typeface="Arial"/>
                <a:cs typeface="Arial"/>
              </a:rPr>
              <a:t>e</a:t>
            </a:r>
            <a:r>
              <a:rPr sz="900" b="1" spc="-65" dirty="0">
                <a:latin typeface="Arial"/>
                <a:cs typeface="Arial"/>
              </a:rPr>
              <a:t>f</a:t>
            </a:r>
            <a:r>
              <a:rPr sz="900" b="1" spc="-75" dirty="0">
                <a:latin typeface="Arial"/>
                <a:cs typeface="Arial"/>
              </a:rPr>
              <a:t>inida,</a:t>
            </a:r>
            <a:r>
              <a:rPr sz="900" b="1" spc="-65" dirty="0">
                <a:latin typeface="Arial"/>
                <a:cs typeface="Arial"/>
              </a:rPr>
              <a:t> </a:t>
            </a:r>
            <a:r>
              <a:rPr sz="900" b="1" spc="-125" dirty="0">
                <a:latin typeface="Arial"/>
                <a:cs typeface="Arial"/>
              </a:rPr>
              <a:t>C</a:t>
            </a:r>
            <a:r>
              <a:rPr sz="900" b="1" spc="-105" dirty="0">
                <a:latin typeface="Arial"/>
                <a:cs typeface="Arial"/>
              </a:rPr>
              <a:t>EF</a:t>
            </a:r>
            <a:r>
              <a:rPr sz="900" b="1" spc="-50" dirty="0">
                <a:latin typeface="Arial"/>
                <a:cs typeface="Arial"/>
              </a:rPr>
              <a:t>:  </a:t>
            </a:r>
            <a:r>
              <a:rPr sz="900" b="1" spc="-85" dirty="0">
                <a:latin typeface="Arial"/>
                <a:cs typeface="Arial"/>
              </a:rPr>
              <a:t>Ceftriaxona,</a:t>
            </a:r>
            <a:r>
              <a:rPr sz="900" b="1" spc="-80" dirty="0">
                <a:latin typeface="Arial"/>
                <a:cs typeface="Arial"/>
              </a:rPr>
              <a:t> </a:t>
            </a:r>
            <a:r>
              <a:rPr sz="900" b="1" spc="-100" dirty="0">
                <a:latin typeface="Arial"/>
                <a:cs typeface="Arial"/>
              </a:rPr>
              <a:t>ERT:</a:t>
            </a:r>
            <a:r>
              <a:rPr sz="900" b="1" spc="-95" dirty="0">
                <a:latin typeface="Arial"/>
                <a:cs typeface="Arial"/>
              </a:rPr>
              <a:t> </a:t>
            </a:r>
            <a:r>
              <a:rPr sz="900" b="1" spc="-90" dirty="0">
                <a:latin typeface="Arial"/>
                <a:cs typeface="Arial"/>
              </a:rPr>
              <a:t>ertapenem, </a:t>
            </a:r>
            <a:r>
              <a:rPr sz="900" b="1" spc="-114" dirty="0">
                <a:latin typeface="Arial"/>
                <a:cs typeface="Arial"/>
              </a:rPr>
              <a:t>MEM: </a:t>
            </a:r>
            <a:r>
              <a:rPr sz="900" b="1" spc="-110" dirty="0">
                <a:latin typeface="Arial"/>
                <a:cs typeface="Arial"/>
              </a:rPr>
              <a:t> </a:t>
            </a:r>
            <a:r>
              <a:rPr sz="900" b="1" spc="-100" dirty="0">
                <a:latin typeface="Arial"/>
                <a:cs typeface="Arial"/>
              </a:rPr>
              <a:t>merop</a:t>
            </a:r>
            <a:r>
              <a:rPr sz="900" b="1" spc="-110" dirty="0">
                <a:latin typeface="Arial"/>
                <a:cs typeface="Arial"/>
              </a:rPr>
              <a:t>enem</a:t>
            </a:r>
            <a:r>
              <a:rPr sz="900" b="1" spc="-45" dirty="0">
                <a:latin typeface="Arial"/>
                <a:cs typeface="Arial"/>
              </a:rPr>
              <a:t>,</a:t>
            </a:r>
            <a:r>
              <a:rPr sz="900" b="1" spc="-85" dirty="0">
                <a:latin typeface="Arial"/>
                <a:cs typeface="Arial"/>
              </a:rPr>
              <a:t> </a:t>
            </a:r>
            <a:r>
              <a:rPr sz="900" b="1" spc="-105" dirty="0">
                <a:latin typeface="Arial"/>
                <a:cs typeface="Arial"/>
              </a:rPr>
              <a:t>PT</a:t>
            </a:r>
            <a:r>
              <a:rPr sz="900" b="1" spc="-100" dirty="0">
                <a:latin typeface="Arial"/>
                <a:cs typeface="Arial"/>
              </a:rPr>
              <a:t>Z</a:t>
            </a:r>
            <a:r>
              <a:rPr sz="900" b="1" spc="-55" dirty="0">
                <a:latin typeface="Arial"/>
                <a:cs typeface="Arial"/>
              </a:rPr>
              <a:t>:</a:t>
            </a:r>
            <a:r>
              <a:rPr sz="900" b="1" spc="-65" dirty="0">
                <a:latin typeface="Arial"/>
                <a:cs typeface="Arial"/>
              </a:rPr>
              <a:t> </a:t>
            </a:r>
            <a:r>
              <a:rPr sz="900" b="1" spc="-85" dirty="0">
                <a:latin typeface="Arial"/>
                <a:cs typeface="Arial"/>
              </a:rPr>
              <a:t>Pip</a:t>
            </a:r>
            <a:r>
              <a:rPr sz="900" b="1" spc="-80" dirty="0">
                <a:latin typeface="Arial"/>
                <a:cs typeface="Arial"/>
              </a:rPr>
              <a:t>er</a:t>
            </a:r>
            <a:r>
              <a:rPr sz="900" b="1" spc="-100" dirty="0">
                <a:latin typeface="Arial"/>
                <a:cs typeface="Arial"/>
              </a:rPr>
              <a:t>a</a:t>
            </a:r>
            <a:r>
              <a:rPr sz="900" b="1" spc="-90" dirty="0">
                <a:latin typeface="Arial"/>
                <a:cs typeface="Arial"/>
              </a:rPr>
              <a:t>c</a:t>
            </a:r>
            <a:r>
              <a:rPr sz="900" b="1" spc="-50" dirty="0">
                <a:latin typeface="Arial"/>
                <a:cs typeface="Arial"/>
              </a:rPr>
              <a:t>i</a:t>
            </a:r>
            <a:r>
              <a:rPr sz="900" b="1" spc="-65" dirty="0">
                <a:latin typeface="Arial"/>
                <a:cs typeface="Arial"/>
              </a:rPr>
              <a:t>lina,</a:t>
            </a:r>
            <a:r>
              <a:rPr sz="900" b="1" spc="-75" dirty="0">
                <a:latin typeface="Arial"/>
                <a:cs typeface="Arial"/>
              </a:rPr>
              <a:t> </a:t>
            </a:r>
            <a:r>
              <a:rPr sz="900" b="1" spc="-110" dirty="0">
                <a:latin typeface="Arial"/>
                <a:cs typeface="Arial"/>
              </a:rPr>
              <a:t>V</a:t>
            </a:r>
            <a:r>
              <a:rPr sz="900" b="1" spc="-130" dirty="0">
                <a:latin typeface="Arial"/>
                <a:cs typeface="Arial"/>
              </a:rPr>
              <a:t>A</a:t>
            </a:r>
            <a:r>
              <a:rPr sz="900" b="1" spc="-125" dirty="0">
                <a:latin typeface="Arial"/>
                <a:cs typeface="Arial"/>
              </a:rPr>
              <a:t>N</a:t>
            </a:r>
            <a:r>
              <a:rPr sz="900" b="1" spc="-50" dirty="0">
                <a:latin typeface="Arial"/>
                <a:cs typeface="Arial"/>
              </a:rPr>
              <a:t>:  </a:t>
            </a:r>
            <a:r>
              <a:rPr sz="900" b="1" spc="-110" dirty="0">
                <a:latin typeface="Arial"/>
                <a:cs typeface="Arial"/>
              </a:rPr>
              <a:t>V</a:t>
            </a:r>
            <a:r>
              <a:rPr sz="900" b="1" spc="-100" dirty="0">
                <a:latin typeface="Arial"/>
                <a:cs typeface="Arial"/>
              </a:rPr>
              <a:t>an</a:t>
            </a:r>
            <a:r>
              <a:rPr sz="900" b="1" spc="-95" dirty="0">
                <a:latin typeface="Arial"/>
                <a:cs typeface="Arial"/>
              </a:rPr>
              <a:t>co</a:t>
            </a:r>
            <a:r>
              <a:rPr sz="900" b="1" spc="-140" dirty="0">
                <a:latin typeface="Arial"/>
                <a:cs typeface="Arial"/>
              </a:rPr>
              <a:t>m</a:t>
            </a:r>
            <a:r>
              <a:rPr sz="900" b="1" spc="-45" dirty="0">
                <a:latin typeface="Arial"/>
                <a:cs typeface="Arial"/>
              </a:rPr>
              <a:t>i</a:t>
            </a:r>
            <a:r>
              <a:rPr sz="900" b="1" spc="-95" dirty="0">
                <a:latin typeface="Arial"/>
                <a:cs typeface="Arial"/>
              </a:rPr>
              <a:t>c</a:t>
            </a:r>
            <a:r>
              <a:rPr sz="900" b="1" spc="-70" dirty="0">
                <a:latin typeface="Arial"/>
                <a:cs typeface="Arial"/>
              </a:rPr>
              <a:t>ina,</a:t>
            </a:r>
            <a:r>
              <a:rPr sz="900" b="1" spc="-90" dirty="0">
                <a:latin typeface="Arial"/>
                <a:cs typeface="Arial"/>
              </a:rPr>
              <a:t> </a:t>
            </a:r>
            <a:r>
              <a:rPr sz="900" b="1" spc="-100" dirty="0">
                <a:latin typeface="Arial"/>
                <a:cs typeface="Arial"/>
              </a:rPr>
              <a:t>F</a:t>
            </a:r>
            <a:r>
              <a:rPr sz="900" b="1" spc="-95" dirty="0">
                <a:latin typeface="Arial"/>
                <a:cs typeface="Arial"/>
              </a:rPr>
              <a:t>EP:</a:t>
            </a:r>
            <a:r>
              <a:rPr sz="900" b="1" spc="-50" dirty="0">
                <a:latin typeface="Arial"/>
                <a:cs typeface="Arial"/>
              </a:rPr>
              <a:t> </a:t>
            </a:r>
            <a:r>
              <a:rPr sz="900" b="1" spc="-95" dirty="0">
                <a:latin typeface="Arial"/>
                <a:cs typeface="Arial"/>
              </a:rPr>
              <a:t>c</a:t>
            </a:r>
            <a:r>
              <a:rPr sz="900" b="1" spc="-100" dirty="0">
                <a:latin typeface="Arial"/>
                <a:cs typeface="Arial"/>
              </a:rPr>
              <a:t>e</a:t>
            </a:r>
            <a:r>
              <a:rPr sz="900" b="1" spc="-65" dirty="0">
                <a:latin typeface="Arial"/>
                <a:cs typeface="Arial"/>
              </a:rPr>
              <a:t>f</a:t>
            </a:r>
            <a:r>
              <a:rPr sz="900" b="1" spc="-95" dirty="0">
                <a:latin typeface="Arial"/>
                <a:cs typeface="Arial"/>
              </a:rPr>
              <a:t>epim</a:t>
            </a:r>
            <a:r>
              <a:rPr sz="900" b="1" spc="-100" dirty="0">
                <a:latin typeface="Arial"/>
                <a:cs typeface="Arial"/>
              </a:rPr>
              <a:t>e</a:t>
            </a:r>
            <a:r>
              <a:rPr sz="900" b="1" spc="-45" dirty="0">
                <a:latin typeface="Arial"/>
                <a:cs typeface="Arial"/>
              </a:rPr>
              <a:t>, </a:t>
            </a:r>
            <a:r>
              <a:rPr sz="900" b="1" spc="-135" dirty="0">
                <a:latin typeface="Arial"/>
                <a:cs typeface="Arial"/>
              </a:rPr>
              <a:t>%O</a:t>
            </a:r>
            <a:r>
              <a:rPr sz="900" b="1" spc="-125" dirty="0">
                <a:latin typeface="Arial"/>
                <a:cs typeface="Arial"/>
              </a:rPr>
              <a:t>CU</a:t>
            </a:r>
            <a:r>
              <a:rPr sz="900" b="1" spc="-65" dirty="0">
                <a:latin typeface="Arial"/>
                <a:cs typeface="Arial"/>
              </a:rPr>
              <a:t>P:  </a:t>
            </a:r>
            <a:r>
              <a:rPr sz="900" b="1" spc="-100" dirty="0">
                <a:latin typeface="Arial"/>
                <a:cs typeface="Arial"/>
              </a:rPr>
              <a:t>po</a:t>
            </a:r>
            <a:r>
              <a:rPr sz="900" b="1" spc="-80" dirty="0">
                <a:latin typeface="Arial"/>
                <a:cs typeface="Arial"/>
              </a:rPr>
              <a:t>rc</a:t>
            </a:r>
            <a:r>
              <a:rPr sz="900" b="1" spc="-100" dirty="0">
                <a:latin typeface="Arial"/>
                <a:cs typeface="Arial"/>
              </a:rPr>
              <a:t>en</a:t>
            </a:r>
            <a:r>
              <a:rPr sz="900" b="1" spc="-65" dirty="0">
                <a:latin typeface="Arial"/>
                <a:cs typeface="Arial"/>
              </a:rPr>
              <a:t>t</a:t>
            </a:r>
            <a:r>
              <a:rPr sz="900" b="1" spc="-90" dirty="0">
                <a:latin typeface="Arial"/>
                <a:cs typeface="Arial"/>
              </a:rPr>
              <a:t>a</a:t>
            </a:r>
            <a:r>
              <a:rPr sz="900" b="1" spc="-50" dirty="0">
                <a:latin typeface="Arial"/>
                <a:cs typeface="Arial"/>
              </a:rPr>
              <a:t>j</a:t>
            </a:r>
            <a:r>
              <a:rPr sz="900" b="1" spc="-95" dirty="0">
                <a:latin typeface="Arial"/>
                <a:cs typeface="Arial"/>
              </a:rPr>
              <a:t>e</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00" dirty="0">
                <a:latin typeface="Arial"/>
                <a:cs typeface="Arial"/>
              </a:rPr>
              <a:t>ocu</a:t>
            </a:r>
            <a:r>
              <a:rPr sz="900" b="1" spc="-95" dirty="0">
                <a:latin typeface="Arial"/>
                <a:cs typeface="Arial"/>
              </a:rPr>
              <a:t>pa</a:t>
            </a:r>
            <a:r>
              <a:rPr sz="900" b="1" spc="-100" dirty="0">
                <a:latin typeface="Arial"/>
                <a:cs typeface="Arial"/>
              </a:rPr>
              <a:t>c</a:t>
            </a:r>
            <a:r>
              <a:rPr sz="900" b="1" spc="-75" dirty="0">
                <a:latin typeface="Arial"/>
                <a:cs typeface="Arial"/>
              </a:rPr>
              <a:t>ió</a:t>
            </a:r>
            <a:r>
              <a:rPr sz="900" b="1" spc="-100" dirty="0">
                <a:latin typeface="Arial"/>
                <a:cs typeface="Arial"/>
              </a:rPr>
              <a:t>n</a:t>
            </a:r>
            <a:endParaRPr sz="900">
              <a:latin typeface="Arial"/>
              <a:cs typeface="Arial"/>
            </a:endParaRPr>
          </a:p>
        </p:txBody>
      </p:sp>
      <p:graphicFrame>
        <p:nvGraphicFramePr>
          <p:cNvPr id="34" name="object 34"/>
          <p:cNvGraphicFramePr>
            <a:graphicFrameLocks noGrp="1"/>
          </p:cNvGraphicFramePr>
          <p:nvPr/>
        </p:nvGraphicFramePr>
        <p:xfrm>
          <a:off x="400240" y="7232650"/>
          <a:ext cx="6484616" cy="1509454"/>
        </p:xfrm>
        <a:graphic>
          <a:graphicData uri="http://schemas.openxmlformats.org/drawingml/2006/table">
            <a:tbl>
              <a:tblPr firstRow="1" bandRow="1">
                <a:tableStyleId>{2D5ABB26-0587-4C30-8999-92F81FD0307C}</a:tableStyleId>
              </a:tblPr>
              <a:tblGrid>
                <a:gridCol w="519430">
                  <a:extLst>
                    <a:ext uri="{9D8B030D-6E8A-4147-A177-3AD203B41FA5}">
                      <a16:colId xmlns:a16="http://schemas.microsoft.com/office/drawing/2014/main" val="20000"/>
                    </a:ext>
                  </a:extLst>
                </a:gridCol>
                <a:gridCol w="658495">
                  <a:extLst>
                    <a:ext uri="{9D8B030D-6E8A-4147-A177-3AD203B41FA5}">
                      <a16:colId xmlns:a16="http://schemas.microsoft.com/office/drawing/2014/main" val="20001"/>
                    </a:ext>
                  </a:extLst>
                </a:gridCol>
                <a:gridCol w="864235">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805179">
                  <a:extLst>
                    <a:ext uri="{9D8B030D-6E8A-4147-A177-3AD203B41FA5}">
                      <a16:colId xmlns:a16="http://schemas.microsoft.com/office/drawing/2014/main" val="20004"/>
                    </a:ext>
                  </a:extLst>
                </a:gridCol>
                <a:gridCol w="751839">
                  <a:extLst>
                    <a:ext uri="{9D8B030D-6E8A-4147-A177-3AD203B41FA5}">
                      <a16:colId xmlns:a16="http://schemas.microsoft.com/office/drawing/2014/main" val="20005"/>
                    </a:ext>
                  </a:extLst>
                </a:gridCol>
                <a:gridCol w="805814">
                  <a:extLst>
                    <a:ext uri="{9D8B030D-6E8A-4147-A177-3AD203B41FA5}">
                      <a16:colId xmlns:a16="http://schemas.microsoft.com/office/drawing/2014/main" val="20006"/>
                    </a:ext>
                  </a:extLst>
                </a:gridCol>
                <a:gridCol w="678179">
                  <a:extLst>
                    <a:ext uri="{9D8B030D-6E8A-4147-A177-3AD203B41FA5}">
                      <a16:colId xmlns:a16="http://schemas.microsoft.com/office/drawing/2014/main" val="20007"/>
                    </a:ext>
                  </a:extLst>
                </a:gridCol>
                <a:gridCol w="610870">
                  <a:extLst>
                    <a:ext uri="{9D8B030D-6E8A-4147-A177-3AD203B41FA5}">
                      <a16:colId xmlns:a16="http://schemas.microsoft.com/office/drawing/2014/main" val="20008"/>
                    </a:ext>
                  </a:extLst>
                </a:gridCol>
              </a:tblGrid>
              <a:tr h="340106">
                <a:tc>
                  <a:txBody>
                    <a:bodyPr/>
                    <a:lstStyle/>
                    <a:p>
                      <a:pPr marL="52705">
                        <a:lnSpc>
                          <a:spcPct val="100000"/>
                        </a:lnSpc>
                        <a:spcBef>
                          <a:spcPts val="715"/>
                        </a:spcBef>
                      </a:pPr>
                      <a:r>
                        <a:rPr sz="1000" b="1" spc="-5" dirty="0">
                          <a:latin typeface="Calibri"/>
                          <a:cs typeface="Calibri"/>
                        </a:rPr>
                        <a:t>Servicio</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229870">
                        <a:lnSpc>
                          <a:spcPct val="100000"/>
                        </a:lnSpc>
                        <a:spcBef>
                          <a:spcPts val="715"/>
                        </a:spcBef>
                      </a:pPr>
                      <a:r>
                        <a:rPr sz="1000" b="1" spc="-5" dirty="0">
                          <a:latin typeface="Calibri"/>
                          <a:cs typeface="Calibri"/>
                        </a:rPr>
                        <a:t>Item</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28575" algn="ctr">
                        <a:lnSpc>
                          <a:spcPct val="100000"/>
                        </a:lnSpc>
                        <a:spcBef>
                          <a:spcPts val="715"/>
                        </a:spcBef>
                      </a:pPr>
                      <a:r>
                        <a:rPr sz="1000" b="1" spc="-5" dirty="0">
                          <a:latin typeface="Calibri"/>
                          <a:cs typeface="Calibri"/>
                        </a:rPr>
                        <a:t>ceftriaxona</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31750" algn="ctr">
                        <a:lnSpc>
                          <a:spcPct val="100000"/>
                        </a:lnSpc>
                        <a:spcBef>
                          <a:spcPts val="715"/>
                        </a:spcBef>
                      </a:pPr>
                      <a:r>
                        <a:rPr sz="1000" b="1" spc="-5" dirty="0">
                          <a:latin typeface="Calibri"/>
                          <a:cs typeface="Calibri"/>
                        </a:rPr>
                        <a:t>ertapenem</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19050" algn="ctr">
                        <a:lnSpc>
                          <a:spcPct val="100000"/>
                        </a:lnSpc>
                        <a:spcBef>
                          <a:spcPts val="715"/>
                        </a:spcBef>
                      </a:pPr>
                      <a:r>
                        <a:rPr sz="1000" b="1" spc="-5" dirty="0">
                          <a:latin typeface="Calibri"/>
                          <a:cs typeface="Calibri"/>
                        </a:rPr>
                        <a:t>meropenem</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69215">
                        <a:lnSpc>
                          <a:spcPct val="100000"/>
                        </a:lnSpc>
                        <a:spcBef>
                          <a:spcPts val="114"/>
                        </a:spcBef>
                      </a:pPr>
                      <a:r>
                        <a:rPr sz="1000" b="1" spc="-5" dirty="0">
                          <a:latin typeface="Calibri"/>
                          <a:cs typeface="Calibri"/>
                        </a:rPr>
                        <a:t>piperacilina</a:t>
                      </a:r>
                      <a:endParaRPr sz="1000">
                        <a:latin typeface="Calibri"/>
                        <a:cs typeface="Calibri"/>
                      </a:endParaRPr>
                    </a:p>
                    <a:p>
                      <a:pPr marL="67310">
                        <a:lnSpc>
                          <a:spcPct val="100000"/>
                        </a:lnSpc>
                      </a:pPr>
                      <a:r>
                        <a:rPr sz="1000" b="1" spc="-5" dirty="0">
                          <a:latin typeface="Calibri"/>
                          <a:cs typeface="Calibri"/>
                        </a:rPr>
                        <a:t>tazobactam</a:t>
                      </a:r>
                      <a:endParaRPr sz="1000">
                        <a:latin typeface="Calibri"/>
                        <a:cs typeface="Calibri"/>
                      </a:endParaRPr>
                    </a:p>
                  </a:txBody>
                  <a:tcPr marL="0" marR="0" marT="14604" marB="0">
                    <a:lnT w="12700">
                      <a:solidFill>
                        <a:srgbClr val="000000"/>
                      </a:solidFill>
                      <a:prstDash val="solid"/>
                    </a:lnT>
                    <a:lnB w="12700">
                      <a:solidFill>
                        <a:srgbClr val="000000"/>
                      </a:solidFill>
                      <a:prstDash val="solid"/>
                    </a:lnB>
                    <a:solidFill>
                      <a:srgbClr val="BEBEBE"/>
                    </a:solidFill>
                  </a:tcPr>
                </a:tc>
                <a:tc>
                  <a:txBody>
                    <a:bodyPr/>
                    <a:lstStyle/>
                    <a:p>
                      <a:pPr marR="7620" algn="ctr">
                        <a:lnSpc>
                          <a:spcPct val="100000"/>
                        </a:lnSpc>
                        <a:spcBef>
                          <a:spcPts val="715"/>
                        </a:spcBef>
                      </a:pPr>
                      <a:r>
                        <a:rPr sz="1000" b="1" spc="-5" dirty="0">
                          <a:latin typeface="Calibri"/>
                          <a:cs typeface="Calibri"/>
                        </a:rPr>
                        <a:t>vancomicina</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R="22860" algn="ctr">
                        <a:lnSpc>
                          <a:spcPct val="100000"/>
                        </a:lnSpc>
                        <a:spcBef>
                          <a:spcPts val="715"/>
                        </a:spcBef>
                      </a:pPr>
                      <a:r>
                        <a:rPr sz="1000" b="1" spc="-5" dirty="0">
                          <a:latin typeface="Calibri"/>
                          <a:cs typeface="Calibri"/>
                        </a:rPr>
                        <a:t>cefepime</a:t>
                      </a:r>
                      <a:endParaRPr sz="1000">
                        <a:latin typeface="Calibri"/>
                        <a:cs typeface="Calibri"/>
                      </a:endParaRPr>
                    </a:p>
                  </a:txBody>
                  <a:tcPr marL="0" marR="0" marT="90805" marB="0">
                    <a:lnT w="12700">
                      <a:solidFill>
                        <a:srgbClr val="000000"/>
                      </a:solidFill>
                      <a:prstDash val="solid"/>
                    </a:lnT>
                    <a:lnB w="12700">
                      <a:solidFill>
                        <a:srgbClr val="000000"/>
                      </a:solidFill>
                      <a:prstDash val="solid"/>
                    </a:lnB>
                    <a:solidFill>
                      <a:srgbClr val="BEBEBE"/>
                    </a:solidFill>
                  </a:tcPr>
                </a:tc>
                <a:tc>
                  <a:txBody>
                    <a:bodyPr/>
                    <a:lstStyle/>
                    <a:p>
                      <a:pPr marL="24765" algn="ctr">
                        <a:lnSpc>
                          <a:spcPct val="100000"/>
                        </a:lnSpc>
                        <a:spcBef>
                          <a:spcPts val="715"/>
                        </a:spcBef>
                      </a:pPr>
                      <a:r>
                        <a:rPr sz="1000" b="1" spc="-5" dirty="0">
                          <a:latin typeface="Calibri"/>
                          <a:cs typeface="Calibri"/>
                        </a:rPr>
                        <a:t>%OCUP</a:t>
                      </a:r>
                      <a:endParaRPr sz="1000">
                        <a:latin typeface="Calibri"/>
                        <a:cs typeface="Calibri"/>
                      </a:endParaRPr>
                    </a:p>
                  </a:txBody>
                  <a:tcPr marL="0" marR="0" marT="90805" marB="0">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0"/>
                  </a:ext>
                </a:extLst>
              </a:tr>
              <a:tr h="165862">
                <a:tc>
                  <a:txBody>
                    <a:bodyPr/>
                    <a:lstStyle/>
                    <a:p>
                      <a:pPr>
                        <a:lnSpc>
                          <a:spcPct val="100000"/>
                        </a:lnSpc>
                      </a:pPr>
                      <a:endParaRPr sz="900">
                        <a:latin typeface="Times New Roman"/>
                        <a:cs typeface="Times New Roman"/>
                      </a:endParaRPr>
                    </a:p>
                  </a:txBody>
                  <a:tcPr marL="0" marR="0" marT="0" marB="0">
                    <a:lnT w="12700">
                      <a:solidFill>
                        <a:srgbClr val="000000"/>
                      </a:solidFill>
                      <a:prstDash val="solid"/>
                    </a:lnT>
                  </a:tcPr>
                </a:tc>
                <a:tc>
                  <a:txBody>
                    <a:bodyPr/>
                    <a:lstStyle/>
                    <a:p>
                      <a:pPr marL="8255">
                        <a:lnSpc>
                          <a:spcPts val="1155"/>
                        </a:lnSpc>
                        <a:spcBef>
                          <a:spcPts val="50"/>
                        </a:spcBef>
                      </a:pPr>
                      <a:r>
                        <a:rPr sz="1000" spc="-5" dirty="0">
                          <a:latin typeface="Calibri"/>
                          <a:cs typeface="Calibri"/>
                        </a:rPr>
                        <a:t>Medellín</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L="27305" algn="ctr">
                        <a:lnSpc>
                          <a:spcPts val="1155"/>
                        </a:lnSpc>
                        <a:spcBef>
                          <a:spcPts val="50"/>
                        </a:spcBef>
                      </a:pPr>
                      <a:r>
                        <a:rPr sz="1000" spc="-5" dirty="0">
                          <a:latin typeface="Calibri"/>
                          <a:cs typeface="Calibri"/>
                        </a:rPr>
                        <a:t>2,27</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L="31115" algn="ctr">
                        <a:lnSpc>
                          <a:spcPts val="1155"/>
                        </a:lnSpc>
                        <a:spcBef>
                          <a:spcPts val="50"/>
                        </a:spcBef>
                      </a:pPr>
                      <a:r>
                        <a:rPr sz="1000" spc="-5" dirty="0">
                          <a:latin typeface="Calibri"/>
                          <a:cs typeface="Calibri"/>
                        </a:rPr>
                        <a:t>0,03</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L="20320" algn="ctr">
                        <a:lnSpc>
                          <a:spcPts val="1155"/>
                        </a:lnSpc>
                        <a:spcBef>
                          <a:spcPts val="50"/>
                        </a:spcBef>
                      </a:pPr>
                      <a:r>
                        <a:rPr sz="1000" spc="-5" dirty="0">
                          <a:latin typeface="Calibri"/>
                          <a:cs typeface="Calibri"/>
                        </a:rPr>
                        <a:t>11,00</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L="4445" algn="ctr">
                        <a:lnSpc>
                          <a:spcPts val="1155"/>
                        </a:lnSpc>
                        <a:spcBef>
                          <a:spcPts val="50"/>
                        </a:spcBef>
                      </a:pPr>
                      <a:r>
                        <a:rPr sz="1000" spc="-5" dirty="0">
                          <a:latin typeface="Calibri"/>
                          <a:cs typeface="Calibri"/>
                        </a:rPr>
                        <a:t>11,68</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R="8890" algn="ctr">
                        <a:lnSpc>
                          <a:spcPts val="1155"/>
                        </a:lnSpc>
                        <a:spcBef>
                          <a:spcPts val="50"/>
                        </a:spcBef>
                      </a:pPr>
                      <a:r>
                        <a:rPr sz="1000" spc="-5" dirty="0">
                          <a:latin typeface="Calibri"/>
                          <a:cs typeface="Calibri"/>
                        </a:rPr>
                        <a:t>4,79</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R="20955" algn="ctr">
                        <a:lnSpc>
                          <a:spcPts val="1155"/>
                        </a:lnSpc>
                        <a:spcBef>
                          <a:spcPts val="50"/>
                        </a:spcBef>
                      </a:pPr>
                      <a:r>
                        <a:rPr sz="1000" spc="-5" dirty="0">
                          <a:latin typeface="Calibri"/>
                          <a:cs typeface="Calibri"/>
                        </a:rPr>
                        <a:t>9,32</a:t>
                      </a:r>
                      <a:endParaRPr sz="1000">
                        <a:latin typeface="Calibri"/>
                        <a:cs typeface="Calibri"/>
                      </a:endParaRPr>
                    </a:p>
                  </a:txBody>
                  <a:tcPr marL="0" marR="0" marT="6350" marB="0">
                    <a:lnT w="12700">
                      <a:solidFill>
                        <a:srgbClr val="000000"/>
                      </a:solidFill>
                      <a:prstDash val="solid"/>
                    </a:lnT>
                    <a:lnB w="6350">
                      <a:solidFill>
                        <a:srgbClr val="000000"/>
                      </a:solidFill>
                      <a:prstDash val="solid"/>
                    </a:lnB>
                  </a:tcPr>
                </a:tc>
                <a:tc>
                  <a:txBody>
                    <a:bodyPr/>
                    <a:lstStyle/>
                    <a:p>
                      <a:pPr marL="24130" algn="ctr">
                        <a:lnSpc>
                          <a:spcPts val="1175"/>
                        </a:lnSpc>
                        <a:spcBef>
                          <a:spcPts val="30"/>
                        </a:spcBef>
                      </a:pPr>
                      <a:r>
                        <a:rPr sz="1000" spc="-5" dirty="0">
                          <a:latin typeface="Calibri"/>
                          <a:cs typeface="Calibri"/>
                        </a:rPr>
                        <a:t>0,88</a:t>
                      </a:r>
                      <a:endParaRPr sz="1000">
                        <a:latin typeface="Calibri"/>
                        <a:cs typeface="Calibri"/>
                      </a:endParaRPr>
                    </a:p>
                  </a:txBody>
                  <a:tcPr marL="0" marR="0" marT="3810" marB="0">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65823">
                <a:tc rowSpan="3">
                  <a:txBody>
                    <a:bodyPr/>
                    <a:lstStyle/>
                    <a:p>
                      <a:pPr algn="ctr">
                        <a:lnSpc>
                          <a:spcPct val="100000"/>
                        </a:lnSpc>
                        <a:spcBef>
                          <a:spcPts val="735"/>
                        </a:spcBef>
                      </a:pPr>
                      <a:r>
                        <a:rPr sz="1000" b="1" spc="-5" dirty="0">
                          <a:latin typeface="Calibri"/>
                          <a:cs typeface="Calibri"/>
                        </a:rPr>
                        <a:t>UCI</a:t>
                      </a:r>
                      <a:endParaRPr sz="1000">
                        <a:latin typeface="Calibri"/>
                        <a:cs typeface="Calibri"/>
                      </a:endParaRPr>
                    </a:p>
                    <a:p>
                      <a:pPr algn="ctr">
                        <a:lnSpc>
                          <a:spcPct val="100000"/>
                        </a:lnSpc>
                      </a:pPr>
                      <a:r>
                        <a:rPr sz="1000" b="1" spc="-5" dirty="0">
                          <a:latin typeface="Calibri"/>
                          <a:cs typeface="Calibri"/>
                        </a:rPr>
                        <a:t>adultos</a:t>
                      </a:r>
                      <a:endParaRPr sz="1000">
                        <a:latin typeface="Calibri"/>
                        <a:cs typeface="Calibri"/>
                      </a:endParaRPr>
                    </a:p>
                  </a:txBody>
                  <a:tcPr marL="0" marR="0" marT="93345" marB="0"/>
                </a:tc>
                <a:tc>
                  <a:txBody>
                    <a:bodyPr/>
                    <a:lstStyle/>
                    <a:p>
                      <a:pPr marL="8255">
                        <a:lnSpc>
                          <a:spcPts val="1155"/>
                        </a:lnSpc>
                        <a:spcBef>
                          <a:spcPts val="50"/>
                        </a:spcBef>
                      </a:pPr>
                      <a:r>
                        <a:rPr sz="1000" spc="-5" dirty="0">
                          <a:latin typeface="Calibri"/>
                          <a:cs typeface="Calibri"/>
                        </a:rPr>
                        <a:t>p10</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L="27305" algn="ctr">
                        <a:lnSpc>
                          <a:spcPts val="1155"/>
                        </a:lnSpc>
                        <a:spcBef>
                          <a:spcPts val="50"/>
                        </a:spcBef>
                      </a:pPr>
                      <a:r>
                        <a:rPr sz="1000" spc="-5" dirty="0">
                          <a:latin typeface="Calibri"/>
                          <a:cs typeface="Calibri"/>
                        </a:rPr>
                        <a:t>0,00</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L="31115" algn="ctr">
                        <a:lnSpc>
                          <a:spcPts val="1155"/>
                        </a:lnSpc>
                        <a:spcBef>
                          <a:spcPts val="50"/>
                        </a:spcBef>
                      </a:pPr>
                      <a:r>
                        <a:rPr sz="1000" spc="-5" dirty="0">
                          <a:latin typeface="Calibri"/>
                          <a:cs typeface="Calibri"/>
                        </a:rPr>
                        <a:t>0,00</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L="20320" algn="ctr">
                        <a:lnSpc>
                          <a:spcPts val="1155"/>
                        </a:lnSpc>
                        <a:spcBef>
                          <a:spcPts val="50"/>
                        </a:spcBef>
                      </a:pPr>
                      <a:r>
                        <a:rPr sz="1000" spc="-5" dirty="0">
                          <a:latin typeface="Calibri"/>
                          <a:cs typeface="Calibri"/>
                        </a:rPr>
                        <a:t>2,85</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L="4445" algn="ctr">
                        <a:lnSpc>
                          <a:spcPts val="1155"/>
                        </a:lnSpc>
                        <a:spcBef>
                          <a:spcPts val="50"/>
                        </a:spcBef>
                      </a:pPr>
                      <a:r>
                        <a:rPr sz="1000" spc="-5" dirty="0">
                          <a:latin typeface="Calibri"/>
                          <a:cs typeface="Calibri"/>
                        </a:rPr>
                        <a:t>3,42</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R="8890" algn="ctr">
                        <a:lnSpc>
                          <a:spcPts val="1155"/>
                        </a:lnSpc>
                        <a:spcBef>
                          <a:spcPts val="50"/>
                        </a:spcBef>
                      </a:pPr>
                      <a:r>
                        <a:rPr sz="1000" spc="-5" dirty="0">
                          <a:latin typeface="Calibri"/>
                          <a:cs typeface="Calibri"/>
                        </a:rPr>
                        <a:t>0,95</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R="20955" algn="ctr">
                        <a:lnSpc>
                          <a:spcPts val="1155"/>
                        </a:lnSpc>
                        <a:spcBef>
                          <a:spcPts val="50"/>
                        </a:spcBef>
                      </a:pPr>
                      <a:r>
                        <a:rPr sz="1000" spc="-5" dirty="0">
                          <a:latin typeface="Calibri"/>
                          <a:cs typeface="Calibri"/>
                        </a:rPr>
                        <a:t>1,71</a:t>
                      </a:r>
                      <a:endParaRPr sz="1000">
                        <a:latin typeface="Calibri"/>
                        <a:cs typeface="Calibri"/>
                      </a:endParaRPr>
                    </a:p>
                  </a:txBody>
                  <a:tcPr marL="0" marR="0" marT="6350" marB="0">
                    <a:lnT w="6350">
                      <a:solidFill>
                        <a:srgbClr val="000000"/>
                      </a:solidFill>
                      <a:prstDash val="solid"/>
                    </a:lnT>
                    <a:solidFill>
                      <a:srgbClr val="D9D9D9"/>
                    </a:solidFill>
                  </a:tcPr>
                </a:tc>
                <a:tc>
                  <a:txBody>
                    <a:bodyPr/>
                    <a:lstStyle/>
                    <a:p>
                      <a:pPr marL="24130" algn="ctr">
                        <a:lnSpc>
                          <a:spcPts val="1155"/>
                        </a:lnSpc>
                        <a:spcBef>
                          <a:spcPts val="50"/>
                        </a:spcBef>
                      </a:pPr>
                      <a:r>
                        <a:rPr sz="1000" spc="-5" dirty="0">
                          <a:latin typeface="Calibri"/>
                          <a:cs typeface="Calibri"/>
                        </a:rPr>
                        <a:t>0,59</a:t>
                      </a:r>
                      <a:endParaRPr sz="1000">
                        <a:latin typeface="Calibri"/>
                        <a:cs typeface="Calibri"/>
                      </a:endParaRPr>
                    </a:p>
                  </a:txBody>
                  <a:tcPr marL="0" marR="0" marT="6350" marB="0">
                    <a:lnT w="6350">
                      <a:solidFill>
                        <a:srgbClr val="000000"/>
                      </a:solidFill>
                      <a:prstDash val="solid"/>
                    </a:lnT>
                    <a:solidFill>
                      <a:srgbClr val="D9D9D9"/>
                    </a:solidFill>
                  </a:tcPr>
                </a:tc>
                <a:extLst>
                  <a:ext uri="{0D108BD9-81ED-4DB2-BD59-A6C34878D82A}">
                    <a16:rowId xmlns:a16="http://schemas.microsoft.com/office/drawing/2014/main" val="10002"/>
                  </a:ext>
                </a:extLst>
              </a:tr>
              <a:tr h="165874">
                <a:tc vMerge="1">
                  <a:txBody>
                    <a:bodyPr/>
                    <a:lstStyle/>
                    <a:p>
                      <a:endParaRPr/>
                    </a:p>
                  </a:txBody>
                  <a:tcPr marL="0" marR="0" marT="93345" marB="0"/>
                </a:tc>
                <a:tc>
                  <a:txBody>
                    <a:bodyPr/>
                    <a:lstStyle/>
                    <a:p>
                      <a:pPr marL="8255">
                        <a:lnSpc>
                          <a:spcPts val="1155"/>
                        </a:lnSpc>
                        <a:spcBef>
                          <a:spcPts val="50"/>
                        </a:spcBef>
                      </a:pPr>
                      <a:r>
                        <a:rPr sz="1000" spc="-5" dirty="0">
                          <a:latin typeface="Calibri"/>
                          <a:cs typeface="Calibri"/>
                        </a:rPr>
                        <a:t>Me</a:t>
                      </a:r>
                      <a:endParaRPr sz="1000">
                        <a:latin typeface="Calibri"/>
                        <a:cs typeface="Calibri"/>
                      </a:endParaRPr>
                    </a:p>
                  </a:txBody>
                  <a:tcPr marL="0" marR="0" marT="6350" marB="0"/>
                </a:tc>
                <a:tc>
                  <a:txBody>
                    <a:bodyPr/>
                    <a:lstStyle/>
                    <a:p>
                      <a:pPr marL="27305" algn="ctr">
                        <a:lnSpc>
                          <a:spcPts val="1155"/>
                        </a:lnSpc>
                        <a:spcBef>
                          <a:spcPts val="50"/>
                        </a:spcBef>
                      </a:pPr>
                      <a:r>
                        <a:rPr sz="1000" spc="-5" dirty="0">
                          <a:latin typeface="Calibri"/>
                          <a:cs typeface="Calibri"/>
                        </a:rPr>
                        <a:t>1,23</a:t>
                      </a:r>
                      <a:endParaRPr sz="1000">
                        <a:latin typeface="Calibri"/>
                        <a:cs typeface="Calibri"/>
                      </a:endParaRPr>
                    </a:p>
                  </a:txBody>
                  <a:tcPr marL="0" marR="0" marT="6350" marB="0"/>
                </a:tc>
                <a:tc>
                  <a:txBody>
                    <a:bodyPr/>
                    <a:lstStyle/>
                    <a:p>
                      <a:pPr marL="31115" algn="ctr">
                        <a:lnSpc>
                          <a:spcPts val="1155"/>
                        </a:lnSpc>
                        <a:spcBef>
                          <a:spcPts val="50"/>
                        </a:spcBef>
                      </a:pPr>
                      <a:r>
                        <a:rPr sz="1000" spc="-5" dirty="0">
                          <a:latin typeface="Calibri"/>
                          <a:cs typeface="Calibri"/>
                        </a:rPr>
                        <a:t>0,00</a:t>
                      </a:r>
                      <a:endParaRPr sz="1000">
                        <a:latin typeface="Calibri"/>
                        <a:cs typeface="Calibri"/>
                      </a:endParaRPr>
                    </a:p>
                  </a:txBody>
                  <a:tcPr marL="0" marR="0" marT="6350" marB="0"/>
                </a:tc>
                <a:tc>
                  <a:txBody>
                    <a:bodyPr/>
                    <a:lstStyle/>
                    <a:p>
                      <a:pPr marL="20320" algn="ctr">
                        <a:lnSpc>
                          <a:spcPts val="1155"/>
                        </a:lnSpc>
                        <a:spcBef>
                          <a:spcPts val="50"/>
                        </a:spcBef>
                      </a:pPr>
                      <a:r>
                        <a:rPr sz="1000" spc="-5" dirty="0">
                          <a:latin typeface="Calibri"/>
                          <a:cs typeface="Calibri"/>
                        </a:rPr>
                        <a:t>11,92</a:t>
                      </a:r>
                      <a:endParaRPr sz="1000">
                        <a:latin typeface="Calibri"/>
                        <a:cs typeface="Calibri"/>
                      </a:endParaRPr>
                    </a:p>
                  </a:txBody>
                  <a:tcPr marL="0" marR="0" marT="6350" marB="0"/>
                </a:tc>
                <a:tc>
                  <a:txBody>
                    <a:bodyPr/>
                    <a:lstStyle/>
                    <a:p>
                      <a:pPr marL="4445" algn="ctr">
                        <a:lnSpc>
                          <a:spcPts val="1155"/>
                        </a:lnSpc>
                        <a:spcBef>
                          <a:spcPts val="50"/>
                        </a:spcBef>
                      </a:pPr>
                      <a:r>
                        <a:rPr sz="1000" spc="-5" dirty="0">
                          <a:latin typeface="Calibri"/>
                          <a:cs typeface="Calibri"/>
                        </a:rPr>
                        <a:t>10,81</a:t>
                      </a:r>
                      <a:endParaRPr sz="1000">
                        <a:latin typeface="Calibri"/>
                        <a:cs typeface="Calibri"/>
                      </a:endParaRPr>
                    </a:p>
                  </a:txBody>
                  <a:tcPr marL="0" marR="0" marT="6350" marB="0"/>
                </a:tc>
                <a:tc>
                  <a:txBody>
                    <a:bodyPr/>
                    <a:lstStyle/>
                    <a:p>
                      <a:pPr marR="8890" algn="ctr">
                        <a:lnSpc>
                          <a:spcPts val="1155"/>
                        </a:lnSpc>
                        <a:spcBef>
                          <a:spcPts val="50"/>
                        </a:spcBef>
                      </a:pPr>
                      <a:r>
                        <a:rPr sz="1000" spc="-5" dirty="0">
                          <a:latin typeface="Calibri"/>
                          <a:cs typeface="Calibri"/>
                        </a:rPr>
                        <a:t>5,82</a:t>
                      </a:r>
                      <a:endParaRPr sz="1000">
                        <a:latin typeface="Calibri"/>
                        <a:cs typeface="Calibri"/>
                      </a:endParaRPr>
                    </a:p>
                  </a:txBody>
                  <a:tcPr marL="0" marR="0" marT="6350" marB="0"/>
                </a:tc>
                <a:tc>
                  <a:txBody>
                    <a:bodyPr/>
                    <a:lstStyle/>
                    <a:p>
                      <a:pPr marR="20955" algn="ctr">
                        <a:lnSpc>
                          <a:spcPts val="1155"/>
                        </a:lnSpc>
                        <a:spcBef>
                          <a:spcPts val="50"/>
                        </a:spcBef>
                      </a:pPr>
                      <a:r>
                        <a:rPr sz="1000" spc="-5" dirty="0">
                          <a:latin typeface="Calibri"/>
                          <a:cs typeface="Calibri"/>
                        </a:rPr>
                        <a:t>7,77</a:t>
                      </a:r>
                      <a:endParaRPr sz="1000">
                        <a:latin typeface="Calibri"/>
                        <a:cs typeface="Calibri"/>
                      </a:endParaRPr>
                    </a:p>
                  </a:txBody>
                  <a:tcPr marL="0" marR="0" marT="6350" marB="0"/>
                </a:tc>
                <a:tc>
                  <a:txBody>
                    <a:bodyPr/>
                    <a:lstStyle/>
                    <a:p>
                      <a:pPr marL="24130" algn="ctr">
                        <a:lnSpc>
                          <a:spcPts val="1155"/>
                        </a:lnSpc>
                        <a:spcBef>
                          <a:spcPts val="50"/>
                        </a:spcBef>
                      </a:pPr>
                      <a:r>
                        <a:rPr sz="1000" spc="-5" dirty="0">
                          <a:latin typeface="Calibri"/>
                          <a:cs typeface="Calibri"/>
                        </a:rPr>
                        <a:t>0,92</a:t>
                      </a:r>
                      <a:endParaRPr sz="1000">
                        <a:latin typeface="Calibri"/>
                        <a:cs typeface="Calibri"/>
                      </a:endParaRPr>
                    </a:p>
                  </a:txBody>
                  <a:tcPr marL="0" marR="0" marT="6350" marB="0"/>
                </a:tc>
                <a:extLst>
                  <a:ext uri="{0D108BD9-81ED-4DB2-BD59-A6C34878D82A}">
                    <a16:rowId xmlns:a16="http://schemas.microsoft.com/office/drawing/2014/main" val="10003"/>
                  </a:ext>
                </a:extLst>
              </a:tr>
              <a:tr h="165874">
                <a:tc vMerge="1">
                  <a:txBody>
                    <a:bodyPr/>
                    <a:lstStyle/>
                    <a:p>
                      <a:endParaRPr/>
                    </a:p>
                  </a:txBody>
                  <a:tcPr marL="0" marR="0" marT="93345" marB="0"/>
                </a:tc>
                <a:tc>
                  <a:txBody>
                    <a:bodyPr/>
                    <a:lstStyle/>
                    <a:p>
                      <a:pPr marL="8255">
                        <a:lnSpc>
                          <a:spcPts val="1155"/>
                        </a:lnSpc>
                        <a:spcBef>
                          <a:spcPts val="50"/>
                        </a:spcBef>
                      </a:pPr>
                      <a:r>
                        <a:rPr sz="1000" spc="-5" dirty="0">
                          <a:latin typeface="Calibri"/>
                          <a:cs typeface="Calibri"/>
                        </a:rPr>
                        <a:t>P75</a:t>
                      </a:r>
                      <a:endParaRPr sz="1000">
                        <a:latin typeface="Calibri"/>
                        <a:cs typeface="Calibri"/>
                      </a:endParaRPr>
                    </a:p>
                  </a:txBody>
                  <a:tcPr marL="0" marR="0" marT="6350" marB="0">
                    <a:solidFill>
                      <a:srgbClr val="D9D9D9"/>
                    </a:solidFill>
                  </a:tcPr>
                </a:tc>
                <a:tc>
                  <a:txBody>
                    <a:bodyPr/>
                    <a:lstStyle/>
                    <a:p>
                      <a:pPr marL="27305" algn="ctr">
                        <a:lnSpc>
                          <a:spcPts val="1155"/>
                        </a:lnSpc>
                        <a:spcBef>
                          <a:spcPts val="50"/>
                        </a:spcBef>
                      </a:pPr>
                      <a:r>
                        <a:rPr sz="1000" spc="-5" dirty="0">
                          <a:latin typeface="Calibri"/>
                          <a:cs typeface="Calibri"/>
                        </a:rPr>
                        <a:t>3,88</a:t>
                      </a:r>
                      <a:endParaRPr sz="1000">
                        <a:latin typeface="Calibri"/>
                        <a:cs typeface="Calibri"/>
                      </a:endParaRPr>
                    </a:p>
                  </a:txBody>
                  <a:tcPr marL="0" marR="0" marT="6350" marB="0">
                    <a:solidFill>
                      <a:srgbClr val="D9D9D9"/>
                    </a:solidFill>
                  </a:tcPr>
                </a:tc>
                <a:tc>
                  <a:txBody>
                    <a:bodyPr/>
                    <a:lstStyle/>
                    <a:p>
                      <a:pPr marL="31115" algn="ctr">
                        <a:lnSpc>
                          <a:spcPts val="1155"/>
                        </a:lnSpc>
                        <a:spcBef>
                          <a:spcPts val="50"/>
                        </a:spcBef>
                      </a:pPr>
                      <a:r>
                        <a:rPr sz="1000" spc="-5" dirty="0">
                          <a:latin typeface="Calibri"/>
                          <a:cs typeface="Calibri"/>
                        </a:rPr>
                        <a:t>0,00</a:t>
                      </a:r>
                      <a:endParaRPr sz="1000">
                        <a:latin typeface="Calibri"/>
                        <a:cs typeface="Calibri"/>
                      </a:endParaRPr>
                    </a:p>
                  </a:txBody>
                  <a:tcPr marL="0" marR="0" marT="6350" marB="0">
                    <a:solidFill>
                      <a:srgbClr val="D9D9D9"/>
                    </a:solidFill>
                  </a:tcPr>
                </a:tc>
                <a:tc>
                  <a:txBody>
                    <a:bodyPr/>
                    <a:lstStyle/>
                    <a:p>
                      <a:pPr marL="20320" algn="ctr">
                        <a:lnSpc>
                          <a:spcPts val="1155"/>
                        </a:lnSpc>
                        <a:spcBef>
                          <a:spcPts val="50"/>
                        </a:spcBef>
                      </a:pPr>
                      <a:r>
                        <a:rPr sz="1000" spc="-5" dirty="0">
                          <a:latin typeface="Calibri"/>
                          <a:cs typeface="Calibri"/>
                        </a:rPr>
                        <a:t>16,75</a:t>
                      </a:r>
                      <a:endParaRPr sz="1000">
                        <a:latin typeface="Calibri"/>
                        <a:cs typeface="Calibri"/>
                      </a:endParaRPr>
                    </a:p>
                  </a:txBody>
                  <a:tcPr marL="0" marR="0" marT="6350" marB="0">
                    <a:solidFill>
                      <a:srgbClr val="D9D9D9"/>
                    </a:solidFill>
                  </a:tcPr>
                </a:tc>
                <a:tc>
                  <a:txBody>
                    <a:bodyPr/>
                    <a:lstStyle/>
                    <a:p>
                      <a:pPr marL="4445" algn="ctr">
                        <a:lnSpc>
                          <a:spcPts val="1155"/>
                        </a:lnSpc>
                        <a:spcBef>
                          <a:spcPts val="50"/>
                        </a:spcBef>
                      </a:pPr>
                      <a:r>
                        <a:rPr sz="1000" spc="-5" dirty="0">
                          <a:latin typeface="Calibri"/>
                          <a:cs typeface="Calibri"/>
                        </a:rPr>
                        <a:t>15,67</a:t>
                      </a:r>
                      <a:endParaRPr sz="1000">
                        <a:latin typeface="Calibri"/>
                        <a:cs typeface="Calibri"/>
                      </a:endParaRPr>
                    </a:p>
                  </a:txBody>
                  <a:tcPr marL="0" marR="0" marT="6350" marB="0">
                    <a:solidFill>
                      <a:srgbClr val="D9D9D9"/>
                    </a:solidFill>
                  </a:tcPr>
                </a:tc>
                <a:tc>
                  <a:txBody>
                    <a:bodyPr/>
                    <a:lstStyle/>
                    <a:p>
                      <a:pPr marR="8890" algn="ctr">
                        <a:lnSpc>
                          <a:spcPts val="1155"/>
                        </a:lnSpc>
                        <a:spcBef>
                          <a:spcPts val="50"/>
                        </a:spcBef>
                      </a:pPr>
                      <a:r>
                        <a:rPr sz="1000" spc="-5" dirty="0">
                          <a:latin typeface="Calibri"/>
                          <a:cs typeface="Calibri"/>
                        </a:rPr>
                        <a:t>8,50</a:t>
                      </a:r>
                      <a:endParaRPr sz="1000">
                        <a:latin typeface="Calibri"/>
                        <a:cs typeface="Calibri"/>
                      </a:endParaRPr>
                    </a:p>
                  </a:txBody>
                  <a:tcPr marL="0" marR="0" marT="6350" marB="0">
                    <a:solidFill>
                      <a:srgbClr val="D9D9D9"/>
                    </a:solidFill>
                  </a:tcPr>
                </a:tc>
                <a:tc>
                  <a:txBody>
                    <a:bodyPr/>
                    <a:lstStyle/>
                    <a:p>
                      <a:pPr marR="20320" algn="ctr">
                        <a:lnSpc>
                          <a:spcPts val="1155"/>
                        </a:lnSpc>
                        <a:spcBef>
                          <a:spcPts val="50"/>
                        </a:spcBef>
                      </a:pPr>
                      <a:r>
                        <a:rPr sz="1000" spc="-5" dirty="0">
                          <a:latin typeface="Calibri"/>
                          <a:cs typeface="Calibri"/>
                        </a:rPr>
                        <a:t>13,09</a:t>
                      </a:r>
                      <a:endParaRPr sz="1000">
                        <a:latin typeface="Calibri"/>
                        <a:cs typeface="Calibri"/>
                      </a:endParaRPr>
                    </a:p>
                  </a:txBody>
                  <a:tcPr marL="0" marR="0" marT="6350" marB="0">
                    <a:solidFill>
                      <a:srgbClr val="D9D9D9"/>
                    </a:solidFill>
                  </a:tcPr>
                </a:tc>
                <a:tc>
                  <a:txBody>
                    <a:bodyPr/>
                    <a:lstStyle/>
                    <a:p>
                      <a:pPr marL="24130" algn="ctr">
                        <a:lnSpc>
                          <a:spcPts val="1155"/>
                        </a:lnSpc>
                        <a:spcBef>
                          <a:spcPts val="50"/>
                        </a:spcBef>
                      </a:pPr>
                      <a:r>
                        <a:rPr sz="1000" spc="-5" dirty="0">
                          <a:latin typeface="Calibri"/>
                          <a:cs typeface="Calibri"/>
                        </a:rPr>
                        <a:t>0,97</a:t>
                      </a:r>
                      <a:endParaRPr sz="1000">
                        <a:latin typeface="Calibri"/>
                        <a:cs typeface="Calibri"/>
                      </a:endParaRPr>
                    </a:p>
                  </a:txBody>
                  <a:tcPr marL="0" marR="0" marT="6350" marB="0">
                    <a:solidFill>
                      <a:srgbClr val="D9D9D9"/>
                    </a:solidFill>
                  </a:tcPr>
                </a:tc>
                <a:extLst>
                  <a:ext uri="{0D108BD9-81ED-4DB2-BD59-A6C34878D82A}">
                    <a16:rowId xmlns:a16="http://schemas.microsoft.com/office/drawing/2014/main" val="10004"/>
                  </a:ext>
                </a:extLst>
              </a:tr>
              <a:tr h="165874">
                <a:tc>
                  <a:txBody>
                    <a:bodyPr/>
                    <a:lstStyle/>
                    <a:p>
                      <a:pPr>
                        <a:lnSpc>
                          <a:spcPct val="100000"/>
                        </a:lnSpc>
                      </a:pPr>
                      <a:endParaRPr sz="900">
                        <a:latin typeface="Times New Roman"/>
                        <a:cs typeface="Times New Roman"/>
                      </a:endParaRPr>
                    </a:p>
                  </a:txBody>
                  <a:tcPr marL="0" marR="0" marT="0" marB="0">
                    <a:lnB w="6350">
                      <a:solidFill>
                        <a:srgbClr val="000000"/>
                      </a:solidFill>
                      <a:prstDash val="solid"/>
                    </a:lnB>
                  </a:tcPr>
                </a:tc>
                <a:tc>
                  <a:txBody>
                    <a:bodyPr/>
                    <a:lstStyle/>
                    <a:p>
                      <a:pPr marL="8255">
                        <a:lnSpc>
                          <a:spcPts val="1155"/>
                        </a:lnSpc>
                        <a:spcBef>
                          <a:spcPts val="50"/>
                        </a:spcBef>
                      </a:pPr>
                      <a:r>
                        <a:rPr sz="1000" spc="-5" dirty="0">
                          <a:latin typeface="Calibri"/>
                          <a:cs typeface="Calibri"/>
                        </a:rPr>
                        <a:t>P90</a:t>
                      </a:r>
                      <a:endParaRPr sz="1000">
                        <a:latin typeface="Calibri"/>
                        <a:cs typeface="Calibri"/>
                      </a:endParaRPr>
                    </a:p>
                  </a:txBody>
                  <a:tcPr marL="0" marR="0" marT="6350" marB="0">
                    <a:lnB w="6350">
                      <a:solidFill>
                        <a:srgbClr val="000000"/>
                      </a:solidFill>
                      <a:prstDash val="solid"/>
                    </a:lnB>
                  </a:tcPr>
                </a:tc>
                <a:tc>
                  <a:txBody>
                    <a:bodyPr/>
                    <a:lstStyle/>
                    <a:p>
                      <a:pPr marL="27305" algn="ctr">
                        <a:lnSpc>
                          <a:spcPts val="1155"/>
                        </a:lnSpc>
                        <a:spcBef>
                          <a:spcPts val="50"/>
                        </a:spcBef>
                      </a:pPr>
                      <a:r>
                        <a:rPr sz="1000" spc="-5" dirty="0">
                          <a:latin typeface="Calibri"/>
                          <a:cs typeface="Calibri"/>
                        </a:rPr>
                        <a:t>7,92</a:t>
                      </a:r>
                      <a:endParaRPr sz="1000">
                        <a:latin typeface="Calibri"/>
                        <a:cs typeface="Calibri"/>
                      </a:endParaRPr>
                    </a:p>
                  </a:txBody>
                  <a:tcPr marL="0" marR="0" marT="6350" marB="0">
                    <a:lnB w="6350">
                      <a:solidFill>
                        <a:srgbClr val="000000"/>
                      </a:solidFill>
                      <a:prstDash val="solid"/>
                    </a:lnB>
                  </a:tcPr>
                </a:tc>
                <a:tc>
                  <a:txBody>
                    <a:bodyPr/>
                    <a:lstStyle/>
                    <a:p>
                      <a:pPr marL="31115" algn="ctr">
                        <a:lnSpc>
                          <a:spcPts val="1155"/>
                        </a:lnSpc>
                        <a:spcBef>
                          <a:spcPts val="50"/>
                        </a:spcBef>
                      </a:pPr>
                      <a:r>
                        <a:rPr sz="1000" spc="-5" dirty="0">
                          <a:latin typeface="Calibri"/>
                          <a:cs typeface="Calibri"/>
                        </a:rPr>
                        <a:t>0,02</a:t>
                      </a:r>
                      <a:endParaRPr sz="1000">
                        <a:latin typeface="Calibri"/>
                        <a:cs typeface="Calibri"/>
                      </a:endParaRPr>
                    </a:p>
                  </a:txBody>
                  <a:tcPr marL="0" marR="0" marT="6350" marB="0">
                    <a:lnB w="6350">
                      <a:solidFill>
                        <a:srgbClr val="000000"/>
                      </a:solidFill>
                      <a:prstDash val="solid"/>
                    </a:lnB>
                  </a:tcPr>
                </a:tc>
                <a:tc>
                  <a:txBody>
                    <a:bodyPr/>
                    <a:lstStyle/>
                    <a:p>
                      <a:pPr marL="20320" algn="ctr">
                        <a:lnSpc>
                          <a:spcPts val="1155"/>
                        </a:lnSpc>
                        <a:spcBef>
                          <a:spcPts val="50"/>
                        </a:spcBef>
                      </a:pPr>
                      <a:r>
                        <a:rPr sz="1000" spc="-5" dirty="0">
                          <a:latin typeface="Calibri"/>
                          <a:cs typeface="Calibri"/>
                        </a:rPr>
                        <a:t>23,48</a:t>
                      </a:r>
                      <a:endParaRPr sz="1000">
                        <a:latin typeface="Calibri"/>
                        <a:cs typeface="Calibri"/>
                      </a:endParaRPr>
                    </a:p>
                  </a:txBody>
                  <a:tcPr marL="0" marR="0" marT="6350" marB="0">
                    <a:lnB w="6350">
                      <a:solidFill>
                        <a:srgbClr val="000000"/>
                      </a:solidFill>
                      <a:prstDash val="solid"/>
                    </a:lnB>
                  </a:tcPr>
                </a:tc>
                <a:tc>
                  <a:txBody>
                    <a:bodyPr/>
                    <a:lstStyle/>
                    <a:p>
                      <a:pPr marL="4445" algn="ctr">
                        <a:lnSpc>
                          <a:spcPts val="1155"/>
                        </a:lnSpc>
                        <a:spcBef>
                          <a:spcPts val="50"/>
                        </a:spcBef>
                      </a:pPr>
                      <a:r>
                        <a:rPr sz="1000" spc="-5" dirty="0">
                          <a:latin typeface="Calibri"/>
                          <a:cs typeface="Calibri"/>
                        </a:rPr>
                        <a:t>20,82</a:t>
                      </a:r>
                      <a:endParaRPr sz="1000">
                        <a:latin typeface="Calibri"/>
                        <a:cs typeface="Calibri"/>
                      </a:endParaRPr>
                    </a:p>
                  </a:txBody>
                  <a:tcPr marL="0" marR="0" marT="6350" marB="0">
                    <a:lnB w="6350">
                      <a:solidFill>
                        <a:srgbClr val="000000"/>
                      </a:solidFill>
                      <a:prstDash val="solid"/>
                    </a:lnB>
                  </a:tcPr>
                </a:tc>
                <a:tc>
                  <a:txBody>
                    <a:bodyPr/>
                    <a:lstStyle/>
                    <a:p>
                      <a:pPr marR="8890" algn="ctr">
                        <a:lnSpc>
                          <a:spcPts val="1155"/>
                        </a:lnSpc>
                        <a:spcBef>
                          <a:spcPts val="50"/>
                        </a:spcBef>
                      </a:pPr>
                      <a:r>
                        <a:rPr sz="1000" spc="-5" dirty="0">
                          <a:latin typeface="Calibri"/>
                          <a:cs typeface="Calibri"/>
                        </a:rPr>
                        <a:t>11,80</a:t>
                      </a:r>
                      <a:endParaRPr sz="1000">
                        <a:latin typeface="Calibri"/>
                        <a:cs typeface="Calibri"/>
                      </a:endParaRPr>
                    </a:p>
                  </a:txBody>
                  <a:tcPr marL="0" marR="0" marT="6350" marB="0">
                    <a:lnB w="6350">
                      <a:solidFill>
                        <a:srgbClr val="000000"/>
                      </a:solidFill>
                      <a:prstDash val="solid"/>
                    </a:lnB>
                  </a:tcPr>
                </a:tc>
                <a:tc>
                  <a:txBody>
                    <a:bodyPr/>
                    <a:lstStyle/>
                    <a:p>
                      <a:pPr marR="20320" algn="ctr">
                        <a:lnSpc>
                          <a:spcPts val="1155"/>
                        </a:lnSpc>
                        <a:spcBef>
                          <a:spcPts val="50"/>
                        </a:spcBef>
                      </a:pPr>
                      <a:r>
                        <a:rPr sz="1000" spc="-5" dirty="0">
                          <a:latin typeface="Calibri"/>
                          <a:cs typeface="Calibri"/>
                        </a:rPr>
                        <a:t>18,11</a:t>
                      </a:r>
                      <a:endParaRPr sz="1000">
                        <a:latin typeface="Calibri"/>
                        <a:cs typeface="Calibri"/>
                      </a:endParaRPr>
                    </a:p>
                  </a:txBody>
                  <a:tcPr marL="0" marR="0" marT="6350" marB="0">
                    <a:lnB w="6350">
                      <a:solidFill>
                        <a:srgbClr val="000000"/>
                      </a:solidFill>
                      <a:prstDash val="solid"/>
                    </a:lnB>
                  </a:tcPr>
                </a:tc>
                <a:tc>
                  <a:txBody>
                    <a:bodyPr/>
                    <a:lstStyle/>
                    <a:p>
                      <a:pPr marL="24130" algn="ctr">
                        <a:lnSpc>
                          <a:spcPts val="1155"/>
                        </a:lnSpc>
                        <a:spcBef>
                          <a:spcPts val="50"/>
                        </a:spcBef>
                      </a:pPr>
                      <a:r>
                        <a:rPr sz="1000" spc="-5" dirty="0">
                          <a:latin typeface="Calibri"/>
                          <a:cs typeface="Calibri"/>
                        </a:rPr>
                        <a:t>1,00</a:t>
                      </a:r>
                      <a:endParaRPr sz="1000">
                        <a:latin typeface="Calibri"/>
                        <a:cs typeface="Calibri"/>
                      </a:endParaRPr>
                    </a:p>
                  </a:txBody>
                  <a:tcPr marL="0" marR="0" marT="6350" marB="0">
                    <a:lnB w="6350">
                      <a:solidFill>
                        <a:srgbClr val="000000"/>
                      </a:solidFill>
                      <a:prstDash val="solid"/>
                    </a:lnB>
                  </a:tcPr>
                </a:tc>
                <a:extLst>
                  <a:ext uri="{0D108BD9-81ED-4DB2-BD59-A6C34878D82A}">
                    <a16:rowId xmlns:a16="http://schemas.microsoft.com/office/drawing/2014/main" val="10005"/>
                  </a:ext>
                </a:extLst>
              </a:tr>
              <a:tr h="165874">
                <a:tc rowSpan="2">
                  <a:txBody>
                    <a:bodyPr/>
                    <a:lstStyle/>
                    <a:p>
                      <a:pPr marL="40640" marR="27940" indent="-6350">
                        <a:lnSpc>
                          <a:spcPct val="100000"/>
                        </a:lnSpc>
                        <a:spcBef>
                          <a:spcPts val="30"/>
                        </a:spcBef>
                      </a:pPr>
                      <a:r>
                        <a:rPr sz="900" b="1" spc="-5" dirty="0">
                          <a:latin typeface="Calibri"/>
                          <a:cs typeface="Calibri"/>
                        </a:rPr>
                        <a:t>D</a:t>
                      </a:r>
                      <a:r>
                        <a:rPr sz="900" b="1" dirty="0">
                          <a:latin typeface="Calibri"/>
                          <a:cs typeface="Calibri"/>
                        </a:rPr>
                        <a:t>at</a:t>
                      </a:r>
                      <a:r>
                        <a:rPr sz="900" b="1" spc="-10" dirty="0">
                          <a:latin typeface="Calibri"/>
                          <a:cs typeface="Calibri"/>
                        </a:rPr>
                        <a:t>o</a:t>
                      </a:r>
                      <a:r>
                        <a:rPr sz="900" b="1" dirty="0">
                          <a:latin typeface="Calibri"/>
                          <a:cs typeface="Calibri"/>
                        </a:rPr>
                        <a:t>s</a:t>
                      </a:r>
                      <a:r>
                        <a:rPr sz="900" b="1" spc="10" dirty="0">
                          <a:latin typeface="Calibri"/>
                          <a:cs typeface="Calibri"/>
                        </a:rPr>
                        <a:t> </a:t>
                      </a:r>
                      <a:r>
                        <a:rPr sz="900" b="1" spc="-5" dirty="0">
                          <a:latin typeface="Calibri"/>
                          <a:cs typeface="Calibri"/>
                        </a:rPr>
                        <a:t>d</a:t>
                      </a:r>
                      <a:r>
                        <a:rPr sz="900" b="1" dirty="0">
                          <a:latin typeface="Calibri"/>
                          <a:cs typeface="Calibri"/>
                        </a:rPr>
                        <a:t>el  a</a:t>
                      </a:r>
                      <a:r>
                        <a:rPr sz="900" b="1" spc="-5" dirty="0">
                          <a:latin typeface="Calibri"/>
                          <a:cs typeface="Calibri"/>
                        </a:rPr>
                        <a:t>ñ</a:t>
                      </a:r>
                      <a:r>
                        <a:rPr sz="900" b="1" dirty="0">
                          <a:latin typeface="Calibri"/>
                          <a:cs typeface="Calibri"/>
                        </a:rPr>
                        <a:t>o</a:t>
                      </a:r>
                      <a:r>
                        <a:rPr sz="900" b="1" spc="5" dirty="0">
                          <a:latin typeface="Calibri"/>
                          <a:cs typeface="Calibri"/>
                        </a:rPr>
                        <a:t> </a:t>
                      </a:r>
                      <a:r>
                        <a:rPr sz="900" b="1" dirty="0">
                          <a:latin typeface="Calibri"/>
                          <a:cs typeface="Calibri"/>
                        </a:rPr>
                        <a:t>2020</a:t>
                      </a:r>
                      <a:endParaRPr sz="900">
                        <a:latin typeface="Calibri"/>
                        <a:cs typeface="Calibri"/>
                      </a:endParaRPr>
                    </a:p>
                  </a:txBody>
                  <a:tcPr marL="0" marR="0" marT="3810" marB="0">
                    <a:lnT w="6350">
                      <a:solidFill>
                        <a:srgbClr val="000000"/>
                      </a:solidFill>
                      <a:prstDash val="solid"/>
                    </a:lnT>
                    <a:lnB w="12700">
                      <a:solidFill>
                        <a:srgbClr val="000000"/>
                      </a:solidFill>
                      <a:prstDash val="solid"/>
                    </a:lnB>
                  </a:tcPr>
                </a:tc>
                <a:tc>
                  <a:txBody>
                    <a:bodyPr/>
                    <a:lstStyle/>
                    <a:p>
                      <a:pPr marL="8255">
                        <a:lnSpc>
                          <a:spcPts val="1150"/>
                        </a:lnSpc>
                        <a:spcBef>
                          <a:spcPts val="55"/>
                        </a:spcBef>
                      </a:pPr>
                      <a:r>
                        <a:rPr sz="1000" spc="-5" dirty="0">
                          <a:latin typeface="Calibri"/>
                          <a:cs typeface="Calibri"/>
                        </a:rPr>
                        <a:t>Antioquia</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L="27305" algn="ctr">
                        <a:lnSpc>
                          <a:spcPts val="1150"/>
                        </a:lnSpc>
                        <a:spcBef>
                          <a:spcPts val="55"/>
                        </a:spcBef>
                      </a:pPr>
                      <a:r>
                        <a:rPr sz="1000" spc="-5" dirty="0">
                          <a:latin typeface="Calibri"/>
                          <a:cs typeface="Calibri"/>
                        </a:rPr>
                        <a:t>5,50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L="31115" algn="ctr">
                        <a:lnSpc>
                          <a:spcPts val="1150"/>
                        </a:lnSpc>
                        <a:spcBef>
                          <a:spcPts val="55"/>
                        </a:spcBef>
                      </a:pPr>
                      <a:r>
                        <a:rPr sz="1000" spc="-5" dirty="0">
                          <a:latin typeface="Calibri"/>
                          <a:cs typeface="Calibri"/>
                        </a:rPr>
                        <a:t>0,10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L="20320" algn="ctr">
                        <a:lnSpc>
                          <a:spcPts val="1150"/>
                        </a:lnSpc>
                        <a:spcBef>
                          <a:spcPts val="55"/>
                        </a:spcBef>
                      </a:pPr>
                      <a:r>
                        <a:rPr sz="1000" spc="-5" dirty="0">
                          <a:latin typeface="Calibri"/>
                          <a:cs typeface="Calibri"/>
                        </a:rPr>
                        <a:t>11,90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L="4445" algn="ctr">
                        <a:lnSpc>
                          <a:spcPts val="1150"/>
                        </a:lnSpc>
                        <a:spcBef>
                          <a:spcPts val="55"/>
                        </a:spcBef>
                      </a:pPr>
                      <a:r>
                        <a:rPr sz="1000" spc="-5" dirty="0">
                          <a:latin typeface="Calibri"/>
                          <a:cs typeface="Calibri"/>
                        </a:rPr>
                        <a:t>16,80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R="8890" algn="ctr">
                        <a:lnSpc>
                          <a:spcPts val="1150"/>
                        </a:lnSpc>
                        <a:spcBef>
                          <a:spcPts val="55"/>
                        </a:spcBef>
                      </a:pPr>
                      <a:r>
                        <a:rPr sz="1000" spc="-5" dirty="0">
                          <a:latin typeface="Calibri"/>
                          <a:cs typeface="Calibri"/>
                        </a:rPr>
                        <a:t>7,10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R="20955" algn="ctr">
                        <a:lnSpc>
                          <a:spcPts val="1150"/>
                        </a:lnSpc>
                        <a:spcBef>
                          <a:spcPts val="55"/>
                        </a:spcBef>
                      </a:pPr>
                      <a:r>
                        <a:rPr sz="1000" spc="-5" dirty="0">
                          <a:latin typeface="Calibri"/>
                          <a:cs typeface="Calibri"/>
                        </a:rPr>
                        <a:t>6,60</a:t>
                      </a:r>
                      <a:endParaRPr sz="1000">
                        <a:latin typeface="Calibri"/>
                        <a:cs typeface="Calibri"/>
                      </a:endParaRPr>
                    </a:p>
                  </a:txBody>
                  <a:tcPr marL="0" marR="0" marT="6985" marB="0">
                    <a:lnT w="6350">
                      <a:solidFill>
                        <a:srgbClr val="000000"/>
                      </a:solidFill>
                      <a:prstDash val="solid"/>
                    </a:lnT>
                    <a:solidFill>
                      <a:srgbClr val="D9D9D9"/>
                    </a:solidFill>
                  </a:tcPr>
                </a:tc>
                <a:tc>
                  <a:txBody>
                    <a:bodyPr/>
                    <a:lstStyle/>
                    <a:p>
                      <a:pPr marL="22225" algn="ctr">
                        <a:lnSpc>
                          <a:spcPts val="1150"/>
                        </a:lnSpc>
                        <a:spcBef>
                          <a:spcPts val="55"/>
                        </a:spcBef>
                      </a:pPr>
                      <a:r>
                        <a:rPr sz="1000" spc="-5" dirty="0">
                          <a:latin typeface="Calibri"/>
                          <a:cs typeface="Calibri"/>
                        </a:rPr>
                        <a:t>sin</a:t>
                      </a:r>
                      <a:r>
                        <a:rPr sz="1000" spc="-35" dirty="0">
                          <a:latin typeface="Calibri"/>
                          <a:cs typeface="Calibri"/>
                        </a:rPr>
                        <a:t> </a:t>
                      </a:r>
                      <a:r>
                        <a:rPr sz="1000" spc="-5" dirty="0">
                          <a:latin typeface="Calibri"/>
                          <a:cs typeface="Calibri"/>
                        </a:rPr>
                        <a:t>dato</a:t>
                      </a:r>
                      <a:endParaRPr sz="1000">
                        <a:latin typeface="Calibri"/>
                        <a:cs typeface="Calibri"/>
                      </a:endParaRPr>
                    </a:p>
                  </a:txBody>
                  <a:tcPr marL="0" marR="0" marT="6985" marB="0">
                    <a:lnT w="6350">
                      <a:solidFill>
                        <a:srgbClr val="000000"/>
                      </a:solidFill>
                      <a:prstDash val="solid"/>
                    </a:lnT>
                    <a:solidFill>
                      <a:srgbClr val="D9D9D9"/>
                    </a:solidFill>
                  </a:tcPr>
                </a:tc>
                <a:extLst>
                  <a:ext uri="{0D108BD9-81ED-4DB2-BD59-A6C34878D82A}">
                    <a16:rowId xmlns:a16="http://schemas.microsoft.com/office/drawing/2014/main" val="10006"/>
                  </a:ext>
                </a:extLst>
              </a:tr>
              <a:tr h="174167">
                <a:tc vMerge="1">
                  <a:txBody>
                    <a:bodyPr/>
                    <a:lstStyle/>
                    <a:p>
                      <a:endParaRPr/>
                    </a:p>
                  </a:txBody>
                  <a:tcPr marL="0" marR="0" marT="3810" marB="0">
                    <a:lnT w="6350">
                      <a:solidFill>
                        <a:srgbClr val="000000"/>
                      </a:solidFill>
                      <a:prstDash val="solid"/>
                    </a:lnT>
                    <a:lnB w="12700">
                      <a:solidFill>
                        <a:srgbClr val="000000"/>
                      </a:solidFill>
                      <a:prstDash val="solid"/>
                    </a:lnB>
                  </a:tcPr>
                </a:tc>
                <a:tc>
                  <a:txBody>
                    <a:bodyPr/>
                    <a:lstStyle/>
                    <a:p>
                      <a:pPr marL="8255">
                        <a:lnSpc>
                          <a:spcPts val="1155"/>
                        </a:lnSpc>
                        <a:spcBef>
                          <a:spcPts val="114"/>
                        </a:spcBef>
                      </a:pPr>
                      <a:r>
                        <a:rPr sz="1000" spc="-5" dirty="0">
                          <a:latin typeface="Calibri"/>
                          <a:cs typeface="Calibri"/>
                        </a:rPr>
                        <a:t>INS</a:t>
                      </a:r>
                      <a:endParaRPr sz="1000">
                        <a:latin typeface="Calibri"/>
                        <a:cs typeface="Calibri"/>
                      </a:endParaRPr>
                    </a:p>
                  </a:txBody>
                  <a:tcPr marL="0" marR="0" marT="14604" marB="0">
                    <a:lnB w="12700">
                      <a:solidFill>
                        <a:srgbClr val="000000"/>
                      </a:solidFill>
                      <a:prstDash val="solid"/>
                    </a:lnB>
                  </a:tcPr>
                </a:tc>
                <a:tc>
                  <a:txBody>
                    <a:bodyPr/>
                    <a:lstStyle/>
                    <a:p>
                      <a:pPr marL="27305" algn="ctr">
                        <a:lnSpc>
                          <a:spcPts val="1155"/>
                        </a:lnSpc>
                        <a:spcBef>
                          <a:spcPts val="114"/>
                        </a:spcBef>
                      </a:pPr>
                      <a:r>
                        <a:rPr sz="1000" spc="-5" dirty="0">
                          <a:latin typeface="Calibri"/>
                          <a:cs typeface="Calibri"/>
                        </a:rPr>
                        <a:t>6,00</a:t>
                      </a:r>
                      <a:endParaRPr sz="1000">
                        <a:latin typeface="Calibri"/>
                        <a:cs typeface="Calibri"/>
                      </a:endParaRPr>
                    </a:p>
                  </a:txBody>
                  <a:tcPr marL="0" marR="0" marT="14604" marB="0">
                    <a:lnB w="12700">
                      <a:solidFill>
                        <a:srgbClr val="000000"/>
                      </a:solidFill>
                      <a:prstDash val="solid"/>
                    </a:lnB>
                  </a:tcPr>
                </a:tc>
                <a:tc>
                  <a:txBody>
                    <a:bodyPr/>
                    <a:lstStyle/>
                    <a:p>
                      <a:pPr marL="31115" algn="ctr">
                        <a:lnSpc>
                          <a:spcPts val="1155"/>
                        </a:lnSpc>
                        <a:spcBef>
                          <a:spcPts val="114"/>
                        </a:spcBef>
                      </a:pPr>
                      <a:r>
                        <a:rPr sz="1000" spc="-5" dirty="0">
                          <a:latin typeface="Calibri"/>
                          <a:cs typeface="Calibri"/>
                        </a:rPr>
                        <a:t>0,80</a:t>
                      </a:r>
                      <a:endParaRPr sz="1000">
                        <a:latin typeface="Calibri"/>
                        <a:cs typeface="Calibri"/>
                      </a:endParaRPr>
                    </a:p>
                  </a:txBody>
                  <a:tcPr marL="0" marR="0" marT="14604" marB="0">
                    <a:lnB w="12700">
                      <a:solidFill>
                        <a:srgbClr val="000000"/>
                      </a:solidFill>
                      <a:prstDash val="solid"/>
                    </a:lnB>
                  </a:tcPr>
                </a:tc>
                <a:tc>
                  <a:txBody>
                    <a:bodyPr/>
                    <a:lstStyle/>
                    <a:p>
                      <a:pPr marL="20320" algn="ctr">
                        <a:lnSpc>
                          <a:spcPts val="1155"/>
                        </a:lnSpc>
                        <a:spcBef>
                          <a:spcPts val="114"/>
                        </a:spcBef>
                      </a:pPr>
                      <a:r>
                        <a:rPr sz="1000" spc="-5" dirty="0">
                          <a:latin typeface="Calibri"/>
                          <a:cs typeface="Calibri"/>
                        </a:rPr>
                        <a:t>20,10</a:t>
                      </a:r>
                      <a:endParaRPr sz="1000">
                        <a:latin typeface="Calibri"/>
                        <a:cs typeface="Calibri"/>
                      </a:endParaRPr>
                    </a:p>
                  </a:txBody>
                  <a:tcPr marL="0" marR="0" marT="14604" marB="0">
                    <a:lnB w="12700">
                      <a:solidFill>
                        <a:srgbClr val="000000"/>
                      </a:solidFill>
                      <a:prstDash val="solid"/>
                    </a:lnB>
                  </a:tcPr>
                </a:tc>
                <a:tc>
                  <a:txBody>
                    <a:bodyPr/>
                    <a:lstStyle/>
                    <a:p>
                      <a:pPr marL="4445" algn="ctr">
                        <a:lnSpc>
                          <a:spcPts val="1155"/>
                        </a:lnSpc>
                        <a:spcBef>
                          <a:spcPts val="114"/>
                        </a:spcBef>
                      </a:pPr>
                      <a:r>
                        <a:rPr sz="1000" spc="-5" dirty="0">
                          <a:latin typeface="Calibri"/>
                          <a:cs typeface="Calibri"/>
                        </a:rPr>
                        <a:t>18,30</a:t>
                      </a:r>
                      <a:endParaRPr sz="1000">
                        <a:latin typeface="Calibri"/>
                        <a:cs typeface="Calibri"/>
                      </a:endParaRPr>
                    </a:p>
                  </a:txBody>
                  <a:tcPr marL="0" marR="0" marT="14604" marB="0">
                    <a:lnB w="12700">
                      <a:solidFill>
                        <a:srgbClr val="000000"/>
                      </a:solidFill>
                      <a:prstDash val="solid"/>
                    </a:lnB>
                  </a:tcPr>
                </a:tc>
                <a:tc>
                  <a:txBody>
                    <a:bodyPr/>
                    <a:lstStyle/>
                    <a:p>
                      <a:pPr marR="8890" algn="ctr">
                        <a:lnSpc>
                          <a:spcPts val="1155"/>
                        </a:lnSpc>
                        <a:spcBef>
                          <a:spcPts val="114"/>
                        </a:spcBef>
                      </a:pPr>
                      <a:r>
                        <a:rPr sz="1000" spc="-5" dirty="0">
                          <a:latin typeface="Calibri"/>
                          <a:cs typeface="Calibri"/>
                        </a:rPr>
                        <a:t>13,40</a:t>
                      </a:r>
                      <a:endParaRPr sz="1000">
                        <a:latin typeface="Calibri"/>
                        <a:cs typeface="Calibri"/>
                      </a:endParaRPr>
                    </a:p>
                  </a:txBody>
                  <a:tcPr marL="0" marR="0" marT="14604" marB="0">
                    <a:lnB w="12700">
                      <a:solidFill>
                        <a:srgbClr val="000000"/>
                      </a:solidFill>
                      <a:prstDash val="solid"/>
                    </a:lnB>
                  </a:tcPr>
                </a:tc>
                <a:tc>
                  <a:txBody>
                    <a:bodyPr/>
                    <a:lstStyle/>
                    <a:p>
                      <a:pPr marR="20955" algn="ctr">
                        <a:lnSpc>
                          <a:spcPts val="1155"/>
                        </a:lnSpc>
                        <a:spcBef>
                          <a:spcPts val="114"/>
                        </a:spcBef>
                      </a:pPr>
                      <a:r>
                        <a:rPr sz="1000" spc="-5" dirty="0">
                          <a:latin typeface="Calibri"/>
                          <a:cs typeface="Calibri"/>
                        </a:rPr>
                        <a:t>8,00</a:t>
                      </a:r>
                      <a:endParaRPr sz="1000">
                        <a:latin typeface="Calibri"/>
                        <a:cs typeface="Calibri"/>
                      </a:endParaRPr>
                    </a:p>
                  </a:txBody>
                  <a:tcPr marL="0" marR="0" marT="14604" marB="0">
                    <a:lnB w="12700">
                      <a:solidFill>
                        <a:srgbClr val="000000"/>
                      </a:solidFill>
                      <a:prstDash val="solid"/>
                    </a:lnB>
                  </a:tcPr>
                </a:tc>
                <a:tc>
                  <a:txBody>
                    <a:bodyPr/>
                    <a:lstStyle/>
                    <a:p>
                      <a:pPr marL="22225" algn="ctr">
                        <a:lnSpc>
                          <a:spcPts val="1155"/>
                        </a:lnSpc>
                        <a:spcBef>
                          <a:spcPts val="114"/>
                        </a:spcBef>
                      </a:pPr>
                      <a:r>
                        <a:rPr sz="1000" spc="-5" dirty="0">
                          <a:latin typeface="Calibri"/>
                          <a:cs typeface="Calibri"/>
                        </a:rPr>
                        <a:t>sin</a:t>
                      </a:r>
                      <a:r>
                        <a:rPr sz="1000" spc="-35" dirty="0">
                          <a:latin typeface="Calibri"/>
                          <a:cs typeface="Calibri"/>
                        </a:rPr>
                        <a:t> </a:t>
                      </a:r>
                      <a:r>
                        <a:rPr sz="1000" spc="-5" dirty="0">
                          <a:latin typeface="Calibri"/>
                          <a:cs typeface="Calibri"/>
                        </a:rPr>
                        <a:t>dato</a:t>
                      </a:r>
                      <a:endParaRPr sz="1000">
                        <a:latin typeface="Calibri"/>
                        <a:cs typeface="Calibri"/>
                      </a:endParaRPr>
                    </a:p>
                  </a:txBody>
                  <a:tcPr marL="0" marR="0" marT="14604" marB="0">
                    <a:lnB w="1270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35" name="object 35"/>
          <p:cNvGraphicFramePr>
            <a:graphicFrameLocks noGrp="1"/>
          </p:cNvGraphicFramePr>
          <p:nvPr/>
        </p:nvGraphicFramePr>
        <p:xfrm>
          <a:off x="2375916" y="3870959"/>
          <a:ext cx="4150989" cy="2564885"/>
        </p:xfrm>
        <a:graphic>
          <a:graphicData uri="http://schemas.openxmlformats.org/drawingml/2006/table">
            <a:tbl>
              <a:tblPr firstRow="1" bandRow="1">
                <a:tableStyleId>{2D5ABB26-0587-4C30-8999-92F81FD0307C}</a:tableStyleId>
              </a:tblPr>
              <a:tblGrid>
                <a:gridCol w="1014730">
                  <a:extLst>
                    <a:ext uri="{9D8B030D-6E8A-4147-A177-3AD203B41FA5}">
                      <a16:colId xmlns:a16="http://schemas.microsoft.com/office/drawing/2014/main" val="20000"/>
                    </a:ext>
                  </a:extLst>
                </a:gridCol>
                <a:gridCol w="348615">
                  <a:extLst>
                    <a:ext uri="{9D8B030D-6E8A-4147-A177-3AD203B41FA5}">
                      <a16:colId xmlns:a16="http://schemas.microsoft.com/office/drawing/2014/main" val="20001"/>
                    </a:ext>
                  </a:extLst>
                </a:gridCol>
                <a:gridCol w="348615">
                  <a:extLst>
                    <a:ext uri="{9D8B030D-6E8A-4147-A177-3AD203B41FA5}">
                      <a16:colId xmlns:a16="http://schemas.microsoft.com/office/drawing/2014/main" val="20002"/>
                    </a:ext>
                  </a:extLst>
                </a:gridCol>
                <a:gridCol w="348614">
                  <a:extLst>
                    <a:ext uri="{9D8B030D-6E8A-4147-A177-3AD203B41FA5}">
                      <a16:colId xmlns:a16="http://schemas.microsoft.com/office/drawing/2014/main" val="20003"/>
                    </a:ext>
                  </a:extLst>
                </a:gridCol>
                <a:gridCol w="348614">
                  <a:extLst>
                    <a:ext uri="{9D8B030D-6E8A-4147-A177-3AD203B41FA5}">
                      <a16:colId xmlns:a16="http://schemas.microsoft.com/office/drawing/2014/main" val="20004"/>
                    </a:ext>
                  </a:extLst>
                </a:gridCol>
                <a:gridCol w="347344">
                  <a:extLst>
                    <a:ext uri="{9D8B030D-6E8A-4147-A177-3AD203B41FA5}">
                      <a16:colId xmlns:a16="http://schemas.microsoft.com/office/drawing/2014/main" val="20005"/>
                    </a:ext>
                  </a:extLst>
                </a:gridCol>
                <a:gridCol w="348614">
                  <a:extLst>
                    <a:ext uri="{9D8B030D-6E8A-4147-A177-3AD203B41FA5}">
                      <a16:colId xmlns:a16="http://schemas.microsoft.com/office/drawing/2014/main" val="20006"/>
                    </a:ext>
                  </a:extLst>
                </a:gridCol>
                <a:gridCol w="348615">
                  <a:extLst>
                    <a:ext uri="{9D8B030D-6E8A-4147-A177-3AD203B41FA5}">
                      <a16:colId xmlns:a16="http://schemas.microsoft.com/office/drawing/2014/main" val="20007"/>
                    </a:ext>
                  </a:extLst>
                </a:gridCol>
                <a:gridCol w="348614">
                  <a:extLst>
                    <a:ext uri="{9D8B030D-6E8A-4147-A177-3AD203B41FA5}">
                      <a16:colId xmlns:a16="http://schemas.microsoft.com/office/drawing/2014/main" val="20008"/>
                    </a:ext>
                  </a:extLst>
                </a:gridCol>
                <a:gridCol w="348614">
                  <a:extLst>
                    <a:ext uri="{9D8B030D-6E8A-4147-A177-3AD203B41FA5}">
                      <a16:colId xmlns:a16="http://schemas.microsoft.com/office/drawing/2014/main" val="20009"/>
                    </a:ext>
                  </a:extLst>
                </a:gridCol>
              </a:tblGrid>
              <a:tr h="99059">
                <a:tc rowSpan="11">
                  <a:txBody>
                    <a:bodyPr/>
                    <a:lstStyle/>
                    <a:p>
                      <a:pPr>
                        <a:lnSpc>
                          <a:spcPct val="100000"/>
                        </a:lnSpc>
                      </a:pPr>
                      <a:endParaRPr sz="1000">
                        <a:latin typeface="Times New Roman"/>
                        <a:cs typeface="Times New Roman"/>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97536">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4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99059">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99060">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5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9525">
                      <a:solidFill>
                        <a:srgbClr val="D9D9D9"/>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94487">
                <a:tc vMerge="1">
                  <a:txBody>
                    <a:bodyPr/>
                    <a:lstStyle/>
                    <a:p>
                      <a:endParaRPr/>
                    </a:p>
                  </a:txBody>
                  <a:tcPr marL="0" marR="0" marT="0" marB="0">
                    <a:lnR w="6350">
                      <a:solidFill>
                        <a:srgbClr val="888888"/>
                      </a:solidFill>
                      <a:prstDash val="solid"/>
                    </a:lnR>
                    <a:lnB w="6350">
                      <a:solidFill>
                        <a:srgbClr val="888888"/>
                      </a:solidFill>
                      <a:prstDash val="solid"/>
                    </a:lnB>
                  </a:tcPr>
                </a:tc>
                <a:tc gridSpan="9">
                  <a:txBody>
                    <a:bodyPr/>
                    <a:lstStyle/>
                    <a:p>
                      <a:pPr>
                        <a:lnSpc>
                          <a:spcPct val="100000"/>
                        </a:lnSpc>
                      </a:pPr>
                      <a:endParaRPr sz="400">
                        <a:latin typeface="Times New Roman"/>
                        <a:cs typeface="Times New Roman"/>
                      </a:endParaRPr>
                    </a:p>
                  </a:txBody>
                  <a:tcPr marL="0" marR="0" marT="0" marB="0">
                    <a:lnL w="6350">
                      <a:solidFill>
                        <a:srgbClr val="888888"/>
                      </a:solidFill>
                      <a:prstDash val="solid"/>
                    </a:lnL>
                    <a:lnR w="6350">
                      <a:solidFill>
                        <a:srgbClr val="4471C4"/>
                      </a:solidFill>
                      <a:prstDash val="solid"/>
                    </a:lnR>
                    <a:lnT w="9525">
                      <a:solidFill>
                        <a:srgbClr val="D9D9D9"/>
                      </a:solidFill>
                      <a:prstDash val="solid"/>
                    </a:lnT>
                    <a:lnB w="38100">
                      <a:solidFill>
                        <a:srgbClr val="A4A4A4"/>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195072">
                <a:tc vMerge="1">
                  <a:txBody>
                    <a:bodyPr/>
                    <a:lstStyle/>
                    <a:p>
                      <a:endParaRPr/>
                    </a:p>
                  </a:txBody>
                  <a:tcPr marL="0" marR="0" marT="0" marB="0">
                    <a:lnR w="6350">
                      <a:solidFill>
                        <a:srgbClr val="888888"/>
                      </a:solidFill>
                      <a:prstDash val="solid"/>
                    </a:lnR>
                    <a:lnB w="6350">
                      <a:solidFill>
                        <a:srgbClr val="888888"/>
                      </a:solidFill>
                      <a:prstDash val="solid"/>
                    </a:lnB>
                  </a:tcPr>
                </a:tc>
                <a:tc>
                  <a:txBody>
                    <a:bodyPr/>
                    <a:lstStyle/>
                    <a:p>
                      <a:pPr marL="1270" algn="ctr">
                        <a:lnSpc>
                          <a:spcPct val="100000"/>
                        </a:lnSpc>
                        <a:spcBef>
                          <a:spcPts val="70"/>
                        </a:spcBef>
                      </a:pPr>
                      <a:r>
                        <a:rPr sz="1000" spc="-5" dirty="0">
                          <a:latin typeface="Calibri"/>
                          <a:cs typeface="Calibri"/>
                        </a:rPr>
                        <a:t>ene</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R="81280" algn="r">
                        <a:lnSpc>
                          <a:spcPct val="100000"/>
                        </a:lnSpc>
                        <a:spcBef>
                          <a:spcPts val="70"/>
                        </a:spcBef>
                      </a:pPr>
                      <a:r>
                        <a:rPr sz="1000" spc="-5" dirty="0">
                          <a:latin typeface="Calibri"/>
                          <a:cs typeface="Calibri"/>
                        </a:rPr>
                        <a:t>feb</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71755">
                        <a:lnSpc>
                          <a:spcPct val="100000"/>
                        </a:lnSpc>
                        <a:spcBef>
                          <a:spcPts val="70"/>
                        </a:spcBef>
                      </a:pPr>
                      <a:r>
                        <a:rPr sz="1000" spc="-5" dirty="0">
                          <a:latin typeface="Calibri"/>
                          <a:cs typeface="Calibri"/>
                        </a:rPr>
                        <a:t>mar</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635" algn="ctr">
                        <a:lnSpc>
                          <a:spcPct val="100000"/>
                        </a:lnSpc>
                        <a:spcBef>
                          <a:spcPts val="70"/>
                        </a:spcBef>
                      </a:pPr>
                      <a:r>
                        <a:rPr sz="1000" spc="-5" dirty="0">
                          <a:latin typeface="Calibri"/>
                          <a:cs typeface="Calibri"/>
                        </a:rPr>
                        <a:t>abr</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1905" algn="ctr">
                        <a:lnSpc>
                          <a:spcPct val="100000"/>
                        </a:lnSpc>
                        <a:spcBef>
                          <a:spcPts val="70"/>
                        </a:spcBef>
                      </a:pPr>
                      <a:r>
                        <a:rPr sz="1000" dirty="0">
                          <a:latin typeface="Calibri"/>
                          <a:cs typeface="Calibri"/>
                        </a:rPr>
                        <a:t>may</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2540" algn="ctr">
                        <a:lnSpc>
                          <a:spcPct val="100000"/>
                        </a:lnSpc>
                        <a:spcBef>
                          <a:spcPts val="70"/>
                        </a:spcBef>
                      </a:pPr>
                      <a:r>
                        <a:rPr sz="1000" spc="-5" dirty="0">
                          <a:latin typeface="Calibri"/>
                          <a:cs typeface="Calibri"/>
                        </a:rPr>
                        <a:t>jun</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1905" algn="ctr">
                        <a:lnSpc>
                          <a:spcPct val="100000"/>
                        </a:lnSpc>
                        <a:spcBef>
                          <a:spcPts val="70"/>
                        </a:spcBef>
                      </a:pPr>
                      <a:r>
                        <a:rPr sz="1000" spc="-5" dirty="0">
                          <a:latin typeface="Calibri"/>
                          <a:cs typeface="Calibri"/>
                        </a:rPr>
                        <a:t>jul</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81280">
                        <a:lnSpc>
                          <a:spcPct val="100000"/>
                        </a:lnSpc>
                        <a:spcBef>
                          <a:spcPts val="70"/>
                        </a:spcBef>
                      </a:pPr>
                      <a:r>
                        <a:rPr sz="1000" spc="-5" dirty="0">
                          <a:latin typeface="Calibri"/>
                          <a:cs typeface="Calibri"/>
                        </a:rPr>
                        <a:t>aug</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tc>
                  <a:txBody>
                    <a:bodyPr/>
                    <a:lstStyle/>
                    <a:p>
                      <a:pPr marL="85090">
                        <a:lnSpc>
                          <a:spcPct val="100000"/>
                        </a:lnSpc>
                        <a:spcBef>
                          <a:spcPts val="70"/>
                        </a:spcBef>
                      </a:pPr>
                      <a:r>
                        <a:rPr sz="1000" spc="-5" dirty="0">
                          <a:latin typeface="Calibri"/>
                          <a:cs typeface="Calibri"/>
                        </a:rPr>
                        <a:t>sep</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38100">
                      <a:solidFill>
                        <a:srgbClr val="A4A4A4"/>
                      </a:solidFill>
                      <a:prstDash val="solid"/>
                    </a:lnT>
                    <a:lnB w="6350">
                      <a:solidFill>
                        <a:srgbClr val="888888"/>
                      </a:solidFill>
                      <a:prstDash val="solid"/>
                    </a:lnB>
                  </a:tcPr>
                </a:tc>
                <a:extLst>
                  <a:ext uri="{0D108BD9-81ED-4DB2-BD59-A6C34878D82A}">
                    <a16:rowId xmlns:a16="http://schemas.microsoft.com/office/drawing/2014/main" val="10010"/>
                  </a:ext>
                </a:extLst>
              </a:tr>
              <a:tr h="198119">
                <a:tc>
                  <a:txBody>
                    <a:bodyPr/>
                    <a:lstStyle/>
                    <a:p>
                      <a:pPr marL="404495">
                        <a:lnSpc>
                          <a:spcPct val="100000"/>
                        </a:lnSpc>
                        <a:spcBef>
                          <a:spcPts val="40"/>
                        </a:spcBef>
                      </a:pPr>
                      <a:r>
                        <a:rPr sz="1000" spc="-5" dirty="0">
                          <a:latin typeface="Calibri"/>
                          <a:cs typeface="Calibri"/>
                        </a:rPr>
                        <a:t>DDD1CEF</a:t>
                      </a:r>
                      <a:endParaRPr sz="1000">
                        <a:latin typeface="Calibri"/>
                        <a:cs typeface="Calibri"/>
                      </a:endParaRPr>
                    </a:p>
                  </a:txBody>
                  <a:tcPr marL="0" marR="0" marT="508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3,71</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4610" algn="r">
                        <a:lnSpc>
                          <a:spcPct val="100000"/>
                        </a:lnSpc>
                        <a:spcBef>
                          <a:spcPts val="65"/>
                        </a:spcBef>
                      </a:pPr>
                      <a:r>
                        <a:rPr sz="1000" spc="-5" dirty="0">
                          <a:latin typeface="Calibri"/>
                          <a:cs typeface="Calibri"/>
                        </a:rPr>
                        <a:t>2,52</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4,28</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algn="ctr">
                        <a:lnSpc>
                          <a:spcPct val="100000"/>
                        </a:lnSpc>
                        <a:spcBef>
                          <a:spcPts val="65"/>
                        </a:spcBef>
                      </a:pPr>
                      <a:r>
                        <a:rPr sz="1000" spc="-5" dirty="0">
                          <a:latin typeface="Calibri"/>
                          <a:cs typeface="Calibri"/>
                        </a:rPr>
                        <a:t>1,66</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1,82</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0,96</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1,05</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3975" algn="r">
                        <a:lnSpc>
                          <a:spcPct val="100000"/>
                        </a:lnSpc>
                        <a:spcBef>
                          <a:spcPts val="65"/>
                        </a:spcBef>
                      </a:pPr>
                      <a:r>
                        <a:rPr sz="1000" spc="-5" dirty="0">
                          <a:latin typeface="Calibri"/>
                          <a:cs typeface="Calibri"/>
                        </a:rPr>
                        <a:t>1,40</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1,58</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1"/>
                  </a:ext>
                </a:extLst>
              </a:tr>
              <a:tr h="198120">
                <a:tc>
                  <a:txBody>
                    <a:bodyPr/>
                    <a:lstStyle/>
                    <a:p>
                      <a:pPr marL="404495">
                        <a:lnSpc>
                          <a:spcPct val="100000"/>
                        </a:lnSpc>
                        <a:spcBef>
                          <a:spcPts val="35"/>
                        </a:spcBef>
                      </a:pPr>
                      <a:r>
                        <a:rPr sz="1000" spc="-5" dirty="0">
                          <a:latin typeface="Calibri"/>
                          <a:cs typeface="Calibri"/>
                        </a:rPr>
                        <a:t>DDD3ERT</a:t>
                      </a:r>
                      <a:endParaRPr sz="1000">
                        <a:latin typeface="Calibri"/>
                        <a:cs typeface="Calibri"/>
                      </a:endParaRPr>
                    </a:p>
                  </a:txBody>
                  <a:tcPr marL="0" marR="0" marT="444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0"/>
                        </a:spcBef>
                      </a:pPr>
                      <a:r>
                        <a:rPr sz="1000" spc="-5" dirty="0">
                          <a:latin typeface="Calibri"/>
                          <a:cs typeface="Calibri"/>
                        </a:rPr>
                        <a:t>0,07</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4610" algn="r">
                        <a:lnSpc>
                          <a:spcPct val="100000"/>
                        </a:lnSpc>
                        <a:spcBef>
                          <a:spcPts val="60"/>
                        </a:spcBef>
                      </a:pPr>
                      <a:r>
                        <a:rPr sz="1000" spc="-5" dirty="0">
                          <a:latin typeface="Calibri"/>
                          <a:cs typeface="Calibri"/>
                        </a:rPr>
                        <a:t>0,01</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0"/>
                        </a:spcBef>
                      </a:pPr>
                      <a:r>
                        <a:rPr sz="1000" spc="-5" dirty="0">
                          <a:latin typeface="Calibri"/>
                          <a:cs typeface="Calibri"/>
                        </a:rPr>
                        <a:t>0,02</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algn="ctr">
                        <a:lnSpc>
                          <a:spcPct val="100000"/>
                        </a:lnSpc>
                        <a:spcBef>
                          <a:spcPts val="60"/>
                        </a:spcBef>
                      </a:pPr>
                      <a:r>
                        <a:rPr sz="1000" spc="-5" dirty="0">
                          <a:latin typeface="Calibri"/>
                          <a:cs typeface="Calibri"/>
                        </a:rPr>
                        <a:t>0,04</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0"/>
                        </a:spcBef>
                      </a:pPr>
                      <a:r>
                        <a:rPr sz="1000" spc="-5" dirty="0">
                          <a:latin typeface="Calibri"/>
                          <a:cs typeface="Calibri"/>
                        </a:rPr>
                        <a:t>0,00</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0"/>
                        </a:spcBef>
                      </a:pPr>
                      <a:r>
                        <a:rPr sz="1000" spc="-5" dirty="0">
                          <a:latin typeface="Calibri"/>
                          <a:cs typeface="Calibri"/>
                        </a:rPr>
                        <a:t>0,06</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0"/>
                        </a:spcBef>
                      </a:pPr>
                      <a:r>
                        <a:rPr sz="1000" spc="-5" dirty="0">
                          <a:latin typeface="Calibri"/>
                          <a:cs typeface="Calibri"/>
                        </a:rPr>
                        <a:t>0,04</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3975" algn="r">
                        <a:lnSpc>
                          <a:spcPct val="100000"/>
                        </a:lnSpc>
                        <a:spcBef>
                          <a:spcPts val="60"/>
                        </a:spcBef>
                      </a:pPr>
                      <a:r>
                        <a:rPr sz="1000" spc="-5" dirty="0">
                          <a:latin typeface="Calibri"/>
                          <a:cs typeface="Calibri"/>
                        </a:rPr>
                        <a:t>0,00</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0"/>
                        </a:spcBef>
                      </a:pPr>
                      <a:r>
                        <a:rPr sz="1000" spc="-5" dirty="0">
                          <a:latin typeface="Calibri"/>
                          <a:cs typeface="Calibri"/>
                        </a:rPr>
                        <a:t>0,13</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2"/>
                  </a:ext>
                </a:extLst>
              </a:tr>
              <a:tr h="196596">
                <a:tc>
                  <a:txBody>
                    <a:bodyPr/>
                    <a:lstStyle/>
                    <a:p>
                      <a:pPr marR="24765" algn="r">
                        <a:lnSpc>
                          <a:spcPct val="100000"/>
                        </a:lnSpc>
                        <a:spcBef>
                          <a:spcPts val="35"/>
                        </a:spcBef>
                      </a:pPr>
                      <a:r>
                        <a:rPr sz="1000" spc="-5" dirty="0">
                          <a:latin typeface="Calibri"/>
                          <a:cs typeface="Calibri"/>
                        </a:rPr>
                        <a:t>DDD4MEM</a:t>
                      </a:r>
                      <a:endParaRPr sz="1000">
                        <a:latin typeface="Calibri"/>
                        <a:cs typeface="Calibri"/>
                      </a:endParaRPr>
                    </a:p>
                  </a:txBody>
                  <a:tcPr marL="0" marR="0" marT="444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0"/>
                        </a:spcBef>
                      </a:pPr>
                      <a:r>
                        <a:rPr sz="1000" spc="-5" dirty="0">
                          <a:latin typeface="Calibri"/>
                          <a:cs typeface="Calibri"/>
                        </a:rPr>
                        <a:t>9,83</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20955" algn="r">
                        <a:lnSpc>
                          <a:spcPct val="100000"/>
                        </a:lnSpc>
                        <a:spcBef>
                          <a:spcPts val="60"/>
                        </a:spcBef>
                      </a:pPr>
                      <a:r>
                        <a:rPr sz="1000" spc="-5" dirty="0">
                          <a:latin typeface="Calibri"/>
                          <a:cs typeface="Calibri"/>
                        </a:rPr>
                        <a:t>15,97</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0"/>
                        </a:spcBef>
                      </a:pPr>
                      <a:r>
                        <a:rPr sz="1000" spc="-5" dirty="0">
                          <a:latin typeface="Calibri"/>
                          <a:cs typeface="Calibri"/>
                        </a:rPr>
                        <a:t>9,39</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0"/>
                        </a:spcBef>
                      </a:pPr>
                      <a:r>
                        <a:rPr sz="1000" spc="-5" dirty="0">
                          <a:latin typeface="Calibri"/>
                          <a:cs typeface="Calibri"/>
                        </a:rPr>
                        <a:t>11,61</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0"/>
                        </a:spcBef>
                      </a:pPr>
                      <a:r>
                        <a:rPr sz="1000" spc="-5" dirty="0">
                          <a:latin typeface="Calibri"/>
                          <a:cs typeface="Calibri"/>
                        </a:rPr>
                        <a:t>14,73</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2540" algn="ctr">
                        <a:lnSpc>
                          <a:spcPct val="100000"/>
                        </a:lnSpc>
                        <a:spcBef>
                          <a:spcPts val="60"/>
                        </a:spcBef>
                      </a:pPr>
                      <a:r>
                        <a:rPr sz="1000" spc="-5" dirty="0">
                          <a:latin typeface="Calibri"/>
                          <a:cs typeface="Calibri"/>
                        </a:rPr>
                        <a:t>10,88</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2540" algn="ctr">
                        <a:lnSpc>
                          <a:spcPct val="100000"/>
                        </a:lnSpc>
                        <a:spcBef>
                          <a:spcPts val="60"/>
                        </a:spcBef>
                      </a:pPr>
                      <a:r>
                        <a:rPr sz="1000" spc="-5" dirty="0">
                          <a:latin typeface="Calibri"/>
                          <a:cs typeface="Calibri"/>
                        </a:rPr>
                        <a:t>12,76</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20955" algn="r">
                        <a:lnSpc>
                          <a:spcPct val="100000"/>
                        </a:lnSpc>
                        <a:spcBef>
                          <a:spcPts val="60"/>
                        </a:spcBef>
                      </a:pPr>
                      <a:r>
                        <a:rPr sz="1000" spc="-5" dirty="0">
                          <a:latin typeface="Calibri"/>
                          <a:cs typeface="Calibri"/>
                        </a:rPr>
                        <a:t>12,93</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30480">
                        <a:lnSpc>
                          <a:spcPct val="100000"/>
                        </a:lnSpc>
                        <a:spcBef>
                          <a:spcPts val="60"/>
                        </a:spcBef>
                      </a:pPr>
                      <a:r>
                        <a:rPr sz="1000" spc="-5" dirty="0">
                          <a:latin typeface="Calibri"/>
                          <a:cs typeface="Calibri"/>
                        </a:rPr>
                        <a:t>12,27</a:t>
                      </a:r>
                      <a:endParaRPr sz="1000">
                        <a:latin typeface="Calibri"/>
                        <a:cs typeface="Calibri"/>
                      </a:endParaRPr>
                    </a:p>
                  </a:txBody>
                  <a:tcPr marL="0" marR="0" marT="762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3"/>
                  </a:ext>
                </a:extLst>
              </a:tr>
              <a:tr h="198119">
                <a:tc>
                  <a:txBody>
                    <a:bodyPr/>
                    <a:lstStyle/>
                    <a:p>
                      <a:pPr marL="404495">
                        <a:lnSpc>
                          <a:spcPct val="100000"/>
                        </a:lnSpc>
                        <a:spcBef>
                          <a:spcPts val="45"/>
                        </a:spcBef>
                      </a:pPr>
                      <a:r>
                        <a:rPr sz="1000" spc="-5" dirty="0">
                          <a:latin typeface="Calibri"/>
                          <a:cs typeface="Calibri"/>
                        </a:rPr>
                        <a:t>DDD5PTZ</a:t>
                      </a:r>
                      <a:endParaRPr sz="1000">
                        <a:latin typeface="Calibri"/>
                        <a:cs typeface="Calibri"/>
                      </a:endParaRPr>
                    </a:p>
                  </a:txBody>
                  <a:tcPr marL="0" marR="0" marT="571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70"/>
                        </a:spcBef>
                      </a:pPr>
                      <a:r>
                        <a:rPr sz="1000" spc="-5" dirty="0">
                          <a:latin typeface="Calibri"/>
                          <a:cs typeface="Calibri"/>
                        </a:rPr>
                        <a:t>13,09</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20955" algn="r">
                        <a:lnSpc>
                          <a:spcPct val="100000"/>
                        </a:lnSpc>
                        <a:spcBef>
                          <a:spcPts val="70"/>
                        </a:spcBef>
                      </a:pPr>
                      <a:r>
                        <a:rPr sz="1000" spc="-5" dirty="0">
                          <a:latin typeface="Calibri"/>
                          <a:cs typeface="Calibri"/>
                        </a:rPr>
                        <a:t>12,20</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30480">
                        <a:lnSpc>
                          <a:spcPct val="100000"/>
                        </a:lnSpc>
                        <a:spcBef>
                          <a:spcPts val="70"/>
                        </a:spcBef>
                      </a:pPr>
                      <a:r>
                        <a:rPr sz="1000" spc="-5" dirty="0">
                          <a:latin typeface="Calibri"/>
                          <a:cs typeface="Calibri"/>
                        </a:rPr>
                        <a:t>11,33</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70"/>
                        </a:spcBef>
                      </a:pPr>
                      <a:r>
                        <a:rPr sz="1000" spc="-5" dirty="0">
                          <a:latin typeface="Calibri"/>
                          <a:cs typeface="Calibri"/>
                        </a:rPr>
                        <a:t>12,86</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70"/>
                        </a:spcBef>
                      </a:pPr>
                      <a:r>
                        <a:rPr sz="1000" spc="-5" dirty="0">
                          <a:latin typeface="Calibri"/>
                          <a:cs typeface="Calibri"/>
                        </a:rPr>
                        <a:t>10,39</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2540" algn="ctr">
                        <a:lnSpc>
                          <a:spcPct val="100000"/>
                        </a:lnSpc>
                        <a:spcBef>
                          <a:spcPts val="70"/>
                        </a:spcBef>
                      </a:pPr>
                      <a:r>
                        <a:rPr sz="1000" spc="-5" dirty="0">
                          <a:latin typeface="Calibri"/>
                          <a:cs typeface="Calibri"/>
                        </a:rPr>
                        <a:t>11,58</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2540" algn="ctr">
                        <a:lnSpc>
                          <a:spcPct val="100000"/>
                        </a:lnSpc>
                        <a:spcBef>
                          <a:spcPts val="70"/>
                        </a:spcBef>
                      </a:pPr>
                      <a:r>
                        <a:rPr sz="1000" spc="-5" dirty="0">
                          <a:latin typeface="Calibri"/>
                          <a:cs typeface="Calibri"/>
                        </a:rPr>
                        <a:t>10,90</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20955" algn="r">
                        <a:lnSpc>
                          <a:spcPct val="100000"/>
                        </a:lnSpc>
                        <a:spcBef>
                          <a:spcPts val="70"/>
                        </a:spcBef>
                      </a:pPr>
                      <a:r>
                        <a:rPr sz="1000" spc="-5" dirty="0">
                          <a:latin typeface="Calibri"/>
                          <a:cs typeface="Calibri"/>
                        </a:rPr>
                        <a:t>11,49</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30480">
                        <a:lnSpc>
                          <a:spcPct val="100000"/>
                        </a:lnSpc>
                        <a:spcBef>
                          <a:spcPts val="70"/>
                        </a:spcBef>
                      </a:pPr>
                      <a:r>
                        <a:rPr sz="1000" spc="-5" dirty="0">
                          <a:latin typeface="Calibri"/>
                          <a:cs typeface="Calibri"/>
                        </a:rPr>
                        <a:t>13,91</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4"/>
                  </a:ext>
                </a:extLst>
              </a:tr>
              <a:tr h="198119">
                <a:tc>
                  <a:txBody>
                    <a:bodyPr/>
                    <a:lstStyle/>
                    <a:p>
                      <a:pPr marR="76200" algn="r">
                        <a:lnSpc>
                          <a:spcPct val="100000"/>
                        </a:lnSpc>
                        <a:spcBef>
                          <a:spcPts val="45"/>
                        </a:spcBef>
                      </a:pPr>
                      <a:r>
                        <a:rPr sz="1000" spc="-5" dirty="0">
                          <a:latin typeface="Calibri"/>
                          <a:cs typeface="Calibri"/>
                        </a:rPr>
                        <a:t>DDD6VAN</a:t>
                      </a:r>
                      <a:endParaRPr sz="1000">
                        <a:latin typeface="Calibri"/>
                        <a:cs typeface="Calibri"/>
                      </a:endParaRPr>
                    </a:p>
                  </a:txBody>
                  <a:tcPr marL="0" marR="0" marT="571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70"/>
                        </a:spcBef>
                      </a:pPr>
                      <a:r>
                        <a:rPr sz="1000" spc="-5" dirty="0">
                          <a:latin typeface="Calibri"/>
                          <a:cs typeface="Calibri"/>
                        </a:rPr>
                        <a:t>6,19</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4610" algn="r">
                        <a:lnSpc>
                          <a:spcPct val="100000"/>
                        </a:lnSpc>
                        <a:spcBef>
                          <a:spcPts val="70"/>
                        </a:spcBef>
                      </a:pPr>
                      <a:r>
                        <a:rPr sz="1000" spc="-5" dirty="0">
                          <a:latin typeface="Calibri"/>
                          <a:cs typeface="Calibri"/>
                        </a:rPr>
                        <a:t>6,20</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70"/>
                        </a:spcBef>
                      </a:pPr>
                      <a:r>
                        <a:rPr sz="1000" spc="-5" dirty="0">
                          <a:latin typeface="Calibri"/>
                          <a:cs typeface="Calibri"/>
                        </a:rPr>
                        <a:t>5,43</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algn="ctr">
                        <a:lnSpc>
                          <a:spcPct val="100000"/>
                        </a:lnSpc>
                        <a:spcBef>
                          <a:spcPts val="70"/>
                        </a:spcBef>
                      </a:pPr>
                      <a:r>
                        <a:rPr sz="1000" spc="-5" dirty="0">
                          <a:latin typeface="Calibri"/>
                          <a:cs typeface="Calibri"/>
                        </a:rPr>
                        <a:t>6,04</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70"/>
                        </a:spcBef>
                      </a:pPr>
                      <a:r>
                        <a:rPr sz="1000" spc="-5" dirty="0">
                          <a:latin typeface="Calibri"/>
                          <a:cs typeface="Calibri"/>
                        </a:rPr>
                        <a:t>7,97</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70"/>
                        </a:spcBef>
                      </a:pPr>
                      <a:r>
                        <a:rPr sz="1000" spc="-5" dirty="0">
                          <a:latin typeface="Calibri"/>
                          <a:cs typeface="Calibri"/>
                        </a:rPr>
                        <a:t>6,18</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2540" algn="ctr">
                        <a:lnSpc>
                          <a:spcPct val="100000"/>
                        </a:lnSpc>
                        <a:spcBef>
                          <a:spcPts val="70"/>
                        </a:spcBef>
                      </a:pPr>
                      <a:r>
                        <a:rPr sz="1000" spc="-5" dirty="0">
                          <a:latin typeface="Calibri"/>
                          <a:cs typeface="Calibri"/>
                        </a:rPr>
                        <a:t>13,23</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3975" algn="r">
                        <a:lnSpc>
                          <a:spcPct val="100000"/>
                        </a:lnSpc>
                        <a:spcBef>
                          <a:spcPts val="70"/>
                        </a:spcBef>
                      </a:pPr>
                      <a:r>
                        <a:rPr sz="1000" spc="-5" dirty="0">
                          <a:latin typeface="Calibri"/>
                          <a:cs typeface="Calibri"/>
                        </a:rPr>
                        <a:t>6,83</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70"/>
                        </a:spcBef>
                      </a:pPr>
                      <a:r>
                        <a:rPr sz="1000" spc="-5" dirty="0">
                          <a:latin typeface="Calibri"/>
                          <a:cs typeface="Calibri"/>
                        </a:rPr>
                        <a:t>7,08</a:t>
                      </a:r>
                      <a:endParaRPr sz="1000">
                        <a:latin typeface="Calibri"/>
                        <a:cs typeface="Calibri"/>
                      </a:endParaRPr>
                    </a:p>
                  </a:txBody>
                  <a:tcPr marL="0" marR="0" marT="889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5"/>
                  </a:ext>
                </a:extLst>
              </a:tr>
              <a:tr h="198120">
                <a:tc>
                  <a:txBody>
                    <a:bodyPr/>
                    <a:lstStyle/>
                    <a:p>
                      <a:pPr marL="404495">
                        <a:lnSpc>
                          <a:spcPct val="100000"/>
                        </a:lnSpc>
                        <a:spcBef>
                          <a:spcPts val="45"/>
                        </a:spcBef>
                      </a:pPr>
                      <a:r>
                        <a:rPr sz="1000" spc="-5" dirty="0">
                          <a:latin typeface="Calibri"/>
                          <a:cs typeface="Calibri"/>
                        </a:rPr>
                        <a:t>DDD2FEP</a:t>
                      </a:r>
                      <a:endParaRPr sz="1000">
                        <a:latin typeface="Calibri"/>
                        <a:cs typeface="Calibri"/>
                      </a:endParaRPr>
                    </a:p>
                  </a:txBody>
                  <a:tcPr marL="0" marR="0" marT="571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6,48</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4610" algn="r">
                        <a:lnSpc>
                          <a:spcPct val="100000"/>
                        </a:lnSpc>
                        <a:spcBef>
                          <a:spcPts val="65"/>
                        </a:spcBef>
                      </a:pPr>
                      <a:r>
                        <a:rPr sz="1000" spc="-5" dirty="0">
                          <a:latin typeface="Calibri"/>
                          <a:cs typeface="Calibri"/>
                        </a:rPr>
                        <a:t>8,47</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6,95</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11,21</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17,79</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9,35</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9,24</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3975" algn="r">
                        <a:lnSpc>
                          <a:spcPct val="100000"/>
                        </a:lnSpc>
                        <a:spcBef>
                          <a:spcPts val="65"/>
                        </a:spcBef>
                      </a:pPr>
                      <a:r>
                        <a:rPr sz="1000" spc="-5" dirty="0">
                          <a:latin typeface="Calibri"/>
                          <a:cs typeface="Calibri"/>
                        </a:rPr>
                        <a:t>6,27</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6,23</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6"/>
                  </a:ext>
                </a:extLst>
              </a:tr>
              <a:tr h="198119">
                <a:tc>
                  <a:txBody>
                    <a:bodyPr/>
                    <a:lstStyle/>
                    <a:p>
                      <a:pPr marL="48260">
                        <a:lnSpc>
                          <a:spcPct val="100000"/>
                        </a:lnSpc>
                        <a:spcBef>
                          <a:spcPts val="40"/>
                        </a:spcBef>
                        <a:tabLst>
                          <a:tab pos="404495" algn="l"/>
                        </a:tabLst>
                      </a:pPr>
                      <a:r>
                        <a:rPr sz="1000" dirty="0">
                          <a:latin typeface="Calibri"/>
                          <a:cs typeface="Calibri"/>
                        </a:rPr>
                        <a:t> 	</a:t>
                      </a:r>
                      <a:r>
                        <a:rPr sz="1000" spc="-5" dirty="0">
                          <a:latin typeface="Calibri"/>
                          <a:cs typeface="Calibri"/>
                        </a:rPr>
                        <a:t>%OCUP</a:t>
                      </a:r>
                      <a:endParaRPr sz="1000">
                        <a:latin typeface="Calibri"/>
                        <a:cs typeface="Calibri"/>
                      </a:endParaRPr>
                    </a:p>
                  </a:txBody>
                  <a:tcPr marL="0" marR="0" marT="5080"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0,88</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4610" algn="r">
                        <a:lnSpc>
                          <a:spcPct val="100000"/>
                        </a:lnSpc>
                        <a:spcBef>
                          <a:spcPts val="65"/>
                        </a:spcBef>
                      </a:pPr>
                      <a:r>
                        <a:rPr sz="1000" spc="-5" dirty="0">
                          <a:latin typeface="Calibri"/>
                          <a:cs typeface="Calibri"/>
                        </a:rPr>
                        <a:t>0,72</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0,77</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algn="ctr">
                        <a:lnSpc>
                          <a:spcPct val="100000"/>
                        </a:lnSpc>
                        <a:spcBef>
                          <a:spcPts val="65"/>
                        </a:spcBef>
                      </a:pPr>
                      <a:r>
                        <a:rPr sz="1000" spc="-5" dirty="0">
                          <a:latin typeface="Calibri"/>
                          <a:cs typeface="Calibri"/>
                        </a:rPr>
                        <a:t>0,95</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35" algn="ctr">
                        <a:lnSpc>
                          <a:spcPct val="100000"/>
                        </a:lnSpc>
                        <a:spcBef>
                          <a:spcPts val="65"/>
                        </a:spcBef>
                      </a:pPr>
                      <a:r>
                        <a:rPr sz="1000" spc="-5" dirty="0">
                          <a:latin typeface="Calibri"/>
                          <a:cs typeface="Calibri"/>
                        </a:rPr>
                        <a:t>0,95</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0,93</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1270" algn="ctr">
                        <a:lnSpc>
                          <a:spcPct val="100000"/>
                        </a:lnSpc>
                        <a:spcBef>
                          <a:spcPts val="65"/>
                        </a:spcBef>
                      </a:pPr>
                      <a:r>
                        <a:rPr sz="1000" spc="-5" dirty="0">
                          <a:latin typeface="Calibri"/>
                          <a:cs typeface="Calibri"/>
                        </a:rPr>
                        <a:t>0,88</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R="53975" algn="r">
                        <a:lnSpc>
                          <a:spcPct val="100000"/>
                        </a:lnSpc>
                        <a:spcBef>
                          <a:spcPts val="65"/>
                        </a:spcBef>
                      </a:pPr>
                      <a:r>
                        <a:rPr sz="1000" spc="-5" dirty="0">
                          <a:latin typeface="Calibri"/>
                          <a:cs typeface="Calibri"/>
                        </a:rPr>
                        <a:t>0,73</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tc>
                  <a:txBody>
                    <a:bodyPr/>
                    <a:lstStyle/>
                    <a:p>
                      <a:pPr marL="62230">
                        <a:lnSpc>
                          <a:spcPct val="100000"/>
                        </a:lnSpc>
                        <a:spcBef>
                          <a:spcPts val="65"/>
                        </a:spcBef>
                      </a:pPr>
                      <a:r>
                        <a:rPr sz="1000" spc="-5" dirty="0">
                          <a:latin typeface="Calibri"/>
                          <a:cs typeface="Calibri"/>
                        </a:rPr>
                        <a:t>0,72</a:t>
                      </a:r>
                      <a:endParaRPr sz="1000">
                        <a:latin typeface="Calibri"/>
                        <a:cs typeface="Calibri"/>
                      </a:endParaRPr>
                    </a:p>
                  </a:txBody>
                  <a:tcPr marL="0" marR="0" marT="8255" marB="0">
                    <a:lnL w="6350">
                      <a:solidFill>
                        <a:srgbClr val="888888"/>
                      </a:solidFill>
                      <a:prstDash val="solid"/>
                    </a:lnL>
                    <a:lnR w="6350">
                      <a:solidFill>
                        <a:srgbClr val="888888"/>
                      </a:solidFill>
                      <a:prstDash val="solid"/>
                    </a:lnR>
                    <a:lnT w="6350">
                      <a:solidFill>
                        <a:srgbClr val="888888"/>
                      </a:solidFill>
                      <a:prstDash val="solid"/>
                    </a:lnT>
                    <a:lnB w="6350">
                      <a:solidFill>
                        <a:srgbClr val="888888"/>
                      </a:solidFill>
                      <a:prstDash val="solid"/>
                    </a:lnB>
                  </a:tcPr>
                </a:tc>
                <a:extLst>
                  <a:ext uri="{0D108BD9-81ED-4DB2-BD59-A6C34878D82A}">
                    <a16:rowId xmlns:a16="http://schemas.microsoft.com/office/drawing/2014/main" val="10017"/>
                  </a:ext>
                </a:extLst>
              </a:tr>
            </a:tbl>
          </a:graphicData>
        </a:graphic>
      </p:graphicFrame>
      <p:sp>
        <p:nvSpPr>
          <p:cNvPr id="36" name="object 36"/>
          <p:cNvSpPr/>
          <p:nvPr/>
        </p:nvSpPr>
        <p:spPr>
          <a:xfrm>
            <a:off x="2427732" y="5151120"/>
            <a:ext cx="320040" cy="0"/>
          </a:xfrm>
          <a:custGeom>
            <a:avLst/>
            <a:gdLst/>
            <a:ahLst/>
            <a:cxnLst/>
            <a:rect l="l" t="t" r="r" b="b"/>
            <a:pathLst>
              <a:path w="320039">
                <a:moveTo>
                  <a:pt x="0" y="0"/>
                </a:moveTo>
                <a:lnTo>
                  <a:pt x="320040" y="0"/>
                </a:lnTo>
              </a:path>
            </a:pathLst>
          </a:custGeom>
          <a:ln w="27432">
            <a:solidFill>
              <a:srgbClr val="EC7C30"/>
            </a:solidFill>
          </a:ln>
        </p:spPr>
        <p:txBody>
          <a:bodyPr wrap="square" lIns="0" tIns="0" rIns="0" bIns="0" rtlCol="0"/>
          <a:lstStyle/>
          <a:p>
            <a:endParaRPr/>
          </a:p>
        </p:txBody>
      </p:sp>
      <p:sp>
        <p:nvSpPr>
          <p:cNvPr id="37" name="object 37"/>
          <p:cNvSpPr/>
          <p:nvPr/>
        </p:nvSpPr>
        <p:spPr>
          <a:xfrm>
            <a:off x="2427732" y="5349240"/>
            <a:ext cx="320040" cy="0"/>
          </a:xfrm>
          <a:custGeom>
            <a:avLst/>
            <a:gdLst/>
            <a:ahLst/>
            <a:cxnLst/>
            <a:rect l="l" t="t" r="r" b="b"/>
            <a:pathLst>
              <a:path w="320039">
                <a:moveTo>
                  <a:pt x="0" y="0"/>
                </a:moveTo>
                <a:lnTo>
                  <a:pt x="320040" y="0"/>
                </a:lnTo>
              </a:path>
            </a:pathLst>
          </a:custGeom>
          <a:ln w="27432">
            <a:solidFill>
              <a:srgbClr val="A4A4A4"/>
            </a:solidFill>
          </a:ln>
        </p:spPr>
        <p:txBody>
          <a:bodyPr wrap="square" lIns="0" tIns="0" rIns="0" bIns="0" rtlCol="0"/>
          <a:lstStyle/>
          <a:p>
            <a:endParaRPr/>
          </a:p>
        </p:txBody>
      </p:sp>
      <p:sp>
        <p:nvSpPr>
          <p:cNvPr id="38" name="object 38"/>
          <p:cNvSpPr/>
          <p:nvPr/>
        </p:nvSpPr>
        <p:spPr>
          <a:xfrm>
            <a:off x="2427732" y="5545835"/>
            <a:ext cx="320040" cy="0"/>
          </a:xfrm>
          <a:custGeom>
            <a:avLst/>
            <a:gdLst/>
            <a:ahLst/>
            <a:cxnLst/>
            <a:rect l="l" t="t" r="r" b="b"/>
            <a:pathLst>
              <a:path w="320039">
                <a:moveTo>
                  <a:pt x="0" y="0"/>
                </a:moveTo>
                <a:lnTo>
                  <a:pt x="320040" y="0"/>
                </a:lnTo>
              </a:path>
            </a:pathLst>
          </a:custGeom>
          <a:ln w="27432">
            <a:solidFill>
              <a:srgbClr val="FFC000"/>
            </a:solidFill>
          </a:ln>
        </p:spPr>
        <p:txBody>
          <a:bodyPr wrap="square" lIns="0" tIns="0" rIns="0" bIns="0" rtlCol="0"/>
          <a:lstStyle/>
          <a:p>
            <a:endParaRPr/>
          </a:p>
        </p:txBody>
      </p:sp>
      <p:sp>
        <p:nvSpPr>
          <p:cNvPr id="39" name="object 39"/>
          <p:cNvSpPr/>
          <p:nvPr/>
        </p:nvSpPr>
        <p:spPr>
          <a:xfrm>
            <a:off x="2427732" y="5743955"/>
            <a:ext cx="320040" cy="0"/>
          </a:xfrm>
          <a:custGeom>
            <a:avLst/>
            <a:gdLst/>
            <a:ahLst/>
            <a:cxnLst/>
            <a:rect l="l" t="t" r="r" b="b"/>
            <a:pathLst>
              <a:path w="320039">
                <a:moveTo>
                  <a:pt x="0" y="0"/>
                </a:moveTo>
                <a:lnTo>
                  <a:pt x="320040" y="0"/>
                </a:lnTo>
              </a:path>
            </a:pathLst>
          </a:custGeom>
          <a:ln w="27432">
            <a:solidFill>
              <a:srgbClr val="5B9BD4"/>
            </a:solidFill>
          </a:ln>
        </p:spPr>
        <p:txBody>
          <a:bodyPr wrap="square" lIns="0" tIns="0" rIns="0" bIns="0" rtlCol="0"/>
          <a:lstStyle/>
          <a:p>
            <a:endParaRPr/>
          </a:p>
        </p:txBody>
      </p:sp>
      <p:sp>
        <p:nvSpPr>
          <p:cNvPr id="40" name="object 40"/>
          <p:cNvSpPr/>
          <p:nvPr/>
        </p:nvSpPr>
        <p:spPr>
          <a:xfrm>
            <a:off x="2427732" y="5942076"/>
            <a:ext cx="320040" cy="0"/>
          </a:xfrm>
          <a:custGeom>
            <a:avLst/>
            <a:gdLst/>
            <a:ahLst/>
            <a:cxnLst/>
            <a:rect l="l" t="t" r="r" b="b"/>
            <a:pathLst>
              <a:path w="320039">
                <a:moveTo>
                  <a:pt x="0" y="0"/>
                </a:moveTo>
                <a:lnTo>
                  <a:pt x="320040" y="0"/>
                </a:lnTo>
              </a:path>
            </a:pathLst>
          </a:custGeom>
          <a:ln w="27432">
            <a:solidFill>
              <a:srgbClr val="6FAC46"/>
            </a:solidFill>
          </a:ln>
        </p:spPr>
        <p:txBody>
          <a:bodyPr wrap="square" lIns="0" tIns="0" rIns="0" bIns="0" rtlCol="0"/>
          <a:lstStyle/>
          <a:p>
            <a:endParaRPr/>
          </a:p>
        </p:txBody>
      </p:sp>
      <p:sp>
        <p:nvSpPr>
          <p:cNvPr id="41" name="object 41"/>
          <p:cNvSpPr/>
          <p:nvPr/>
        </p:nvSpPr>
        <p:spPr>
          <a:xfrm>
            <a:off x="2427732" y="6140196"/>
            <a:ext cx="320040" cy="0"/>
          </a:xfrm>
          <a:custGeom>
            <a:avLst/>
            <a:gdLst/>
            <a:ahLst/>
            <a:cxnLst/>
            <a:rect l="l" t="t" r="r" b="b"/>
            <a:pathLst>
              <a:path w="320039">
                <a:moveTo>
                  <a:pt x="0" y="0"/>
                </a:moveTo>
                <a:lnTo>
                  <a:pt x="320040" y="0"/>
                </a:lnTo>
              </a:path>
            </a:pathLst>
          </a:custGeom>
          <a:ln w="27432">
            <a:solidFill>
              <a:srgbClr val="254478"/>
            </a:solidFill>
          </a:ln>
        </p:spPr>
        <p:txBody>
          <a:bodyPr wrap="square" lIns="0" tIns="0" rIns="0" bIns="0" rtlCol="0"/>
          <a:lstStyle/>
          <a:p>
            <a:endParaRPr/>
          </a:p>
        </p:txBody>
      </p:sp>
      <p:sp>
        <p:nvSpPr>
          <p:cNvPr id="42" name="object 42"/>
          <p:cNvSpPr/>
          <p:nvPr/>
        </p:nvSpPr>
        <p:spPr>
          <a:xfrm>
            <a:off x="2427732" y="6338315"/>
            <a:ext cx="320040" cy="0"/>
          </a:xfrm>
          <a:custGeom>
            <a:avLst/>
            <a:gdLst/>
            <a:ahLst/>
            <a:cxnLst/>
            <a:rect l="l" t="t" r="r" b="b"/>
            <a:pathLst>
              <a:path w="320039">
                <a:moveTo>
                  <a:pt x="0" y="0"/>
                </a:moveTo>
                <a:lnTo>
                  <a:pt x="320040" y="0"/>
                </a:lnTo>
              </a:path>
            </a:pathLst>
          </a:custGeom>
          <a:ln w="27432">
            <a:solidFill>
              <a:srgbClr val="4471C4"/>
            </a:solidFill>
            <a:prstDash val="dot"/>
          </a:ln>
        </p:spPr>
        <p:txBody>
          <a:bodyPr wrap="square" lIns="0" tIns="0" rIns="0" bIns="0" rtlCol="0"/>
          <a:lstStyle/>
          <a:p>
            <a:endParaRPr/>
          </a:p>
        </p:txBody>
      </p:sp>
      <p:grpSp>
        <p:nvGrpSpPr>
          <p:cNvPr id="43" name="object 43"/>
          <p:cNvGrpSpPr/>
          <p:nvPr/>
        </p:nvGrpSpPr>
        <p:grpSpPr>
          <a:xfrm>
            <a:off x="3555491" y="3909059"/>
            <a:ext cx="2816860" cy="920750"/>
            <a:chOff x="3555491" y="3909059"/>
            <a:chExt cx="2816860" cy="920750"/>
          </a:xfrm>
        </p:grpSpPr>
        <p:sp>
          <p:nvSpPr>
            <p:cNvPr id="44" name="object 44"/>
            <p:cNvSpPr/>
            <p:nvPr/>
          </p:nvSpPr>
          <p:spPr>
            <a:xfrm>
              <a:off x="3569207" y="4652771"/>
              <a:ext cx="2788920" cy="163195"/>
            </a:xfrm>
            <a:custGeom>
              <a:avLst/>
              <a:gdLst/>
              <a:ahLst/>
              <a:cxnLst/>
              <a:rect l="l" t="t" r="r" b="b"/>
              <a:pathLst>
                <a:path w="2788920" h="163195">
                  <a:moveTo>
                    <a:pt x="0" y="27431"/>
                  </a:moveTo>
                  <a:lnTo>
                    <a:pt x="348995" y="86867"/>
                  </a:lnTo>
                  <a:lnTo>
                    <a:pt x="696467" y="0"/>
                  </a:lnTo>
                  <a:lnTo>
                    <a:pt x="1045463" y="129539"/>
                  </a:lnTo>
                  <a:lnTo>
                    <a:pt x="1394459" y="120395"/>
                  </a:lnTo>
                  <a:lnTo>
                    <a:pt x="1743455" y="163067"/>
                  </a:lnTo>
                  <a:lnTo>
                    <a:pt x="2092452" y="158495"/>
                  </a:lnTo>
                  <a:lnTo>
                    <a:pt x="2439924" y="141731"/>
                  </a:lnTo>
                  <a:lnTo>
                    <a:pt x="2788919" y="132587"/>
                  </a:lnTo>
                </a:path>
              </a:pathLst>
            </a:custGeom>
            <a:ln w="27432">
              <a:solidFill>
                <a:srgbClr val="EC7C30"/>
              </a:solidFill>
            </a:ln>
          </p:spPr>
          <p:txBody>
            <a:bodyPr wrap="square" lIns="0" tIns="0" rIns="0" bIns="0" rtlCol="0"/>
            <a:lstStyle/>
            <a:p>
              <a:endParaRPr/>
            </a:p>
          </p:txBody>
        </p:sp>
        <p:sp>
          <p:nvSpPr>
            <p:cNvPr id="45" name="object 45"/>
            <p:cNvSpPr/>
            <p:nvPr/>
          </p:nvSpPr>
          <p:spPr>
            <a:xfrm>
              <a:off x="3569207" y="4075175"/>
              <a:ext cx="2788920" cy="325120"/>
            </a:xfrm>
            <a:custGeom>
              <a:avLst/>
              <a:gdLst/>
              <a:ahLst/>
              <a:cxnLst/>
              <a:rect l="l" t="t" r="r" b="b"/>
              <a:pathLst>
                <a:path w="2788920" h="325120">
                  <a:moveTo>
                    <a:pt x="0" y="303275"/>
                  </a:moveTo>
                  <a:lnTo>
                    <a:pt x="348995" y="0"/>
                  </a:lnTo>
                  <a:lnTo>
                    <a:pt x="696467" y="324612"/>
                  </a:lnTo>
                  <a:lnTo>
                    <a:pt x="1045463" y="214884"/>
                  </a:lnTo>
                  <a:lnTo>
                    <a:pt x="1394459" y="60960"/>
                  </a:lnTo>
                  <a:lnTo>
                    <a:pt x="1743455" y="251460"/>
                  </a:lnTo>
                  <a:lnTo>
                    <a:pt x="2092452" y="158496"/>
                  </a:lnTo>
                  <a:lnTo>
                    <a:pt x="2439924" y="149351"/>
                  </a:lnTo>
                  <a:lnTo>
                    <a:pt x="2788919" y="181356"/>
                  </a:lnTo>
                </a:path>
              </a:pathLst>
            </a:custGeom>
            <a:ln w="27432">
              <a:solidFill>
                <a:srgbClr val="FFC000"/>
              </a:solidFill>
            </a:ln>
          </p:spPr>
          <p:txBody>
            <a:bodyPr wrap="square" lIns="0" tIns="0" rIns="0" bIns="0" rtlCol="0"/>
            <a:lstStyle/>
            <a:p>
              <a:endParaRPr/>
            </a:p>
          </p:txBody>
        </p:sp>
        <p:sp>
          <p:nvSpPr>
            <p:cNvPr id="46" name="object 46"/>
            <p:cNvSpPr/>
            <p:nvPr/>
          </p:nvSpPr>
          <p:spPr>
            <a:xfrm>
              <a:off x="3569207" y="4177283"/>
              <a:ext cx="2788920" cy="173990"/>
            </a:xfrm>
            <a:custGeom>
              <a:avLst/>
              <a:gdLst/>
              <a:ahLst/>
              <a:cxnLst/>
              <a:rect l="l" t="t" r="r" b="b"/>
              <a:pathLst>
                <a:path w="2788920" h="173989">
                  <a:moveTo>
                    <a:pt x="0" y="39624"/>
                  </a:moveTo>
                  <a:lnTo>
                    <a:pt x="348995" y="83819"/>
                  </a:lnTo>
                  <a:lnTo>
                    <a:pt x="696467" y="126491"/>
                  </a:lnTo>
                  <a:lnTo>
                    <a:pt x="1045463" y="51815"/>
                  </a:lnTo>
                  <a:lnTo>
                    <a:pt x="1394459" y="173736"/>
                  </a:lnTo>
                  <a:lnTo>
                    <a:pt x="1743455" y="114300"/>
                  </a:lnTo>
                  <a:lnTo>
                    <a:pt x="2092452" y="147827"/>
                  </a:lnTo>
                  <a:lnTo>
                    <a:pt x="2439924" y="118871"/>
                  </a:lnTo>
                  <a:lnTo>
                    <a:pt x="2788919" y="0"/>
                  </a:lnTo>
                </a:path>
              </a:pathLst>
            </a:custGeom>
            <a:ln w="27432">
              <a:solidFill>
                <a:srgbClr val="5B9BD4"/>
              </a:solidFill>
            </a:ln>
          </p:spPr>
          <p:txBody>
            <a:bodyPr wrap="square" lIns="0" tIns="0" rIns="0" bIns="0" rtlCol="0"/>
            <a:lstStyle/>
            <a:p>
              <a:endParaRPr/>
            </a:p>
          </p:txBody>
        </p:sp>
        <p:sp>
          <p:nvSpPr>
            <p:cNvPr id="47" name="object 47"/>
            <p:cNvSpPr/>
            <p:nvPr/>
          </p:nvSpPr>
          <p:spPr>
            <a:xfrm>
              <a:off x="3569207" y="4209287"/>
              <a:ext cx="2788920" cy="386080"/>
            </a:xfrm>
            <a:custGeom>
              <a:avLst/>
              <a:gdLst/>
              <a:ahLst/>
              <a:cxnLst/>
              <a:rect l="l" t="t" r="r" b="b"/>
              <a:pathLst>
                <a:path w="2788920" h="386079">
                  <a:moveTo>
                    <a:pt x="0" y="348996"/>
                  </a:moveTo>
                  <a:lnTo>
                    <a:pt x="348995" y="347472"/>
                  </a:lnTo>
                  <a:lnTo>
                    <a:pt x="696467" y="385572"/>
                  </a:lnTo>
                  <a:lnTo>
                    <a:pt x="1045463" y="356615"/>
                  </a:lnTo>
                  <a:lnTo>
                    <a:pt x="1394459" y="260603"/>
                  </a:lnTo>
                  <a:lnTo>
                    <a:pt x="1743455" y="348996"/>
                  </a:lnTo>
                  <a:lnTo>
                    <a:pt x="2092452" y="0"/>
                  </a:lnTo>
                  <a:lnTo>
                    <a:pt x="2439924" y="316991"/>
                  </a:lnTo>
                  <a:lnTo>
                    <a:pt x="2788919" y="304800"/>
                  </a:lnTo>
                </a:path>
              </a:pathLst>
            </a:custGeom>
            <a:ln w="27432">
              <a:solidFill>
                <a:srgbClr val="6FAC46"/>
              </a:solidFill>
            </a:ln>
          </p:spPr>
          <p:txBody>
            <a:bodyPr wrap="square" lIns="0" tIns="0" rIns="0" bIns="0" rtlCol="0"/>
            <a:lstStyle/>
            <a:p>
              <a:endParaRPr/>
            </a:p>
          </p:txBody>
        </p:sp>
        <p:sp>
          <p:nvSpPr>
            <p:cNvPr id="48" name="object 48"/>
            <p:cNvSpPr/>
            <p:nvPr/>
          </p:nvSpPr>
          <p:spPr>
            <a:xfrm>
              <a:off x="3569207" y="3983735"/>
              <a:ext cx="2788920" cy="571500"/>
            </a:xfrm>
            <a:custGeom>
              <a:avLst/>
              <a:gdLst/>
              <a:ahLst/>
              <a:cxnLst/>
              <a:rect l="l" t="t" r="r" b="b"/>
              <a:pathLst>
                <a:path w="2788920" h="571500">
                  <a:moveTo>
                    <a:pt x="0" y="559308"/>
                  </a:moveTo>
                  <a:lnTo>
                    <a:pt x="348995" y="461772"/>
                  </a:lnTo>
                  <a:lnTo>
                    <a:pt x="696467" y="536448"/>
                  </a:lnTo>
                  <a:lnTo>
                    <a:pt x="1045463" y="326136"/>
                  </a:lnTo>
                  <a:lnTo>
                    <a:pt x="1394459" y="0"/>
                  </a:lnTo>
                  <a:lnTo>
                    <a:pt x="1743455" y="417575"/>
                  </a:lnTo>
                  <a:lnTo>
                    <a:pt x="2092452" y="423672"/>
                  </a:lnTo>
                  <a:lnTo>
                    <a:pt x="2439924" y="569976"/>
                  </a:lnTo>
                  <a:lnTo>
                    <a:pt x="2788919" y="571500"/>
                  </a:lnTo>
                </a:path>
              </a:pathLst>
            </a:custGeom>
            <a:ln w="27432">
              <a:solidFill>
                <a:srgbClr val="254478"/>
              </a:solidFill>
            </a:ln>
          </p:spPr>
          <p:txBody>
            <a:bodyPr wrap="square" lIns="0" tIns="0" rIns="0" bIns="0" rtlCol="0"/>
            <a:lstStyle/>
            <a:p>
              <a:endParaRPr/>
            </a:p>
          </p:txBody>
        </p:sp>
        <p:sp>
          <p:nvSpPr>
            <p:cNvPr id="49" name="object 49"/>
            <p:cNvSpPr/>
            <p:nvPr/>
          </p:nvSpPr>
          <p:spPr>
            <a:xfrm>
              <a:off x="3569207" y="3922775"/>
              <a:ext cx="2788920" cy="233679"/>
            </a:xfrm>
            <a:custGeom>
              <a:avLst/>
              <a:gdLst/>
              <a:ahLst/>
              <a:cxnLst/>
              <a:rect l="l" t="t" r="r" b="b"/>
              <a:pathLst>
                <a:path w="2788920" h="233679">
                  <a:moveTo>
                    <a:pt x="0" y="67056"/>
                  </a:moveTo>
                  <a:lnTo>
                    <a:pt x="348995" y="233172"/>
                  </a:lnTo>
                  <a:lnTo>
                    <a:pt x="696467" y="178308"/>
                  </a:lnTo>
                  <a:lnTo>
                    <a:pt x="1045463" y="3048"/>
                  </a:lnTo>
                  <a:lnTo>
                    <a:pt x="1394459" y="0"/>
                  </a:lnTo>
                  <a:lnTo>
                    <a:pt x="1743455" y="25908"/>
                  </a:lnTo>
                  <a:lnTo>
                    <a:pt x="2092452" y="71627"/>
                  </a:lnTo>
                  <a:lnTo>
                    <a:pt x="2439924" y="222503"/>
                  </a:lnTo>
                  <a:lnTo>
                    <a:pt x="2788919" y="230124"/>
                  </a:lnTo>
                </a:path>
              </a:pathLst>
            </a:custGeom>
            <a:ln w="27432">
              <a:solidFill>
                <a:srgbClr val="4471C4"/>
              </a:solidFill>
              <a:prstDash val="dot"/>
            </a:ln>
          </p:spPr>
          <p:txBody>
            <a:bodyPr wrap="square" lIns="0" tIns="0" rIns="0" bIns="0" rtlCol="0"/>
            <a:lstStyle/>
            <a:p>
              <a:endParaRPr/>
            </a:p>
          </p:txBody>
        </p:sp>
      </p:grpSp>
      <p:sp>
        <p:nvSpPr>
          <p:cNvPr id="50" name="object 50"/>
          <p:cNvSpPr txBox="1"/>
          <p:nvPr/>
        </p:nvSpPr>
        <p:spPr>
          <a:xfrm>
            <a:off x="6627368" y="3780790"/>
            <a:ext cx="281305" cy="1151255"/>
          </a:xfrm>
          <a:prstGeom prst="rect">
            <a:avLst/>
          </a:prstGeom>
        </p:spPr>
        <p:txBody>
          <a:bodyPr vert="horz" wrap="square" lIns="0" tIns="12700" rIns="0" bIns="0" rtlCol="0">
            <a:spAutoFit/>
          </a:bodyPr>
          <a:lstStyle/>
          <a:p>
            <a:pPr marL="12700">
              <a:lnSpc>
                <a:spcPts val="930"/>
              </a:lnSpc>
              <a:spcBef>
                <a:spcPts val="100"/>
              </a:spcBef>
            </a:pPr>
            <a:r>
              <a:rPr sz="900" spc="-5" dirty="0">
                <a:solidFill>
                  <a:srgbClr val="585858"/>
                </a:solidFill>
                <a:latin typeface="Calibri"/>
                <a:cs typeface="Calibri"/>
              </a:rPr>
              <a:t>100%</a:t>
            </a:r>
            <a:endParaRPr sz="900">
              <a:latin typeface="Calibri"/>
              <a:cs typeface="Calibri"/>
            </a:endParaRPr>
          </a:p>
          <a:p>
            <a:pPr marL="12700">
              <a:lnSpc>
                <a:spcPts val="780"/>
              </a:lnSpc>
            </a:pPr>
            <a:r>
              <a:rPr sz="900" spc="-5" dirty="0">
                <a:solidFill>
                  <a:srgbClr val="585858"/>
                </a:solidFill>
                <a:latin typeface="Calibri"/>
                <a:cs typeface="Calibri"/>
              </a:rPr>
              <a:t>90%</a:t>
            </a:r>
            <a:endParaRPr sz="900">
              <a:latin typeface="Calibri"/>
              <a:cs typeface="Calibri"/>
            </a:endParaRPr>
          </a:p>
          <a:p>
            <a:pPr marL="12700">
              <a:lnSpc>
                <a:spcPts val="780"/>
              </a:lnSpc>
            </a:pPr>
            <a:r>
              <a:rPr sz="900" spc="-5" dirty="0">
                <a:solidFill>
                  <a:srgbClr val="585858"/>
                </a:solidFill>
                <a:latin typeface="Calibri"/>
                <a:cs typeface="Calibri"/>
              </a:rPr>
              <a:t>80%</a:t>
            </a:r>
            <a:endParaRPr sz="900">
              <a:latin typeface="Calibri"/>
              <a:cs typeface="Calibri"/>
            </a:endParaRPr>
          </a:p>
          <a:p>
            <a:pPr marL="12700">
              <a:lnSpc>
                <a:spcPts val="780"/>
              </a:lnSpc>
            </a:pPr>
            <a:r>
              <a:rPr sz="900" spc="-5" dirty="0">
                <a:solidFill>
                  <a:srgbClr val="585858"/>
                </a:solidFill>
                <a:latin typeface="Calibri"/>
                <a:cs typeface="Calibri"/>
              </a:rPr>
              <a:t>70%</a:t>
            </a:r>
            <a:endParaRPr sz="900">
              <a:latin typeface="Calibri"/>
              <a:cs typeface="Calibri"/>
            </a:endParaRPr>
          </a:p>
          <a:p>
            <a:pPr marL="12700">
              <a:lnSpc>
                <a:spcPts val="780"/>
              </a:lnSpc>
            </a:pPr>
            <a:r>
              <a:rPr sz="900" spc="-5" dirty="0">
                <a:solidFill>
                  <a:srgbClr val="585858"/>
                </a:solidFill>
                <a:latin typeface="Calibri"/>
                <a:cs typeface="Calibri"/>
              </a:rPr>
              <a:t>60%</a:t>
            </a:r>
            <a:endParaRPr sz="900">
              <a:latin typeface="Calibri"/>
              <a:cs typeface="Calibri"/>
            </a:endParaRPr>
          </a:p>
          <a:p>
            <a:pPr marL="12700">
              <a:lnSpc>
                <a:spcPts val="780"/>
              </a:lnSpc>
            </a:pPr>
            <a:r>
              <a:rPr sz="900" spc="-5" dirty="0">
                <a:solidFill>
                  <a:srgbClr val="585858"/>
                </a:solidFill>
                <a:latin typeface="Calibri"/>
                <a:cs typeface="Calibri"/>
              </a:rPr>
              <a:t>50%</a:t>
            </a:r>
            <a:endParaRPr sz="900">
              <a:latin typeface="Calibri"/>
              <a:cs typeface="Calibri"/>
            </a:endParaRPr>
          </a:p>
          <a:p>
            <a:pPr marL="12700">
              <a:lnSpc>
                <a:spcPts val="780"/>
              </a:lnSpc>
            </a:pPr>
            <a:r>
              <a:rPr sz="900" spc="-5" dirty="0">
                <a:solidFill>
                  <a:srgbClr val="585858"/>
                </a:solidFill>
                <a:latin typeface="Calibri"/>
                <a:cs typeface="Calibri"/>
              </a:rPr>
              <a:t>40%</a:t>
            </a:r>
            <a:endParaRPr sz="900">
              <a:latin typeface="Calibri"/>
              <a:cs typeface="Calibri"/>
            </a:endParaRPr>
          </a:p>
          <a:p>
            <a:pPr marL="12700">
              <a:lnSpc>
                <a:spcPts val="780"/>
              </a:lnSpc>
            </a:pPr>
            <a:r>
              <a:rPr sz="900" spc="-5" dirty="0">
                <a:solidFill>
                  <a:srgbClr val="585858"/>
                </a:solidFill>
                <a:latin typeface="Calibri"/>
                <a:cs typeface="Calibri"/>
              </a:rPr>
              <a:t>30%</a:t>
            </a:r>
            <a:endParaRPr sz="900">
              <a:latin typeface="Calibri"/>
              <a:cs typeface="Calibri"/>
            </a:endParaRPr>
          </a:p>
          <a:p>
            <a:pPr marL="12700">
              <a:lnSpc>
                <a:spcPts val="780"/>
              </a:lnSpc>
            </a:pPr>
            <a:r>
              <a:rPr sz="900" spc="-5" dirty="0">
                <a:solidFill>
                  <a:srgbClr val="585858"/>
                </a:solidFill>
                <a:latin typeface="Calibri"/>
                <a:cs typeface="Calibri"/>
              </a:rPr>
              <a:t>20%</a:t>
            </a:r>
            <a:endParaRPr sz="900">
              <a:latin typeface="Calibri"/>
              <a:cs typeface="Calibri"/>
            </a:endParaRPr>
          </a:p>
          <a:p>
            <a:pPr marL="12700">
              <a:lnSpc>
                <a:spcPts val="780"/>
              </a:lnSpc>
            </a:pPr>
            <a:r>
              <a:rPr sz="900" spc="-5" dirty="0">
                <a:solidFill>
                  <a:srgbClr val="585858"/>
                </a:solidFill>
                <a:latin typeface="Calibri"/>
                <a:cs typeface="Calibri"/>
              </a:rPr>
              <a:t>10%</a:t>
            </a:r>
            <a:endParaRPr sz="900">
              <a:latin typeface="Calibri"/>
              <a:cs typeface="Calibri"/>
            </a:endParaRPr>
          </a:p>
          <a:p>
            <a:pPr marL="12700">
              <a:lnSpc>
                <a:spcPts val="930"/>
              </a:lnSpc>
            </a:pPr>
            <a:r>
              <a:rPr sz="900" spc="-5" dirty="0">
                <a:solidFill>
                  <a:srgbClr val="585858"/>
                </a:solidFill>
                <a:latin typeface="Calibri"/>
                <a:cs typeface="Calibri"/>
              </a:rPr>
              <a:t>0%</a:t>
            </a:r>
            <a:endParaRPr sz="900">
              <a:latin typeface="Calibri"/>
              <a:cs typeface="Calibri"/>
            </a:endParaRPr>
          </a:p>
        </p:txBody>
      </p:sp>
      <p:sp>
        <p:nvSpPr>
          <p:cNvPr id="56" name="object 56"/>
          <p:cNvSpPr txBox="1"/>
          <p:nvPr/>
        </p:nvSpPr>
        <p:spPr>
          <a:xfrm>
            <a:off x="4832350" y="8878527"/>
            <a:ext cx="2144395" cy="127000"/>
          </a:xfrm>
          <a:prstGeom prst="rect">
            <a:avLst/>
          </a:prstGeom>
        </p:spPr>
        <p:txBody>
          <a:bodyPr vert="horz" wrap="square" lIns="0" tIns="6350" rIns="0" bIns="0" rtlCol="0">
            <a:spAutoFit/>
          </a:bodyPr>
          <a:lstStyle/>
          <a:p>
            <a:pPr marL="12700">
              <a:lnSpc>
                <a:spcPct val="100000"/>
              </a:lnSpc>
              <a:spcBef>
                <a:spcPts val="50"/>
              </a:spcBef>
            </a:pPr>
            <a:r>
              <a:rPr sz="700" spc="-65" dirty="0">
                <a:latin typeface="Arial MT"/>
                <a:cs typeface="Arial MT"/>
              </a:rPr>
              <a:t>Figura</a:t>
            </a:r>
            <a:r>
              <a:rPr sz="700" spc="-10" dirty="0">
                <a:latin typeface="Arial MT"/>
                <a:cs typeface="Arial MT"/>
              </a:rPr>
              <a:t> </a:t>
            </a:r>
            <a:r>
              <a:rPr sz="700" spc="-65" dirty="0">
                <a:latin typeface="Arial MT"/>
                <a:cs typeface="Arial MT"/>
              </a:rPr>
              <a:t>Características</a:t>
            </a:r>
            <a:r>
              <a:rPr sz="700" spc="35" dirty="0">
                <a:latin typeface="Arial MT"/>
                <a:cs typeface="Arial MT"/>
              </a:rPr>
              <a:t> </a:t>
            </a:r>
            <a:r>
              <a:rPr sz="700" spc="-65" dirty="0">
                <a:latin typeface="Arial MT"/>
                <a:cs typeface="Arial MT"/>
              </a:rPr>
              <a:t>del</a:t>
            </a:r>
            <a:r>
              <a:rPr sz="700" spc="-5" dirty="0">
                <a:latin typeface="Arial MT"/>
                <a:cs typeface="Arial MT"/>
              </a:rPr>
              <a:t> </a:t>
            </a:r>
            <a:r>
              <a:rPr sz="700" spc="-95" dirty="0">
                <a:latin typeface="Arial MT"/>
                <a:cs typeface="Arial MT"/>
              </a:rPr>
              <a:t>CAB</a:t>
            </a:r>
            <a:r>
              <a:rPr sz="700" spc="-10" dirty="0">
                <a:latin typeface="Arial MT"/>
                <a:cs typeface="Arial MT"/>
              </a:rPr>
              <a:t> </a:t>
            </a:r>
            <a:r>
              <a:rPr sz="700" spc="-80" dirty="0">
                <a:latin typeface="Arial MT"/>
                <a:cs typeface="Arial MT"/>
              </a:rPr>
              <a:t>en</a:t>
            </a:r>
            <a:r>
              <a:rPr sz="700" spc="-10" dirty="0">
                <a:latin typeface="Arial MT"/>
                <a:cs typeface="Arial MT"/>
              </a:rPr>
              <a:t> </a:t>
            </a:r>
            <a:r>
              <a:rPr sz="700" spc="-65" dirty="0">
                <a:latin typeface="Arial MT"/>
                <a:cs typeface="Arial MT"/>
              </a:rPr>
              <a:t>Medellín,</a:t>
            </a:r>
            <a:r>
              <a:rPr sz="700" spc="185" dirty="0">
                <a:latin typeface="Arial MT"/>
                <a:cs typeface="Arial MT"/>
              </a:rPr>
              <a:t> </a:t>
            </a:r>
            <a:r>
              <a:rPr sz="700" spc="-85" dirty="0">
                <a:latin typeface="Arial MT"/>
                <a:cs typeface="Arial MT"/>
              </a:rPr>
              <a:t>semana</a:t>
            </a:r>
            <a:r>
              <a:rPr sz="700" spc="10" dirty="0">
                <a:latin typeface="Arial MT"/>
                <a:cs typeface="Arial MT"/>
              </a:rPr>
              <a:t> </a:t>
            </a:r>
            <a:r>
              <a:rPr sz="700" spc="-80" dirty="0">
                <a:latin typeface="Arial MT"/>
                <a:cs typeface="Arial MT"/>
              </a:rPr>
              <a:t>39</a:t>
            </a:r>
            <a:r>
              <a:rPr sz="700" spc="-5" dirty="0">
                <a:latin typeface="Arial MT"/>
                <a:cs typeface="Arial MT"/>
              </a:rPr>
              <a:t> </a:t>
            </a:r>
            <a:r>
              <a:rPr sz="700" spc="-80" dirty="0">
                <a:latin typeface="Arial MT"/>
                <a:cs typeface="Arial MT"/>
              </a:rPr>
              <a:t>de</a:t>
            </a:r>
            <a:r>
              <a:rPr sz="700" spc="-15" dirty="0">
                <a:latin typeface="Arial MT"/>
                <a:cs typeface="Arial MT"/>
              </a:rPr>
              <a:t> </a:t>
            </a:r>
            <a:r>
              <a:rPr sz="700" spc="-85" dirty="0">
                <a:latin typeface="Arial MT"/>
                <a:cs typeface="Arial MT"/>
              </a:rPr>
              <a:t>2021</a:t>
            </a:r>
            <a:endParaRPr sz="700">
              <a:latin typeface="Arial MT"/>
              <a:cs typeface="Arial MT"/>
            </a:endParaRPr>
          </a:p>
        </p:txBody>
      </p:sp>
      <p:sp>
        <p:nvSpPr>
          <p:cNvPr id="51" name="object 51"/>
          <p:cNvSpPr txBox="1"/>
          <p:nvPr/>
        </p:nvSpPr>
        <p:spPr>
          <a:xfrm>
            <a:off x="3016123" y="3879850"/>
            <a:ext cx="285750" cy="1052195"/>
          </a:xfrm>
          <a:prstGeom prst="rect">
            <a:avLst/>
          </a:prstGeom>
        </p:spPr>
        <p:txBody>
          <a:bodyPr vert="horz" wrap="square" lIns="0" tIns="12700" rIns="0" bIns="0" rtlCol="0">
            <a:spAutoFit/>
          </a:bodyPr>
          <a:lstStyle/>
          <a:p>
            <a:pPr marL="12700">
              <a:lnSpc>
                <a:spcPts val="930"/>
              </a:lnSpc>
              <a:spcBef>
                <a:spcPts val="100"/>
              </a:spcBef>
            </a:pPr>
            <a:r>
              <a:rPr sz="900" dirty="0">
                <a:solidFill>
                  <a:srgbClr val="585858"/>
                </a:solidFill>
                <a:latin typeface="Calibri"/>
                <a:cs typeface="Calibri"/>
              </a:rPr>
              <a:t>18,00</a:t>
            </a:r>
            <a:endParaRPr sz="900">
              <a:latin typeface="Calibri"/>
              <a:cs typeface="Calibri"/>
            </a:endParaRPr>
          </a:p>
          <a:p>
            <a:pPr marL="12700">
              <a:lnSpc>
                <a:spcPts val="780"/>
              </a:lnSpc>
            </a:pPr>
            <a:r>
              <a:rPr sz="900" dirty="0">
                <a:solidFill>
                  <a:srgbClr val="585858"/>
                </a:solidFill>
                <a:latin typeface="Calibri"/>
                <a:cs typeface="Calibri"/>
              </a:rPr>
              <a:t>16,00</a:t>
            </a:r>
            <a:endParaRPr sz="900">
              <a:latin typeface="Calibri"/>
              <a:cs typeface="Calibri"/>
            </a:endParaRPr>
          </a:p>
          <a:p>
            <a:pPr marL="12700">
              <a:lnSpc>
                <a:spcPts val="780"/>
              </a:lnSpc>
            </a:pPr>
            <a:r>
              <a:rPr sz="900" dirty="0">
                <a:solidFill>
                  <a:srgbClr val="585858"/>
                </a:solidFill>
                <a:latin typeface="Calibri"/>
                <a:cs typeface="Calibri"/>
              </a:rPr>
              <a:t>14,00</a:t>
            </a:r>
            <a:endParaRPr sz="900">
              <a:latin typeface="Calibri"/>
              <a:cs typeface="Calibri"/>
            </a:endParaRPr>
          </a:p>
          <a:p>
            <a:pPr marL="12700">
              <a:lnSpc>
                <a:spcPts val="780"/>
              </a:lnSpc>
            </a:pPr>
            <a:r>
              <a:rPr sz="900" dirty="0">
                <a:solidFill>
                  <a:srgbClr val="585858"/>
                </a:solidFill>
                <a:latin typeface="Calibri"/>
                <a:cs typeface="Calibri"/>
              </a:rPr>
              <a:t>12,00</a:t>
            </a:r>
            <a:endParaRPr sz="900">
              <a:latin typeface="Calibri"/>
              <a:cs typeface="Calibri"/>
            </a:endParaRPr>
          </a:p>
          <a:p>
            <a:pPr marL="12700">
              <a:lnSpc>
                <a:spcPts val="780"/>
              </a:lnSpc>
            </a:pPr>
            <a:r>
              <a:rPr sz="900" dirty="0">
                <a:solidFill>
                  <a:srgbClr val="585858"/>
                </a:solidFill>
                <a:latin typeface="Calibri"/>
                <a:cs typeface="Calibri"/>
              </a:rPr>
              <a:t>10,00</a:t>
            </a:r>
            <a:endParaRPr sz="900">
              <a:latin typeface="Calibri"/>
              <a:cs typeface="Calibri"/>
            </a:endParaRPr>
          </a:p>
          <a:p>
            <a:pPr marL="70485">
              <a:lnSpc>
                <a:spcPts val="780"/>
              </a:lnSpc>
            </a:pPr>
            <a:r>
              <a:rPr sz="900" dirty="0">
                <a:solidFill>
                  <a:srgbClr val="585858"/>
                </a:solidFill>
                <a:latin typeface="Calibri"/>
                <a:cs typeface="Calibri"/>
              </a:rPr>
              <a:t>8,00</a:t>
            </a:r>
            <a:endParaRPr sz="900">
              <a:latin typeface="Calibri"/>
              <a:cs typeface="Calibri"/>
            </a:endParaRPr>
          </a:p>
          <a:p>
            <a:pPr marL="70485">
              <a:lnSpc>
                <a:spcPts val="780"/>
              </a:lnSpc>
            </a:pPr>
            <a:r>
              <a:rPr sz="900" dirty="0">
                <a:solidFill>
                  <a:srgbClr val="585858"/>
                </a:solidFill>
                <a:latin typeface="Calibri"/>
                <a:cs typeface="Calibri"/>
              </a:rPr>
              <a:t>6,00</a:t>
            </a:r>
            <a:endParaRPr sz="900">
              <a:latin typeface="Calibri"/>
              <a:cs typeface="Calibri"/>
            </a:endParaRPr>
          </a:p>
          <a:p>
            <a:pPr marL="70485">
              <a:lnSpc>
                <a:spcPts val="780"/>
              </a:lnSpc>
            </a:pPr>
            <a:r>
              <a:rPr sz="900" dirty="0">
                <a:solidFill>
                  <a:srgbClr val="585858"/>
                </a:solidFill>
                <a:latin typeface="Calibri"/>
                <a:cs typeface="Calibri"/>
              </a:rPr>
              <a:t>4,00</a:t>
            </a:r>
            <a:endParaRPr sz="900">
              <a:latin typeface="Calibri"/>
              <a:cs typeface="Calibri"/>
            </a:endParaRPr>
          </a:p>
          <a:p>
            <a:pPr marL="70485">
              <a:lnSpc>
                <a:spcPts val="780"/>
              </a:lnSpc>
            </a:pPr>
            <a:r>
              <a:rPr sz="900" dirty="0">
                <a:solidFill>
                  <a:srgbClr val="585858"/>
                </a:solidFill>
                <a:latin typeface="Calibri"/>
                <a:cs typeface="Calibri"/>
              </a:rPr>
              <a:t>2,00</a:t>
            </a:r>
            <a:endParaRPr sz="900">
              <a:latin typeface="Calibri"/>
              <a:cs typeface="Calibri"/>
            </a:endParaRPr>
          </a:p>
          <a:p>
            <a:pPr marL="70485">
              <a:lnSpc>
                <a:spcPts val="930"/>
              </a:lnSpc>
            </a:pPr>
            <a:r>
              <a:rPr sz="900" dirty="0">
                <a:solidFill>
                  <a:srgbClr val="585858"/>
                </a:solidFill>
                <a:latin typeface="Calibri"/>
                <a:cs typeface="Calibri"/>
              </a:rPr>
              <a:t>0,00</a:t>
            </a:r>
            <a:endParaRPr sz="900">
              <a:latin typeface="Calibri"/>
              <a:cs typeface="Calibri"/>
            </a:endParaRPr>
          </a:p>
        </p:txBody>
      </p:sp>
      <p:sp>
        <p:nvSpPr>
          <p:cNvPr id="52" name="object 52"/>
          <p:cNvSpPr txBox="1"/>
          <p:nvPr/>
        </p:nvSpPr>
        <p:spPr>
          <a:xfrm>
            <a:off x="3016123" y="3780790"/>
            <a:ext cx="285750"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20,00</a:t>
            </a:r>
            <a:endParaRPr sz="900">
              <a:latin typeface="Calibri"/>
              <a:cs typeface="Calibri"/>
            </a:endParaRPr>
          </a:p>
        </p:txBody>
      </p:sp>
      <p:sp>
        <p:nvSpPr>
          <p:cNvPr id="53" name="object 53"/>
          <p:cNvSpPr txBox="1"/>
          <p:nvPr/>
        </p:nvSpPr>
        <p:spPr>
          <a:xfrm>
            <a:off x="6946544" y="4047771"/>
            <a:ext cx="152400" cy="646430"/>
          </a:xfrm>
          <a:prstGeom prst="rect">
            <a:avLst/>
          </a:prstGeom>
        </p:spPr>
        <p:txBody>
          <a:bodyPr vert="vert270" wrap="square" lIns="0" tIns="0" rIns="0" bIns="0" rtlCol="0">
            <a:spAutoFit/>
          </a:bodyPr>
          <a:lstStyle/>
          <a:p>
            <a:pPr marL="12700">
              <a:lnSpc>
                <a:spcPts val="1050"/>
              </a:lnSpc>
            </a:pPr>
            <a:r>
              <a:rPr sz="1000" spc="-5" dirty="0">
                <a:solidFill>
                  <a:srgbClr val="585858"/>
                </a:solidFill>
                <a:latin typeface="Calibri"/>
                <a:cs typeface="Calibri"/>
              </a:rPr>
              <a:t>%ocupación</a:t>
            </a:r>
            <a:endParaRPr sz="1000">
              <a:latin typeface="Calibri"/>
              <a:cs typeface="Calibri"/>
            </a:endParaRPr>
          </a:p>
        </p:txBody>
      </p:sp>
      <p:sp>
        <p:nvSpPr>
          <p:cNvPr id="54" name="object 54"/>
          <p:cNvSpPr txBox="1"/>
          <p:nvPr/>
        </p:nvSpPr>
        <p:spPr>
          <a:xfrm>
            <a:off x="2334514" y="4239005"/>
            <a:ext cx="152400" cy="263525"/>
          </a:xfrm>
          <a:prstGeom prst="rect">
            <a:avLst/>
          </a:prstGeom>
        </p:spPr>
        <p:txBody>
          <a:bodyPr vert="vert270" wrap="square" lIns="0" tIns="0" rIns="0" bIns="0" rtlCol="0">
            <a:spAutoFit/>
          </a:bodyPr>
          <a:lstStyle/>
          <a:p>
            <a:pPr marL="12700">
              <a:lnSpc>
                <a:spcPts val="1045"/>
              </a:lnSpc>
            </a:pPr>
            <a:r>
              <a:rPr sz="1000" b="1" spc="-5" dirty="0">
                <a:latin typeface="Calibri"/>
                <a:cs typeface="Calibri"/>
              </a:rPr>
              <a:t>DDD</a:t>
            </a:r>
            <a:endParaRPr sz="1000">
              <a:latin typeface="Calibri"/>
              <a:cs typeface="Calibri"/>
            </a:endParaRPr>
          </a:p>
        </p:txBody>
      </p:sp>
      <p:sp>
        <p:nvSpPr>
          <p:cNvPr id="55" name="object 55"/>
          <p:cNvSpPr txBox="1"/>
          <p:nvPr/>
        </p:nvSpPr>
        <p:spPr>
          <a:xfrm>
            <a:off x="2735072" y="3043808"/>
            <a:ext cx="3939540" cy="674370"/>
          </a:xfrm>
          <a:prstGeom prst="rect">
            <a:avLst/>
          </a:prstGeom>
        </p:spPr>
        <p:txBody>
          <a:bodyPr vert="horz" wrap="square" lIns="0" tIns="8255" rIns="0" bIns="0" rtlCol="0">
            <a:spAutoFit/>
          </a:bodyPr>
          <a:lstStyle/>
          <a:p>
            <a:pPr marL="12700" marR="5080" algn="ctr">
              <a:lnSpc>
                <a:spcPct val="102299"/>
              </a:lnSpc>
              <a:spcBef>
                <a:spcPts val="65"/>
              </a:spcBef>
            </a:pPr>
            <a:r>
              <a:rPr sz="1400" spc="-20" dirty="0">
                <a:solidFill>
                  <a:srgbClr val="585858"/>
                </a:solidFill>
                <a:latin typeface="Calibri"/>
                <a:cs typeface="Calibri"/>
              </a:rPr>
              <a:t>Tendencia</a:t>
            </a:r>
            <a:r>
              <a:rPr sz="1400" spc="5" dirty="0">
                <a:solidFill>
                  <a:srgbClr val="585858"/>
                </a:solidFill>
                <a:latin typeface="Calibri"/>
                <a:cs typeface="Calibri"/>
              </a:rPr>
              <a:t> </a:t>
            </a:r>
            <a:r>
              <a:rPr sz="1400" spc="-5" dirty="0">
                <a:solidFill>
                  <a:srgbClr val="585858"/>
                </a:solidFill>
                <a:latin typeface="Calibri"/>
                <a:cs typeface="Calibri"/>
              </a:rPr>
              <a:t>de</a:t>
            </a:r>
            <a:r>
              <a:rPr sz="1400" spc="-10" dirty="0">
                <a:solidFill>
                  <a:srgbClr val="585858"/>
                </a:solidFill>
                <a:latin typeface="Calibri"/>
                <a:cs typeface="Calibri"/>
              </a:rPr>
              <a:t> </a:t>
            </a:r>
            <a:r>
              <a:rPr sz="1400" spc="-5" dirty="0">
                <a:solidFill>
                  <a:srgbClr val="585858"/>
                </a:solidFill>
                <a:latin typeface="Calibri"/>
                <a:cs typeface="Calibri"/>
              </a:rPr>
              <a:t>consumo</a:t>
            </a:r>
            <a:r>
              <a:rPr sz="1400" spc="10" dirty="0">
                <a:solidFill>
                  <a:srgbClr val="585858"/>
                </a:solidFill>
                <a:latin typeface="Calibri"/>
                <a:cs typeface="Calibri"/>
              </a:rPr>
              <a:t> </a:t>
            </a:r>
            <a:r>
              <a:rPr sz="1400" spc="-5" dirty="0">
                <a:solidFill>
                  <a:srgbClr val="585858"/>
                </a:solidFill>
                <a:latin typeface="Calibri"/>
                <a:cs typeface="Calibri"/>
              </a:rPr>
              <a:t>de</a:t>
            </a:r>
            <a:r>
              <a:rPr sz="1400" spc="-10" dirty="0">
                <a:solidFill>
                  <a:srgbClr val="585858"/>
                </a:solidFill>
                <a:latin typeface="Calibri"/>
                <a:cs typeface="Calibri"/>
              </a:rPr>
              <a:t> </a:t>
            </a:r>
            <a:r>
              <a:rPr sz="1400" spc="-5" dirty="0">
                <a:solidFill>
                  <a:srgbClr val="585858"/>
                </a:solidFill>
                <a:latin typeface="Calibri"/>
                <a:cs typeface="Calibri"/>
              </a:rPr>
              <a:t>antibióticos</a:t>
            </a:r>
            <a:r>
              <a:rPr sz="1400" dirty="0">
                <a:solidFill>
                  <a:srgbClr val="585858"/>
                </a:solidFill>
                <a:latin typeface="Calibri"/>
                <a:cs typeface="Calibri"/>
              </a:rPr>
              <a:t> y </a:t>
            </a:r>
            <a:r>
              <a:rPr sz="1400" spc="-10" dirty="0">
                <a:solidFill>
                  <a:srgbClr val="585858"/>
                </a:solidFill>
                <a:latin typeface="Calibri"/>
                <a:cs typeface="Calibri"/>
              </a:rPr>
              <a:t>porcentaje </a:t>
            </a:r>
            <a:r>
              <a:rPr sz="1400" spc="-5" dirty="0">
                <a:solidFill>
                  <a:srgbClr val="585858"/>
                </a:solidFill>
                <a:latin typeface="Calibri"/>
                <a:cs typeface="Calibri"/>
              </a:rPr>
              <a:t>de </a:t>
            </a:r>
            <a:r>
              <a:rPr sz="1400" spc="-300" dirty="0">
                <a:solidFill>
                  <a:srgbClr val="585858"/>
                </a:solidFill>
                <a:latin typeface="Calibri"/>
                <a:cs typeface="Calibri"/>
              </a:rPr>
              <a:t> </a:t>
            </a:r>
            <a:r>
              <a:rPr sz="1400" spc="-5" dirty="0">
                <a:solidFill>
                  <a:srgbClr val="585858"/>
                </a:solidFill>
                <a:latin typeface="Calibri"/>
                <a:cs typeface="Calibri"/>
              </a:rPr>
              <a:t>ocupación </a:t>
            </a:r>
            <a:r>
              <a:rPr sz="1400" dirty="0">
                <a:solidFill>
                  <a:srgbClr val="585858"/>
                </a:solidFill>
                <a:latin typeface="Calibri"/>
                <a:cs typeface="Calibri"/>
              </a:rPr>
              <a:t>en</a:t>
            </a:r>
            <a:r>
              <a:rPr sz="1400" spc="-15" dirty="0">
                <a:solidFill>
                  <a:srgbClr val="585858"/>
                </a:solidFill>
                <a:latin typeface="Calibri"/>
                <a:cs typeface="Calibri"/>
              </a:rPr>
              <a:t> </a:t>
            </a:r>
            <a:r>
              <a:rPr sz="1400" spc="-5" dirty="0">
                <a:solidFill>
                  <a:srgbClr val="585858"/>
                </a:solidFill>
                <a:latin typeface="Calibri"/>
                <a:cs typeface="Calibri"/>
              </a:rPr>
              <a:t>UCI</a:t>
            </a:r>
            <a:r>
              <a:rPr sz="1400" dirty="0">
                <a:solidFill>
                  <a:srgbClr val="585858"/>
                </a:solidFill>
                <a:latin typeface="Calibri"/>
                <a:cs typeface="Calibri"/>
              </a:rPr>
              <a:t> </a:t>
            </a:r>
            <a:r>
              <a:rPr sz="1400" spc="-10" dirty="0">
                <a:solidFill>
                  <a:srgbClr val="585858"/>
                </a:solidFill>
                <a:latin typeface="Calibri"/>
                <a:cs typeface="Calibri"/>
              </a:rPr>
              <a:t>adutos</a:t>
            </a:r>
            <a:endParaRPr sz="1400">
              <a:latin typeface="Calibri"/>
              <a:cs typeface="Calibri"/>
            </a:endParaRPr>
          </a:p>
          <a:p>
            <a:pPr algn="ctr">
              <a:lnSpc>
                <a:spcPct val="100000"/>
              </a:lnSpc>
              <a:spcBef>
                <a:spcPts val="25"/>
              </a:spcBef>
            </a:pPr>
            <a:r>
              <a:rPr sz="1400" dirty="0">
                <a:solidFill>
                  <a:srgbClr val="585858"/>
                </a:solidFill>
                <a:latin typeface="Calibri"/>
                <a:cs typeface="Calibri"/>
              </a:rPr>
              <a:t>Medellín</a:t>
            </a:r>
            <a:r>
              <a:rPr sz="1400" spc="-20" dirty="0">
                <a:solidFill>
                  <a:srgbClr val="585858"/>
                </a:solidFill>
                <a:latin typeface="Calibri"/>
                <a:cs typeface="Calibri"/>
              </a:rPr>
              <a:t> </a:t>
            </a:r>
            <a:r>
              <a:rPr sz="1400" dirty="0">
                <a:solidFill>
                  <a:srgbClr val="585858"/>
                </a:solidFill>
                <a:latin typeface="Calibri"/>
                <a:cs typeface="Calibri"/>
              </a:rPr>
              <a:t>a</a:t>
            </a:r>
            <a:r>
              <a:rPr sz="1400" spc="-15" dirty="0">
                <a:solidFill>
                  <a:srgbClr val="585858"/>
                </a:solidFill>
                <a:latin typeface="Calibri"/>
                <a:cs typeface="Calibri"/>
              </a:rPr>
              <a:t> </a:t>
            </a:r>
            <a:r>
              <a:rPr sz="1400" spc="-5" dirty="0">
                <a:solidFill>
                  <a:srgbClr val="585858"/>
                </a:solidFill>
                <a:latin typeface="Calibri"/>
                <a:cs typeface="Calibri"/>
              </a:rPr>
              <a:t>semana </a:t>
            </a:r>
            <a:r>
              <a:rPr sz="1400" dirty="0">
                <a:solidFill>
                  <a:srgbClr val="585858"/>
                </a:solidFill>
                <a:latin typeface="Calibri"/>
                <a:cs typeface="Calibri"/>
              </a:rPr>
              <a:t>39</a:t>
            </a:r>
            <a:r>
              <a:rPr sz="1400" spc="-20" dirty="0">
                <a:solidFill>
                  <a:srgbClr val="585858"/>
                </a:solidFill>
                <a:latin typeface="Calibri"/>
                <a:cs typeface="Calibri"/>
              </a:rPr>
              <a:t> </a:t>
            </a:r>
            <a:r>
              <a:rPr sz="1400" spc="-5" dirty="0">
                <a:solidFill>
                  <a:srgbClr val="585858"/>
                </a:solidFill>
                <a:latin typeface="Calibri"/>
                <a:cs typeface="Calibri"/>
              </a:rPr>
              <a:t>de</a:t>
            </a:r>
            <a:r>
              <a:rPr sz="1400" spc="-10" dirty="0">
                <a:solidFill>
                  <a:srgbClr val="585858"/>
                </a:solidFill>
                <a:latin typeface="Calibri"/>
                <a:cs typeface="Calibri"/>
              </a:rPr>
              <a:t> </a:t>
            </a:r>
            <a:r>
              <a:rPr sz="1400" spc="-5" dirty="0">
                <a:solidFill>
                  <a:srgbClr val="585858"/>
                </a:solidFill>
                <a:latin typeface="Calibri"/>
                <a:cs typeface="Calibri"/>
              </a:rPr>
              <a:t>2021</a:t>
            </a:r>
            <a:endParaRPr sz="1400">
              <a:latin typeface="Calibri"/>
              <a:cs typeface="Calibri"/>
            </a:endParaRPr>
          </a:p>
        </p:txBody>
      </p:sp>
    </p:spTree>
    <p:extLst>
      <p:ext uri="{BB962C8B-B14F-4D97-AF65-F5344CB8AC3E}">
        <p14:creationId xmlns:p14="http://schemas.microsoft.com/office/powerpoint/2010/main" val="407442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031"/>
            <a:ext cx="7213600" cy="2867660"/>
            <a:chOff x="0" y="2031"/>
            <a:chExt cx="7213600" cy="2867660"/>
          </a:xfrm>
        </p:grpSpPr>
        <p:sp>
          <p:nvSpPr>
            <p:cNvPr id="3" name="object 3"/>
            <p:cNvSpPr/>
            <p:nvPr/>
          </p:nvSpPr>
          <p:spPr>
            <a:xfrm>
              <a:off x="2125345" y="2539961"/>
              <a:ext cx="5075555" cy="309880"/>
            </a:xfrm>
            <a:custGeom>
              <a:avLst/>
              <a:gdLst/>
              <a:ahLst/>
              <a:cxnLst/>
              <a:rect l="l" t="t" r="r" b="b"/>
              <a:pathLst>
                <a:path w="5075555" h="309880">
                  <a:moveTo>
                    <a:pt x="5075555" y="0"/>
                  </a:moveTo>
                  <a:lnTo>
                    <a:pt x="0" y="0"/>
                  </a:lnTo>
                  <a:lnTo>
                    <a:pt x="0" y="309664"/>
                  </a:lnTo>
                  <a:lnTo>
                    <a:pt x="5075555" y="309664"/>
                  </a:lnTo>
                  <a:lnTo>
                    <a:pt x="5075555" y="0"/>
                  </a:lnTo>
                  <a:close/>
                </a:path>
              </a:pathLst>
            </a:custGeom>
            <a:solidFill>
              <a:srgbClr val="DDD9C3"/>
            </a:solidFill>
          </p:spPr>
          <p:txBody>
            <a:bodyPr wrap="square" lIns="0" tIns="0" rIns="0" bIns="0" rtlCol="0"/>
            <a:lstStyle/>
            <a:p>
              <a:endParaRPr/>
            </a:p>
          </p:txBody>
        </p:sp>
        <p:sp>
          <p:nvSpPr>
            <p:cNvPr id="4" name="object 4"/>
            <p:cNvSpPr/>
            <p:nvPr/>
          </p:nvSpPr>
          <p:spPr>
            <a:xfrm>
              <a:off x="2125345" y="2539961"/>
              <a:ext cx="5075555" cy="309880"/>
            </a:xfrm>
            <a:custGeom>
              <a:avLst/>
              <a:gdLst/>
              <a:ahLst/>
              <a:cxnLst/>
              <a:rect l="l" t="t" r="r" b="b"/>
              <a:pathLst>
                <a:path w="5075555" h="309880">
                  <a:moveTo>
                    <a:pt x="0" y="309664"/>
                  </a:moveTo>
                  <a:lnTo>
                    <a:pt x="5075555" y="309664"/>
                  </a:lnTo>
                  <a:lnTo>
                    <a:pt x="5075555" y="0"/>
                  </a:lnTo>
                  <a:lnTo>
                    <a:pt x="0" y="0"/>
                  </a:lnTo>
                  <a:lnTo>
                    <a:pt x="0" y="309664"/>
                  </a:lnTo>
                  <a:close/>
                </a:path>
              </a:pathLst>
            </a:custGeom>
            <a:ln w="25400">
              <a:solidFill>
                <a:srgbClr val="D9D9D9"/>
              </a:solidFill>
            </a:ln>
          </p:spPr>
          <p:txBody>
            <a:bodyPr wrap="square" lIns="0" tIns="0" rIns="0" bIns="0" rtlCol="0"/>
            <a:lstStyle/>
            <a:p>
              <a:endParaRPr/>
            </a:p>
          </p:txBody>
        </p:sp>
        <p:sp>
          <p:nvSpPr>
            <p:cNvPr id="5" name="object 5"/>
            <p:cNvSpPr/>
            <p:nvPr/>
          </p:nvSpPr>
          <p:spPr>
            <a:xfrm>
              <a:off x="2601467" y="2566796"/>
              <a:ext cx="378460" cy="261620"/>
            </a:xfrm>
            <a:custGeom>
              <a:avLst/>
              <a:gdLst/>
              <a:ahLst/>
              <a:cxnLst/>
              <a:rect l="l" t="t" r="r" b="b"/>
              <a:pathLst>
                <a:path w="378460" h="261619">
                  <a:moveTo>
                    <a:pt x="189102" y="0"/>
                  </a:moveTo>
                  <a:lnTo>
                    <a:pt x="138847" y="4671"/>
                  </a:lnTo>
                  <a:lnTo>
                    <a:pt x="93678" y="17855"/>
                  </a:lnTo>
                  <a:lnTo>
                    <a:pt x="55403" y="38306"/>
                  </a:lnTo>
                  <a:lnTo>
                    <a:pt x="25828" y="64779"/>
                  </a:lnTo>
                  <a:lnTo>
                    <a:pt x="0" y="130810"/>
                  </a:lnTo>
                  <a:lnTo>
                    <a:pt x="6758" y="165590"/>
                  </a:lnTo>
                  <a:lnTo>
                    <a:pt x="55403" y="223313"/>
                  </a:lnTo>
                  <a:lnTo>
                    <a:pt x="93678" y="243764"/>
                  </a:lnTo>
                  <a:lnTo>
                    <a:pt x="138847" y="256948"/>
                  </a:lnTo>
                  <a:lnTo>
                    <a:pt x="189102" y="261619"/>
                  </a:lnTo>
                  <a:lnTo>
                    <a:pt x="239412" y="256948"/>
                  </a:lnTo>
                  <a:lnTo>
                    <a:pt x="284616" y="243764"/>
                  </a:lnTo>
                  <a:lnTo>
                    <a:pt x="322913" y="223313"/>
                  </a:lnTo>
                  <a:lnTo>
                    <a:pt x="352500" y="196840"/>
                  </a:lnTo>
                  <a:lnTo>
                    <a:pt x="378332" y="130810"/>
                  </a:lnTo>
                  <a:lnTo>
                    <a:pt x="371574" y="96029"/>
                  </a:lnTo>
                  <a:lnTo>
                    <a:pt x="322913" y="38306"/>
                  </a:lnTo>
                  <a:lnTo>
                    <a:pt x="284616" y="17855"/>
                  </a:lnTo>
                  <a:lnTo>
                    <a:pt x="239412" y="4671"/>
                  </a:lnTo>
                  <a:lnTo>
                    <a:pt x="189102" y="0"/>
                  </a:lnTo>
                  <a:close/>
                </a:path>
              </a:pathLst>
            </a:custGeom>
            <a:solidFill>
              <a:srgbClr val="C00000"/>
            </a:solidFill>
          </p:spPr>
          <p:txBody>
            <a:bodyPr wrap="square" lIns="0" tIns="0" rIns="0" bIns="0" rtlCol="0"/>
            <a:lstStyle/>
            <a:p>
              <a:endParaRPr/>
            </a:p>
          </p:txBody>
        </p:sp>
        <p:sp>
          <p:nvSpPr>
            <p:cNvPr id="6" name="object 6"/>
            <p:cNvSpPr/>
            <p:nvPr/>
          </p:nvSpPr>
          <p:spPr>
            <a:xfrm>
              <a:off x="2601467" y="2566796"/>
              <a:ext cx="378460" cy="261620"/>
            </a:xfrm>
            <a:custGeom>
              <a:avLst/>
              <a:gdLst/>
              <a:ahLst/>
              <a:cxnLst/>
              <a:rect l="l" t="t" r="r" b="b"/>
              <a:pathLst>
                <a:path w="378460" h="261619">
                  <a:moveTo>
                    <a:pt x="0" y="130810"/>
                  </a:moveTo>
                  <a:lnTo>
                    <a:pt x="25828" y="64779"/>
                  </a:lnTo>
                  <a:lnTo>
                    <a:pt x="55403" y="38306"/>
                  </a:lnTo>
                  <a:lnTo>
                    <a:pt x="93678" y="17855"/>
                  </a:lnTo>
                  <a:lnTo>
                    <a:pt x="138847" y="4671"/>
                  </a:lnTo>
                  <a:lnTo>
                    <a:pt x="189102" y="0"/>
                  </a:lnTo>
                  <a:lnTo>
                    <a:pt x="239412" y="4671"/>
                  </a:lnTo>
                  <a:lnTo>
                    <a:pt x="284616" y="17855"/>
                  </a:lnTo>
                  <a:lnTo>
                    <a:pt x="322913" y="38306"/>
                  </a:lnTo>
                  <a:lnTo>
                    <a:pt x="352500" y="64779"/>
                  </a:lnTo>
                  <a:lnTo>
                    <a:pt x="378332" y="130810"/>
                  </a:lnTo>
                  <a:lnTo>
                    <a:pt x="371574" y="165590"/>
                  </a:lnTo>
                  <a:lnTo>
                    <a:pt x="322913" y="223313"/>
                  </a:lnTo>
                  <a:lnTo>
                    <a:pt x="284616" y="243764"/>
                  </a:lnTo>
                  <a:lnTo>
                    <a:pt x="239412" y="256948"/>
                  </a:lnTo>
                  <a:lnTo>
                    <a:pt x="189102" y="261619"/>
                  </a:lnTo>
                  <a:lnTo>
                    <a:pt x="138847" y="256948"/>
                  </a:lnTo>
                  <a:lnTo>
                    <a:pt x="93678" y="243764"/>
                  </a:lnTo>
                  <a:lnTo>
                    <a:pt x="55403" y="223313"/>
                  </a:lnTo>
                  <a:lnTo>
                    <a:pt x="25828" y="196840"/>
                  </a:lnTo>
                  <a:lnTo>
                    <a:pt x="0" y="130810"/>
                  </a:lnTo>
                  <a:close/>
                </a:path>
              </a:pathLst>
            </a:custGeom>
            <a:ln w="25400">
              <a:solidFill>
                <a:srgbClr val="C00000"/>
              </a:solidFill>
            </a:ln>
          </p:spPr>
          <p:txBody>
            <a:bodyPr wrap="square" lIns="0" tIns="0" rIns="0" bIns="0" rtlCol="0"/>
            <a:lstStyle/>
            <a:p>
              <a:endParaRPr/>
            </a:p>
          </p:txBody>
        </p:sp>
      </p:grpSp>
      <p:sp>
        <p:nvSpPr>
          <p:cNvPr id="7" name="object 7"/>
          <p:cNvSpPr txBox="1"/>
          <p:nvPr/>
        </p:nvSpPr>
        <p:spPr>
          <a:xfrm>
            <a:off x="83616" y="3236163"/>
            <a:ext cx="1943735" cy="2094864"/>
          </a:xfrm>
          <a:prstGeom prst="rect">
            <a:avLst/>
          </a:prstGeom>
        </p:spPr>
        <p:txBody>
          <a:bodyPr vert="horz" wrap="square" lIns="0" tIns="12700" rIns="0" bIns="0" rtlCol="0">
            <a:spAutoFit/>
          </a:bodyPr>
          <a:lstStyle/>
          <a:p>
            <a:pPr algn="ctr">
              <a:lnSpc>
                <a:spcPct val="100000"/>
              </a:lnSpc>
              <a:spcBef>
                <a:spcPts val="100"/>
              </a:spcBef>
            </a:pPr>
            <a:r>
              <a:rPr sz="2400" b="1" spc="-5" dirty="0">
                <a:solidFill>
                  <a:srgbClr val="C00000"/>
                </a:solidFill>
                <a:latin typeface="Calibri"/>
                <a:cs typeface="Calibri"/>
              </a:rPr>
              <a:t>Hospitalización</a:t>
            </a:r>
            <a:endParaRPr sz="2400">
              <a:latin typeface="Calibri"/>
              <a:cs typeface="Calibri"/>
            </a:endParaRPr>
          </a:p>
          <a:p>
            <a:pPr algn="ctr">
              <a:lnSpc>
                <a:spcPct val="100000"/>
              </a:lnSpc>
            </a:pPr>
            <a:r>
              <a:rPr sz="2400" b="1" spc="-10" dirty="0">
                <a:solidFill>
                  <a:srgbClr val="C00000"/>
                </a:solidFill>
                <a:latin typeface="Calibri"/>
                <a:cs typeface="Calibri"/>
              </a:rPr>
              <a:t>adultos</a:t>
            </a:r>
            <a:endParaRPr sz="2400">
              <a:latin typeface="Calibri"/>
              <a:cs typeface="Calibri"/>
            </a:endParaRPr>
          </a:p>
          <a:p>
            <a:pPr marL="521970" marR="198755" algn="ctr">
              <a:lnSpc>
                <a:spcPct val="100000"/>
              </a:lnSpc>
              <a:spcBef>
                <a:spcPts val="930"/>
              </a:spcBef>
            </a:pPr>
            <a:r>
              <a:rPr sz="2000" b="1" spc="-210" dirty="0">
                <a:latin typeface="Arial"/>
                <a:cs typeface="Arial"/>
              </a:rPr>
              <a:t>La</a:t>
            </a:r>
            <a:r>
              <a:rPr sz="2000" b="1" spc="-114" dirty="0">
                <a:latin typeface="Arial"/>
                <a:cs typeface="Arial"/>
              </a:rPr>
              <a:t> </a:t>
            </a:r>
            <a:r>
              <a:rPr sz="2000" b="1" spc="-175" dirty="0">
                <a:latin typeface="Arial"/>
                <a:cs typeface="Arial"/>
              </a:rPr>
              <a:t>molécula  </a:t>
            </a:r>
            <a:r>
              <a:rPr sz="2000" b="1" spc="-210" dirty="0">
                <a:latin typeface="Arial"/>
                <a:cs typeface="Arial"/>
              </a:rPr>
              <a:t>de</a:t>
            </a:r>
            <a:r>
              <a:rPr sz="2000" b="1" spc="-110" dirty="0">
                <a:latin typeface="Arial"/>
                <a:cs typeface="Arial"/>
              </a:rPr>
              <a:t> </a:t>
            </a:r>
            <a:r>
              <a:rPr sz="2000" b="1" spc="-185" dirty="0">
                <a:latin typeface="Arial"/>
                <a:cs typeface="Arial"/>
              </a:rPr>
              <a:t>mayor  </a:t>
            </a:r>
            <a:r>
              <a:rPr sz="2000" b="1" spc="-215" dirty="0">
                <a:latin typeface="Arial"/>
                <a:cs typeface="Arial"/>
              </a:rPr>
              <a:t>co</a:t>
            </a:r>
            <a:r>
              <a:rPr sz="2000" b="1" spc="-220" dirty="0">
                <a:latin typeface="Arial"/>
                <a:cs typeface="Arial"/>
              </a:rPr>
              <a:t>n</a:t>
            </a:r>
            <a:r>
              <a:rPr sz="2000" b="1" spc="-250" dirty="0">
                <a:latin typeface="Arial"/>
                <a:cs typeface="Arial"/>
              </a:rPr>
              <a:t>sum</a:t>
            </a:r>
            <a:r>
              <a:rPr sz="2000" b="1" spc="-220" dirty="0">
                <a:latin typeface="Arial"/>
                <a:cs typeface="Arial"/>
              </a:rPr>
              <a:t>o</a:t>
            </a:r>
            <a:r>
              <a:rPr sz="2000" b="1" spc="-130" dirty="0">
                <a:latin typeface="Arial"/>
                <a:cs typeface="Arial"/>
              </a:rPr>
              <a:t> </a:t>
            </a:r>
            <a:r>
              <a:rPr sz="2000" b="1" spc="-155" dirty="0">
                <a:latin typeface="Arial"/>
                <a:cs typeface="Arial"/>
              </a:rPr>
              <a:t>es  </a:t>
            </a:r>
            <a:r>
              <a:rPr sz="2000" b="1" spc="-170" dirty="0">
                <a:latin typeface="Arial"/>
                <a:cs typeface="Arial"/>
              </a:rPr>
              <a:t>piperacilina</a:t>
            </a:r>
            <a:endParaRPr sz="2000">
              <a:latin typeface="Arial"/>
              <a:cs typeface="Arial"/>
            </a:endParaRPr>
          </a:p>
        </p:txBody>
      </p:sp>
      <p:grpSp>
        <p:nvGrpSpPr>
          <p:cNvPr id="8" name="object 8"/>
          <p:cNvGrpSpPr/>
          <p:nvPr/>
        </p:nvGrpSpPr>
        <p:grpSpPr>
          <a:xfrm>
            <a:off x="59668" y="4238625"/>
            <a:ext cx="395605" cy="880744"/>
            <a:chOff x="59668" y="4238625"/>
            <a:chExt cx="395605" cy="880744"/>
          </a:xfrm>
        </p:grpSpPr>
        <p:sp>
          <p:nvSpPr>
            <p:cNvPr id="9" name="object 9"/>
            <p:cNvSpPr/>
            <p:nvPr/>
          </p:nvSpPr>
          <p:spPr>
            <a:xfrm>
              <a:off x="72368" y="4251325"/>
              <a:ext cx="370205" cy="855344"/>
            </a:xfrm>
            <a:custGeom>
              <a:avLst/>
              <a:gdLst/>
              <a:ahLst/>
              <a:cxnLst/>
              <a:rect l="l" t="t" r="r" b="b"/>
              <a:pathLst>
                <a:path w="370205" h="855345">
                  <a:moveTo>
                    <a:pt x="185047" y="0"/>
                  </a:moveTo>
                  <a:lnTo>
                    <a:pt x="0" y="185038"/>
                  </a:lnTo>
                  <a:lnTo>
                    <a:pt x="92528" y="185038"/>
                  </a:lnTo>
                  <a:lnTo>
                    <a:pt x="92528" y="854963"/>
                  </a:lnTo>
                  <a:lnTo>
                    <a:pt x="277580" y="854963"/>
                  </a:lnTo>
                  <a:lnTo>
                    <a:pt x="277580" y="185038"/>
                  </a:lnTo>
                  <a:lnTo>
                    <a:pt x="370112" y="185038"/>
                  </a:lnTo>
                  <a:lnTo>
                    <a:pt x="185047" y="0"/>
                  </a:lnTo>
                  <a:close/>
                </a:path>
              </a:pathLst>
            </a:custGeom>
            <a:solidFill>
              <a:srgbClr val="C00000"/>
            </a:solidFill>
          </p:spPr>
          <p:txBody>
            <a:bodyPr wrap="square" lIns="0" tIns="0" rIns="0" bIns="0" rtlCol="0"/>
            <a:lstStyle/>
            <a:p>
              <a:endParaRPr/>
            </a:p>
          </p:txBody>
        </p:sp>
        <p:sp>
          <p:nvSpPr>
            <p:cNvPr id="10" name="object 10"/>
            <p:cNvSpPr/>
            <p:nvPr/>
          </p:nvSpPr>
          <p:spPr>
            <a:xfrm>
              <a:off x="72368" y="4251325"/>
              <a:ext cx="370205" cy="855344"/>
            </a:xfrm>
            <a:custGeom>
              <a:avLst/>
              <a:gdLst/>
              <a:ahLst/>
              <a:cxnLst/>
              <a:rect l="l" t="t" r="r" b="b"/>
              <a:pathLst>
                <a:path w="370205" h="855345">
                  <a:moveTo>
                    <a:pt x="0" y="185038"/>
                  </a:moveTo>
                  <a:lnTo>
                    <a:pt x="185047" y="0"/>
                  </a:lnTo>
                  <a:lnTo>
                    <a:pt x="370112" y="185038"/>
                  </a:lnTo>
                  <a:lnTo>
                    <a:pt x="277580" y="185038"/>
                  </a:lnTo>
                  <a:lnTo>
                    <a:pt x="277580" y="854963"/>
                  </a:lnTo>
                  <a:lnTo>
                    <a:pt x="92528" y="854963"/>
                  </a:lnTo>
                  <a:lnTo>
                    <a:pt x="92528" y="185038"/>
                  </a:lnTo>
                  <a:lnTo>
                    <a:pt x="0" y="185038"/>
                  </a:lnTo>
                  <a:close/>
                </a:path>
              </a:pathLst>
            </a:custGeom>
            <a:ln w="25400">
              <a:solidFill>
                <a:srgbClr val="C00000"/>
              </a:solidFill>
            </a:ln>
          </p:spPr>
          <p:txBody>
            <a:bodyPr wrap="square" lIns="0" tIns="0" rIns="0" bIns="0" rtlCol="0"/>
            <a:lstStyle/>
            <a:p>
              <a:endParaRPr/>
            </a:p>
          </p:txBody>
        </p:sp>
      </p:grpSp>
      <p:graphicFrame>
        <p:nvGraphicFramePr>
          <p:cNvPr id="11" name="object 11"/>
          <p:cNvGraphicFramePr>
            <a:graphicFrameLocks noGrp="1"/>
          </p:cNvGraphicFramePr>
          <p:nvPr/>
        </p:nvGraphicFramePr>
        <p:xfrm>
          <a:off x="2337816" y="4786884"/>
          <a:ext cx="4124317" cy="1779394"/>
        </p:xfrm>
        <a:graphic>
          <a:graphicData uri="http://schemas.openxmlformats.org/drawingml/2006/table">
            <a:tbl>
              <a:tblPr firstRow="1" bandRow="1">
                <a:tableStyleId>{2D5ABB26-0587-4C30-8999-92F81FD0307C}</a:tableStyleId>
              </a:tblPr>
              <a:tblGrid>
                <a:gridCol w="956944">
                  <a:extLst>
                    <a:ext uri="{9D8B030D-6E8A-4147-A177-3AD203B41FA5}">
                      <a16:colId xmlns:a16="http://schemas.microsoft.com/office/drawing/2014/main" val="20000"/>
                    </a:ext>
                  </a:extLst>
                </a:gridCol>
                <a:gridCol w="351790">
                  <a:extLst>
                    <a:ext uri="{9D8B030D-6E8A-4147-A177-3AD203B41FA5}">
                      <a16:colId xmlns:a16="http://schemas.microsoft.com/office/drawing/2014/main" val="20001"/>
                    </a:ext>
                  </a:extLst>
                </a:gridCol>
                <a:gridCol w="353059">
                  <a:extLst>
                    <a:ext uri="{9D8B030D-6E8A-4147-A177-3AD203B41FA5}">
                      <a16:colId xmlns:a16="http://schemas.microsoft.com/office/drawing/2014/main" val="20002"/>
                    </a:ext>
                  </a:extLst>
                </a:gridCol>
                <a:gridCol w="351789">
                  <a:extLst>
                    <a:ext uri="{9D8B030D-6E8A-4147-A177-3AD203B41FA5}">
                      <a16:colId xmlns:a16="http://schemas.microsoft.com/office/drawing/2014/main" val="20003"/>
                    </a:ext>
                  </a:extLst>
                </a:gridCol>
                <a:gridCol w="351789">
                  <a:extLst>
                    <a:ext uri="{9D8B030D-6E8A-4147-A177-3AD203B41FA5}">
                      <a16:colId xmlns:a16="http://schemas.microsoft.com/office/drawing/2014/main" val="20004"/>
                    </a:ext>
                  </a:extLst>
                </a:gridCol>
                <a:gridCol w="351789">
                  <a:extLst>
                    <a:ext uri="{9D8B030D-6E8A-4147-A177-3AD203B41FA5}">
                      <a16:colId xmlns:a16="http://schemas.microsoft.com/office/drawing/2014/main" val="20005"/>
                    </a:ext>
                  </a:extLst>
                </a:gridCol>
                <a:gridCol w="351789">
                  <a:extLst>
                    <a:ext uri="{9D8B030D-6E8A-4147-A177-3AD203B41FA5}">
                      <a16:colId xmlns:a16="http://schemas.microsoft.com/office/drawing/2014/main" val="20006"/>
                    </a:ext>
                  </a:extLst>
                </a:gridCol>
                <a:gridCol w="351790">
                  <a:extLst>
                    <a:ext uri="{9D8B030D-6E8A-4147-A177-3AD203B41FA5}">
                      <a16:colId xmlns:a16="http://schemas.microsoft.com/office/drawing/2014/main" val="20007"/>
                    </a:ext>
                  </a:extLst>
                </a:gridCol>
                <a:gridCol w="351789">
                  <a:extLst>
                    <a:ext uri="{9D8B030D-6E8A-4147-A177-3AD203B41FA5}">
                      <a16:colId xmlns:a16="http://schemas.microsoft.com/office/drawing/2014/main" val="20008"/>
                    </a:ext>
                  </a:extLst>
                </a:gridCol>
                <a:gridCol w="351789">
                  <a:extLst>
                    <a:ext uri="{9D8B030D-6E8A-4147-A177-3AD203B41FA5}">
                      <a16:colId xmlns:a16="http://schemas.microsoft.com/office/drawing/2014/main" val="20009"/>
                    </a:ext>
                  </a:extLst>
                </a:gridCol>
              </a:tblGrid>
              <a:tr h="190500">
                <a:tc>
                  <a:txBody>
                    <a:bodyPr/>
                    <a:lstStyle/>
                    <a:p>
                      <a:pPr>
                        <a:lnSpc>
                          <a:spcPct val="100000"/>
                        </a:lnSpc>
                      </a:pPr>
                      <a:endParaRPr sz="900">
                        <a:latin typeface="Times New Roman"/>
                        <a:cs typeface="Times New Roman"/>
                      </a:endParaRPr>
                    </a:p>
                  </a:txBody>
                  <a:tcPr marL="0" marR="0" marT="0" marB="0">
                    <a:lnR w="9525">
                      <a:solidFill>
                        <a:srgbClr val="D9D9D9"/>
                      </a:solidFill>
                      <a:prstDash val="solid"/>
                    </a:lnR>
                    <a:lnB w="9525">
                      <a:solidFill>
                        <a:srgbClr val="D9D9D9"/>
                      </a:solidFill>
                      <a:prstDash val="solid"/>
                    </a:lnB>
                  </a:tcPr>
                </a:tc>
                <a:tc>
                  <a:txBody>
                    <a:bodyPr/>
                    <a:lstStyle/>
                    <a:p>
                      <a:pPr marL="89535">
                        <a:lnSpc>
                          <a:spcPct val="100000"/>
                        </a:lnSpc>
                        <a:spcBef>
                          <a:spcPts val="165"/>
                        </a:spcBef>
                      </a:pPr>
                      <a:r>
                        <a:rPr sz="900" dirty="0">
                          <a:solidFill>
                            <a:srgbClr val="585858"/>
                          </a:solidFill>
                          <a:latin typeface="Calibri"/>
                          <a:cs typeface="Calibri"/>
                        </a:rPr>
                        <a:t>ene</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L="100965">
                        <a:lnSpc>
                          <a:spcPct val="100000"/>
                        </a:lnSpc>
                        <a:spcBef>
                          <a:spcPts val="165"/>
                        </a:spcBef>
                      </a:pPr>
                      <a:r>
                        <a:rPr sz="900" spc="-5" dirty="0">
                          <a:solidFill>
                            <a:srgbClr val="585858"/>
                          </a:solidFill>
                          <a:latin typeface="Calibri"/>
                          <a:cs typeface="Calibri"/>
                        </a:rPr>
                        <a:t>feb</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L="82550">
                        <a:lnSpc>
                          <a:spcPct val="100000"/>
                        </a:lnSpc>
                        <a:spcBef>
                          <a:spcPts val="165"/>
                        </a:spcBef>
                      </a:pPr>
                      <a:r>
                        <a:rPr sz="900" dirty="0">
                          <a:solidFill>
                            <a:srgbClr val="585858"/>
                          </a:solidFill>
                          <a:latin typeface="Calibri"/>
                          <a:cs typeface="Calibri"/>
                        </a:rPr>
                        <a:t>mar</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L="98425">
                        <a:lnSpc>
                          <a:spcPct val="100000"/>
                        </a:lnSpc>
                        <a:spcBef>
                          <a:spcPts val="165"/>
                        </a:spcBef>
                      </a:pPr>
                      <a:r>
                        <a:rPr sz="900" spc="-5" dirty="0">
                          <a:solidFill>
                            <a:srgbClr val="585858"/>
                          </a:solidFill>
                          <a:latin typeface="Calibri"/>
                          <a:cs typeface="Calibri"/>
                        </a:rPr>
                        <a:t>abr</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L="76835">
                        <a:lnSpc>
                          <a:spcPct val="100000"/>
                        </a:lnSpc>
                        <a:spcBef>
                          <a:spcPts val="165"/>
                        </a:spcBef>
                      </a:pPr>
                      <a:r>
                        <a:rPr sz="900" dirty="0">
                          <a:solidFill>
                            <a:srgbClr val="585858"/>
                          </a:solidFill>
                          <a:latin typeface="Calibri"/>
                          <a:cs typeface="Calibri"/>
                        </a:rPr>
                        <a:t>may</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L="102235">
                        <a:lnSpc>
                          <a:spcPct val="100000"/>
                        </a:lnSpc>
                        <a:spcBef>
                          <a:spcPts val="165"/>
                        </a:spcBef>
                      </a:pPr>
                      <a:r>
                        <a:rPr sz="900" spc="-5" dirty="0">
                          <a:solidFill>
                            <a:srgbClr val="585858"/>
                          </a:solidFill>
                          <a:latin typeface="Calibri"/>
                          <a:cs typeface="Calibri"/>
                        </a:rPr>
                        <a:t>jun</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algn="ctr">
                        <a:lnSpc>
                          <a:spcPct val="100000"/>
                        </a:lnSpc>
                        <a:spcBef>
                          <a:spcPts val="165"/>
                        </a:spcBef>
                      </a:pPr>
                      <a:r>
                        <a:rPr sz="900" spc="-5" dirty="0">
                          <a:solidFill>
                            <a:srgbClr val="585858"/>
                          </a:solidFill>
                          <a:latin typeface="Calibri"/>
                          <a:cs typeface="Calibri"/>
                        </a:rPr>
                        <a:t>jul</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R="83820" algn="r">
                        <a:lnSpc>
                          <a:spcPct val="100000"/>
                        </a:lnSpc>
                        <a:spcBef>
                          <a:spcPts val="165"/>
                        </a:spcBef>
                      </a:pPr>
                      <a:r>
                        <a:rPr sz="900" spc="-5" dirty="0">
                          <a:solidFill>
                            <a:srgbClr val="585858"/>
                          </a:solidFill>
                          <a:latin typeface="Calibri"/>
                          <a:cs typeface="Calibri"/>
                        </a:rPr>
                        <a:t>aug</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tc>
                  <a:txBody>
                    <a:bodyPr/>
                    <a:lstStyle/>
                    <a:p>
                      <a:pPr marR="85725" algn="r">
                        <a:lnSpc>
                          <a:spcPct val="100000"/>
                        </a:lnSpc>
                        <a:spcBef>
                          <a:spcPts val="165"/>
                        </a:spcBef>
                      </a:pPr>
                      <a:r>
                        <a:rPr sz="900" dirty="0">
                          <a:solidFill>
                            <a:srgbClr val="585858"/>
                          </a:solidFill>
                          <a:latin typeface="Calibri"/>
                          <a:cs typeface="Calibri"/>
                        </a:rPr>
                        <a:t>sep</a:t>
                      </a:r>
                      <a:endParaRPr sz="900">
                        <a:latin typeface="Calibri"/>
                        <a:cs typeface="Calibri"/>
                      </a:endParaRPr>
                    </a:p>
                  </a:txBody>
                  <a:tcPr marL="0" marR="0" marT="20955" marB="0">
                    <a:lnL w="9525">
                      <a:solidFill>
                        <a:srgbClr val="D9D9D9"/>
                      </a:solidFill>
                      <a:prstDash val="solid"/>
                    </a:lnL>
                    <a:lnR w="9525">
                      <a:solidFill>
                        <a:srgbClr val="D9D9D9"/>
                      </a:solidFill>
                      <a:prstDash val="solid"/>
                    </a:lnR>
                    <a:lnT w="53975">
                      <a:solidFill>
                        <a:srgbClr val="FFC000"/>
                      </a:solidFill>
                      <a:prstDash val="solid"/>
                    </a:lnT>
                    <a:lnB w="9525">
                      <a:solidFill>
                        <a:srgbClr val="D9D9D9"/>
                      </a:solidFill>
                      <a:prstDash val="solid"/>
                    </a:lnB>
                  </a:tcPr>
                </a:tc>
                <a:extLst>
                  <a:ext uri="{0D108BD9-81ED-4DB2-BD59-A6C34878D82A}">
                    <a16:rowId xmlns:a16="http://schemas.microsoft.com/office/drawing/2014/main" val="10000"/>
                  </a:ext>
                </a:extLst>
              </a:tr>
              <a:tr h="182879">
                <a:tc>
                  <a:txBody>
                    <a:bodyPr/>
                    <a:lstStyle/>
                    <a:p>
                      <a:pPr marL="48260">
                        <a:lnSpc>
                          <a:spcPct val="100000"/>
                        </a:lnSpc>
                        <a:spcBef>
                          <a:spcPts val="55"/>
                        </a:spcBef>
                        <a:tabLst>
                          <a:tab pos="403860" algn="l"/>
                        </a:tabLst>
                      </a:pPr>
                      <a:r>
                        <a:rPr sz="3000" b="1" u="heavy" baseline="-31944" dirty="0">
                          <a:uFill>
                            <a:solidFill>
                              <a:srgbClr val="A4A4A4"/>
                            </a:solidFill>
                          </a:uFill>
                          <a:latin typeface="Arial"/>
                          <a:cs typeface="Arial"/>
                        </a:rPr>
                        <a:t> 	</a:t>
                      </a:r>
                      <a:r>
                        <a:rPr sz="900" spc="-5" dirty="0">
                          <a:solidFill>
                            <a:srgbClr val="585858"/>
                          </a:solidFill>
                          <a:latin typeface="Calibri"/>
                          <a:cs typeface="Calibri"/>
                        </a:rPr>
                        <a:t>DDD1CEF</a:t>
                      </a:r>
                      <a:endParaRPr sz="900">
                        <a:latin typeface="Calibri"/>
                        <a:cs typeface="Calibri"/>
                      </a:endParaRPr>
                    </a:p>
                  </a:txBody>
                  <a:tcPr marL="0" marR="0" marT="698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2,45</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5"/>
                        </a:spcBef>
                      </a:pPr>
                      <a:r>
                        <a:rPr sz="900" dirty="0">
                          <a:solidFill>
                            <a:srgbClr val="585858"/>
                          </a:solidFill>
                          <a:latin typeface="Calibri"/>
                          <a:cs typeface="Calibri"/>
                        </a:rPr>
                        <a:t>1,27</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1,43</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2,64</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2,16</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1,50</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75"/>
                        </a:spcBef>
                      </a:pPr>
                      <a:r>
                        <a:rPr sz="900" dirty="0">
                          <a:solidFill>
                            <a:srgbClr val="585858"/>
                          </a:solidFill>
                          <a:latin typeface="Calibri"/>
                          <a:cs typeface="Calibri"/>
                        </a:rPr>
                        <a:t>0,96</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1,34</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1,20</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1"/>
                  </a:ext>
                </a:extLst>
              </a:tr>
              <a:tr h="182879">
                <a:tc>
                  <a:txBody>
                    <a:bodyPr/>
                    <a:lstStyle/>
                    <a:p>
                      <a:pPr marR="102235" algn="r">
                        <a:lnSpc>
                          <a:spcPct val="100000"/>
                        </a:lnSpc>
                        <a:spcBef>
                          <a:spcPts val="50"/>
                        </a:spcBef>
                      </a:pPr>
                      <a:r>
                        <a:rPr sz="900" spc="-5" dirty="0">
                          <a:solidFill>
                            <a:srgbClr val="585858"/>
                          </a:solidFill>
                          <a:latin typeface="Calibri"/>
                          <a:cs typeface="Calibri"/>
                        </a:rPr>
                        <a:t>DDD2</a:t>
                      </a:r>
                      <a:r>
                        <a:rPr sz="900" spc="-45" dirty="0">
                          <a:solidFill>
                            <a:srgbClr val="585858"/>
                          </a:solidFill>
                          <a:latin typeface="Calibri"/>
                          <a:cs typeface="Calibri"/>
                        </a:rPr>
                        <a:t> </a:t>
                      </a:r>
                      <a:r>
                        <a:rPr sz="900" spc="-5" dirty="0">
                          <a:solidFill>
                            <a:srgbClr val="585858"/>
                          </a:solidFill>
                          <a:latin typeface="Calibri"/>
                          <a:cs typeface="Calibri"/>
                        </a:rPr>
                        <a:t>CIP</a:t>
                      </a:r>
                      <a:endParaRPr sz="900">
                        <a:latin typeface="Calibri"/>
                        <a:cs typeface="Calibri"/>
                      </a:endParaRPr>
                    </a:p>
                  </a:txBody>
                  <a:tcPr marL="0" marR="0" marT="635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3,16</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0"/>
                        </a:spcBef>
                      </a:pPr>
                      <a:r>
                        <a:rPr sz="900" dirty="0">
                          <a:solidFill>
                            <a:srgbClr val="585858"/>
                          </a:solidFill>
                          <a:latin typeface="Calibri"/>
                          <a:cs typeface="Calibri"/>
                        </a:rPr>
                        <a:t>3,22</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3,11</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4,47</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3,09</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3,27</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1270" algn="ctr">
                        <a:lnSpc>
                          <a:spcPct val="100000"/>
                        </a:lnSpc>
                        <a:spcBef>
                          <a:spcPts val="70"/>
                        </a:spcBef>
                      </a:pPr>
                      <a:r>
                        <a:rPr sz="900" dirty="0">
                          <a:solidFill>
                            <a:srgbClr val="585858"/>
                          </a:solidFill>
                          <a:latin typeface="Calibri"/>
                          <a:cs typeface="Calibri"/>
                        </a:rPr>
                        <a:t>3,78</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5405" algn="r">
                        <a:lnSpc>
                          <a:spcPct val="100000"/>
                        </a:lnSpc>
                        <a:spcBef>
                          <a:spcPts val="70"/>
                        </a:spcBef>
                      </a:pPr>
                      <a:r>
                        <a:rPr sz="900" dirty="0">
                          <a:solidFill>
                            <a:srgbClr val="585858"/>
                          </a:solidFill>
                          <a:latin typeface="Calibri"/>
                          <a:cs typeface="Calibri"/>
                        </a:rPr>
                        <a:t>4,07</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5405" algn="r">
                        <a:lnSpc>
                          <a:spcPct val="100000"/>
                        </a:lnSpc>
                        <a:spcBef>
                          <a:spcPts val="70"/>
                        </a:spcBef>
                      </a:pPr>
                      <a:r>
                        <a:rPr sz="900" dirty="0">
                          <a:solidFill>
                            <a:srgbClr val="585858"/>
                          </a:solidFill>
                          <a:latin typeface="Calibri"/>
                          <a:cs typeface="Calibri"/>
                        </a:rPr>
                        <a:t>3,48</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2"/>
                  </a:ext>
                </a:extLst>
              </a:tr>
              <a:tr h="181356">
                <a:tc>
                  <a:txBody>
                    <a:bodyPr/>
                    <a:lstStyle/>
                    <a:p>
                      <a:pPr marR="102235" algn="r">
                        <a:lnSpc>
                          <a:spcPct val="100000"/>
                        </a:lnSpc>
                        <a:spcBef>
                          <a:spcPts val="45"/>
                        </a:spcBef>
                      </a:pPr>
                      <a:r>
                        <a:rPr sz="900" spc="-5" dirty="0">
                          <a:solidFill>
                            <a:srgbClr val="585858"/>
                          </a:solidFill>
                          <a:latin typeface="Calibri"/>
                          <a:cs typeface="Calibri"/>
                        </a:rPr>
                        <a:t>DDD3ERT</a:t>
                      </a:r>
                      <a:endParaRPr sz="900">
                        <a:latin typeface="Calibri"/>
                        <a:cs typeface="Calibri"/>
                      </a:endParaRPr>
                    </a:p>
                  </a:txBody>
                  <a:tcPr marL="0" marR="0" marT="571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0,17</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0"/>
                        </a:spcBef>
                      </a:pPr>
                      <a:r>
                        <a:rPr sz="900" dirty="0">
                          <a:solidFill>
                            <a:srgbClr val="585858"/>
                          </a:solidFill>
                          <a:latin typeface="Calibri"/>
                          <a:cs typeface="Calibri"/>
                        </a:rPr>
                        <a:t>0,15</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0,09</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0,12</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0,16</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0,13</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70"/>
                        </a:spcBef>
                      </a:pPr>
                      <a:r>
                        <a:rPr sz="900" dirty="0">
                          <a:solidFill>
                            <a:srgbClr val="585858"/>
                          </a:solidFill>
                          <a:latin typeface="Calibri"/>
                          <a:cs typeface="Calibri"/>
                        </a:rPr>
                        <a:t>0,09</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0"/>
                        </a:spcBef>
                      </a:pPr>
                      <a:r>
                        <a:rPr sz="900" dirty="0">
                          <a:solidFill>
                            <a:srgbClr val="585858"/>
                          </a:solidFill>
                          <a:latin typeface="Calibri"/>
                          <a:cs typeface="Calibri"/>
                        </a:rPr>
                        <a:t>0,11</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0"/>
                        </a:spcBef>
                      </a:pPr>
                      <a:r>
                        <a:rPr sz="900" dirty="0">
                          <a:solidFill>
                            <a:srgbClr val="585858"/>
                          </a:solidFill>
                          <a:latin typeface="Calibri"/>
                          <a:cs typeface="Calibri"/>
                        </a:rPr>
                        <a:t>0,11</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3"/>
                  </a:ext>
                </a:extLst>
              </a:tr>
              <a:tr h="182879">
                <a:tc>
                  <a:txBody>
                    <a:bodyPr/>
                    <a:lstStyle/>
                    <a:p>
                      <a:pPr marR="24765" algn="r">
                        <a:lnSpc>
                          <a:spcPct val="100000"/>
                        </a:lnSpc>
                        <a:spcBef>
                          <a:spcPts val="55"/>
                        </a:spcBef>
                      </a:pPr>
                      <a:r>
                        <a:rPr sz="900" spc="-5" dirty="0">
                          <a:solidFill>
                            <a:srgbClr val="585858"/>
                          </a:solidFill>
                          <a:latin typeface="Calibri"/>
                          <a:cs typeface="Calibri"/>
                        </a:rPr>
                        <a:t>DDD4MEM</a:t>
                      </a:r>
                      <a:endParaRPr sz="900">
                        <a:latin typeface="Calibri"/>
                        <a:cs typeface="Calibri"/>
                      </a:endParaRPr>
                    </a:p>
                  </a:txBody>
                  <a:tcPr marL="0" marR="0" marT="698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80"/>
                        </a:spcBef>
                      </a:pPr>
                      <a:r>
                        <a:rPr sz="900" dirty="0">
                          <a:solidFill>
                            <a:srgbClr val="585858"/>
                          </a:solidFill>
                          <a:latin typeface="Calibri"/>
                          <a:cs typeface="Calibri"/>
                        </a:rPr>
                        <a:t>3,17</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80"/>
                        </a:spcBef>
                      </a:pPr>
                      <a:r>
                        <a:rPr sz="900" dirty="0">
                          <a:solidFill>
                            <a:srgbClr val="585858"/>
                          </a:solidFill>
                          <a:latin typeface="Calibri"/>
                          <a:cs typeface="Calibri"/>
                        </a:rPr>
                        <a:t>2,79</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3,26</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3,60</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2,96</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80"/>
                        </a:spcBef>
                      </a:pPr>
                      <a:r>
                        <a:rPr sz="900" dirty="0">
                          <a:solidFill>
                            <a:srgbClr val="585858"/>
                          </a:solidFill>
                          <a:latin typeface="Calibri"/>
                          <a:cs typeface="Calibri"/>
                        </a:rPr>
                        <a:t>3,50</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80"/>
                        </a:spcBef>
                      </a:pPr>
                      <a:r>
                        <a:rPr sz="900" dirty="0">
                          <a:solidFill>
                            <a:srgbClr val="585858"/>
                          </a:solidFill>
                          <a:latin typeface="Calibri"/>
                          <a:cs typeface="Calibri"/>
                        </a:rPr>
                        <a:t>3,36</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80"/>
                        </a:spcBef>
                      </a:pPr>
                      <a:r>
                        <a:rPr sz="900" dirty="0">
                          <a:solidFill>
                            <a:srgbClr val="585858"/>
                          </a:solidFill>
                          <a:latin typeface="Calibri"/>
                          <a:cs typeface="Calibri"/>
                        </a:rPr>
                        <a:t>3,95</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80"/>
                        </a:spcBef>
                      </a:pPr>
                      <a:r>
                        <a:rPr sz="900" dirty="0">
                          <a:solidFill>
                            <a:srgbClr val="585858"/>
                          </a:solidFill>
                          <a:latin typeface="Calibri"/>
                          <a:cs typeface="Calibri"/>
                        </a:rPr>
                        <a:t>2,80</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4"/>
                  </a:ext>
                </a:extLst>
              </a:tr>
              <a:tr h="182880">
                <a:tc>
                  <a:txBody>
                    <a:bodyPr/>
                    <a:lstStyle/>
                    <a:p>
                      <a:pPr marR="107950" algn="r">
                        <a:lnSpc>
                          <a:spcPct val="100000"/>
                        </a:lnSpc>
                        <a:spcBef>
                          <a:spcPts val="50"/>
                        </a:spcBef>
                      </a:pPr>
                      <a:r>
                        <a:rPr sz="900" spc="-5" dirty="0">
                          <a:solidFill>
                            <a:srgbClr val="585858"/>
                          </a:solidFill>
                          <a:latin typeface="Calibri"/>
                          <a:cs typeface="Calibri"/>
                        </a:rPr>
                        <a:t>DDD5PTZ</a:t>
                      </a:r>
                      <a:endParaRPr sz="900">
                        <a:latin typeface="Calibri"/>
                        <a:cs typeface="Calibri"/>
                      </a:endParaRPr>
                    </a:p>
                  </a:txBody>
                  <a:tcPr marL="0" marR="0" marT="635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7,68</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5"/>
                        </a:spcBef>
                      </a:pPr>
                      <a:r>
                        <a:rPr sz="900" dirty="0">
                          <a:solidFill>
                            <a:srgbClr val="585858"/>
                          </a:solidFill>
                          <a:latin typeface="Calibri"/>
                          <a:cs typeface="Calibri"/>
                        </a:rPr>
                        <a:t>7,13</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7,05</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7,31</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5,66</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7,18</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75"/>
                        </a:spcBef>
                      </a:pPr>
                      <a:r>
                        <a:rPr sz="900" dirty="0">
                          <a:solidFill>
                            <a:srgbClr val="585858"/>
                          </a:solidFill>
                          <a:latin typeface="Calibri"/>
                          <a:cs typeface="Calibri"/>
                        </a:rPr>
                        <a:t>6,77</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8,41</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7,42</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5"/>
                  </a:ext>
                </a:extLst>
              </a:tr>
              <a:tr h="181355">
                <a:tc>
                  <a:txBody>
                    <a:bodyPr/>
                    <a:lstStyle/>
                    <a:p>
                      <a:pPr marL="48260">
                        <a:lnSpc>
                          <a:spcPct val="100000"/>
                        </a:lnSpc>
                        <a:spcBef>
                          <a:spcPts val="45"/>
                        </a:spcBef>
                        <a:tabLst>
                          <a:tab pos="391795" algn="l"/>
                        </a:tabLst>
                      </a:pPr>
                      <a:r>
                        <a:rPr sz="1350" b="1" u="heavy" baseline="12345" dirty="0">
                          <a:uFill>
                            <a:solidFill>
                              <a:srgbClr val="254478"/>
                            </a:solidFill>
                          </a:uFill>
                          <a:latin typeface="Arial"/>
                          <a:cs typeface="Arial"/>
                        </a:rPr>
                        <a:t> 	</a:t>
                      </a:r>
                      <a:r>
                        <a:rPr sz="1350" b="1" spc="-232" baseline="12345" dirty="0">
                          <a:latin typeface="Arial"/>
                          <a:cs typeface="Arial"/>
                        </a:rPr>
                        <a:t> </a:t>
                      </a:r>
                      <a:r>
                        <a:rPr sz="900" spc="-5" dirty="0">
                          <a:solidFill>
                            <a:srgbClr val="585858"/>
                          </a:solidFill>
                          <a:latin typeface="Calibri"/>
                          <a:cs typeface="Calibri"/>
                        </a:rPr>
                        <a:t>DDD6VAN</a:t>
                      </a:r>
                      <a:endParaRPr sz="900">
                        <a:latin typeface="Calibri"/>
                        <a:cs typeface="Calibri"/>
                      </a:endParaRPr>
                    </a:p>
                  </a:txBody>
                  <a:tcPr marL="0" marR="0" marT="571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2,22</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0"/>
                        </a:spcBef>
                      </a:pPr>
                      <a:r>
                        <a:rPr sz="900" dirty="0">
                          <a:solidFill>
                            <a:srgbClr val="585858"/>
                          </a:solidFill>
                          <a:latin typeface="Calibri"/>
                          <a:cs typeface="Calibri"/>
                        </a:rPr>
                        <a:t>2,69</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2,46</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2,84</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0"/>
                        </a:spcBef>
                      </a:pPr>
                      <a:r>
                        <a:rPr sz="900" dirty="0">
                          <a:solidFill>
                            <a:srgbClr val="585858"/>
                          </a:solidFill>
                          <a:latin typeface="Calibri"/>
                          <a:cs typeface="Calibri"/>
                        </a:rPr>
                        <a:t>1,77</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0"/>
                        </a:spcBef>
                      </a:pPr>
                      <a:r>
                        <a:rPr sz="900" dirty="0">
                          <a:solidFill>
                            <a:srgbClr val="585858"/>
                          </a:solidFill>
                          <a:latin typeface="Calibri"/>
                          <a:cs typeface="Calibri"/>
                        </a:rPr>
                        <a:t>2,63</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70"/>
                        </a:spcBef>
                      </a:pPr>
                      <a:r>
                        <a:rPr sz="900" dirty="0">
                          <a:solidFill>
                            <a:srgbClr val="585858"/>
                          </a:solidFill>
                          <a:latin typeface="Calibri"/>
                          <a:cs typeface="Calibri"/>
                        </a:rPr>
                        <a:t>2,08</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0"/>
                        </a:spcBef>
                      </a:pPr>
                      <a:r>
                        <a:rPr sz="900" dirty="0">
                          <a:solidFill>
                            <a:srgbClr val="585858"/>
                          </a:solidFill>
                          <a:latin typeface="Calibri"/>
                          <a:cs typeface="Calibri"/>
                        </a:rPr>
                        <a:t>3,20</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0"/>
                        </a:spcBef>
                      </a:pPr>
                      <a:r>
                        <a:rPr sz="900" dirty="0">
                          <a:solidFill>
                            <a:srgbClr val="585858"/>
                          </a:solidFill>
                          <a:latin typeface="Calibri"/>
                          <a:cs typeface="Calibri"/>
                        </a:rPr>
                        <a:t>2,38</a:t>
                      </a:r>
                      <a:endParaRPr sz="900">
                        <a:latin typeface="Calibri"/>
                        <a:cs typeface="Calibri"/>
                      </a:endParaRPr>
                    </a:p>
                  </a:txBody>
                  <a:tcPr marL="0" marR="0" marT="889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6"/>
                  </a:ext>
                </a:extLst>
              </a:tr>
              <a:tr h="182880">
                <a:tc>
                  <a:txBody>
                    <a:bodyPr/>
                    <a:lstStyle/>
                    <a:p>
                      <a:pPr marR="109855" algn="r">
                        <a:lnSpc>
                          <a:spcPct val="100000"/>
                        </a:lnSpc>
                        <a:spcBef>
                          <a:spcPts val="55"/>
                        </a:spcBef>
                      </a:pPr>
                      <a:r>
                        <a:rPr sz="900" spc="-5" dirty="0">
                          <a:solidFill>
                            <a:srgbClr val="585858"/>
                          </a:solidFill>
                          <a:latin typeface="Calibri"/>
                          <a:cs typeface="Calibri"/>
                        </a:rPr>
                        <a:t>DDD2FEP</a:t>
                      </a:r>
                      <a:endParaRPr sz="900">
                        <a:latin typeface="Calibri"/>
                        <a:cs typeface="Calibri"/>
                      </a:endParaRPr>
                    </a:p>
                  </a:txBody>
                  <a:tcPr marL="0" marR="0" marT="698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80"/>
                        </a:spcBef>
                      </a:pPr>
                      <a:r>
                        <a:rPr sz="900" dirty="0">
                          <a:solidFill>
                            <a:srgbClr val="585858"/>
                          </a:solidFill>
                          <a:latin typeface="Calibri"/>
                          <a:cs typeface="Calibri"/>
                        </a:rPr>
                        <a:t>1,68</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80"/>
                        </a:spcBef>
                      </a:pPr>
                      <a:r>
                        <a:rPr sz="900" dirty="0">
                          <a:solidFill>
                            <a:srgbClr val="585858"/>
                          </a:solidFill>
                          <a:latin typeface="Calibri"/>
                          <a:cs typeface="Calibri"/>
                        </a:rPr>
                        <a:t>1,55</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1,84</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1,89</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80"/>
                        </a:spcBef>
                      </a:pPr>
                      <a:r>
                        <a:rPr sz="900" dirty="0">
                          <a:solidFill>
                            <a:srgbClr val="585858"/>
                          </a:solidFill>
                          <a:latin typeface="Calibri"/>
                          <a:cs typeface="Calibri"/>
                        </a:rPr>
                        <a:t>1,58</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80"/>
                        </a:spcBef>
                      </a:pPr>
                      <a:r>
                        <a:rPr sz="900" dirty="0">
                          <a:solidFill>
                            <a:srgbClr val="585858"/>
                          </a:solidFill>
                          <a:latin typeface="Calibri"/>
                          <a:cs typeface="Calibri"/>
                        </a:rPr>
                        <a:t>1,96</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80"/>
                        </a:spcBef>
                      </a:pPr>
                      <a:r>
                        <a:rPr sz="900" dirty="0">
                          <a:solidFill>
                            <a:srgbClr val="585858"/>
                          </a:solidFill>
                          <a:latin typeface="Calibri"/>
                          <a:cs typeface="Calibri"/>
                        </a:rPr>
                        <a:t>1,60</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80"/>
                        </a:spcBef>
                      </a:pPr>
                      <a:r>
                        <a:rPr sz="900" dirty="0">
                          <a:solidFill>
                            <a:srgbClr val="585858"/>
                          </a:solidFill>
                          <a:latin typeface="Calibri"/>
                          <a:cs typeface="Calibri"/>
                        </a:rPr>
                        <a:t>2,21</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80"/>
                        </a:spcBef>
                      </a:pPr>
                      <a:r>
                        <a:rPr sz="900" dirty="0">
                          <a:solidFill>
                            <a:srgbClr val="585858"/>
                          </a:solidFill>
                          <a:latin typeface="Calibri"/>
                          <a:cs typeface="Calibri"/>
                        </a:rPr>
                        <a:t>1,73</a:t>
                      </a:r>
                      <a:endParaRPr sz="900">
                        <a:latin typeface="Calibri"/>
                        <a:cs typeface="Calibri"/>
                      </a:endParaRPr>
                    </a:p>
                  </a:txBody>
                  <a:tcPr marL="0" marR="0" marT="1016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7"/>
                  </a:ext>
                </a:extLst>
              </a:tr>
              <a:tr h="182880">
                <a:tc>
                  <a:txBody>
                    <a:bodyPr/>
                    <a:lstStyle/>
                    <a:p>
                      <a:pPr marL="48260">
                        <a:lnSpc>
                          <a:spcPct val="100000"/>
                        </a:lnSpc>
                        <a:spcBef>
                          <a:spcPts val="50"/>
                        </a:spcBef>
                        <a:tabLst>
                          <a:tab pos="403860" algn="l"/>
                        </a:tabLst>
                      </a:pPr>
                      <a:r>
                        <a:rPr sz="900" dirty="0">
                          <a:solidFill>
                            <a:srgbClr val="585858"/>
                          </a:solidFill>
                          <a:latin typeface="Calibri"/>
                          <a:cs typeface="Calibri"/>
                        </a:rPr>
                        <a:t> 	</a:t>
                      </a:r>
                      <a:r>
                        <a:rPr sz="900" spc="-5" dirty="0">
                          <a:solidFill>
                            <a:srgbClr val="585858"/>
                          </a:solidFill>
                          <a:latin typeface="Calibri"/>
                          <a:cs typeface="Calibri"/>
                        </a:rPr>
                        <a:t>%OCUP</a:t>
                      </a:r>
                      <a:endParaRPr sz="900">
                        <a:latin typeface="Calibri"/>
                        <a:cs typeface="Calibri"/>
                      </a:endParaRPr>
                    </a:p>
                  </a:txBody>
                  <a:tcPr marL="0" marR="0" marT="6350"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0,87</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5565">
                        <a:lnSpc>
                          <a:spcPct val="100000"/>
                        </a:lnSpc>
                        <a:spcBef>
                          <a:spcPts val="75"/>
                        </a:spcBef>
                      </a:pPr>
                      <a:r>
                        <a:rPr sz="900" dirty="0">
                          <a:solidFill>
                            <a:srgbClr val="585858"/>
                          </a:solidFill>
                          <a:latin typeface="Calibri"/>
                          <a:cs typeface="Calibri"/>
                        </a:rPr>
                        <a:t>0,86</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0,90</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0,88</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295">
                        <a:lnSpc>
                          <a:spcPct val="100000"/>
                        </a:lnSpc>
                        <a:spcBef>
                          <a:spcPts val="75"/>
                        </a:spcBef>
                      </a:pPr>
                      <a:r>
                        <a:rPr sz="900" dirty="0">
                          <a:solidFill>
                            <a:srgbClr val="585858"/>
                          </a:solidFill>
                          <a:latin typeface="Calibri"/>
                          <a:cs typeface="Calibri"/>
                        </a:rPr>
                        <a:t>0,88</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74930">
                        <a:lnSpc>
                          <a:spcPct val="100000"/>
                        </a:lnSpc>
                        <a:spcBef>
                          <a:spcPts val="75"/>
                        </a:spcBef>
                      </a:pPr>
                      <a:r>
                        <a:rPr sz="900" dirty="0">
                          <a:solidFill>
                            <a:srgbClr val="585858"/>
                          </a:solidFill>
                          <a:latin typeface="Calibri"/>
                          <a:cs typeface="Calibri"/>
                        </a:rPr>
                        <a:t>0,92</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L="635" algn="ctr">
                        <a:lnSpc>
                          <a:spcPct val="100000"/>
                        </a:lnSpc>
                        <a:spcBef>
                          <a:spcPts val="75"/>
                        </a:spcBef>
                      </a:pPr>
                      <a:r>
                        <a:rPr sz="900" dirty="0">
                          <a:solidFill>
                            <a:srgbClr val="585858"/>
                          </a:solidFill>
                          <a:latin typeface="Calibri"/>
                          <a:cs typeface="Calibri"/>
                        </a:rPr>
                        <a:t>0,91</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0,88</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tc>
                  <a:txBody>
                    <a:bodyPr/>
                    <a:lstStyle/>
                    <a:p>
                      <a:pPr marR="66040" algn="r">
                        <a:lnSpc>
                          <a:spcPct val="100000"/>
                        </a:lnSpc>
                        <a:spcBef>
                          <a:spcPts val="75"/>
                        </a:spcBef>
                      </a:pPr>
                      <a:r>
                        <a:rPr sz="900" dirty="0">
                          <a:solidFill>
                            <a:srgbClr val="585858"/>
                          </a:solidFill>
                          <a:latin typeface="Calibri"/>
                          <a:cs typeface="Calibri"/>
                        </a:rPr>
                        <a:t>0,89</a:t>
                      </a:r>
                      <a:endParaRPr sz="900">
                        <a:latin typeface="Calibri"/>
                        <a:cs typeface="Calibri"/>
                      </a:endParaRPr>
                    </a:p>
                  </a:txBody>
                  <a:tcPr marL="0" marR="0" marT="9525" marB="0">
                    <a:lnL w="9525">
                      <a:solidFill>
                        <a:srgbClr val="D9D9D9"/>
                      </a:solidFill>
                      <a:prstDash val="solid"/>
                    </a:lnL>
                    <a:lnR w="9525">
                      <a:solidFill>
                        <a:srgbClr val="D9D9D9"/>
                      </a:solidFill>
                      <a:prstDash val="solid"/>
                    </a:lnR>
                    <a:lnT w="9525">
                      <a:solidFill>
                        <a:srgbClr val="D9D9D9"/>
                      </a:solidFill>
                      <a:prstDash val="solid"/>
                    </a:lnT>
                    <a:lnB w="9525">
                      <a:solidFill>
                        <a:srgbClr val="D9D9D9"/>
                      </a:solidFill>
                      <a:prstDash val="solid"/>
                    </a:lnB>
                  </a:tcPr>
                </a:tc>
                <a:extLst>
                  <a:ext uri="{0D108BD9-81ED-4DB2-BD59-A6C34878D82A}">
                    <a16:rowId xmlns:a16="http://schemas.microsoft.com/office/drawing/2014/main" val="10008"/>
                  </a:ext>
                </a:extLst>
              </a:tr>
            </a:tbl>
          </a:graphicData>
        </a:graphic>
      </p:graphicFrame>
      <p:grpSp>
        <p:nvGrpSpPr>
          <p:cNvPr id="12" name="object 12"/>
          <p:cNvGrpSpPr/>
          <p:nvPr/>
        </p:nvGrpSpPr>
        <p:grpSpPr>
          <a:xfrm>
            <a:off x="2435605" y="62102"/>
            <a:ext cx="313690" cy="287020"/>
            <a:chOff x="2435605" y="62102"/>
            <a:chExt cx="313690" cy="287020"/>
          </a:xfrm>
        </p:grpSpPr>
        <p:sp>
          <p:nvSpPr>
            <p:cNvPr id="13" name="object 13"/>
            <p:cNvSpPr/>
            <p:nvPr/>
          </p:nvSpPr>
          <p:spPr>
            <a:xfrm>
              <a:off x="2448305" y="74802"/>
              <a:ext cx="288290" cy="261620"/>
            </a:xfrm>
            <a:custGeom>
              <a:avLst/>
              <a:gdLst/>
              <a:ahLst/>
              <a:cxnLst/>
              <a:rect l="l" t="t" r="r" b="b"/>
              <a:pathLst>
                <a:path w="288289" h="261620">
                  <a:moveTo>
                    <a:pt x="144018" y="0"/>
                  </a:moveTo>
                  <a:lnTo>
                    <a:pt x="98511" y="6666"/>
                  </a:lnTo>
                  <a:lnTo>
                    <a:pt x="58978" y="25233"/>
                  </a:lnTo>
                  <a:lnTo>
                    <a:pt x="27797" y="53547"/>
                  </a:lnTo>
                  <a:lnTo>
                    <a:pt x="7345" y="89456"/>
                  </a:lnTo>
                  <a:lnTo>
                    <a:pt x="0" y="130810"/>
                  </a:lnTo>
                  <a:lnTo>
                    <a:pt x="7345" y="172163"/>
                  </a:lnTo>
                  <a:lnTo>
                    <a:pt x="27797" y="208072"/>
                  </a:lnTo>
                  <a:lnTo>
                    <a:pt x="58978" y="236386"/>
                  </a:lnTo>
                  <a:lnTo>
                    <a:pt x="98511" y="254953"/>
                  </a:lnTo>
                  <a:lnTo>
                    <a:pt x="144018" y="261620"/>
                  </a:lnTo>
                  <a:lnTo>
                    <a:pt x="189524" y="254953"/>
                  </a:lnTo>
                  <a:lnTo>
                    <a:pt x="229057" y="236386"/>
                  </a:lnTo>
                  <a:lnTo>
                    <a:pt x="260238" y="208072"/>
                  </a:lnTo>
                  <a:lnTo>
                    <a:pt x="280690" y="172163"/>
                  </a:lnTo>
                  <a:lnTo>
                    <a:pt x="288036" y="130810"/>
                  </a:lnTo>
                  <a:lnTo>
                    <a:pt x="280690" y="89456"/>
                  </a:lnTo>
                  <a:lnTo>
                    <a:pt x="260238" y="53547"/>
                  </a:lnTo>
                  <a:lnTo>
                    <a:pt x="229057" y="25233"/>
                  </a:lnTo>
                  <a:lnTo>
                    <a:pt x="189524" y="6666"/>
                  </a:lnTo>
                  <a:lnTo>
                    <a:pt x="144018" y="0"/>
                  </a:lnTo>
                  <a:close/>
                </a:path>
              </a:pathLst>
            </a:custGeom>
            <a:solidFill>
              <a:srgbClr val="C00000"/>
            </a:solidFill>
          </p:spPr>
          <p:txBody>
            <a:bodyPr wrap="square" lIns="0" tIns="0" rIns="0" bIns="0" rtlCol="0"/>
            <a:lstStyle/>
            <a:p>
              <a:endParaRPr/>
            </a:p>
          </p:txBody>
        </p:sp>
        <p:sp>
          <p:nvSpPr>
            <p:cNvPr id="14" name="object 14"/>
            <p:cNvSpPr/>
            <p:nvPr/>
          </p:nvSpPr>
          <p:spPr>
            <a:xfrm>
              <a:off x="2448305" y="74802"/>
              <a:ext cx="288290" cy="261620"/>
            </a:xfrm>
            <a:custGeom>
              <a:avLst/>
              <a:gdLst/>
              <a:ahLst/>
              <a:cxnLst/>
              <a:rect l="l" t="t" r="r" b="b"/>
              <a:pathLst>
                <a:path w="288289" h="261620">
                  <a:moveTo>
                    <a:pt x="0" y="130810"/>
                  </a:moveTo>
                  <a:lnTo>
                    <a:pt x="7345" y="89456"/>
                  </a:lnTo>
                  <a:lnTo>
                    <a:pt x="27797" y="53547"/>
                  </a:lnTo>
                  <a:lnTo>
                    <a:pt x="58978" y="25233"/>
                  </a:lnTo>
                  <a:lnTo>
                    <a:pt x="98511" y="6666"/>
                  </a:lnTo>
                  <a:lnTo>
                    <a:pt x="144018" y="0"/>
                  </a:lnTo>
                  <a:lnTo>
                    <a:pt x="189524" y="6666"/>
                  </a:lnTo>
                  <a:lnTo>
                    <a:pt x="229057" y="25233"/>
                  </a:lnTo>
                  <a:lnTo>
                    <a:pt x="260238" y="53547"/>
                  </a:lnTo>
                  <a:lnTo>
                    <a:pt x="280690" y="89456"/>
                  </a:lnTo>
                  <a:lnTo>
                    <a:pt x="288036" y="130810"/>
                  </a:lnTo>
                  <a:lnTo>
                    <a:pt x="280690" y="172163"/>
                  </a:lnTo>
                  <a:lnTo>
                    <a:pt x="260238" y="208072"/>
                  </a:lnTo>
                  <a:lnTo>
                    <a:pt x="229057" y="236386"/>
                  </a:lnTo>
                  <a:lnTo>
                    <a:pt x="189524" y="254953"/>
                  </a:lnTo>
                  <a:lnTo>
                    <a:pt x="144018" y="261620"/>
                  </a:lnTo>
                  <a:lnTo>
                    <a:pt x="98511" y="254953"/>
                  </a:lnTo>
                  <a:lnTo>
                    <a:pt x="58978" y="236386"/>
                  </a:lnTo>
                  <a:lnTo>
                    <a:pt x="27797" y="208072"/>
                  </a:lnTo>
                  <a:lnTo>
                    <a:pt x="7345" y="172163"/>
                  </a:lnTo>
                  <a:lnTo>
                    <a:pt x="0" y="130810"/>
                  </a:lnTo>
                  <a:close/>
                </a:path>
              </a:pathLst>
            </a:custGeom>
            <a:ln w="25400">
              <a:solidFill>
                <a:srgbClr val="C00000"/>
              </a:solidFill>
            </a:ln>
          </p:spPr>
          <p:txBody>
            <a:bodyPr wrap="square" lIns="0" tIns="0" rIns="0" bIns="0" rtlCol="0"/>
            <a:lstStyle/>
            <a:p>
              <a:endParaRPr/>
            </a:p>
          </p:txBody>
        </p:sp>
      </p:grpSp>
      <p:sp>
        <p:nvSpPr>
          <p:cNvPr id="15" name="object 15"/>
          <p:cNvSpPr txBox="1"/>
          <p:nvPr/>
        </p:nvSpPr>
        <p:spPr>
          <a:xfrm>
            <a:off x="2527807" y="51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1</a:t>
            </a:r>
            <a:endParaRPr sz="1800">
              <a:latin typeface="Arial MT"/>
              <a:cs typeface="Arial MT"/>
            </a:endParaRPr>
          </a:p>
        </p:txBody>
      </p:sp>
      <p:sp>
        <p:nvSpPr>
          <p:cNvPr id="16" name="object 16"/>
          <p:cNvSpPr/>
          <p:nvPr/>
        </p:nvSpPr>
        <p:spPr>
          <a:xfrm>
            <a:off x="2736342" y="205613"/>
            <a:ext cx="648335" cy="0"/>
          </a:xfrm>
          <a:custGeom>
            <a:avLst/>
            <a:gdLst/>
            <a:ahLst/>
            <a:cxnLst/>
            <a:rect l="l" t="t" r="r" b="b"/>
            <a:pathLst>
              <a:path w="648335">
                <a:moveTo>
                  <a:pt x="0" y="0"/>
                </a:moveTo>
                <a:lnTo>
                  <a:pt x="648081" y="0"/>
                </a:lnTo>
              </a:path>
            </a:pathLst>
          </a:custGeom>
          <a:ln w="28575">
            <a:solidFill>
              <a:srgbClr val="C00000"/>
            </a:solidFill>
          </a:ln>
        </p:spPr>
        <p:txBody>
          <a:bodyPr wrap="square" lIns="0" tIns="0" rIns="0" bIns="0" rtlCol="0"/>
          <a:lstStyle/>
          <a:p>
            <a:endParaRPr/>
          </a:p>
        </p:txBody>
      </p:sp>
      <p:sp>
        <p:nvSpPr>
          <p:cNvPr id="17" name="object 17"/>
          <p:cNvSpPr txBox="1"/>
          <p:nvPr/>
        </p:nvSpPr>
        <p:spPr>
          <a:xfrm>
            <a:off x="3382136" y="104647"/>
            <a:ext cx="2092325" cy="208279"/>
          </a:xfrm>
          <a:prstGeom prst="rect">
            <a:avLst/>
          </a:prstGeom>
        </p:spPr>
        <p:txBody>
          <a:bodyPr vert="horz" wrap="square" lIns="0" tIns="12700" rIns="0" bIns="0" rtlCol="0">
            <a:spAutoFit/>
          </a:bodyPr>
          <a:lstStyle/>
          <a:p>
            <a:pPr marL="12700">
              <a:lnSpc>
                <a:spcPct val="100000"/>
              </a:lnSpc>
              <a:spcBef>
                <a:spcPts val="100"/>
              </a:spcBef>
            </a:pPr>
            <a:r>
              <a:rPr sz="1200" b="1" spc="-120" dirty="0">
                <a:latin typeface="Arial"/>
                <a:cs typeface="Arial"/>
              </a:rPr>
              <a:t>Consideraciones</a:t>
            </a:r>
            <a:r>
              <a:rPr sz="1200" b="1" spc="-70" dirty="0">
                <a:latin typeface="Arial"/>
                <a:cs typeface="Arial"/>
              </a:rPr>
              <a:t> </a:t>
            </a:r>
            <a:r>
              <a:rPr sz="1200" b="1" spc="-130" dirty="0">
                <a:latin typeface="Arial"/>
                <a:cs typeface="Arial"/>
              </a:rPr>
              <a:t>de</a:t>
            </a:r>
            <a:r>
              <a:rPr sz="1200" b="1" spc="-55" dirty="0">
                <a:latin typeface="Arial"/>
                <a:cs typeface="Arial"/>
              </a:rPr>
              <a:t> </a:t>
            </a:r>
            <a:r>
              <a:rPr sz="1200" b="1" spc="-90" dirty="0">
                <a:latin typeface="Arial"/>
                <a:cs typeface="Arial"/>
              </a:rPr>
              <a:t>la</a:t>
            </a:r>
            <a:r>
              <a:rPr sz="1200" b="1" spc="-50" dirty="0">
                <a:latin typeface="Arial"/>
                <a:cs typeface="Arial"/>
              </a:rPr>
              <a:t> </a:t>
            </a:r>
            <a:r>
              <a:rPr sz="1200" b="1" spc="-105" dirty="0">
                <a:latin typeface="Arial"/>
                <a:cs typeface="Arial"/>
              </a:rPr>
              <a:t>notificación</a:t>
            </a:r>
            <a:endParaRPr sz="1200">
              <a:latin typeface="Arial"/>
              <a:cs typeface="Arial"/>
            </a:endParaRPr>
          </a:p>
        </p:txBody>
      </p:sp>
      <p:grpSp>
        <p:nvGrpSpPr>
          <p:cNvPr id="18" name="object 18"/>
          <p:cNvGrpSpPr/>
          <p:nvPr/>
        </p:nvGrpSpPr>
        <p:grpSpPr>
          <a:xfrm>
            <a:off x="-12700" y="6749745"/>
            <a:ext cx="7226300" cy="355600"/>
            <a:chOff x="-12700" y="6749745"/>
            <a:chExt cx="7226300" cy="355600"/>
          </a:xfrm>
        </p:grpSpPr>
        <p:sp>
          <p:nvSpPr>
            <p:cNvPr id="19" name="object 19"/>
            <p:cNvSpPr/>
            <p:nvPr/>
          </p:nvSpPr>
          <p:spPr>
            <a:xfrm>
              <a:off x="0" y="6762445"/>
              <a:ext cx="7200900" cy="330200"/>
            </a:xfrm>
            <a:custGeom>
              <a:avLst/>
              <a:gdLst/>
              <a:ahLst/>
              <a:cxnLst/>
              <a:rect l="l" t="t" r="r" b="b"/>
              <a:pathLst>
                <a:path w="7200900" h="330200">
                  <a:moveTo>
                    <a:pt x="7200900" y="0"/>
                  </a:moveTo>
                  <a:lnTo>
                    <a:pt x="0" y="0"/>
                  </a:lnTo>
                  <a:lnTo>
                    <a:pt x="0" y="329869"/>
                  </a:lnTo>
                  <a:lnTo>
                    <a:pt x="7200900" y="329869"/>
                  </a:lnTo>
                  <a:lnTo>
                    <a:pt x="7200900" y="0"/>
                  </a:lnTo>
                  <a:close/>
                </a:path>
              </a:pathLst>
            </a:custGeom>
            <a:solidFill>
              <a:srgbClr val="DDD9C3"/>
            </a:solidFill>
          </p:spPr>
          <p:txBody>
            <a:bodyPr wrap="square" lIns="0" tIns="0" rIns="0" bIns="0" rtlCol="0"/>
            <a:lstStyle/>
            <a:p>
              <a:endParaRPr/>
            </a:p>
          </p:txBody>
        </p:sp>
        <p:sp>
          <p:nvSpPr>
            <p:cNvPr id="20" name="object 20"/>
            <p:cNvSpPr/>
            <p:nvPr/>
          </p:nvSpPr>
          <p:spPr>
            <a:xfrm>
              <a:off x="0" y="6762445"/>
              <a:ext cx="7200900" cy="330200"/>
            </a:xfrm>
            <a:custGeom>
              <a:avLst/>
              <a:gdLst/>
              <a:ahLst/>
              <a:cxnLst/>
              <a:rect l="l" t="t" r="r" b="b"/>
              <a:pathLst>
                <a:path w="7200900" h="330200">
                  <a:moveTo>
                    <a:pt x="0" y="329869"/>
                  </a:moveTo>
                  <a:lnTo>
                    <a:pt x="7200900" y="329869"/>
                  </a:lnTo>
                  <a:lnTo>
                    <a:pt x="7200900" y="0"/>
                  </a:lnTo>
                  <a:lnTo>
                    <a:pt x="0" y="0"/>
                  </a:lnTo>
                  <a:lnTo>
                    <a:pt x="0" y="329869"/>
                  </a:lnTo>
                  <a:close/>
                </a:path>
              </a:pathLst>
            </a:custGeom>
            <a:ln w="25400">
              <a:solidFill>
                <a:srgbClr val="D9D9D9"/>
              </a:solidFill>
            </a:ln>
          </p:spPr>
          <p:txBody>
            <a:bodyPr wrap="square" lIns="0" tIns="0" rIns="0" bIns="0" rtlCol="0"/>
            <a:lstStyle/>
            <a:p>
              <a:endParaRPr/>
            </a:p>
          </p:txBody>
        </p:sp>
        <p:sp>
          <p:nvSpPr>
            <p:cNvPr id="21" name="object 21"/>
            <p:cNvSpPr/>
            <p:nvPr/>
          </p:nvSpPr>
          <p:spPr>
            <a:xfrm>
              <a:off x="277406" y="6796786"/>
              <a:ext cx="288290" cy="261620"/>
            </a:xfrm>
            <a:custGeom>
              <a:avLst/>
              <a:gdLst/>
              <a:ahLst/>
              <a:cxnLst/>
              <a:rect l="l" t="t" r="r" b="b"/>
              <a:pathLst>
                <a:path w="288290" h="261620">
                  <a:moveTo>
                    <a:pt x="144018" y="0"/>
                  </a:moveTo>
                  <a:lnTo>
                    <a:pt x="98496" y="6666"/>
                  </a:lnTo>
                  <a:lnTo>
                    <a:pt x="58962" y="25233"/>
                  </a:lnTo>
                  <a:lnTo>
                    <a:pt x="27786" y="53547"/>
                  </a:lnTo>
                  <a:lnTo>
                    <a:pt x="7342" y="89456"/>
                  </a:lnTo>
                  <a:lnTo>
                    <a:pt x="0" y="130809"/>
                  </a:lnTo>
                  <a:lnTo>
                    <a:pt x="7342" y="172163"/>
                  </a:lnTo>
                  <a:lnTo>
                    <a:pt x="27786" y="208072"/>
                  </a:lnTo>
                  <a:lnTo>
                    <a:pt x="58962" y="236386"/>
                  </a:lnTo>
                  <a:lnTo>
                    <a:pt x="98496" y="254953"/>
                  </a:lnTo>
                  <a:lnTo>
                    <a:pt x="144018" y="261619"/>
                  </a:lnTo>
                  <a:lnTo>
                    <a:pt x="189534" y="254953"/>
                  </a:lnTo>
                  <a:lnTo>
                    <a:pt x="229068" y="236386"/>
                  </a:lnTo>
                  <a:lnTo>
                    <a:pt x="260245" y="208072"/>
                  </a:lnTo>
                  <a:lnTo>
                    <a:pt x="280692" y="172163"/>
                  </a:lnTo>
                  <a:lnTo>
                    <a:pt x="288036" y="130809"/>
                  </a:lnTo>
                  <a:lnTo>
                    <a:pt x="280692" y="89456"/>
                  </a:lnTo>
                  <a:lnTo>
                    <a:pt x="260245" y="53547"/>
                  </a:lnTo>
                  <a:lnTo>
                    <a:pt x="229068" y="25233"/>
                  </a:lnTo>
                  <a:lnTo>
                    <a:pt x="189534" y="6666"/>
                  </a:lnTo>
                  <a:lnTo>
                    <a:pt x="144018" y="0"/>
                  </a:lnTo>
                  <a:close/>
                </a:path>
              </a:pathLst>
            </a:custGeom>
            <a:solidFill>
              <a:srgbClr val="C00000"/>
            </a:solidFill>
          </p:spPr>
          <p:txBody>
            <a:bodyPr wrap="square" lIns="0" tIns="0" rIns="0" bIns="0" rtlCol="0"/>
            <a:lstStyle/>
            <a:p>
              <a:endParaRPr/>
            </a:p>
          </p:txBody>
        </p:sp>
        <p:sp>
          <p:nvSpPr>
            <p:cNvPr id="22" name="object 22"/>
            <p:cNvSpPr/>
            <p:nvPr/>
          </p:nvSpPr>
          <p:spPr>
            <a:xfrm>
              <a:off x="277406" y="6796786"/>
              <a:ext cx="288290" cy="261620"/>
            </a:xfrm>
            <a:custGeom>
              <a:avLst/>
              <a:gdLst/>
              <a:ahLst/>
              <a:cxnLst/>
              <a:rect l="l" t="t" r="r" b="b"/>
              <a:pathLst>
                <a:path w="288290" h="261620">
                  <a:moveTo>
                    <a:pt x="0" y="130809"/>
                  </a:moveTo>
                  <a:lnTo>
                    <a:pt x="7342" y="89456"/>
                  </a:lnTo>
                  <a:lnTo>
                    <a:pt x="27786" y="53547"/>
                  </a:lnTo>
                  <a:lnTo>
                    <a:pt x="58962" y="25233"/>
                  </a:lnTo>
                  <a:lnTo>
                    <a:pt x="98496" y="6666"/>
                  </a:lnTo>
                  <a:lnTo>
                    <a:pt x="144018" y="0"/>
                  </a:lnTo>
                  <a:lnTo>
                    <a:pt x="189534" y="6666"/>
                  </a:lnTo>
                  <a:lnTo>
                    <a:pt x="229068" y="25233"/>
                  </a:lnTo>
                  <a:lnTo>
                    <a:pt x="260245" y="53547"/>
                  </a:lnTo>
                  <a:lnTo>
                    <a:pt x="280692" y="89456"/>
                  </a:lnTo>
                  <a:lnTo>
                    <a:pt x="288036" y="130809"/>
                  </a:lnTo>
                  <a:lnTo>
                    <a:pt x="280692" y="172163"/>
                  </a:lnTo>
                  <a:lnTo>
                    <a:pt x="260245" y="208072"/>
                  </a:lnTo>
                  <a:lnTo>
                    <a:pt x="229068" y="236386"/>
                  </a:lnTo>
                  <a:lnTo>
                    <a:pt x="189534" y="254953"/>
                  </a:lnTo>
                  <a:lnTo>
                    <a:pt x="144018" y="261619"/>
                  </a:lnTo>
                  <a:lnTo>
                    <a:pt x="98496" y="254953"/>
                  </a:lnTo>
                  <a:lnTo>
                    <a:pt x="58962" y="236386"/>
                  </a:lnTo>
                  <a:lnTo>
                    <a:pt x="27786" y="208072"/>
                  </a:lnTo>
                  <a:lnTo>
                    <a:pt x="7342" y="172163"/>
                  </a:lnTo>
                  <a:lnTo>
                    <a:pt x="0" y="130809"/>
                  </a:lnTo>
                  <a:close/>
                </a:path>
              </a:pathLst>
            </a:custGeom>
            <a:ln w="25400">
              <a:solidFill>
                <a:srgbClr val="C00000"/>
              </a:solidFill>
            </a:ln>
          </p:spPr>
          <p:txBody>
            <a:bodyPr wrap="square" lIns="0" tIns="0" rIns="0" bIns="0" rtlCol="0"/>
            <a:lstStyle/>
            <a:p>
              <a:endParaRPr/>
            </a:p>
          </p:txBody>
        </p:sp>
      </p:grpSp>
      <p:sp>
        <p:nvSpPr>
          <p:cNvPr id="23" name="object 23"/>
          <p:cNvSpPr txBox="1"/>
          <p:nvPr/>
        </p:nvSpPr>
        <p:spPr>
          <a:xfrm>
            <a:off x="356412" y="6774307"/>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3</a:t>
            </a:r>
            <a:endParaRPr sz="1800">
              <a:latin typeface="Arial MT"/>
              <a:cs typeface="Arial MT"/>
            </a:endParaRPr>
          </a:p>
        </p:txBody>
      </p:sp>
      <p:sp>
        <p:nvSpPr>
          <p:cNvPr id="24" name="object 24"/>
          <p:cNvSpPr/>
          <p:nvPr/>
        </p:nvSpPr>
        <p:spPr>
          <a:xfrm>
            <a:off x="565442" y="6927595"/>
            <a:ext cx="648335" cy="0"/>
          </a:xfrm>
          <a:custGeom>
            <a:avLst/>
            <a:gdLst/>
            <a:ahLst/>
            <a:cxnLst/>
            <a:rect l="l" t="t" r="r" b="b"/>
            <a:pathLst>
              <a:path w="648335">
                <a:moveTo>
                  <a:pt x="0" y="0"/>
                </a:moveTo>
                <a:lnTo>
                  <a:pt x="648068" y="0"/>
                </a:lnTo>
              </a:path>
            </a:pathLst>
          </a:custGeom>
          <a:ln w="28575">
            <a:solidFill>
              <a:srgbClr val="C00000"/>
            </a:solidFill>
          </a:ln>
        </p:spPr>
        <p:txBody>
          <a:bodyPr wrap="square" lIns="0" tIns="0" rIns="0" bIns="0" rtlCol="0"/>
          <a:lstStyle/>
          <a:p>
            <a:endParaRPr/>
          </a:p>
        </p:txBody>
      </p:sp>
      <p:sp>
        <p:nvSpPr>
          <p:cNvPr id="25" name="object 25"/>
          <p:cNvSpPr txBox="1"/>
          <p:nvPr/>
        </p:nvSpPr>
        <p:spPr>
          <a:xfrm>
            <a:off x="1210767" y="6793483"/>
            <a:ext cx="694690" cy="208279"/>
          </a:xfrm>
          <a:prstGeom prst="rect">
            <a:avLst/>
          </a:prstGeom>
        </p:spPr>
        <p:txBody>
          <a:bodyPr vert="horz" wrap="square" lIns="0" tIns="12700" rIns="0" bIns="0" rtlCol="0">
            <a:spAutoFit/>
          </a:bodyPr>
          <a:lstStyle/>
          <a:p>
            <a:pPr marL="12700">
              <a:lnSpc>
                <a:spcPct val="100000"/>
              </a:lnSpc>
              <a:spcBef>
                <a:spcPts val="100"/>
              </a:spcBef>
            </a:pPr>
            <a:r>
              <a:rPr sz="1200" b="1" spc="-145" dirty="0">
                <a:latin typeface="Arial"/>
                <a:cs typeface="Arial"/>
              </a:rPr>
              <a:t>P</a:t>
            </a:r>
            <a:r>
              <a:rPr sz="1200" b="1" spc="-125" dirty="0">
                <a:latin typeface="Arial"/>
                <a:cs typeface="Arial"/>
              </a:rPr>
              <a:t>e</a:t>
            </a:r>
            <a:r>
              <a:rPr sz="1200" b="1" spc="-85" dirty="0">
                <a:latin typeface="Arial"/>
                <a:cs typeface="Arial"/>
              </a:rPr>
              <a:t>r</a:t>
            </a:r>
            <a:r>
              <a:rPr sz="1200" b="1" spc="-120" dirty="0">
                <a:latin typeface="Arial"/>
                <a:cs typeface="Arial"/>
              </a:rPr>
              <a:t>c</a:t>
            </a:r>
            <a:r>
              <a:rPr sz="1200" b="1" spc="-130" dirty="0">
                <a:latin typeface="Arial"/>
                <a:cs typeface="Arial"/>
              </a:rPr>
              <a:t>en</a:t>
            </a:r>
            <a:r>
              <a:rPr sz="1200" b="1" spc="-80" dirty="0">
                <a:latin typeface="Arial"/>
                <a:cs typeface="Arial"/>
              </a:rPr>
              <a:t>t</a:t>
            </a:r>
            <a:r>
              <a:rPr sz="1200" b="1" spc="-60" dirty="0">
                <a:latin typeface="Arial"/>
                <a:cs typeface="Arial"/>
              </a:rPr>
              <a:t>il</a:t>
            </a:r>
            <a:r>
              <a:rPr sz="1200" b="1" spc="-125" dirty="0">
                <a:latin typeface="Arial"/>
                <a:cs typeface="Arial"/>
              </a:rPr>
              <a:t>es</a:t>
            </a:r>
            <a:endParaRPr sz="1200">
              <a:latin typeface="Arial"/>
              <a:cs typeface="Arial"/>
            </a:endParaRPr>
          </a:p>
        </p:txBody>
      </p:sp>
      <p:sp>
        <p:nvSpPr>
          <p:cNvPr id="26" name="object 26"/>
          <p:cNvSpPr txBox="1"/>
          <p:nvPr/>
        </p:nvSpPr>
        <p:spPr>
          <a:xfrm>
            <a:off x="6633209" y="42418"/>
            <a:ext cx="438784" cy="175048"/>
          </a:xfrm>
          <a:prstGeom prst="rect">
            <a:avLst/>
          </a:prstGeom>
        </p:spPr>
        <p:txBody>
          <a:bodyPr vert="horz" wrap="square" lIns="0" tIns="13335" rIns="0" bIns="0" rtlCol="0">
            <a:spAutoFit/>
          </a:bodyPr>
          <a:lstStyle/>
          <a:p>
            <a:pPr marL="12700">
              <a:lnSpc>
                <a:spcPct val="100000"/>
              </a:lnSpc>
              <a:spcBef>
                <a:spcPts val="105"/>
              </a:spcBef>
            </a:pPr>
            <a:r>
              <a:rPr sz="1050" b="1" spc="-125" dirty="0">
                <a:latin typeface="Arial"/>
                <a:cs typeface="Arial"/>
              </a:rPr>
              <a:t>P</a:t>
            </a:r>
            <a:r>
              <a:rPr sz="1050" b="1" spc="-110" dirty="0">
                <a:latin typeface="Arial"/>
                <a:cs typeface="Arial"/>
              </a:rPr>
              <a:t>á</a:t>
            </a:r>
            <a:r>
              <a:rPr sz="1050" b="1" spc="-75" dirty="0">
                <a:latin typeface="Arial"/>
                <a:cs typeface="Arial"/>
              </a:rPr>
              <a:t>g..</a:t>
            </a:r>
            <a:r>
              <a:rPr sz="1050" b="1" spc="-70" dirty="0">
                <a:latin typeface="Arial"/>
                <a:cs typeface="Arial"/>
              </a:rPr>
              <a:t> </a:t>
            </a:r>
            <a:r>
              <a:rPr lang="es-CO" sz="1050" b="1" spc="-70" dirty="0" smtClean="0">
                <a:latin typeface="Arial"/>
                <a:cs typeface="Arial"/>
              </a:rPr>
              <a:t>24</a:t>
            </a:r>
            <a:endParaRPr sz="1050" dirty="0">
              <a:latin typeface="Arial"/>
              <a:cs typeface="Arial"/>
            </a:endParaRPr>
          </a:p>
        </p:txBody>
      </p:sp>
      <p:sp>
        <p:nvSpPr>
          <p:cNvPr id="27" name="object 27"/>
          <p:cNvSpPr txBox="1"/>
          <p:nvPr/>
        </p:nvSpPr>
        <p:spPr>
          <a:xfrm>
            <a:off x="2239772" y="571881"/>
            <a:ext cx="3782695" cy="861060"/>
          </a:xfrm>
          <a:prstGeom prst="rect">
            <a:avLst/>
          </a:prstGeom>
        </p:spPr>
        <p:txBody>
          <a:bodyPr vert="horz" wrap="square" lIns="0" tIns="12700" rIns="0" bIns="0" rtlCol="0">
            <a:spAutoFit/>
          </a:bodyPr>
          <a:lstStyle/>
          <a:p>
            <a:pPr marL="12700" marR="5080">
              <a:lnSpc>
                <a:spcPct val="100000"/>
              </a:lnSpc>
              <a:spcBef>
                <a:spcPts val="100"/>
              </a:spcBef>
            </a:pPr>
            <a:r>
              <a:rPr sz="2000" b="1" spc="-240" dirty="0">
                <a:solidFill>
                  <a:srgbClr val="C00000"/>
                </a:solidFill>
                <a:latin typeface="Arial"/>
                <a:cs typeface="Arial"/>
              </a:rPr>
              <a:t>Consumo</a:t>
            </a:r>
            <a:r>
              <a:rPr sz="2000" b="1" spc="-130" dirty="0">
                <a:solidFill>
                  <a:srgbClr val="C00000"/>
                </a:solidFill>
                <a:latin typeface="Arial"/>
                <a:cs typeface="Arial"/>
              </a:rPr>
              <a:t> </a:t>
            </a:r>
            <a:r>
              <a:rPr sz="2000" b="1" spc="-210" dirty="0">
                <a:solidFill>
                  <a:srgbClr val="C00000"/>
                </a:solidFill>
                <a:latin typeface="Arial"/>
                <a:cs typeface="Arial"/>
              </a:rPr>
              <a:t>de</a:t>
            </a:r>
            <a:r>
              <a:rPr sz="2000" b="1" spc="-110" dirty="0">
                <a:solidFill>
                  <a:srgbClr val="C00000"/>
                </a:solidFill>
                <a:latin typeface="Arial"/>
                <a:cs typeface="Arial"/>
              </a:rPr>
              <a:t> </a:t>
            </a:r>
            <a:r>
              <a:rPr sz="2000" b="1" spc="-175" dirty="0">
                <a:solidFill>
                  <a:srgbClr val="C00000"/>
                </a:solidFill>
                <a:latin typeface="Arial"/>
                <a:cs typeface="Arial"/>
              </a:rPr>
              <a:t>antibióticos</a:t>
            </a:r>
            <a:r>
              <a:rPr sz="2000" b="1" spc="-140" dirty="0">
                <a:solidFill>
                  <a:srgbClr val="C00000"/>
                </a:solidFill>
                <a:latin typeface="Arial"/>
                <a:cs typeface="Arial"/>
              </a:rPr>
              <a:t> </a:t>
            </a:r>
            <a:r>
              <a:rPr sz="2000" b="1" spc="-215" dirty="0">
                <a:solidFill>
                  <a:srgbClr val="C00000"/>
                </a:solidFill>
                <a:latin typeface="Arial"/>
                <a:cs typeface="Arial"/>
              </a:rPr>
              <a:t>en</a:t>
            </a:r>
            <a:r>
              <a:rPr sz="2000" b="1" spc="-105" dirty="0">
                <a:solidFill>
                  <a:srgbClr val="C00000"/>
                </a:solidFill>
                <a:latin typeface="Arial"/>
                <a:cs typeface="Arial"/>
              </a:rPr>
              <a:t> </a:t>
            </a:r>
            <a:r>
              <a:rPr sz="2000" b="1" spc="-155" dirty="0">
                <a:solidFill>
                  <a:srgbClr val="C00000"/>
                </a:solidFill>
                <a:latin typeface="Arial"/>
                <a:cs typeface="Arial"/>
              </a:rPr>
              <a:t>el</a:t>
            </a:r>
            <a:r>
              <a:rPr sz="2000" b="1" spc="-114" dirty="0">
                <a:solidFill>
                  <a:srgbClr val="C00000"/>
                </a:solidFill>
                <a:latin typeface="Arial"/>
                <a:cs typeface="Arial"/>
              </a:rPr>
              <a:t> </a:t>
            </a:r>
            <a:r>
              <a:rPr sz="2000" b="1" spc="-200" dirty="0">
                <a:solidFill>
                  <a:srgbClr val="C00000"/>
                </a:solidFill>
                <a:latin typeface="Arial"/>
                <a:cs typeface="Arial"/>
              </a:rPr>
              <a:t>ámbito </a:t>
            </a:r>
            <a:r>
              <a:rPr sz="2000" b="1" spc="-540" dirty="0">
                <a:solidFill>
                  <a:srgbClr val="C00000"/>
                </a:solidFill>
                <a:latin typeface="Arial"/>
                <a:cs typeface="Arial"/>
              </a:rPr>
              <a:t> </a:t>
            </a:r>
            <a:r>
              <a:rPr sz="2000" b="1" spc="-175" dirty="0">
                <a:solidFill>
                  <a:srgbClr val="C00000"/>
                </a:solidFill>
                <a:latin typeface="Arial"/>
                <a:cs typeface="Arial"/>
              </a:rPr>
              <a:t>hospitalario</a:t>
            </a:r>
            <a:endParaRPr sz="2000">
              <a:latin typeface="Arial"/>
              <a:cs typeface="Arial"/>
            </a:endParaRPr>
          </a:p>
          <a:p>
            <a:pPr marL="34925">
              <a:lnSpc>
                <a:spcPct val="100000"/>
              </a:lnSpc>
              <a:spcBef>
                <a:spcPts val="335"/>
              </a:spcBef>
            </a:pPr>
            <a:r>
              <a:rPr sz="1200" b="1" spc="-90" dirty="0">
                <a:latin typeface="Arial"/>
                <a:cs typeface="Arial"/>
              </a:rPr>
              <a:t>Inf</a:t>
            </a:r>
            <a:r>
              <a:rPr sz="1200" b="1" spc="-140" dirty="0">
                <a:latin typeface="Arial"/>
                <a:cs typeface="Arial"/>
              </a:rPr>
              <a:t>orm</a:t>
            </a:r>
            <a:r>
              <a:rPr sz="1200" b="1" spc="-120" dirty="0">
                <a:latin typeface="Arial"/>
                <a:cs typeface="Arial"/>
              </a:rPr>
              <a:t>a</a:t>
            </a:r>
            <a:r>
              <a:rPr sz="1200" b="1" spc="-125" dirty="0">
                <a:latin typeface="Arial"/>
                <a:cs typeface="Arial"/>
              </a:rPr>
              <a:t>c</a:t>
            </a:r>
            <a:r>
              <a:rPr sz="1200" b="1" spc="-105" dirty="0">
                <a:latin typeface="Arial"/>
                <a:cs typeface="Arial"/>
              </a:rPr>
              <a:t>ió</a:t>
            </a:r>
            <a:r>
              <a:rPr sz="1200" b="1" spc="-135" dirty="0">
                <a:latin typeface="Arial"/>
                <a:cs typeface="Arial"/>
              </a:rPr>
              <a:t>n</a:t>
            </a:r>
            <a:r>
              <a:rPr sz="1200" b="1" spc="-60" dirty="0">
                <a:latin typeface="Arial"/>
                <a:cs typeface="Arial"/>
              </a:rPr>
              <a:t> </a:t>
            </a:r>
            <a:r>
              <a:rPr sz="1200" b="1" spc="-120" dirty="0">
                <a:latin typeface="Arial"/>
                <a:cs typeface="Arial"/>
              </a:rPr>
              <a:t>a</a:t>
            </a:r>
            <a:r>
              <a:rPr sz="1200" b="1" spc="-130" dirty="0">
                <a:latin typeface="Arial"/>
                <a:cs typeface="Arial"/>
              </a:rPr>
              <a:t>cumulada</a:t>
            </a:r>
            <a:r>
              <a:rPr sz="1200" b="1" spc="-70" dirty="0">
                <a:latin typeface="Arial"/>
                <a:cs typeface="Arial"/>
              </a:rPr>
              <a:t> </a:t>
            </a:r>
            <a:r>
              <a:rPr sz="1200" b="1" spc="-125" dirty="0">
                <a:latin typeface="Arial"/>
                <a:cs typeface="Arial"/>
              </a:rPr>
              <a:t>a</a:t>
            </a:r>
            <a:r>
              <a:rPr sz="1200" b="1" spc="-60" dirty="0">
                <a:latin typeface="Arial"/>
                <a:cs typeface="Arial"/>
              </a:rPr>
              <a:t> </a:t>
            </a:r>
            <a:r>
              <a:rPr sz="1200" b="1" spc="-120" dirty="0">
                <a:latin typeface="Arial"/>
                <a:cs typeface="Arial"/>
              </a:rPr>
              <a:t>s</a:t>
            </a:r>
            <a:r>
              <a:rPr sz="1200" b="1" spc="-140" dirty="0">
                <a:latin typeface="Arial"/>
                <a:cs typeface="Arial"/>
              </a:rPr>
              <a:t>emana</a:t>
            </a:r>
            <a:r>
              <a:rPr sz="1200" b="1" spc="-70" dirty="0">
                <a:latin typeface="Arial"/>
                <a:cs typeface="Arial"/>
              </a:rPr>
              <a:t> </a:t>
            </a:r>
            <a:r>
              <a:rPr sz="1200" b="1" spc="-125" dirty="0">
                <a:latin typeface="Arial"/>
                <a:cs typeface="Arial"/>
              </a:rPr>
              <a:t>28</a:t>
            </a:r>
            <a:r>
              <a:rPr sz="1200" b="1" spc="-70" dirty="0">
                <a:latin typeface="Arial"/>
                <a:cs typeface="Arial"/>
              </a:rPr>
              <a:t> </a:t>
            </a:r>
            <a:r>
              <a:rPr sz="1200" b="1" spc="-125" dirty="0">
                <a:latin typeface="Arial"/>
                <a:cs typeface="Arial"/>
              </a:rPr>
              <a:t>2021</a:t>
            </a:r>
            <a:endParaRPr sz="1200">
              <a:latin typeface="Arial"/>
              <a:cs typeface="Arial"/>
            </a:endParaRPr>
          </a:p>
        </p:txBody>
      </p:sp>
      <p:sp>
        <p:nvSpPr>
          <p:cNvPr id="28" name="object 28"/>
          <p:cNvSpPr/>
          <p:nvPr/>
        </p:nvSpPr>
        <p:spPr>
          <a:xfrm>
            <a:off x="79809" y="6724268"/>
            <a:ext cx="7121525" cy="76200"/>
          </a:xfrm>
          <a:custGeom>
            <a:avLst/>
            <a:gdLst/>
            <a:ahLst/>
            <a:cxnLst/>
            <a:rect l="l" t="t" r="r" b="b"/>
            <a:pathLst>
              <a:path w="7121525" h="76200">
                <a:moveTo>
                  <a:pt x="7121090" y="0"/>
                </a:moveTo>
                <a:lnTo>
                  <a:pt x="7106243" y="3006"/>
                </a:lnTo>
                <a:lnTo>
                  <a:pt x="7094134" y="11191"/>
                </a:lnTo>
                <a:lnTo>
                  <a:pt x="7085979" y="23306"/>
                </a:lnTo>
                <a:lnTo>
                  <a:pt x="7082990" y="38099"/>
                </a:lnTo>
                <a:lnTo>
                  <a:pt x="7085979" y="52947"/>
                </a:lnTo>
                <a:lnTo>
                  <a:pt x="7094134" y="65055"/>
                </a:lnTo>
                <a:lnTo>
                  <a:pt x="7106243" y="73211"/>
                </a:lnTo>
                <a:lnTo>
                  <a:pt x="7121090" y="76199"/>
                </a:lnTo>
                <a:lnTo>
                  <a:pt x="7121090" y="0"/>
                </a:lnTo>
                <a:close/>
              </a:path>
              <a:path w="7121525" h="76200">
                <a:moveTo>
                  <a:pt x="7083939" y="33400"/>
                </a:moveTo>
                <a:lnTo>
                  <a:pt x="0" y="33400"/>
                </a:lnTo>
                <a:lnTo>
                  <a:pt x="0" y="42925"/>
                </a:lnTo>
                <a:lnTo>
                  <a:pt x="7083962" y="42925"/>
                </a:lnTo>
                <a:lnTo>
                  <a:pt x="7082990" y="38099"/>
                </a:lnTo>
                <a:lnTo>
                  <a:pt x="7083939" y="33400"/>
                </a:lnTo>
                <a:close/>
              </a:path>
            </a:pathLst>
          </a:custGeom>
          <a:solidFill>
            <a:srgbClr val="001F5F"/>
          </a:solidFill>
        </p:spPr>
        <p:txBody>
          <a:bodyPr wrap="square" lIns="0" tIns="0" rIns="0" bIns="0" rtlCol="0"/>
          <a:lstStyle/>
          <a:p>
            <a:endParaRPr/>
          </a:p>
        </p:txBody>
      </p:sp>
      <p:sp>
        <p:nvSpPr>
          <p:cNvPr id="29" name="object 29"/>
          <p:cNvSpPr txBox="1"/>
          <p:nvPr/>
        </p:nvSpPr>
        <p:spPr>
          <a:xfrm>
            <a:off x="2726182" y="2543683"/>
            <a:ext cx="130175" cy="299720"/>
          </a:xfrm>
          <a:prstGeom prst="rect">
            <a:avLst/>
          </a:prstGeom>
        </p:spPr>
        <p:txBody>
          <a:bodyPr vert="horz" wrap="square" lIns="0" tIns="12700" rIns="0" bIns="0" rtlCol="0">
            <a:spAutoFit/>
          </a:bodyPr>
          <a:lstStyle/>
          <a:p>
            <a:pPr marL="12700">
              <a:lnSpc>
                <a:spcPct val="100000"/>
              </a:lnSpc>
              <a:spcBef>
                <a:spcPts val="100"/>
              </a:spcBef>
            </a:pPr>
            <a:r>
              <a:rPr sz="1800" spc="-185" dirty="0">
                <a:solidFill>
                  <a:srgbClr val="FFFFFF"/>
                </a:solidFill>
                <a:latin typeface="Arial MT"/>
                <a:cs typeface="Arial MT"/>
              </a:rPr>
              <a:t>2</a:t>
            </a:r>
            <a:endParaRPr sz="1800">
              <a:latin typeface="Arial MT"/>
              <a:cs typeface="Arial MT"/>
            </a:endParaRPr>
          </a:p>
        </p:txBody>
      </p:sp>
      <p:sp>
        <p:nvSpPr>
          <p:cNvPr id="30" name="object 30"/>
          <p:cNvSpPr/>
          <p:nvPr/>
        </p:nvSpPr>
        <p:spPr>
          <a:xfrm>
            <a:off x="2979801" y="2697607"/>
            <a:ext cx="851535" cy="0"/>
          </a:xfrm>
          <a:custGeom>
            <a:avLst/>
            <a:gdLst/>
            <a:ahLst/>
            <a:cxnLst/>
            <a:rect l="l" t="t" r="r" b="b"/>
            <a:pathLst>
              <a:path w="851535">
                <a:moveTo>
                  <a:pt x="0" y="0"/>
                </a:moveTo>
                <a:lnTo>
                  <a:pt x="851281" y="0"/>
                </a:lnTo>
              </a:path>
            </a:pathLst>
          </a:custGeom>
          <a:ln w="28575">
            <a:solidFill>
              <a:srgbClr val="C00000"/>
            </a:solidFill>
          </a:ln>
        </p:spPr>
        <p:txBody>
          <a:bodyPr wrap="square" lIns="0" tIns="0" rIns="0" bIns="0" rtlCol="0"/>
          <a:lstStyle/>
          <a:p>
            <a:endParaRPr/>
          </a:p>
        </p:txBody>
      </p:sp>
      <p:sp>
        <p:nvSpPr>
          <p:cNvPr id="31" name="object 31"/>
          <p:cNvSpPr txBox="1"/>
          <p:nvPr/>
        </p:nvSpPr>
        <p:spPr>
          <a:xfrm>
            <a:off x="3893058" y="2457957"/>
            <a:ext cx="2716530" cy="208279"/>
          </a:xfrm>
          <a:prstGeom prst="rect">
            <a:avLst/>
          </a:prstGeom>
        </p:spPr>
        <p:txBody>
          <a:bodyPr vert="horz" wrap="square" lIns="0" tIns="12700" rIns="0" bIns="0" rtlCol="0">
            <a:spAutoFit/>
          </a:bodyPr>
          <a:lstStyle/>
          <a:p>
            <a:pPr marL="12700">
              <a:lnSpc>
                <a:spcPct val="100000"/>
              </a:lnSpc>
              <a:spcBef>
                <a:spcPts val="100"/>
              </a:spcBef>
            </a:pPr>
            <a:r>
              <a:rPr sz="1200" b="1" spc="-130" dirty="0">
                <a:latin typeface="Arial"/>
                <a:cs typeface="Arial"/>
              </a:rPr>
              <a:t>Tendencia</a:t>
            </a:r>
            <a:r>
              <a:rPr sz="1200" b="1" spc="-65" dirty="0">
                <a:latin typeface="Arial"/>
                <a:cs typeface="Arial"/>
              </a:rPr>
              <a:t> </a:t>
            </a:r>
            <a:r>
              <a:rPr sz="1200" b="1" spc="-130" dirty="0">
                <a:latin typeface="Arial"/>
                <a:cs typeface="Arial"/>
              </a:rPr>
              <a:t>de</a:t>
            </a:r>
            <a:r>
              <a:rPr sz="1200" b="1" spc="-50" dirty="0">
                <a:latin typeface="Arial"/>
                <a:cs typeface="Arial"/>
              </a:rPr>
              <a:t> </a:t>
            </a:r>
            <a:r>
              <a:rPr sz="1200" b="1" spc="-160" dirty="0">
                <a:latin typeface="Arial"/>
                <a:cs typeface="Arial"/>
              </a:rPr>
              <a:t>DDD</a:t>
            </a:r>
            <a:r>
              <a:rPr sz="1200" b="1" spc="-45" dirty="0">
                <a:latin typeface="Arial"/>
                <a:cs typeface="Arial"/>
              </a:rPr>
              <a:t> </a:t>
            </a:r>
            <a:r>
              <a:rPr sz="1200" b="1" spc="-120" dirty="0">
                <a:latin typeface="Arial"/>
                <a:cs typeface="Arial"/>
              </a:rPr>
              <a:t>por</a:t>
            </a:r>
            <a:r>
              <a:rPr sz="1200" b="1" spc="-60" dirty="0">
                <a:latin typeface="Arial"/>
                <a:cs typeface="Arial"/>
              </a:rPr>
              <a:t> </a:t>
            </a:r>
            <a:r>
              <a:rPr sz="1200" b="1" spc="-125" dirty="0">
                <a:latin typeface="Arial"/>
                <a:cs typeface="Arial"/>
              </a:rPr>
              <a:t>cada</a:t>
            </a:r>
            <a:r>
              <a:rPr sz="1200" b="1" spc="-50" dirty="0">
                <a:latin typeface="Arial"/>
                <a:cs typeface="Arial"/>
              </a:rPr>
              <a:t> </a:t>
            </a:r>
            <a:r>
              <a:rPr sz="1200" b="1" spc="-125" dirty="0">
                <a:latin typeface="Arial"/>
                <a:cs typeface="Arial"/>
              </a:rPr>
              <a:t>100</a:t>
            </a:r>
            <a:r>
              <a:rPr sz="1200" b="1" spc="-65" dirty="0">
                <a:latin typeface="Arial"/>
                <a:cs typeface="Arial"/>
              </a:rPr>
              <a:t> </a:t>
            </a:r>
            <a:r>
              <a:rPr sz="1200" b="1" spc="-114" dirty="0">
                <a:latin typeface="Arial"/>
                <a:cs typeface="Arial"/>
              </a:rPr>
              <a:t>pacientes</a:t>
            </a:r>
            <a:r>
              <a:rPr sz="1200" b="1" spc="-65" dirty="0">
                <a:latin typeface="Arial"/>
                <a:cs typeface="Arial"/>
              </a:rPr>
              <a:t> </a:t>
            </a:r>
            <a:r>
              <a:rPr sz="1200" b="1" spc="-130" dirty="0">
                <a:latin typeface="Arial"/>
                <a:cs typeface="Arial"/>
              </a:rPr>
              <a:t>en</a:t>
            </a:r>
            <a:endParaRPr sz="1200">
              <a:latin typeface="Arial"/>
              <a:cs typeface="Arial"/>
            </a:endParaRPr>
          </a:p>
        </p:txBody>
      </p:sp>
      <p:sp>
        <p:nvSpPr>
          <p:cNvPr id="32" name="object 32"/>
          <p:cNvSpPr txBox="1"/>
          <p:nvPr/>
        </p:nvSpPr>
        <p:spPr>
          <a:xfrm>
            <a:off x="3893058" y="2640838"/>
            <a:ext cx="1408430" cy="208279"/>
          </a:xfrm>
          <a:prstGeom prst="rect">
            <a:avLst/>
          </a:prstGeom>
        </p:spPr>
        <p:txBody>
          <a:bodyPr vert="horz" wrap="square" lIns="0" tIns="12700" rIns="0" bIns="0" rtlCol="0">
            <a:spAutoFit/>
          </a:bodyPr>
          <a:lstStyle/>
          <a:p>
            <a:pPr marL="12700">
              <a:lnSpc>
                <a:spcPct val="100000"/>
              </a:lnSpc>
              <a:spcBef>
                <a:spcPts val="100"/>
              </a:spcBef>
            </a:pPr>
            <a:r>
              <a:rPr sz="1200" b="1" spc="-100" dirty="0">
                <a:latin typeface="Arial"/>
                <a:cs typeface="Arial"/>
              </a:rPr>
              <a:t>hospitaliz</a:t>
            </a:r>
            <a:r>
              <a:rPr sz="1200" b="1" spc="-114" dirty="0">
                <a:latin typeface="Arial"/>
                <a:cs typeface="Arial"/>
              </a:rPr>
              <a:t>a</a:t>
            </a:r>
            <a:r>
              <a:rPr sz="1200" b="1" spc="-125" dirty="0">
                <a:latin typeface="Arial"/>
                <a:cs typeface="Arial"/>
              </a:rPr>
              <a:t>c</a:t>
            </a:r>
            <a:r>
              <a:rPr sz="1200" b="1" spc="-105" dirty="0">
                <a:latin typeface="Arial"/>
                <a:cs typeface="Arial"/>
              </a:rPr>
              <a:t>ió</a:t>
            </a:r>
            <a:r>
              <a:rPr sz="1200" b="1" spc="-135" dirty="0">
                <a:latin typeface="Arial"/>
                <a:cs typeface="Arial"/>
              </a:rPr>
              <a:t>n</a:t>
            </a:r>
            <a:r>
              <a:rPr sz="1200" b="1" spc="-70" dirty="0">
                <a:latin typeface="Arial"/>
                <a:cs typeface="Arial"/>
              </a:rPr>
              <a:t> </a:t>
            </a:r>
            <a:r>
              <a:rPr sz="1200" b="1" spc="-125" dirty="0">
                <a:latin typeface="Arial"/>
                <a:cs typeface="Arial"/>
              </a:rPr>
              <a:t>a</a:t>
            </a:r>
            <a:r>
              <a:rPr sz="1200" b="1" spc="-110" dirty="0">
                <a:latin typeface="Arial"/>
                <a:cs typeface="Arial"/>
              </a:rPr>
              <a:t>dul</a:t>
            </a:r>
            <a:r>
              <a:rPr sz="1200" b="1" spc="-80" dirty="0">
                <a:latin typeface="Arial"/>
                <a:cs typeface="Arial"/>
              </a:rPr>
              <a:t>t</a:t>
            </a:r>
            <a:r>
              <a:rPr sz="1200" b="1" spc="-130" dirty="0">
                <a:latin typeface="Arial"/>
                <a:cs typeface="Arial"/>
              </a:rPr>
              <a:t>os</a:t>
            </a:r>
            <a:endParaRPr sz="1200">
              <a:latin typeface="Arial"/>
              <a:cs typeface="Arial"/>
            </a:endParaRPr>
          </a:p>
        </p:txBody>
      </p:sp>
      <p:sp>
        <p:nvSpPr>
          <p:cNvPr id="33" name="object 33"/>
          <p:cNvSpPr txBox="1"/>
          <p:nvPr/>
        </p:nvSpPr>
        <p:spPr>
          <a:xfrm>
            <a:off x="4688585" y="8781389"/>
            <a:ext cx="2104390" cy="116839"/>
          </a:xfrm>
          <a:prstGeom prst="rect">
            <a:avLst/>
          </a:prstGeom>
        </p:spPr>
        <p:txBody>
          <a:bodyPr vert="horz" wrap="square" lIns="0" tIns="12700" rIns="0" bIns="0" rtlCol="0">
            <a:spAutoFit/>
          </a:bodyPr>
          <a:lstStyle/>
          <a:p>
            <a:pPr marL="12700">
              <a:lnSpc>
                <a:spcPct val="100000"/>
              </a:lnSpc>
              <a:spcBef>
                <a:spcPts val="100"/>
              </a:spcBef>
            </a:pPr>
            <a:r>
              <a:rPr sz="600" spc="-55" dirty="0">
                <a:latin typeface="Arial MT"/>
                <a:cs typeface="Arial MT"/>
              </a:rPr>
              <a:t>Fuente:</a:t>
            </a:r>
            <a:r>
              <a:rPr sz="600" spc="-25" dirty="0">
                <a:latin typeface="Arial MT"/>
                <a:cs typeface="Arial MT"/>
              </a:rPr>
              <a:t> </a:t>
            </a:r>
            <a:r>
              <a:rPr sz="600" spc="-60" dirty="0">
                <a:latin typeface="Arial MT"/>
                <a:cs typeface="Arial MT"/>
              </a:rPr>
              <a:t>SIVIGILA.</a:t>
            </a:r>
            <a:r>
              <a:rPr sz="600" spc="5" dirty="0">
                <a:latin typeface="Arial MT"/>
                <a:cs typeface="Arial MT"/>
              </a:rPr>
              <a:t> </a:t>
            </a:r>
            <a:r>
              <a:rPr sz="600" spc="-55" dirty="0">
                <a:latin typeface="Arial MT"/>
                <a:cs typeface="Arial MT"/>
              </a:rPr>
              <a:t>Secretaria</a:t>
            </a:r>
            <a:r>
              <a:rPr sz="600" spc="-30" dirty="0">
                <a:latin typeface="Arial MT"/>
                <a:cs typeface="Arial MT"/>
              </a:rPr>
              <a:t> </a:t>
            </a:r>
            <a:r>
              <a:rPr sz="600" spc="-65" dirty="0">
                <a:latin typeface="Arial MT"/>
                <a:cs typeface="Arial MT"/>
              </a:rPr>
              <a:t>de</a:t>
            </a:r>
            <a:r>
              <a:rPr sz="600" spc="-25" dirty="0">
                <a:latin typeface="Arial MT"/>
                <a:cs typeface="Arial MT"/>
              </a:rPr>
              <a:t> </a:t>
            </a:r>
            <a:r>
              <a:rPr sz="600" spc="-60" dirty="0">
                <a:latin typeface="Arial MT"/>
                <a:cs typeface="Arial MT"/>
              </a:rPr>
              <a:t>Salud</a:t>
            </a:r>
            <a:r>
              <a:rPr sz="600" spc="-20" dirty="0">
                <a:latin typeface="Arial MT"/>
                <a:cs typeface="Arial MT"/>
              </a:rPr>
              <a:t> </a:t>
            </a:r>
            <a:r>
              <a:rPr sz="600" spc="-65" dirty="0">
                <a:latin typeface="Arial MT"/>
                <a:cs typeface="Arial MT"/>
              </a:rPr>
              <a:t>de</a:t>
            </a:r>
            <a:r>
              <a:rPr sz="600" spc="-25" dirty="0">
                <a:latin typeface="Arial MT"/>
                <a:cs typeface="Arial MT"/>
              </a:rPr>
              <a:t> </a:t>
            </a:r>
            <a:r>
              <a:rPr sz="600" spc="-55" dirty="0">
                <a:latin typeface="Arial MT"/>
                <a:cs typeface="Arial MT"/>
              </a:rPr>
              <a:t>Medellín</a:t>
            </a:r>
            <a:r>
              <a:rPr sz="600" dirty="0">
                <a:latin typeface="Arial MT"/>
                <a:cs typeface="Arial MT"/>
              </a:rPr>
              <a:t> </a:t>
            </a:r>
            <a:r>
              <a:rPr sz="600" spc="-55" dirty="0">
                <a:latin typeface="Arial MT"/>
                <a:cs typeface="Arial MT"/>
              </a:rPr>
              <a:t>y</a:t>
            </a:r>
            <a:r>
              <a:rPr sz="600" spc="-25" dirty="0">
                <a:latin typeface="Arial MT"/>
                <a:cs typeface="Arial MT"/>
              </a:rPr>
              <a:t> </a:t>
            </a:r>
            <a:r>
              <a:rPr sz="600" spc="-55" dirty="0">
                <a:latin typeface="Arial MT"/>
                <a:cs typeface="Arial MT"/>
              </a:rPr>
              <a:t>Boletín</a:t>
            </a:r>
            <a:r>
              <a:rPr sz="600" dirty="0">
                <a:latin typeface="Arial MT"/>
                <a:cs typeface="Arial MT"/>
              </a:rPr>
              <a:t> </a:t>
            </a:r>
            <a:r>
              <a:rPr sz="600" spc="-65" dirty="0">
                <a:latin typeface="Arial MT"/>
                <a:cs typeface="Arial MT"/>
              </a:rPr>
              <a:t>INS</a:t>
            </a:r>
            <a:r>
              <a:rPr sz="600" spc="-35" dirty="0">
                <a:latin typeface="Arial MT"/>
                <a:cs typeface="Arial MT"/>
              </a:rPr>
              <a:t> </a:t>
            </a:r>
            <a:r>
              <a:rPr sz="600" spc="-65" dirty="0">
                <a:latin typeface="Arial MT"/>
                <a:cs typeface="Arial MT"/>
              </a:rPr>
              <a:t>año</a:t>
            </a:r>
            <a:r>
              <a:rPr sz="600" spc="-25" dirty="0">
                <a:latin typeface="Arial MT"/>
                <a:cs typeface="Arial MT"/>
              </a:rPr>
              <a:t> </a:t>
            </a:r>
            <a:r>
              <a:rPr sz="600" spc="-65" dirty="0">
                <a:latin typeface="Arial MT"/>
                <a:cs typeface="Arial MT"/>
              </a:rPr>
              <a:t>2020</a:t>
            </a:r>
            <a:endParaRPr sz="600">
              <a:latin typeface="Arial MT"/>
              <a:cs typeface="Arial MT"/>
            </a:endParaRPr>
          </a:p>
        </p:txBody>
      </p:sp>
      <p:sp>
        <p:nvSpPr>
          <p:cNvPr id="34" name="object 34"/>
          <p:cNvSpPr txBox="1"/>
          <p:nvPr/>
        </p:nvSpPr>
        <p:spPr>
          <a:xfrm>
            <a:off x="31191" y="5741923"/>
            <a:ext cx="1733550" cy="711200"/>
          </a:xfrm>
          <a:prstGeom prst="rect">
            <a:avLst/>
          </a:prstGeom>
        </p:spPr>
        <p:txBody>
          <a:bodyPr vert="horz" wrap="square" lIns="0" tIns="12700" rIns="0" bIns="0" rtlCol="0">
            <a:spAutoFit/>
          </a:bodyPr>
          <a:lstStyle/>
          <a:p>
            <a:pPr marL="12700" marR="5080">
              <a:lnSpc>
                <a:spcPct val="100000"/>
              </a:lnSpc>
              <a:spcBef>
                <a:spcPts val="100"/>
              </a:spcBef>
            </a:pPr>
            <a:r>
              <a:rPr sz="900" b="1" spc="-85" dirty="0">
                <a:latin typeface="Arial"/>
                <a:cs typeface="Arial"/>
              </a:rPr>
              <a:t>Sig</a:t>
            </a:r>
            <a:r>
              <a:rPr sz="900" b="1" spc="-45" dirty="0">
                <a:latin typeface="Arial"/>
                <a:cs typeface="Arial"/>
              </a:rPr>
              <a:t>l</a:t>
            </a:r>
            <a:r>
              <a:rPr sz="900" b="1" spc="-95" dirty="0">
                <a:latin typeface="Arial"/>
                <a:cs typeface="Arial"/>
              </a:rPr>
              <a:t>a</a:t>
            </a:r>
            <a:r>
              <a:rPr sz="900" b="1" spc="-75" dirty="0">
                <a:latin typeface="Arial"/>
                <a:cs typeface="Arial"/>
              </a:rPr>
              <a:t>s:</a:t>
            </a:r>
            <a:r>
              <a:rPr sz="900" b="1" spc="-55" dirty="0">
                <a:latin typeface="Arial"/>
                <a:cs typeface="Arial"/>
              </a:rPr>
              <a:t> </a:t>
            </a:r>
            <a:r>
              <a:rPr sz="900" b="1" spc="-130" dirty="0">
                <a:latin typeface="Arial"/>
                <a:cs typeface="Arial"/>
              </a:rPr>
              <a:t>D</a:t>
            </a:r>
            <a:r>
              <a:rPr sz="900" b="1" spc="-125" dirty="0">
                <a:latin typeface="Arial"/>
                <a:cs typeface="Arial"/>
              </a:rPr>
              <a:t>D</a:t>
            </a:r>
            <a:r>
              <a:rPr sz="900" b="1" spc="-120" dirty="0">
                <a:latin typeface="Arial"/>
                <a:cs typeface="Arial"/>
              </a:rPr>
              <a:t>D</a:t>
            </a:r>
            <a:r>
              <a:rPr sz="900" b="1" spc="-30" dirty="0">
                <a:latin typeface="Arial"/>
                <a:cs typeface="Arial"/>
              </a:rPr>
              <a:t> </a:t>
            </a:r>
            <a:r>
              <a:rPr sz="900" b="1" spc="-100" dirty="0">
                <a:latin typeface="Arial"/>
                <a:cs typeface="Arial"/>
              </a:rPr>
              <a:t>do</a:t>
            </a:r>
            <a:r>
              <a:rPr sz="900" b="1" spc="-90" dirty="0">
                <a:latin typeface="Arial"/>
                <a:cs typeface="Arial"/>
              </a:rPr>
              <a:t>s</a:t>
            </a:r>
            <a:r>
              <a:rPr sz="900" b="1" spc="-50" dirty="0">
                <a:latin typeface="Arial"/>
                <a:cs typeface="Arial"/>
              </a:rPr>
              <a:t>i</a:t>
            </a:r>
            <a:r>
              <a:rPr sz="900" b="1" spc="-95" dirty="0">
                <a:latin typeface="Arial"/>
                <a:cs typeface="Arial"/>
              </a:rPr>
              <a:t>s</a:t>
            </a:r>
            <a:r>
              <a:rPr sz="900" b="1" spc="-65" dirty="0">
                <a:latin typeface="Arial"/>
                <a:cs typeface="Arial"/>
              </a:rPr>
              <a:t> </a:t>
            </a:r>
            <a:r>
              <a:rPr sz="900" b="1" spc="-100" dirty="0">
                <a:latin typeface="Arial"/>
                <a:cs typeface="Arial"/>
              </a:rPr>
              <a:t>d</a:t>
            </a:r>
            <a:r>
              <a:rPr sz="900" b="1" spc="-70" dirty="0">
                <a:latin typeface="Arial"/>
                <a:cs typeface="Arial"/>
              </a:rPr>
              <a:t>ía</a:t>
            </a:r>
            <a:r>
              <a:rPr sz="900" b="1" spc="-65" dirty="0">
                <a:latin typeface="Arial"/>
                <a:cs typeface="Arial"/>
              </a:rPr>
              <a:t> </a:t>
            </a:r>
            <a:r>
              <a:rPr sz="900" b="1" spc="-100" dirty="0">
                <a:latin typeface="Arial"/>
                <a:cs typeface="Arial"/>
              </a:rPr>
              <a:t>d</a:t>
            </a:r>
            <a:r>
              <a:rPr sz="900" b="1" spc="-95" dirty="0">
                <a:latin typeface="Arial"/>
                <a:cs typeface="Arial"/>
              </a:rPr>
              <a:t>e</a:t>
            </a:r>
            <a:r>
              <a:rPr sz="900" b="1" spc="-65" dirty="0">
                <a:latin typeface="Arial"/>
                <a:cs typeface="Arial"/>
              </a:rPr>
              <a:t>f</a:t>
            </a:r>
            <a:r>
              <a:rPr sz="900" b="1" spc="-75" dirty="0">
                <a:latin typeface="Arial"/>
                <a:cs typeface="Arial"/>
              </a:rPr>
              <a:t>inida,</a:t>
            </a:r>
            <a:r>
              <a:rPr sz="900" b="1" spc="-65" dirty="0">
                <a:latin typeface="Arial"/>
                <a:cs typeface="Arial"/>
              </a:rPr>
              <a:t> </a:t>
            </a:r>
            <a:r>
              <a:rPr sz="900" b="1" spc="-125" dirty="0">
                <a:latin typeface="Arial"/>
                <a:cs typeface="Arial"/>
              </a:rPr>
              <a:t>C</a:t>
            </a:r>
            <a:r>
              <a:rPr sz="900" b="1" spc="-105" dirty="0">
                <a:latin typeface="Arial"/>
                <a:cs typeface="Arial"/>
              </a:rPr>
              <a:t>EF</a:t>
            </a:r>
            <a:r>
              <a:rPr sz="900" b="1" spc="-50" dirty="0">
                <a:latin typeface="Arial"/>
                <a:cs typeface="Arial"/>
              </a:rPr>
              <a:t>:  </a:t>
            </a:r>
            <a:r>
              <a:rPr sz="900" b="1" spc="-85" dirty="0">
                <a:latin typeface="Arial"/>
                <a:cs typeface="Arial"/>
              </a:rPr>
              <a:t>Ceftriaxona,</a:t>
            </a:r>
            <a:r>
              <a:rPr sz="900" b="1" spc="-80" dirty="0">
                <a:latin typeface="Arial"/>
                <a:cs typeface="Arial"/>
              </a:rPr>
              <a:t> </a:t>
            </a:r>
            <a:r>
              <a:rPr sz="900" b="1" spc="-100" dirty="0">
                <a:latin typeface="Arial"/>
                <a:cs typeface="Arial"/>
              </a:rPr>
              <a:t>ERT:</a:t>
            </a:r>
            <a:r>
              <a:rPr sz="900" b="1" spc="-95" dirty="0">
                <a:latin typeface="Arial"/>
                <a:cs typeface="Arial"/>
              </a:rPr>
              <a:t> </a:t>
            </a:r>
            <a:r>
              <a:rPr sz="900" b="1" spc="-90" dirty="0">
                <a:latin typeface="Arial"/>
                <a:cs typeface="Arial"/>
              </a:rPr>
              <a:t>ertapenem, </a:t>
            </a:r>
            <a:r>
              <a:rPr sz="900" b="1" spc="-114" dirty="0">
                <a:latin typeface="Arial"/>
                <a:cs typeface="Arial"/>
              </a:rPr>
              <a:t>MEM: </a:t>
            </a:r>
            <a:r>
              <a:rPr sz="900" b="1" spc="-110" dirty="0">
                <a:latin typeface="Arial"/>
                <a:cs typeface="Arial"/>
              </a:rPr>
              <a:t> </a:t>
            </a:r>
            <a:r>
              <a:rPr sz="900" b="1" spc="-100" dirty="0">
                <a:latin typeface="Arial"/>
                <a:cs typeface="Arial"/>
              </a:rPr>
              <a:t>merop</a:t>
            </a:r>
            <a:r>
              <a:rPr sz="900" b="1" spc="-110" dirty="0">
                <a:latin typeface="Arial"/>
                <a:cs typeface="Arial"/>
              </a:rPr>
              <a:t>enem</a:t>
            </a:r>
            <a:r>
              <a:rPr sz="900" b="1" spc="-45" dirty="0">
                <a:latin typeface="Arial"/>
                <a:cs typeface="Arial"/>
              </a:rPr>
              <a:t>,</a:t>
            </a:r>
            <a:r>
              <a:rPr sz="900" b="1" spc="-85" dirty="0">
                <a:latin typeface="Arial"/>
                <a:cs typeface="Arial"/>
              </a:rPr>
              <a:t> </a:t>
            </a:r>
            <a:r>
              <a:rPr sz="900" b="1" spc="-105" dirty="0">
                <a:latin typeface="Arial"/>
                <a:cs typeface="Arial"/>
              </a:rPr>
              <a:t>PT</a:t>
            </a:r>
            <a:r>
              <a:rPr sz="900" b="1" spc="-100" dirty="0">
                <a:latin typeface="Arial"/>
                <a:cs typeface="Arial"/>
              </a:rPr>
              <a:t>Z</a:t>
            </a:r>
            <a:r>
              <a:rPr sz="900" b="1" spc="-55" dirty="0">
                <a:latin typeface="Arial"/>
                <a:cs typeface="Arial"/>
              </a:rPr>
              <a:t>:</a:t>
            </a:r>
            <a:r>
              <a:rPr sz="900" b="1" spc="-65" dirty="0">
                <a:latin typeface="Arial"/>
                <a:cs typeface="Arial"/>
              </a:rPr>
              <a:t> </a:t>
            </a:r>
            <a:r>
              <a:rPr sz="900" b="1" spc="-85" dirty="0">
                <a:latin typeface="Arial"/>
                <a:cs typeface="Arial"/>
              </a:rPr>
              <a:t>Pip</a:t>
            </a:r>
            <a:r>
              <a:rPr sz="900" b="1" spc="-80" dirty="0">
                <a:latin typeface="Arial"/>
                <a:cs typeface="Arial"/>
              </a:rPr>
              <a:t>er</a:t>
            </a:r>
            <a:r>
              <a:rPr sz="900" b="1" spc="-100" dirty="0">
                <a:latin typeface="Arial"/>
                <a:cs typeface="Arial"/>
              </a:rPr>
              <a:t>a</a:t>
            </a:r>
            <a:r>
              <a:rPr sz="900" b="1" spc="-90" dirty="0">
                <a:latin typeface="Arial"/>
                <a:cs typeface="Arial"/>
              </a:rPr>
              <a:t>c</a:t>
            </a:r>
            <a:r>
              <a:rPr sz="900" b="1" spc="-50" dirty="0">
                <a:latin typeface="Arial"/>
                <a:cs typeface="Arial"/>
              </a:rPr>
              <a:t>i</a:t>
            </a:r>
            <a:r>
              <a:rPr sz="900" b="1" spc="-65" dirty="0">
                <a:latin typeface="Arial"/>
                <a:cs typeface="Arial"/>
              </a:rPr>
              <a:t>lina,</a:t>
            </a:r>
            <a:r>
              <a:rPr sz="900" b="1" spc="-75" dirty="0">
                <a:latin typeface="Arial"/>
                <a:cs typeface="Arial"/>
              </a:rPr>
              <a:t> </a:t>
            </a:r>
            <a:r>
              <a:rPr sz="900" b="1" spc="-110" dirty="0">
                <a:latin typeface="Arial"/>
                <a:cs typeface="Arial"/>
              </a:rPr>
              <a:t>V</a:t>
            </a:r>
            <a:r>
              <a:rPr sz="900" b="1" spc="-130" dirty="0">
                <a:latin typeface="Arial"/>
                <a:cs typeface="Arial"/>
              </a:rPr>
              <a:t>A</a:t>
            </a:r>
            <a:r>
              <a:rPr sz="900" b="1" spc="-125" dirty="0">
                <a:latin typeface="Arial"/>
                <a:cs typeface="Arial"/>
              </a:rPr>
              <a:t>N</a:t>
            </a:r>
            <a:r>
              <a:rPr sz="900" b="1" spc="-50" dirty="0">
                <a:latin typeface="Arial"/>
                <a:cs typeface="Arial"/>
              </a:rPr>
              <a:t>:  </a:t>
            </a:r>
            <a:r>
              <a:rPr sz="900" b="1" spc="-110" dirty="0">
                <a:latin typeface="Arial"/>
                <a:cs typeface="Arial"/>
              </a:rPr>
              <a:t>V</a:t>
            </a:r>
            <a:r>
              <a:rPr sz="900" b="1" spc="-100" dirty="0">
                <a:latin typeface="Arial"/>
                <a:cs typeface="Arial"/>
              </a:rPr>
              <a:t>an</a:t>
            </a:r>
            <a:r>
              <a:rPr sz="900" b="1" spc="-95" dirty="0">
                <a:latin typeface="Arial"/>
                <a:cs typeface="Arial"/>
              </a:rPr>
              <a:t>co</a:t>
            </a:r>
            <a:r>
              <a:rPr sz="900" b="1" spc="-140" dirty="0">
                <a:latin typeface="Arial"/>
                <a:cs typeface="Arial"/>
              </a:rPr>
              <a:t>m</a:t>
            </a:r>
            <a:r>
              <a:rPr sz="900" b="1" spc="-45" dirty="0">
                <a:latin typeface="Arial"/>
                <a:cs typeface="Arial"/>
              </a:rPr>
              <a:t>i</a:t>
            </a:r>
            <a:r>
              <a:rPr sz="900" b="1" spc="-95" dirty="0">
                <a:latin typeface="Arial"/>
                <a:cs typeface="Arial"/>
              </a:rPr>
              <a:t>c</a:t>
            </a:r>
            <a:r>
              <a:rPr sz="900" b="1" spc="-70" dirty="0">
                <a:latin typeface="Arial"/>
                <a:cs typeface="Arial"/>
              </a:rPr>
              <a:t>ina,</a:t>
            </a:r>
            <a:r>
              <a:rPr sz="900" b="1" spc="-90" dirty="0">
                <a:latin typeface="Arial"/>
                <a:cs typeface="Arial"/>
              </a:rPr>
              <a:t> </a:t>
            </a:r>
            <a:r>
              <a:rPr sz="900" b="1" spc="-100" dirty="0">
                <a:latin typeface="Arial"/>
                <a:cs typeface="Arial"/>
              </a:rPr>
              <a:t>F</a:t>
            </a:r>
            <a:r>
              <a:rPr sz="900" b="1" spc="-95" dirty="0">
                <a:latin typeface="Arial"/>
                <a:cs typeface="Arial"/>
              </a:rPr>
              <a:t>EP:</a:t>
            </a:r>
            <a:r>
              <a:rPr sz="900" b="1" spc="-50" dirty="0">
                <a:latin typeface="Arial"/>
                <a:cs typeface="Arial"/>
              </a:rPr>
              <a:t> </a:t>
            </a:r>
            <a:r>
              <a:rPr sz="900" b="1" spc="-95" dirty="0">
                <a:latin typeface="Arial"/>
                <a:cs typeface="Arial"/>
              </a:rPr>
              <a:t>c</a:t>
            </a:r>
            <a:r>
              <a:rPr sz="900" b="1" spc="-100" dirty="0">
                <a:latin typeface="Arial"/>
                <a:cs typeface="Arial"/>
              </a:rPr>
              <a:t>e</a:t>
            </a:r>
            <a:r>
              <a:rPr sz="900" b="1" spc="-65" dirty="0">
                <a:latin typeface="Arial"/>
                <a:cs typeface="Arial"/>
              </a:rPr>
              <a:t>f</a:t>
            </a:r>
            <a:r>
              <a:rPr sz="900" b="1" spc="-95" dirty="0">
                <a:latin typeface="Arial"/>
                <a:cs typeface="Arial"/>
              </a:rPr>
              <a:t>epim</a:t>
            </a:r>
            <a:r>
              <a:rPr sz="900" b="1" spc="-100" dirty="0">
                <a:latin typeface="Arial"/>
                <a:cs typeface="Arial"/>
              </a:rPr>
              <a:t>e</a:t>
            </a:r>
            <a:r>
              <a:rPr sz="900" b="1" spc="-45" dirty="0">
                <a:latin typeface="Arial"/>
                <a:cs typeface="Arial"/>
              </a:rPr>
              <a:t>, </a:t>
            </a:r>
            <a:r>
              <a:rPr sz="900" b="1" spc="-135" dirty="0">
                <a:latin typeface="Arial"/>
                <a:cs typeface="Arial"/>
              </a:rPr>
              <a:t>%O</a:t>
            </a:r>
            <a:r>
              <a:rPr sz="900" b="1" spc="-125" dirty="0">
                <a:latin typeface="Arial"/>
                <a:cs typeface="Arial"/>
              </a:rPr>
              <a:t>CU</a:t>
            </a:r>
            <a:r>
              <a:rPr sz="900" b="1" spc="-65" dirty="0">
                <a:latin typeface="Arial"/>
                <a:cs typeface="Arial"/>
              </a:rPr>
              <a:t>P:  </a:t>
            </a:r>
            <a:r>
              <a:rPr sz="900" b="1" spc="-100" dirty="0">
                <a:latin typeface="Arial"/>
                <a:cs typeface="Arial"/>
              </a:rPr>
              <a:t>po</a:t>
            </a:r>
            <a:r>
              <a:rPr sz="900" b="1" spc="-80" dirty="0">
                <a:latin typeface="Arial"/>
                <a:cs typeface="Arial"/>
              </a:rPr>
              <a:t>rc</a:t>
            </a:r>
            <a:r>
              <a:rPr sz="900" b="1" spc="-100" dirty="0">
                <a:latin typeface="Arial"/>
                <a:cs typeface="Arial"/>
              </a:rPr>
              <a:t>en</a:t>
            </a:r>
            <a:r>
              <a:rPr sz="900" b="1" spc="-65" dirty="0">
                <a:latin typeface="Arial"/>
                <a:cs typeface="Arial"/>
              </a:rPr>
              <a:t>t</a:t>
            </a:r>
            <a:r>
              <a:rPr sz="900" b="1" spc="-90" dirty="0">
                <a:latin typeface="Arial"/>
                <a:cs typeface="Arial"/>
              </a:rPr>
              <a:t>a</a:t>
            </a:r>
            <a:r>
              <a:rPr sz="900" b="1" spc="-50" dirty="0">
                <a:latin typeface="Arial"/>
                <a:cs typeface="Arial"/>
              </a:rPr>
              <a:t>j</a:t>
            </a:r>
            <a:r>
              <a:rPr sz="900" b="1" spc="-95" dirty="0">
                <a:latin typeface="Arial"/>
                <a:cs typeface="Arial"/>
              </a:rPr>
              <a:t>e</a:t>
            </a:r>
            <a:r>
              <a:rPr sz="900" b="1" spc="-50" dirty="0">
                <a:latin typeface="Arial"/>
                <a:cs typeface="Arial"/>
              </a:rPr>
              <a:t> </a:t>
            </a:r>
            <a:r>
              <a:rPr sz="900" b="1" spc="-100" dirty="0">
                <a:latin typeface="Arial"/>
                <a:cs typeface="Arial"/>
              </a:rPr>
              <a:t>d</a:t>
            </a:r>
            <a:r>
              <a:rPr sz="900" b="1" spc="-95" dirty="0">
                <a:latin typeface="Arial"/>
                <a:cs typeface="Arial"/>
              </a:rPr>
              <a:t>e</a:t>
            </a:r>
            <a:r>
              <a:rPr sz="900" b="1" spc="-50" dirty="0">
                <a:latin typeface="Arial"/>
                <a:cs typeface="Arial"/>
              </a:rPr>
              <a:t> </a:t>
            </a:r>
            <a:r>
              <a:rPr sz="900" b="1" spc="-100" dirty="0">
                <a:latin typeface="Arial"/>
                <a:cs typeface="Arial"/>
              </a:rPr>
              <a:t>ocu</a:t>
            </a:r>
            <a:r>
              <a:rPr sz="900" b="1" spc="-95" dirty="0">
                <a:latin typeface="Arial"/>
                <a:cs typeface="Arial"/>
              </a:rPr>
              <a:t>pa</a:t>
            </a:r>
            <a:r>
              <a:rPr sz="900" b="1" spc="-100" dirty="0">
                <a:latin typeface="Arial"/>
                <a:cs typeface="Arial"/>
              </a:rPr>
              <a:t>c</a:t>
            </a:r>
            <a:r>
              <a:rPr sz="900" b="1" spc="-75" dirty="0">
                <a:latin typeface="Arial"/>
                <a:cs typeface="Arial"/>
              </a:rPr>
              <a:t>ió</a:t>
            </a:r>
            <a:r>
              <a:rPr sz="900" b="1" spc="-100" dirty="0">
                <a:latin typeface="Arial"/>
                <a:cs typeface="Arial"/>
              </a:rPr>
              <a:t>n</a:t>
            </a:r>
            <a:endParaRPr sz="900">
              <a:latin typeface="Arial"/>
              <a:cs typeface="Arial"/>
            </a:endParaRPr>
          </a:p>
        </p:txBody>
      </p:sp>
      <p:graphicFrame>
        <p:nvGraphicFramePr>
          <p:cNvPr id="35" name="object 35"/>
          <p:cNvGraphicFramePr>
            <a:graphicFrameLocks noGrp="1"/>
          </p:cNvGraphicFramePr>
          <p:nvPr/>
        </p:nvGraphicFramePr>
        <p:xfrm>
          <a:off x="543217" y="7229982"/>
          <a:ext cx="6477631" cy="1356624"/>
        </p:xfrm>
        <a:graphic>
          <a:graphicData uri="http://schemas.openxmlformats.org/drawingml/2006/table">
            <a:tbl>
              <a:tblPr firstRow="1" bandRow="1">
                <a:tableStyleId>{2D5ABB26-0587-4C30-8999-92F81FD0307C}</a:tableStyleId>
              </a:tblPr>
              <a:tblGrid>
                <a:gridCol w="466725">
                  <a:extLst>
                    <a:ext uri="{9D8B030D-6E8A-4147-A177-3AD203B41FA5}">
                      <a16:colId xmlns:a16="http://schemas.microsoft.com/office/drawing/2014/main" val="20000"/>
                    </a:ext>
                  </a:extLst>
                </a:gridCol>
                <a:gridCol w="591185">
                  <a:extLst>
                    <a:ext uri="{9D8B030D-6E8A-4147-A177-3AD203B41FA5}">
                      <a16:colId xmlns:a16="http://schemas.microsoft.com/office/drawing/2014/main" val="20001"/>
                    </a:ext>
                  </a:extLst>
                </a:gridCol>
                <a:gridCol w="742315">
                  <a:extLst>
                    <a:ext uri="{9D8B030D-6E8A-4147-A177-3AD203B41FA5}">
                      <a16:colId xmlns:a16="http://schemas.microsoft.com/office/drawing/2014/main" val="20002"/>
                    </a:ext>
                  </a:extLst>
                </a:gridCol>
                <a:gridCol w="795655">
                  <a:extLst>
                    <a:ext uri="{9D8B030D-6E8A-4147-A177-3AD203B41FA5}">
                      <a16:colId xmlns:a16="http://schemas.microsoft.com/office/drawing/2014/main" val="20003"/>
                    </a:ext>
                  </a:extLst>
                </a:gridCol>
                <a:gridCol w="652144">
                  <a:extLst>
                    <a:ext uri="{9D8B030D-6E8A-4147-A177-3AD203B41FA5}">
                      <a16:colId xmlns:a16="http://schemas.microsoft.com/office/drawing/2014/main" val="20004"/>
                    </a:ext>
                  </a:extLst>
                </a:gridCol>
                <a:gridCol w="711835">
                  <a:extLst>
                    <a:ext uri="{9D8B030D-6E8A-4147-A177-3AD203B41FA5}">
                      <a16:colId xmlns:a16="http://schemas.microsoft.com/office/drawing/2014/main" val="20005"/>
                    </a:ext>
                  </a:extLst>
                </a:gridCol>
                <a:gridCol w="659764">
                  <a:extLst>
                    <a:ext uri="{9D8B030D-6E8A-4147-A177-3AD203B41FA5}">
                      <a16:colId xmlns:a16="http://schemas.microsoft.com/office/drawing/2014/main" val="20006"/>
                    </a:ext>
                  </a:extLst>
                </a:gridCol>
                <a:gridCol w="678179">
                  <a:extLst>
                    <a:ext uri="{9D8B030D-6E8A-4147-A177-3AD203B41FA5}">
                      <a16:colId xmlns:a16="http://schemas.microsoft.com/office/drawing/2014/main" val="20007"/>
                    </a:ext>
                  </a:extLst>
                </a:gridCol>
                <a:gridCol w="574675">
                  <a:extLst>
                    <a:ext uri="{9D8B030D-6E8A-4147-A177-3AD203B41FA5}">
                      <a16:colId xmlns:a16="http://schemas.microsoft.com/office/drawing/2014/main" val="20008"/>
                    </a:ext>
                  </a:extLst>
                </a:gridCol>
                <a:gridCol w="605154">
                  <a:extLst>
                    <a:ext uri="{9D8B030D-6E8A-4147-A177-3AD203B41FA5}">
                      <a16:colId xmlns:a16="http://schemas.microsoft.com/office/drawing/2014/main" val="20009"/>
                    </a:ext>
                  </a:extLst>
                </a:gridCol>
              </a:tblGrid>
              <a:tr h="305562">
                <a:tc>
                  <a:txBody>
                    <a:bodyPr/>
                    <a:lstStyle/>
                    <a:p>
                      <a:pPr marL="48895">
                        <a:lnSpc>
                          <a:spcPct val="100000"/>
                        </a:lnSpc>
                        <a:spcBef>
                          <a:spcPts val="640"/>
                        </a:spcBef>
                      </a:pPr>
                      <a:r>
                        <a:rPr sz="900" b="1" spc="-5" dirty="0">
                          <a:latin typeface="Calibri"/>
                          <a:cs typeface="Calibri"/>
                        </a:rPr>
                        <a:t>Servicio</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L="206375">
                        <a:lnSpc>
                          <a:spcPct val="100000"/>
                        </a:lnSpc>
                        <a:spcBef>
                          <a:spcPts val="640"/>
                        </a:spcBef>
                      </a:pPr>
                      <a:r>
                        <a:rPr sz="900" b="1" dirty="0">
                          <a:latin typeface="Calibri"/>
                          <a:cs typeface="Calibri"/>
                        </a:rPr>
                        <a:t>Item</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L="62230" algn="ctr">
                        <a:lnSpc>
                          <a:spcPct val="100000"/>
                        </a:lnSpc>
                        <a:spcBef>
                          <a:spcPts val="640"/>
                        </a:spcBef>
                      </a:pPr>
                      <a:r>
                        <a:rPr sz="900" b="1" spc="-5" dirty="0">
                          <a:latin typeface="Calibri"/>
                          <a:cs typeface="Calibri"/>
                        </a:rPr>
                        <a:t>ceftriaxona</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L="12700" algn="ctr">
                        <a:lnSpc>
                          <a:spcPct val="100000"/>
                        </a:lnSpc>
                        <a:spcBef>
                          <a:spcPts val="640"/>
                        </a:spcBef>
                      </a:pPr>
                      <a:r>
                        <a:rPr sz="900" b="1" spc="-5" dirty="0">
                          <a:latin typeface="Calibri"/>
                          <a:cs typeface="Calibri"/>
                        </a:rPr>
                        <a:t>ciprofloxacina</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R="1905" algn="ctr">
                        <a:lnSpc>
                          <a:spcPct val="100000"/>
                        </a:lnSpc>
                        <a:spcBef>
                          <a:spcPts val="640"/>
                        </a:spcBef>
                      </a:pPr>
                      <a:r>
                        <a:rPr sz="900" b="1" spc="-5" dirty="0">
                          <a:latin typeface="Calibri"/>
                          <a:cs typeface="Calibri"/>
                        </a:rPr>
                        <a:t>ertapenem</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L="6985" algn="ctr">
                        <a:lnSpc>
                          <a:spcPct val="100000"/>
                        </a:lnSpc>
                        <a:spcBef>
                          <a:spcPts val="640"/>
                        </a:spcBef>
                      </a:pPr>
                      <a:r>
                        <a:rPr sz="900" b="1" spc="-5" dirty="0">
                          <a:latin typeface="Calibri"/>
                          <a:cs typeface="Calibri"/>
                        </a:rPr>
                        <a:t>meropenem</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L="60325" marR="34925" indent="1270">
                        <a:lnSpc>
                          <a:spcPct val="100000"/>
                        </a:lnSpc>
                        <a:spcBef>
                          <a:spcPts val="100"/>
                        </a:spcBef>
                      </a:pPr>
                      <a:r>
                        <a:rPr sz="900" b="1" spc="-5" dirty="0">
                          <a:latin typeface="Calibri"/>
                          <a:cs typeface="Calibri"/>
                        </a:rPr>
                        <a:t>pip</a:t>
                      </a:r>
                      <a:r>
                        <a:rPr sz="900" b="1" dirty="0">
                          <a:latin typeface="Calibri"/>
                          <a:cs typeface="Calibri"/>
                        </a:rPr>
                        <a:t>era</a:t>
                      </a:r>
                      <a:r>
                        <a:rPr sz="900" b="1" spc="-5" dirty="0">
                          <a:latin typeface="Calibri"/>
                          <a:cs typeface="Calibri"/>
                        </a:rPr>
                        <a:t>cili</a:t>
                      </a:r>
                      <a:r>
                        <a:rPr sz="900" b="1" spc="5" dirty="0">
                          <a:latin typeface="Calibri"/>
                          <a:cs typeface="Calibri"/>
                        </a:rPr>
                        <a:t>n</a:t>
                      </a:r>
                      <a:r>
                        <a:rPr sz="900" b="1" dirty="0">
                          <a:latin typeface="Calibri"/>
                          <a:cs typeface="Calibri"/>
                        </a:rPr>
                        <a:t>a  tazo</a:t>
                      </a:r>
                      <a:r>
                        <a:rPr sz="900" b="1" spc="-10" dirty="0">
                          <a:latin typeface="Calibri"/>
                          <a:cs typeface="Calibri"/>
                        </a:rPr>
                        <a:t>b</a:t>
                      </a:r>
                      <a:r>
                        <a:rPr sz="900" b="1" dirty="0">
                          <a:latin typeface="Calibri"/>
                          <a:cs typeface="Calibri"/>
                        </a:rPr>
                        <a:t>a</a:t>
                      </a:r>
                      <a:r>
                        <a:rPr sz="900" b="1" spc="-5" dirty="0">
                          <a:latin typeface="Calibri"/>
                          <a:cs typeface="Calibri"/>
                        </a:rPr>
                        <a:t>c</a:t>
                      </a:r>
                      <a:r>
                        <a:rPr sz="900" b="1" dirty="0">
                          <a:latin typeface="Calibri"/>
                          <a:cs typeface="Calibri"/>
                        </a:rPr>
                        <a:t>tam</a:t>
                      </a:r>
                      <a:endParaRPr sz="900">
                        <a:latin typeface="Calibri"/>
                        <a:cs typeface="Calibri"/>
                      </a:endParaRPr>
                    </a:p>
                  </a:txBody>
                  <a:tcPr marL="0" marR="0" marT="12700" marB="0">
                    <a:lnT w="12700">
                      <a:solidFill>
                        <a:srgbClr val="000000"/>
                      </a:solidFill>
                      <a:prstDash val="solid"/>
                    </a:lnT>
                    <a:lnB w="12700">
                      <a:solidFill>
                        <a:srgbClr val="000000"/>
                      </a:solidFill>
                      <a:prstDash val="solid"/>
                    </a:lnB>
                    <a:solidFill>
                      <a:srgbClr val="BEBEBE"/>
                    </a:solidFill>
                  </a:tcPr>
                </a:tc>
                <a:tc>
                  <a:txBody>
                    <a:bodyPr/>
                    <a:lstStyle/>
                    <a:p>
                      <a:pPr algn="ctr">
                        <a:lnSpc>
                          <a:spcPct val="100000"/>
                        </a:lnSpc>
                        <a:spcBef>
                          <a:spcPts val="640"/>
                        </a:spcBef>
                      </a:pPr>
                      <a:r>
                        <a:rPr sz="900" b="1" spc="-5" dirty="0">
                          <a:latin typeface="Calibri"/>
                          <a:cs typeface="Calibri"/>
                        </a:rPr>
                        <a:t>vancomicina</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R="43180" algn="ctr">
                        <a:lnSpc>
                          <a:spcPct val="100000"/>
                        </a:lnSpc>
                        <a:spcBef>
                          <a:spcPts val="640"/>
                        </a:spcBef>
                      </a:pPr>
                      <a:r>
                        <a:rPr sz="900" b="1" spc="-5" dirty="0">
                          <a:latin typeface="Calibri"/>
                          <a:cs typeface="Calibri"/>
                        </a:rPr>
                        <a:t>cefepime</a:t>
                      </a:r>
                      <a:endParaRPr sz="900">
                        <a:latin typeface="Calibri"/>
                        <a:cs typeface="Calibri"/>
                      </a:endParaRPr>
                    </a:p>
                  </a:txBody>
                  <a:tcPr marL="0" marR="0" marT="81280" marB="0">
                    <a:lnT w="12700">
                      <a:solidFill>
                        <a:srgbClr val="000000"/>
                      </a:solidFill>
                      <a:prstDash val="solid"/>
                    </a:lnT>
                    <a:lnB w="12700">
                      <a:solidFill>
                        <a:srgbClr val="000000"/>
                      </a:solidFill>
                      <a:prstDash val="solid"/>
                    </a:lnB>
                    <a:solidFill>
                      <a:srgbClr val="BEBEBE"/>
                    </a:solidFill>
                  </a:tcPr>
                </a:tc>
                <a:tc>
                  <a:txBody>
                    <a:bodyPr/>
                    <a:lstStyle/>
                    <a:p>
                      <a:pPr marR="40640" algn="ctr">
                        <a:lnSpc>
                          <a:spcPct val="100000"/>
                        </a:lnSpc>
                        <a:spcBef>
                          <a:spcPts val="640"/>
                        </a:spcBef>
                      </a:pPr>
                      <a:r>
                        <a:rPr sz="900" b="1" dirty="0">
                          <a:latin typeface="Calibri"/>
                          <a:cs typeface="Calibri"/>
                        </a:rPr>
                        <a:t>%OCUP</a:t>
                      </a:r>
                      <a:endParaRPr sz="900">
                        <a:latin typeface="Calibri"/>
                        <a:cs typeface="Calibri"/>
                      </a:endParaRPr>
                    </a:p>
                  </a:txBody>
                  <a:tcPr marL="0" marR="0" marT="81280" marB="0">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0"/>
                  </a:ext>
                </a:extLst>
              </a:tr>
              <a:tr h="149098">
                <a:tc>
                  <a:txBody>
                    <a:bodyPr/>
                    <a:lstStyle/>
                    <a:p>
                      <a:pPr>
                        <a:lnSpc>
                          <a:spcPct val="100000"/>
                        </a:lnSpc>
                      </a:pPr>
                      <a:endParaRPr sz="800">
                        <a:latin typeface="Times New Roman"/>
                        <a:cs typeface="Times New Roman"/>
                      </a:endParaRPr>
                    </a:p>
                  </a:txBody>
                  <a:tcPr marL="0" marR="0" marT="0" marB="0">
                    <a:lnT w="12700">
                      <a:solidFill>
                        <a:srgbClr val="000000"/>
                      </a:solidFill>
                      <a:prstDash val="solid"/>
                    </a:lnT>
                  </a:tcPr>
                </a:tc>
                <a:tc>
                  <a:txBody>
                    <a:bodyPr/>
                    <a:lstStyle/>
                    <a:p>
                      <a:pPr marL="7620">
                        <a:lnSpc>
                          <a:spcPts val="1030"/>
                        </a:lnSpc>
                        <a:spcBef>
                          <a:spcPts val="45"/>
                        </a:spcBef>
                      </a:pPr>
                      <a:r>
                        <a:rPr sz="900" spc="-5" dirty="0">
                          <a:latin typeface="Calibri"/>
                          <a:cs typeface="Calibri"/>
                        </a:rPr>
                        <a:t>Medellín</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L="60960" algn="ctr">
                        <a:lnSpc>
                          <a:spcPts val="1030"/>
                        </a:lnSpc>
                        <a:spcBef>
                          <a:spcPts val="45"/>
                        </a:spcBef>
                      </a:pPr>
                      <a:r>
                        <a:rPr sz="900" dirty="0">
                          <a:latin typeface="Calibri"/>
                          <a:cs typeface="Calibri"/>
                        </a:rPr>
                        <a:t>1,43</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L="12700" algn="ctr">
                        <a:lnSpc>
                          <a:spcPts val="1030"/>
                        </a:lnSpc>
                        <a:spcBef>
                          <a:spcPts val="45"/>
                        </a:spcBef>
                      </a:pPr>
                      <a:r>
                        <a:rPr sz="900" dirty="0">
                          <a:latin typeface="Calibri"/>
                          <a:cs typeface="Calibri"/>
                        </a:rPr>
                        <a:t>3,27</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R="1270" algn="ctr">
                        <a:lnSpc>
                          <a:spcPts val="1030"/>
                        </a:lnSpc>
                        <a:spcBef>
                          <a:spcPts val="45"/>
                        </a:spcBef>
                      </a:pPr>
                      <a:r>
                        <a:rPr sz="900" dirty="0">
                          <a:latin typeface="Calibri"/>
                          <a:cs typeface="Calibri"/>
                        </a:rPr>
                        <a:t>0,12</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L="7620" algn="ctr">
                        <a:lnSpc>
                          <a:spcPts val="1030"/>
                        </a:lnSpc>
                        <a:spcBef>
                          <a:spcPts val="45"/>
                        </a:spcBef>
                      </a:pPr>
                      <a:r>
                        <a:rPr sz="900" dirty="0">
                          <a:latin typeface="Calibri"/>
                          <a:cs typeface="Calibri"/>
                        </a:rPr>
                        <a:t>3,26</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L="236854">
                        <a:lnSpc>
                          <a:spcPts val="1030"/>
                        </a:lnSpc>
                        <a:spcBef>
                          <a:spcPts val="45"/>
                        </a:spcBef>
                      </a:pPr>
                      <a:r>
                        <a:rPr sz="900" dirty="0">
                          <a:latin typeface="Calibri"/>
                          <a:cs typeface="Calibri"/>
                        </a:rPr>
                        <a:t>7,18</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algn="ctr">
                        <a:lnSpc>
                          <a:spcPts val="1030"/>
                        </a:lnSpc>
                        <a:spcBef>
                          <a:spcPts val="45"/>
                        </a:spcBef>
                      </a:pPr>
                      <a:r>
                        <a:rPr sz="900" dirty="0">
                          <a:latin typeface="Calibri"/>
                          <a:cs typeface="Calibri"/>
                        </a:rPr>
                        <a:t>2,46</a:t>
                      </a:r>
                      <a:endParaRPr sz="900">
                        <a:latin typeface="Calibri"/>
                        <a:cs typeface="Calibri"/>
                      </a:endParaRPr>
                    </a:p>
                  </a:txBody>
                  <a:tcPr marL="0" marR="0" marT="5715" marB="0">
                    <a:lnT w="12700">
                      <a:solidFill>
                        <a:srgbClr val="000000"/>
                      </a:solidFill>
                      <a:prstDash val="solid"/>
                    </a:lnT>
                    <a:lnB w="6350">
                      <a:solidFill>
                        <a:srgbClr val="000000"/>
                      </a:solidFill>
                      <a:prstDash val="solid"/>
                    </a:lnB>
                  </a:tcPr>
                </a:tc>
                <a:tc>
                  <a:txBody>
                    <a:bodyPr/>
                    <a:lstStyle/>
                    <a:p>
                      <a:pPr marR="40640" algn="ctr">
                        <a:lnSpc>
                          <a:spcPts val="1045"/>
                        </a:lnSpc>
                        <a:spcBef>
                          <a:spcPts val="25"/>
                        </a:spcBef>
                      </a:pPr>
                      <a:r>
                        <a:rPr sz="900" dirty="0">
                          <a:latin typeface="Calibri"/>
                          <a:cs typeface="Calibri"/>
                        </a:rPr>
                        <a:t>1,73</a:t>
                      </a:r>
                      <a:endParaRPr sz="900">
                        <a:latin typeface="Calibri"/>
                        <a:cs typeface="Calibri"/>
                      </a:endParaRPr>
                    </a:p>
                  </a:txBody>
                  <a:tcPr marL="0" marR="0" marT="3175" marB="0">
                    <a:lnT w="12700">
                      <a:solidFill>
                        <a:srgbClr val="000000"/>
                      </a:solidFill>
                      <a:prstDash val="solid"/>
                    </a:lnT>
                    <a:lnB w="6350">
                      <a:solidFill>
                        <a:srgbClr val="000000"/>
                      </a:solidFill>
                      <a:prstDash val="solid"/>
                    </a:lnB>
                  </a:tcPr>
                </a:tc>
                <a:tc>
                  <a:txBody>
                    <a:bodyPr/>
                    <a:lstStyle/>
                    <a:p>
                      <a:pPr marR="40640" algn="ctr">
                        <a:lnSpc>
                          <a:spcPts val="1045"/>
                        </a:lnSpc>
                        <a:spcBef>
                          <a:spcPts val="25"/>
                        </a:spcBef>
                      </a:pPr>
                      <a:r>
                        <a:rPr sz="900" dirty="0">
                          <a:latin typeface="Calibri"/>
                          <a:cs typeface="Calibri"/>
                        </a:rPr>
                        <a:t>0,88</a:t>
                      </a:r>
                      <a:endParaRPr sz="900">
                        <a:latin typeface="Calibri"/>
                        <a:cs typeface="Calibri"/>
                      </a:endParaRPr>
                    </a:p>
                  </a:txBody>
                  <a:tcPr marL="0" marR="0" marT="3175" marB="0">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149097">
                <a:tc rowSpan="2">
                  <a:txBody>
                    <a:bodyPr/>
                    <a:lstStyle/>
                    <a:p>
                      <a:pPr marL="68580">
                        <a:lnSpc>
                          <a:spcPct val="100000"/>
                        </a:lnSpc>
                        <a:spcBef>
                          <a:spcPts val="660"/>
                        </a:spcBef>
                      </a:pPr>
                      <a:r>
                        <a:rPr sz="900" b="1" spc="-10" dirty="0">
                          <a:latin typeface="Calibri"/>
                          <a:cs typeface="Calibri"/>
                        </a:rPr>
                        <a:t>N</a:t>
                      </a:r>
                      <a:r>
                        <a:rPr sz="900" b="1" dirty="0">
                          <a:latin typeface="Calibri"/>
                          <a:cs typeface="Calibri"/>
                        </a:rPr>
                        <a:t>o</a:t>
                      </a:r>
                      <a:r>
                        <a:rPr sz="900" b="1" spc="-5" dirty="0">
                          <a:latin typeface="Calibri"/>
                          <a:cs typeface="Calibri"/>
                        </a:rPr>
                        <a:t> </a:t>
                      </a:r>
                      <a:r>
                        <a:rPr sz="900" b="1" dirty="0">
                          <a:latin typeface="Calibri"/>
                          <a:cs typeface="Calibri"/>
                        </a:rPr>
                        <a:t>UCI</a:t>
                      </a:r>
                      <a:endParaRPr sz="900">
                        <a:latin typeface="Calibri"/>
                        <a:cs typeface="Calibri"/>
                      </a:endParaRPr>
                    </a:p>
                    <a:p>
                      <a:pPr marL="56515">
                        <a:lnSpc>
                          <a:spcPts val="840"/>
                        </a:lnSpc>
                      </a:pPr>
                      <a:r>
                        <a:rPr sz="900" b="1" spc="-5" dirty="0">
                          <a:latin typeface="Calibri"/>
                          <a:cs typeface="Calibri"/>
                        </a:rPr>
                        <a:t>adultos</a:t>
                      </a:r>
                      <a:endParaRPr sz="900">
                        <a:latin typeface="Calibri"/>
                        <a:cs typeface="Calibri"/>
                      </a:endParaRPr>
                    </a:p>
                  </a:txBody>
                  <a:tcPr marL="0" marR="0" marT="83820" marB="0"/>
                </a:tc>
                <a:tc>
                  <a:txBody>
                    <a:bodyPr/>
                    <a:lstStyle/>
                    <a:p>
                      <a:pPr marL="7620">
                        <a:lnSpc>
                          <a:spcPts val="1030"/>
                        </a:lnSpc>
                        <a:spcBef>
                          <a:spcPts val="40"/>
                        </a:spcBef>
                      </a:pPr>
                      <a:r>
                        <a:rPr sz="900" spc="-5" dirty="0">
                          <a:latin typeface="Calibri"/>
                          <a:cs typeface="Calibri"/>
                        </a:rPr>
                        <a:t>p10</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L="60960" algn="ctr">
                        <a:lnSpc>
                          <a:spcPts val="1030"/>
                        </a:lnSpc>
                        <a:spcBef>
                          <a:spcPts val="40"/>
                        </a:spcBef>
                      </a:pPr>
                      <a:r>
                        <a:rPr sz="900" dirty="0">
                          <a:latin typeface="Calibri"/>
                          <a:cs typeface="Calibri"/>
                        </a:rPr>
                        <a:t>0,02</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L="12700" algn="ctr">
                        <a:lnSpc>
                          <a:spcPts val="1030"/>
                        </a:lnSpc>
                        <a:spcBef>
                          <a:spcPts val="40"/>
                        </a:spcBef>
                      </a:pPr>
                      <a:r>
                        <a:rPr sz="900" dirty="0">
                          <a:latin typeface="Calibri"/>
                          <a:cs typeface="Calibri"/>
                        </a:rPr>
                        <a:t>0,37</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R="1270" algn="ctr">
                        <a:lnSpc>
                          <a:spcPts val="1030"/>
                        </a:lnSpc>
                        <a:spcBef>
                          <a:spcPts val="40"/>
                        </a:spcBef>
                      </a:pPr>
                      <a:r>
                        <a:rPr sz="900" dirty="0">
                          <a:latin typeface="Calibri"/>
                          <a:cs typeface="Calibri"/>
                        </a:rPr>
                        <a:t>0,00</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L="7620" algn="ctr">
                        <a:lnSpc>
                          <a:spcPts val="1030"/>
                        </a:lnSpc>
                        <a:spcBef>
                          <a:spcPts val="40"/>
                        </a:spcBef>
                      </a:pPr>
                      <a:r>
                        <a:rPr sz="900" dirty="0">
                          <a:latin typeface="Calibri"/>
                          <a:cs typeface="Calibri"/>
                        </a:rPr>
                        <a:t>0,54</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L="236854">
                        <a:lnSpc>
                          <a:spcPts val="1030"/>
                        </a:lnSpc>
                        <a:spcBef>
                          <a:spcPts val="40"/>
                        </a:spcBef>
                      </a:pPr>
                      <a:r>
                        <a:rPr sz="900" dirty="0">
                          <a:latin typeface="Calibri"/>
                          <a:cs typeface="Calibri"/>
                        </a:rPr>
                        <a:t>1,55</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algn="ctr">
                        <a:lnSpc>
                          <a:spcPts val="1030"/>
                        </a:lnSpc>
                        <a:spcBef>
                          <a:spcPts val="40"/>
                        </a:spcBef>
                      </a:pPr>
                      <a:r>
                        <a:rPr sz="900" dirty="0">
                          <a:latin typeface="Calibri"/>
                          <a:cs typeface="Calibri"/>
                        </a:rPr>
                        <a:t>0,61</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R="40640" algn="ctr">
                        <a:lnSpc>
                          <a:spcPts val="1030"/>
                        </a:lnSpc>
                        <a:spcBef>
                          <a:spcPts val="40"/>
                        </a:spcBef>
                      </a:pPr>
                      <a:r>
                        <a:rPr sz="900" dirty="0">
                          <a:latin typeface="Calibri"/>
                          <a:cs typeface="Calibri"/>
                        </a:rPr>
                        <a:t>0,15</a:t>
                      </a:r>
                      <a:endParaRPr sz="900">
                        <a:latin typeface="Calibri"/>
                        <a:cs typeface="Calibri"/>
                      </a:endParaRPr>
                    </a:p>
                  </a:txBody>
                  <a:tcPr marL="0" marR="0" marT="5080" marB="0">
                    <a:lnT w="6350">
                      <a:solidFill>
                        <a:srgbClr val="000000"/>
                      </a:solidFill>
                      <a:prstDash val="solid"/>
                    </a:lnT>
                    <a:solidFill>
                      <a:srgbClr val="D9D9D9"/>
                    </a:solidFill>
                  </a:tcPr>
                </a:tc>
                <a:tc>
                  <a:txBody>
                    <a:bodyPr/>
                    <a:lstStyle/>
                    <a:p>
                      <a:pPr marR="40640" algn="ctr">
                        <a:lnSpc>
                          <a:spcPts val="1030"/>
                        </a:lnSpc>
                        <a:spcBef>
                          <a:spcPts val="40"/>
                        </a:spcBef>
                      </a:pPr>
                      <a:r>
                        <a:rPr sz="900" dirty="0">
                          <a:latin typeface="Calibri"/>
                          <a:cs typeface="Calibri"/>
                        </a:rPr>
                        <a:t>0,77</a:t>
                      </a:r>
                      <a:endParaRPr sz="900">
                        <a:latin typeface="Calibri"/>
                        <a:cs typeface="Calibri"/>
                      </a:endParaRPr>
                    </a:p>
                  </a:txBody>
                  <a:tcPr marL="0" marR="0" marT="5080" marB="0">
                    <a:lnT w="6350">
                      <a:solidFill>
                        <a:srgbClr val="000000"/>
                      </a:solidFill>
                      <a:prstDash val="solid"/>
                    </a:lnT>
                    <a:solidFill>
                      <a:srgbClr val="D9D9D9"/>
                    </a:solidFill>
                  </a:tcPr>
                </a:tc>
                <a:extLst>
                  <a:ext uri="{0D108BD9-81ED-4DB2-BD59-A6C34878D82A}">
                    <a16:rowId xmlns:a16="http://schemas.microsoft.com/office/drawing/2014/main" val="10002"/>
                  </a:ext>
                </a:extLst>
              </a:tr>
              <a:tr h="191236">
                <a:tc vMerge="1">
                  <a:txBody>
                    <a:bodyPr/>
                    <a:lstStyle/>
                    <a:p>
                      <a:endParaRPr/>
                    </a:p>
                  </a:txBody>
                  <a:tcPr marL="0" marR="0" marT="83820" marB="0"/>
                </a:tc>
                <a:tc>
                  <a:txBody>
                    <a:bodyPr/>
                    <a:lstStyle/>
                    <a:p>
                      <a:pPr marL="7620">
                        <a:lnSpc>
                          <a:spcPct val="100000"/>
                        </a:lnSpc>
                        <a:spcBef>
                          <a:spcPts val="45"/>
                        </a:spcBef>
                      </a:pPr>
                      <a:r>
                        <a:rPr sz="900" spc="-5" dirty="0">
                          <a:latin typeface="Calibri"/>
                          <a:cs typeface="Calibri"/>
                        </a:rPr>
                        <a:t>Me</a:t>
                      </a:r>
                      <a:endParaRPr sz="900">
                        <a:latin typeface="Calibri"/>
                        <a:cs typeface="Calibri"/>
                      </a:endParaRPr>
                    </a:p>
                  </a:txBody>
                  <a:tcPr marL="0" marR="0" marT="5715" marB="0"/>
                </a:tc>
                <a:tc>
                  <a:txBody>
                    <a:bodyPr/>
                    <a:lstStyle/>
                    <a:p>
                      <a:pPr marL="60960" algn="ctr">
                        <a:lnSpc>
                          <a:spcPct val="100000"/>
                        </a:lnSpc>
                        <a:spcBef>
                          <a:spcPts val="45"/>
                        </a:spcBef>
                      </a:pPr>
                      <a:r>
                        <a:rPr sz="900" dirty="0">
                          <a:latin typeface="Calibri"/>
                          <a:cs typeface="Calibri"/>
                        </a:rPr>
                        <a:t>0,94</a:t>
                      </a:r>
                      <a:endParaRPr sz="900">
                        <a:latin typeface="Calibri"/>
                        <a:cs typeface="Calibri"/>
                      </a:endParaRPr>
                    </a:p>
                  </a:txBody>
                  <a:tcPr marL="0" marR="0" marT="5715" marB="0"/>
                </a:tc>
                <a:tc>
                  <a:txBody>
                    <a:bodyPr/>
                    <a:lstStyle/>
                    <a:p>
                      <a:pPr marL="12700" algn="ctr">
                        <a:lnSpc>
                          <a:spcPct val="100000"/>
                        </a:lnSpc>
                        <a:spcBef>
                          <a:spcPts val="45"/>
                        </a:spcBef>
                      </a:pPr>
                      <a:r>
                        <a:rPr sz="900" dirty="0">
                          <a:latin typeface="Calibri"/>
                          <a:cs typeface="Calibri"/>
                        </a:rPr>
                        <a:t>2,64</a:t>
                      </a:r>
                      <a:endParaRPr sz="900">
                        <a:latin typeface="Calibri"/>
                        <a:cs typeface="Calibri"/>
                      </a:endParaRPr>
                    </a:p>
                  </a:txBody>
                  <a:tcPr marL="0" marR="0" marT="5715" marB="0"/>
                </a:tc>
                <a:tc>
                  <a:txBody>
                    <a:bodyPr/>
                    <a:lstStyle/>
                    <a:p>
                      <a:pPr marR="1270" algn="ctr">
                        <a:lnSpc>
                          <a:spcPct val="100000"/>
                        </a:lnSpc>
                        <a:spcBef>
                          <a:spcPts val="45"/>
                        </a:spcBef>
                      </a:pPr>
                      <a:r>
                        <a:rPr sz="900" dirty="0">
                          <a:latin typeface="Calibri"/>
                          <a:cs typeface="Calibri"/>
                        </a:rPr>
                        <a:t>0,00</a:t>
                      </a:r>
                      <a:endParaRPr sz="900">
                        <a:latin typeface="Calibri"/>
                        <a:cs typeface="Calibri"/>
                      </a:endParaRPr>
                    </a:p>
                  </a:txBody>
                  <a:tcPr marL="0" marR="0" marT="5715" marB="0"/>
                </a:tc>
                <a:tc>
                  <a:txBody>
                    <a:bodyPr/>
                    <a:lstStyle/>
                    <a:p>
                      <a:pPr marL="7620" algn="ctr">
                        <a:lnSpc>
                          <a:spcPct val="100000"/>
                        </a:lnSpc>
                        <a:spcBef>
                          <a:spcPts val="45"/>
                        </a:spcBef>
                      </a:pPr>
                      <a:r>
                        <a:rPr sz="900" dirty="0">
                          <a:latin typeface="Calibri"/>
                          <a:cs typeface="Calibri"/>
                        </a:rPr>
                        <a:t>3,08</a:t>
                      </a:r>
                      <a:endParaRPr sz="900">
                        <a:latin typeface="Calibri"/>
                        <a:cs typeface="Calibri"/>
                      </a:endParaRPr>
                    </a:p>
                  </a:txBody>
                  <a:tcPr marL="0" marR="0" marT="5715" marB="0"/>
                </a:tc>
                <a:tc>
                  <a:txBody>
                    <a:bodyPr/>
                    <a:lstStyle/>
                    <a:p>
                      <a:pPr marL="236854">
                        <a:lnSpc>
                          <a:spcPct val="100000"/>
                        </a:lnSpc>
                        <a:spcBef>
                          <a:spcPts val="45"/>
                        </a:spcBef>
                      </a:pPr>
                      <a:r>
                        <a:rPr sz="900" dirty="0">
                          <a:latin typeface="Calibri"/>
                          <a:cs typeface="Calibri"/>
                        </a:rPr>
                        <a:t>7,23</a:t>
                      </a:r>
                      <a:endParaRPr sz="900">
                        <a:latin typeface="Calibri"/>
                        <a:cs typeface="Calibri"/>
                      </a:endParaRPr>
                    </a:p>
                  </a:txBody>
                  <a:tcPr marL="0" marR="0" marT="5715" marB="0"/>
                </a:tc>
                <a:tc>
                  <a:txBody>
                    <a:bodyPr/>
                    <a:lstStyle/>
                    <a:p>
                      <a:pPr algn="ctr">
                        <a:lnSpc>
                          <a:spcPct val="100000"/>
                        </a:lnSpc>
                        <a:spcBef>
                          <a:spcPts val="45"/>
                        </a:spcBef>
                      </a:pPr>
                      <a:r>
                        <a:rPr sz="900" dirty="0">
                          <a:latin typeface="Calibri"/>
                          <a:cs typeface="Calibri"/>
                        </a:rPr>
                        <a:t>2,10</a:t>
                      </a:r>
                      <a:endParaRPr sz="900">
                        <a:latin typeface="Calibri"/>
                        <a:cs typeface="Calibri"/>
                      </a:endParaRPr>
                    </a:p>
                  </a:txBody>
                  <a:tcPr marL="0" marR="0" marT="5715" marB="0"/>
                </a:tc>
                <a:tc>
                  <a:txBody>
                    <a:bodyPr/>
                    <a:lstStyle/>
                    <a:p>
                      <a:pPr marR="40640" algn="ctr">
                        <a:lnSpc>
                          <a:spcPct val="100000"/>
                        </a:lnSpc>
                        <a:spcBef>
                          <a:spcPts val="45"/>
                        </a:spcBef>
                      </a:pPr>
                      <a:r>
                        <a:rPr sz="900" dirty="0">
                          <a:latin typeface="Calibri"/>
                          <a:cs typeface="Calibri"/>
                        </a:rPr>
                        <a:t>1,19</a:t>
                      </a:r>
                      <a:endParaRPr sz="900">
                        <a:latin typeface="Calibri"/>
                        <a:cs typeface="Calibri"/>
                      </a:endParaRPr>
                    </a:p>
                  </a:txBody>
                  <a:tcPr marL="0" marR="0" marT="5715" marB="0"/>
                </a:tc>
                <a:tc>
                  <a:txBody>
                    <a:bodyPr/>
                    <a:lstStyle/>
                    <a:p>
                      <a:pPr marR="40640" algn="ctr">
                        <a:lnSpc>
                          <a:spcPct val="100000"/>
                        </a:lnSpc>
                        <a:spcBef>
                          <a:spcPts val="45"/>
                        </a:spcBef>
                      </a:pPr>
                      <a:r>
                        <a:rPr sz="900" dirty="0">
                          <a:latin typeface="Calibri"/>
                          <a:cs typeface="Calibri"/>
                        </a:rPr>
                        <a:t>0,89</a:t>
                      </a:r>
                      <a:endParaRPr sz="900">
                        <a:latin typeface="Calibri"/>
                        <a:cs typeface="Calibri"/>
                      </a:endParaRPr>
                    </a:p>
                  </a:txBody>
                  <a:tcPr marL="0" marR="0" marT="5715" marB="0"/>
                </a:tc>
                <a:extLst>
                  <a:ext uri="{0D108BD9-81ED-4DB2-BD59-A6C34878D82A}">
                    <a16:rowId xmlns:a16="http://schemas.microsoft.com/office/drawing/2014/main" val="10003"/>
                  </a:ext>
                </a:extLst>
              </a:tr>
              <a:tr h="106921">
                <a:tc>
                  <a:txBody>
                    <a:bodyPr/>
                    <a:lstStyle/>
                    <a:p>
                      <a:pPr>
                        <a:lnSpc>
                          <a:spcPct val="100000"/>
                        </a:lnSpc>
                      </a:pPr>
                      <a:endParaRPr sz="500">
                        <a:latin typeface="Times New Roman"/>
                        <a:cs typeface="Times New Roman"/>
                      </a:endParaRPr>
                    </a:p>
                  </a:txBody>
                  <a:tcPr marL="0" marR="0" marT="0" marB="0"/>
                </a:tc>
                <a:tc>
                  <a:txBody>
                    <a:bodyPr/>
                    <a:lstStyle/>
                    <a:p>
                      <a:pPr marL="7620">
                        <a:lnSpc>
                          <a:spcPts val="740"/>
                        </a:lnSpc>
                      </a:pPr>
                      <a:r>
                        <a:rPr sz="900" dirty="0">
                          <a:latin typeface="Calibri"/>
                          <a:cs typeface="Calibri"/>
                        </a:rPr>
                        <a:t>P75</a:t>
                      </a:r>
                      <a:endParaRPr sz="900">
                        <a:latin typeface="Calibri"/>
                        <a:cs typeface="Calibri"/>
                      </a:endParaRPr>
                    </a:p>
                  </a:txBody>
                  <a:tcPr marL="0" marR="0" marT="0" marB="0">
                    <a:solidFill>
                      <a:srgbClr val="D9D9D9"/>
                    </a:solidFill>
                  </a:tcPr>
                </a:tc>
                <a:tc>
                  <a:txBody>
                    <a:bodyPr/>
                    <a:lstStyle/>
                    <a:p>
                      <a:pPr marL="60960" algn="ctr">
                        <a:lnSpc>
                          <a:spcPts val="740"/>
                        </a:lnSpc>
                      </a:pPr>
                      <a:r>
                        <a:rPr sz="900" dirty="0">
                          <a:latin typeface="Calibri"/>
                          <a:cs typeface="Calibri"/>
                        </a:rPr>
                        <a:t>2,11</a:t>
                      </a:r>
                      <a:endParaRPr sz="900">
                        <a:latin typeface="Calibri"/>
                        <a:cs typeface="Calibri"/>
                      </a:endParaRPr>
                    </a:p>
                  </a:txBody>
                  <a:tcPr marL="0" marR="0" marT="0" marB="0">
                    <a:solidFill>
                      <a:srgbClr val="D9D9D9"/>
                    </a:solidFill>
                  </a:tcPr>
                </a:tc>
                <a:tc>
                  <a:txBody>
                    <a:bodyPr/>
                    <a:lstStyle/>
                    <a:p>
                      <a:pPr marL="12700" algn="ctr">
                        <a:lnSpc>
                          <a:spcPts val="740"/>
                        </a:lnSpc>
                      </a:pPr>
                      <a:r>
                        <a:rPr sz="900" dirty="0">
                          <a:latin typeface="Calibri"/>
                          <a:cs typeface="Calibri"/>
                        </a:rPr>
                        <a:t>4,44</a:t>
                      </a:r>
                      <a:endParaRPr sz="900">
                        <a:latin typeface="Calibri"/>
                        <a:cs typeface="Calibri"/>
                      </a:endParaRPr>
                    </a:p>
                  </a:txBody>
                  <a:tcPr marL="0" marR="0" marT="0" marB="0">
                    <a:solidFill>
                      <a:srgbClr val="D9D9D9"/>
                    </a:solidFill>
                  </a:tcPr>
                </a:tc>
                <a:tc>
                  <a:txBody>
                    <a:bodyPr/>
                    <a:lstStyle/>
                    <a:p>
                      <a:pPr marR="1270" algn="ctr">
                        <a:lnSpc>
                          <a:spcPts val="740"/>
                        </a:lnSpc>
                      </a:pPr>
                      <a:r>
                        <a:rPr sz="900" dirty="0">
                          <a:latin typeface="Calibri"/>
                          <a:cs typeface="Calibri"/>
                        </a:rPr>
                        <a:t>0,17</a:t>
                      </a:r>
                      <a:endParaRPr sz="900">
                        <a:latin typeface="Calibri"/>
                        <a:cs typeface="Calibri"/>
                      </a:endParaRPr>
                    </a:p>
                  </a:txBody>
                  <a:tcPr marL="0" marR="0" marT="0" marB="0">
                    <a:solidFill>
                      <a:srgbClr val="D9D9D9"/>
                    </a:solidFill>
                  </a:tcPr>
                </a:tc>
                <a:tc>
                  <a:txBody>
                    <a:bodyPr/>
                    <a:lstStyle/>
                    <a:p>
                      <a:pPr marL="7620" algn="ctr">
                        <a:lnSpc>
                          <a:spcPts val="740"/>
                        </a:lnSpc>
                      </a:pPr>
                      <a:r>
                        <a:rPr sz="900" dirty="0">
                          <a:latin typeface="Calibri"/>
                          <a:cs typeface="Calibri"/>
                        </a:rPr>
                        <a:t>4,98</a:t>
                      </a:r>
                      <a:endParaRPr sz="900">
                        <a:latin typeface="Calibri"/>
                        <a:cs typeface="Calibri"/>
                      </a:endParaRPr>
                    </a:p>
                  </a:txBody>
                  <a:tcPr marL="0" marR="0" marT="0" marB="0">
                    <a:solidFill>
                      <a:srgbClr val="D9D9D9"/>
                    </a:solidFill>
                  </a:tcPr>
                </a:tc>
                <a:tc>
                  <a:txBody>
                    <a:bodyPr/>
                    <a:lstStyle/>
                    <a:p>
                      <a:pPr marL="208279">
                        <a:lnSpc>
                          <a:spcPts val="740"/>
                        </a:lnSpc>
                      </a:pPr>
                      <a:r>
                        <a:rPr sz="900" dirty="0">
                          <a:latin typeface="Calibri"/>
                          <a:cs typeface="Calibri"/>
                        </a:rPr>
                        <a:t>10,71</a:t>
                      </a:r>
                      <a:endParaRPr sz="900">
                        <a:latin typeface="Calibri"/>
                        <a:cs typeface="Calibri"/>
                      </a:endParaRPr>
                    </a:p>
                  </a:txBody>
                  <a:tcPr marL="0" marR="0" marT="0" marB="0">
                    <a:solidFill>
                      <a:srgbClr val="D9D9D9"/>
                    </a:solidFill>
                  </a:tcPr>
                </a:tc>
                <a:tc>
                  <a:txBody>
                    <a:bodyPr/>
                    <a:lstStyle/>
                    <a:p>
                      <a:pPr algn="ctr">
                        <a:lnSpc>
                          <a:spcPts val="740"/>
                        </a:lnSpc>
                      </a:pPr>
                      <a:r>
                        <a:rPr sz="900" dirty="0">
                          <a:latin typeface="Calibri"/>
                          <a:cs typeface="Calibri"/>
                        </a:rPr>
                        <a:t>3,23</a:t>
                      </a:r>
                      <a:endParaRPr sz="900">
                        <a:latin typeface="Calibri"/>
                        <a:cs typeface="Calibri"/>
                      </a:endParaRPr>
                    </a:p>
                  </a:txBody>
                  <a:tcPr marL="0" marR="0" marT="0" marB="0">
                    <a:solidFill>
                      <a:srgbClr val="D9D9D9"/>
                    </a:solidFill>
                  </a:tcPr>
                </a:tc>
                <a:tc>
                  <a:txBody>
                    <a:bodyPr/>
                    <a:lstStyle/>
                    <a:p>
                      <a:pPr marR="40640" algn="ctr">
                        <a:lnSpc>
                          <a:spcPts val="740"/>
                        </a:lnSpc>
                      </a:pPr>
                      <a:r>
                        <a:rPr sz="900" dirty="0">
                          <a:latin typeface="Calibri"/>
                          <a:cs typeface="Calibri"/>
                        </a:rPr>
                        <a:t>2,48</a:t>
                      </a:r>
                      <a:endParaRPr sz="900">
                        <a:latin typeface="Calibri"/>
                        <a:cs typeface="Calibri"/>
                      </a:endParaRPr>
                    </a:p>
                  </a:txBody>
                  <a:tcPr marL="0" marR="0" marT="0" marB="0">
                    <a:solidFill>
                      <a:srgbClr val="D9D9D9"/>
                    </a:solidFill>
                  </a:tcPr>
                </a:tc>
                <a:tc>
                  <a:txBody>
                    <a:bodyPr/>
                    <a:lstStyle/>
                    <a:p>
                      <a:pPr marR="40640" algn="ctr">
                        <a:lnSpc>
                          <a:spcPts val="740"/>
                        </a:lnSpc>
                      </a:pPr>
                      <a:r>
                        <a:rPr sz="900" dirty="0">
                          <a:latin typeface="Calibri"/>
                          <a:cs typeface="Calibri"/>
                        </a:rPr>
                        <a:t>0,93</a:t>
                      </a:r>
                      <a:endParaRPr sz="900">
                        <a:latin typeface="Calibri"/>
                        <a:cs typeface="Calibri"/>
                      </a:endParaRPr>
                    </a:p>
                  </a:txBody>
                  <a:tcPr marL="0" marR="0" marT="0" marB="0">
                    <a:solidFill>
                      <a:srgbClr val="D9D9D9"/>
                    </a:solidFill>
                  </a:tcPr>
                </a:tc>
                <a:extLst>
                  <a:ext uri="{0D108BD9-81ED-4DB2-BD59-A6C34878D82A}">
                    <a16:rowId xmlns:a16="http://schemas.microsoft.com/office/drawing/2014/main" val="10004"/>
                  </a:ext>
                </a:extLst>
              </a:tr>
              <a:tr h="149085">
                <a:tc>
                  <a:txBody>
                    <a:bodyPr/>
                    <a:lstStyle/>
                    <a:p>
                      <a:pPr>
                        <a:lnSpc>
                          <a:spcPct val="100000"/>
                        </a:lnSpc>
                      </a:pPr>
                      <a:endParaRPr sz="800">
                        <a:latin typeface="Times New Roman"/>
                        <a:cs typeface="Times New Roman"/>
                      </a:endParaRPr>
                    </a:p>
                  </a:txBody>
                  <a:tcPr marL="0" marR="0" marT="0" marB="0">
                    <a:lnB w="6350">
                      <a:solidFill>
                        <a:srgbClr val="000000"/>
                      </a:solidFill>
                      <a:prstDash val="solid"/>
                    </a:lnB>
                  </a:tcPr>
                </a:tc>
                <a:tc>
                  <a:txBody>
                    <a:bodyPr/>
                    <a:lstStyle/>
                    <a:p>
                      <a:pPr marL="7620">
                        <a:lnSpc>
                          <a:spcPts val="1030"/>
                        </a:lnSpc>
                        <a:spcBef>
                          <a:spcPts val="45"/>
                        </a:spcBef>
                      </a:pPr>
                      <a:r>
                        <a:rPr sz="900" dirty="0">
                          <a:latin typeface="Calibri"/>
                          <a:cs typeface="Calibri"/>
                        </a:rPr>
                        <a:t>P90</a:t>
                      </a:r>
                      <a:endParaRPr sz="900">
                        <a:latin typeface="Calibri"/>
                        <a:cs typeface="Calibri"/>
                      </a:endParaRPr>
                    </a:p>
                  </a:txBody>
                  <a:tcPr marL="0" marR="0" marT="5715" marB="0">
                    <a:lnB w="6350">
                      <a:solidFill>
                        <a:srgbClr val="000000"/>
                      </a:solidFill>
                      <a:prstDash val="solid"/>
                    </a:lnB>
                  </a:tcPr>
                </a:tc>
                <a:tc>
                  <a:txBody>
                    <a:bodyPr/>
                    <a:lstStyle/>
                    <a:p>
                      <a:pPr marL="60960" algn="ctr">
                        <a:lnSpc>
                          <a:spcPts val="1030"/>
                        </a:lnSpc>
                        <a:spcBef>
                          <a:spcPts val="45"/>
                        </a:spcBef>
                      </a:pPr>
                      <a:r>
                        <a:rPr sz="900" dirty="0">
                          <a:latin typeface="Calibri"/>
                          <a:cs typeface="Calibri"/>
                        </a:rPr>
                        <a:t>4,33</a:t>
                      </a:r>
                      <a:endParaRPr sz="900">
                        <a:latin typeface="Calibri"/>
                        <a:cs typeface="Calibri"/>
                      </a:endParaRPr>
                    </a:p>
                  </a:txBody>
                  <a:tcPr marL="0" marR="0" marT="5715" marB="0">
                    <a:lnB w="6350">
                      <a:solidFill>
                        <a:srgbClr val="000000"/>
                      </a:solidFill>
                      <a:prstDash val="solid"/>
                    </a:lnB>
                  </a:tcPr>
                </a:tc>
                <a:tc>
                  <a:txBody>
                    <a:bodyPr/>
                    <a:lstStyle/>
                    <a:p>
                      <a:pPr marL="12700" algn="ctr">
                        <a:lnSpc>
                          <a:spcPts val="1030"/>
                        </a:lnSpc>
                        <a:spcBef>
                          <a:spcPts val="45"/>
                        </a:spcBef>
                      </a:pPr>
                      <a:r>
                        <a:rPr sz="900" dirty="0">
                          <a:latin typeface="Calibri"/>
                          <a:cs typeface="Calibri"/>
                        </a:rPr>
                        <a:t>6,85</a:t>
                      </a:r>
                      <a:endParaRPr sz="900">
                        <a:latin typeface="Calibri"/>
                        <a:cs typeface="Calibri"/>
                      </a:endParaRPr>
                    </a:p>
                  </a:txBody>
                  <a:tcPr marL="0" marR="0" marT="5715" marB="0">
                    <a:lnB w="6350">
                      <a:solidFill>
                        <a:srgbClr val="000000"/>
                      </a:solidFill>
                      <a:prstDash val="solid"/>
                    </a:lnB>
                  </a:tcPr>
                </a:tc>
                <a:tc>
                  <a:txBody>
                    <a:bodyPr/>
                    <a:lstStyle/>
                    <a:p>
                      <a:pPr marR="1270" algn="ctr">
                        <a:lnSpc>
                          <a:spcPts val="1030"/>
                        </a:lnSpc>
                        <a:spcBef>
                          <a:spcPts val="45"/>
                        </a:spcBef>
                      </a:pPr>
                      <a:r>
                        <a:rPr sz="900" dirty="0">
                          <a:latin typeface="Calibri"/>
                          <a:cs typeface="Calibri"/>
                        </a:rPr>
                        <a:t>0,51</a:t>
                      </a:r>
                      <a:endParaRPr sz="900">
                        <a:latin typeface="Calibri"/>
                        <a:cs typeface="Calibri"/>
                      </a:endParaRPr>
                    </a:p>
                  </a:txBody>
                  <a:tcPr marL="0" marR="0" marT="5715" marB="0">
                    <a:lnB w="6350">
                      <a:solidFill>
                        <a:srgbClr val="000000"/>
                      </a:solidFill>
                      <a:prstDash val="solid"/>
                    </a:lnB>
                  </a:tcPr>
                </a:tc>
                <a:tc>
                  <a:txBody>
                    <a:bodyPr/>
                    <a:lstStyle/>
                    <a:p>
                      <a:pPr marL="7620" algn="ctr">
                        <a:lnSpc>
                          <a:spcPts val="1030"/>
                        </a:lnSpc>
                        <a:spcBef>
                          <a:spcPts val="45"/>
                        </a:spcBef>
                      </a:pPr>
                      <a:r>
                        <a:rPr sz="900" dirty="0">
                          <a:latin typeface="Calibri"/>
                          <a:cs typeface="Calibri"/>
                        </a:rPr>
                        <a:t>6,64</a:t>
                      </a:r>
                      <a:endParaRPr sz="900">
                        <a:latin typeface="Calibri"/>
                        <a:cs typeface="Calibri"/>
                      </a:endParaRPr>
                    </a:p>
                  </a:txBody>
                  <a:tcPr marL="0" marR="0" marT="5715" marB="0">
                    <a:lnB w="6350">
                      <a:solidFill>
                        <a:srgbClr val="000000"/>
                      </a:solidFill>
                      <a:prstDash val="solid"/>
                    </a:lnB>
                  </a:tcPr>
                </a:tc>
                <a:tc>
                  <a:txBody>
                    <a:bodyPr/>
                    <a:lstStyle/>
                    <a:p>
                      <a:pPr marL="208279">
                        <a:lnSpc>
                          <a:spcPts val="1030"/>
                        </a:lnSpc>
                        <a:spcBef>
                          <a:spcPts val="45"/>
                        </a:spcBef>
                      </a:pPr>
                      <a:r>
                        <a:rPr sz="900" dirty="0">
                          <a:latin typeface="Calibri"/>
                          <a:cs typeface="Calibri"/>
                        </a:rPr>
                        <a:t>12,33</a:t>
                      </a:r>
                      <a:endParaRPr sz="900">
                        <a:latin typeface="Calibri"/>
                        <a:cs typeface="Calibri"/>
                      </a:endParaRPr>
                    </a:p>
                  </a:txBody>
                  <a:tcPr marL="0" marR="0" marT="5715" marB="0">
                    <a:lnB w="6350">
                      <a:solidFill>
                        <a:srgbClr val="000000"/>
                      </a:solidFill>
                      <a:prstDash val="solid"/>
                    </a:lnB>
                  </a:tcPr>
                </a:tc>
                <a:tc>
                  <a:txBody>
                    <a:bodyPr/>
                    <a:lstStyle/>
                    <a:p>
                      <a:pPr algn="ctr">
                        <a:lnSpc>
                          <a:spcPts val="1030"/>
                        </a:lnSpc>
                        <a:spcBef>
                          <a:spcPts val="45"/>
                        </a:spcBef>
                      </a:pPr>
                      <a:r>
                        <a:rPr sz="900" dirty="0">
                          <a:latin typeface="Calibri"/>
                          <a:cs typeface="Calibri"/>
                        </a:rPr>
                        <a:t>4,22</a:t>
                      </a:r>
                      <a:endParaRPr sz="900">
                        <a:latin typeface="Calibri"/>
                        <a:cs typeface="Calibri"/>
                      </a:endParaRPr>
                    </a:p>
                  </a:txBody>
                  <a:tcPr marL="0" marR="0" marT="5715" marB="0">
                    <a:lnB w="6350">
                      <a:solidFill>
                        <a:srgbClr val="000000"/>
                      </a:solidFill>
                      <a:prstDash val="solid"/>
                    </a:lnB>
                  </a:tcPr>
                </a:tc>
                <a:tc>
                  <a:txBody>
                    <a:bodyPr/>
                    <a:lstStyle/>
                    <a:p>
                      <a:pPr marR="40640" algn="ctr">
                        <a:lnSpc>
                          <a:spcPts val="1030"/>
                        </a:lnSpc>
                        <a:spcBef>
                          <a:spcPts val="45"/>
                        </a:spcBef>
                      </a:pPr>
                      <a:r>
                        <a:rPr sz="900" dirty="0">
                          <a:latin typeface="Calibri"/>
                          <a:cs typeface="Calibri"/>
                        </a:rPr>
                        <a:t>4,59</a:t>
                      </a:r>
                      <a:endParaRPr sz="900">
                        <a:latin typeface="Calibri"/>
                        <a:cs typeface="Calibri"/>
                      </a:endParaRPr>
                    </a:p>
                  </a:txBody>
                  <a:tcPr marL="0" marR="0" marT="5715" marB="0">
                    <a:lnB w="6350">
                      <a:solidFill>
                        <a:srgbClr val="000000"/>
                      </a:solidFill>
                      <a:prstDash val="solid"/>
                    </a:lnB>
                  </a:tcPr>
                </a:tc>
                <a:tc>
                  <a:txBody>
                    <a:bodyPr/>
                    <a:lstStyle/>
                    <a:p>
                      <a:pPr marR="40640" algn="ctr">
                        <a:lnSpc>
                          <a:spcPts val="1030"/>
                        </a:lnSpc>
                        <a:spcBef>
                          <a:spcPts val="45"/>
                        </a:spcBef>
                      </a:pPr>
                      <a:r>
                        <a:rPr sz="900" dirty="0">
                          <a:latin typeface="Calibri"/>
                          <a:cs typeface="Calibri"/>
                        </a:rPr>
                        <a:t>0,96</a:t>
                      </a:r>
                      <a:endParaRPr sz="900">
                        <a:latin typeface="Calibri"/>
                        <a:cs typeface="Calibri"/>
                      </a:endParaRPr>
                    </a:p>
                  </a:txBody>
                  <a:tcPr marL="0" marR="0" marT="5715" marB="0">
                    <a:lnB w="6350">
                      <a:solidFill>
                        <a:srgbClr val="000000"/>
                      </a:solidFill>
                      <a:prstDash val="solid"/>
                    </a:lnB>
                  </a:tcPr>
                </a:tc>
                <a:extLst>
                  <a:ext uri="{0D108BD9-81ED-4DB2-BD59-A6C34878D82A}">
                    <a16:rowId xmlns:a16="http://schemas.microsoft.com/office/drawing/2014/main" val="10005"/>
                  </a:ext>
                </a:extLst>
              </a:tr>
              <a:tr h="149085">
                <a:tc rowSpan="2">
                  <a:txBody>
                    <a:bodyPr/>
                    <a:lstStyle/>
                    <a:p>
                      <a:pPr marL="38100" marR="27305" indent="-5080">
                        <a:lnSpc>
                          <a:spcPct val="100000"/>
                        </a:lnSpc>
                        <a:spcBef>
                          <a:spcPts val="35"/>
                        </a:spcBef>
                      </a:pPr>
                      <a:r>
                        <a:rPr sz="800" b="1" spc="-5" dirty="0">
                          <a:latin typeface="Calibri"/>
                          <a:cs typeface="Calibri"/>
                        </a:rPr>
                        <a:t>D</a:t>
                      </a:r>
                      <a:r>
                        <a:rPr sz="800" b="1" dirty="0">
                          <a:latin typeface="Calibri"/>
                          <a:cs typeface="Calibri"/>
                        </a:rPr>
                        <a:t>a</a:t>
                      </a:r>
                      <a:r>
                        <a:rPr sz="800" b="1" spc="-5" dirty="0">
                          <a:latin typeface="Calibri"/>
                          <a:cs typeface="Calibri"/>
                        </a:rPr>
                        <a:t>t</a:t>
                      </a:r>
                      <a:r>
                        <a:rPr sz="800" b="1" dirty="0">
                          <a:latin typeface="Calibri"/>
                          <a:cs typeface="Calibri"/>
                        </a:rPr>
                        <a:t>os</a:t>
                      </a:r>
                      <a:r>
                        <a:rPr sz="800" b="1" spc="-15" dirty="0">
                          <a:latin typeface="Calibri"/>
                          <a:cs typeface="Calibri"/>
                        </a:rPr>
                        <a:t> </a:t>
                      </a:r>
                      <a:r>
                        <a:rPr sz="800" b="1" dirty="0">
                          <a:latin typeface="Calibri"/>
                          <a:cs typeface="Calibri"/>
                        </a:rPr>
                        <a:t>del  año</a:t>
                      </a:r>
                      <a:r>
                        <a:rPr sz="800" b="1" spc="-15" dirty="0">
                          <a:latin typeface="Calibri"/>
                          <a:cs typeface="Calibri"/>
                        </a:rPr>
                        <a:t> </a:t>
                      </a:r>
                      <a:r>
                        <a:rPr sz="800" b="1" dirty="0">
                          <a:latin typeface="Calibri"/>
                          <a:cs typeface="Calibri"/>
                        </a:rPr>
                        <a:t>2020</a:t>
                      </a:r>
                      <a:endParaRPr sz="800">
                        <a:latin typeface="Calibri"/>
                        <a:cs typeface="Calibri"/>
                      </a:endParaRPr>
                    </a:p>
                  </a:txBody>
                  <a:tcPr marL="0" marR="0" marT="4445" marB="0">
                    <a:lnT w="6350">
                      <a:solidFill>
                        <a:srgbClr val="000000"/>
                      </a:solidFill>
                      <a:prstDash val="solid"/>
                    </a:lnT>
                    <a:lnB w="12700">
                      <a:solidFill>
                        <a:srgbClr val="000000"/>
                      </a:solidFill>
                      <a:prstDash val="solid"/>
                    </a:lnB>
                  </a:tcPr>
                </a:tc>
                <a:tc>
                  <a:txBody>
                    <a:bodyPr/>
                    <a:lstStyle/>
                    <a:p>
                      <a:pPr marL="7620">
                        <a:lnSpc>
                          <a:spcPts val="1030"/>
                        </a:lnSpc>
                        <a:spcBef>
                          <a:spcPts val="45"/>
                        </a:spcBef>
                      </a:pPr>
                      <a:r>
                        <a:rPr sz="900" spc="-5" dirty="0">
                          <a:latin typeface="Calibri"/>
                          <a:cs typeface="Calibri"/>
                        </a:rPr>
                        <a:t>Antioquia</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L="60960" algn="ctr">
                        <a:lnSpc>
                          <a:spcPts val="1030"/>
                        </a:lnSpc>
                        <a:spcBef>
                          <a:spcPts val="45"/>
                        </a:spcBef>
                      </a:pPr>
                      <a:r>
                        <a:rPr sz="900" dirty="0">
                          <a:latin typeface="Calibri"/>
                          <a:cs typeface="Calibri"/>
                        </a:rPr>
                        <a:t>4,00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L="12700" algn="ctr">
                        <a:lnSpc>
                          <a:spcPts val="1030"/>
                        </a:lnSpc>
                        <a:spcBef>
                          <a:spcPts val="45"/>
                        </a:spcBef>
                      </a:pPr>
                      <a:r>
                        <a:rPr sz="900" dirty="0">
                          <a:latin typeface="Calibri"/>
                          <a:cs typeface="Calibri"/>
                        </a:rPr>
                        <a:t>7,20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R="1270" algn="ctr">
                        <a:lnSpc>
                          <a:spcPts val="1030"/>
                        </a:lnSpc>
                        <a:spcBef>
                          <a:spcPts val="45"/>
                        </a:spcBef>
                      </a:pPr>
                      <a:r>
                        <a:rPr sz="900" dirty="0">
                          <a:latin typeface="Calibri"/>
                          <a:cs typeface="Calibri"/>
                        </a:rPr>
                        <a:t>0,20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L="7620" algn="ctr">
                        <a:lnSpc>
                          <a:spcPts val="1030"/>
                        </a:lnSpc>
                        <a:spcBef>
                          <a:spcPts val="45"/>
                        </a:spcBef>
                      </a:pPr>
                      <a:r>
                        <a:rPr sz="900" dirty="0">
                          <a:latin typeface="Calibri"/>
                          <a:cs typeface="Calibri"/>
                        </a:rPr>
                        <a:t>3,40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L="236854">
                        <a:lnSpc>
                          <a:spcPts val="1030"/>
                        </a:lnSpc>
                        <a:spcBef>
                          <a:spcPts val="45"/>
                        </a:spcBef>
                      </a:pPr>
                      <a:r>
                        <a:rPr sz="900" dirty="0">
                          <a:latin typeface="Calibri"/>
                          <a:cs typeface="Calibri"/>
                        </a:rPr>
                        <a:t>6,70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algn="ctr">
                        <a:lnSpc>
                          <a:spcPts val="1030"/>
                        </a:lnSpc>
                        <a:spcBef>
                          <a:spcPts val="45"/>
                        </a:spcBef>
                      </a:pPr>
                      <a:r>
                        <a:rPr sz="900" dirty="0">
                          <a:latin typeface="Calibri"/>
                          <a:cs typeface="Calibri"/>
                        </a:rPr>
                        <a:t>2,50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R="40640" algn="ctr">
                        <a:lnSpc>
                          <a:spcPts val="1030"/>
                        </a:lnSpc>
                        <a:spcBef>
                          <a:spcPts val="45"/>
                        </a:spcBef>
                      </a:pPr>
                      <a:r>
                        <a:rPr sz="900" dirty="0">
                          <a:latin typeface="Calibri"/>
                          <a:cs typeface="Calibri"/>
                        </a:rPr>
                        <a:t>1,70</a:t>
                      </a:r>
                      <a:endParaRPr sz="900">
                        <a:latin typeface="Calibri"/>
                        <a:cs typeface="Calibri"/>
                      </a:endParaRPr>
                    </a:p>
                  </a:txBody>
                  <a:tcPr marL="0" marR="0" marT="5715" marB="0">
                    <a:lnT w="6350">
                      <a:solidFill>
                        <a:srgbClr val="000000"/>
                      </a:solidFill>
                      <a:prstDash val="solid"/>
                    </a:lnT>
                    <a:solidFill>
                      <a:srgbClr val="D9D9D9"/>
                    </a:solidFill>
                  </a:tcPr>
                </a:tc>
                <a:tc>
                  <a:txBody>
                    <a:bodyPr/>
                    <a:lstStyle/>
                    <a:p>
                      <a:pPr marR="40005" algn="ctr">
                        <a:lnSpc>
                          <a:spcPts val="1030"/>
                        </a:lnSpc>
                        <a:spcBef>
                          <a:spcPts val="45"/>
                        </a:spcBef>
                      </a:pPr>
                      <a:r>
                        <a:rPr sz="900" spc="-5" dirty="0">
                          <a:latin typeface="Calibri"/>
                          <a:cs typeface="Calibri"/>
                        </a:rPr>
                        <a:t>sin</a:t>
                      </a:r>
                      <a:r>
                        <a:rPr sz="900" spc="-30" dirty="0">
                          <a:latin typeface="Calibri"/>
                          <a:cs typeface="Calibri"/>
                        </a:rPr>
                        <a:t> </a:t>
                      </a:r>
                      <a:r>
                        <a:rPr sz="900" spc="-5" dirty="0">
                          <a:latin typeface="Calibri"/>
                          <a:cs typeface="Calibri"/>
                        </a:rPr>
                        <a:t>dato</a:t>
                      </a:r>
                      <a:endParaRPr sz="900">
                        <a:latin typeface="Calibri"/>
                        <a:cs typeface="Calibri"/>
                      </a:endParaRPr>
                    </a:p>
                  </a:txBody>
                  <a:tcPr marL="0" marR="0" marT="5715" marB="0">
                    <a:lnT w="6350">
                      <a:solidFill>
                        <a:srgbClr val="000000"/>
                      </a:solidFill>
                      <a:prstDash val="solid"/>
                    </a:lnT>
                    <a:solidFill>
                      <a:srgbClr val="D9D9D9"/>
                    </a:solidFill>
                  </a:tcPr>
                </a:tc>
                <a:extLst>
                  <a:ext uri="{0D108BD9-81ED-4DB2-BD59-A6C34878D82A}">
                    <a16:rowId xmlns:a16="http://schemas.microsoft.com/office/drawing/2014/main" val="10006"/>
                  </a:ext>
                </a:extLst>
              </a:tr>
              <a:tr h="156540">
                <a:tc vMerge="1">
                  <a:txBody>
                    <a:bodyPr/>
                    <a:lstStyle/>
                    <a:p>
                      <a:endParaRPr/>
                    </a:p>
                  </a:txBody>
                  <a:tcPr marL="0" marR="0" marT="4445" marB="0">
                    <a:lnT w="6350">
                      <a:solidFill>
                        <a:srgbClr val="000000"/>
                      </a:solidFill>
                      <a:prstDash val="solid"/>
                    </a:lnT>
                    <a:lnB w="12700">
                      <a:solidFill>
                        <a:srgbClr val="000000"/>
                      </a:solidFill>
                      <a:prstDash val="solid"/>
                    </a:lnB>
                  </a:tcPr>
                </a:tc>
                <a:tc>
                  <a:txBody>
                    <a:bodyPr/>
                    <a:lstStyle/>
                    <a:p>
                      <a:pPr marL="7620">
                        <a:lnSpc>
                          <a:spcPts val="1030"/>
                        </a:lnSpc>
                        <a:spcBef>
                          <a:spcPts val="105"/>
                        </a:spcBef>
                      </a:pPr>
                      <a:r>
                        <a:rPr sz="900" spc="-5" dirty="0">
                          <a:latin typeface="Calibri"/>
                          <a:cs typeface="Calibri"/>
                        </a:rPr>
                        <a:t>INS-20</a:t>
                      </a:r>
                      <a:endParaRPr sz="900">
                        <a:latin typeface="Calibri"/>
                        <a:cs typeface="Calibri"/>
                      </a:endParaRPr>
                    </a:p>
                  </a:txBody>
                  <a:tcPr marL="0" marR="0" marT="13335" marB="0">
                    <a:lnB w="12700">
                      <a:solidFill>
                        <a:srgbClr val="000000"/>
                      </a:solidFill>
                      <a:prstDash val="solid"/>
                    </a:lnB>
                  </a:tcPr>
                </a:tc>
                <a:tc>
                  <a:txBody>
                    <a:bodyPr/>
                    <a:lstStyle/>
                    <a:p>
                      <a:pPr marL="60960" algn="ctr">
                        <a:lnSpc>
                          <a:spcPts val="1030"/>
                        </a:lnSpc>
                        <a:spcBef>
                          <a:spcPts val="105"/>
                        </a:spcBef>
                      </a:pPr>
                      <a:r>
                        <a:rPr sz="900" dirty="0">
                          <a:latin typeface="Calibri"/>
                          <a:cs typeface="Calibri"/>
                        </a:rPr>
                        <a:t>8,10</a:t>
                      </a:r>
                      <a:endParaRPr sz="900">
                        <a:latin typeface="Calibri"/>
                        <a:cs typeface="Calibri"/>
                      </a:endParaRPr>
                    </a:p>
                  </a:txBody>
                  <a:tcPr marL="0" marR="0" marT="13335" marB="0">
                    <a:lnB w="12700">
                      <a:solidFill>
                        <a:srgbClr val="000000"/>
                      </a:solidFill>
                      <a:prstDash val="solid"/>
                    </a:lnB>
                  </a:tcPr>
                </a:tc>
                <a:tc>
                  <a:txBody>
                    <a:bodyPr/>
                    <a:lstStyle/>
                    <a:p>
                      <a:pPr marL="12700" algn="ctr">
                        <a:lnSpc>
                          <a:spcPts val="1030"/>
                        </a:lnSpc>
                        <a:spcBef>
                          <a:spcPts val="105"/>
                        </a:spcBef>
                      </a:pPr>
                      <a:r>
                        <a:rPr sz="900" dirty="0">
                          <a:latin typeface="Calibri"/>
                          <a:cs typeface="Calibri"/>
                        </a:rPr>
                        <a:t>6,40</a:t>
                      </a:r>
                      <a:endParaRPr sz="900">
                        <a:latin typeface="Calibri"/>
                        <a:cs typeface="Calibri"/>
                      </a:endParaRPr>
                    </a:p>
                  </a:txBody>
                  <a:tcPr marL="0" marR="0" marT="13335" marB="0">
                    <a:lnB w="12700">
                      <a:solidFill>
                        <a:srgbClr val="000000"/>
                      </a:solidFill>
                      <a:prstDash val="solid"/>
                    </a:lnB>
                  </a:tcPr>
                </a:tc>
                <a:tc>
                  <a:txBody>
                    <a:bodyPr/>
                    <a:lstStyle/>
                    <a:p>
                      <a:pPr marR="1270" algn="ctr">
                        <a:lnSpc>
                          <a:spcPts val="1030"/>
                        </a:lnSpc>
                        <a:spcBef>
                          <a:spcPts val="105"/>
                        </a:spcBef>
                      </a:pPr>
                      <a:r>
                        <a:rPr sz="900" dirty="0">
                          <a:latin typeface="Calibri"/>
                          <a:cs typeface="Calibri"/>
                        </a:rPr>
                        <a:t>0,80</a:t>
                      </a:r>
                      <a:endParaRPr sz="900">
                        <a:latin typeface="Calibri"/>
                        <a:cs typeface="Calibri"/>
                      </a:endParaRPr>
                    </a:p>
                  </a:txBody>
                  <a:tcPr marL="0" marR="0" marT="13335" marB="0">
                    <a:lnB w="12700">
                      <a:solidFill>
                        <a:srgbClr val="000000"/>
                      </a:solidFill>
                      <a:prstDash val="solid"/>
                    </a:lnB>
                  </a:tcPr>
                </a:tc>
                <a:tc>
                  <a:txBody>
                    <a:bodyPr/>
                    <a:lstStyle/>
                    <a:p>
                      <a:pPr marL="7620" algn="ctr">
                        <a:lnSpc>
                          <a:spcPts val="1030"/>
                        </a:lnSpc>
                        <a:spcBef>
                          <a:spcPts val="105"/>
                        </a:spcBef>
                      </a:pPr>
                      <a:r>
                        <a:rPr sz="900" dirty="0">
                          <a:latin typeface="Calibri"/>
                          <a:cs typeface="Calibri"/>
                        </a:rPr>
                        <a:t>4,90</a:t>
                      </a:r>
                      <a:endParaRPr sz="900">
                        <a:latin typeface="Calibri"/>
                        <a:cs typeface="Calibri"/>
                      </a:endParaRPr>
                    </a:p>
                  </a:txBody>
                  <a:tcPr marL="0" marR="0" marT="13335" marB="0">
                    <a:lnB w="12700">
                      <a:solidFill>
                        <a:srgbClr val="000000"/>
                      </a:solidFill>
                      <a:prstDash val="solid"/>
                    </a:lnB>
                  </a:tcPr>
                </a:tc>
                <a:tc>
                  <a:txBody>
                    <a:bodyPr/>
                    <a:lstStyle/>
                    <a:p>
                      <a:pPr marL="236854">
                        <a:lnSpc>
                          <a:spcPts val="1030"/>
                        </a:lnSpc>
                        <a:spcBef>
                          <a:spcPts val="105"/>
                        </a:spcBef>
                      </a:pPr>
                      <a:r>
                        <a:rPr sz="900" dirty="0">
                          <a:latin typeface="Calibri"/>
                          <a:cs typeface="Calibri"/>
                        </a:rPr>
                        <a:t>7,50</a:t>
                      </a:r>
                      <a:endParaRPr sz="900">
                        <a:latin typeface="Calibri"/>
                        <a:cs typeface="Calibri"/>
                      </a:endParaRPr>
                    </a:p>
                  </a:txBody>
                  <a:tcPr marL="0" marR="0" marT="13335" marB="0">
                    <a:lnB w="12700">
                      <a:solidFill>
                        <a:srgbClr val="000000"/>
                      </a:solidFill>
                      <a:prstDash val="solid"/>
                    </a:lnB>
                  </a:tcPr>
                </a:tc>
                <a:tc>
                  <a:txBody>
                    <a:bodyPr/>
                    <a:lstStyle/>
                    <a:p>
                      <a:pPr algn="ctr">
                        <a:lnSpc>
                          <a:spcPts val="1030"/>
                        </a:lnSpc>
                        <a:spcBef>
                          <a:spcPts val="105"/>
                        </a:spcBef>
                      </a:pPr>
                      <a:r>
                        <a:rPr sz="900" dirty="0">
                          <a:latin typeface="Calibri"/>
                          <a:cs typeface="Calibri"/>
                        </a:rPr>
                        <a:t>4,20</a:t>
                      </a:r>
                      <a:endParaRPr sz="900">
                        <a:latin typeface="Calibri"/>
                        <a:cs typeface="Calibri"/>
                      </a:endParaRPr>
                    </a:p>
                  </a:txBody>
                  <a:tcPr marL="0" marR="0" marT="13335" marB="0">
                    <a:lnB w="12700">
                      <a:solidFill>
                        <a:srgbClr val="000000"/>
                      </a:solidFill>
                      <a:prstDash val="solid"/>
                    </a:lnB>
                  </a:tcPr>
                </a:tc>
                <a:tc>
                  <a:txBody>
                    <a:bodyPr/>
                    <a:lstStyle/>
                    <a:p>
                      <a:pPr marR="40640" algn="ctr">
                        <a:lnSpc>
                          <a:spcPts val="1030"/>
                        </a:lnSpc>
                        <a:spcBef>
                          <a:spcPts val="105"/>
                        </a:spcBef>
                      </a:pPr>
                      <a:r>
                        <a:rPr sz="900" dirty="0">
                          <a:latin typeface="Calibri"/>
                          <a:cs typeface="Calibri"/>
                        </a:rPr>
                        <a:t>2,80</a:t>
                      </a:r>
                      <a:endParaRPr sz="900">
                        <a:latin typeface="Calibri"/>
                        <a:cs typeface="Calibri"/>
                      </a:endParaRPr>
                    </a:p>
                  </a:txBody>
                  <a:tcPr marL="0" marR="0" marT="13335" marB="0">
                    <a:lnB w="12700">
                      <a:solidFill>
                        <a:srgbClr val="000000"/>
                      </a:solidFill>
                      <a:prstDash val="solid"/>
                    </a:lnB>
                  </a:tcPr>
                </a:tc>
                <a:tc>
                  <a:txBody>
                    <a:bodyPr/>
                    <a:lstStyle/>
                    <a:p>
                      <a:pPr marR="40005" algn="ctr">
                        <a:lnSpc>
                          <a:spcPts val="1030"/>
                        </a:lnSpc>
                        <a:spcBef>
                          <a:spcPts val="105"/>
                        </a:spcBef>
                      </a:pPr>
                      <a:r>
                        <a:rPr sz="900" spc="-5" dirty="0">
                          <a:latin typeface="Calibri"/>
                          <a:cs typeface="Calibri"/>
                        </a:rPr>
                        <a:t>sin</a:t>
                      </a:r>
                      <a:r>
                        <a:rPr sz="900" spc="-30" dirty="0">
                          <a:latin typeface="Calibri"/>
                          <a:cs typeface="Calibri"/>
                        </a:rPr>
                        <a:t> </a:t>
                      </a:r>
                      <a:r>
                        <a:rPr sz="900" spc="-5" dirty="0">
                          <a:latin typeface="Calibri"/>
                          <a:cs typeface="Calibri"/>
                        </a:rPr>
                        <a:t>dato</a:t>
                      </a:r>
                      <a:endParaRPr sz="900">
                        <a:latin typeface="Calibri"/>
                        <a:cs typeface="Calibri"/>
                      </a:endParaRPr>
                    </a:p>
                  </a:txBody>
                  <a:tcPr marL="0" marR="0" marT="13335" marB="0">
                    <a:lnB w="12700">
                      <a:solidFill>
                        <a:srgbClr val="000000"/>
                      </a:solidFill>
                      <a:prstDash val="solid"/>
                    </a:lnB>
                  </a:tcPr>
                </a:tc>
                <a:extLst>
                  <a:ext uri="{0D108BD9-81ED-4DB2-BD59-A6C34878D82A}">
                    <a16:rowId xmlns:a16="http://schemas.microsoft.com/office/drawing/2014/main" val="10007"/>
                  </a:ext>
                </a:extLst>
              </a:tr>
            </a:tbl>
          </a:graphicData>
        </a:graphic>
      </p:graphicFrame>
      <p:sp>
        <p:nvSpPr>
          <p:cNvPr id="36" name="object 36"/>
          <p:cNvSpPr/>
          <p:nvPr/>
        </p:nvSpPr>
        <p:spPr>
          <a:xfrm>
            <a:off x="1009980" y="7989163"/>
            <a:ext cx="6013450" cy="149225"/>
          </a:xfrm>
          <a:custGeom>
            <a:avLst/>
            <a:gdLst/>
            <a:ahLst/>
            <a:cxnLst/>
            <a:rect l="l" t="t" r="r" b="b"/>
            <a:pathLst>
              <a:path w="6013450" h="149225">
                <a:moveTo>
                  <a:pt x="1350606" y="0"/>
                </a:moveTo>
                <a:lnTo>
                  <a:pt x="635584" y="0"/>
                </a:lnTo>
                <a:lnTo>
                  <a:pt x="0" y="0"/>
                </a:lnTo>
                <a:lnTo>
                  <a:pt x="0" y="149085"/>
                </a:lnTo>
                <a:lnTo>
                  <a:pt x="635558" y="149085"/>
                </a:lnTo>
                <a:lnTo>
                  <a:pt x="1350606" y="149085"/>
                </a:lnTo>
                <a:lnTo>
                  <a:pt x="1350606" y="0"/>
                </a:lnTo>
                <a:close/>
              </a:path>
              <a:path w="6013450" h="149225">
                <a:moveTo>
                  <a:pt x="2773286" y="0"/>
                </a:moveTo>
                <a:lnTo>
                  <a:pt x="2125332" y="0"/>
                </a:lnTo>
                <a:lnTo>
                  <a:pt x="1350695" y="0"/>
                </a:lnTo>
                <a:lnTo>
                  <a:pt x="1350695" y="149085"/>
                </a:lnTo>
                <a:lnTo>
                  <a:pt x="2125268" y="149085"/>
                </a:lnTo>
                <a:lnTo>
                  <a:pt x="2773286" y="149085"/>
                </a:lnTo>
                <a:lnTo>
                  <a:pt x="2773286" y="0"/>
                </a:lnTo>
                <a:close/>
              </a:path>
              <a:path w="6013450" h="149225">
                <a:moveTo>
                  <a:pt x="3508260" y="0"/>
                </a:moveTo>
                <a:lnTo>
                  <a:pt x="2773349" y="0"/>
                </a:lnTo>
                <a:lnTo>
                  <a:pt x="2773349" y="149085"/>
                </a:lnTo>
                <a:lnTo>
                  <a:pt x="3508260" y="149085"/>
                </a:lnTo>
                <a:lnTo>
                  <a:pt x="3508260" y="0"/>
                </a:lnTo>
                <a:close/>
              </a:path>
              <a:path w="6013450" h="149225">
                <a:moveTo>
                  <a:pt x="4829035" y="0"/>
                </a:moveTo>
                <a:lnTo>
                  <a:pt x="4153827" y="0"/>
                </a:lnTo>
                <a:lnTo>
                  <a:pt x="3508298" y="0"/>
                </a:lnTo>
                <a:lnTo>
                  <a:pt x="3508298" y="149085"/>
                </a:lnTo>
                <a:lnTo>
                  <a:pt x="4153712" y="149085"/>
                </a:lnTo>
                <a:lnTo>
                  <a:pt x="4829035" y="149085"/>
                </a:lnTo>
                <a:lnTo>
                  <a:pt x="4829035" y="0"/>
                </a:lnTo>
                <a:close/>
              </a:path>
              <a:path w="6013450" h="149225">
                <a:moveTo>
                  <a:pt x="6013399" y="0"/>
                </a:moveTo>
                <a:lnTo>
                  <a:pt x="5357939" y="0"/>
                </a:lnTo>
                <a:lnTo>
                  <a:pt x="4829099" y="0"/>
                </a:lnTo>
                <a:lnTo>
                  <a:pt x="4829099" y="149085"/>
                </a:lnTo>
                <a:lnTo>
                  <a:pt x="5357927" y="149085"/>
                </a:lnTo>
                <a:lnTo>
                  <a:pt x="6013399" y="149085"/>
                </a:lnTo>
                <a:lnTo>
                  <a:pt x="6013399" y="0"/>
                </a:lnTo>
                <a:close/>
              </a:path>
            </a:pathLst>
          </a:custGeom>
          <a:solidFill>
            <a:srgbClr val="D9D9D9"/>
          </a:solidFill>
        </p:spPr>
        <p:txBody>
          <a:bodyPr wrap="square" lIns="0" tIns="0" rIns="0" bIns="0" rtlCol="0"/>
          <a:lstStyle/>
          <a:p>
            <a:endParaRPr/>
          </a:p>
        </p:txBody>
      </p:sp>
      <p:grpSp>
        <p:nvGrpSpPr>
          <p:cNvPr id="37" name="object 37"/>
          <p:cNvGrpSpPr/>
          <p:nvPr/>
        </p:nvGrpSpPr>
        <p:grpSpPr>
          <a:xfrm>
            <a:off x="3299459" y="3742944"/>
            <a:ext cx="3169920" cy="970915"/>
            <a:chOff x="3299459" y="3742944"/>
            <a:chExt cx="3169920" cy="970915"/>
          </a:xfrm>
        </p:grpSpPr>
        <p:sp>
          <p:nvSpPr>
            <p:cNvPr id="38" name="object 38"/>
            <p:cNvSpPr/>
            <p:nvPr/>
          </p:nvSpPr>
          <p:spPr>
            <a:xfrm>
              <a:off x="3299459" y="4442460"/>
              <a:ext cx="3169920" cy="253365"/>
            </a:xfrm>
            <a:custGeom>
              <a:avLst/>
              <a:gdLst/>
              <a:ahLst/>
              <a:cxnLst/>
              <a:rect l="l" t="t" r="r" b="b"/>
              <a:pathLst>
                <a:path w="3169920" h="253364">
                  <a:moveTo>
                    <a:pt x="0" y="252984"/>
                  </a:moveTo>
                  <a:lnTo>
                    <a:pt x="3169919" y="252984"/>
                  </a:lnTo>
                </a:path>
                <a:path w="3169920" h="253364">
                  <a:moveTo>
                    <a:pt x="0" y="126491"/>
                  </a:moveTo>
                  <a:lnTo>
                    <a:pt x="3169919" y="126491"/>
                  </a:lnTo>
                </a:path>
                <a:path w="3169920" h="253364">
                  <a:moveTo>
                    <a:pt x="0" y="0"/>
                  </a:moveTo>
                  <a:lnTo>
                    <a:pt x="3169919" y="0"/>
                  </a:lnTo>
                </a:path>
              </a:pathLst>
            </a:custGeom>
            <a:ln w="9144">
              <a:solidFill>
                <a:srgbClr val="D9D9D9"/>
              </a:solidFill>
            </a:ln>
          </p:spPr>
          <p:txBody>
            <a:bodyPr wrap="square" lIns="0" tIns="0" rIns="0" bIns="0" rtlCol="0"/>
            <a:lstStyle/>
            <a:p>
              <a:endParaRPr/>
            </a:p>
          </p:txBody>
        </p:sp>
        <p:sp>
          <p:nvSpPr>
            <p:cNvPr id="39" name="object 39"/>
            <p:cNvSpPr/>
            <p:nvPr/>
          </p:nvSpPr>
          <p:spPr>
            <a:xfrm>
              <a:off x="3476243" y="4486656"/>
              <a:ext cx="2816860" cy="213360"/>
            </a:xfrm>
            <a:custGeom>
              <a:avLst/>
              <a:gdLst/>
              <a:ahLst/>
              <a:cxnLst/>
              <a:rect l="l" t="t" r="r" b="b"/>
              <a:pathLst>
                <a:path w="2816860" h="213360">
                  <a:moveTo>
                    <a:pt x="0" y="25908"/>
                  </a:moveTo>
                  <a:lnTo>
                    <a:pt x="352043" y="175260"/>
                  </a:lnTo>
                  <a:lnTo>
                    <a:pt x="704088" y="153924"/>
                  </a:lnTo>
                  <a:lnTo>
                    <a:pt x="1056131" y="0"/>
                  </a:lnTo>
                  <a:lnTo>
                    <a:pt x="1408176" y="60960"/>
                  </a:lnTo>
                  <a:lnTo>
                    <a:pt x="1760219" y="144780"/>
                  </a:lnTo>
                  <a:lnTo>
                    <a:pt x="2112264" y="213360"/>
                  </a:lnTo>
                  <a:lnTo>
                    <a:pt x="2464307" y="164592"/>
                  </a:lnTo>
                  <a:lnTo>
                    <a:pt x="2816352" y="182880"/>
                  </a:lnTo>
                </a:path>
              </a:pathLst>
            </a:custGeom>
            <a:ln w="27432">
              <a:solidFill>
                <a:srgbClr val="EC7C30"/>
              </a:solidFill>
            </a:ln>
          </p:spPr>
          <p:txBody>
            <a:bodyPr wrap="square" lIns="0" tIns="0" rIns="0" bIns="0" rtlCol="0"/>
            <a:lstStyle/>
            <a:p>
              <a:endParaRPr/>
            </a:p>
          </p:txBody>
        </p:sp>
        <p:sp>
          <p:nvSpPr>
            <p:cNvPr id="40" name="object 40"/>
            <p:cNvSpPr/>
            <p:nvPr/>
          </p:nvSpPr>
          <p:spPr>
            <a:xfrm>
              <a:off x="3299459" y="4314444"/>
              <a:ext cx="3169920" cy="0"/>
            </a:xfrm>
            <a:custGeom>
              <a:avLst/>
              <a:gdLst/>
              <a:ahLst/>
              <a:cxnLst/>
              <a:rect l="l" t="t" r="r" b="b"/>
              <a:pathLst>
                <a:path w="3169920">
                  <a:moveTo>
                    <a:pt x="0" y="0"/>
                  </a:moveTo>
                  <a:lnTo>
                    <a:pt x="3169919" y="0"/>
                  </a:lnTo>
                </a:path>
              </a:pathLst>
            </a:custGeom>
            <a:ln w="9144">
              <a:solidFill>
                <a:srgbClr val="D9D9D9"/>
              </a:solidFill>
            </a:ln>
          </p:spPr>
          <p:txBody>
            <a:bodyPr wrap="square" lIns="0" tIns="0" rIns="0" bIns="0" rtlCol="0"/>
            <a:lstStyle/>
            <a:p>
              <a:endParaRPr/>
            </a:p>
          </p:txBody>
        </p:sp>
        <p:sp>
          <p:nvSpPr>
            <p:cNvPr id="41" name="object 41"/>
            <p:cNvSpPr/>
            <p:nvPr/>
          </p:nvSpPr>
          <p:spPr>
            <a:xfrm>
              <a:off x="3476243" y="4256531"/>
              <a:ext cx="2816860" cy="173990"/>
            </a:xfrm>
            <a:custGeom>
              <a:avLst/>
              <a:gdLst/>
              <a:ahLst/>
              <a:cxnLst/>
              <a:rect l="l" t="t" r="r" b="b"/>
              <a:pathLst>
                <a:path w="2816860" h="173989">
                  <a:moveTo>
                    <a:pt x="0" y="166115"/>
                  </a:moveTo>
                  <a:lnTo>
                    <a:pt x="352043" y="156971"/>
                  </a:lnTo>
                  <a:lnTo>
                    <a:pt x="704088" y="172212"/>
                  </a:lnTo>
                  <a:lnTo>
                    <a:pt x="1056131" y="0"/>
                  </a:lnTo>
                  <a:lnTo>
                    <a:pt x="1408176" y="173735"/>
                  </a:lnTo>
                  <a:lnTo>
                    <a:pt x="1760219" y="150875"/>
                  </a:lnTo>
                  <a:lnTo>
                    <a:pt x="2112264" y="86867"/>
                  </a:lnTo>
                  <a:lnTo>
                    <a:pt x="2464307" y="48767"/>
                  </a:lnTo>
                  <a:lnTo>
                    <a:pt x="2816352" y="124967"/>
                  </a:lnTo>
                </a:path>
              </a:pathLst>
            </a:custGeom>
            <a:ln w="27432">
              <a:solidFill>
                <a:srgbClr val="A4A4A4"/>
              </a:solidFill>
            </a:ln>
          </p:spPr>
          <p:txBody>
            <a:bodyPr wrap="square" lIns="0" tIns="0" rIns="0" bIns="0" rtlCol="0"/>
            <a:lstStyle/>
            <a:p>
              <a:endParaRPr/>
            </a:p>
          </p:txBody>
        </p:sp>
        <p:sp>
          <p:nvSpPr>
            <p:cNvPr id="42" name="object 42"/>
            <p:cNvSpPr/>
            <p:nvPr/>
          </p:nvSpPr>
          <p:spPr>
            <a:xfrm>
              <a:off x="3476243" y="4322063"/>
              <a:ext cx="2816860" cy="146685"/>
            </a:xfrm>
            <a:custGeom>
              <a:avLst/>
              <a:gdLst/>
              <a:ahLst/>
              <a:cxnLst/>
              <a:rect l="l" t="t" r="r" b="b"/>
              <a:pathLst>
                <a:path w="2816860" h="146685">
                  <a:moveTo>
                    <a:pt x="0" y="99060"/>
                  </a:moveTo>
                  <a:lnTo>
                    <a:pt x="352043" y="146303"/>
                  </a:lnTo>
                  <a:lnTo>
                    <a:pt x="704088" y="86868"/>
                  </a:lnTo>
                  <a:lnTo>
                    <a:pt x="1056131" y="44196"/>
                  </a:lnTo>
                  <a:lnTo>
                    <a:pt x="1408176" y="124968"/>
                  </a:lnTo>
                  <a:lnTo>
                    <a:pt x="1760219" y="56387"/>
                  </a:lnTo>
                  <a:lnTo>
                    <a:pt x="2112264" y="73151"/>
                  </a:lnTo>
                  <a:lnTo>
                    <a:pt x="2464307" y="0"/>
                  </a:lnTo>
                  <a:lnTo>
                    <a:pt x="2816352" y="146303"/>
                  </a:lnTo>
                </a:path>
              </a:pathLst>
            </a:custGeom>
            <a:ln w="27432">
              <a:solidFill>
                <a:srgbClr val="5B9BD4"/>
              </a:solidFill>
            </a:ln>
          </p:spPr>
          <p:txBody>
            <a:bodyPr wrap="square" lIns="0" tIns="0" rIns="0" bIns="0" rtlCol="0"/>
            <a:lstStyle/>
            <a:p>
              <a:endParaRPr/>
            </a:p>
          </p:txBody>
        </p:sp>
        <p:sp>
          <p:nvSpPr>
            <p:cNvPr id="43" name="object 43"/>
            <p:cNvSpPr/>
            <p:nvPr/>
          </p:nvSpPr>
          <p:spPr>
            <a:xfrm>
              <a:off x="3476243" y="4416552"/>
              <a:ext cx="2816860" cy="181610"/>
            </a:xfrm>
            <a:custGeom>
              <a:avLst/>
              <a:gdLst/>
              <a:ahLst/>
              <a:cxnLst/>
              <a:rect l="l" t="t" r="r" b="b"/>
              <a:pathLst>
                <a:path w="2816860" h="181610">
                  <a:moveTo>
                    <a:pt x="0" y="123444"/>
                  </a:moveTo>
                  <a:lnTo>
                    <a:pt x="352043" y="64008"/>
                  </a:lnTo>
                  <a:lnTo>
                    <a:pt x="704088" y="94487"/>
                  </a:lnTo>
                  <a:lnTo>
                    <a:pt x="1056131" y="45720"/>
                  </a:lnTo>
                  <a:lnTo>
                    <a:pt x="1408176" y="181356"/>
                  </a:lnTo>
                  <a:lnTo>
                    <a:pt x="1760219" y="73151"/>
                  </a:lnTo>
                  <a:lnTo>
                    <a:pt x="2112264" y="141732"/>
                  </a:lnTo>
                  <a:lnTo>
                    <a:pt x="2464307" y="0"/>
                  </a:lnTo>
                  <a:lnTo>
                    <a:pt x="2816352" y="103632"/>
                  </a:lnTo>
                </a:path>
              </a:pathLst>
            </a:custGeom>
            <a:ln w="27431">
              <a:solidFill>
                <a:srgbClr val="254478"/>
              </a:solidFill>
            </a:ln>
          </p:spPr>
          <p:txBody>
            <a:bodyPr wrap="square" lIns="0" tIns="0" rIns="0" bIns="0" rtlCol="0"/>
            <a:lstStyle/>
            <a:p>
              <a:endParaRPr/>
            </a:p>
          </p:txBody>
        </p:sp>
        <p:sp>
          <p:nvSpPr>
            <p:cNvPr id="44" name="object 44"/>
            <p:cNvSpPr/>
            <p:nvPr/>
          </p:nvSpPr>
          <p:spPr>
            <a:xfrm>
              <a:off x="3476243" y="4541520"/>
              <a:ext cx="2816860" cy="83820"/>
            </a:xfrm>
            <a:custGeom>
              <a:avLst/>
              <a:gdLst/>
              <a:ahLst/>
              <a:cxnLst/>
              <a:rect l="l" t="t" r="r" b="b"/>
              <a:pathLst>
                <a:path w="2816860" h="83820">
                  <a:moveTo>
                    <a:pt x="0" y="68579"/>
                  </a:moveTo>
                  <a:lnTo>
                    <a:pt x="352043" y="83819"/>
                  </a:lnTo>
                  <a:lnTo>
                    <a:pt x="704088" y="47243"/>
                  </a:lnTo>
                  <a:lnTo>
                    <a:pt x="1056131" y="41147"/>
                  </a:lnTo>
                  <a:lnTo>
                    <a:pt x="1408176" y="80771"/>
                  </a:lnTo>
                  <a:lnTo>
                    <a:pt x="1760219" y="32003"/>
                  </a:lnTo>
                  <a:lnTo>
                    <a:pt x="2112264" y="77724"/>
                  </a:lnTo>
                  <a:lnTo>
                    <a:pt x="2464307" y="0"/>
                  </a:lnTo>
                  <a:lnTo>
                    <a:pt x="2816352" y="60959"/>
                  </a:lnTo>
                </a:path>
              </a:pathLst>
            </a:custGeom>
            <a:ln w="27432">
              <a:solidFill>
                <a:srgbClr val="9E470D"/>
              </a:solidFill>
            </a:ln>
          </p:spPr>
          <p:txBody>
            <a:bodyPr wrap="square" lIns="0" tIns="0" rIns="0" bIns="0" rtlCol="0"/>
            <a:lstStyle/>
            <a:p>
              <a:endParaRPr/>
            </a:p>
          </p:txBody>
        </p:sp>
        <p:sp>
          <p:nvSpPr>
            <p:cNvPr id="45" name="object 45"/>
            <p:cNvSpPr/>
            <p:nvPr/>
          </p:nvSpPr>
          <p:spPr>
            <a:xfrm>
              <a:off x="3299459" y="3808476"/>
              <a:ext cx="3169920" cy="379730"/>
            </a:xfrm>
            <a:custGeom>
              <a:avLst/>
              <a:gdLst/>
              <a:ahLst/>
              <a:cxnLst/>
              <a:rect l="l" t="t" r="r" b="b"/>
              <a:pathLst>
                <a:path w="3169920" h="379729">
                  <a:moveTo>
                    <a:pt x="0" y="379475"/>
                  </a:moveTo>
                  <a:lnTo>
                    <a:pt x="3169919" y="379475"/>
                  </a:lnTo>
                </a:path>
                <a:path w="3169920" h="379729">
                  <a:moveTo>
                    <a:pt x="0" y="252984"/>
                  </a:moveTo>
                  <a:lnTo>
                    <a:pt x="3169919" y="252984"/>
                  </a:lnTo>
                </a:path>
                <a:path w="3169920" h="379729">
                  <a:moveTo>
                    <a:pt x="0" y="126491"/>
                  </a:moveTo>
                  <a:lnTo>
                    <a:pt x="3169919" y="126491"/>
                  </a:lnTo>
                </a:path>
                <a:path w="3169920" h="379729">
                  <a:moveTo>
                    <a:pt x="0" y="0"/>
                  </a:moveTo>
                  <a:lnTo>
                    <a:pt x="3169919" y="0"/>
                  </a:lnTo>
                </a:path>
              </a:pathLst>
            </a:custGeom>
            <a:ln w="9144">
              <a:solidFill>
                <a:srgbClr val="D9D9D9"/>
              </a:solidFill>
            </a:ln>
          </p:spPr>
          <p:txBody>
            <a:bodyPr wrap="square" lIns="0" tIns="0" rIns="0" bIns="0" rtlCol="0"/>
            <a:lstStyle/>
            <a:p>
              <a:endParaRPr/>
            </a:p>
          </p:txBody>
        </p:sp>
        <p:sp>
          <p:nvSpPr>
            <p:cNvPr id="46" name="object 46"/>
            <p:cNvSpPr/>
            <p:nvPr/>
          </p:nvSpPr>
          <p:spPr>
            <a:xfrm>
              <a:off x="3476243" y="3756660"/>
              <a:ext cx="2816860" cy="347980"/>
            </a:xfrm>
            <a:custGeom>
              <a:avLst/>
              <a:gdLst/>
              <a:ahLst/>
              <a:cxnLst/>
              <a:rect l="l" t="t" r="r" b="b"/>
              <a:pathLst>
                <a:path w="2816860" h="347979">
                  <a:moveTo>
                    <a:pt x="0" y="92963"/>
                  </a:moveTo>
                  <a:lnTo>
                    <a:pt x="352043" y="161543"/>
                  </a:lnTo>
                  <a:lnTo>
                    <a:pt x="704088" y="172212"/>
                  </a:lnTo>
                  <a:lnTo>
                    <a:pt x="1056131" y="138684"/>
                  </a:lnTo>
                  <a:lnTo>
                    <a:pt x="1408176" y="347472"/>
                  </a:lnTo>
                  <a:lnTo>
                    <a:pt x="1760219" y="155448"/>
                  </a:lnTo>
                  <a:lnTo>
                    <a:pt x="2112264" y="208787"/>
                  </a:lnTo>
                  <a:lnTo>
                    <a:pt x="2464307" y="0"/>
                  </a:lnTo>
                  <a:lnTo>
                    <a:pt x="2816352" y="124967"/>
                  </a:lnTo>
                </a:path>
              </a:pathLst>
            </a:custGeom>
            <a:ln w="27432">
              <a:solidFill>
                <a:srgbClr val="6FAC46"/>
              </a:solidFill>
            </a:ln>
          </p:spPr>
          <p:txBody>
            <a:bodyPr wrap="square" lIns="0" tIns="0" rIns="0" bIns="0" rtlCol="0"/>
            <a:lstStyle/>
            <a:p>
              <a:endParaRPr/>
            </a:p>
          </p:txBody>
        </p:sp>
        <p:sp>
          <p:nvSpPr>
            <p:cNvPr id="47" name="object 47"/>
            <p:cNvSpPr/>
            <p:nvPr/>
          </p:nvSpPr>
          <p:spPr>
            <a:xfrm>
              <a:off x="3476243" y="4043172"/>
              <a:ext cx="2816860" cy="291465"/>
            </a:xfrm>
            <a:custGeom>
              <a:avLst/>
              <a:gdLst/>
              <a:ahLst/>
              <a:cxnLst/>
              <a:rect l="l" t="t" r="r" b="b"/>
              <a:pathLst>
                <a:path w="2816860" h="291464">
                  <a:moveTo>
                    <a:pt x="0" y="222503"/>
                  </a:moveTo>
                  <a:lnTo>
                    <a:pt x="352043" y="291083"/>
                  </a:lnTo>
                  <a:lnTo>
                    <a:pt x="704088" y="99060"/>
                  </a:lnTo>
                  <a:lnTo>
                    <a:pt x="1056131" y="182879"/>
                  </a:lnTo>
                  <a:lnTo>
                    <a:pt x="1408176" y="208787"/>
                  </a:lnTo>
                  <a:lnTo>
                    <a:pt x="1760219" y="0"/>
                  </a:lnTo>
                  <a:lnTo>
                    <a:pt x="2112264" y="47243"/>
                  </a:lnTo>
                  <a:lnTo>
                    <a:pt x="2464307" y="187451"/>
                  </a:lnTo>
                  <a:lnTo>
                    <a:pt x="2816352" y="132587"/>
                  </a:lnTo>
                </a:path>
              </a:pathLst>
            </a:custGeom>
            <a:ln w="27432">
              <a:solidFill>
                <a:srgbClr val="5B9BD4"/>
              </a:solidFill>
              <a:prstDash val="dot"/>
            </a:ln>
          </p:spPr>
          <p:txBody>
            <a:bodyPr wrap="square" lIns="0" tIns="0" rIns="0" bIns="0" rtlCol="0"/>
            <a:lstStyle/>
            <a:p>
              <a:endParaRPr/>
            </a:p>
          </p:txBody>
        </p:sp>
      </p:grpSp>
      <p:sp>
        <p:nvSpPr>
          <p:cNvPr id="48" name="object 48"/>
          <p:cNvSpPr/>
          <p:nvPr/>
        </p:nvSpPr>
        <p:spPr>
          <a:xfrm>
            <a:off x="3299459" y="3681984"/>
            <a:ext cx="3169920" cy="0"/>
          </a:xfrm>
          <a:custGeom>
            <a:avLst/>
            <a:gdLst/>
            <a:ahLst/>
            <a:cxnLst/>
            <a:rect l="l" t="t" r="r" b="b"/>
            <a:pathLst>
              <a:path w="3169920">
                <a:moveTo>
                  <a:pt x="0" y="0"/>
                </a:moveTo>
                <a:lnTo>
                  <a:pt x="3169919" y="0"/>
                </a:lnTo>
              </a:path>
            </a:pathLst>
          </a:custGeom>
          <a:ln w="9144">
            <a:solidFill>
              <a:srgbClr val="D9D9D9"/>
            </a:solidFill>
          </a:ln>
        </p:spPr>
        <p:txBody>
          <a:bodyPr wrap="square" lIns="0" tIns="0" rIns="0" bIns="0" rtlCol="0"/>
          <a:lstStyle/>
          <a:p>
            <a:endParaRPr/>
          </a:p>
        </p:txBody>
      </p:sp>
      <p:sp>
        <p:nvSpPr>
          <p:cNvPr id="49" name="object 49"/>
          <p:cNvSpPr/>
          <p:nvPr/>
        </p:nvSpPr>
        <p:spPr>
          <a:xfrm>
            <a:off x="2391155" y="5085588"/>
            <a:ext cx="320040" cy="0"/>
          </a:xfrm>
          <a:custGeom>
            <a:avLst/>
            <a:gdLst/>
            <a:ahLst/>
            <a:cxnLst/>
            <a:rect l="l" t="t" r="r" b="b"/>
            <a:pathLst>
              <a:path w="320039">
                <a:moveTo>
                  <a:pt x="0" y="0"/>
                </a:moveTo>
                <a:lnTo>
                  <a:pt x="320039" y="0"/>
                </a:lnTo>
              </a:path>
            </a:pathLst>
          </a:custGeom>
          <a:ln w="27432">
            <a:solidFill>
              <a:srgbClr val="EC7C30"/>
            </a:solidFill>
          </a:ln>
        </p:spPr>
        <p:txBody>
          <a:bodyPr wrap="square" lIns="0" tIns="0" rIns="0" bIns="0" rtlCol="0"/>
          <a:lstStyle/>
          <a:p>
            <a:endParaRPr/>
          </a:p>
        </p:txBody>
      </p:sp>
      <p:sp>
        <p:nvSpPr>
          <p:cNvPr id="50" name="object 50"/>
          <p:cNvSpPr/>
          <p:nvPr/>
        </p:nvSpPr>
        <p:spPr>
          <a:xfrm>
            <a:off x="2391155" y="5449823"/>
            <a:ext cx="320040" cy="0"/>
          </a:xfrm>
          <a:custGeom>
            <a:avLst/>
            <a:gdLst/>
            <a:ahLst/>
            <a:cxnLst/>
            <a:rect l="l" t="t" r="r" b="b"/>
            <a:pathLst>
              <a:path w="320039">
                <a:moveTo>
                  <a:pt x="0" y="0"/>
                </a:moveTo>
                <a:lnTo>
                  <a:pt x="320039" y="0"/>
                </a:lnTo>
              </a:path>
            </a:pathLst>
          </a:custGeom>
          <a:ln w="27432">
            <a:solidFill>
              <a:srgbClr val="FFC000"/>
            </a:solidFill>
          </a:ln>
        </p:spPr>
        <p:txBody>
          <a:bodyPr wrap="square" lIns="0" tIns="0" rIns="0" bIns="0" rtlCol="0"/>
          <a:lstStyle/>
          <a:p>
            <a:endParaRPr/>
          </a:p>
        </p:txBody>
      </p:sp>
      <p:sp>
        <p:nvSpPr>
          <p:cNvPr id="51" name="object 51"/>
          <p:cNvSpPr/>
          <p:nvPr/>
        </p:nvSpPr>
        <p:spPr>
          <a:xfrm>
            <a:off x="2391155" y="5632703"/>
            <a:ext cx="320040" cy="0"/>
          </a:xfrm>
          <a:custGeom>
            <a:avLst/>
            <a:gdLst/>
            <a:ahLst/>
            <a:cxnLst/>
            <a:rect l="l" t="t" r="r" b="b"/>
            <a:pathLst>
              <a:path w="320039">
                <a:moveTo>
                  <a:pt x="0" y="0"/>
                </a:moveTo>
                <a:lnTo>
                  <a:pt x="320039" y="0"/>
                </a:lnTo>
              </a:path>
            </a:pathLst>
          </a:custGeom>
          <a:ln w="27432">
            <a:solidFill>
              <a:srgbClr val="5B9BD4"/>
            </a:solidFill>
          </a:ln>
        </p:spPr>
        <p:txBody>
          <a:bodyPr wrap="square" lIns="0" tIns="0" rIns="0" bIns="0" rtlCol="0"/>
          <a:lstStyle/>
          <a:p>
            <a:endParaRPr/>
          </a:p>
        </p:txBody>
      </p:sp>
      <p:sp>
        <p:nvSpPr>
          <p:cNvPr id="52" name="object 52"/>
          <p:cNvSpPr/>
          <p:nvPr/>
        </p:nvSpPr>
        <p:spPr>
          <a:xfrm>
            <a:off x="2391155" y="5815584"/>
            <a:ext cx="320040" cy="0"/>
          </a:xfrm>
          <a:custGeom>
            <a:avLst/>
            <a:gdLst/>
            <a:ahLst/>
            <a:cxnLst/>
            <a:rect l="l" t="t" r="r" b="b"/>
            <a:pathLst>
              <a:path w="320039">
                <a:moveTo>
                  <a:pt x="0" y="0"/>
                </a:moveTo>
                <a:lnTo>
                  <a:pt x="320039" y="0"/>
                </a:lnTo>
              </a:path>
            </a:pathLst>
          </a:custGeom>
          <a:ln w="27432">
            <a:solidFill>
              <a:srgbClr val="6FAC46"/>
            </a:solidFill>
          </a:ln>
        </p:spPr>
        <p:txBody>
          <a:bodyPr wrap="square" lIns="0" tIns="0" rIns="0" bIns="0" rtlCol="0"/>
          <a:lstStyle/>
          <a:p>
            <a:endParaRPr/>
          </a:p>
        </p:txBody>
      </p:sp>
      <p:sp>
        <p:nvSpPr>
          <p:cNvPr id="53" name="object 53"/>
          <p:cNvSpPr/>
          <p:nvPr/>
        </p:nvSpPr>
        <p:spPr>
          <a:xfrm>
            <a:off x="2391155" y="6179820"/>
            <a:ext cx="320040" cy="0"/>
          </a:xfrm>
          <a:custGeom>
            <a:avLst/>
            <a:gdLst/>
            <a:ahLst/>
            <a:cxnLst/>
            <a:rect l="l" t="t" r="r" b="b"/>
            <a:pathLst>
              <a:path w="320039">
                <a:moveTo>
                  <a:pt x="0" y="0"/>
                </a:moveTo>
                <a:lnTo>
                  <a:pt x="320039" y="0"/>
                </a:lnTo>
              </a:path>
            </a:pathLst>
          </a:custGeom>
          <a:ln w="27432">
            <a:solidFill>
              <a:srgbClr val="9E470D"/>
            </a:solidFill>
          </a:ln>
        </p:spPr>
        <p:txBody>
          <a:bodyPr wrap="square" lIns="0" tIns="0" rIns="0" bIns="0" rtlCol="0"/>
          <a:lstStyle/>
          <a:p>
            <a:endParaRPr/>
          </a:p>
        </p:txBody>
      </p:sp>
      <p:sp>
        <p:nvSpPr>
          <p:cNvPr id="54" name="object 54"/>
          <p:cNvSpPr/>
          <p:nvPr/>
        </p:nvSpPr>
        <p:spPr>
          <a:xfrm>
            <a:off x="2391155" y="6362700"/>
            <a:ext cx="320040" cy="0"/>
          </a:xfrm>
          <a:custGeom>
            <a:avLst/>
            <a:gdLst/>
            <a:ahLst/>
            <a:cxnLst/>
            <a:rect l="l" t="t" r="r" b="b"/>
            <a:pathLst>
              <a:path w="320039">
                <a:moveTo>
                  <a:pt x="0" y="0"/>
                </a:moveTo>
                <a:lnTo>
                  <a:pt x="320039" y="0"/>
                </a:lnTo>
              </a:path>
            </a:pathLst>
          </a:custGeom>
          <a:ln w="27432">
            <a:solidFill>
              <a:srgbClr val="5B9BD4"/>
            </a:solidFill>
            <a:prstDash val="dot"/>
          </a:ln>
        </p:spPr>
        <p:txBody>
          <a:bodyPr wrap="square" lIns="0" tIns="0" rIns="0" bIns="0" rtlCol="0"/>
          <a:lstStyle/>
          <a:p>
            <a:endParaRPr/>
          </a:p>
        </p:txBody>
      </p:sp>
      <p:sp>
        <p:nvSpPr>
          <p:cNvPr id="55" name="object 55"/>
          <p:cNvSpPr txBox="1"/>
          <p:nvPr/>
        </p:nvSpPr>
        <p:spPr>
          <a:xfrm>
            <a:off x="6563614" y="4727575"/>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0,75</a:t>
            </a:r>
            <a:endParaRPr sz="900">
              <a:latin typeface="Calibri"/>
              <a:cs typeface="Calibri"/>
            </a:endParaRPr>
          </a:p>
        </p:txBody>
      </p:sp>
      <p:sp>
        <p:nvSpPr>
          <p:cNvPr id="66" name="object 66"/>
          <p:cNvSpPr txBox="1"/>
          <p:nvPr/>
        </p:nvSpPr>
        <p:spPr>
          <a:xfrm>
            <a:off x="4832350" y="8878527"/>
            <a:ext cx="2144395" cy="127000"/>
          </a:xfrm>
          <a:prstGeom prst="rect">
            <a:avLst/>
          </a:prstGeom>
        </p:spPr>
        <p:txBody>
          <a:bodyPr vert="horz" wrap="square" lIns="0" tIns="6350" rIns="0" bIns="0" rtlCol="0">
            <a:spAutoFit/>
          </a:bodyPr>
          <a:lstStyle/>
          <a:p>
            <a:pPr marL="12700">
              <a:lnSpc>
                <a:spcPct val="100000"/>
              </a:lnSpc>
              <a:spcBef>
                <a:spcPts val="50"/>
              </a:spcBef>
            </a:pPr>
            <a:r>
              <a:rPr sz="700" spc="-65" dirty="0">
                <a:latin typeface="Arial MT"/>
                <a:cs typeface="Arial MT"/>
              </a:rPr>
              <a:t>Figura</a:t>
            </a:r>
            <a:r>
              <a:rPr sz="700" spc="-10" dirty="0">
                <a:latin typeface="Arial MT"/>
                <a:cs typeface="Arial MT"/>
              </a:rPr>
              <a:t> </a:t>
            </a:r>
            <a:r>
              <a:rPr sz="700" spc="-65" dirty="0">
                <a:latin typeface="Arial MT"/>
                <a:cs typeface="Arial MT"/>
              </a:rPr>
              <a:t>Características</a:t>
            </a:r>
            <a:r>
              <a:rPr sz="700" spc="35" dirty="0">
                <a:latin typeface="Arial MT"/>
                <a:cs typeface="Arial MT"/>
              </a:rPr>
              <a:t> </a:t>
            </a:r>
            <a:r>
              <a:rPr sz="700" spc="-65" dirty="0">
                <a:latin typeface="Arial MT"/>
                <a:cs typeface="Arial MT"/>
              </a:rPr>
              <a:t>del</a:t>
            </a:r>
            <a:r>
              <a:rPr sz="700" spc="-5" dirty="0">
                <a:latin typeface="Arial MT"/>
                <a:cs typeface="Arial MT"/>
              </a:rPr>
              <a:t> </a:t>
            </a:r>
            <a:r>
              <a:rPr sz="700" spc="-95" dirty="0">
                <a:latin typeface="Arial MT"/>
                <a:cs typeface="Arial MT"/>
              </a:rPr>
              <a:t>CAB</a:t>
            </a:r>
            <a:r>
              <a:rPr sz="700" spc="-10" dirty="0">
                <a:latin typeface="Arial MT"/>
                <a:cs typeface="Arial MT"/>
              </a:rPr>
              <a:t> </a:t>
            </a:r>
            <a:r>
              <a:rPr sz="700" spc="-80" dirty="0">
                <a:latin typeface="Arial MT"/>
                <a:cs typeface="Arial MT"/>
              </a:rPr>
              <a:t>en</a:t>
            </a:r>
            <a:r>
              <a:rPr sz="700" spc="-10" dirty="0">
                <a:latin typeface="Arial MT"/>
                <a:cs typeface="Arial MT"/>
              </a:rPr>
              <a:t> </a:t>
            </a:r>
            <a:r>
              <a:rPr sz="700" spc="-65" dirty="0">
                <a:latin typeface="Arial MT"/>
                <a:cs typeface="Arial MT"/>
              </a:rPr>
              <a:t>Medellín,</a:t>
            </a:r>
            <a:r>
              <a:rPr sz="700" spc="185" dirty="0">
                <a:latin typeface="Arial MT"/>
                <a:cs typeface="Arial MT"/>
              </a:rPr>
              <a:t> </a:t>
            </a:r>
            <a:r>
              <a:rPr sz="700" spc="-85" dirty="0">
                <a:latin typeface="Arial MT"/>
                <a:cs typeface="Arial MT"/>
              </a:rPr>
              <a:t>semana</a:t>
            </a:r>
            <a:r>
              <a:rPr sz="700" spc="10" dirty="0">
                <a:latin typeface="Arial MT"/>
                <a:cs typeface="Arial MT"/>
              </a:rPr>
              <a:t> </a:t>
            </a:r>
            <a:r>
              <a:rPr sz="700" spc="-80" dirty="0">
                <a:latin typeface="Arial MT"/>
                <a:cs typeface="Arial MT"/>
              </a:rPr>
              <a:t>39</a:t>
            </a:r>
            <a:r>
              <a:rPr sz="700" spc="-5" dirty="0">
                <a:latin typeface="Arial MT"/>
                <a:cs typeface="Arial MT"/>
              </a:rPr>
              <a:t> </a:t>
            </a:r>
            <a:r>
              <a:rPr sz="700" spc="-80" dirty="0">
                <a:latin typeface="Arial MT"/>
                <a:cs typeface="Arial MT"/>
              </a:rPr>
              <a:t>de</a:t>
            </a:r>
            <a:r>
              <a:rPr sz="700" spc="-15" dirty="0">
                <a:latin typeface="Arial MT"/>
                <a:cs typeface="Arial MT"/>
              </a:rPr>
              <a:t> </a:t>
            </a:r>
            <a:r>
              <a:rPr sz="700" spc="-85" dirty="0">
                <a:latin typeface="Arial MT"/>
                <a:cs typeface="Arial MT"/>
              </a:rPr>
              <a:t>2021</a:t>
            </a:r>
            <a:endParaRPr sz="700">
              <a:latin typeface="Arial MT"/>
              <a:cs typeface="Arial MT"/>
            </a:endParaRPr>
          </a:p>
        </p:txBody>
      </p:sp>
      <p:sp>
        <p:nvSpPr>
          <p:cNvPr id="56" name="object 56"/>
          <p:cNvSpPr txBox="1"/>
          <p:nvPr/>
        </p:nvSpPr>
        <p:spPr>
          <a:xfrm>
            <a:off x="6563614" y="4499609"/>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0,80</a:t>
            </a:r>
            <a:endParaRPr sz="900">
              <a:latin typeface="Calibri"/>
              <a:cs typeface="Calibri"/>
            </a:endParaRPr>
          </a:p>
        </p:txBody>
      </p:sp>
      <p:sp>
        <p:nvSpPr>
          <p:cNvPr id="57" name="object 57"/>
          <p:cNvSpPr txBox="1"/>
          <p:nvPr/>
        </p:nvSpPr>
        <p:spPr>
          <a:xfrm>
            <a:off x="6563614" y="4271517"/>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0,85</a:t>
            </a:r>
            <a:endParaRPr sz="900">
              <a:latin typeface="Calibri"/>
              <a:cs typeface="Calibri"/>
            </a:endParaRPr>
          </a:p>
        </p:txBody>
      </p:sp>
      <p:sp>
        <p:nvSpPr>
          <p:cNvPr id="58" name="object 58"/>
          <p:cNvSpPr txBox="1"/>
          <p:nvPr/>
        </p:nvSpPr>
        <p:spPr>
          <a:xfrm>
            <a:off x="6563614" y="4043553"/>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0,90</a:t>
            </a:r>
            <a:endParaRPr sz="900">
              <a:latin typeface="Calibri"/>
              <a:cs typeface="Calibri"/>
            </a:endParaRPr>
          </a:p>
        </p:txBody>
      </p:sp>
      <p:sp>
        <p:nvSpPr>
          <p:cNvPr id="59" name="object 59"/>
          <p:cNvSpPr txBox="1"/>
          <p:nvPr/>
        </p:nvSpPr>
        <p:spPr>
          <a:xfrm>
            <a:off x="6563614" y="3815588"/>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0,95</a:t>
            </a:r>
            <a:endParaRPr sz="900">
              <a:latin typeface="Calibri"/>
              <a:cs typeface="Calibri"/>
            </a:endParaRPr>
          </a:p>
        </p:txBody>
      </p:sp>
      <p:sp>
        <p:nvSpPr>
          <p:cNvPr id="60" name="object 60"/>
          <p:cNvSpPr txBox="1"/>
          <p:nvPr/>
        </p:nvSpPr>
        <p:spPr>
          <a:xfrm>
            <a:off x="6563614" y="3587622"/>
            <a:ext cx="22796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585858"/>
                </a:solidFill>
                <a:latin typeface="Calibri"/>
                <a:cs typeface="Calibri"/>
              </a:rPr>
              <a:t>1,00</a:t>
            </a:r>
            <a:endParaRPr sz="900">
              <a:latin typeface="Calibri"/>
              <a:cs typeface="Calibri"/>
            </a:endParaRPr>
          </a:p>
        </p:txBody>
      </p:sp>
      <p:sp>
        <p:nvSpPr>
          <p:cNvPr id="61" name="object 61"/>
          <p:cNvSpPr txBox="1"/>
          <p:nvPr/>
        </p:nvSpPr>
        <p:spPr>
          <a:xfrm>
            <a:off x="2979166" y="3587622"/>
            <a:ext cx="227965" cy="1303020"/>
          </a:xfrm>
          <a:prstGeom prst="rect">
            <a:avLst/>
          </a:prstGeom>
        </p:spPr>
        <p:txBody>
          <a:bodyPr vert="horz" wrap="square" lIns="0" tIns="12700" rIns="0" bIns="0" rtlCol="0">
            <a:spAutoFit/>
          </a:bodyPr>
          <a:lstStyle/>
          <a:p>
            <a:pPr marL="12700">
              <a:lnSpc>
                <a:spcPts val="1040"/>
              </a:lnSpc>
              <a:spcBef>
                <a:spcPts val="100"/>
              </a:spcBef>
            </a:pPr>
            <a:r>
              <a:rPr sz="900" dirty="0">
                <a:solidFill>
                  <a:srgbClr val="585858"/>
                </a:solidFill>
                <a:latin typeface="Calibri"/>
                <a:cs typeface="Calibri"/>
              </a:rPr>
              <a:t>9,00</a:t>
            </a:r>
            <a:endParaRPr sz="900">
              <a:latin typeface="Calibri"/>
              <a:cs typeface="Calibri"/>
            </a:endParaRPr>
          </a:p>
          <a:p>
            <a:pPr marL="12700">
              <a:lnSpc>
                <a:spcPts val="994"/>
              </a:lnSpc>
            </a:pPr>
            <a:r>
              <a:rPr sz="900" dirty="0">
                <a:solidFill>
                  <a:srgbClr val="585858"/>
                </a:solidFill>
                <a:latin typeface="Calibri"/>
                <a:cs typeface="Calibri"/>
              </a:rPr>
              <a:t>8,00</a:t>
            </a:r>
            <a:endParaRPr sz="900">
              <a:latin typeface="Calibri"/>
              <a:cs typeface="Calibri"/>
            </a:endParaRPr>
          </a:p>
          <a:p>
            <a:pPr marL="12700">
              <a:lnSpc>
                <a:spcPts val="994"/>
              </a:lnSpc>
            </a:pPr>
            <a:r>
              <a:rPr sz="900" dirty="0">
                <a:solidFill>
                  <a:srgbClr val="585858"/>
                </a:solidFill>
                <a:latin typeface="Calibri"/>
                <a:cs typeface="Calibri"/>
              </a:rPr>
              <a:t>7,00</a:t>
            </a:r>
            <a:endParaRPr sz="900">
              <a:latin typeface="Calibri"/>
              <a:cs typeface="Calibri"/>
            </a:endParaRPr>
          </a:p>
          <a:p>
            <a:pPr marL="12700">
              <a:lnSpc>
                <a:spcPts val="1000"/>
              </a:lnSpc>
            </a:pPr>
            <a:r>
              <a:rPr sz="900" dirty="0">
                <a:solidFill>
                  <a:srgbClr val="585858"/>
                </a:solidFill>
                <a:latin typeface="Calibri"/>
                <a:cs typeface="Calibri"/>
              </a:rPr>
              <a:t>6,00</a:t>
            </a:r>
            <a:endParaRPr sz="900">
              <a:latin typeface="Calibri"/>
              <a:cs typeface="Calibri"/>
            </a:endParaRPr>
          </a:p>
          <a:p>
            <a:pPr marL="12700">
              <a:lnSpc>
                <a:spcPts val="1000"/>
              </a:lnSpc>
            </a:pPr>
            <a:r>
              <a:rPr sz="900" dirty="0">
                <a:solidFill>
                  <a:srgbClr val="585858"/>
                </a:solidFill>
                <a:latin typeface="Calibri"/>
                <a:cs typeface="Calibri"/>
              </a:rPr>
              <a:t>5,00</a:t>
            </a:r>
            <a:endParaRPr sz="900">
              <a:latin typeface="Calibri"/>
              <a:cs typeface="Calibri"/>
            </a:endParaRPr>
          </a:p>
          <a:p>
            <a:pPr marL="12700">
              <a:lnSpc>
                <a:spcPts val="994"/>
              </a:lnSpc>
            </a:pPr>
            <a:r>
              <a:rPr sz="900" dirty="0">
                <a:solidFill>
                  <a:srgbClr val="585858"/>
                </a:solidFill>
                <a:latin typeface="Calibri"/>
                <a:cs typeface="Calibri"/>
              </a:rPr>
              <a:t>4,00</a:t>
            </a:r>
            <a:endParaRPr sz="900">
              <a:latin typeface="Calibri"/>
              <a:cs typeface="Calibri"/>
            </a:endParaRPr>
          </a:p>
          <a:p>
            <a:pPr marL="12700">
              <a:lnSpc>
                <a:spcPts val="994"/>
              </a:lnSpc>
            </a:pPr>
            <a:r>
              <a:rPr sz="900" dirty="0">
                <a:solidFill>
                  <a:srgbClr val="585858"/>
                </a:solidFill>
                <a:latin typeface="Calibri"/>
                <a:cs typeface="Calibri"/>
              </a:rPr>
              <a:t>3,00</a:t>
            </a:r>
            <a:endParaRPr sz="900">
              <a:latin typeface="Calibri"/>
              <a:cs typeface="Calibri"/>
            </a:endParaRPr>
          </a:p>
          <a:p>
            <a:pPr marL="12700">
              <a:lnSpc>
                <a:spcPts val="994"/>
              </a:lnSpc>
            </a:pPr>
            <a:r>
              <a:rPr sz="900" dirty="0">
                <a:solidFill>
                  <a:srgbClr val="585858"/>
                </a:solidFill>
                <a:latin typeface="Calibri"/>
                <a:cs typeface="Calibri"/>
              </a:rPr>
              <a:t>2,00</a:t>
            </a:r>
            <a:endParaRPr sz="900">
              <a:latin typeface="Calibri"/>
              <a:cs typeface="Calibri"/>
            </a:endParaRPr>
          </a:p>
          <a:p>
            <a:pPr marL="12700">
              <a:lnSpc>
                <a:spcPts val="1000"/>
              </a:lnSpc>
            </a:pPr>
            <a:r>
              <a:rPr sz="900" dirty="0">
                <a:solidFill>
                  <a:srgbClr val="585858"/>
                </a:solidFill>
                <a:latin typeface="Calibri"/>
                <a:cs typeface="Calibri"/>
              </a:rPr>
              <a:t>1,00</a:t>
            </a:r>
            <a:endParaRPr sz="900">
              <a:latin typeface="Calibri"/>
              <a:cs typeface="Calibri"/>
            </a:endParaRPr>
          </a:p>
          <a:p>
            <a:pPr marL="12700">
              <a:lnSpc>
                <a:spcPts val="1040"/>
              </a:lnSpc>
            </a:pPr>
            <a:r>
              <a:rPr sz="900" dirty="0">
                <a:solidFill>
                  <a:srgbClr val="585858"/>
                </a:solidFill>
                <a:latin typeface="Calibri"/>
                <a:cs typeface="Calibri"/>
              </a:rPr>
              <a:t>0,00</a:t>
            </a:r>
            <a:endParaRPr sz="900">
              <a:latin typeface="Calibri"/>
              <a:cs typeface="Calibri"/>
            </a:endParaRPr>
          </a:p>
        </p:txBody>
      </p:sp>
      <p:sp>
        <p:nvSpPr>
          <p:cNvPr id="62" name="object 62"/>
          <p:cNvSpPr txBox="1"/>
          <p:nvPr/>
        </p:nvSpPr>
        <p:spPr>
          <a:xfrm>
            <a:off x="6907148" y="3915667"/>
            <a:ext cx="152400" cy="646430"/>
          </a:xfrm>
          <a:prstGeom prst="rect">
            <a:avLst/>
          </a:prstGeom>
        </p:spPr>
        <p:txBody>
          <a:bodyPr vert="vert270" wrap="square" lIns="0" tIns="0" rIns="0" bIns="0" rtlCol="0">
            <a:spAutoFit/>
          </a:bodyPr>
          <a:lstStyle/>
          <a:p>
            <a:pPr marL="12700">
              <a:lnSpc>
                <a:spcPts val="1045"/>
              </a:lnSpc>
            </a:pPr>
            <a:r>
              <a:rPr sz="1000" spc="-5" dirty="0">
                <a:solidFill>
                  <a:srgbClr val="585858"/>
                </a:solidFill>
                <a:latin typeface="Calibri"/>
                <a:cs typeface="Calibri"/>
              </a:rPr>
              <a:t>%ocupación</a:t>
            </a:r>
            <a:endParaRPr sz="1000">
              <a:latin typeface="Calibri"/>
              <a:cs typeface="Calibri"/>
            </a:endParaRPr>
          </a:p>
        </p:txBody>
      </p:sp>
      <p:sp>
        <p:nvSpPr>
          <p:cNvPr id="63" name="object 63"/>
          <p:cNvSpPr txBox="1"/>
          <p:nvPr/>
        </p:nvSpPr>
        <p:spPr>
          <a:xfrm>
            <a:off x="2297328" y="4123691"/>
            <a:ext cx="152400" cy="259079"/>
          </a:xfrm>
          <a:prstGeom prst="rect">
            <a:avLst/>
          </a:prstGeom>
        </p:spPr>
        <p:txBody>
          <a:bodyPr vert="vert270" wrap="square" lIns="0" tIns="0" rIns="0" bIns="0" rtlCol="0">
            <a:spAutoFit/>
          </a:bodyPr>
          <a:lstStyle/>
          <a:p>
            <a:pPr marL="12700">
              <a:lnSpc>
                <a:spcPts val="1050"/>
              </a:lnSpc>
            </a:pPr>
            <a:r>
              <a:rPr sz="1000" spc="-5" dirty="0">
                <a:solidFill>
                  <a:srgbClr val="585858"/>
                </a:solidFill>
                <a:latin typeface="Calibri"/>
                <a:cs typeface="Calibri"/>
              </a:rPr>
              <a:t>DDD</a:t>
            </a:r>
            <a:endParaRPr sz="1000">
              <a:latin typeface="Calibri"/>
              <a:cs typeface="Calibri"/>
            </a:endParaRPr>
          </a:p>
        </p:txBody>
      </p:sp>
      <p:sp>
        <p:nvSpPr>
          <p:cNvPr id="64" name="object 64"/>
          <p:cNvSpPr txBox="1"/>
          <p:nvPr/>
        </p:nvSpPr>
        <p:spPr>
          <a:xfrm>
            <a:off x="2935351" y="2945129"/>
            <a:ext cx="3381375" cy="580390"/>
          </a:xfrm>
          <a:prstGeom prst="rect">
            <a:avLst/>
          </a:prstGeom>
        </p:spPr>
        <p:txBody>
          <a:bodyPr vert="horz" wrap="square" lIns="0" tIns="9525" rIns="0" bIns="0" rtlCol="0">
            <a:spAutoFit/>
          </a:bodyPr>
          <a:lstStyle/>
          <a:p>
            <a:pPr marL="12700" marR="5080" algn="ctr">
              <a:lnSpc>
                <a:spcPct val="101699"/>
              </a:lnSpc>
              <a:spcBef>
                <a:spcPts val="75"/>
              </a:spcBef>
            </a:pPr>
            <a:r>
              <a:rPr sz="1200" spc="-15" dirty="0">
                <a:solidFill>
                  <a:srgbClr val="585858"/>
                </a:solidFill>
                <a:latin typeface="Calibri"/>
                <a:cs typeface="Calibri"/>
              </a:rPr>
              <a:t>Tendencia </a:t>
            </a:r>
            <a:r>
              <a:rPr sz="1200" dirty="0">
                <a:solidFill>
                  <a:srgbClr val="585858"/>
                </a:solidFill>
                <a:latin typeface="Calibri"/>
                <a:cs typeface="Calibri"/>
              </a:rPr>
              <a:t>de </a:t>
            </a:r>
            <a:r>
              <a:rPr sz="1200" spc="-5" dirty="0">
                <a:solidFill>
                  <a:srgbClr val="585858"/>
                </a:solidFill>
                <a:latin typeface="Calibri"/>
                <a:cs typeface="Calibri"/>
              </a:rPr>
              <a:t>consumo </a:t>
            </a:r>
            <a:r>
              <a:rPr sz="1200" dirty="0">
                <a:solidFill>
                  <a:srgbClr val="585858"/>
                </a:solidFill>
                <a:latin typeface="Calibri"/>
                <a:cs typeface="Calibri"/>
              </a:rPr>
              <a:t>de </a:t>
            </a:r>
            <a:r>
              <a:rPr sz="1200" spc="-5" dirty="0">
                <a:solidFill>
                  <a:srgbClr val="585858"/>
                </a:solidFill>
                <a:latin typeface="Calibri"/>
                <a:cs typeface="Calibri"/>
              </a:rPr>
              <a:t>antibióticos </a:t>
            </a:r>
            <a:r>
              <a:rPr sz="1200" dirty="0">
                <a:solidFill>
                  <a:srgbClr val="585858"/>
                </a:solidFill>
                <a:latin typeface="Calibri"/>
                <a:cs typeface="Calibri"/>
              </a:rPr>
              <a:t>y </a:t>
            </a:r>
            <a:r>
              <a:rPr sz="1200" spc="-5" dirty="0">
                <a:solidFill>
                  <a:srgbClr val="585858"/>
                </a:solidFill>
                <a:latin typeface="Calibri"/>
                <a:cs typeface="Calibri"/>
              </a:rPr>
              <a:t>porcentaje </a:t>
            </a:r>
            <a:r>
              <a:rPr sz="1200" dirty="0">
                <a:solidFill>
                  <a:srgbClr val="585858"/>
                </a:solidFill>
                <a:latin typeface="Calibri"/>
                <a:cs typeface="Calibri"/>
              </a:rPr>
              <a:t>de </a:t>
            </a:r>
            <a:r>
              <a:rPr sz="1200" spc="-260" dirty="0">
                <a:solidFill>
                  <a:srgbClr val="585858"/>
                </a:solidFill>
                <a:latin typeface="Calibri"/>
                <a:cs typeface="Calibri"/>
              </a:rPr>
              <a:t> </a:t>
            </a:r>
            <a:r>
              <a:rPr sz="1200" spc="-5" dirty="0">
                <a:solidFill>
                  <a:srgbClr val="585858"/>
                </a:solidFill>
                <a:latin typeface="Calibri"/>
                <a:cs typeface="Calibri"/>
              </a:rPr>
              <a:t>ocupación </a:t>
            </a:r>
            <a:r>
              <a:rPr sz="1200" dirty="0">
                <a:solidFill>
                  <a:srgbClr val="585858"/>
                </a:solidFill>
                <a:latin typeface="Calibri"/>
                <a:cs typeface="Calibri"/>
              </a:rPr>
              <a:t>en </a:t>
            </a:r>
            <a:r>
              <a:rPr sz="1200" spc="-5" dirty="0">
                <a:solidFill>
                  <a:srgbClr val="585858"/>
                </a:solidFill>
                <a:latin typeface="Calibri"/>
                <a:cs typeface="Calibri"/>
              </a:rPr>
              <a:t>servicios </a:t>
            </a:r>
            <a:r>
              <a:rPr sz="1200" dirty="0">
                <a:solidFill>
                  <a:srgbClr val="585858"/>
                </a:solidFill>
                <a:latin typeface="Calibri"/>
                <a:cs typeface="Calibri"/>
              </a:rPr>
              <a:t>de</a:t>
            </a:r>
            <a:r>
              <a:rPr sz="1200" spc="5" dirty="0">
                <a:solidFill>
                  <a:srgbClr val="585858"/>
                </a:solidFill>
                <a:latin typeface="Calibri"/>
                <a:cs typeface="Calibri"/>
              </a:rPr>
              <a:t> </a:t>
            </a:r>
            <a:r>
              <a:rPr sz="1200" spc="-5" dirty="0">
                <a:solidFill>
                  <a:srgbClr val="585858"/>
                </a:solidFill>
                <a:latin typeface="Calibri"/>
                <a:cs typeface="Calibri"/>
              </a:rPr>
              <a:t>hospitalización adutos </a:t>
            </a:r>
            <a:r>
              <a:rPr sz="1200" dirty="0">
                <a:solidFill>
                  <a:srgbClr val="585858"/>
                </a:solidFill>
                <a:latin typeface="Calibri"/>
                <a:cs typeface="Calibri"/>
              </a:rPr>
              <a:t> Medellín</a:t>
            </a:r>
            <a:r>
              <a:rPr sz="1200" spc="-20" dirty="0">
                <a:solidFill>
                  <a:srgbClr val="585858"/>
                </a:solidFill>
                <a:latin typeface="Calibri"/>
                <a:cs typeface="Calibri"/>
              </a:rPr>
              <a:t> </a:t>
            </a:r>
            <a:r>
              <a:rPr sz="1200" dirty="0">
                <a:solidFill>
                  <a:srgbClr val="585858"/>
                </a:solidFill>
                <a:latin typeface="Calibri"/>
                <a:cs typeface="Calibri"/>
              </a:rPr>
              <a:t>a</a:t>
            </a:r>
            <a:r>
              <a:rPr sz="1200" spc="-10" dirty="0">
                <a:solidFill>
                  <a:srgbClr val="585858"/>
                </a:solidFill>
                <a:latin typeface="Calibri"/>
                <a:cs typeface="Calibri"/>
              </a:rPr>
              <a:t> </a:t>
            </a:r>
            <a:r>
              <a:rPr sz="1200" spc="-5" dirty="0">
                <a:solidFill>
                  <a:srgbClr val="585858"/>
                </a:solidFill>
                <a:latin typeface="Calibri"/>
                <a:cs typeface="Calibri"/>
              </a:rPr>
              <a:t>semana</a:t>
            </a:r>
            <a:r>
              <a:rPr sz="1200" spc="-10" dirty="0">
                <a:solidFill>
                  <a:srgbClr val="585858"/>
                </a:solidFill>
                <a:latin typeface="Calibri"/>
                <a:cs typeface="Calibri"/>
              </a:rPr>
              <a:t> </a:t>
            </a:r>
            <a:r>
              <a:rPr sz="1200" dirty="0">
                <a:solidFill>
                  <a:srgbClr val="585858"/>
                </a:solidFill>
                <a:latin typeface="Calibri"/>
                <a:cs typeface="Calibri"/>
              </a:rPr>
              <a:t>39</a:t>
            </a:r>
            <a:r>
              <a:rPr sz="1200" spc="-10" dirty="0">
                <a:solidFill>
                  <a:srgbClr val="585858"/>
                </a:solidFill>
                <a:latin typeface="Calibri"/>
                <a:cs typeface="Calibri"/>
              </a:rPr>
              <a:t> </a:t>
            </a:r>
            <a:r>
              <a:rPr sz="1200" dirty="0">
                <a:solidFill>
                  <a:srgbClr val="585858"/>
                </a:solidFill>
                <a:latin typeface="Calibri"/>
                <a:cs typeface="Calibri"/>
              </a:rPr>
              <a:t>de</a:t>
            </a:r>
            <a:r>
              <a:rPr sz="1200" spc="-5" dirty="0">
                <a:solidFill>
                  <a:srgbClr val="585858"/>
                </a:solidFill>
                <a:latin typeface="Calibri"/>
                <a:cs typeface="Calibri"/>
              </a:rPr>
              <a:t> </a:t>
            </a:r>
            <a:r>
              <a:rPr sz="1200" dirty="0">
                <a:solidFill>
                  <a:srgbClr val="585858"/>
                </a:solidFill>
                <a:latin typeface="Calibri"/>
                <a:cs typeface="Calibri"/>
              </a:rPr>
              <a:t>2021</a:t>
            </a:r>
            <a:endParaRPr sz="1200">
              <a:latin typeface="Calibri"/>
              <a:cs typeface="Calibri"/>
            </a:endParaRPr>
          </a:p>
        </p:txBody>
      </p:sp>
      <p:graphicFrame>
        <p:nvGraphicFramePr>
          <p:cNvPr id="65" name="object 65"/>
          <p:cNvGraphicFramePr>
            <a:graphicFrameLocks noGrp="1"/>
          </p:cNvGraphicFramePr>
          <p:nvPr/>
        </p:nvGraphicFramePr>
        <p:xfrm>
          <a:off x="2129917" y="1619719"/>
          <a:ext cx="5055868" cy="501325"/>
        </p:xfrm>
        <a:graphic>
          <a:graphicData uri="http://schemas.openxmlformats.org/drawingml/2006/table">
            <a:tbl>
              <a:tblPr firstRow="1" bandRow="1">
                <a:tableStyleId>{2D5ABB26-0587-4C30-8999-92F81FD0307C}</a:tableStyleId>
              </a:tblPr>
              <a:tblGrid>
                <a:gridCol w="646430">
                  <a:extLst>
                    <a:ext uri="{9D8B030D-6E8A-4147-A177-3AD203B41FA5}">
                      <a16:colId xmlns:a16="http://schemas.microsoft.com/office/drawing/2014/main" val="20000"/>
                    </a:ext>
                  </a:extLst>
                </a:gridCol>
                <a:gridCol w="493395">
                  <a:extLst>
                    <a:ext uri="{9D8B030D-6E8A-4147-A177-3AD203B41FA5}">
                      <a16:colId xmlns:a16="http://schemas.microsoft.com/office/drawing/2014/main" val="20001"/>
                    </a:ext>
                  </a:extLst>
                </a:gridCol>
                <a:gridCol w="527685">
                  <a:extLst>
                    <a:ext uri="{9D8B030D-6E8A-4147-A177-3AD203B41FA5}">
                      <a16:colId xmlns:a16="http://schemas.microsoft.com/office/drawing/2014/main" val="20002"/>
                    </a:ext>
                  </a:extLst>
                </a:gridCol>
                <a:gridCol w="546100">
                  <a:extLst>
                    <a:ext uri="{9D8B030D-6E8A-4147-A177-3AD203B41FA5}">
                      <a16:colId xmlns:a16="http://schemas.microsoft.com/office/drawing/2014/main" val="20003"/>
                    </a:ext>
                  </a:extLst>
                </a:gridCol>
                <a:gridCol w="478155">
                  <a:extLst>
                    <a:ext uri="{9D8B030D-6E8A-4147-A177-3AD203B41FA5}">
                      <a16:colId xmlns:a16="http://schemas.microsoft.com/office/drawing/2014/main" val="20004"/>
                    </a:ext>
                  </a:extLst>
                </a:gridCol>
                <a:gridCol w="489584">
                  <a:extLst>
                    <a:ext uri="{9D8B030D-6E8A-4147-A177-3AD203B41FA5}">
                      <a16:colId xmlns:a16="http://schemas.microsoft.com/office/drawing/2014/main" val="20005"/>
                    </a:ext>
                  </a:extLst>
                </a:gridCol>
                <a:gridCol w="473075">
                  <a:extLst>
                    <a:ext uri="{9D8B030D-6E8A-4147-A177-3AD203B41FA5}">
                      <a16:colId xmlns:a16="http://schemas.microsoft.com/office/drawing/2014/main" val="20006"/>
                    </a:ext>
                  </a:extLst>
                </a:gridCol>
                <a:gridCol w="454660">
                  <a:extLst>
                    <a:ext uri="{9D8B030D-6E8A-4147-A177-3AD203B41FA5}">
                      <a16:colId xmlns:a16="http://schemas.microsoft.com/office/drawing/2014/main" val="20007"/>
                    </a:ext>
                  </a:extLst>
                </a:gridCol>
                <a:gridCol w="483870">
                  <a:extLst>
                    <a:ext uri="{9D8B030D-6E8A-4147-A177-3AD203B41FA5}">
                      <a16:colId xmlns:a16="http://schemas.microsoft.com/office/drawing/2014/main" val="20008"/>
                    </a:ext>
                  </a:extLst>
                </a:gridCol>
                <a:gridCol w="462914">
                  <a:extLst>
                    <a:ext uri="{9D8B030D-6E8A-4147-A177-3AD203B41FA5}">
                      <a16:colId xmlns:a16="http://schemas.microsoft.com/office/drawing/2014/main" val="20009"/>
                    </a:ext>
                  </a:extLst>
                </a:gridCol>
              </a:tblGrid>
              <a:tr h="157264">
                <a:tc>
                  <a:txBody>
                    <a:bodyPr/>
                    <a:lstStyle/>
                    <a:p>
                      <a:pPr marL="201930">
                        <a:lnSpc>
                          <a:spcPts val="880"/>
                        </a:lnSpc>
                        <a:spcBef>
                          <a:spcPts val="260"/>
                        </a:spcBef>
                      </a:pPr>
                      <a:r>
                        <a:rPr sz="800" b="1" dirty="0">
                          <a:latin typeface="Arial"/>
                          <a:cs typeface="Arial"/>
                        </a:rPr>
                        <a:t>mes</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R="53340" algn="ctr">
                        <a:lnSpc>
                          <a:spcPts val="880"/>
                        </a:lnSpc>
                        <a:spcBef>
                          <a:spcPts val="260"/>
                        </a:spcBef>
                      </a:pPr>
                      <a:r>
                        <a:rPr sz="800" b="1" spc="-5" dirty="0">
                          <a:latin typeface="Arial"/>
                          <a:cs typeface="Arial"/>
                        </a:rPr>
                        <a:t>ene-21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3810" algn="ctr">
                        <a:lnSpc>
                          <a:spcPts val="880"/>
                        </a:lnSpc>
                        <a:spcBef>
                          <a:spcPts val="260"/>
                        </a:spcBef>
                      </a:pPr>
                      <a:r>
                        <a:rPr sz="800" b="1" spc="-5" dirty="0">
                          <a:latin typeface="Arial"/>
                          <a:cs typeface="Arial"/>
                        </a:rPr>
                        <a:t>feb-21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12065" algn="ctr">
                        <a:lnSpc>
                          <a:spcPts val="880"/>
                        </a:lnSpc>
                        <a:spcBef>
                          <a:spcPts val="260"/>
                        </a:spcBef>
                      </a:pPr>
                      <a:r>
                        <a:rPr sz="800" b="1" spc="-5" dirty="0">
                          <a:latin typeface="Arial"/>
                          <a:cs typeface="Arial"/>
                        </a:rPr>
                        <a:t>mar-21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26034" algn="ctr">
                        <a:lnSpc>
                          <a:spcPts val="880"/>
                        </a:lnSpc>
                        <a:spcBef>
                          <a:spcPts val="260"/>
                        </a:spcBef>
                      </a:pPr>
                      <a:r>
                        <a:rPr sz="800" b="1" spc="-5" dirty="0">
                          <a:latin typeface="Arial"/>
                          <a:cs typeface="Arial"/>
                        </a:rPr>
                        <a:t>abr-21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2540" algn="ctr">
                        <a:lnSpc>
                          <a:spcPts val="880"/>
                        </a:lnSpc>
                        <a:spcBef>
                          <a:spcPts val="260"/>
                        </a:spcBef>
                      </a:pPr>
                      <a:r>
                        <a:rPr sz="800" b="1" spc="-10" dirty="0">
                          <a:latin typeface="Arial"/>
                          <a:cs typeface="Arial"/>
                        </a:rPr>
                        <a:t>may-21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R="26034" algn="ctr">
                        <a:lnSpc>
                          <a:spcPts val="880"/>
                        </a:lnSpc>
                        <a:spcBef>
                          <a:spcPts val="260"/>
                        </a:spcBef>
                      </a:pPr>
                      <a:r>
                        <a:rPr sz="800" b="1" spc="-5" dirty="0">
                          <a:latin typeface="Arial"/>
                          <a:cs typeface="Arial"/>
                        </a:rPr>
                        <a:t>jun-21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18415" algn="ctr">
                        <a:lnSpc>
                          <a:spcPts val="880"/>
                        </a:lnSpc>
                        <a:spcBef>
                          <a:spcPts val="260"/>
                        </a:spcBef>
                      </a:pPr>
                      <a:r>
                        <a:rPr sz="800" b="1" spc="-5" dirty="0">
                          <a:latin typeface="Arial"/>
                          <a:cs typeface="Arial"/>
                        </a:rPr>
                        <a:t>jul-21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marL="13970" algn="ctr">
                        <a:lnSpc>
                          <a:spcPts val="880"/>
                        </a:lnSpc>
                        <a:spcBef>
                          <a:spcPts val="260"/>
                        </a:spcBef>
                      </a:pPr>
                      <a:r>
                        <a:rPr sz="800" b="1" spc="-5" dirty="0">
                          <a:latin typeface="Arial"/>
                          <a:cs typeface="Arial"/>
                        </a:rPr>
                        <a:t>ago-21</a:t>
                      </a:r>
                      <a:endParaRPr sz="800">
                        <a:latin typeface="Arial"/>
                        <a:cs typeface="Arial"/>
                      </a:endParaRPr>
                    </a:p>
                  </a:txBody>
                  <a:tcPr marL="0" marR="0" marT="33020" marB="0">
                    <a:lnB w="12700">
                      <a:solidFill>
                        <a:srgbClr val="000000"/>
                      </a:solidFill>
                      <a:prstDash val="solid"/>
                    </a:lnB>
                    <a:solidFill>
                      <a:srgbClr val="D9D9D9"/>
                    </a:solidFill>
                  </a:tcPr>
                </a:tc>
                <a:tc>
                  <a:txBody>
                    <a:bodyPr/>
                    <a:lstStyle/>
                    <a:p>
                      <a:pPr algn="ctr">
                        <a:lnSpc>
                          <a:spcPts val="880"/>
                        </a:lnSpc>
                        <a:spcBef>
                          <a:spcPts val="260"/>
                        </a:spcBef>
                      </a:pPr>
                      <a:r>
                        <a:rPr sz="800" b="1" spc="-5" dirty="0">
                          <a:latin typeface="Arial"/>
                          <a:cs typeface="Arial"/>
                        </a:rPr>
                        <a:t>sep-21</a:t>
                      </a:r>
                      <a:endParaRPr sz="800">
                        <a:latin typeface="Arial"/>
                        <a:cs typeface="Arial"/>
                      </a:endParaRPr>
                    </a:p>
                  </a:txBody>
                  <a:tcPr marL="0" marR="0" marT="33020" marB="0">
                    <a:lnB w="12700">
                      <a:solidFill>
                        <a:srgbClr val="000000"/>
                      </a:solidFill>
                      <a:prstDash val="solid"/>
                    </a:lnB>
                    <a:solidFill>
                      <a:srgbClr val="D9D9D9"/>
                    </a:solidFill>
                  </a:tcPr>
                </a:tc>
                <a:extLst>
                  <a:ext uri="{0D108BD9-81ED-4DB2-BD59-A6C34878D82A}">
                    <a16:rowId xmlns:a16="http://schemas.microsoft.com/office/drawing/2014/main" val="10000"/>
                  </a:ext>
                </a:extLst>
              </a:tr>
              <a:tr h="344061">
                <a:tc>
                  <a:txBody>
                    <a:bodyPr/>
                    <a:lstStyle/>
                    <a:p>
                      <a:pPr marL="17145" marR="47625" algn="ctr">
                        <a:lnSpc>
                          <a:spcPct val="100000"/>
                        </a:lnSpc>
                        <a:spcBef>
                          <a:spcPts val="450"/>
                        </a:spcBef>
                      </a:pPr>
                      <a:r>
                        <a:rPr sz="600" spc="-5" dirty="0">
                          <a:latin typeface="Arial MT"/>
                          <a:cs typeface="Arial MT"/>
                        </a:rPr>
                        <a:t>% cumplimiento </a:t>
                      </a:r>
                      <a:r>
                        <a:rPr sz="600" dirty="0">
                          <a:latin typeface="Arial MT"/>
                          <a:cs typeface="Arial MT"/>
                        </a:rPr>
                        <a:t> </a:t>
                      </a:r>
                      <a:r>
                        <a:rPr sz="600" spc="-5" dirty="0">
                          <a:latin typeface="Arial MT"/>
                          <a:cs typeface="Arial MT"/>
                        </a:rPr>
                        <a:t>en</a:t>
                      </a:r>
                      <a:r>
                        <a:rPr sz="600" spc="-25" dirty="0">
                          <a:latin typeface="Arial MT"/>
                          <a:cs typeface="Arial MT"/>
                        </a:rPr>
                        <a:t> </a:t>
                      </a:r>
                      <a:r>
                        <a:rPr sz="600" dirty="0">
                          <a:latin typeface="Arial MT"/>
                          <a:cs typeface="Arial MT"/>
                        </a:rPr>
                        <a:t>la</a:t>
                      </a:r>
                      <a:r>
                        <a:rPr sz="600" spc="-35" dirty="0">
                          <a:latin typeface="Arial MT"/>
                          <a:cs typeface="Arial MT"/>
                        </a:rPr>
                        <a:t> </a:t>
                      </a:r>
                      <a:r>
                        <a:rPr sz="600" dirty="0">
                          <a:latin typeface="Arial MT"/>
                          <a:cs typeface="Arial MT"/>
                        </a:rPr>
                        <a:t>notificación </a:t>
                      </a:r>
                      <a:r>
                        <a:rPr sz="600" spc="-150" dirty="0">
                          <a:latin typeface="Arial MT"/>
                          <a:cs typeface="Arial MT"/>
                        </a:rPr>
                        <a:t> </a:t>
                      </a:r>
                      <a:r>
                        <a:rPr sz="600" dirty="0">
                          <a:latin typeface="Arial MT"/>
                          <a:cs typeface="Arial MT"/>
                        </a:rPr>
                        <a:t>ficha</a:t>
                      </a:r>
                      <a:r>
                        <a:rPr sz="600" spc="-20" dirty="0">
                          <a:latin typeface="Arial MT"/>
                          <a:cs typeface="Arial MT"/>
                        </a:rPr>
                        <a:t> </a:t>
                      </a:r>
                      <a:r>
                        <a:rPr sz="600" spc="-5" dirty="0">
                          <a:latin typeface="Arial MT"/>
                          <a:cs typeface="Arial MT"/>
                        </a:rPr>
                        <a:t>354</a:t>
                      </a:r>
                      <a:endParaRPr sz="600">
                        <a:latin typeface="Arial MT"/>
                        <a:cs typeface="Arial MT"/>
                      </a:endParaRPr>
                    </a:p>
                  </a:txBody>
                  <a:tcPr marL="0" marR="0" marT="57150" marB="0">
                    <a:lnT w="12700">
                      <a:solidFill>
                        <a:srgbClr val="000000"/>
                      </a:solidFill>
                      <a:prstDash val="solid"/>
                    </a:lnT>
                  </a:tcPr>
                </a:tc>
                <a:tc>
                  <a:txBody>
                    <a:bodyPr/>
                    <a:lstStyle/>
                    <a:p>
                      <a:pPr>
                        <a:lnSpc>
                          <a:spcPct val="100000"/>
                        </a:lnSpc>
                      </a:pPr>
                      <a:endParaRPr sz="750">
                        <a:latin typeface="Times New Roman"/>
                        <a:cs typeface="Times New Roman"/>
                      </a:endParaRPr>
                    </a:p>
                    <a:p>
                      <a:pPr marR="53340"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5080"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13970" algn="ctr">
                        <a:lnSpc>
                          <a:spcPct val="100000"/>
                        </a:lnSpc>
                      </a:pPr>
                      <a:r>
                        <a:rPr sz="800" spc="-5" dirty="0">
                          <a:latin typeface="Arial MT"/>
                          <a:cs typeface="Arial MT"/>
                        </a:rPr>
                        <a:t>95</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24765"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2540"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R="24130"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19685"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marL="14604"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tc>
                  <a:txBody>
                    <a:bodyPr/>
                    <a:lstStyle/>
                    <a:p>
                      <a:pPr>
                        <a:lnSpc>
                          <a:spcPct val="100000"/>
                        </a:lnSpc>
                      </a:pPr>
                      <a:endParaRPr sz="750">
                        <a:latin typeface="Times New Roman"/>
                        <a:cs typeface="Times New Roman"/>
                      </a:endParaRPr>
                    </a:p>
                    <a:p>
                      <a:pPr algn="ctr">
                        <a:lnSpc>
                          <a:spcPct val="100000"/>
                        </a:lnSpc>
                      </a:pPr>
                      <a:r>
                        <a:rPr sz="800" spc="-5" dirty="0">
                          <a:latin typeface="Arial MT"/>
                          <a:cs typeface="Arial MT"/>
                        </a:rPr>
                        <a:t>100</a:t>
                      </a:r>
                      <a:endParaRPr sz="800">
                        <a:latin typeface="Arial MT"/>
                        <a:cs typeface="Arial MT"/>
                      </a:endParaRPr>
                    </a:p>
                  </a:txBody>
                  <a:tcPr marL="0" marR="0" marT="0" marB="0">
                    <a:lnT w="12700">
                      <a:solidFill>
                        <a:srgbClr val="000000"/>
                      </a:solidFill>
                      <a:prstDash val="soli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33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25</a:t>
            </a:r>
            <a:endParaRPr lang="es-ES" sz="1050" b="1" dirty="0">
              <a:latin typeface="Arial Narrow" panose="020B0606020202030204" pitchFamily="34" charset="0"/>
            </a:endParaRPr>
          </a:p>
        </p:txBody>
      </p:sp>
      <p:sp>
        <p:nvSpPr>
          <p:cNvPr id="2" name="1 Título"/>
          <p:cNvSpPr>
            <a:spLocks noGrp="1"/>
          </p:cNvSpPr>
          <p:nvPr>
            <p:ph type="title"/>
          </p:nvPr>
        </p:nvSpPr>
        <p:spPr>
          <a:xfrm>
            <a:off x="0" y="2066169"/>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7" name="6 Rectángulo"/>
          <p:cNvSpPr/>
          <p:nvPr/>
        </p:nvSpPr>
        <p:spPr>
          <a:xfrm>
            <a:off x="0" y="2436899"/>
            <a:ext cx="7200900" cy="1384995"/>
          </a:xfrm>
          <a:prstGeom prst="rect">
            <a:avLst/>
          </a:prstGeom>
        </p:spPr>
        <p:txBody>
          <a:bodyPr wrap="square">
            <a:spAutoFit/>
          </a:bodyPr>
          <a:lstStyle/>
          <a:p>
            <a:pPr algn="just"/>
            <a:r>
              <a:rPr lang="es-CO" sz="1200" dirty="0">
                <a:latin typeface="Arial Narrow" panose="020B0606020202030204" pitchFamily="34" charset="0"/>
              </a:rPr>
              <a:t>El promedio en la ejecución de la Búsqueda Activa Institucional (BAI) en 165 Unidades Primarias Generadoras de Datos (UPGD) para el mes de agosto, semanas 31 a la 34, fue del 74,3 %, por debajo de la línea base para la ciudad (75%).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En línea con los criterios para realización de Búsqueda Activa Institucional dispuestos en el documento técnico Metodología de Búsqueda Activa Institucional por RIPS y los lineamientos 2021 del Instituto Nacional de Salud, desde la Secretaría de Salud de Medellín se realizó Búsqueda Retrospectiva Institucional (BRI).  El detalle de hallazgos de estos criterios por UPGD y su correlación con los hallazgos BRI, se aprecia a continuación:</a:t>
            </a:r>
          </a:p>
        </p:txBody>
      </p:sp>
      <p:sp>
        <p:nvSpPr>
          <p:cNvPr id="11" name="10 Rectángulo"/>
          <p:cNvSpPr/>
          <p:nvPr/>
        </p:nvSpPr>
        <p:spPr>
          <a:xfrm>
            <a:off x="441283" y="3796746"/>
            <a:ext cx="6111494" cy="253916"/>
          </a:xfrm>
          <a:prstGeom prst="rect">
            <a:avLst/>
          </a:prstGeom>
        </p:spPr>
        <p:txBody>
          <a:bodyPr wrap="square">
            <a:spAutoFit/>
          </a:bodyPr>
          <a:lstStyle/>
          <a:p>
            <a:r>
              <a:rPr lang="es-CO" sz="1050" dirty="0">
                <a:latin typeface="Arial Narrow" panose="020B0606020202030204" pitchFamily="34" charset="0"/>
              </a:rPr>
              <a:t>Tabla 1. Número de UPGD según criterio para realización de Búsqueda Activa Institucional, BRI SSM, </a:t>
            </a:r>
            <a:r>
              <a:rPr lang="es-CO" sz="1050" dirty="0" smtClean="0">
                <a:latin typeface="Arial Narrow" panose="020B0606020202030204" pitchFamily="34" charset="0"/>
              </a:rPr>
              <a:t>agosto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1"/>
            <a:chOff x="0" y="14519"/>
            <a:chExt cx="7200898" cy="2078231"/>
          </a:xfrm>
        </p:grpSpPr>
        <p:sp>
          <p:nvSpPr>
            <p:cNvPr id="14"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2021 -  </a:t>
              </a:r>
              <a:r>
                <a:rPr lang="pt-BR" sz="800" b="1" dirty="0">
                  <a:solidFill>
                    <a:srgbClr val="000000"/>
                  </a:solidFill>
                  <a:latin typeface="Arial Narrow"/>
                  <a:ea typeface="MS Mincho"/>
                </a:rPr>
                <a:t>Reporte Semanas 01 a 34</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pic>
        <p:nvPicPr>
          <p:cNvPr id="19" name="Imagen 18"/>
          <p:cNvPicPr/>
          <p:nvPr/>
        </p:nvPicPr>
        <p:blipFill>
          <a:blip r:embed="rId5">
            <a:extLst>
              <a:ext uri="{28A0092B-C50C-407E-A947-70E740481C1C}">
                <a14:useLocalDpi xmlns:a14="http://schemas.microsoft.com/office/drawing/2010/main" val="0"/>
              </a:ext>
            </a:extLst>
          </a:blip>
          <a:srcRect/>
          <a:stretch>
            <a:fillRect/>
          </a:stretch>
        </p:blipFill>
        <p:spPr bwMode="auto">
          <a:xfrm>
            <a:off x="216074" y="4050662"/>
            <a:ext cx="6840760" cy="4625794"/>
          </a:xfrm>
          <a:prstGeom prst="rect">
            <a:avLst/>
          </a:prstGeom>
          <a:noFill/>
          <a:ln>
            <a:noFill/>
          </a:ln>
        </p:spPr>
      </p:pic>
    </p:spTree>
    <p:extLst>
      <p:ext uri="{BB962C8B-B14F-4D97-AF65-F5344CB8AC3E}">
        <p14:creationId xmlns:p14="http://schemas.microsoft.com/office/powerpoint/2010/main" val="347633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26</a:t>
            </a:r>
            <a:endParaRPr lang="es-ES" sz="1050" b="1" dirty="0">
              <a:latin typeface="Arial Narrow" panose="020B0606020202030204" pitchFamily="34" charset="0"/>
            </a:endParaRPr>
          </a:p>
        </p:txBody>
      </p:sp>
      <p:sp>
        <p:nvSpPr>
          <p:cNvPr id="2" name="1 Título"/>
          <p:cNvSpPr>
            <a:spLocks noGrp="1"/>
          </p:cNvSpPr>
          <p:nvPr>
            <p:ph type="title"/>
          </p:nvPr>
        </p:nvSpPr>
        <p:spPr>
          <a:xfrm>
            <a:off x="149005" y="2339752"/>
            <a:ext cx="6727831" cy="432048"/>
          </a:xfrm>
        </p:spPr>
        <p:txBody>
          <a:bodyPr>
            <a:noAutofit/>
          </a:bodyPr>
          <a:lstStyle/>
          <a:p>
            <a:pPr algn="l"/>
            <a:r>
              <a:rPr lang="es-ES" sz="1600" b="1" dirty="0" smtClean="0">
                <a:latin typeface="Arial Narrow" panose="020B0606020202030204" pitchFamily="34" charset="0"/>
              </a:rPr>
              <a:t>Búsqueda activa institucional</a:t>
            </a:r>
            <a:endParaRPr lang="es-ES" sz="1600" b="1" dirty="0">
              <a:latin typeface="Arial Narrow" panose="020B0606020202030204" pitchFamily="34" charset="0"/>
            </a:endParaRPr>
          </a:p>
        </p:txBody>
      </p:sp>
      <p:sp>
        <p:nvSpPr>
          <p:cNvPr id="12" name="11 Rectángulo"/>
          <p:cNvSpPr/>
          <p:nvPr/>
        </p:nvSpPr>
        <p:spPr>
          <a:xfrm>
            <a:off x="355255" y="2995154"/>
            <a:ext cx="6523829" cy="415498"/>
          </a:xfrm>
          <a:prstGeom prst="rect">
            <a:avLst/>
          </a:prstGeom>
        </p:spPr>
        <p:txBody>
          <a:bodyPr wrap="square">
            <a:spAutoFit/>
          </a:bodyPr>
          <a:lstStyle/>
          <a:p>
            <a:pPr algn="ctr"/>
            <a:r>
              <a:rPr lang="es-CO" sz="1050" dirty="0">
                <a:latin typeface="Arial Narrow" panose="020B0606020202030204" pitchFamily="34" charset="0"/>
              </a:rPr>
              <a:t>Tabla 2. Correlación  de UPGD con silencio en la notificación/ UPGD con casos no notificados para el criterio,  BRI SSM, </a:t>
            </a:r>
            <a:r>
              <a:rPr lang="es-CO" sz="1050" dirty="0" smtClean="0">
                <a:latin typeface="Arial Narrow" panose="020B0606020202030204" pitchFamily="34" charset="0"/>
              </a:rPr>
              <a:t>agosto </a:t>
            </a:r>
            <a:r>
              <a:rPr lang="es-CO" sz="1050" dirty="0">
                <a:latin typeface="Arial Narrow" panose="020B0606020202030204" pitchFamily="34" charset="0"/>
              </a:rPr>
              <a:t>de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16" name="Imagen 15"/>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3" name="Grupo 12"/>
          <p:cNvGrpSpPr/>
          <p:nvPr/>
        </p:nvGrpSpPr>
        <p:grpSpPr>
          <a:xfrm>
            <a:off x="0" y="14519"/>
            <a:ext cx="7200898" cy="2078230"/>
            <a:chOff x="0" y="14519"/>
            <a:chExt cx="7200898" cy="2078230"/>
          </a:xfrm>
        </p:grpSpPr>
        <p:sp>
          <p:nvSpPr>
            <p:cNvPr id="15"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7"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8"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0"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Agosto de 2021 -  </a:t>
            </a:r>
            <a:r>
              <a:rPr lang="pt-BR" sz="800" b="1" dirty="0">
                <a:solidFill>
                  <a:srgbClr val="000000"/>
                </a:solidFill>
                <a:latin typeface="Arial Narrow"/>
                <a:ea typeface="MS Mincho"/>
              </a:rPr>
              <a:t>Reporte Semanas 01 a 34</a:t>
            </a:r>
            <a:endParaRPr lang="es-ES" sz="1200" dirty="0">
              <a:latin typeface="Times New Roman"/>
              <a:ea typeface="Times New Roman"/>
            </a:endParaRPr>
          </a:p>
          <a:p>
            <a:pPr algn="ctr">
              <a:spcAft>
                <a:spcPts val="0"/>
              </a:spcAft>
            </a:pPr>
            <a:r>
              <a:rPr lang="es-CO" sz="800" dirty="0">
                <a:solidFill>
                  <a:srgbClr val="000000"/>
                </a:solidFill>
                <a:ea typeface="MS Mincho"/>
              </a:rPr>
              <a:t> </a:t>
            </a:r>
            <a:endParaRPr lang="es-ES" sz="1200" dirty="0">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4" name="Imagen 13"/>
          <p:cNvPicPr/>
          <p:nvPr/>
        </p:nvPicPr>
        <p:blipFill>
          <a:blip r:embed="rId5">
            <a:extLst>
              <a:ext uri="{28A0092B-C50C-407E-A947-70E740481C1C}">
                <a14:useLocalDpi xmlns:a14="http://schemas.microsoft.com/office/drawing/2010/main" val="0"/>
              </a:ext>
            </a:extLst>
          </a:blip>
          <a:srcRect/>
          <a:stretch>
            <a:fillRect/>
          </a:stretch>
        </p:blipFill>
        <p:spPr bwMode="auto">
          <a:xfrm>
            <a:off x="149005" y="3491880"/>
            <a:ext cx="6907829" cy="3816424"/>
          </a:xfrm>
          <a:prstGeom prst="rect">
            <a:avLst/>
          </a:prstGeom>
          <a:noFill/>
          <a:ln>
            <a:noFill/>
          </a:ln>
        </p:spPr>
      </p:pic>
    </p:spTree>
    <p:extLst>
      <p:ext uri="{BB962C8B-B14F-4D97-AF65-F5344CB8AC3E}">
        <p14:creationId xmlns:p14="http://schemas.microsoft.com/office/powerpoint/2010/main" val="115560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sp>
        <p:nvSpPr>
          <p:cNvPr id="3" name="2 Rectángulo"/>
          <p:cNvSpPr/>
          <p:nvPr/>
        </p:nvSpPr>
        <p:spPr>
          <a:xfrm>
            <a:off x="1777885" y="4167539"/>
            <a:ext cx="3403172" cy="253916"/>
          </a:xfrm>
          <a:prstGeom prst="rect">
            <a:avLst/>
          </a:prstGeom>
        </p:spPr>
        <p:txBody>
          <a:bodyPr wrap="square">
            <a:spAutoFit/>
          </a:bodyPr>
          <a:lstStyle/>
          <a:p>
            <a:pPr algn="ctr"/>
            <a:r>
              <a:rPr lang="es-CO" sz="1050" b="1" dirty="0">
                <a:latin typeface="Arial Narrow" panose="020B0606020202030204" pitchFamily="34" charset="0"/>
              </a:rPr>
              <a:t>Tabla 3. EISP no notificados,  BRI SSM, </a:t>
            </a:r>
            <a:r>
              <a:rPr lang="es-CO" sz="1050" b="1" dirty="0" smtClean="0">
                <a:latin typeface="Arial Narrow" panose="020B0606020202030204" pitchFamily="34" charset="0"/>
              </a:rPr>
              <a:t>agosto </a:t>
            </a:r>
            <a:r>
              <a:rPr lang="es-CO" sz="1050" b="1" dirty="0">
                <a:latin typeface="Arial Narrow" panose="020B0606020202030204" pitchFamily="34" charset="0"/>
              </a:rPr>
              <a:t>de </a:t>
            </a:r>
            <a:r>
              <a:rPr lang="es-CO" sz="1050" b="1" dirty="0" smtClean="0">
                <a:latin typeface="Arial Narrow" panose="020B0606020202030204" pitchFamily="34" charset="0"/>
              </a:rPr>
              <a:t>2021</a:t>
            </a:r>
            <a:endParaRPr lang="es-ES" sz="1050" b="1" dirty="0">
              <a:latin typeface="Arial Narrow" panose="020B0606020202030204" pitchFamily="34" charset="0"/>
            </a:endParaRPr>
          </a:p>
        </p:txBody>
      </p:sp>
      <p:sp>
        <p:nvSpPr>
          <p:cNvPr id="12" name="11 Rectángulo"/>
          <p:cNvSpPr/>
          <p:nvPr/>
        </p:nvSpPr>
        <p:spPr>
          <a:xfrm>
            <a:off x="82106" y="2043881"/>
            <a:ext cx="6794731" cy="2123658"/>
          </a:xfrm>
          <a:prstGeom prst="rect">
            <a:avLst/>
          </a:prstGeom>
        </p:spPr>
        <p:txBody>
          <a:bodyPr wrap="square">
            <a:spAutoFit/>
          </a:bodyPr>
          <a:lstStyle/>
          <a:p>
            <a:pPr algn="just"/>
            <a:r>
              <a:rPr lang="es-CO" sz="1200" dirty="0">
                <a:latin typeface="Arial Narrow" panose="020B0606020202030204" pitchFamily="34" charset="0"/>
              </a:rPr>
              <a:t>En el análisis de los criterios para la realización de la BAI, la correlación entre el silencio en la notificación y la identificación de UPGD con casos por fuera del sistema arrojó 4 instituciones prestadoras de servicios de salud con eventos priorizados como indicadores BAI sin notificar.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Se captaron 145 EISP sin notificar. De éstos, el grupo de Ambiente tuvo la mayor incidencia, con 42 casos (29%).  Defectos congénitos, que además es un EISP indicador BAI, fue el más incidente, aportando el 11,7% (n 17).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Es de anotar, los EISP indicadores BAI aportaron el 37,2% (n 54)  de casos que se hallaron sin notificar. </a:t>
            </a:r>
          </a:p>
          <a:p>
            <a:pPr algn="just"/>
            <a:endParaRPr lang="es-CO" sz="1200" dirty="0">
              <a:latin typeface="Arial Narrow" panose="020B0606020202030204" pitchFamily="34" charset="0"/>
            </a:endParaRPr>
          </a:p>
          <a:p>
            <a:pPr algn="just"/>
            <a:r>
              <a:rPr lang="es-CO" sz="1200" dirty="0">
                <a:latin typeface="Arial Narrow" panose="020B0606020202030204" pitchFamily="34" charset="0"/>
              </a:rPr>
              <a:t>Por último, llama la atención que continúa el no reporte de EISP en eliminación, situación que aumenta el riesgo de estos eventos vuelvan a instalarse en el territorio.</a:t>
            </a:r>
          </a:p>
        </p:txBody>
      </p:sp>
      <p:pic>
        <p:nvPicPr>
          <p:cNvPr id="15" name="Imagen 14"/>
          <p:cNvPicPr/>
          <p:nvPr/>
        </p:nvPicPr>
        <p:blipFill>
          <a:blip r:embed="rId3" cstate="print">
            <a:extLst>
              <a:ext uri="{28A0092B-C50C-407E-A947-70E740481C1C}">
                <a14:useLocalDpi xmlns:a14="http://schemas.microsoft.com/office/drawing/2010/main" val="0"/>
              </a:ext>
            </a:extLst>
          </a:blip>
          <a:stretch>
            <a:fillRect/>
          </a:stretch>
        </p:blipFill>
        <p:spPr>
          <a:xfrm>
            <a:off x="6552777" y="8834366"/>
            <a:ext cx="620293" cy="280609"/>
          </a:xfrm>
          <a:prstGeom prst="rect">
            <a:avLst/>
          </a:prstGeom>
        </p:spPr>
      </p:pic>
      <p:grpSp>
        <p:nvGrpSpPr>
          <p:cNvPr id="11" name="Grupo 10"/>
          <p:cNvGrpSpPr/>
          <p:nvPr/>
        </p:nvGrpSpPr>
        <p:grpSpPr>
          <a:xfrm>
            <a:off x="0" y="14519"/>
            <a:ext cx="7200898" cy="2078230"/>
            <a:chOff x="0" y="14519"/>
            <a:chExt cx="7200898" cy="2078230"/>
          </a:xfrm>
        </p:grpSpPr>
        <p:sp>
          <p:nvSpPr>
            <p:cNvPr id="14"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16" name="Picture 2"/>
            <p:cNvPicPr/>
            <p:nvPr/>
          </p:nvPicPr>
          <p:blipFill>
            <a:blip r:embed="rId4">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17"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18" name="501 Cuadro de texto"/>
          <p:cNvSpPr txBox="1"/>
          <p:nvPr/>
        </p:nvSpPr>
        <p:spPr>
          <a:xfrm>
            <a:off x="576114" y="1744252"/>
            <a:ext cx="3672408" cy="3484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Mes de </a:t>
            </a:r>
            <a:r>
              <a:rPr lang="es-CO" sz="800" b="1" dirty="0" smtClean="0">
                <a:solidFill>
                  <a:srgbClr val="000000"/>
                </a:solidFill>
                <a:latin typeface="Arial Narrow"/>
                <a:ea typeface="MS Mincho"/>
              </a:rPr>
              <a:t>Agosto </a:t>
            </a:r>
            <a:r>
              <a:rPr lang="es-CO" sz="800" b="1" dirty="0">
                <a:solidFill>
                  <a:srgbClr val="000000"/>
                </a:solidFill>
                <a:latin typeface="Arial Narrow"/>
                <a:ea typeface="MS Mincho"/>
              </a:rPr>
              <a:t>de 2021 -  </a:t>
            </a:r>
            <a:r>
              <a:rPr lang="pt-BR" sz="800" b="1" dirty="0">
                <a:solidFill>
                  <a:srgbClr val="000000"/>
                </a:solidFill>
                <a:latin typeface="Arial Narrow"/>
                <a:ea typeface="MS Mincho"/>
              </a:rPr>
              <a:t>Reporte Semanas 01 a </a:t>
            </a:r>
            <a:r>
              <a:rPr lang="pt-BR" sz="800" b="1" dirty="0" smtClean="0">
                <a:solidFill>
                  <a:srgbClr val="000000"/>
                </a:solidFill>
                <a:latin typeface="Arial Narrow"/>
                <a:ea typeface="MS Mincho"/>
              </a:rPr>
              <a:t>34</a:t>
            </a:r>
            <a:endParaRPr lang="es-ES" sz="1200" dirty="0">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pic>
        <p:nvPicPr>
          <p:cNvPr id="13" name="Imagen 12"/>
          <p:cNvPicPr/>
          <p:nvPr/>
        </p:nvPicPr>
        <p:blipFill>
          <a:blip r:embed="rId5">
            <a:extLst>
              <a:ext uri="{28A0092B-C50C-407E-A947-70E740481C1C}">
                <a14:useLocalDpi xmlns:a14="http://schemas.microsoft.com/office/drawing/2010/main" val="0"/>
              </a:ext>
            </a:extLst>
          </a:blip>
          <a:srcRect/>
          <a:stretch>
            <a:fillRect/>
          </a:stretch>
        </p:blipFill>
        <p:spPr bwMode="auto">
          <a:xfrm>
            <a:off x="1088696" y="4421455"/>
            <a:ext cx="4781550" cy="4535398"/>
          </a:xfrm>
          <a:prstGeom prst="rect">
            <a:avLst/>
          </a:prstGeom>
          <a:noFill/>
          <a:ln>
            <a:noFill/>
          </a:ln>
        </p:spPr>
      </p:pic>
    </p:spTree>
    <p:extLst>
      <p:ext uri="{BB962C8B-B14F-4D97-AF65-F5344CB8AC3E}">
        <p14:creationId xmlns:p14="http://schemas.microsoft.com/office/powerpoint/2010/main" val="446950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28</a:t>
            </a:r>
            <a:endParaRPr lang="es-ES" sz="1050" b="1" dirty="0">
              <a:latin typeface="Arial Narrow" panose="020B060602020203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302" y="8695344"/>
            <a:ext cx="436191" cy="33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n 2"/>
          <p:cNvPicPr>
            <a:picLocks noChangeAspect="1"/>
          </p:cNvPicPr>
          <p:nvPr/>
        </p:nvPicPr>
        <p:blipFill rotWithShape="1">
          <a:blip r:embed="rId4" cstate="email">
            <a:extLst>
              <a:ext uri="{28A0092B-C50C-407E-A947-70E740481C1C}">
                <a14:useLocalDpi xmlns:a14="http://schemas.microsoft.com/office/drawing/2010/main"/>
              </a:ext>
            </a:extLst>
          </a:blip>
          <a:srcRect l="-2" r="40939"/>
          <a:stretch/>
        </p:blipFill>
        <p:spPr>
          <a:xfrm>
            <a:off x="0" y="2275443"/>
            <a:ext cx="7200900" cy="6880924"/>
          </a:xfrm>
          <a:prstGeom prst="rect">
            <a:avLst/>
          </a:prstGeom>
        </p:spPr>
      </p:pic>
      <p:grpSp>
        <p:nvGrpSpPr>
          <p:cNvPr id="13" name="Grupo 4"/>
          <p:cNvGrpSpPr/>
          <p:nvPr/>
        </p:nvGrpSpPr>
        <p:grpSpPr>
          <a:xfrm>
            <a:off x="1728242" y="2275443"/>
            <a:ext cx="5305921" cy="6880924"/>
            <a:chOff x="7461810" y="-36659"/>
            <a:chExt cx="4447883" cy="6903934"/>
          </a:xfrm>
        </p:grpSpPr>
        <p:sp>
          <p:nvSpPr>
            <p:cNvPr id="14" name="Rectángulo 6"/>
            <p:cNvSpPr/>
            <p:nvPr/>
          </p:nvSpPr>
          <p:spPr>
            <a:xfrm>
              <a:off x="7461810" y="-27296"/>
              <a:ext cx="4315226" cy="6894571"/>
            </a:xfrm>
            <a:custGeom>
              <a:avLst/>
              <a:gdLst>
                <a:gd name="connsiteX0" fmla="*/ 0 w 4096861"/>
                <a:gd name="connsiteY0" fmla="*/ 0 h 6853628"/>
                <a:gd name="connsiteX1" fmla="*/ 4096861 w 4096861"/>
                <a:gd name="connsiteY1" fmla="*/ 0 h 6853628"/>
                <a:gd name="connsiteX2" fmla="*/ 4096861 w 4096861"/>
                <a:gd name="connsiteY2" fmla="*/ 6853628 h 6853628"/>
                <a:gd name="connsiteX3" fmla="*/ 0 w 4096861"/>
                <a:gd name="connsiteY3" fmla="*/ 6853628 h 6853628"/>
                <a:gd name="connsiteX4" fmla="*/ 0 w 4096861"/>
                <a:gd name="connsiteY4" fmla="*/ 0 h 6853628"/>
                <a:gd name="connsiteX0" fmla="*/ 395785 w 4096861"/>
                <a:gd name="connsiteY0" fmla="*/ 0 h 6880923"/>
                <a:gd name="connsiteX1" fmla="*/ 4096861 w 4096861"/>
                <a:gd name="connsiteY1" fmla="*/ 27295 h 6880923"/>
                <a:gd name="connsiteX2" fmla="*/ 4096861 w 4096861"/>
                <a:gd name="connsiteY2" fmla="*/ 6880923 h 6880923"/>
                <a:gd name="connsiteX3" fmla="*/ 0 w 4096861"/>
                <a:gd name="connsiteY3" fmla="*/ 6880923 h 6880923"/>
                <a:gd name="connsiteX4" fmla="*/ 395785 w 4096861"/>
                <a:gd name="connsiteY4" fmla="*/ 0 h 6880923"/>
                <a:gd name="connsiteX0" fmla="*/ 614150 w 4315226"/>
                <a:gd name="connsiteY0" fmla="*/ 0 h 6894571"/>
                <a:gd name="connsiteX1" fmla="*/ 4315226 w 4315226"/>
                <a:gd name="connsiteY1" fmla="*/ 27295 h 6894571"/>
                <a:gd name="connsiteX2" fmla="*/ 4315226 w 4315226"/>
                <a:gd name="connsiteY2" fmla="*/ 6880923 h 6894571"/>
                <a:gd name="connsiteX3" fmla="*/ 0 w 4315226"/>
                <a:gd name="connsiteY3" fmla="*/ 6894571 h 6894571"/>
                <a:gd name="connsiteX4" fmla="*/ 614150 w 4315226"/>
                <a:gd name="connsiteY4" fmla="*/ 0 h 6894571"/>
                <a:gd name="connsiteX0" fmla="*/ 614150 w 4315226"/>
                <a:gd name="connsiteY0" fmla="*/ 0 h 6894571"/>
                <a:gd name="connsiteX1" fmla="*/ 4315226 w 4315226"/>
                <a:gd name="connsiteY1" fmla="*/ 27295 h 6894571"/>
                <a:gd name="connsiteX2" fmla="*/ 3673781 w 4315226"/>
                <a:gd name="connsiteY2" fmla="*/ 6894571 h 6894571"/>
                <a:gd name="connsiteX3" fmla="*/ 0 w 4315226"/>
                <a:gd name="connsiteY3" fmla="*/ 6894571 h 6894571"/>
                <a:gd name="connsiteX4" fmla="*/ 614150 w 4315226"/>
                <a:gd name="connsiteY4" fmla="*/ 0 h 689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5226" h="6894571">
                  <a:moveTo>
                    <a:pt x="614150" y="0"/>
                  </a:moveTo>
                  <a:lnTo>
                    <a:pt x="4315226" y="27295"/>
                  </a:lnTo>
                  <a:lnTo>
                    <a:pt x="3673781" y="6894571"/>
                  </a:lnTo>
                  <a:lnTo>
                    <a:pt x="0" y="6894571"/>
                  </a:lnTo>
                  <a:lnTo>
                    <a:pt x="614150" y="0"/>
                  </a:lnTo>
                  <a:close/>
                </a:path>
              </a:pathLst>
            </a:custGeom>
            <a:solidFill>
              <a:srgbClr val="0099CC">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 name="Conector recto 6"/>
            <p:cNvCxnSpPr/>
            <p:nvPr/>
          </p:nvCxnSpPr>
          <p:spPr>
            <a:xfrm flipH="1">
              <a:off x="11280577" y="-36659"/>
              <a:ext cx="629116" cy="689028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CuadroTexto 7"/>
          <p:cNvSpPr txBox="1"/>
          <p:nvPr/>
        </p:nvSpPr>
        <p:spPr>
          <a:xfrm>
            <a:off x="2520330" y="4554942"/>
            <a:ext cx="3502566" cy="3416320"/>
          </a:xfrm>
          <a:prstGeom prst="rect">
            <a:avLst/>
          </a:prstGeom>
          <a:noFill/>
        </p:spPr>
        <p:txBody>
          <a:bodyPr wrap="square" rtlCol="0">
            <a:spAutoFit/>
          </a:bodyPr>
          <a:lstStyle/>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Gracias</a:t>
            </a:r>
          </a:p>
          <a:p>
            <a:pPr algn="ctr"/>
            <a:r>
              <a:rPr lang="es-CO" sz="3600" i="1" dirty="0" smtClean="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rPr>
              <a:t>Equipo de Vigilancia epidemiológica y Sistemas de información</a:t>
            </a:r>
            <a:endParaRPr lang="es-CO" sz="5400" i="1" dirty="0">
              <a:solidFill>
                <a:schemeClr val="bg1"/>
              </a:solidFill>
              <a:effectLst>
                <a:outerShdw blurRad="38100" dist="38100" dir="2700000" algn="tl">
                  <a:srgbClr val="000000">
                    <a:alpha val="43137"/>
                  </a:srgbClr>
                </a:outerShdw>
              </a:effectLst>
              <a:latin typeface="Franklin Gothic Heavy" panose="020B0903020102020204" pitchFamily="34" charset="0"/>
              <a:ea typeface="Carter One" panose="03080802040405060005" pitchFamily="66" charset="0"/>
            </a:endParaRPr>
          </a:p>
        </p:txBody>
      </p:sp>
      <p:sp>
        <p:nvSpPr>
          <p:cNvPr id="17" name="501 Cuadro de texto"/>
          <p:cNvSpPr txBox="1"/>
          <p:nvPr/>
        </p:nvSpPr>
        <p:spPr>
          <a:xfrm>
            <a:off x="2502805" y="6876256"/>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s-CO" sz="9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800" kern="1200" dirty="0">
                <a:solidFill>
                  <a:srgbClr val="000000"/>
                </a:solidFill>
                <a:effectLst/>
                <a:ea typeface="MS Mincho"/>
              </a:rPr>
              <a:t> </a:t>
            </a:r>
            <a:endParaRPr lang="es-ES" sz="1200" dirty="0">
              <a:effectLst/>
              <a:latin typeface="Times New Roman"/>
              <a:ea typeface="Times New Roman"/>
            </a:endParaRPr>
          </a:p>
        </p:txBody>
      </p:sp>
      <p:grpSp>
        <p:nvGrpSpPr>
          <p:cNvPr id="18" name="Grupo 17"/>
          <p:cNvGrpSpPr/>
          <p:nvPr/>
        </p:nvGrpSpPr>
        <p:grpSpPr>
          <a:xfrm>
            <a:off x="0" y="14519"/>
            <a:ext cx="7200898" cy="2078230"/>
            <a:chOff x="0" y="14519"/>
            <a:chExt cx="7200898" cy="2078230"/>
          </a:xfrm>
        </p:grpSpPr>
        <p:sp>
          <p:nvSpPr>
            <p:cNvPr id="20" name="6 Cuadro de texto"/>
            <p:cNvSpPr txBox="1"/>
            <p:nvPr/>
          </p:nvSpPr>
          <p:spPr>
            <a:xfrm>
              <a:off x="1162804" y="992927"/>
              <a:ext cx="2734310" cy="6267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1600" b="1" kern="1200" dirty="0">
                  <a:solidFill>
                    <a:srgbClr val="000000"/>
                  </a:solidFill>
                  <a:effectLst/>
                  <a:latin typeface="Arial Narrow"/>
                  <a:ea typeface="MS Mincho"/>
                </a:rPr>
                <a:t>Boletín de Periodo Epidemiológico Medellín </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pic>
          <p:nvPicPr>
            <p:cNvPr id="21" name="Picture 2"/>
            <p:cNvPicPr/>
            <p:nvPr/>
          </p:nvPicPr>
          <p:blipFill>
            <a:blip r:embed="rId5">
              <a:extLst>
                <a:ext uri="{28A0092B-C50C-407E-A947-70E740481C1C}">
                  <a14:useLocalDpi xmlns:a14="http://schemas.microsoft.com/office/drawing/2010/main" val="0"/>
                </a:ext>
              </a:extLst>
            </a:blip>
            <a:stretch>
              <a:fillRect/>
            </a:stretch>
          </p:blipFill>
          <p:spPr bwMode="auto">
            <a:xfrm>
              <a:off x="4752578" y="321103"/>
              <a:ext cx="2448320" cy="1771646"/>
            </a:xfrm>
            <a:prstGeom prst="rect">
              <a:avLst/>
            </a:prstGeom>
            <a:noFill/>
            <a:ln>
              <a:noFill/>
            </a:ln>
            <a:extLst>
              <a:ext uri="{53640926-AAD7-44D8-BBD7-CCE9431645EC}">
                <a14:shadowObscured xmlns:a14="http://schemas.microsoft.com/office/drawing/2010/main"/>
              </a:ext>
            </a:extLst>
          </p:spPr>
        </p:pic>
        <p:sp>
          <p:nvSpPr>
            <p:cNvPr id="22" name="6 Cuadro de texto"/>
            <p:cNvSpPr txBox="1"/>
            <p:nvPr/>
          </p:nvSpPr>
          <p:spPr>
            <a:xfrm>
              <a:off x="0" y="14519"/>
              <a:ext cx="4536554" cy="9969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3200" b="1" kern="1200" dirty="0" smtClean="0">
                  <a:solidFill>
                    <a:srgbClr val="00B050"/>
                  </a:solidFill>
                  <a:effectLst/>
                  <a:latin typeface="Arial Narrow"/>
                  <a:ea typeface="MS Mincho"/>
                </a:rPr>
                <a:t>Secretaría de Salud de Medellín</a:t>
              </a:r>
              <a:r>
                <a:rPr lang="es-CO" sz="1100" b="1"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100" b="1" kern="1200" dirty="0">
                  <a:solidFill>
                    <a:srgbClr val="000000"/>
                  </a:solidFill>
                  <a:effectLst/>
                  <a:ea typeface="MS Mincho"/>
                </a:rPr>
                <a:t> </a:t>
              </a:r>
              <a:endParaRPr lang="es-ES" sz="1200" dirty="0">
                <a:effectLst/>
                <a:latin typeface="Times New Roman"/>
                <a:ea typeface="Times New Roman"/>
              </a:endParaRPr>
            </a:p>
            <a:p>
              <a:pPr algn="ct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a:p>
              <a:pPr>
                <a:spcAft>
                  <a:spcPts val="0"/>
                </a:spcAft>
              </a:pPr>
              <a:r>
                <a:rPr lang="es-CO" sz="1000" kern="1200" dirty="0">
                  <a:solidFill>
                    <a:srgbClr val="000000"/>
                  </a:solidFill>
                  <a:effectLst/>
                  <a:ea typeface="MS Mincho"/>
                </a:rPr>
                <a:t> </a:t>
              </a:r>
              <a:endParaRPr lang="es-ES" sz="1200" dirty="0">
                <a:effectLst/>
                <a:latin typeface="Times New Roman"/>
                <a:ea typeface="Times New Roman"/>
              </a:endParaRPr>
            </a:p>
          </p:txBody>
        </p:sp>
      </p:grpSp>
      <p:sp>
        <p:nvSpPr>
          <p:cNvPr id="23" name="501 Cuadro de texto"/>
          <p:cNvSpPr txBox="1"/>
          <p:nvPr/>
        </p:nvSpPr>
        <p:spPr>
          <a:xfrm>
            <a:off x="576114" y="1684583"/>
            <a:ext cx="3598545" cy="451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CO" sz="800" b="1" dirty="0">
                <a:solidFill>
                  <a:srgbClr val="000000"/>
                </a:solidFill>
                <a:latin typeface="Arial Narrow"/>
                <a:ea typeface="MS Mincho"/>
              </a:rPr>
              <a:t>Programa Vigilancia Epidemiológica – Subsecretaría de Salud Pública</a:t>
            </a:r>
            <a:endParaRPr lang="es-ES" sz="1200" dirty="0">
              <a:latin typeface="Times New Roman"/>
              <a:ea typeface="Times New Roman"/>
            </a:endParaRPr>
          </a:p>
          <a:p>
            <a:pPr algn="ctr">
              <a:spcAft>
                <a:spcPts val="0"/>
              </a:spcAft>
            </a:pPr>
            <a:r>
              <a:rPr lang="es-CO" sz="800" b="1" dirty="0">
                <a:solidFill>
                  <a:srgbClr val="000000"/>
                </a:solidFill>
                <a:latin typeface="Arial Narrow"/>
                <a:ea typeface="MS Mincho"/>
              </a:rPr>
              <a:t>Periodo epidemiológico 09 de 2021 - </a:t>
            </a:r>
            <a:r>
              <a:rPr lang="pt-BR" sz="800" b="1" dirty="0">
                <a:solidFill>
                  <a:srgbClr val="000000"/>
                </a:solidFill>
                <a:latin typeface="Arial Narrow"/>
                <a:ea typeface="MS Mincho"/>
              </a:rPr>
              <a:t>Reporte Semanas 1 a 36</a:t>
            </a:r>
            <a:r>
              <a:rPr lang="es-CO" sz="800" b="1" dirty="0">
                <a:solidFill>
                  <a:srgbClr val="000000"/>
                </a:solidFill>
                <a:latin typeface="Arial Narrow"/>
                <a:ea typeface="MS Mincho"/>
              </a:rPr>
              <a:t> (Hasta Septiembre 11)</a:t>
            </a:r>
            <a:endParaRPr lang="es-ES" sz="1200" dirty="0">
              <a:latin typeface="Times New Roman"/>
              <a:ea typeface="Times New Roman"/>
            </a:endParaRPr>
          </a:p>
        </p:txBody>
      </p:sp>
    </p:spTree>
    <p:extLst>
      <p:ext uri="{BB962C8B-B14F-4D97-AF65-F5344CB8AC3E}">
        <p14:creationId xmlns:p14="http://schemas.microsoft.com/office/powerpoint/2010/main" val="185892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32223" cy="549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38658"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09 - 2021</a:t>
            </a:r>
            <a:endParaRPr lang="es-ES" sz="1200" b="1" dirty="0">
              <a:latin typeface="Arial Narrow" panose="020B0606020202030204" pitchFamily="34" charset="0"/>
            </a:endParaRPr>
          </a:p>
        </p:txBody>
      </p:sp>
      <p:sp>
        <p:nvSpPr>
          <p:cNvPr id="6" name="5 Rectángulo"/>
          <p:cNvSpPr/>
          <p:nvPr/>
        </p:nvSpPr>
        <p:spPr>
          <a:xfrm>
            <a:off x="2274078" y="2305199"/>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Canal endémico de los casos notificados de tuberculosis todas las formas Medellín, a Periodo epidemiológico 09  acumulado de 2021. </a:t>
            </a:r>
            <a:endParaRPr lang="es-ES" sz="800" dirty="0">
              <a:latin typeface="Arial Narrow" panose="020B0606020202030204" pitchFamily="34" charset="0"/>
            </a:endParaRPr>
          </a:p>
        </p:txBody>
      </p:sp>
      <p:grpSp>
        <p:nvGrpSpPr>
          <p:cNvPr id="8" name="7 Grupo"/>
          <p:cNvGrpSpPr/>
          <p:nvPr/>
        </p:nvGrpSpPr>
        <p:grpSpPr>
          <a:xfrm>
            <a:off x="179214" y="4211965"/>
            <a:ext cx="1892650" cy="488477"/>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71452" y="3478755"/>
              <a:ext cx="1936622" cy="741181"/>
            </a:xfrm>
            <a:prstGeom prst="rect">
              <a:avLst/>
            </a:prstGeom>
            <a:noFill/>
          </p:spPr>
          <p:txBody>
            <a:bodyPr wrap="square" rtlCol="0">
              <a:spAutoFit/>
            </a:bodyPr>
            <a:lstStyle/>
            <a:p>
              <a:pPr algn="ctr"/>
              <a:r>
                <a:rPr lang="es-ES" sz="2000" b="1" dirty="0" smtClean="0">
                  <a:latin typeface="Arial Narrow" panose="020B0606020202030204" pitchFamily="34" charset="0"/>
                </a:rPr>
                <a:t>1134</a:t>
              </a:r>
              <a:endParaRPr lang="es-ES" sz="2000" b="1" dirty="0">
                <a:latin typeface="Arial Narrow" panose="020B0606020202030204" pitchFamily="34" charset="0"/>
              </a:endParaRPr>
            </a:p>
          </p:txBody>
        </p:sp>
      </p:grpSp>
      <p:sp>
        <p:nvSpPr>
          <p:cNvPr id="9" name="8 CuadroTexto"/>
          <p:cNvSpPr txBox="1"/>
          <p:nvPr/>
        </p:nvSpPr>
        <p:spPr>
          <a:xfrm>
            <a:off x="-19190" y="4861773"/>
            <a:ext cx="2293268" cy="646331"/>
          </a:xfrm>
          <a:prstGeom prst="rect">
            <a:avLst/>
          </a:prstGeom>
          <a:noFill/>
        </p:spPr>
        <p:txBody>
          <a:bodyPr wrap="square" rtlCol="0">
            <a:spAutoFit/>
          </a:bodyPr>
          <a:lstStyle/>
          <a:p>
            <a:pPr algn="ctr"/>
            <a:r>
              <a:rPr lang="es-ES" sz="1200" b="1" dirty="0">
                <a:latin typeface="Arial Narrow" panose="020B0606020202030204" pitchFamily="34" charset="0"/>
              </a:rPr>
              <a:t>La variación porcentual con respecto al mismo periodo del año </a:t>
            </a:r>
            <a:r>
              <a:rPr lang="es-ES" sz="1200" b="1" dirty="0" smtClean="0">
                <a:latin typeface="Arial Narrow" panose="020B0606020202030204" pitchFamily="34" charset="0"/>
              </a:rPr>
              <a:t>anterior aumentó </a:t>
            </a:r>
            <a:r>
              <a:rPr lang="es-ES" sz="1200" b="1" dirty="0">
                <a:latin typeface="Arial Narrow" panose="020B0606020202030204" pitchFamily="34" charset="0"/>
              </a:rPr>
              <a:t>en un </a:t>
            </a:r>
            <a:r>
              <a:rPr lang="es-ES" sz="1200" b="1" dirty="0" smtClean="0">
                <a:latin typeface="Arial Narrow" panose="020B0606020202030204" pitchFamily="34" charset="0"/>
              </a:rPr>
              <a:t>9,99%</a:t>
            </a:r>
            <a:endParaRPr lang="es-ES" sz="1200" b="1" dirty="0">
              <a:latin typeface="Arial Narrow" panose="020B0606020202030204" pitchFamily="34" charset="0"/>
            </a:endParaRPr>
          </a:p>
        </p:txBody>
      </p:sp>
      <p:sp>
        <p:nvSpPr>
          <p:cNvPr id="18" name="17 Rectángulo"/>
          <p:cNvSpPr/>
          <p:nvPr/>
        </p:nvSpPr>
        <p:spPr>
          <a:xfrm>
            <a:off x="2295483" y="4974431"/>
            <a:ext cx="4946011" cy="430887"/>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Comportamiento </a:t>
            </a:r>
            <a:r>
              <a:rPr lang="es-ES" sz="800" dirty="0">
                <a:latin typeface="Arial Narrow" panose="020B0606020202030204" pitchFamily="34" charset="0"/>
              </a:rPr>
              <a:t>de los casos notificados </a:t>
            </a:r>
            <a:r>
              <a:rPr lang="es-ES" sz="800" dirty="0" smtClean="0">
                <a:latin typeface="Arial Narrow" panose="020B0606020202030204" pitchFamily="34" charset="0"/>
              </a:rPr>
              <a:t>semanalmente de </a:t>
            </a:r>
            <a:r>
              <a:rPr lang="es-ES" sz="800" dirty="0">
                <a:latin typeface="Arial Narrow" panose="020B0606020202030204" pitchFamily="34" charset="0"/>
              </a:rPr>
              <a:t>tuberculosis todas las formas Medellín, a Periodo epidemiológico </a:t>
            </a:r>
            <a:r>
              <a:rPr lang="es-ES" sz="800" dirty="0" smtClean="0">
                <a:latin typeface="Arial Narrow" panose="020B0606020202030204" pitchFamily="34" charset="0"/>
              </a:rPr>
              <a:t>09 acumulado de 2018-2021. </a:t>
            </a:r>
            <a:endParaRPr lang="es-ES" sz="8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por territorio</a:t>
              </a:r>
              <a:endParaRPr lang="es-ES" sz="1200" b="1" dirty="0">
                <a:latin typeface="Arial Narrow" panose="020B0606020202030204" pitchFamily="34" charset="0"/>
              </a:endParaRPr>
            </a:p>
          </p:txBody>
        </p:sp>
      </p:grpSp>
      <p:sp>
        <p:nvSpPr>
          <p:cNvPr id="54" name="53 Rectángulo"/>
          <p:cNvSpPr/>
          <p:nvPr/>
        </p:nvSpPr>
        <p:spPr>
          <a:xfrm>
            <a:off x="1" y="8388424"/>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proporción de tuberculosis todas las formas. Medellín, a Periodo epidemiológico 09 acumulado de 2021. </a:t>
            </a:r>
            <a:endParaRPr lang="es-ES" sz="800" dirty="0">
              <a:latin typeface="Arial Narrow" panose="020B0606020202030204" pitchFamily="34" charset="0"/>
            </a:endParaRPr>
          </a:p>
        </p:txBody>
      </p:sp>
      <p:sp>
        <p:nvSpPr>
          <p:cNvPr id="61" name="60 CuadroTexto"/>
          <p:cNvSpPr txBox="1"/>
          <p:nvPr/>
        </p:nvSpPr>
        <p:spPr>
          <a:xfrm>
            <a:off x="-31766" y="2811293"/>
            <a:ext cx="2216557" cy="446276"/>
          </a:xfrm>
          <a:prstGeom prst="rect">
            <a:avLst/>
          </a:prstGeom>
          <a:noFill/>
        </p:spPr>
        <p:txBody>
          <a:bodyPr wrap="square" rtlCol="0">
            <a:spAutoFit/>
          </a:bodyPr>
          <a:lstStyle/>
          <a:p>
            <a:pPr algn="ctr"/>
            <a:r>
              <a:rPr lang="es-ES" sz="1200" b="1" dirty="0" smtClean="0">
                <a:solidFill>
                  <a:srgbClr val="C00000"/>
                </a:solidFill>
                <a:latin typeface="Arial Narrow" panose="020B0606020202030204" pitchFamily="34" charset="0"/>
              </a:rPr>
              <a:t>2,95 </a:t>
            </a:r>
            <a:r>
              <a:rPr lang="es-ES" sz="1100" b="1" dirty="0" smtClean="0">
                <a:latin typeface="Arial Narrow" panose="020B0606020202030204" pitchFamily="34" charset="0"/>
              </a:rPr>
              <a:t>Mortalidad por 100.000 hab. (76 casos)</a:t>
            </a:r>
            <a:endParaRPr lang="es-ES" sz="11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36330"/>
            <a:ext cx="2075175" cy="400110"/>
          </a:xfrm>
          <a:noFill/>
        </p:spPr>
        <p:txBody>
          <a:bodyPr wrap="square" rtlCol="0">
            <a:spAutoFit/>
          </a:bodyPr>
          <a:lstStyle/>
          <a:p>
            <a:r>
              <a:rPr lang="es-ES" sz="2000" b="1" dirty="0" smtClean="0">
                <a:solidFill>
                  <a:srgbClr val="C00000"/>
                </a:solidFill>
                <a:latin typeface="Arial Narrow" panose="020B0606020202030204" pitchFamily="34" charset="0"/>
                <a:ea typeface="+mn-ea"/>
                <a:cs typeface="+mn-cs"/>
              </a:rPr>
              <a:t>Tuberculosis</a:t>
            </a:r>
            <a:endParaRPr lang="es-ES" sz="2000" b="1" dirty="0">
              <a:solidFill>
                <a:srgbClr val="C00000"/>
              </a:solidFill>
              <a:latin typeface="Arial Narrow" panose="020B0606020202030204" pitchFamily="34" charset="0"/>
              <a:ea typeface="+mn-ea"/>
              <a:cs typeface="+mn-cs"/>
            </a:endParaRPr>
          </a:p>
        </p:txBody>
      </p:sp>
      <p:sp>
        <p:nvSpPr>
          <p:cNvPr id="30" name="29 Rectángulo"/>
          <p:cNvSpPr/>
          <p:nvPr/>
        </p:nvSpPr>
        <p:spPr>
          <a:xfrm>
            <a:off x="3564753" y="8389778"/>
            <a:ext cx="3600450" cy="461665"/>
          </a:xfrm>
          <a:prstGeom prst="rect">
            <a:avLst/>
          </a:prstGeom>
        </p:spPr>
        <p:txBody>
          <a:bodyPr wrap="square">
            <a:spAutoFit/>
          </a:bodyPr>
          <a:lstStyle/>
          <a:p>
            <a:r>
              <a:rPr lang="es-ES" sz="800" dirty="0" smtClean="0">
                <a:latin typeface="Arial Narrow" panose="020B0606020202030204" pitchFamily="34" charset="0"/>
              </a:rPr>
              <a:t>Fuente: SIVIGILA. Secretaria de Salud de Medellín.</a:t>
            </a:r>
          </a:p>
          <a:p>
            <a:r>
              <a:rPr lang="es-ES" sz="800" dirty="0" smtClean="0">
                <a:latin typeface="Arial Narrow" panose="020B0606020202030204" pitchFamily="34" charset="0"/>
              </a:rPr>
              <a:t>Figura. Mapa temático de densidad de tuberculosis todas las formas. Medellín, a Periodo epidemiológico 09 acumulado de 2021 </a:t>
            </a:r>
            <a:endParaRPr lang="es-ES" sz="800" dirty="0">
              <a:latin typeface="Arial Narrow" panose="020B0606020202030204" pitchFamily="34" charset="0"/>
            </a:endParaRPr>
          </a:p>
        </p:txBody>
      </p:sp>
      <p:pic>
        <p:nvPicPr>
          <p:cNvPr id="4" name="Imagen 3"/>
          <p:cNvPicPr>
            <a:picLocks noChangeAspect="1"/>
          </p:cNvPicPr>
          <p:nvPr/>
        </p:nvPicPr>
        <p:blipFill>
          <a:blip r:embed="rId4"/>
          <a:stretch>
            <a:fillRect/>
          </a:stretch>
        </p:blipFill>
        <p:spPr>
          <a:xfrm>
            <a:off x="31095" y="6033355"/>
            <a:ext cx="3692813" cy="2388891"/>
          </a:xfrm>
          <a:prstGeom prst="rect">
            <a:avLst/>
          </a:prstGeom>
        </p:spPr>
      </p:pic>
      <p:pic>
        <p:nvPicPr>
          <p:cNvPr id="12" name="Imagen 11"/>
          <p:cNvPicPr>
            <a:picLocks noChangeAspect="1"/>
          </p:cNvPicPr>
          <p:nvPr/>
        </p:nvPicPr>
        <p:blipFill>
          <a:blip r:embed="rId5"/>
          <a:stretch>
            <a:fillRect/>
          </a:stretch>
        </p:blipFill>
        <p:spPr>
          <a:xfrm>
            <a:off x="3739438" y="6012160"/>
            <a:ext cx="3480652" cy="2253637"/>
          </a:xfrm>
          <a:prstGeom prst="rect">
            <a:avLst/>
          </a:prstGeom>
        </p:spPr>
      </p:pic>
      <p:graphicFrame>
        <p:nvGraphicFramePr>
          <p:cNvPr id="33" name="Gráfico 32">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774597419"/>
              </p:ext>
            </p:extLst>
          </p:nvPr>
        </p:nvGraphicFramePr>
        <p:xfrm>
          <a:off x="2215027" y="397225"/>
          <a:ext cx="4950176" cy="193404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3 Gráfico"/>
          <p:cNvGraphicFramePr>
            <a:graphicFrameLocks/>
          </p:cNvGraphicFramePr>
          <p:nvPr>
            <p:extLst>
              <p:ext uri="{D42A27DB-BD31-4B8C-83A1-F6EECF244321}">
                <p14:modId xmlns:p14="http://schemas.microsoft.com/office/powerpoint/2010/main" val="2129899986"/>
              </p:ext>
            </p:extLst>
          </p:nvPr>
        </p:nvGraphicFramePr>
        <p:xfrm>
          <a:off x="2184791" y="2751183"/>
          <a:ext cx="4980411" cy="22218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5063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3621"/>
            <a:ext cx="7200900" cy="460879"/>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5617"/>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31453" t="7635" r="56934"/>
          <a:stretch/>
        </p:blipFill>
        <p:spPr bwMode="auto">
          <a:xfrm>
            <a:off x="1934415" y="828686"/>
            <a:ext cx="551793" cy="78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419910" y="1741916"/>
            <a:ext cx="79098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61,82%</a:t>
            </a:r>
            <a:endParaRPr lang="es-ES" sz="1600" b="1" dirty="0">
              <a:solidFill>
                <a:schemeClr val="tx1"/>
              </a:solidFill>
              <a:latin typeface="Arial Narrow" panose="020B0606020202030204" pitchFamily="34" charset="0"/>
            </a:endParaRPr>
          </a:p>
        </p:txBody>
      </p:sp>
      <p:sp>
        <p:nvSpPr>
          <p:cNvPr id="42" name="41 Rectángulo redondeado"/>
          <p:cNvSpPr/>
          <p:nvPr/>
        </p:nvSpPr>
        <p:spPr>
          <a:xfrm>
            <a:off x="1787995" y="1741916"/>
            <a:ext cx="8110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38,18%</a:t>
            </a:r>
            <a:endParaRPr lang="es-ES" sz="1600" b="1" dirty="0">
              <a:solidFill>
                <a:schemeClr val="tx1"/>
              </a:solidFill>
              <a:latin typeface="Arial Narrow" panose="020B0606020202030204" pitchFamily="34" charset="0"/>
            </a:endParaRPr>
          </a:p>
        </p:txBody>
      </p:sp>
      <p:sp>
        <p:nvSpPr>
          <p:cNvPr id="43" name="42 Rectángulo redondeado"/>
          <p:cNvSpPr/>
          <p:nvPr/>
        </p:nvSpPr>
        <p:spPr>
          <a:xfrm>
            <a:off x="3227117" y="1765356"/>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0,44%</a:t>
            </a:r>
            <a:endParaRPr lang="es-ES" sz="1600" b="1" dirty="0">
              <a:solidFill>
                <a:schemeClr val="tx1"/>
              </a:solidFill>
              <a:latin typeface="Arial Narrow" panose="020B0606020202030204" pitchFamily="34" charset="0"/>
            </a:endParaRPr>
          </a:p>
        </p:txBody>
      </p:sp>
      <p:sp>
        <p:nvSpPr>
          <p:cNvPr id="44" name="43 Rectángulo redondeado"/>
          <p:cNvSpPr/>
          <p:nvPr/>
        </p:nvSpPr>
        <p:spPr>
          <a:xfrm>
            <a:off x="4559644" y="1789214"/>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0,09%</a:t>
            </a:r>
            <a:endParaRPr lang="es-ES" sz="1600" b="1" dirty="0">
              <a:solidFill>
                <a:schemeClr val="tx1"/>
              </a:solidFill>
              <a:latin typeface="Arial Narrow" panose="020B0606020202030204" pitchFamily="34" charset="0"/>
            </a:endParaRPr>
          </a:p>
        </p:txBody>
      </p:sp>
      <p:pic>
        <p:nvPicPr>
          <p:cNvPr id="20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58247"/>
          <a:stretch/>
        </p:blipFill>
        <p:spPr bwMode="auto">
          <a:xfrm>
            <a:off x="1964656" y="2510820"/>
            <a:ext cx="1157125" cy="103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50000"/>
          <a:stretch/>
        </p:blipFill>
        <p:spPr bwMode="auto">
          <a:xfrm>
            <a:off x="3700336" y="2411760"/>
            <a:ext cx="1268412"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r="48966"/>
          <a:stretch/>
        </p:blipFill>
        <p:spPr bwMode="auto">
          <a:xfrm>
            <a:off x="332260" y="2650922"/>
            <a:ext cx="1306822" cy="96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5"/>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0528"/>
          <a:stretch/>
        </p:blipFill>
        <p:spPr bwMode="auto">
          <a:xfrm>
            <a:off x="5497770" y="2465642"/>
            <a:ext cx="1255027" cy="111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5" name="54 Tabla"/>
          <p:cNvGraphicFramePr>
            <a:graphicFrameLocks noGrp="1"/>
          </p:cNvGraphicFramePr>
          <p:nvPr>
            <p:extLst/>
          </p:nvPr>
        </p:nvGraphicFramePr>
        <p:xfrm>
          <a:off x="144066" y="3523010"/>
          <a:ext cx="6984775" cy="370840"/>
        </p:xfrm>
        <a:graphic>
          <a:graphicData uri="http://schemas.openxmlformats.org/drawingml/2006/table">
            <a:tbl>
              <a:tblPr firstRow="1" bandRow="1">
                <a:tableStyleId>{2D5ABB26-0587-4C30-8999-92F81FD0307C}</a:tableStyleId>
              </a:tblPr>
              <a:tblGrid>
                <a:gridCol w="1631410">
                  <a:extLst>
                    <a:ext uri="{9D8B030D-6E8A-4147-A177-3AD203B41FA5}">
                      <a16:colId xmlns:a16="http://schemas.microsoft.com/office/drawing/2014/main" val="20000"/>
                    </a:ext>
                  </a:extLst>
                </a:gridCol>
                <a:gridCol w="1664017">
                  <a:extLst>
                    <a:ext uri="{9D8B030D-6E8A-4147-A177-3AD203B41FA5}">
                      <a16:colId xmlns:a16="http://schemas.microsoft.com/office/drawing/2014/main" val="20001"/>
                    </a:ext>
                  </a:extLst>
                </a:gridCol>
                <a:gridCol w="1822495">
                  <a:extLst>
                    <a:ext uri="{9D8B030D-6E8A-4147-A177-3AD203B41FA5}">
                      <a16:colId xmlns:a16="http://schemas.microsoft.com/office/drawing/2014/main" val="20002"/>
                    </a:ext>
                  </a:extLst>
                </a:gridCol>
                <a:gridCol w="1866853">
                  <a:extLst>
                    <a:ext uri="{9D8B030D-6E8A-4147-A177-3AD203B41FA5}">
                      <a16:colId xmlns:a16="http://schemas.microsoft.com/office/drawing/2014/main" val="20003"/>
                    </a:ext>
                  </a:extLst>
                </a:gridCol>
              </a:tblGrid>
              <a:tr h="370840">
                <a:tc>
                  <a:txBody>
                    <a:bodyPr/>
                    <a:lstStyle/>
                    <a:p>
                      <a:pPr algn="ctr"/>
                      <a:r>
                        <a:rPr lang="es-ES" sz="1200" b="1" u="sng" dirty="0" smtClean="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Habitante</a:t>
                      </a:r>
                      <a:r>
                        <a:rPr lang="es-ES" sz="1200" b="1" u="sng" baseline="0" dirty="0" smtClean="0">
                          <a:latin typeface="Arial Narrow" panose="020B0606020202030204" pitchFamily="34" charset="0"/>
                        </a:rPr>
                        <a:t> de calle</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dirty="0" smtClean="0">
                          <a:latin typeface="Arial Narrow" panose="020B0606020202030204" pitchFamily="34" charset="0"/>
                        </a:rPr>
                        <a:t>Profesionales de la</a:t>
                      </a:r>
                      <a:r>
                        <a:rPr lang="es-ES" sz="1200" b="1" u="sng" baseline="0" dirty="0" smtClean="0">
                          <a:latin typeface="Arial Narrow" panose="020B0606020202030204" pitchFamily="34" charset="0"/>
                        </a:rPr>
                        <a:t> salud</a:t>
                      </a:r>
                      <a:endParaRPr lang="es-ES" sz="1200" b="1" u="sng" dirty="0">
                        <a:solidFill>
                          <a:sysClr val="windowText" lastClr="000000"/>
                        </a:solidFill>
                        <a:latin typeface="Arial Narrow" panose="020B0606020202030204" pitchFamily="34" charset="0"/>
                      </a:endParaRPr>
                    </a:p>
                  </a:txBody>
                  <a:tcPr/>
                </a:tc>
                <a:tc>
                  <a:txBody>
                    <a:bodyPr/>
                    <a:lstStyle/>
                    <a:p>
                      <a:pPr algn="ctr"/>
                      <a:r>
                        <a:rPr lang="es-ES" sz="1200" b="1" u="sng" baseline="0" dirty="0" smtClean="0">
                          <a:latin typeface="Arial Narrow" panose="020B0606020202030204" pitchFamily="34" charset="0"/>
                        </a:rPr>
                        <a:t>Procedentes del exterior</a:t>
                      </a:r>
                      <a:endParaRPr lang="es-ES" sz="1200" b="1" u="sng" dirty="0">
                        <a:solidFill>
                          <a:sysClr val="windowText" lastClr="000000"/>
                        </a:solidFill>
                        <a:latin typeface="Arial Narrow" panose="020B0606020202030204" pitchFamily="34" charset="0"/>
                      </a:endParaRPr>
                    </a:p>
                  </a:txBody>
                  <a:tcPr/>
                </a:tc>
                <a:extLst>
                  <a:ext uri="{0D108BD9-81ED-4DB2-BD59-A6C34878D82A}">
                    <a16:rowId xmlns:a16="http://schemas.microsoft.com/office/drawing/2014/main" val="10000"/>
                  </a:ext>
                </a:extLst>
              </a:tr>
            </a:tbl>
          </a:graphicData>
        </a:graphic>
      </p:graphicFrame>
      <p:sp>
        <p:nvSpPr>
          <p:cNvPr id="56" name="55 Rectángulo redondeado"/>
          <p:cNvSpPr/>
          <p:nvPr/>
        </p:nvSpPr>
        <p:spPr>
          <a:xfrm>
            <a:off x="529379" y="3801192"/>
            <a:ext cx="893884"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10 casos</a:t>
            </a:r>
            <a:endParaRPr lang="es-ES" sz="1400" b="1" dirty="0">
              <a:solidFill>
                <a:schemeClr val="tx1"/>
              </a:solidFill>
              <a:latin typeface="Arial Narrow" panose="020B0606020202030204" pitchFamily="34" charset="0"/>
            </a:endParaRPr>
          </a:p>
        </p:txBody>
      </p:sp>
      <p:sp>
        <p:nvSpPr>
          <p:cNvPr id="57" name="56 Rectángulo redondeado"/>
          <p:cNvSpPr/>
          <p:nvPr/>
        </p:nvSpPr>
        <p:spPr>
          <a:xfrm>
            <a:off x="2079654" y="3801192"/>
            <a:ext cx="971485"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57 casos</a:t>
            </a:r>
            <a:endParaRPr lang="es-ES" sz="1400" b="1" dirty="0">
              <a:solidFill>
                <a:schemeClr val="tx1"/>
              </a:solidFill>
              <a:latin typeface="Arial Narrow" panose="020B0606020202030204" pitchFamily="34" charset="0"/>
            </a:endParaRPr>
          </a:p>
        </p:txBody>
      </p:sp>
      <p:sp>
        <p:nvSpPr>
          <p:cNvPr id="58" name="57 Rectángulo redondeado"/>
          <p:cNvSpPr/>
          <p:nvPr/>
        </p:nvSpPr>
        <p:spPr>
          <a:xfrm>
            <a:off x="3964508" y="3793100"/>
            <a:ext cx="88006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18 casos</a:t>
            </a:r>
            <a:endParaRPr lang="es-ES" sz="1400" b="1" dirty="0">
              <a:solidFill>
                <a:schemeClr val="tx1"/>
              </a:solidFill>
              <a:latin typeface="Arial Narrow" panose="020B0606020202030204" pitchFamily="34" charset="0"/>
            </a:endParaRPr>
          </a:p>
        </p:txBody>
      </p:sp>
      <p:sp>
        <p:nvSpPr>
          <p:cNvPr id="59" name="58 Rectángulo redondeado"/>
          <p:cNvSpPr/>
          <p:nvPr/>
        </p:nvSpPr>
        <p:spPr>
          <a:xfrm>
            <a:off x="5803688" y="3801192"/>
            <a:ext cx="89310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34 casos</a:t>
            </a:r>
            <a:endParaRPr lang="es-ES" sz="1400" b="1" dirty="0">
              <a:solidFill>
                <a:schemeClr val="tx1"/>
              </a:solidFill>
              <a:latin typeface="Arial Narrow" panose="020B0606020202030204" pitchFamily="34"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82" y="942404"/>
            <a:ext cx="1344613" cy="65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CuadroTexto"/>
          <p:cNvSpPr txBox="1"/>
          <p:nvPr/>
        </p:nvSpPr>
        <p:spPr>
          <a:xfrm>
            <a:off x="5899235" y="1509082"/>
            <a:ext cx="1229607" cy="276999"/>
          </a:xfrm>
          <a:prstGeom prst="rect">
            <a:avLst/>
          </a:prstGeom>
          <a:noFill/>
        </p:spPr>
        <p:txBody>
          <a:bodyPr wrap="square" rtlCol="0">
            <a:spAutoFit/>
          </a:bodyPr>
          <a:lstStyle/>
          <a:p>
            <a:r>
              <a:rPr lang="es-ES" sz="1200" b="1" u="sng" dirty="0" smtClean="0">
                <a:latin typeface="Arial Narrow" panose="020B0606020202030204" pitchFamily="34" charset="0"/>
              </a:rPr>
              <a:t>Coinfección</a:t>
            </a:r>
            <a:endParaRPr lang="es-ES" sz="1200" b="1" u="sng" dirty="0">
              <a:latin typeface="Arial Narrow" panose="020B0606020202030204" pitchFamily="34" charset="0"/>
            </a:endParaRPr>
          </a:p>
        </p:txBody>
      </p:sp>
      <p:sp>
        <p:nvSpPr>
          <p:cNvPr id="65" name="64 Rectángulo redondeado"/>
          <p:cNvSpPr/>
          <p:nvPr/>
        </p:nvSpPr>
        <p:spPr>
          <a:xfrm>
            <a:off x="5944799" y="1766114"/>
            <a:ext cx="80799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16,31%</a:t>
            </a:r>
            <a:endParaRPr lang="es-ES" sz="1600" b="1" dirty="0">
              <a:solidFill>
                <a:schemeClr val="tx1"/>
              </a:solidFill>
              <a:latin typeface="Arial Narrow" panose="020B0606020202030204" pitchFamily="34" charset="0"/>
            </a:endParaRPr>
          </a:p>
        </p:txBody>
      </p:sp>
      <p:sp>
        <p:nvSpPr>
          <p:cNvPr id="66" name="65 CuadroTexto"/>
          <p:cNvSpPr txBox="1"/>
          <p:nvPr/>
        </p:nvSpPr>
        <p:spPr>
          <a:xfrm>
            <a:off x="5746184" y="2097021"/>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185 casos</a:t>
            </a:r>
            <a:endParaRPr lang="es-ES" sz="1200" b="1" dirty="0">
              <a:latin typeface="Arial Narrow" panose="020B0606020202030204" pitchFamily="34" charset="0"/>
            </a:endParaRPr>
          </a:p>
        </p:txBody>
      </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a:t>
            </a:r>
            <a:endParaRPr lang="es-ES" sz="1050" b="1" dirty="0">
              <a:latin typeface="Arial Narrow" panose="020B0606020202030204" pitchFamily="34" charset="0"/>
            </a:endParaRPr>
          </a:p>
        </p:txBody>
      </p:sp>
      <p:sp>
        <p:nvSpPr>
          <p:cNvPr id="51" name="50 CuadroTexto"/>
          <p:cNvSpPr txBox="1"/>
          <p:nvPr/>
        </p:nvSpPr>
        <p:spPr>
          <a:xfrm>
            <a:off x="655206" y="4806760"/>
            <a:ext cx="2331345"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casos de tuberculosis</a:t>
            </a:r>
          </a:p>
        </p:txBody>
      </p:sp>
      <p:cxnSp>
        <p:nvCxnSpPr>
          <p:cNvPr id="53" name="52 Conector recto de flecha"/>
          <p:cNvCxnSpPr/>
          <p:nvPr/>
        </p:nvCxnSpPr>
        <p:spPr>
          <a:xfrm>
            <a:off x="4247918" y="580422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flipH="1">
            <a:off x="745292" y="580422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8" name="67 CuadroTexto"/>
          <p:cNvSpPr txBox="1"/>
          <p:nvPr/>
        </p:nvSpPr>
        <p:spPr>
          <a:xfrm>
            <a:off x="683841" y="5229646"/>
            <a:ext cx="86433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80,51%</a:t>
            </a:r>
          </a:p>
          <a:p>
            <a:pPr algn="ctr"/>
            <a:r>
              <a:rPr lang="es-ES" sz="1400" b="1" dirty="0" smtClean="0">
                <a:latin typeface="Arial Narrow" panose="020B0606020202030204" pitchFamily="34" charset="0"/>
              </a:rPr>
              <a:t>Pulmonar</a:t>
            </a:r>
            <a:endParaRPr lang="es-ES" sz="1400" b="1" dirty="0">
              <a:latin typeface="Arial Narrow" panose="020B0606020202030204" pitchFamily="34" charset="0"/>
            </a:endParaRPr>
          </a:p>
        </p:txBody>
      </p:sp>
      <p:sp>
        <p:nvSpPr>
          <p:cNvPr id="69" name="68 CuadroTexto"/>
          <p:cNvSpPr txBox="1"/>
          <p:nvPr/>
        </p:nvSpPr>
        <p:spPr>
          <a:xfrm>
            <a:off x="1750759" y="5229646"/>
            <a:ext cx="1225015"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19,49%</a:t>
            </a:r>
          </a:p>
          <a:p>
            <a:pPr algn="ctr"/>
            <a:r>
              <a:rPr lang="es-ES" sz="1400" b="1" dirty="0" smtClean="0">
                <a:latin typeface="Arial Narrow" panose="020B0606020202030204" pitchFamily="34" charset="0"/>
              </a:rPr>
              <a:t>Extrapulmonar</a:t>
            </a:r>
            <a:endParaRPr lang="es-ES" sz="1400" b="1" dirty="0">
              <a:latin typeface="Arial Narrow" panose="020B0606020202030204" pitchFamily="34" charset="0"/>
            </a:endParaRPr>
          </a:p>
        </p:txBody>
      </p:sp>
      <p:sp>
        <p:nvSpPr>
          <p:cNvPr id="73" name="72 CuadroTexto"/>
          <p:cNvSpPr txBox="1"/>
          <p:nvPr/>
        </p:nvSpPr>
        <p:spPr>
          <a:xfrm>
            <a:off x="3924902" y="4811251"/>
            <a:ext cx="2487186" cy="461665"/>
          </a:xfrm>
          <a:prstGeom prst="rect">
            <a:avLst/>
          </a:prstGeom>
          <a:noFill/>
        </p:spPr>
        <p:txBody>
          <a:bodyPr wrap="square" rtlCol="0">
            <a:spAutoFit/>
          </a:bodyPr>
          <a:lstStyle/>
          <a:p>
            <a:pPr algn="ctr"/>
            <a:r>
              <a:rPr lang="es-ES" sz="1200" b="1" dirty="0" smtClean="0">
                <a:latin typeface="Arial Narrow" panose="020B0606020202030204" pitchFamily="34" charset="0"/>
              </a:rPr>
              <a:t>Porcentaje de antecedente de tratamiento</a:t>
            </a:r>
          </a:p>
        </p:txBody>
      </p:sp>
      <p:sp>
        <p:nvSpPr>
          <p:cNvPr id="74" name="73 CuadroTexto"/>
          <p:cNvSpPr txBox="1"/>
          <p:nvPr/>
        </p:nvSpPr>
        <p:spPr>
          <a:xfrm>
            <a:off x="4110431" y="5241858"/>
            <a:ext cx="752130"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86,33%</a:t>
            </a:r>
          </a:p>
          <a:p>
            <a:pPr algn="ctr"/>
            <a:r>
              <a:rPr lang="es-ES" sz="1400" b="1" dirty="0" smtClean="0">
                <a:latin typeface="Arial Narrow" panose="020B0606020202030204" pitchFamily="34" charset="0"/>
              </a:rPr>
              <a:t>Nuevo</a:t>
            </a:r>
            <a:endParaRPr lang="es-ES" sz="1400" b="1" dirty="0">
              <a:latin typeface="Arial Narrow" panose="020B0606020202030204" pitchFamily="34" charset="0"/>
            </a:endParaRPr>
          </a:p>
        </p:txBody>
      </p:sp>
      <p:sp>
        <p:nvSpPr>
          <p:cNvPr id="75" name="74 CuadroTexto"/>
          <p:cNvSpPr txBox="1"/>
          <p:nvPr/>
        </p:nvSpPr>
        <p:spPr>
          <a:xfrm>
            <a:off x="4867099" y="5243542"/>
            <a:ext cx="1603324"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13,67%</a:t>
            </a:r>
          </a:p>
          <a:p>
            <a:pPr algn="ctr"/>
            <a:r>
              <a:rPr lang="es-ES" sz="1400" b="1" dirty="0" smtClean="0">
                <a:latin typeface="Arial Narrow" panose="020B0606020202030204" pitchFamily="34" charset="0"/>
              </a:rPr>
              <a:t>Previamente tratado</a:t>
            </a:r>
            <a:endParaRPr lang="es-ES" sz="1400" b="1" dirty="0">
              <a:latin typeface="Arial Narrow" panose="020B0606020202030204" pitchFamily="34" charset="0"/>
            </a:endParaRPr>
          </a:p>
        </p:txBody>
      </p:sp>
      <p:sp>
        <p:nvSpPr>
          <p:cNvPr id="78" name="77 Rectángulo"/>
          <p:cNvSpPr/>
          <p:nvPr/>
        </p:nvSpPr>
        <p:spPr>
          <a:xfrm>
            <a:off x="-3736" y="428021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9" name="78 Grupo"/>
          <p:cNvGrpSpPr/>
          <p:nvPr/>
        </p:nvGrpSpPr>
        <p:grpSpPr>
          <a:xfrm>
            <a:off x="242311" y="4362212"/>
            <a:ext cx="3486389" cy="276999"/>
            <a:chOff x="2448322" y="74775"/>
            <a:chExt cx="3486389" cy="276999"/>
          </a:xfrm>
        </p:grpSpPr>
        <p:sp>
          <p:nvSpPr>
            <p:cNvPr id="81" name="8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2" name="81 Conector recto"/>
            <p:cNvCxnSpPr>
              <a:stCxn id="8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82 CuadroTexto"/>
            <p:cNvSpPr txBox="1"/>
            <p:nvPr/>
          </p:nvSpPr>
          <p:spPr>
            <a:xfrm>
              <a:off x="3342423"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85" name="84 Rectángulo"/>
          <p:cNvSpPr/>
          <p:nvPr/>
        </p:nvSpPr>
        <p:spPr>
          <a:xfrm>
            <a:off x="65647"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Formas </a:t>
            </a:r>
            <a:r>
              <a:rPr lang="es-CO" sz="1050" dirty="0">
                <a:latin typeface="Arial Narrow" panose="020B0606020202030204" pitchFamily="34" charset="0"/>
              </a:rPr>
              <a:t>de tuberculosis extrapulmonar acumulado a </a:t>
            </a:r>
            <a:r>
              <a:rPr lang="es-CO" sz="1050" dirty="0" smtClean="0">
                <a:latin typeface="Arial Narrow" panose="020B0606020202030204" pitchFamily="34" charset="0"/>
              </a:rPr>
              <a:t>Periodo epidemiológico 09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sp>
        <p:nvSpPr>
          <p:cNvPr id="87" name="86 Rectángulo"/>
          <p:cNvSpPr/>
          <p:nvPr/>
        </p:nvSpPr>
        <p:spPr>
          <a:xfrm>
            <a:off x="3585004" y="8634840"/>
            <a:ext cx="3390787" cy="415498"/>
          </a:xfrm>
          <a:prstGeom prst="rect">
            <a:avLst/>
          </a:prstGeom>
        </p:spPr>
        <p:txBody>
          <a:bodyPr wrap="square">
            <a:spAutoFit/>
          </a:bodyPr>
          <a:lstStyle/>
          <a:p>
            <a:r>
              <a:rPr lang="es-CO" sz="1050" dirty="0">
                <a:latin typeface="Arial Narrow" panose="020B0606020202030204" pitchFamily="34" charset="0"/>
              </a:rPr>
              <a:t>Figura </a:t>
            </a:r>
            <a:r>
              <a:rPr lang="es-CO" sz="1050" dirty="0" smtClean="0">
                <a:latin typeface="Arial Narrow" panose="020B0606020202030204" pitchFamily="34" charset="0"/>
              </a:rPr>
              <a:t>. Distribución porcentual de la tuberculosis por ciclo de vida, Periodo epidemiológico 09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grpSp>
        <p:nvGrpSpPr>
          <p:cNvPr id="9" name="8 Grupo"/>
          <p:cNvGrpSpPr/>
          <p:nvPr/>
        </p:nvGrpSpPr>
        <p:grpSpPr>
          <a:xfrm>
            <a:off x="402095" y="460370"/>
            <a:ext cx="2369636" cy="453797"/>
            <a:chOff x="402095" y="486270"/>
            <a:chExt cx="2369636" cy="453797"/>
          </a:xfrm>
        </p:grpSpPr>
        <p:sp>
          <p:nvSpPr>
            <p:cNvPr id="5" name="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46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sp>
        <p:nvSpPr>
          <p:cNvPr id="6" name="5 Rectángulo"/>
          <p:cNvSpPr/>
          <p:nvPr/>
        </p:nvSpPr>
        <p:spPr>
          <a:xfrm>
            <a:off x="420292" y="2089658"/>
            <a:ext cx="790601" cy="276999"/>
          </a:xfrm>
          <a:prstGeom prst="rect">
            <a:avLst/>
          </a:prstGeom>
        </p:spPr>
        <p:txBody>
          <a:bodyPr wrap="none">
            <a:spAutoFit/>
          </a:bodyPr>
          <a:lstStyle/>
          <a:p>
            <a:r>
              <a:rPr lang="es-ES" sz="1200" b="1" dirty="0" smtClean="0">
                <a:latin typeface="Arial Narrow" panose="020B0606020202030204" pitchFamily="34" charset="0"/>
              </a:rPr>
              <a:t>701 </a:t>
            </a:r>
            <a:r>
              <a:rPr lang="es-ES" sz="1200" b="1" dirty="0">
                <a:latin typeface="Arial Narrow" panose="020B0606020202030204" pitchFamily="34" charset="0"/>
              </a:rPr>
              <a:t>casos</a:t>
            </a:r>
          </a:p>
        </p:txBody>
      </p:sp>
      <p:sp>
        <p:nvSpPr>
          <p:cNvPr id="49" name="48 Rectángulo"/>
          <p:cNvSpPr/>
          <p:nvPr/>
        </p:nvSpPr>
        <p:spPr>
          <a:xfrm>
            <a:off x="1833698" y="2089247"/>
            <a:ext cx="790601" cy="276999"/>
          </a:xfrm>
          <a:prstGeom prst="rect">
            <a:avLst/>
          </a:prstGeom>
        </p:spPr>
        <p:txBody>
          <a:bodyPr wrap="none">
            <a:spAutoFit/>
          </a:bodyPr>
          <a:lstStyle/>
          <a:p>
            <a:r>
              <a:rPr lang="es-ES" sz="1200" b="1" dirty="0" smtClean="0">
                <a:latin typeface="Arial Narrow" panose="020B0606020202030204" pitchFamily="34" charset="0"/>
              </a:rPr>
              <a:t>433 </a:t>
            </a:r>
            <a:r>
              <a:rPr lang="es-ES" sz="1200" b="1" dirty="0">
                <a:latin typeface="Arial Narrow" panose="020B0606020202030204" pitchFamily="34" charset="0"/>
              </a:rPr>
              <a:t>casos</a:t>
            </a:r>
          </a:p>
        </p:txBody>
      </p:sp>
      <p:sp>
        <p:nvSpPr>
          <p:cNvPr id="50" name="49 Rectángulo"/>
          <p:cNvSpPr/>
          <p:nvPr/>
        </p:nvSpPr>
        <p:spPr>
          <a:xfrm>
            <a:off x="3201413" y="2099679"/>
            <a:ext cx="649537" cy="276999"/>
          </a:xfrm>
          <a:prstGeom prst="rect">
            <a:avLst/>
          </a:prstGeom>
        </p:spPr>
        <p:txBody>
          <a:bodyPr wrap="none">
            <a:spAutoFit/>
          </a:bodyPr>
          <a:lstStyle/>
          <a:p>
            <a:r>
              <a:rPr lang="es-ES" sz="1200" b="1" dirty="0">
                <a:latin typeface="Arial Narrow" panose="020B0606020202030204" pitchFamily="34" charset="0"/>
              </a:rPr>
              <a:t>5</a:t>
            </a:r>
            <a:r>
              <a:rPr lang="es-ES" sz="1200" b="1" dirty="0" smtClean="0">
                <a:latin typeface="Arial Narrow" panose="020B0606020202030204" pitchFamily="34" charset="0"/>
              </a:rPr>
              <a:t> </a:t>
            </a:r>
            <a:r>
              <a:rPr lang="es-ES" sz="1200" b="1" dirty="0">
                <a:latin typeface="Arial Narrow" panose="020B0606020202030204" pitchFamily="34" charset="0"/>
              </a:rPr>
              <a:t>casos</a:t>
            </a:r>
          </a:p>
        </p:txBody>
      </p:sp>
      <p:sp>
        <p:nvSpPr>
          <p:cNvPr id="61" name="60 Rectángulo"/>
          <p:cNvSpPr/>
          <p:nvPr/>
        </p:nvSpPr>
        <p:spPr>
          <a:xfrm>
            <a:off x="4607097" y="2107821"/>
            <a:ext cx="649537" cy="276999"/>
          </a:xfrm>
          <a:prstGeom prst="rect">
            <a:avLst/>
          </a:prstGeom>
        </p:spPr>
        <p:txBody>
          <a:bodyPr wrap="none">
            <a:spAutoFit/>
          </a:bodyPr>
          <a:lstStyle/>
          <a:p>
            <a:r>
              <a:rPr lang="es-ES" sz="1200" b="1" dirty="0">
                <a:latin typeface="Arial Narrow" panose="020B0606020202030204" pitchFamily="34" charset="0"/>
              </a:rPr>
              <a:t>1</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pic>
        <p:nvPicPr>
          <p:cNvPr id="63"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910" t="12083" r="27482"/>
          <a:stretch/>
        </p:blipFill>
        <p:spPr bwMode="auto">
          <a:xfrm>
            <a:off x="3264060" y="844294"/>
            <a:ext cx="599090" cy="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7770"/>
          <a:stretch/>
        </p:blipFill>
        <p:spPr bwMode="auto">
          <a:xfrm>
            <a:off x="4663615" y="795253"/>
            <a:ext cx="58111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2580" r="86146"/>
          <a:stretch/>
        </p:blipFill>
        <p:spPr bwMode="auto">
          <a:xfrm>
            <a:off x="477736" y="830744"/>
            <a:ext cx="658263" cy="74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70561" y="1409280"/>
            <a:ext cx="856325" cy="369332"/>
          </a:xfrm>
          <a:prstGeom prst="rect">
            <a:avLst/>
          </a:prstGeom>
        </p:spPr>
        <p:txBody>
          <a:bodyPr wrap="none">
            <a:spAutoFit/>
          </a:bodyPr>
          <a:lstStyle/>
          <a:p>
            <a:r>
              <a:rPr lang="es-ES" dirty="0"/>
              <a:t> </a:t>
            </a:r>
            <a:r>
              <a:rPr lang="es-ES" sz="1200" b="1" u="sng" dirty="0">
                <a:latin typeface="Arial Narrow" panose="020B0606020202030204" pitchFamily="34" charset="0"/>
              </a:rPr>
              <a:t>Masculino</a:t>
            </a:r>
          </a:p>
        </p:txBody>
      </p:sp>
      <p:sp>
        <p:nvSpPr>
          <p:cNvPr id="71" name="70 Rectángulo"/>
          <p:cNvSpPr/>
          <p:nvPr/>
        </p:nvSpPr>
        <p:spPr>
          <a:xfrm>
            <a:off x="1791306" y="1393514"/>
            <a:ext cx="856325"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grpSp>
        <p:nvGrpSpPr>
          <p:cNvPr id="8" name="7 Grupo"/>
          <p:cNvGrpSpPr/>
          <p:nvPr/>
        </p:nvGrpSpPr>
        <p:grpSpPr>
          <a:xfrm>
            <a:off x="3060727" y="458600"/>
            <a:ext cx="2369636" cy="436841"/>
            <a:chOff x="3060727" y="484500"/>
            <a:chExt cx="2369636" cy="436841"/>
          </a:xfrm>
        </p:grpSpPr>
        <p:sp>
          <p:nvSpPr>
            <p:cNvPr id="72" name="71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6" name="75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sp>
        <p:nvSpPr>
          <p:cNvPr id="77" name="76 Rectángulo"/>
          <p:cNvSpPr/>
          <p:nvPr/>
        </p:nvSpPr>
        <p:spPr>
          <a:xfrm>
            <a:off x="2960715" y="1461784"/>
            <a:ext cx="1205779" cy="369332"/>
          </a:xfrm>
          <a:prstGeom prst="rect">
            <a:avLst/>
          </a:prstGeom>
        </p:spPr>
        <p:txBody>
          <a:bodyPr wrap="none">
            <a:spAutoFit/>
          </a:bodyPr>
          <a:lstStyle/>
          <a:p>
            <a:pPr algn="ctr"/>
            <a:r>
              <a:rPr lang="es-ES" dirty="0"/>
              <a:t> </a:t>
            </a:r>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0" name="9 Rectángulo"/>
          <p:cNvSpPr/>
          <p:nvPr/>
        </p:nvSpPr>
        <p:spPr>
          <a:xfrm>
            <a:off x="4560025" y="1509082"/>
            <a:ext cx="739305" cy="276999"/>
          </a:xfrm>
          <a:prstGeom prst="rect">
            <a:avLst/>
          </a:prstGeom>
        </p:spPr>
        <p:txBody>
          <a:bodyPr wrap="none">
            <a:spAutoFit/>
          </a:bodyPr>
          <a:lstStyle/>
          <a:p>
            <a:pPr algn="ctr"/>
            <a:r>
              <a:rPr lang="es-ES" sz="1200" b="1" dirty="0">
                <a:latin typeface="Arial Narrow" panose="020B0606020202030204" pitchFamily="34" charset="0"/>
              </a:rPr>
              <a:t> </a:t>
            </a:r>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nvGrpSpPr>
          <p:cNvPr id="80" name="79 Grupo"/>
          <p:cNvGrpSpPr/>
          <p:nvPr/>
        </p:nvGrpSpPr>
        <p:grpSpPr>
          <a:xfrm>
            <a:off x="432098" y="2303427"/>
            <a:ext cx="2369637" cy="436841"/>
            <a:chOff x="3060726" y="484500"/>
            <a:chExt cx="2369637" cy="436841"/>
          </a:xfrm>
        </p:grpSpPr>
        <p:sp>
          <p:nvSpPr>
            <p:cNvPr id="84" name="8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6" name="85 CuadroTexto"/>
            <p:cNvSpPr txBox="1"/>
            <p:nvPr/>
          </p:nvSpPr>
          <p:spPr>
            <a:xfrm>
              <a:off x="3060726" y="484500"/>
              <a:ext cx="2320232"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Poblaciones especiales</a:t>
              </a:r>
              <a:endParaRPr lang="es-ES" sz="1600" b="1" dirty="0">
                <a:latin typeface="Arial Narrow" panose="020B0606020202030204" pitchFamily="34" charset="0"/>
              </a:endParaRPr>
            </a:p>
          </p:txBody>
        </p:sp>
      </p:grpSp>
      <p:graphicFrame>
        <p:nvGraphicFramePr>
          <p:cNvPr id="90" name="Gráfico 89"/>
          <p:cNvGraphicFramePr>
            <a:graphicFrameLocks/>
          </p:cNvGraphicFramePr>
          <p:nvPr>
            <p:extLst>
              <p:ext uri="{D42A27DB-BD31-4B8C-83A1-F6EECF244321}">
                <p14:modId xmlns:p14="http://schemas.microsoft.com/office/powerpoint/2010/main" val="2425683368"/>
              </p:ext>
            </p:extLst>
          </p:nvPr>
        </p:nvGraphicFramePr>
        <p:xfrm>
          <a:off x="11971" y="5883960"/>
          <a:ext cx="3498137" cy="27508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1" name="Gráfico 90"/>
          <p:cNvGraphicFramePr>
            <a:graphicFrameLocks/>
          </p:cNvGraphicFramePr>
          <p:nvPr>
            <p:extLst>
              <p:ext uri="{D42A27DB-BD31-4B8C-83A1-F6EECF244321}">
                <p14:modId xmlns:p14="http://schemas.microsoft.com/office/powerpoint/2010/main" val="482422375"/>
              </p:ext>
            </p:extLst>
          </p:nvPr>
        </p:nvGraphicFramePr>
        <p:xfrm>
          <a:off x="3510108" y="5916695"/>
          <a:ext cx="3687056" cy="27097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820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50 Rectángulo"/>
          <p:cNvSpPr/>
          <p:nvPr/>
        </p:nvSpPr>
        <p:spPr>
          <a:xfrm>
            <a:off x="0" y="1808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2" name="51 Grupo"/>
          <p:cNvGrpSpPr/>
          <p:nvPr/>
        </p:nvGrpSpPr>
        <p:grpSpPr>
          <a:xfrm>
            <a:off x="277404" y="131608"/>
            <a:ext cx="3446504" cy="276999"/>
            <a:chOff x="2448322" y="74775"/>
            <a:chExt cx="3446504" cy="276999"/>
          </a:xfrm>
        </p:grpSpPr>
        <p:sp>
          <p:nvSpPr>
            <p:cNvPr id="53" name="5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4" name="53 Conector recto"/>
            <p:cNvCxnSpPr>
              <a:stCxn id="5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5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Análisis de </a:t>
              </a:r>
              <a:r>
                <a:rPr lang="es-ES" sz="1200" b="1" dirty="0">
                  <a:latin typeface="Arial Narrow" panose="020B0606020202030204" pitchFamily="34" charset="0"/>
                </a:rPr>
                <a:t>r</a:t>
              </a:r>
              <a:r>
                <a:rPr lang="es-ES" sz="1200" b="1" dirty="0" smtClean="0">
                  <a:latin typeface="Arial Narrow" panose="020B0606020202030204" pitchFamily="34" charset="0"/>
                </a:rPr>
                <a:t>esistencia</a:t>
              </a:r>
              <a:endParaRPr lang="es-ES" sz="1200" b="1" dirty="0">
                <a:latin typeface="Arial Narrow" panose="020B0606020202030204" pitchFamily="34" charset="0"/>
              </a:endParaRPr>
            </a:p>
          </p:txBody>
        </p:sp>
      </p:grpSp>
      <p:grpSp>
        <p:nvGrpSpPr>
          <p:cNvPr id="58" name="57 Grupo"/>
          <p:cNvGrpSpPr/>
          <p:nvPr/>
        </p:nvGrpSpPr>
        <p:grpSpPr>
          <a:xfrm>
            <a:off x="627150" y="645427"/>
            <a:ext cx="1698105" cy="1972170"/>
            <a:chOff x="5222211" y="5004048"/>
            <a:chExt cx="1698105" cy="1972170"/>
          </a:xfrm>
        </p:grpSpPr>
        <p:pic>
          <p:nvPicPr>
            <p:cNvPr id="59" name="Picture 9"/>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667" b="100000" l="10000" r="90000"/>
                      </a14:imgEffect>
                    </a14:imgLayer>
                  </a14:imgProps>
                </a:ext>
                <a:ext uri="{28A0092B-C50C-407E-A947-70E740481C1C}">
                  <a14:useLocalDpi xmlns:a14="http://schemas.microsoft.com/office/drawing/2010/main" val="0"/>
                </a:ext>
              </a:extLst>
            </a:blip>
            <a:srcRect/>
            <a:stretch>
              <a:fillRect/>
            </a:stretch>
          </p:blipFill>
          <p:spPr bwMode="auto">
            <a:xfrm>
              <a:off x="5222211" y="5004048"/>
              <a:ext cx="1698105" cy="110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CuadroTexto"/>
            <p:cNvSpPr txBox="1"/>
            <p:nvPr/>
          </p:nvSpPr>
          <p:spPr>
            <a:xfrm>
              <a:off x="5437921" y="6063050"/>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Resistencia</a:t>
              </a:r>
            </a:p>
          </p:txBody>
        </p:sp>
        <p:sp>
          <p:nvSpPr>
            <p:cNvPr id="61" name="60 Rectángulo redondeado"/>
            <p:cNvSpPr/>
            <p:nvPr/>
          </p:nvSpPr>
          <p:spPr>
            <a:xfrm>
              <a:off x="5701229" y="6368312"/>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3,61%</a:t>
              </a:r>
              <a:endParaRPr lang="es-ES" sz="1600" b="1" dirty="0">
                <a:solidFill>
                  <a:schemeClr val="tx1"/>
                </a:solidFill>
                <a:latin typeface="Arial Narrow" panose="020B0606020202030204" pitchFamily="34" charset="0"/>
              </a:endParaRPr>
            </a:p>
          </p:txBody>
        </p:sp>
        <p:sp>
          <p:nvSpPr>
            <p:cNvPr id="62" name="61 CuadroTexto"/>
            <p:cNvSpPr txBox="1"/>
            <p:nvPr/>
          </p:nvSpPr>
          <p:spPr>
            <a:xfrm>
              <a:off x="5485630" y="669921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41 casos</a:t>
              </a:r>
              <a:endParaRPr lang="es-ES" sz="1200" b="1" dirty="0">
                <a:latin typeface="Arial Narrow" panose="020B0606020202030204" pitchFamily="34" charset="0"/>
              </a:endParaRPr>
            </a:p>
          </p:txBody>
        </p:sp>
      </p:grpSp>
      <p:cxnSp>
        <p:nvCxnSpPr>
          <p:cNvPr id="63" name="62 Conector angular"/>
          <p:cNvCxnSpPr>
            <a:stCxn id="61" idx="3"/>
          </p:cNvCxnSpPr>
          <p:nvPr/>
        </p:nvCxnSpPr>
        <p:spPr>
          <a:xfrm>
            <a:off x="1846236" y="2189711"/>
            <a:ext cx="273940" cy="1580014"/>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4" name="63 Conector angular"/>
          <p:cNvCxnSpPr>
            <a:stCxn id="61" idx="1"/>
            <a:endCxn id="65" idx="0"/>
          </p:cNvCxnSpPr>
          <p:nvPr/>
        </p:nvCxnSpPr>
        <p:spPr>
          <a:xfrm rot="10800000" flipV="1">
            <a:off x="901052" y="2189710"/>
            <a:ext cx="205116" cy="777739"/>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64 Rectángulo redondeado"/>
          <p:cNvSpPr/>
          <p:nvPr/>
        </p:nvSpPr>
        <p:spPr>
          <a:xfrm>
            <a:off x="142691" y="2967450"/>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Casos Nuevos </a:t>
            </a:r>
          </a:p>
          <a:p>
            <a:pPr algn="ctr"/>
            <a:r>
              <a:rPr lang="es-ES" sz="1400" b="1" dirty="0" smtClean="0">
                <a:solidFill>
                  <a:schemeClr val="tx1"/>
                </a:solidFill>
                <a:latin typeface="Arial Narrow" panose="020B0606020202030204" pitchFamily="34" charset="0"/>
              </a:rPr>
              <a:t>23 Casos </a:t>
            </a:r>
            <a:endParaRPr lang="es-ES" sz="1400" b="1" dirty="0">
              <a:solidFill>
                <a:schemeClr val="tx1"/>
              </a:solidFill>
              <a:latin typeface="Arial Narrow" panose="020B0606020202030204" pitchFamily="34" charset="0"/>
            </a:endParaRPr>
          </a:p>
        </p:txBody>
      </p:sp>
      <p:sp>
        <p:nvSpPr>
          <p:cNvPr id="66" name="65 Rectángulo redondeado"/>
          <p:cNvSpPr/>
          <p:nvPr/>
        </p:nvSpPr>
        <p:spPr>
          <a:xfrm>
            <a:off x="1003609" y="3769725"/>
            <a:ext cx="1516721" cy="586251"/>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latin typeface="Arial Narrow" panose="020B0606020202030204" pitchFamily="34" charset="0"/>
              </a:rPr>
              <a:t>Previamente tratados</a:t>
            </a:r>
          </a:p>
          <a:p>
            <a:pPr algn="ctr"/>
            <a:r>
              <a:rPr lang="es-ES" sz="1400" b="1" dirty="0" smtClean="0">
                <a:solidFill>
                  <a:schemeClr val="tx1"/>
                </a:solidFill>
                <a:latin typeface="Arial Narrow" panose="020B0606020202030204" pitchFamily="34" charset="0"/>
              </a:rPr>
              <a:t>18 Casos </a:t>
            </a:r>
            <a:endParaRPr lang="es-ES" sz="1400" b="1" dirty="0">
              <a:solidFill>
                <a:schemeClr val="tx1"/>
              </a:solidFill>
              <a:latin typeface="Arial Narrow" panose="020B0606020202030204" pitchFamily="34" charset="0"/>
            </a:endParaRPr>
          </a:p>
        </p:txBody>
      </p:sp>
      <p:sp>
        <p:nvSpPr>
          <p:cNvPr id="68" name="67 CuadroTexto"/>
          <p:cNvSpPr txBox="1"/>
          <p:nvPr/>
        </p:nvSpPr>
        <p:spPr>
          <a:xfrm>
            <a:off x="6284910" y="131608"/>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5</a:t>
            </a:r>
            <a:endParaRPr lang="es-ES" sz="1050" b="1" dirty="0">
              <a:latin typeface="Arial Narrow" panose="020B0606020202030204" pitchFamily="34" charset="0"/>
            </a:endParaRPr>
          </a:p>
        </p:txBody>
      </p:sp>
      <p:sp>
        <p:nvSpPr>
          <p:cNvPr id="69" name="68 Rectángulo"/>
          <p:cNvSpPr/>
          <p:nvPr/>
        </p:nvSpPr>
        <p:spPr>
          <a:xfrm>
            <a:off x="0" y="487811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grpSp>
        <p:nvGrpSpPr>
          <p:cNvPr id="70" name="69 Grupo"/>
          <p:cNvGrpSpPr/>
          <p:nvPr/>
        </p:nvGrpSpPr>
        <p:grpSpPr>
          <a:xfrm>
            <a:off x="277404" y="4991640"/>
            <a:ext cx="3446504" cy="276999"/>
            <a:chOff x="2448322" y="74775"/>
            <a:chExt cx="3446504" cy="276999"/>
          </a:xfrm>
        </p:grpSpPr>
        <p:sp>
          <p:nvSpPr>
            <p:cNvPr id="71" name="7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2" name="71 Conector recto"/>
            <p:cNvCxnSpPr>
              <a:stCxn id="7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7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4" name="73 CuadroTexto"/>
          <p:cNvSpPr txBox="1"/>
          <p:nvPr/>
        </p:nvSpPr>
        <p:spPr>
          <a:xfrm>
            <a:off x="142691" y="5508104"/>
            <a:ext cx="6914143" cy="3323987"/>
          </a:xfrm>
          <a:prstGeom prst="rect">
            <a:avLst/>
          </a:prstGeom>
          <a:noFill/>
        </p:spPr>
        <p:txBody>
          <a:bodyPr wrap="square" rtlCol="0">
            <a:spAutoFit/>
          </a:bodyPr>
          <a:lstStyle/>
          <a:p>
            <a:pPr algn="just"/>
            <a:r>
              <a:rPr lang="es-CO" sz="1400" dirty="0">
                <a:latin typeface="Arial Narrow" panose="020B0606020202030204" pitchFamily="34" charset="0"/>
              </a:rPr>
              <a:t>Persiste </a:t>
            </a:r>
            <a:r>
              <a:rPr lang="es-CO" sz="1400" dirty="0" smtClean="0">
                <a:latin typeface="Arial Narrow" panose="020B0606020202030204" pitchFamily="34" charset="0"/>
              </a:rPr>
              <a:t>un aumento </a:t>
            </a:r>
            <a:r>
              <a:rPr lang="es-CO" sz="1400" dirty="0">
                <a:latin typeface="Arial Narrow" panose="020B0606020202030204" pitchFamily="34" charset="0"/>
              </a:rPr>
              <a:t>en la notificación de casos de tuberculosis con respecto al mismo período del año anterior </a:t>
            </a:r>
            <a:r>
              <a:rPr lang="es-CO" sz="1400" dirty="0" smtClean="0">
                <a:latin typeface="Arial Narrow" panose="020B0606020202030204" pitchFamily="34" charset="0"/>
              </a:rPr>
              <a:t>(9,99). </a:t>
            </a:r>
            <a:r>
              <a:rPr lang="es-CO" sz="1400" dirty="0">
                <a:latin typeface="Arial Narrow" panose="020B0606020202030204" pitchFamily="34" charset="0"/>
              </a:rPr>
              <a:t>En promedio se notifican </a:t>
            </a:r>
            <a:r>
              <a:rPr lang="es-CO" sz="1400" dirty="0" smtClean="0">
                <a:latin typeface="Arial Narrow" panose="020B0606020202030204" pitchFamily="34" charset="0"/>
              </a:rPr>
              <a:t>32 </a:t>
            </a:r>
            <a:r>
              <a:rPr lang="es-CO" sz="1400" dirty="0">
                <a:latin typeface="Arial Narrow" panose="020B0606020202030204" pitchFamily="34" charset="0"/>
              </a:rPr>
              <a:t>casos de tuberculosis semanalmente. La semana con mayor número de casos fue la </a:t>
            </a:r>
            <a:r>
              <a:rPr lang="es-CO" sz="1400" dirty="0" smtClean="0">
                <a:latin typeface="Arial Narrow" panose="020B0606020202030204" pitchFamily="34" charset="0"/>
              </a:rPr>
              <a:t>11 y 34 </a:t>
            </a:r>
            <a:r>
              <a:rPr lang="es-CO" sz="1400" dirty="0">
                <a:latin typeface="Arial Narrow" panose="020B0606020202030204" pitchFamily="34" charset="0"/>
              </a:rPr>
              <a:t>con </a:t>
            </a:r>
            <a:r>
              <a:rPr lang="es-CO" sz="1400" dirty="0" smtClean="0">
                <a:latin typeface="Arial Narrow" panose="020B0606020202030204" pitchFamily="34" charset="0"/>
              </a:rPr>
              <a:t>47 </a:t>
            </a:r>
            <a:r>
              <a:rPr lang="es-CO" sz="1400" dirty="0">
                <a:latin typeface="Arial Narrow" panose="020B0606020202030204" pitchFamily="34" charset="0"/>
              </a:rPr>
              <a:t>casos y la de menor número fue la </a:t>
            </a:r>
            <a:r>
              <a:rPr lang="es-CO" sz="1400" dirty="0" smtClean="0">
                <a:latin typeface="Arial Narrow" panose="020B0606020202030204" pitchFamily="34" charset="0"/>
              </a:rPr>
              <a:t>33 </a:t>
            </a:r>
            <a:r>
              <a:rPr lang="es-CO" sz="1400" dirty="0">
                <a:latin typeface="Arial Narrow" panose="020B0606020202030204" pitchFamily="34" charset="0"/>
              </a:rPr>
              <a:t>con </a:t>
            </a:r>
            <a:r>
              <a:rPr lang="es-CO" sz="1400" dirty="0" smtClean="0">
                <a:latin typeface="Arial Narrow" panose="020B0606020202030204" pitchFamily="34" charset="0"/>
              </a:rPr>
              <a:t>21 </a:t>
            </a:r>
            <a:r>
              <a:rPr lang="es-CO" sz="1400" dirty="0">
                <a:latin typeface="Arial Narrow" panose="020B0606020202030204" pitchFamily="34" charset="0"/>
              </a:rPr>
              <a:t>casos.</a:t>
            </a:r>
          </a:p>
          <a:p>
            <a:pPr algn="just"/>
            <a:r>
              <a:rPr lang="es-CO" sz="1400" dirty="0">
                <a:latin typeface="Arial Narrow" panose="020B0606020202030204" pitchFamily="34" charset="0"/>
              </a:rPr>
              <a:t>3 de cada 4 personas con tuberculosis (</a:t>
            </a:r>
            <a:r>
              <a:rPr lang="es-CO" sz="1400" dirty="0" smtClean="0">
                <a:latin typeface="Arial Narrow" panose="020B0606020202030204" pitchFamily="34" charset="0"/>
              </a:rPr>
              <a:t>76,28%) </a:t>
            </a:r>
            <a:r>
              <a:rPr lang="es-CO" sz="1400" dirty="0">
                <a:latin typeface="Arial Narrow" panose="020B0606020202030204" pitchFamily="34" charset="0"/>
              </a:rPr>
              <a:t>son mayores de 28 años. La población migrante aportó </a:t>
            </a:r>
            <a:r>
              <a:rPr lang="es-CO" sz="1400" dirty="0" smtClean="0">
                <a:latin typeface="Arial Narrow" panose="020B0606020202030204" pitchFamily="34" charset="0"/>
              </a:rPr>
              <a:t>57 </a:t>
            </a:r>
            <a:r>
              <a:rPr lang="es-CO" sz="1400" dirty="0">
                <a:latin typeface="Arial Narrow" panose="020B0606020202030204" pitchFamily="34" charset="0"/>
              </a:rPr>
              <a:t>casos del total de los casos notificados</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La zona centro oriental de la ciudad es la que soporta al mayor carga de enfermedad. Hay una leve disminución porcentual de la </a:t>
            </a:r>
            <a:r>
              <a:rPr lang="es-CO" sz="1400" dirty="0" err="1">
                <a:latin typeface="Arial Narrow" panose="020B0606020202030204" pitchFamily="34" charset="0"/>
              </a:rPr>
              <a:t>coinfección</a:t>
            </a:r>
            <a:r>
              <a:rPr lang="es-CO" sz="1400" dirty="0">
                <a:latin typeface="Arial Narrow" panose="020B0606020202030204" pitchFamily="34" charset="0"/>
              </a:rPr>
              <a:t> TB-VIH</a:t>
            </a:r>
            <a:r>
              <a:rPr lang="es-CO" sz="1400" dirty="0" smtClean="0">
                <a:latin typeface="Arial Narrow" panose="020B0606020202030204" pitchFamily="34" charset="0"/>
              </a:rPr>
              <a:t>.</a:t>
            </a:r>
          </a:p>
          <a:p>
            <a:pPr algn="just"/>
            <a:endParaRPr lang="es-CO" sz="1400" dirty="0">
              <a:latin typeface="Arial Narrow" panose="020B0606020202030204" pitchFamily="34" charset="0"/>
            </a:endParaRPr>
          </a:p>
          <a:p>
            <a:pPr algn="just"/>
            <a:r>
              <a:rPr lang="es-CO" sz="1400" dirty="0">
                <a:latin typeface="Arial Narrow" panose="020B0606020202030204" pitchFamily="34" charset="0"/>
              </a:rPr>
              <a:t>Aunque la mortalidad reportada es de </a:t>
            </a:r>
            <a:r>
              <a:rPr lang="es-CO" sz="1400" dirty="0" smtClean="0">
                <a:latin typeface="Arial Narrow" panose="020B0606020202030204" pitchFamily="34" charset="0"/>
              </a:rPr>
              <a:t>2,95 por 100.000 habitantes, </a:t>
            </a:r>
            <a:r>
              <a:rPr lang="es-CO" sz="1400" dirty="0">
                <a:latin typeface="Arial Narrow" panose="020B0606020202030204" pitchFamily="34" charset="0"/>
              </a:rPr>
              <a:t>esta cifra solo representa los casos fallecidos al momento de la notificación pero no durante el seguimiento. Este indicador se verá reflejado de manera más precisa al realizar el análisis de la cohorte que se calcula de forma anualizada. En cuanto a la resistencia, la mitad de los casos se presentan en personas sin antecedentes de tratamiento previo para tuberculosis lo que sugiere transmisión activa comunitaria. </a:t>
            </a:r>
            <a:r>
              <a:rPr lang="es-CO" sz="1400" dirty="0" smtClean="0">
                <a:latin typeface="Arial Narrow" panose="020B0606020202030204" pitchFamily="34" charset="0"/>
              </a:rPr>
              <a:t>Igualmente aproximadamente </a:t>
            </a:r>
            <a:r>
              <a:rPr lang="es-CO" sz="1400" dirty="0">
                <a:latin typeface="Arial Narrow" panose="020B0606020202030204" pitchFamily="34" charset="0"/>
              </a:rPr>
              <a:t>el </a:t>
            </a:r>
            <a:r>
              <a:rPr lang="es-CO" sz="1400" dirty="0" smtClean="0">
                <a:latin typeface="Arial Narrow" panose="020B0606020202030204" pitchFamily="34" charset="0"/>
              </a:rPr>
              <a:t>55% </a:t>
            </a:r>
            <a:r>
              <a:rPr lang="es-CO" sz="1400" dirty="0">
                <a:latin typeface="Arial Narrow" panose="020B0606020202030204" pitchFamily="34" charset="0"/>
              </a:rPr>
              <a:t>corresponden a </a:t>
            </a:r>
            <a:r>
              <a:rPr lang="es-CO" sz="1400" dirty="0" err="1">
                <a:latin typeface="Arial Narrow" panose="020B0606020202030204" pitchFamily="34" charset="0"/>
              </a:rPr>
              <a:t>multidrogorresisitenca</a:t>
            </a:r>
            <a:r>
              <a:rPr lang="es-CO" sz="1400" dirty="0">
                <a:latin typeface="Arial Narrow" panose="020B0606020202030204" pitchFamily="34" charset="0"/>
              </a:rPr>
              <a:t> </a:t>
            </a:r>
            <a:r>
              <a:rPr lang="es-CO" sz="1400" dirty="0" smtClean="0">
                <a:latin typeface="Arial Narrow" panose="020B0606020202030204" pitchFamily="34" charset="0"/>
              </a:rPr>
              <a:t>o resistencia </a:t>
            </a:r>
            <a:r>
              <a:rPr lang="es-CO" sz="1400" dirty="0">
                <a:latin typeface="Arial Narrow" panose="020B0606020202030204" pitchFamily="34" charset="0"/>
              </a:rPr>
              <a:t>a </a:t>
            </a:r>
            <a:r>
              <a:rPr lang="es-CO" sz="1400" dirty="0" err="1">
                <a:latin typeface="Arial Narrow" panose="020B0606020202030204" pitchFamily="34" charset="0"/>
              </a:rPr>
              <a:t>rifampicina</a:t>
            </a:r>
            <a:r>
              <a:rPr lang="es-CO" sz="1400" dirty="0">
                <a:latin typeface="Arial Narrow" panose="020B0606020202030204" pitchFamily="34" charset="0"/>
              </a:rPr>
              <a:t>.</a:t>
            </a:r>
          </a:p>
        </p:txBody>
      </p:sp>
      <p:sp>
        <p:nvSpPr>
          <p:cNvPr id="75" name="74 Rectángulo"/>
          <p:cNvSpPr/>
          <p:nvPr/>
        </p:nvSpPr>
        <p:spPr>
          <a:xfrm>
            <a:off x="2356100" y="1367755"/>
            <a:ext cx="4700733" cy="415498"/>
          </a:xfrm>
          <a:prstGeom prst="rect">
            <a:avLst/>
          </a:prstGeom>
        </p:spPr>
        <p:txBody>
          <a:bodyPr wrap="square">
            <a:spAutoFit/>
          </a:bodyPr>
          <a:lstStyle/>
          <a:p>
            <a:r>
              <a:rPr lang="es-CO" sz="1050" dirty="0" smtClean="0">
                <a:latin typeface="Arial Narrow" panose="020B0606020202030204" pitchFamily="34" charset="0"/>
              </a:rPr>
              <a:t>Tabla . Clasificación según </a:t>
            </a:r>
            <a:r>
              <a:rPr lang="es-CO" sz="1050" dirty="0">
                <a:latin typeface="Arial Narrow" panose="020B0606020202030204" pitchFamily="34" charset="0"/>
              </a:rPr>
              <a:t>tipo </a:t>
            </a:r>
            <a:r>
              <a:rPr lang="es-CO" sz="1050" dirty="0" smtClean="0">
                <a:latin typeface="Arial Narrow" panose="020B0606020202030204" pitchFamily="34" charset="0"/>
              </a:rPr>
              <a:t>de Resistencia y antecedente de tratamiento previo de la tuberculosis. Período epidemiológico 09 </a:t>
            </a:r>
            <a:r>
              <a:rPr lang="es-CO" sz="1050" dirty="0">
                <a:latin typeface="Arial Narrow" panose="020B0606020202030204" pitchFamily="34" charset="0"/>
              </a:rPr>
              <a:t>Medellín </a:t>
            </a:r>
            <a:r>
              <a:rPr lang="es-CO" sz="1050" dirty="0" smtClean="0">
                <a:latin typeface="Arial Narrow" panose="020B0606020202030204" pitchFamily="34" charset="0"/>
              </a:rPr>
              <a:t>2021</a:t>
            </a:r>
            <a:endParaRPr lang="es-ES" sz="1050" dirty="0">
              <a:latin typeface="Arial Narrow" panose="020B0606020202030204" pitchFamily="34" charset="0"/>
            </a:endParaRPr>
          </a:p>
        </p:txBody>
      </p:sp>
      <p:pic>
        <p:nvPicPr>
          <p:cNvPr id="3" name="Imagen 2"/>
          <p:cNvPicPr>
            <a:picLocks noChangeAspect="1"/>
          </p:cNvPicPr>
          <p:nvPr/>
        </p:nvPicPr>
        <p:blipFill>
          <a:blip r:embed="rId4"/>
          <a:stretch>
            <a:fillRect/>
          </a:stretch>
        </p:blipFill>
        <p:spPr>
          <a:xfrm>
            <a:off x="2586303" y="1869972"/>
            <a:ext cx="4470530" cy="2125964"/>
          </a:xfrm>
          <a:prstGeom prst="rect">
            <a:avLst/>
          </a:prstGeom>
        </p:spPr>
      </p:pic>
    </p:spTree>
    <p:extLst>
      <p:ext uri="{BB962C8B-B14F-4D97-AF65-F5344CB8AC3E}">
        <p14:creationId xmlns:p14="http://schemas.microsoft.com/office/powerpoint/2010/main" val="352843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tosferina. Medellín, a Periodo epidemiológico 9 acumulado  de 2021. </a:t>
            </a:r>
            <a:endParaRPr lang="es-ES" sz="1100" dirty="0">
              <a:latin typeface="Arial Narrow" panose="020B0606020202030204" pitchFamily="34" charset="0"/>
            </a:endParaRP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2</a:t>
              </a:r>
              <a:r>
                <a:rPr lang="es-ES" sz="2000" b="1" dirty="0" smtClean="0">
                  <a:latin typeface="Arial Narrow" panose="020B0606020202030204" pitchFamily="34" charset="0"/>
                </a:rPr>
                <a:t>2</a:t>
              </a:r>
              <a:endParaRPr lang="es-ES" sz="2000" b="1" dirty="0">
                <a:latin typeface="Arial Narrow" panose="020B0606020202030204" pitchFamily="34" charset="0"/>
              </a:endParaRPr>
            </a:p>
          </p:txBody>
        </p:sp>
      </p:grpSp>
      <p:sp>
        <p:nvSpPr>
          <p:cNvPr id="18" name="17 Rectángulo"/>
          <p:cNvSpPr/>
          <p:nvPr/>
        </p:nvSpPr>
        <p:spPr>
          <a:xfrm>
            <a:off x="2295484" y="4890908"/>
            <a:ext cx="4904168"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tosferina. Medellín, a Periodo epidemiológico 9 de 2021, acumulado  de 2019-2020. </a:t>
            </a:r>
            <a:endParaRPr lang="es-ES" sz="1100" dirty="0">
              <a:latin typeface="Arial Narrow" panose="020B0606020202030204" pitchFamily="34" charset="0"/>
            </a:endParaRPr>
          </a:p>
        </p:txBody>
      </p:sp>
      <p:grpSp>
        <p:nvGrpSpPr>
          <p:cNvPr id="15" name="14 Grupo"/>
          <p:cNvGrpSpPr/>
          <p:nvPr/>
        </p:nvGrpSpPr>
        <p:grpSpPr>
          <a:xfrm>
            <a:off x="2412510" y="8238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smtClean="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5005790"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a:t>
            </a:r>
          </a:p>
          <a:p>
            <a:pPr algn="ctr"/>
            <a:r>
              <a:rPr lang="es-ES" sz="1400" b="1" dirty="0" smtClean="0">
                <a:latin typeface="Arial Narrow" panose="020B0606020202030204" pitchFamily="34" charset="0"/>
              </a:rPr>
              <a:t>0 casos</a:t>
            </a:r>
            <a:endParaRPr lang="es-ES" sz="1400" b="1" dirty="0">
              <a:latin typeface="Arial Narrow" panose="020B0606020202030204" pitchFamily="34" charset="0"/>
            </a:endParaRP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tosferina. </a:t>
            </a:r>
            <a:r>
              <a:rPr lang="es-ES" sz="1000" dirty="0">
                <a:latin typeface="Arial Narrow" panose="020B0606020202030204" pitchFamily="34" charset="0"/>
              </a:rPr>
              <a:t>Medellín, </a:t>
            </a:r>
            <a:r>
              <a:rPr lang="es-ES" sz="1000" dirty="0" smtClean="0">
                <a:latin typeface="Arial Narrow" panose="020B0606020202030204" pitchFamily="34" charset="0"/>
              </a:rPr>
              <a:t>a Periodo </a:t>
            </a:r>
            <a:r>
              <a:rPr lang="es-ES" sz="1000" smtClean="0">
                <a:latin typeface="Arial Narrow" panose="020B0606020202030204" pitchFamily="34" charset="0"/>
              </a:rPr>
              <a:t>epidemiológico 9 </a:t>
            </a:r>
            <a:r>
              <a:rPr lang="es-ES" sz="1000" dirty="0" smtClean="0">
                <a:latin typeface="Arial Narrow" panose="020B0606020202030204" pitchFamily="34" charset="0"/>
              </a:rPr>
              <a:t>acumulado  de 2021. </a:t>
            </a:r>
            <a:endParaRPr lang="es-ES" sz="1000" dirty="0">
              <a:latin typeface="Arial Narrow" panose="020B0606020202030204" pitchFamily="34" charset="0"/>
            </a:endParaRP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smtClean="0">
                <a:latin typeface="Arial Narrow" panose="020B0606020202030204" pitchFamily="34" charset="0"/>
              </a:rPr>
              <a:t>Porcentaje de investigación de campo oportuna</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6</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smtClean="0">
                <a:solidFill>
                  <a:srgbClr val="C00000"/>
                </a:solidFill>
                <a:latin typeface="Arial Narrow" panose="020B0606020202030204" pitchFamily="34" charset="0"/>
                <a:ea typeface="+mn-ea"/>
                <a:cs typeface="+mn-cs"/>
              </a:rPr>
              <a:t>Tosferina</a:t>
            </a:r>
            <a:endParaRPr lang="es-ES" sz="28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011860" y="7250656"/>
            <a:ext cx="2247196" cy="553998"/>
          </a:xfrm>
          <a:prstGeom prst="rect">
            <a:avLst/>
          </a:prstGeom>
          <a:noFill/>
        </p:spPr>
        <p:txBody>
          <a:bodyPr wrap="square" rtlCol="0">
            <a:spAutoFit/>
          </a:bodyPr>
          <a:lstStyle/>
          <a:p>
            <a:pPr algn="ctr"/>
            <a:r>
              <a:rPr lang="es-ES" sz="1600" b="1" dirty="0" smtClean="0">
                <a:solidFill>
                  <a:srgbClr val="C00000"/>
                </a:solidFill>
                <a:latin typeface="Arial Narrow" panose="020B0606020202030204" pitchFamily="34" charset="0"/>
              </a:rPr>
              <a:t>75,3%</a:t>
            </a:r>
          </a:p>
          <a:p>
            <a:pPr algn="ctr"/>
            <a:r>
              <a:rPr lang="es-ES" sz="1400" b="1" dirty="0" smtClean="0">
                <a:latin typeface="Arial Narrow" panose="020B0606020202030204" pitchFamily="34" charset="0"/>
              </a:rPr>
              <a:t>49/65 </a:t>
            </a:r>
            <a:r>
              <a:rPr lang="es-ES" sz="1050" b="1" dirty="0" smtClean="0">
                <a:latin typeface="Arial Narrow" panose="020B0606020202030204" pitchFamily="34" charset="0"/>
              </a:rPr>
              <a:t>casos </a:t>
            </a:r>
            <a:r>
              <a:rPr lang="es-ES" sz="1050" b="1" dirty="0">
                <a:latin typeface="Arial Narrow" panose="020B0606020202030204" pitchFamily="34" charset="0"/>
              </a:rPr>
              <a:t>probables </a:t>
            </a:r>
            <a:r>
              <a:rPr lang="es-ES" sz="1050" b="1" dirty="0" smtClean="0">
                <a:latin typeface="Arial Narrow" panose="020B0606020202030204" pitchFamily="34" charset="0"/>
              </a:rPr>
              <a:t>notificados</a:t>
            </a:r>
            <a:endParaRPr lang="es-ES" sz="1050" b="1" dirty="0">
              <a:latin typeface="Arial Narrow" panose="020B0606020202030204" pitchFamily="34" charset="0"/>
            </a:endParaRPr>
          </a:p>
        </p:txBody>
      </p:sp>
      <p:sp>
        <p:nvSpPr>
          <p:cNvPr id="42" name="8 CuadroTexto"/>
          <p:cNvSpPr txBox="1"/>
          <p:nvPr/>
        </p:nvSpPr>
        <p:spPr>
          <a:xfrm>
            <a:off x="421420" y="4716908"/>
            <a:ext cx="1686306" cy="830997"/>
          </a:xfrm>
          <a:prstGeom prst="rect">
            <a:avLst/>
          </a:prstGeom>
          <a:noFill/>
        </p:spPr>
        <p:txBody>
          <a:bodyPr wrap="square" rtlCol="0">
            <a:spAutoFit/>
          </a:bodyPr>
          <a:lstStyle/>
          <a:p>
            <a:pPr algn="r"/>
            <a:r>
              <a:rPr lang="es-ES" sz="1200" b="1" dirty="0">
                <a:latin typeface="Arial Narrow" panose="020B0606020202030204" pitchFamily="34" charset="0"/>
              </a:rPr>
              <a:t>V</a:t>
            </a:r>
            <a:r>
              <a:rPr lang="es-ES" sz="1200" b="1" dirty="0" smtClean="0">
                <a:latin typeface="Arial Narrow" panose="020B0606020202030204" pitchFamily="34" charset="0"/>
              </a:rPr>
              <a:t>ariación porcentual de 25% mas con respecto al mismo periodo del año anterior</a:t>
            </a:r>
            <a:endParaRPr lang="es-ES" sz="1200" b="1" dirty="0">
              <a:latin typeface="Arial Narrow" panose="020B0606020202030204" pitchFamily="34" charset="0"/>
            </a:endParaRPr>
          </a:p>
        </p:txBody>
      </p:sp>
      <p:pic>
        <p:nvPicPr>
          <p:cNvPr id="9" name="Imagen 8"/>
          <p:cNvPicPr>
            <a:picLocks noChangeAspect="1"/>
          </p:cNvPicPr>
          <p:nvPr/>
        </p:nvPicPr>
        <p:blipFill>
          <a:blip r:embed="rId6"/>
          <a:stretch>
            <a:fillRect/>
          </a:stretch>
        </p:blipFill>
        <p:spPr>
          <a:xfrm rot="10800000">
            <a:off x="85115" y="4757823"/>
            <a:ext cx="457240" cy="573074"/>
          </a:xfrm>
          <a:prstGeom prst="rect">
            <a:avLst/>
          </a:prstGeom>
        </p:spPr>
      </p:pic>
      <p:pic>
        <p:nvPicPr>
          <p:cNvPr id="10" name="Imagen 9"/>
          <p:cNvPicPr>
            <a:picLocks noChangeAspect="1"/>
          </p:cNvPicPr>
          <p:nvPr/>
        </p:nvPicPr>
        <p:blipFill>
          <a:blip r:embed="rId7"/>
          <a:stretch>
            <a:fillRect/>
          </a:stretch>
        </p:blipFill>
        <p:spPr>
          <a:xfrm>
            <a:off x="2295484" y="376347"/>
            <a:ext cx="4905416" cy="1868955"/>
          </a:xfrm>
          <a:prstGeom prst="rect">
            <a:avLst/>
          </a:prstGeom>
        </p:spPr>
      </p:pic>
      <p:pic>
        <p:nvPicPr>
          <p:cNvPr id="12" name="Imagen 11"/>
          <p:cNvPicPr>
            <a:picLocks noChangeAspect="1"/>
          </p:cNvPicPr>
          <p:nvPr/>
        </p:nvPicPr>
        <p:blipFill>
          <a:blip r:embed="rId8"/>
          <a:stretch>
            <a:fillRect/>
          </a:stretch>
        </p:blipFill>
        <p:spPr>
          <a:xfrm>
            <a:off x="2071865" y="2613250"/>
            <a:ext cx="5061248" cy="2438738"/>
          </a:xfrm>
          <a:prstGeom prst="rect">
            <a:avLst/>
          </a:prstGeom>
        </p:spPr>
      </p:pic>
      <p:pic>
        <p:nvPicPr>
          <p:cNvPr id="17" name="Imagen 16"/>
          <p:cNvPicPr>
            <a:picLocks noChangeAspect="1"/>
          </p:cNvPicPr>
          <p:nvPr/>
        </p:nvPicPr>
        <p:blipFill>
          <a:blip r:embed="rId9"/>
          <a:stretch>
            <a:fillRect/>
          </a:stretch>
        </p:blipFill>
        <p:spPr>
          <a:xfrm>
            <a:off x="-43647" y="6081586"/>
            <a:ext cx="5049437" cy="2254007"/>
          </a:xfrm>
          <a:prstGeom prst="rect">
            <a:avLst/>
          </a:prstGeom>
        </p:spPr>
      </p:pic>
    </p:spTree>
    <p:extLst>
      <p:ext uri="{BB962C8B-B14F-4D97-AF65-F5344CB8AC3E}">
        <p14:creationId xmlns:p14="http://schemas.microsoft.com/office/powerpoint/2010/main" val="592010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31" y="776"/>
            <a:ext cx="7200900" cy="37513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 name="2 Grupo"/>
          <p:cNvGrpSpPr/>
          <p:nvPr/>
        </p:nvGrpSpPr>
        <p:grpSpPr>
          <a:xfrm>
            <a:off x="285635" y="51240"/>
            <a:ext cx="3446504" cy="276999"/>
            <a:chOff x="2448322" y="74775"/>
            <a:chExt cx="3446504" cy="276999"/>
          </a:xfrm>
        </p:grpSpPr>
        <p:sp>
          <p:nvSpPr>
            <p:cNvPr id="4" name="3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 name="4 Conector recto"/>
            <p:cNvCxnSpPr>
              <a:stCxn id="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Variables de interés</a:t>
              </a:r>
              <a:endParaRPr lang="es-ES" sz="1200" b="1" dirty="0">
                <a:latin typeface="Arial Narrow" panose="020B0606020202030204" pitchFamily="34" charset="0"/>
              </a:endParaRPr>
            </a:p>
          </p:txBody>
        </p:sp>
      </p:grpSp>
      <p:grpSp>
        <p:nvGrpSpPr>
          <p:cNvPr id="11" name="10 Grupo"/>
          <p:cNvGrpSpPr/>
          <p:nvPr/>
        </p:nvGrpSpPr>
        <p:grpSpPr>
          <a:xfrm>
            <a:off x="-114154" y="1672452"/>
            <a:ext cx="1252369" cy="955332"/>
            <a:chOff x="-36884" y="7072716"/>
            <a:chExt cx="1252369" cy="955332"/>
          </a:xfrm>
        </p:grpSpPr>
        <p:sp>
          <p:nvSpPr>
            <p:cNvPr id="12" name="11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sp>
          <p:nvSpPr>
            <p:cNvPr id="13" name="12 Rectángulo redondeado"/>
            <p:cNvSpPr/>
            <p:nvPr/>
          </p:nvSpPr>
          <p:spPr>
            <a:xfrm>
              <a:off x="209546" y="7363321"/>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55%</a:t>
              </a:r>
              <a:endParaRPr lang="es-ES" sz="1600" b="1" dirty="0">
                <a:solidFill>
                  <a:schemeClr val="tx1"/>
                </a:solidFill>
                <a:latin typeface="Arial Narrow" panose="020B0606020202030204" pitchFamily="34" charset="0"/>
              </a:endParaRPr>
            </a:p>
          </p:txBody>
        </p:sp>
        <p:sp>
          <p:nvSpPr>
            <p:cNvPr id="14" name="13 CuadroTexto"/>
            <p:cNvSpPr txBox="1"/>
            <p:nvPr/>
          </p:nvSpPr>
          <p:spPr>
            <a:xfrm>
              <a:off x="-36884"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12 Casos</a:t>
              </a:r>
              <a:endParaRPr lang="es-ES" sz="1200" b="1" dirty="0">
                <a:latin typeface="Arial Narrow" panose="020B0606020202030204" pitchFamily="34" charset="0"/>
              </a:endParaRPr>
            </a:p>
          </p:txBody>
        </p:sp>
      </p:grpSp>
      <p:pic>
        <p:nvPicPr>
          <p:cNvPr id="1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r="83073"/>
          <a:stretch/>
        </p:blipFill>
        <p:spPr bwMode="auto">
          <a:xfrm>
            <a:off x="102936" y="899592"/>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8990" t="-1382" r="53581" b="1382"/>
          <a:stretch/>
        </p:blipFill>
        <p:spPr bwMode="auto">
          <a:xfrm>
            <a:off x="936672" y="900304"/>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16 Grupo"/>
          <p:cNvGrpSpPr/>
          <p:nvPr/>
        </p:nvGrpSpPr>
        <p:grpSpPr>
          <a:xfrm>
            <a:off x="751194" y="1672452"/>
            <a:ext cx="1229607" cy="955332"/>
            <a:chOff x="-14122" y="7072716"/>
            <a:chExt cx="1229607" cy="955332"/>
          </a:xfrm>
        </p:grpSpPr>
        <p:sp>
          <p:nvSpPr>
            <p:cNvPr id="18" name="1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sp>
          <p:nvSpPr>
            <p:cNvPr id="19" name="18 Rectángulo redondeado"/>
            <p:cNvSpPr/>
            <p:nvPr/>
          </p:nvSpPr>
          <p:spPr>
            <a:xfrm>
              <a:off x="209546" y="7363321"/>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45%</a:t>
              </a:r>
              <a:endParaRPr lang="es-ES" sz="1600" b="1" dirty="0">
                <a:solidFill>
                  <a:schemeClr val="tx1"/>
                </a:solidFill>
                <a:latin typeface="Arial Narrow" panose="020B0606020202030204" pitchFamily="34" charset="0"/>
              </a:endParaRPr>
            </a:p>
          </p:txBody>
        </p:sp>
        <p:sp>
          <p:nvSpPr>
            <p:cNvPr id="20" name="19 CuadroTexto"/>
            <p:cNvSpPr txBox="1"/>
            <p:nvPr/>
          </p:nvSpPr>
          <p:spPr>
            <a:xfrm>
              <a:off x="-14122" y="7751049"/>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 Casos</a:t>
              </a:r>
              <a:endParaRPr lang="es-ES" sz="1200" b="1" dirty="0">
                <a:latin typeface="Arial Narrow" panose="020B0606020202030204" pitchFamily="34" charset="0"/>
              </a:endParaRPr>
            </a:p>
          </p:txBody>
        </p:sp>
      </p:grpSp>
      <p:pic>
        <p:nvPicPr>
          <p:cNvPr id="2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8080" r="24686"/>
          <a:stretch/>
        </p:blipFill>
        <p:spPr bwMode="auto">
          <a:xfrm>
            <a:off x="2864657" y="903360"/>
            <a:ext cx="784559" cy="81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17"/>
          <a:stretch/>
        </p:blipFill>
        <p:spPr bwMode="auto">
          <a:xfrm>
            <a:off x="2130927" y="971600"/>
            <a:ext cx="578262" cy="77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22 Grupo"/>
          <p:cNvGrpSpPr/>
          <p:nvPr/>
        </p:nvGrpSpPr>
        <p:grpSpPr>
          <a:xfrm>
            <a:off x="2636113" y="1645995"/>
            <a:ext cx="1252369" cy="981789"/>
            <a:chOff x="-36884" y="7072716"/>
            <a:chExt cx="1252369" cy="981789"/>
          </a:xfrm>
        </p:grpSpPr>
        <p:sp>
          <p:nvSpPr>
            <p:cNvPr id="24" name="23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Afrocolombiano</a:t>
              </a:r>
              <a:endParaRPr lang="es-ES" sz="1200" b="1" u="sng" dirty="0">
                <a:latin typeface="Arial Narrow" panose="020B0606020202030204" pitchFamily="34" charset="0"/>
              </a:endParaRPr>
            </a:p>
          </p:txBody>
        </p:sp>
        <p:sp>
          <p:nvSpPr>
            <p:cNvPr id="25" name="24 Rectángulo redondeado"/>
            <p:cNvSpPr/>
            <p:nvPr/>
          </p:nvSpPr>
          <p:spPr>
            <a:xfrm>
              <a:off x="209546" y="7363321"/>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26" name="25 CuadroTexto"/>
            <p:cNvSpPr txBox="1"/>
            <p:nvPr/>
          </p:nvSpPr>
          <p:spPr>
            <a:xfrm>
              <a:off x="-36884" y="777750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27" name="26 Grupo"/>
          <p:cNvGrpSpPr/>
          <p:nvPr/>
        </p:nvGrpSpPr>
        <p:grpSpPr>
          <a:xfrm>
            <a:off x="1806835" y="1669035"/>
            <a:ext cx="1252369" cy="958749"/>
            <a:chOff x="-36884" y="7072716"/>
            <a:chExt cx="1252369" cy="958749"/>
          </a:xfrm>
        </p:grpSpPr>
        <p:sp>
          <p:nvSpPr>
            <p:cNvPr id="28" name="27 CuadroTexto"/>
            <p:cNvSpPr txBox="1"/>
            <p:nvPr/>
          </p:nvSpPr>
          <p:spPr>
            <a:xfrm>
              <a:off x="-14122" y="707271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sp>
          <p:nvSpPr>
            <p:cNvPr id="29" name="28 Rectángulo redondeado"/>
            <p:cNvSpPr/>
            <p:nvPr/>
          </p:nvSpPr>
          <p:spPr>
            <a:xfrm>
              <a:off x="209546" y="7363321"/>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r>
                <a:rPr lang="es-ES" sz="1600" b="1" dirty="0" smtClean="0">
                  <a:solidFill>
                    <a:schemeClr val="tx1"/>
                  </a:solidFill>
                  <a:latin typeface="Arial Narrow" panose="020B0606020202030204" pitchFamily="34" charset="0"/>
                </a:rPr>
                <a:t>%</a:t>
              </a:r>
              <a:endParaRPr lang="es-ES" sz="1600" b="1" dirty="0">
                <a:solidFill>
                  <a:schemeClr val="tx1"/>
                </a:solidFill>
                <a:latin typeface="Arial Narrow" panose="020B0606020202030204" pitchFamily="34" charset="0"/>
              </a:endParaRPr>
            </a:p>
          </p:txBody>
        </p:sp>
        <p:sp>
          <p:nvSpPr>
            <p:cNvPr id="30" name="29 CuadroTexto"/>
            <p:cNvSpPr txBox="1"/>
            <p:nvPr/>
          </p:nvSpPr>
          <p:spPr>
            <a:xfrm>
              <a:off x="-36884" y="7754466"/>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sp>
        <p:nvSpPr>
          <p:cNvPr id="32" name="31 Rectángulo"/>
          <p:cNvSpPr/>
          <p:nvPr/>
        </p:nvSpPr>
        <p:spPr>
          <a:xfrm>
            <a:off x="3699228" y="2342741"/>
            <a:ext cx="3533034" cy="415498"/>
          </a:xfrm>
          <a:prstGeom prst="rect">
            <a:avLst/>
          </a:prstGeom>
        </p:spPr>
        <p:txBody>
          <a:bodyPr wrap="square">
            <a:spAutoFit/>
          </a:bodyPr>
          <a:lstStyle/>
          <a:p>
            <a:pPr algn="just"/>
            <a:r>
              <a:rPr lang="es-ES" sz="1050" dirty="0">
                <a:latin typeface="Arial Narrow" panose="020B0606020202030204" pitchFamily="34" charset="0"/>
              </a:rPr>
              <a:t>Figura </a:t>
            </a:r>
            <a:r>
              <a:rPr lang="es-ES" sz="1050" dirty="0" smtClean="0">
                <a:latin typeface="Arial Narrow" panose="020B0606020202030204" pitchFamily="34" charset="0"/>
              </a:rPr>
              <a:t>. Comparativo según edad de la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Período epidemiológico 9 acumulado  </a:t>
            </a:r>
            <a:r>
              <a:rPr lang="es-ES" sz="1050" dirty="0">
                <a:latin typeface="Arial Narrow" panose="020B0606020202030204" pitchFamily="34" charset="0"/>
              </a:rPr>
              <a:t>de </a:t>
            </a:r>
            <a:r>
              <a:rPr lang="es-ES" sz="1050" dirty="0" smtClean="0">
                <a:latin typeface="Arial Narrow" panose="020B0606020202030204" pitchFamily="34" charset="0"/>
              </a:rPr>
              <a:t> 2021. </a:t>
            </a:r>
            <a:endParaRPr lang="es-ES" sz="1050" dirty="0">
              <a:latin typeface="Arial Narrow" panose="020B0606020202030204" pitchFamily="34" charset="0"/>
            </a:endParaRPr>
          </a:p>
        </p:txBody>
      </p:sp>
      <p:sp>
        <p:nvSpPr>
          <p:cNvPr id="42" name="41 Rectángulo"/>
          <p:cNvSpPr/>
          <p:nvPr/>
        </p:nvSpPr>
        <p:spPr>
          <a:xfrm>
            <a:off x="8231" y="2754384"/>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3" name="42 Grupo"/>
          <p:cNvGrpSpPr/>
          <p:nvPr/>
        </p:nvGrpSpPr>
        <p:grpSpPr>
          <a:xfrm>
            <a:off x="200269" y="2819273"/>
            <a:ext cx="3446504" cy="276999"/>
            <a:chOff x="2448322" y="33831"/>
            <a:chExt cx="3446504" cy="276999"/>
          </a:xfrm>
        </p:grpSpPr>
        <p:sp>
          <p:nvSpPr>
            <p:cNvPr id="44" name="43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5" name="44 Conector recto"/>
            <p:cNvCxnSpPr>
              <a:stCxn id="4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Características clínicas</a:t>
              </a:r>
              <a:endParaRPr lang="es-ES" sz="1200" b="1" dirty="0">
                <a:latin typeface="Arial Narrow" panose="020B0606020202030204" pitchFamily="34" charset="0"/>
              </a:endParaRPr>
            </a:p>
          </p:txBody>
        </p:sp>
      </p:grpSp>
      <p:sp>
        <p:nvSpPr>
          <p:cNvPr id="47" name="46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7</a:t>
            </a:r>
            <a:endParaRPr lang="es-ES" sz="1050" b="1" dirty="0">
              <a:latin typeface="Arial Narrow" panose="020B0606020202030204" pitchFamily="34" charset="0"/>
            </a:endParaRPr>
          </a:p>
        </p:txBody>
      </p:sp>
      <p:sp>
        <p:nvSpPr>
          <p:cNvPr id="48" name="47 Rectángulo"/>
          <p:cNvSpPr/>
          <p:nvPr/>
        </p:nvSpPr>
        <p:spPr>
          <a:xfrm>
            <a:off x="285635" y="3108312"/>
            <a:ext cx="6809466" cy="253916"/>
          </a:xfrm>
          <a:prstGeom prst="rect">
            <a:avLst/>
          </a:prstGeom>
        </p:spPr>
        <p:txBody>
          <a:bodyPr wrap="square">
            <a:spAutoFit/>
          </a:bodyPr>
          <a:lstStyle/>
          <a:p>
            <a:pPr algn="ctr"/>
            <a:r>
              <a:rPr lang="es-ES" sz="1050" dirty="0" smtClean="0">
                <a:latin typeface="Arial Narrow" panose="020B0606020202030204" pitchFamily="34" charset="0"/>
              </a:rPr>
              <a:t>Tabla . Características clínicas de la enfermedad de tosferina</a:t>
            </a:r>
            <a:r>
              <a:rPr lang="es-ES" sz="1050" dirty="0">
                <a:latin typeface="Arial Narrow" panose="020B0606020202030204" pitchFamily="34" charset="0"/>
              </a:rPr>
              <a:t>. Medellín, </a:t>
            </a:r>
            <a:r>
              <a:rPr lang="es-ES" sz="1050" dirty="0" smtClean="0">
                <a:latin typeface="Arial Narrow" panose="020B0606020202030204" pitchFamily="34" charset="0"/>
              </a:rPr>
              <a:t>a Periodo epidemiológico 9 acumulado  de 2021. </a:t>
            </a:r>
            <a:endParaRPr lang="es-ES" sz="1050" dirty="0">
              <a:latin typeface="Arial Narrow" panose="020B0606020202030204" pitchFamily="34" charset="0"/>
            </a:endParaRPr>
          </a:p>
        </p:txBody>
      </p:sp>
      <p:sp>
        <p:nvSpPr>
          <p:cNvPr id="49" name="48 Rectángulo"/>
          <p:cNvSpPr/>
          <p:nvPr/>
        </p:nvSpPr>
        <p:spPr>
          <a:xfrm>
            <a:off x="8231" y="6788309"/>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0" name="49 Grupo"/>
          <p:cNvGrpSpPr/>
          <p:nvPr/>
        </p:nvGrpSpPr>
        <p:grpSpPr>
          <a:xfrm>
            <a:off x="162177" y="6861401"/>
            <a:ext cx="3446504" cy="276999"/>
            <a:chOff x="2448322" y="33831"/>
            <a:chExt cx="3446504" cy="276999"/>
          </a:xfrm>
        </p:grpSpPr>
        <p:sp>
          <p:nvSpPr>
            <p:cNvPr id="51" name="5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2" name="51 Conector recto"/>
            <p:cNvCxnSpPr>
              <a:stCxn id="5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31" name="30 CuadroTexto"/>
          <p:cNvSpPr txBox="1"/>
          <p:nvPr/>
        </p:nvSpPr>
        <p:spPr>
          <a:xfrm>
            <a:off x="8231" y="7238044"/>
            <a:ext cx="7200899" cy="1277273"/>
          </a:xfrm>
          <a:prstGeom prst="rect">
            <a:avLst/>
          </a:prstGeom>
          <a:noFill/>
        </p:spPr>
        <p:txBody>
          <a:bodyPr wrap="square" rtlCol="0">
            <a:spAutoFit/>
          </a:bodyPr>
          <a:lstStyle/>
          <a:p>
            <a:pPr algn="just"/>
            <a:r>
              <a:rPr lang="es-CO" sz="1100" dirty="0" smtClean="0">
                <a:latin typeface="Arial Narrow" panose="020B0606020202030204" pitchFamily="34" charset="0"/>
              </a:rPr>
              <a:t>El comportamiento de la tosferina según el canal endémico se observa con un comportamiento con predominio en zona de éxito, hasta la semana 36, esto debido al levantamiento de restricciones de movilidad y se observa aumentado comparado con el año 2020 en donde la notificación con al pandemia de SARS CoV2 disminuyó notablemente. En total hasta el periodo epidemiológico nueve (9) se notificaron 75 casos como probables de los cuales, 19 (25,33%) fueron de otros municipios, 27 (36%) fueron descartados por laboratorio, 4 (5,33) con muestra inadecuada, y 25 (33,33%) pendientes </a:t>
            </a:r>
            <a:r>
              <a:rPr lang="es-CO" sz="1100" dirty="0">
                <a:latin typeface="Arial Narrow" panose="020B0606020202030204" pitchFamily="34" charset="0"/>
              </a:rPr>
              <a:t>de clasificación. Esto representa un porcentaje de </a:t>
            </a:r>
            <a:r>
              <a:rPr lang="es-CO" sz="1100" dirty="0" smtClean="0">
                <a:latin typeface="Arial Narrow" panose="020B0606020202030204" pitchFamily="34" charset="0"/>
              </a:rPr>
              <a:t>positividad bajo </a:t>
            </a:r>
            <a:r>
              <a:rPr lang="es-CO" sz="1100" dirty="0">
                <a:latin typeface="Arial Narrow" panose="020B0606020202030204" pitchFamily="34" charset="0"/>
              </a:rPr>
              <a:t>y nos afirma la importancia y necesidad de la confirmación por laboratorio de todos los casos probables para conocer la incidencia real</a:t>
            </a:r>
            <a:r>
              <a:rPr lang="es-CO" sz="1100" dirty="0" smtClean="0">
                <a:latin typeface="Arial Narrow" panose="020B0606020202030204" pitchFamily="34" charset="0"/>
              </a:rPr>
              <a:t>. </a:t>
            </a:r>
            <a:r>
              <a:rPr lang="es-CO" sz="1100" dirty="0">
                <a:latin typeface="Arial Narrow" panose="020B0606020202030204" pitchFamily="34" charset="0"/>
              </a:rPr>
              <a:t>El comportamiento con tendencia en zona de éxito se </a:t>
            </a:r>
            <a:r>
              <a:rPr lang="es-CO" sz="1100" dirty="0" smtClean="0">
                <a:latin typeface="Arial Narrow" panose="020B0606020202030204" pitchFamily="34" charset="0"/>
              </a:rPr>
              <a:t>debió </a:t>
            </a:r>
            <a:r>
              <a:rPr lang="es-CO" sz="1100" dirty="0">
                <a:latin typeface="Arial Narrow" panose="020B0606020202030204" pitchFamily="34" charset="0"/>
              </a:rPr>
              <a:t>a la pandemia </a:t>
            </a:r>
            <a:r>
              <a:rPr lang="es-CO" sz="1100" dirty="0" smtClean="0">
                <a:latin typeface="Arial Narrow" panose="020B0606020202030204" pitchFamily="34" charset="0"/>
              </a:rPr>
              <a:t>causada </a:t>
            </a:r>
            <a:r>
              <a:rPr lang="es-CO" sz="1100" dirty="0">
                <a:latin typeface="Arial Narrow" panose="020B0606020202030204" pitchFamily="34" charset="0"/>
              </a:rPr>
              <a:t>por SARS-CoV-2</a:t>
            </a:r>
          </a:p>
        </p:txBody>
      </p:sp>
      <p:grpSp>
        <p:nvGrpSpPr>
          <p:cNvPr id="54" name="53 Grupo"/>
          <p:cNvGrpSpPr/>
          <p:nvPr/>
        </p:nvGrpSpPr>
        <p:grpSpPr>
          <a:xfrm>
            <a:off x="72058" y="460370"/>
            <a:ext cx="1642872" cy="453797"/>
            <a:chOff x="402095" y="486270"/>
            <a:chExt cx="2369636" cy="453797"/>
          </a:xfrm>
        </p:grpSpPr>
        <p:sp>
          <p:nvSpPr>
            <p:cNvPr id="55" name="54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6" name="55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57" name="56 Grupo"/>
          <p:cNvGrpSpPr/>
          <p:nvPr/>
        </p:nvGrpSpPr>
        <p:grpSpPr>
          <a:xfrm>
            <a:off x="1935120" y="513131"/>
            <a:ext cx="1809346" cy="436841"/>
            <a:chOff x="3060727" y="484500"/>
            <a:chExt cx="2369636" cy="436841"/>
          </a:xfrm>
        </p:grpSpPr>
        <p:sp>
          <p:nvSpPr>
            <p:cNvPr id="58" name="57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9" name="58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pic>
        <p:nvPicPr>
          <p:cNvPr id="7" name="Imagen 6"/>
          <p:cNvPicPr>
            <a:picLocks noChangeAspect="1"/>
          </p:cNvPicPr>
          <p:nvPr/>
        </p:nvPicPr>
        <p:blipFill>
          <a:blip r:embed="rId3"/>
          <a:stretch>
            <a:fillRect/>
          </a:stretch>
        </p:blipFill>
        <p:spPr>
          <a:xfrm>
            <a:off x="3888370" y="488676"/>
            <a:ext cx="3220388" cy="1862109"/>
          </a:xfrm>
          <a:prstGeom prst="rect">
            <a:avLst/>
          </a:prstGeom>
        </p:spPr>
      </p:pic>
      <p:pic>
        <p:nvPicPr>
          <p:cNvPr id="8" name="Imagen 7"/>
          <p:cNvPicPr>
            <a:picLocks noChangeAspect="1"/>
          </p:cNvPicPr>
          <p:nvPr/>
        </p:nvPicPr>
        <p:blipFill>
          <a:blip r:embed="rId4"/>
          <a:stretch>
            <a:fillRect/>
          </a:stretch>
        </p:blipFill>
        <p:spPr>
          <a:xfrm>
            <a:off x="1036746" y="3535864"/>
            <a:ext cx="5075326" cy="3194733"/>
          </a:xfrm>
          <a:prstGeom prst="rect">
            <a:avLst/>
          </a:prstGeom>
        </p:spPr>
      </p:pic>
    </p:spTree>
    <p:extLst>
      <p:ext uri="{BB962C8B-B14F-4D97-AF65-F5344CB8AC3E}">
        <p14:creationId xmlns:p14="http://schemas.microsoft.com/office/powerpoint/2010/main" val="175995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r>
              <a:rPr lang="es-ES" sz="1200" b="1" dirty="0" smtClean="0">
                <a:latin typeface="Arial Narrow" panose="020B0606020202030204" pitchFamily="34" charset="0"/>
              </a:rPr>
              <a:t>Periodo epidemiológico 9  - 2021</a:t>
            </a:r>
            <a:endParaRPr lang="es-ES" sz="1200" b="1" dirty="0">
              <a:latin typeface="Arial Narrow" panose="020B0606020202030204" pitchFamily="34" charset="0"/>
            </a:endParaRPr>
          </a:p>
        </p:txBody>
      </p:sp>
      <p:sp>
        <p:nvSpPr>
          <p:cNvPr id="6" name="5 Rectángulo"/>
          <p:cNvSpPr/>
          <p:nvPr/>
        </p:nvSpPr>
        <p:spPr>
          <a:xfrm>
            <a:off x="2274078" y="2167727"/>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Canal endémico de parotiditis. Medellín, a Periodo epidemiológico 9 acumulado  de 2021. </a:t>
            </a:r>
            <a:endParaRPr lang="es-ES" sz="1100" dirty="0">
              <a:latin typeface="Arial Narrow" panose="020B0606020202030204" pitchFamily="34" charset="0"/>
            </a:endParaRPr>
          </a:p>
        </p:txBody>
      </p:sp>
      <p:grpSp>
        <p:nvGrpSpPr>
          <p:cNvPr id="8" name="7 Grupo"/>
          <p:cNvGrpSpPr/>
          <p:nvPr/>
        </p:nvGrpSpPr>
        <p:grpSpPr>
          <a:xfrm>
            <a:off x="169786" y="4201577"/>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smtClean="0">
                  <a:latin typeface="Arial Narrow" panose="020B0606020202030204" pitchFamily="34" charset="0"/>
                </a:rPr>
                <a:t>249</a:t>
              </a:r>
              <a:endParaRPr lang="es-ES" sz="2000" b="1" dirty="0">
                <a:latin typeface="Arial Narrow" panose="020B0606020202030204" pitchFamily="34" charset="0"/>
              </a:endParaRPr>
            </a:p>
          </p:txBody>
        </p:sp>
      </p:grpSp>
      <p:sp>
        <p:nvSpPr>
          <p:cNvPr id="9" name="8 CuadroTexto"/>
          <p:cNvSpPr txBox="1"/>
          <p:nvPr/>
        </p:nvSpPr>
        <p:spPr>
          <a:xfrm>
            <a:off x="421420" y="4716908"/>
            <a:ext cx="1686306" cy="830997"/>
          </a:xfrm>
          <a:prstGeom prst="rect">
            <a:avLst/>
          </a:prstGeom>
          <a:noFill/>
        </p:spPr>
        <p:txBody>
          <a:bodyPr wrap="square" rtlCol="0">
            <a:spAutoFit/>
          </a:bodyPr>
          <a:lstStyle/>
          <a:p>
            <a:pPr algn="r"/>
            <a:r>
              <a:rPr lang="es-ES" sz="1200" b="1" dirty="0" smtClean="0">
                <a:latin typeface="Arial Narrow" panose="020B0606020202030204" pitchFamily="34" charset="0"/>
              </a:rPr>
              <a:t>Variación porcentual de 22,43% menos respecto al mismo periodo del año anterior</a:t>
            </a:r>
            <a:endParaRPr lang="es-ES" sz="1200" b="1" dirty="0">
              <a:latin typeface="Arial Narrow" panose="020B0606020202030204" pitchFamily="34" charset="0"/>
            </a:endParaRPr>
          </a:p>
        </p:txBody>
      </p:sp>
      <p:sp>
        <p:nvSpPr>
          <p:cNvPr id="10" name="9 Flecha arriba"/>
          <p:cNvSpPr/>
          <p:nvPr/>
        </p:nvSpPr>
        <p:spPr>
          <a:xfrm flipH="1" flipV="1">
            <a:off x="99238" y="4875421"/>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2295483" y="4912876"/>
            <a:ext cx="4946011" cy="523220"/>
          </a:xfrm>
          <a:prstGeom prst="rect">
            <a:avLst/>
          </a:prstGeom>
        </p:spPr>
        <p:txBody>
          <a:bodyPr wrap="square">
            <a:spAutoFit/>
          </a:bodyPr>
          <a:lstStyle/>
          <a:p>
            <a:r>
              <a:rPr lang="es-ES" sz="600" dirty="0" smtClean="0">
                <a:latin typeface="Arial Narrow" panose="020B0606020202030204" pitchFamily="34" charset="0"/>
              </a:rPr>
              <a:t>Fuente: SIVIGILA. Secretaria de Salud de Medellín.</a:t>
            </a:r>
          </a:p>
          <a:p>
            <a:pPr algn="just"/>
            <a:r>
              <a:rPr lang="es-ES" sz="1100" dirty="0" smtClean="0">
                <a:latin typeface="Arial Narrow" panose="020B0606020202030204" pitchFamily="34" charset="0"/>
              </a:rPr>
              <a:t>Figura. Comportamiento de la parotiditis. Medellín, a Periodo epidemiológico 9 acumulado de 2019-2021. </a:t>
            </a:r>
            <a:endParaRPr lang="es-ES" sz="1100" dirty="0">
              <a:latin typeface="Arial Narrow" panose="020B060602020203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de la notificación</a:t>
              </a:r>
              <a:endParaRPr lang="es-ES" sz="1200" b="1" dirty="0">
                <a:latin typeface="Arial Narrow" panose="020B0606020202030204" pitchFamily="34" charset="0"/>
              </a:endParaRP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Indicadores</a:t>
              </a:r>
              <a:endParaRPr lang="es-ES" sz="1200" b="1" dirty="0">
                <a:latin typeface="Arial Narrow" panose="020B0606020202030204" pitchFamily="34" charset="0"/>
              </a:endParaRPr>
            </a:p>
          </p:txBody>
        </p:sp>
      </p:grpSp>
      <p:sp>
        <p:nvSpPr>
          <p:cNvPr id="16" name="15 CuadroTexto"/>
          <p:cNvSpPr txBox="1"/>
          <p:nvPr/>
        </p:nvSpPr>
        <p:spPr>
          <a:xfrm>
            <a:off x="4869555" y="6070903"/>
            <a:ext cx="2331345" cy="430887"/>
          </a:xfrm>
          <a:prstGeom prst="rect">
            <a:avLst/>
          </a:prstGeom>
          <a:noFill/>
        </p:spPr>
        <p:txBody>
          <a:bodyPr wrap="square" rtlCol="0">
            <a:spAutoFit/>
          </a:bodyPr>
          <a:lstStyle/>
          <a:p>
            <a:pPr algn="ctr"/>
            <a:r>
              <a:rPr lang="es-ES" sz="1100" b="1" dirty="0" smtClean="0">
                <a:latin typeface="Arial Narrow" panose="020B0606020202030204" pitchFamily="34" charset="0"/>
              </a:rPr>
              <a:t>Proporción de incidencia en población general</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959641" y="6977751"/>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401299" y="6412570"/>
            <a:ext cx="1189749"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9,68* 100 mil</a:t>
            </a:r>
          </a:p>
          <a:p>
            <a:pPr algn="ctr"/>
            <a:r>
              <a:rPr lang="es-ES" sz="1400" b="1" dirty="0" smtClean="0">
                <a:latin typeface="Arial Narrow" panose="020B0606020202030204" pitchFamily="34" charset="0"/>
              </a:rPr>
              <a:t>249 casos</a:t>
            </a:r>
            <a:endParaRPr lang="es-ES" sz="1400" b="1" dirty="0">
              <a:latin typeface="Arial Narrow" panose="020B0606020202030204" pitchFamily="34" charset="0"/>
            </a:endParaRPr>
          </a:p>
        </p:txBody>
      </p:sp>
      <p:sp>
        <p:nvSpPr>
          <p:cNvPr id="54" name="53 Rectángulo"/>
          <p:cNvSpPr/>
          <p:nvPr/>
        </p:nvSpPr>
        <p:spPr>
          <a:xfrm>
            <a:off x="99238" y="8372178"/>
            <a:ext cx="4417817" cy="646331"/>
          </a:xfrm>
          <a:prstGeom prst="rect">
            <a:avLst/>
          </a:prstGeom>
        </p:spPr>
        <p:txBody>
          <a:bodyPr wrap="square">
            <a:spAutoFit/>
          </a:bodyPr>
          <a:lstStyle/>
          <a:p>
            <a:pPr algn="just"/>
            <a:r>
              <a:rPr lang="es-ES" sz="600" dirty="0" smtClean="0">
                <a:latin typeface="Arial Narrow" panose="020B0606020202030204" pitchFamily="34" charset="0"/>
              </a:rPr>
              <a:t>Fuente: SIVIGILA. Secretaria de Salud de Medellín.</a:t>
            </a:r>
          </a:p>
          <a:p>
            <a:pPr algn="just"/>
            <a:r>
              <a:rPr lang="es-ES" sz="1000" dirty="0" smtClean="0">
                <a:latin typeface="Arial Narrow" panose="020B0606020202030204" pitchFamily="34" charset="0"/>
              </a:rPr>
              <a:t>Figura. Comportamiento </a:t>
            </a:r>
            <a:r>
              <a:rPr lang="es-ES" sz="1000" dirty="0">
                <a:latin typeface="Arial Narrow" panose="020B0606020202030204" pitchFamily="34" charset="0"/>
              </a:rPr>
              <a:t>inusual de la </a:t>
            </a:r>
            <a:r>
              <a:rPr lang="es-ES" sz="1000" dirty="0" smtClean="0">
                <a:latin typeface="Arial Narrow" panose="020B0606020202030204" pitchFamily="34" charset="0"/>
              </a:rPr>
              <a:t>parotiditis. </a:t>
            </a:r>
            <a:r>
              <a:rPr lang="es-ES" sz="1000" dirty="0">
                <a:latin typeface="Arial Narrow" panose="020B0606020202030204" pitchFamily="34" charset="0"/>
              </a:rPr>
              <a:t>Medellín, </a:t>
            </a:r>
            <a:r>
              <a:rPr lang="es-ES" sz="1000" dirty="0" smtClean="0">
                <a:latin typeface="Arial Narrow" panose="020B0606020202030204" pitchFamily="34" charset="0"/>
              </a:rPr>
              <a:t>a Periodo epidemiológico 9 acumulado  de 2021. </a:t>
            </a:r>
            <a:endParaRPr lang="es-ES" sz="1000" dirty="0">
              <a:latin typeface="Arial Narrow" panose="020B0606020202030204" pitchFamily="34" charset="0"/>
            </a:endParaRPr>
          </a:p>
          <a:p>
            <a:pPr algn="just"/>
            <a:endParaRPr lang="es-ES" sz="1000" dirty="0">
              <a:latin typeface="Arial Narrow" panose="020B0606020202030204" pitchFamily="34" charset="0"/>
            </a:endParaRPr>
          </a:p>
        </p:txBody>
      </p:sp>
      <p:sp>
        <p:nvSpPr>
          <p:cNvPr id="55" name="54 CuadroTexto"/>
          <p:cNvSpPr txBox="1"/>
          <p:nvPr/>
        </p:nvSpPr>
        <p:spPr>
          <a:xfrm>
            <a:off x="4712465" y="7982798"/>
            <a:ext cx="2487186" cy="261610"/>
          </a:xfrm>
          <a:prstGeom prst="rect">
            <a:avLst/>
          </a:prstGeom>
          <a:noFill/>
        </p:spPr>
        <p:txBody>
          <a:bodyPr wrap="square" rtlCol="0">
            <a:spAutoFit/>
          </a:bodyPr>
          <a:lstStyle/>
          <a:p>
            <a:pPr algn="ctr"/>
            <a:r>
              <a:rPr lang="es-ES" sz="1100" b="1" dirty="0" smtClean="0">
                <a:latin typeface="Arial Narrow" panose="020B0606020202030204" pitchFamily="34" charset="0"/>
              </a:rPr>
              <a:t>Brotes con investigación de campo</a:t>
            </a:r>
          </a:p>
        </p:txBody>
      </p:sp>
      <p:sp>
        <p:nvSpPr>
          <p:cNvPr id="56" name="55 CuadroTexto"/>
          <p:cNvSpPr txBox="1"/>
          <p:nvPr/>
        </p:nvSpPr>
        <p:spPr>
          <a:xfrm>
            <a:off x="5642590" y="8275018"/>
            <a:ext cx="758542"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a:t>
            </a:r>
          </a:p>
          <a:p>
            <a:pPr algn="ctr"/>
            <a:r>
              <a:rPr lang="es-ES" sz="1400" b="1" dirty="0" smtClean="0">
                <a:latin typeface="Arial Narrow" panose="020B0606020202030204" pitchFamily="34" charset="0"/>
              </a:rPr>
              <a:t>0 brotes</a:t>
            </a:r>
            <a:endParaRPr lang="es-ES" sz="1400" b="1" dirty="0">
              <a:latin typeface="Arial Narrow" panose="020B0606020202030204" pitchFamily="34" charset="0"/>
            </a:endParaRPr>
          </a:p>
        </p:txBody>
      </p:sp>
      <p:sp>
        <p:nvSpPr>
          <p:cNvPr id="58" name="57 CuadroTexto"/>
          <p:cNvSpPr txBox="1"/>
          <p:nvPr/>
        </p:nvSpPr>
        <p:spPr>
          <a:xfrm>
            <a:off x="4722604" y="7014239"/>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en </a:t>
            </a:r>
            <a:r>
              <a:rPr lang="es-ES" sz="1050" b="1" dirty="0" smtClean="0">
                <a:latin typeface="Arial Narrow" panose="020B0606020202030204" pitchFamily="34" charset="0"/>
              </a:rPr>
              <a:t>menores de 5 años</a:t>
            </a:r>
            <a:endParaRPr lang="es-ES" sz="1050" b="1" dirty="0">
              <a:latin typeface="Arial Narrow" panose="020B0606020202030204" pitchFamily="34" charset="0"/>
            </a:endParaRP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0% </a:t>
            </a:r>
            <a:r>
              <a:rPr lang="es-ES" sz="1400" b="1" dirty="0" smtClean="0">
                <a:latin typeface="Arial Narrow" panose="020B0606020202030204" pitchFamily="34" charset="0"/>
              </a:rPr>
              <a:t>Mortalidad</a:t>
            </a:r>
            <a:endParaRPr lang="es-ES" sz="1400" b="1"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smtClean="0">
                <a:solidFill>
                  <a:srgbClr val="C00000"/>
                </a:solidFill>
                <a:latin typeface="Arial Narrow" panose="020B0606020202030204" pitchFamily="34" charset="0"/>
                <a:ea typeface="+mn-ea"/>
                <a:cs typeface="+mn-cs"/>
              </a:rPr>
              <a:t>Parotiditis</a:t>
            </a:r>
            <a:endParaRPr lang="es-ES" sz="2400" b="1" dirty="0">
              <a:solidFill>
                <a:srgbClr val="C00000"/>
              </a:solidFill>
              <a:latin typeface="Arial Narrow" panose="020B0606020202030204" pitchFamily="34" charset="0"/>
              <a:ea typeface="+mn-ea"/>
              <a:cs typeface="+mn-cs"/>
            </a:endParaRPr>
          </a:p>
        </p:txBody>
      </p:sp>
      <p:sp>
        <p:nvSpPr>
          <p:cNvPr id="47" name="46 CuadroTexto"/>
          <p:cNvSpPr txBox="1"/>
          <p:nvPr/>
        </p:nvSpPr>
        <p:spPr>
          <a:xfrm>
            <a:off x="5558090" y="7420568"/>
            <a:ext cx="1329211" cy="553998"/>
          </a:xfrm>
          <a:prstGeom prst="rect">
            <a:avLst/>
          </a:prstGeom>
          <a:noFill/>
        </p:spPr>
        <p:txBody>
          <a:bodyPr wrap="none" rtlCol="0">
            <a:spAutoFit/>
          </a:bodyPr>
          <a:lstStyle/>
          <a:p>
            <a:pPr algn="ctr"/>
            <a:r>
              <a:rPr lang="es-ES" sz="1600" b="1" dirty="0" smtClean="0">
                <a:solidFill>
                  <a:srgbClr val="C00000"/>
                </a:solidFill>
                <a:latin typeface="Arial Narrow" panose="020B0606020202030204" pitchFamily="34" charset="0"/>
              </a:rPr>
              <a:t>12,78 * 100 mil</a:t>
            </a:r>
          </a:p>
          <a:p>
            <a:pPr algn="ctr"/>
            <a:r>
              <a:rPr lang="es-ES" sz="1400" b="1" dirty="0" smtClean="0">
                <a:latin typeface="Arial Narrow" panose="020B0606020202030204" pitchFamily="34" charset="0"/>
              </a:rPr>
              <a:t>19 casos</a:t>
            </a:r>
            <a:endParaRPr lang="es-ES" sz="1400" b="1" dirty="0">
              <a:latin typeface="Arial Narrow" panose="020B0606020202030204" pitchFamily="34" charset="0"/>
            </a:endParaRPr>
          </a:p>
        </p:txBody>
      </p:sp>
      <p:pic>
        <p:nvPicPr>
          <p:cNvPr id="4" name="Imagen 3"/>
          <p:cNvPicPr>
            <a:picLocks noChangeAspect="1"/>
          </p:cNvPicPr>
          <p:nvPr/>
        </p:nvPicPr>
        <p:blipFill>
          <a:blip r:embed="rId5"/>
          <a:stretch>
            <a:fillRect/>
          </a:stretch>
        </p:blipFill>
        <p:spPr>
          <a:xfrm>
            <a:off x="2222672" y="362183"/>
            <a:ext cx="4963843" cy="1820934"/>
          </a:xfrm>
          <a:prstGeom prst="rect">
            <a:avLst/>
          </a:prstGeom>
        </p:spPr>
      </p:pic>
      <p:pic>
        <p:nvPicPr>
          <p:cNvPr id="12" name="Imagen 11"/>
          <p:cNvPicPr>
            <a:picLocks noChangeAspect="1"/>
          </p:cNvPicPr>
          <p:nvPr/>
        </p:nvPicPr>
        <p:blipFill>
          <a:blip r:embed="rId6"/>
          <a:stretch>
            <a:fillRect/>
          </a:stretch>
        </p:blipFill>
        <p:spPr>
          <a:xfrm>
            <a:off x="2222672" y="2657499"/>
            <a:ext cx="4947803" cy="2270312"/>
          </a:xfrm>
          <a:prstGeom prst="rect">
            <a:avLst/>
          </a:prstGeom>
        </p:spPr>
      </p:pic>
      <p:pic>
        <p:nvPicPr>
          <p:cNvPr id="20" name="Imagen 19"/>
          <p:cNvPicPr>
            <a:picLocks noChangeAspect="1"/>
          </p:cNvPicPr>
          <p:nvPr/>
        </p:nvPicPr>
        <p:blipFill>
          <a:blip r:embed="rId7"/>
          <a:stretch>
            <a:fillRect/>
          </a:stretch>
        </p:blipFill>
        <p:spPr>
          <a:xfrm>
            <a:off x="-15040" y="6030596"/>
            <a:ext cx="4806488" cy="2341581"/>
          </a:xfrm>
          <a:prstGeom prst="rect">
            <a:avLst/>
          </a:prstGeom>
        </p:spPr>
      </p:pic>
    </p:spTree>
    <p:extLst>
      <p:ext uri="{BB962C8B-B14F-4D97-AF65-F5344CB8AC3E}">
        <p14:creationId xmlns:p14="http://schemas.microsoft.com/office/powerpoint/2010/main" val="252420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Comportamiento variables de interés</a:t>
              </a:r>
              <a:endParaRPr lang="es-ES" sz="1200" b="1" dirty="0">
                <a:latin typeface="Arial Narrow" panose="020B0606020202030204" pitchFamily="34" charset="0"/>
              </a:endParaRP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smtClean="0">
                  <a:latin typeface="Arial Narrow" panose="020B0606020202030204" pitchFamily="34" charset="0"/>
                </a:rPr>
                <a:t>Curso de vida</a:t>
              </a:r>
              <a:endParaRPr lang="es-ES" sz="1200" b="1" dirty="0">
                <a:latin typeface="Arial Narrow" panose="020B0606020202030204" pitchFamily="34" charset="0"/>
              </a:endParaRP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9</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4" y="1579196"/>
              <a:ext cx="86731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40,56%</a:t>
              </a:r>
              <a:endParaRPr lang="es-ES" sz="1600" b="1" dirty="0">
                <a:solidFill>
                  <a:schemeClr val="tx1"/>
                </a:solidFill>
                <a:latin typeface="Arial Narrow" panose="020B0606020202030204" pitchFamily="34" charset="0"/>
              </a:endParaRP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101  Casos</a:t>
              </a:r>
              <a:endParaRPr lang="es-ES" sz="1200" b="1" dirty="0">
                <a:latin typeface="Arial Narrow" panose="020B0606020202030204" pitchFamily="34" charset="0"/>
              </a:endParaRP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Masculino</a:t>
              </a:r>
              <a:endParaRPr lang="es-ES" sz="1200" b="1" u="sng" dirty="0">
                <a:latin typeface="Arial Narrow" panose="020B0606020202030204" pitchFamily="34" charset="0"/>
              </a:endParaRP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2" y="1573062"/>
              <a:ext cx="89831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59;44%</a:t>
              </a:r>
              <a:endParaRPr lang="es-ES" sz="1600" b="1" dirty="0">
                <a:solidFill>
                  <a:schemeClr val="tx1"/>
                </a:solidFill>
                <a:latin typeface="Arial Narrow" panose="020B0606020202030204" pitchFamily="34" charset="0"/>
              </a:endParaRP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148  Casos</a:t>
              </a:r>
              <a:endParaRPr lang="es-ES" sz="1200" b="1" dirty="0">
                <a:latin typeface="Arial Narrow" panose="020B0606020202030204" pitchFamily="34" charset="0"/>
              </a:endParaRPr>
            </a:p>
          </p:txBody>
        </p:sp>
        <p:pic>
          <p:nvPicPr>
            <p:cNvPr id="3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Femenino</a:t>
              </a:r>
              <a:endParaRPr lang="es-ES" sz="1200" b="1" u="sng" dirty="0">
                <a:latin typeface="Arial Narrow" panose="020B0606020202030204" pitchFamily="34" charset="0"/>
              </a:endParaRP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39"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Afrodescendiente</a:t>
              </a:r>
              <a:endParaRPr lang="es-ES" sz="1200" b="1" u="sng" dirty="0">
                <a:latin typeface="Arial Narrow" panose="020B0606020202030204" pitchFamily="34" charset="0"/>
              </a:endParaRP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smtClean="0">
                  <a:latin typeface="Arial Narrow" panose="020B0606020202030204" pitchFamily="34" charset="0"/>
                </a:rPr>
                <a:t>Indígena</a:t>
              </a:r>
              <a:endParaRPr lang="es-ES" sz="1200" b="1" u="sng" dirty="0">
                <a:latin typeface="Arial Narrow" panose="020B0606020202030204" pitchFamily="34" charset="0"/>
              </a:endParaRP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pic>
            <p:nvPicPr>
              <p:cNvPr id="46" name="Picture 3"/>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smtClean="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a:t>
              </a:r>
              <a:endParaRPr lang="es-ES" sz="1600" b="1" dirty="0">
                <a:solidFill>
                  <a:schemeClr val="tx1"/>
                </a:solidFill>
                <a:latin typeface="Arial Narrow" panose="020B0606020202030204" pitchFamily="34" charset="0"/>
              </a:endParaRP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smtClean="0">
                  <a:latin typeface="Arial Narrow" panose="020B0606020202030204" pitchFamily="34" charset="0"/>
                </a:rPr>
                <a:t>0 Casos</a:t>
              </a:r>
              <a:endParaRPr lang="es-ES" sz="1200" b="1" dirty="0">
                <a:latin typeface="Arial Narrow" panose="020B0606020202030204" pitchFamily="34" charset="0"/>
              </a:endParaRP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latin typeface="Arial Narrow" panose="020B0606020202030204" pitchFamily="34" charset="0"/>
                </a:rPr>
                <a:t>0,0%</a:t>
              </a:r>
              <a:endParaRPr lang="es-ES" sz="1600" b="1" dirty="0">
                <a:solidFill>
                  <a:schemeClr val="tx1"/>
                </a:solidFill>
                <a:latin typeface="Arial Narrow" panose="020B0606020202030204" pitchFamily="34" charset="0"/>
              </a:endParaRP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a:t>
              </a:r>
              <a:r>
                <a:rPr lang="es-ES" sz="1200" b="1" dirty="0" smtClean="0">
                  <a:latin typeface="Arial Narrow" panose="020B0606020202030204" pitchFamily="34" charset="0"/>
                </a:rPr>
                <a:t> Casos</a:t>
              </a:r>
              <a:endParaRPr lang="es-ES" sz="1200" b="1" dirty="0">
                <a:latin typeface="Arial Narrow" panose="020B0606020202030204" pitchFamily="34" charset="0"/>
              </a:endParaRP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smtClean="0">
                  <a:latin typeface="Arial Narrow" panose="020B0606020202030204" pitchFamily="34" charset="0"/>
                </a:rPr>
                <a:t>Consideraciones  técnicas</a:t>
              </a:r>
              <a:endParaRPr lang="es-ES" sz="1200" b="1" dirty="0">
                <a:latin typeface="Arial Narrow" panose="020B0606020202030204" pitchFamily="34" charset="0"/>
              </a:endParaRPr>
            </a:p>
          </p:txBody>
        </p:sp>
      </p:grpSp>
      <p:sp>
        <p:nvSpPr>
          <p:cNvPr id="71" name="70 CuadroTexto"/>
          <p:cNvSpPr txBox="1"/>
          <p:nvPr/>
        </p:nvSpPr>
        <p:spPr>
          <a:xfrm>
            <a:off x="50" y="7118125"/>
            <a:ext cx="7137386" cy="1815882"/>
          </a:xfrm>
          <a:prstGeom prst="rect">
            <a:avLst/>
          </a:prstGeom>
          <a:noFill/>
        </p:spPr>
        <p:txBody>
          <a:bodyPr wrap="square" rtlCol="0">
            <a:spAutoFit/>
          </a:bodyPr>
          <a:lstStyle/>
          <a:p>
            <a:pPr algn="just"/>
            <a:r>
              <a:rPr lang="es-CO" sz="1400" dirty="0" smtClean="0">
                <a:latin typeface="Arial Narrow" panose="020B0606020202030204" pitchFamily="34" charset="0"/>
              </a:rPr>
              <a:t>El comportamiento de la Parotiditis según el canal endémico se observa con predominio en zona de éxito. El número de casos este año esta por debajo de lo presentado en los 2 años anteriores, lo que corresponde con una disminución en los casos de un 51% en relación al año anterior. En el análisis de razón de casos, todas las  semanas esta por debajo del número de casos. En promedio se notificaron 5 casos por semana epidemiológica. Los cursos de juventud, adultez y adulto mayor representan el 78%  de los casos. Estos casos podrían relacionarse o con personas no vacunadas en la infancia o con perdida de inmunidad  a través del tiempo. Hasta la semana epidemiológica 28, no se identificaron brotes por esta enfermedad.</a:t>
            </a:r>
            <a:endParaRPr lang="es-CO" sz="1400" dirty="0">
              <a:latin typeface="Arial Narrow" panose="020B0606020202030204" pitchFamily="34" charset="0"/>
            </a:endParaRPr>
          </a:p>
        </p:txBody>
      </p:sp>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Sexo</a:t>
              </a:r>
              <a:endParaRPr lang="es-ES" sz="1600" b="1" dirty="0">
                <a:latin typeface="Arial Narrow" panose="020B0606020202030204" pitchFamily="34" charset="0"/>
              </a:endParaRP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smtClean="0">
                  <a:latin typeface="Arial Narrow" panose="020B0606020202030204" pitchFamily="34" charset="0"/>
                </a:rPr>
                <a:t>Etnia</a:t>
              </a:r>
              <a:endParaRPr lang="es-ES" sz="1600" b="1" dirty="0">
                <a:latin typeface="Arial Narrow" panose="020B0606020202030204" pitchFamily="34" charset="0"/>
              </a:endParaRP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smtClean="0">
                  <a:latin typeface="Arial Narrow" panose="020B0606020202030204" pitchFamily="34" charset="0"/>
                </a:rPr>
                <a:t>Población especiales</a:t>
              </a:r>
              <a:endParaRPr lang="es-ES" sz="1600" b="1" dirty="0">
                <a:latin typeface="Arial Narrow" panose="020B0606020202030204" pitchFamily="34" charset="0"/>
              </a:endParaRPr>
            </a:p>
          </p:txBody>
        </p:sp>
      </p:grpSp>
      <p:graphicFrame>
        <p:nvGraphicFramePr>
          <p:cNvPr id="79" name="Gráfico 78"/>
          <p:cNvGraphicFramePr>
            <a:graphicFrameLocks/>
          </p:cNvGraphicFramePr>
          <p:nvPr>
            <p:extLst>
              <p:ext uri="{D42A27DB-BD31-4B8C-83A1-F6EECF244321}">
                <p14:modId xmlns:p14="http://schemas.microsoft.com/office/powerpoint/2010/main" val="4118250410"/>
              </p:ext>
            </p:extLst>
          </p:nvPr>
        </p:nvGraphicFramePr>
        <p:xfrm>
          <a:off x="0" y="3145880"/>
          <a:ext cx="7137436" cy="34758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9361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25346</TotalTime>
  <Words>5785</Words>
  <Application>Microsoft Office PowerPoint</Application>
  <PresentationFormat>Personalizado</PresentationFormat>
  <Paragraphs>1400</Paragraphs>
  <Slides>28</Slides>
  <Notes>10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MS Mincho</vt:lpstr>
      <vt:lpstr>Arial</vt:lpstr>
      <vt:lpstr>Arial MT</vt:lpstr>
      <vt:lpstr>Arial Narrow</vt:lpstr>
      <vt:lpstr>Calibri</vt:lpstr>
      <vt:lpstr>Carter One</vt:lpstr>
      <vt:lpstr>Franklin Gothic Heavy</vt:lpstr>
      <vt:lpstr>Times New Roman</vt:lpstr>
      <vt:lpstr>Tema de Office</vt:lpstr>
      <vt:lpstr>Presentación</vt:lpstr>
      <vt:lpstr>Contenido</vt:lpstr>
      <vt:lpstr>Tuberculosis</vt:lpstr>
      <vt:lpstr>Presentación de PowerPoint</vt:lpstr>
      <vt:lpstr>Presentación de PowerPoint</vt:lpstr>
      <vt:lpstr>Tosferina</vt:lpstr>
      <vt:lpstr>Presentación de PowerPoint</vt:lpstr>
      <vt:lpstr>Parotiditis</vt:lpstr>
      <vt:lpstr>Presentación de PowerPoint</vt:lpstr>
      <vt:lpstr>Varicela</vt:lpstr>
      <vt:lpstr>Presentación de PowerPoint</vt:lpstr>
      <vt:lpstr>Meningitis</vt:lpstr>
      <vt:lpstr>Presentación de PowerPoint</vt:lpstr>
      <vt:lpstr>Hepatitis A</vt:lpstr>
      <vt:lpstr>Presentación de PowerPoint</vt:lpstr>
      <vt:lpstr>Intoxicaciones</vt:lpstr>
      <vt:lpstr>Enfermedad transmitida por alimentos ETA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Búsqueda activa institucional</vt:lpstr>
      <vt:lpstr>Búsqueda activa institucional</vt:lpstr>
      <vt:lpstr>Presentación de PowerPoint</vt:lpstr>
      <vt:lpstr>Presentación de PowerPoint</vt:lpstr>
    </vt:vector>
  </TitlesOfParts>
  <Company>Universidad de Antioquia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Silvana Zapata Bedoya</dc:creator>
  <cp:keywords>Vigilncia Epidemiólogica</cp:keywords>
  <cp:lastModifiedBy>metrosaluddosi</cp:lastModifiedBy>
  <cp:revision>3179</cp:revision>
  <cp:lastPrinted>2019-09-10T20:37:37Z</cp:lastPrinted>
  <dcterms:created xsi:type="dcterms:W3CDTF">2019-03-11T16:04:20Z</dcterms:created>
  <dcterms:modified xsi:type="dcterms:W3CDTF">2022-10-20T14:28:33Z</dcterms:modified>
</cp:coreProperties>
</file>