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5.xml"/>
  <Override ContentType="application/vnd.ms-office.chartcolorstyle+xml" PartName="/ppt/charts/colors6.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20.xml"/>
  <Override ContentType="application/vnd.openxmlformats-officedocument.drawingml.chart+xml" PartName="/ppt/charts/chart25.xml"/>
  <Override ContentType="application/vnd.openxmlformats-officedocument.drawingml.chart+xml" PartName="/ppt/charts/chart38.xml"/>
  <Override ContentType="application/vnd.openxmlformats-officedocument.drawingml.chart+xml" PartName="/ppt/charts/chart9.xml"/>
  <Override ContentType="application/vnd.openxmlformats-officedocument.drawingml.chart+xml" PartName="/ppt/charts/chart4.xml"/>
  <Override ContentType="application/vnd.openxmlformats-officedocument.drawingml.chart+xml" PartName="/ppt/charts/chart33.xml"/>
  <Override ContentType="application/vnd.openxmlformats-officedocument.drawingml.chart+xml" PartName="/ppt/charts/chart16.xml"/>
  <Override ContentType="application/vnd.openxmlformats-officedocument.drawingml.chart+xml" PartName="/ppt/charts/chart12.xml"/>
  <Override ContentType="application/vnd.openxmlformats-officedocument.drawingml.chart+xml" PartName="/ppt/charts/chart29.xml"/>
  <Override ContentType="application/vnd.openxmlformats-officedocument.drawingml.chart+xml" PartName="/ppt/charts/chart32.xml"/>
  <Override ContentType="application/vnd.openxmlformats-officedocument.drawingml.chart+xml" PartName="/ppt/charts/chart8.xml"/>
  <Override ContentType="application/vnd.openxmlformats-officedocument.drawingml.chart+xml" PartName="/ppt/charts/chart37.xml"/>
  <Override ContentType="application/vnd.openxmlformats-officedocument.drawingml.chart+xml" PartName="/ppt/charts/chart5.xml"/>
  <Override ContentType="application/vnd.openxmlformats-officedocument.drawingml.chart+xml" PartName="/ppt/charts/chart28.xml"/>
  <Override ContentType="application/vnd.openxmlformats-officedocument.drawingml.chart+xml" PartName="/ppt/charts/chart11.xml"/>
  <Override ContentType="application/vnd.openxmlformats-officedocument.drawingml.chart+xml" PartName="/ppt/charts/chart24.xml"/>
  <Override ContentType="application/vnd.openxmlformats-officedocument.drawingml.chart+xml" PartName="/ppt/charts/chart15.xml"/>
  <Override ContentType="application/vnd.openxmlformats-officedocument.drawingml.chart+xml" PartName="/ppt/charts/chart19.xml"/>
  <Override ContentType="application/vnd.openxmlformats-officedocument.drawingml.chart+xml" PartName="/ppt/charts/chart36.xml"/>
  <Override ContentType="application/vnd.openxmlformats-officedocument.drawingml.chart+xml" PartName="/ppt/charts/chart2.xml"/>
  <Override ContentType="application/vnd.openxmlformats-officedocument.drawingml.chart+xml" PartName="/ppt/charts/chart7.xml"/>
  <Override ContentType="application/vnd.openxmlformats-officedocument.drawingml.chart+xml" PartName="/ppt/charts/chart31.xml"/>
  <Override ContentType="application/vnd.openxmlformats-officedocument.drawingml.chart+xml" PartName="/ppt/charts/chart6.xml"/>
  <Override ContentType="application/vnd.openxmlformats-officedocument.drawingml.chart+xml" PartName="/ppt/charts/chart1.xml"/>
  <Override ContentType="application/vnd.openxmlformats-officedocument.drawingml.chart+xml" PartName="/ppt/charts/chart10.xml"/>
  <Override ContentType="application/vnd.openxmlformats-officedocument.drawingml.chart+xml" PartName="/ppt/charts/chart23.xml"/>
  <Override ContentType="application/vnd.openxmlformats-officedocument.drawingml.chart+xml" PartName="/ppt/charts/chart40.xml"/>
  <Override ContentType="application/vnd.openxmlformats-officedocument.drawingml.chart+xml" PartName="/ppt/charts/chart14.xml"/>
  <Override ContentType="application/vnd.openxmlformats-officedocument.drawingml.chart+xml" PartName="/ppt/charts/chart27.xml"/>
  <Override ContentType="application/vnd.openxmlformats-officedocument.drawingml.chart+xml" PartName="/ppt/charts/chart3.xml"/>
  <Override ContentType="application/vnd.openxmlformats-officedocument.drawingml.chart+xml" PartName="/ppt/charts/chart18.xml"/>
  <Override ContentType="application/vnd.openxmlformats-officedocument.drawingml.chart+xml" PartName="/ppt/charts/chart21.xml"/>
  <Override ContentType="application/vnd.openxmlformats-officedocument.drawingml.chart+xml" PartName="/ppt/charts/chart30.xml"/>
  <Override ContentType="application/vnd.openxmlformats-officedocument.drawingml.chart+xml" PartName="/ppt/charts/chart34.xml"/>
  <Override ContentType="application/vnd.openxmlformats-officedocument.drawingml.chart+xml" PartName="/ppt/charts/chart35.xml"/>
  <Override ContentType="application/vnd.openxmlformats-officedocument.drawingml.chart+xml" PartName="/ppt/charts/chart22.xml"/>
  <Override ContentType="application/vnd.openxmlformats-officedocument.drawingml.chart+xml" PartName="/ppt/charts/chart17.xml"/>
  <Override ContentType="application/vnd.openxmlformats-officedocument.drawingml.chart+xml" PartName="/ppt/charts/chart39.xml"/>
  <Override ContentType="application/vnd.openxmlformats-officedocument.drawingml.chart+xml" PartName="/ppt/charts/chart26.xml"/>
  <Override ContentType="application/vnd.openxmlformats-officedocument.drawingml.chart+xml" PartName="/ppt/charts/chart13.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themeOverride+xml" PartName="/ppt/theme/themeOverride3.xml"/>
  <Override ContentType="application/vnd.openxmlformats-officedocument.themeOverride+xml" PartName="/ppt/theme/themeOverride2.xml"/>
  <Override ContentType="application/vnd.openxmlformats-officedocument.themeOverride+xml" PartName="/ppt/theme/themeOverride1.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1.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1.xml"/>
  <Override ContentType="application/vnd.ms-office.chartstyle+xml" PartName="/ppt/charts/style6.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Lst>
  <p:sldSz cy="9144000" cx="7200900"/>
  <p:notesSz cx="7010400" cy="9296400"/>
  <p:embeddedFontLst>
    <p:embeddedFont>
      <p:font typeface="Arial Narrow"/>
      <p:regular r:id="rId55"/>
      <p:bold r:id="rId56"/>
      <p:italic r:id="rId57"/>
      <p:boldItalic r:id="rId58"/>
    </p:embeddedFont>
    <p:embeddedFont>
      <p:font typeface="Libre Franklin Black"/>
      <p:bold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268">
          <p15:clr>
            <a:srgbClr val="A4A3A4"/>
          </p15:clr>
        </p15:guide>
      </p15:sldGuideLst>
    </p:ext>
    <p:ext uri="GoogleSlidesCustomDataVersion2">
      <go:slidesCustomData xmlns:go="http://customooxmlschemas.google.com/" r:id="rId61" roundtripDataSignature="AMtx7miff4OpkY+rHg2dLe0FT82P8APE8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A817C06-EAED-4FD9-ABFA-82AC3D64EF27}">
  <a:tblStyle styleId="{0A817C06-EAED-4FD9-ABFA-82AC3D64EF27}"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FF87880D-D0AE-45EA-9E9B-CB5E192FD8EE}" styleName="Table_1">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6F03A38-F6DA-4D6E-85EB-FC54EE303239}" styleName="Table_2">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26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1" Type="http://customschemas.google.com/relationships/presentationmetadata" Target="meta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LibreFranklinBlack-bold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ArialNarrow-regular.fntdata"/><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font" Target="fonts/ArialNarrow-italic.fntdata"/><Relationship Id="rId12" Type="http://schemas.openxmlformats.org/officeDocument/2006/relationships/slide" Target="slides/slide6.xml"/><Relationship Id="rId56" Type="http://schemas.openxmlformats.org/officeDocument/2006/relationships/font" Target="fonts/ArialNarrow-bold.fntdata"/><Relationship Id="rId15" Type="http://schemas.openxmlformats.org/officeDocument/2006/relationships/slide" Target="slides/slide9.xml"/><Relationship Id="rId59" Type="http://schemas.openxmlformats.org/officeDocument/2006/relationships/font" Target="fonts/LibreFranklinBlack-bold.fntdata"/><Relationship Id="rId14" Type="http://schemas.openxmlformats.org/officeDocument/2006/relationships/slide" Target="slides/slide8.xml"/><Relationship Id="rId58" Type="http://schemas.openxmlformats.org/officeDocument/2006/relationships/font" Target="fonts/ArialNarrow-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9.Septiembre\PLANTILLA%20HEPATITIS%20B%20y%20C%20202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IRA\SEMANA%2036-22\2-Canal%20end&#233;mico%20IRA%20medellin%202021%20Bortman%20y%20MMWR.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IRA\SEMANA%2036-22\2-Canal%20end&#233;mico%20IRA%20medellin%202021%20Bortman%20y%20MMWR.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IRA\SEMANA%2036-22\INDICADORES%20100622.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IRA\SEMANA%2036-22\2-Canal%20end&#233;mico%20IRA%20medellin%202021%20Bortman%20y%20MMWR.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IRA\SEMANA%2036-22\INDICADORES%20100622.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IRA\SEMANA%2036-22\2-Canal%20end&#233;mico%20IRA%20medellin%202021%20Bortman%20y%20MMWR.xlsx" TargetMode="External"/></Relationships>
</file>

<file path=ppt/charts/_rels/chart16.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D:\IRA\SEMANA%2036-22\2-Canal%20end&#233;mico%20IRA%20medellin%202021%20Bortman%20y%20MMWR.xlsx" TargetMode="External"/></Relationships>
</file>

<file path=ppt/charts/_rels/chart17.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Usuario\Downloads\Gr&#225;fico%20comparativo%20evento%20345%20datos%20basicos%20y%20complementarios%20sem%2040_2022.xls" TargetMode="External"/></Relationships>
</file>

<file path=ppt/charts/_rels/chart18.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C:\Users\Usuario\Downloads\Gr&#225;fico%20comparativo%20evento%20345%20datos%20basicos%20y%20complementarios%20sem%2040_2022.xls"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IRA\SEMANA%2036-22\GRAFICO%20VIRUS%20RESPIRATORIO%20POR%20SE%20%202.xlsx"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9.Septiembre\PLANTILLA%20HEPATITIS%20B%20y%20C%202022.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Usuario\Downloads\BASE%20CENTINELA%20IRAG%20HSVF_13-10-2022_semana%2040.xlsx" TargetMode="External"/></Relationships>
</file>

<file path=ppt/charts/_rels/chart21.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D:\Nueva%20carpeta%20(2)\evento%20348%20datos%20basicos%20y%20complementarios_SEM_28.xlsx" TargetMode="External"/></Relationships>
</file>

<file path=ppt/charts/_rels/chart22.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D:\Nueva%20carpeta%20(2)\evento%20348%20datos%20basicos%20y%20complementarios_SEM_40.xls"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29109611\Desktop\BASE%20DE%20DATOS%20IMPORTANTES\BOLETINES\BOLETIN%20EPIDEMIOL&#211;GICO\2022\BOLETIN%20IAAS%20II%20TRIM%202022\total%20casos%20de%20IAD%202020%20-%202022.xlsx" TargetMode="External"/></Relationships>
</file>

<file path=ppt/charts/_rels/chart24.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1.xlsx"/></Relationships>
</file>

<file path=ppt/charts/_rels/chart25.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2.xlsx"/></Relationships>
</file>

<file path=ppt/charts/_rels/chart26.xml.rels><?xml version="1.0" encoding="UTF-8" standalone="yes"?><Relationships xmlns="http://schemas.openxmlformats.org/package/2006/relationships"><Relationship Id="rId1" Type="http://schemas.openxmlformats.org/officeDocument/2006/relationships/oleObject" Target="file:///\\Users\usuario\Desktop\Trabajo%20en%20casa\9.%20Septiembre\PLANTILLA%20PROPIA%20INTENTO%20DE%20SUICIDIO_2022%20preliminar.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Users\usuario\Desktop\Trabajo%20en%20casa\9.%20Septiembre\PLANTILLA%20PROPIA%20INTENTO%20DE%20SUICIDIO_2022%20preliminar.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Users\usuario\Desktop\Trabajo%20en%20casa\9.%20Septiembre\PLANTILLA%20PROPIA%20INTENTO%20DE%20SUICIDIO_2022%20preliminar.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Users\usuario\Desktop\Trabajo%20en%20casa\9.%20Septiembre\PLANTILLA%20PROPIA%20INTENTO%20DE%20SUICIDIO_2022%20preliminar.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9.Septiembre\PLANTILLA%20HEPATITIS%20B%20y%20C%202022.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Users\usuario\Desktop\Trabajo%20en%20casa\9.%20Septiembre\PLANTILLA%20PROPIA%20INTENTO%20DE%20SUICIDIO_2022%20preliminar.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9.Septiembre\PLANTILLA%20VIH_2022.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9.Septiembre\PLANTILLA%20VIH_2022.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9.Septiembre\PLANTILLA%20VIH_2022.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9.Septiembre\PLANTILLA%20VIH_2022.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9.Septiembre\PLANTILLA%20VIH_2022.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9.Septiembre\PLANTILLA%20VIH_2022.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C:\Users\Usuario\Documents\SECRETARIA%20DE%20SALUD%20MEDELLIN\BOLETINES%20EPIDEMIOLOGICOS\11-Canal%20end&#233;mico%20VIOLENCIA%20medellin%202019%20Bortman%20y%20MMWR.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C:\Users\Usuario\Documents\SECRETARIA%20DE%20SALUD%20MEDELLIN\BOLETINES%20EPIDEMIOLOGICOS\11-Canal%20end&#233;mico%20VIOLENCIA%20medellin%202019%20Bortman%20y%20MMWR.xlsx" TargetMode="External"/></Relationships>
</file>

<file path=ppt/charts/_rels/chart39.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oleObject" Target="Libro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9.Septiembre\PLANTILLA%20HEPATITIS%20B%20y%20C%202022.xlsx" TargetMode="External"/></Relationships>
</file>

<file path=ppt/charts/_rels/chart40.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oleObject" Target="Libro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9.Septiembre\PLANTILLA%20HEPATITIS%20B%20y%20C%20202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9.Septiembre\PLANTILLA%20HEPATITIS%20B%20y%20C%20202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1037613764\Documents\Boletines\Boletines\Insumos%20para%20boletin\2022\9.Septiembre\PLANTILLA%20HEPATITIS%20B%20y%20C%20202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IRA\SEMANA%2036-22\2-Canal%20end&#233;mico%20IRA%20medellin%202021%20Bortman%20y%20MMWR.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IRA\SEMANA%2036-22\INDICADORES%201006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3"/>
          <c:order val="1"/>
          <c:tx>
            <c:strRef>
              <c:f>'Canal endémico(B)'!$A$75</c:f>
              <c:strCache>
                <c:ptCount val="1"/>
                <c:pt idx="0">
                  <c:v>Percentil 75</c:v>
                </c:pt>
              </c:strCache>
            </c:strRef>
          </c:tx>
          <c:spPr>
            <a:solidFill>
              <a:srgbClr val="C00000"/>
            </a:solidFill>
            <a:ln w="25400">
              <a:solidFill>
                <a:srgbClr val="FF0000"/>
              </a:solidFill>
              <a:prstDash val="solid"/>
            </a:ln>
          </c:spPr>
          <c:val>
            <c:numRef>
              <c:f>'Canal endémico(B)'!$B$75:$BA$75</c:f>
              <c:numCache>
                <c:formatCode>0.0</c:formatCode>
                <c:ptCount val="52"/>
                <c:pt idx="0">
                  <c:v>4.5</c:v>
                </c:pt>
                <c:pt idx="1">
                  <c:v>4</c:v>
                </c:pt>
                <c:pt idx="2">
                  <c:v>6</c:v>
                </c:pt>
                <c:pt idx="3">
                  <c:v>4.5</c:v>
                </c:pt>
                <c:pt idx="4">
                  <c:v>6</c:v>
                </c:pt>
                <c:pt idx="5">
                  <c:v>4</c:v>
                </c:pt>
                <c:pt idx="6">
                  <c:v>4.5</c:v>
                </c:pt>
                <c:pt idx="7">
                  <c:v>5</c:v>
                </c:pt>
                <c:pt idx="8">
                  <c:v>5</c:v>
                </c:pt>
                <c:pt idx="9">
                  <c:v>4.5</c:v>
                </c:pt>
                <c:pt idx="10">
                  <c:v>3.5</c:v>
                </c:pt>
                <c:pt idx="11">
                  <c:v>5.5</c:v>
                </c:pt>
                <c:pt idx="12">
                  <c:v>4.5</c:v>
                </c:pt>
                <c:pt idx="13">
                  <c:v>5</c:v>
                </c:pt>
                <c:pt idx="14">
                  <c:v>6.5</c:v>
                </c:pt>
                <c:pt idx="15">
                  <c:v>4.5</c:v>
                </c:pt>
                <c:pt idx="16">
                  <c:v>6</c:v>
                </c:pt>
                <c:pt idx="17">
                  <c:v>4.5</c:v>
                </c:pt>
                <c:pt idx="18">
                  <c:v>6.5</c:v>
                </c:pt>
                <c:pt idx="19">
                  <c:v>5</c:v>
                </c:pt>
                <c:pt idx="20">
                  <c:v>4</c:v>
                </c:pt>
                <c:pt idx="21">
                  <c:v>3.5</c:v>
                </c:pt>
                <c:pt idx="22">
                  <c:v>3.5</c:v>
                </c:pt>
                <c:pt idx="23">
                  <c:v>6</c:v>
                </c:pt>
                <c:pt idx="24">
                  <c:v>5</c:v>
                </c:pt>
                <c:pt idx="25">
                  <c:v>4.5</c:v>
                </c:pt>
                <c:pt idx="26">
                  <c:v>4</c:v>
                </c:pt>
                <c:pt idx="27">
                  <c:v>6</c:v>
                </c:pt>
                <c:pt idx="28">
                  <c:v>3.5</c:v>
                </c:pt>
                <c:pt idx="29">
                  <c:v>3.5</c:v>
                </c:pt>
                <c:pt idx="30">
                  <c:v>6.5</c:v>
                </c:pt>
                <c:pt idx="31">
                  <c:v>5</c:v>
                </c:pt>
                <c:pt idx="32">
                  <c:v>6</c:v>
                </c:pt>
                <c:pt idx="33">
                  <c:v>3.5</c:v>
                </c:pt>
                <c:pt idx="34">
                  <c:v>5.5</c:v>
                </c:pt>
                <c:pt idx="35">
                  <c:v>4.5</c:v>
                </c:pt>
                <c:pt idx="36">
                  <c:v>6</c:v>
                </c:pt>
                <c:pt idx="37">
                  <c:v>4</c:v>
                </c:pt>
                <c:pt idx="38">
                  <c:v>6</c:v>
                </c:pt>
                <c:pt idx="39">
                  <c:v>5.5</c:v>
                </c:pt>
                <c:pt idx="40">
                  <c:v>4</c:v>
                </c:pt>
                <c:pt idx="41">
                  <c:v>4.5</c:v>
                </c:pt>
                <c:pt idx="42">
                  <c:v>3.5</c:v>
                </c:pt>
                <c:pt idx="43">
                  <c:v>4.5</c:v>
                </c:pt>
                <c:pt idx="44">
                  <c:v>5</c:v>
                </c:pt>
                <c:pt idx="45">
                  <c:v>4</c:v>
                </c:pt>
                <c:pt idx="46">
                  <c:v>4.5</c:v>
                </c:pt>
                <c:pt idx="47">
                  <c:v>3</c:v>
                </c:pt>
                <c:pt idx="48">
                  <c:v>5.5</c:v>
                </c:pt>
                <c:pt idx="49">
                  <c:v>5.5</c:v>
                </c:pt>
                <c:pt idx="50">
                  <c:v>5.5</c:v>
                </c:pt>
                <c:pt idx="51">
                  <c:v>4.5</c:v>
                </c:pt>
              </c:numCache>
            </c:numRef>
          </c:val>
          <c:extLst>
            <c:ext xmlns:c16="http://schemas.microsoft.com/office/drawing/2014/chart" uri="{C3380CC4-5D6E-409C-BE32-E72D297353CC}">
              <c16:uniqueId val="{00000002-5A99-4791-8253-E45CCB0CC22F}"/>
            </c:ext>
          </c:extLst>
        </c:ser>
        <c:ser>
          <c:idx val="1"/>
          <c:order val="2"/>
          <c:tx>
            <c:strRef>
              <c:f>'Canal endémico(B)'!$A$73</c:f>
              <c:strCache>
                <c:ptCount val="1"/>
                <c:pt idx="0">
                  <c:v>Mediana</c:v>
                </c:pt>
              </c:strCache>
            </c:strRef>
          </c:tx>
          <c:spPr>
            <a:ln w="28575" cap="rnd">
              <a:solidFill>
                <a:schemeClr val="accent4"/>
              </a:solidFill>
              <a:round/>
            </a:ln>
            <a:effectLst/>
          </c:spPr>
          <c:val>
            <c:numRef>
              <c:f>'Canal endémico(B)'!$B$73:$BA$73</c:f>
              <c:numCache>
                <c:formatCode>0.0</c:formatCode>
                <c:ptCount val="52"/>
                <c:pt idx="0">
                  <c:v>3</c:v>
                </c:pt>
                <c:pt idx="1">
                  <c:v>2</c:v>
                </c:pt>
                <c:pt idx="2">
                  <c:v>3</c:v>
                </c:pt>
                <c:pt idx="3">
                  <c:v>3</c:v>
                </c:pt>
                <c:pt idx="4">
                  <c:v>5</c:v>
                </c:pt>
                <c:pt idx="5">
                  <c:v>4</c:v>
                </c:pt>
                <c:pt idx="6">
                  <c:v>3</c:v>
                </c:pt>
                <c:pt idx="7">
                  <c:v>5</c:v>
                </c:pt>
                <c:pt idx="8">
                  <c:v>4</c:v>
                </c:pt>
                <c:pt idx="9">
                  <c:v>3</c:v>
                </c:pt>
                <c:pt idx="10">
                  <c:v>2</c:v>
                </c:pt>
                <c:pt idx="11">
                  <c:v>5</c:v>
                </c:pt>
                <c:pt idx="12">
                  <c:v>3</c:v>
                </c:pt>
                <c:pt idx="13">
                  <c:v>4</c:v>
                </c:pt>
                <c:pt idx="14">
                  <c:v>5</c:v>
                </c:pt>
                <c:pt idx="15">
                  <c:v>3</c:v>
                </c:pt>
                <c:pt idx="16">
                  <c:v>5</c:v>
                </c:pt>
                <c:pt idx="17">
                  <c:v>3</c:v>
                </c:pt>
                <c:pt idx="18">
                  <c:v>5</c:v>
                </c:pt>
                <c:pt idx="19">
                  <c:v>5</c:v>
                </c:pt>
                <c:pt idx="20">
                  <c:v>3</c:v>
                </c:pt>
                <c:pt idx="21">
                  <c:v>3</c:v>
                </c:pt>
                <c:pt idx="22">
                  <c:v>1</c:v>
                </c:pt>
                <c:pt idx="23">
                  <c:v>3</c:v>
                </c:pt>
                <c:pt idx="24">
                  <c:v>4</c:v>
                </c:pt>
                <c:pt idx="25">
                  <c:v>4</c:v>
                </c:pt>
                <c:pt idx="26">
                  <c:v>3</c:v>
                </c:pt>
                <c:pt idx="27">
                  <c:v>5</c:v>
                </c:pt>
                <c:pt idx="28">
                  <c:v>3</c:v>
                </c:pt>
                <c:pt idx="29">
                  <c:v>2</c:v>
                </c:pt>
                <c:pt idx="30">
                  <c:v>5</c:v>
                </c:pt>
                <c:pt idx="31">
                  <c:v>4</c:v>
                </c:pt>
                <c:pt idx="32">
                  <c:v>3</c:v>
                </c:pt>
                <c:pt idx="33">
                  <c:v>2</c:v>
                </c:pt>
                <c:pt idx="34">
                  <c:v>4</c:v>
                </c:pt>
                <c:pt idx="35">
                  <c:v>3</c:v>
                </c:pt>
                <c:pt idx="36">
                  <c:v>5</c:v>
                </c:pt>
                <c:pt idx="37">
                  <c:v>3</c:v>
                </c:pt>
                <c:pt idx="38">
                  <c:v>5</c:v>
                </c:pt>
                <c:pt idx="39">
                  <c:v>4</c:v>
                </c:pt>
                <c:pt idx="40">
                  <c:v>4</c:v>
                </c:pt>
                <c:pt idx="41">
                  <c:v>3</c:v>
                </c:pt>
                <c:pt idx="42">
                  <c:v>2</c:v>
                </c:pt>
                <c:pt idx="43">
                  <c:v>4</c:v>
                </c:pt>
                <c:pt idx="44">
                  <c:v>4</c:v>
                </c:pt>
                <c:pt idx="45">
                  <c:v>2</c:v>
                </c:pt>
                <c:pt idx="46">
                  <c:v>4</c:v>
                </c:pt>
                <c:pt idx="47">
                  <c:v>2</c:v>
                </c:pt>
                <c:pt idx="48">
                  <c:v>5</c:v>
                </c:pt>
                <c:pt idx="49">
                  <c:v>5</c:v>
                </c:pt>
                <c:pt idx="50">
                  <c:v>4</c:v>
                </c:pt>
                <c:pt idx="51">
                  <c:v>4</c:v>
                </c:pt>
              </c:numCache>
            </c:numRef>
          </c:val>
          <c:extLst>
            <c:ext xmlns:c16="http://schemas.microsoft.com/office/drawing/2014/chart" uri="{C3380CC4-5D6E-409C-BE32-E72D297353CC}">
              <c16:uniqueId val="{00000000-5A99-4791-8253-E45CCB0CC22F}"/>
            </c:ext>
          </c:extLst>
        </c:ser>
        <c:ser>
          <c:idx val="2"/>
          <c:order val="3"/>
          <c:tx>
            <c:strRef>
              <c:f>'Canal endémico(B)'!$A$74</c:f>
              <c:strCache>
                <c:ptCount val="1"/>
                <c:pt idx="0">
                  <c:v>Percentil 25</c:v>
                </c:pt>
              </c:strCache>
            </c:strRef>
          </c:tx>
          <c:spPr>
            <a:solidFill>
              <a:srgbClr val="92D050"/>
            </a:solidFill>
            <a:ln w="28575" cap="rnd">
              <a:solidFill>
                <a:schemeClr val="accent6"/>
              </a:solidFill>
              <a:round/>
            </a:ln>
            <a:effectLst/>
          </c:spPr>
          <c:val>
            <c:numRef>
              <c:f>'Canal endémico(B)'!$B$74:$BA$74</c:f>
              <c:numCache>
                <c:formatCode>0.0</c:formatCode>
                <c:ptCount val="52"/>
                <c:pt idx="0">
                  <c:v>1.5</c:v>
                </c:pt>
                <c:pt idx="1">
                  <c:v>1.5</c:v>
                </c:pt>
                <c:pt idx="2">
                  <c:v>2.5</c:v>
                </c:pt>
                <c:pt idx="3">
                  <c:v>2.5</c:v>
                </c:pt>
                <c:pt idx="4">
                  <c:v>4</c:v>
                </c:pt>
                <c:pt idx="5">
                  <c:v>2.5</c:v>
                </c:pt>
                <c:pt idx="6">
                  <c:v>2.5</c:v>
                </c:pt>
                <c:pt idx="7">
                  <c:v>2.5</c:v>
                </c:pt>
                <c:pt idx="8">
                  <c:v>2.5</c:v>
                </c:pt>
                <c:pt idx="9">
                  <c:v>3</c:v>
                </c:pt>
                <c:pt idx="10">
                  <c:v>2</c:v>
                </c:pt>
                <c:pt idx="11">
                  <c:v>2.5</c:v>
                </c:pt>
                <c:pt idx="12">
                  <c:v>3</c:v>
                </c:pt>
                <c:pt idx="13">
                  <c:v>3</c:v>
                </c:pt>
                <c:pt idx="14">
                  <c:v>3</c:v>
                </c:pt>
                <c:pt idx="15">
                  <c:v>3</c:v>
                </c:pt>
                <c:pt idx="16">
                  <c:v>2</c:v>
                </c:pt>
                <c:pt idx="17">
                  <c:v>2</c:v>
                </c:pt>
                <c:pt idx="18">
                  <c:v>3.5</c:v>
                </c:pt>
                <c:pt idx="19">
                  <c:v>3.5</c:v>
                </c:pt>
                <c:pt idx="20">
                  <c:v>1.5</c:v>
                </c:pt>
                <c:pt idx="21">
                  <c:v>2</c:v>
                </c:pt>
                <c:pt idx="22">
                  <c:v>1</c:v>
                </c:pt>
                <c:pt idx="23">
                  <c:v>2.5</c:v>
                </c:pt>
                <c:pt idx="24">
                  <c:v>4</c:v>
                </c:pt>
                <c:pt idx="25">
                  <c:v>2.5</c:v>
                </c:pt>
                <c:pt idx="26">
                  <c:v>2.5</c:v>
                </c:pt>
                <c:pt idx="27">
                  <c:v>2.5</c:v>
                </c:pt>
                <c:pt idx="28">
                  <c:v>2.5</c:v>
                </c:pt>
                <c:pt idx="29">
                  <c:v>1.5</c:v>
                </c:pt>
                <c:pt idx="30">
                  <c:v>4</c:v>
                </c:pt>
                <c:pt idx="31">
                  <c:v>1.5</c:v>
                </c:pt>
                <c:pt idx="32">
                  <c:v>0.5</c:v>
                </c:pt>
                <c:pt idx="33">
                  <c:v>1</c:v>
                </c:pt>
                <c:pt idx="34">
                  <c:v>2</c:v>
                </c:pt>
                <c:pt idx="35">
                  <c:v>3</c:v>
                </c:pt>
                <c:pt idx="36">
                  <c:v>1.5</c:v>
                </c:pt>
                <c:pt idx="37">
                  <c:v>3</c:v>
                </c:pt>
                <c:pt idx="38">
                  <c:v>3.5</c:v>
                </c:pt>
                <c:pt idx="39">
                  <c:v>1.5</c:v>
                </c:pt>
                <c:pt idx="40">
                  <c:v>3</c:v>
                </c:pt>
                <c:pt idx="41">
                  <c:v>2</c:v>
                </c:pt>
                <c:pt idx="42">
                  <c:v>2</c:v>
                </c:pt>
                <c:pt idx="43">
                  <c:v>3</c:v>
                </c:pt>
                <c:pt idx="44">
                  <c:v>3.5</c:v>
                </c:pt>
                <c:pt idx="45">
                  <c:v>2</c:v>
                </c:pt>
                <c:pt idx="46">
                  <c:v>2.5</c:v>
                </c:pt>
                <c:pt idx="47">
                  <c:v>1.5</c:v>
                </c:pt>
                <c:pt idx="48">
                  <c:v>3.5</c:v>
                </c:pt>
                <c:pt idx="49">
                  <c:v>3.5</c:v>
                </c:pt>
                <c:pt idx="50">
                  <c:v>3</c:v>
                </c:pt>
                <c:pt idx="51">
                  <c:v>2</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92584192"/>
        <c:axId val="92599040"/>
      </c:areaChart>
      <c:scatterChart>
        <c:scatterStyle val="lineMarker"/>
        <c:varyColors val="0"/>
        <c:ser>
          <c:idx val="0"/>
          <c:order val="0"/>
          <c:tx>
            <c:strRef>
              <c:f>'Canal endémico(B)'!$A$72</c:f>
              <c:strCache>
                <c:ptCount val="1"/>
                <c:pt idx="0">
                  <c:v>2022</c:v>
                </c:pt>
              </c:strCache>
            </c:strRef>
          </c:tx>
          <c:spPr>
            <a:ln w="1905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'Canal endémico(B)'!$B$72:$BA$72</c:f>
              <c:numCache>
                <c:formatCode>General</c:formatCode>
                <c:ptCount val="52"/>
                <c:pt idx="0">
                  <c:v>1</c:v>
                </c:pt>
                <c:pt idx="1">
                  <c:v>1</c:v>
                </c:pt>
                <c:pt idx="2">
                  <c:v>2</c:v>
                </c:pt>
                <c:pt idx="3">
                  <c:v>4</c:v>
                </c:pt>
                <c:pt idx="4">
                  <c:v>6</c:v>
                </c:pt>
                <c:pt idx="5">
                  <c:v>1</c:v>
                </c:pt>
                <c:pt idx="6">
                  <c:v>2</c:v>
                </c:pt>
                <c:pt idx="7">
                  <c:v>3</c:v>
                </c:pt>
                <c:pt idx="8">
                  <c:v>6</c:v>
                </c:pt>
                <c:pt idx="9">
                  <c:v>5</c:v>
                </c:pt>
                <c:pt idx="10">
                  <c:v>1</c:v>
                </c:pt>
                <c:pt idx="11">
                  <c:v>4</c:v>
                </c:pt>
                <c:pt idx="12">
                  <c:v>3</c:v>
                </c:pt>
                <c:pt idx="13">
                  <c:v>5</c:v>
                </c:pt>
                <c:pt idx="14">
                  <c:v>1</c:v>
                </c:pt>
                <c:pt idx="15">
                  <c:v>2</c:v>
                </c:pt>
                <c:pt idx="16">
                  <c:v>2</c:v>
                </c:pt>
                <c:pt idx="17">
                  <c:v>2</c:v>
                </c:pt>
                <c:pt idx="18">
                  <c:v>3</c:v>
                </c:pt>
                <c:pt idx="19">
                  <c:v>4</c:v>
                </c:pt>
                <c:pt idx="20">
                  <c:v>2</c:v>
                </c:pt>
                <c:pt idx="21">
                  <c:v>5</c:v>
                </c:pt>
                <c:pt idx="22">
                  <c:v>1</c:v>
                </c:pt>
                <c:pt idx="23">
                  <c:v>3</c:v>
                </c:pt>
                <c:pt idx="24">
                  <c:v>4</c:v>
                </c:pt>
                <c:pt idx="25">
                  <c:v>1</c:v>
                </c:pt>
                <c:pt idx="26">
                  <c:v>1</c:v>
                </c:pt>
                <c:pt idx="27">
                  <c:v>3</c:v>
                </c:pt>
                <c:pt idx="28">
                  <c:v>3</c:v>
                </c:pt>
                <c:pt idx="29">
                  <c:v>2</c:v>
                </c:pt>
                <c:pt idx="30">
                  <c:v>3</c:v>
                </c:pt>
                <c:pt idx="31">
                  <c:v>3</c:v>
                </c:pt>
                <c:pt idx="32">
                  <c:v>2</c:v>
                </c:pt>
                <c:pt idx="33">
                  <c:v>8</c:v>
                </c:pt>
                <c:pt idx="34">
                  <c:v>1</c:v>
                </c:pt>
                <c:pt idx="35">
                  <c:v>1</c:v>
                </c:pt>
              </c:numCache>
            </c:numRef>
          </c:yVal>
          <c:smooth val="0"/>
          <c:extLst>
            <c:ext xmlns:c16="http://schemas.microsoft.com/office/drawing/2014/chart" uri="{C3380CC4-5D6E-409C-BE32-E72D297353CC}">
              <c16:uniqueId val="{00000003-5A99-4791-8253-E45CCB0CC22F}"/>
            </c:ext>
          </c:extLst>
        </c:ser>
        <c:dLbls>
          <c:showLegendKey val="0"/>
          <c:showVal val="0"/>
          <c:showCatName val="0"/>
          <c:showSerName val="0"/>
          <c:showPercent val="0"/>
          <c:showBubbleSize val="0"/>
        </c:dLbls>
        <c:axId val="92584192"/>
        <c:axId val="92599040"/>
      </c:scatterChart>
      <c:catAx>
        <c:axId val="92584192"/>
        <c:scaling>
          <c:orientation val="minMax"/>
        </c:scaling>
        <c:delete val="0"/>
        <c:axPos val="b"/>
        <c:title>
          <c:tx>
            <c:rich>
              <a:bodyPr/>
              <a:lstStyle/>
              <a:p>
                <a:pPr>
                  <a:defRPr sz="900"/>
                </a:pPr>
                <a:r>
                  <a:rPr lang="en-US" sz="900"/>
                  <a:t>Semana Epidemiológica</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900" b="1"/>
            </a:pPr>
            <a:endParaRPr lang="en-US"/>
          </a:p>
        </c:txPr>
        <c:crossAx val="92599040"/>
        <c:crosses val="autoZero"/>
        <c:auto val="1"/>
        <c:lblAlgn val="ctr"/>
        <c:lblOffset val="100"/>
        <c:noMultiLvlLbl val="0"/>
      </c:catAx>
      <c:valAx>
        <c:axId val="92599040"/>
        <c:scaling>
          <c:orientation val="minMax"/>
        </c:scaling>
        <c:delete val="0"/>
        <c:axPos val="l"/>
        <c:title>
          <c:tx>
            <c:rich>
              <a:bodyPr/>
              <a:lstStyle/>
              <a:p>
                <a:pPr>
                  <a:defRPr sz="900"/>
                </a:pPr>
                <a:r>
                  <a:rPr lang="es-CO" sz="900"/>
                  <a:t>Número de casos</a:t>
                </a:r>
              </a:p>
            </c:rich>
          </c:tx>
          <c:overlay val="0"/>
        </c:title>
        <c:numFmt formatCode="0" sourceLinked="0"/>
        <c:majorTickMark val="none"/>
        <c:minorTickMark val="none"/>
        <c:tickLblPos val="nextTo"/>
        <c:spPr>
          <a:ln w="6350">
            <a:noFill/>
          </a:ln>
        </c:spPr>
        <c:txPr>
          <a:bodyPr rot="-60000000" vert="horz"/>
          <a:lstStyle/>
          <a:p>
            <a:pPr>
              <a:defRPr b="1"/>
            </a:pPr>
            <a:endParaRPr lang="en-US"/>
          </a:p>
        </c:txPr>
        <c:crossAx val="92584192"/>
        <c:crosses val="autoZero"/>
        <c:crossBetween val="between"/>
      </c:valAx>
      <c:spPr>
        <a:noFill/>
        <a:ln w="25400">
          <a:noFill/>
        </a:ln>
      </c:spPr>
    </c:plotArea>
    <c:legend>
      <c:legendPos val="b"/>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33673048924539"/>
          <c:y val="8.5007210704701866E-2"/>
          <c:w val="0.85176305345116088"/>
          <c:h val="0.5885413687560469"/>
        </c:manualLayout>
      </c:layout>
      <c:lineChart>
        <c:grouping val="standard"/>
        <c:varyColors val="0"/>
        <c:ser>
          <c:idx val="0"/>
          <c:order val="0"/>
          <c:tx>
            <c:strRef>
              <c:f>IRA!$B$129</c:f>
              <c:strCache>
                <c:ptCount val="1"/>
                <c:pt idx="0">
                  <c:v>Límite inferior</c:v>
                </c:pt>
              </c:strCache>
            </c:strRef>
          </c:tx>
          <c:spPr>
            <a:ln w="34925" cap="rnd">
              <a:solidFill>
                <a:schemeClr val="accent1"/>
              </a:solidFill>
              <a:round/>
            </a:ln>
            <a:effectLst/>
          </c:spPr>
          <c:marker>
            <c:symbol val="none"/>
          </c:marker>
          <c:cat>
            <c:numRef>
              <c:f>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IRA!$C$129:$BC$129</c:f>
              <c:numCache>
                <c:formatCode>0.0</c:formatCode>
                <c:ptCount val="53"/>
                <c:pt idx="0">
                  <c:v>0.54509964195692873</c:v>
                </c:pt>
                <c:pt idx="1">
                  <c:v>0.60291564130170694</c:v>
                </c:pt>
                <c:pt idx="2">
                  <c:v>0.5712788156928077</c:v>
                </c:pt>
                <c:pt idx="3">
                  <c:v>0.67509502720217962</c:v>
                </c:pt>
                <c:pt idx="4">
                  <c:v>0.66392166766426319</c:v>
                </c:pt>
                <c:pt idx="5">
                  <c:v>0.75773861122971053</c:v>
                </c:pt>
                <c:pt idx="6">
                  <c:v>0.76068611031961664</c:v>
                </c:pt>
                <c:pt idx="7">
                  <c:v>0.80194227024935572</c:v>
                </c:pt>
                <c:pt idx="8">
                  <c:v>0.83455366338905401</c:v>
                </c:pt>
                <c:pt idx="9">
                  <c:v>0.64299200691656955</c:v>
                </c:pt>
                <c:pt idx="10">
                  <c:v>0.53094116413893411</c:v>
                </c:pt>
                <c:pt idx="11">
                  <c:v>0.40247353826287513</c:v>
                </c:pt>
                <c:pt idx="12">
                  <c:v>0.40861600379957708</c:v>
                </c:pt>
                <c:pt idx="13">
                  <c:v>0.41208335639922966</c:v>
                </c:pt>
                <c:pt idx="14">
                  <c:v>0.34756122445798643</c:v>
                </c:pt>
                <c:pt idx="15">
                  <c:v>0.28860449276106181</c:v>
                </c:pt>
                <c:pt idx="16">
                  <c:v>0.25799766035751437</c:v>
                </c:pt>
                <c:pt idx="17">
                  <c:v>0.23192568455179607</c:v>
                </c:pt>
                <c:pt idx="18">
                  <c:v>0.20075358920574748</c:v>
                </c:pt>
                <c:pt idx="19">
                  <c:v>0.23198394598049554</c:v>
                </c:pt>
                <c:pt idx="20">
                  <c:v>0.22433130244761157</c:v>
                </c:pt>
                <c:pt idx="21">
                  <c:v>0.21068854268861714</c:v>
                </c:pt>
                <c:pt idx="22">
                  <c:v>0.16826860412203626</c:v>
                </c:pt>
                <c:pt idx="23">
                  <c:v>0.15564189573547815</c:v>
                </c:pt>
                <c:pt idx="24">
                  <c:v>0.22941862411957781</c:v>
                </c:pt>
                <c:pt idx="25">
                  <c:v>0.3973486301355118</c:v>
                </c:pt>
                <c:pt idx="26">
                  <c:v>0.62431847763242287</c:v>
                </c:pt>
                <c:pt idx="27">
                  <c:v>0.71334052524317193</c:v>
                </c:pt>
                <c:pt idx="28">
                  <c:v>0.73981695627967936</c:v>
                </c:pt>
                <c:pt idx="29">
                  <c:v>0.69844958518097899</c:v>
                </c:pt>
                <c:pt idx="30">
                  <c:v>0.71259041717873051</c:v>
                </c:pt>
                <c:pt idx="31">
                  <c:v>0.63548133339596924</c:v>
                </c:pt>
                <c:pt idx="32">
                  <c:v>0.57269597885134504</c:v>
                </c:pt>
                <c:pt idx="33">
                  <c:v>0.55761854328464477</c:v>
                </c:pt>
                <c:pt idx="34">
                  <c:v>0.47487215504016889</c:v>
                </c:pt>
                <c:pt idx="35">
                  <c:v>0.42148648298141878</c:v>
                </c:pt>
                <c:pt idx="36">
                  <c:v>0.40260526742592595</c:v>
                </c:pt>
                <c:pt idx="37">
                  <c:v>0.40609044144271811</c:v>
                </c:pt>
                <c:pt idx="38">
                  <c:v>0.47395925470079525</c:v>
                </c:pt>
                <c:pt idx="39">
                  <c:v>0.45783404596633892</c:v>
                </c:pt>
                <c:pt idx="40">
                  <c:v>0.47260958831029876</c:v>
                </c:pt>
                <c:pt idx="41">
                  <c:v>0.47131460064788266</c:v>
                </c:pt>
                <c:pt idx="42">
                  <c:v>0.35441660780372453</c:v>
                </c:pt>
                <c:pt idx="43">
                  <c:v>0.40812230599830612</c:v>
                </c:pt>
                <c:pt idx="44">
                  <c:v>0.37919444213954379</c:v>
                </c:pt>
                <c:pt idx="45">
                  <c:v>0.52731931804044296</c:v>
                </c:pt>
                <c:pt idx="46">
                  <c:v>0.54913023644188819</c:v>
                </c:pt>
                <c:pt idx="47">
                  <c:v>0.54827862268138561</c:v>
                </c:pt>
                <c:pt idx="48">
                  <c:v>0.55429826211716871</c:v>
                </c:pt>
                <c:pt idx="49">
                  <c:v>0.56507268487420337</c:v>
                </c:pt>
                <c:pt idx="50">
                  <c:v>0.54936389158892396</c:v>
                </c:pt>
                <c:pt idx="51">
                  <c:v>0.58960426064241922</c:v>
                </c:pt>
                <c:pt idx="52">
                  <c:v>0.56567359363119007</c:v>
                </c:pt>
              </c:numCache>
            </c:numRef>
          </c:val>
          <c:smooth val="0"/>
          <c:extLst>
            <c:ext xmlns:c16="http://schemas.microsoft.com/office/drawing/2014/chart" uri="{C3380CC4-5D6E-409C-BE32-E72D297353CC}">
              <c16:uniqueId val="{00000000-CCB8-4359-A66F-2E557D8B3610}"/>
            </c:ext>
          </c:extLst>
        </c:ser>
        <c:ser>
          <c:idx val="1"/>
          <c:order val="1"/>
          <c:tx>
            <c:strRef>
              <c:f>IRA!$B$130</c:f>
              <c:strCache>
                <c:ptCount val="1"/>
                <c:pt idx="0">
                  <c:v>Límite superior</c:v>
                </c:pt>
              </c:strCache>
            </c:strRef>
          </c:tx>
          <c:spPr>
            <a:ln w="31750" cap="rnd">
              <a:solidFill>
                <a:schemeClr val="accent2"/>
              </a:solidFill>
              <a:round/>
            </a:ln>
            <a:effectLst/>
          </c:spPr>
          <c:marker>
            <c:symbol val="none"/>
          </c:marker>
          <c:cat>
            <c:numRef>
              <c:f>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IRA!$C$130:$BC$130</c:f>
              <c:numCache>
                <c:formatCode>0.0</c:formatCode>
                <c:ptCount val="53"/>
                <c:pt idx="0">
                  <c:v>1.4549003580430713</c:v>
                </c:pt>
                <c:pt idx="1">
                  <c:v>1.3970843586982931</c:v>
                </c:pt>
                <c:pt idx="2">
                  <c:v>1.4287211843071923</c:v>
                </c:pt>
                <c:pt idx="3">
                  <c:v>1.3249049727978204</c:v>
                </c:pt>
                <c:pt idx="4">
                  <c:v>1.3360783323357368</c:v>
                </c:pt>
                <c:pt idx="5">
                  <c:v>1.2422613887702896</c:v>
                </c:pt>
                <c:pt idx="6">
                  <c:v>1.2393138896803835</c:v>
                </c:pt>
                <c:pt idx="7">
                  <c:v>1.1980577297506443</c:v>
                </c:pt>
                <c:pt idx="8">
                  <c:v>1.165446336610946</c:v>
                </c:pt>
                <c:pt idx="9">
                  <c:v>1.3570079930834305</c:v>
                </c:pt>
                <c:pt idx="10">
                  <c:v>1.4690588358610659</c:v>
                </c:pt>
                <c:pt idx="11">
                  <c:v>1.5975264617371248</c:v>
                </c:pt>
                <c:pt idx="12">
                  <c:v>1.591383996200423</c:v>
                </c:pt>
                <c:pt idx="13">
                  <c:v>1.5879166436007703</c:v>
                </c:pt>
                <c:pt idx="14">
                  <c:v>1.6524387755420136</c:v>
                </c:pt>
                <c:pt idx="15">
                  <c:v>1.7113955072389382</c:v>
                </c:pt>
                <c:pt idx="16">
                  <c:v>1.7420023396424855</c:v>
                </c:pt>
                <c:pt idx="17">
                  <c:v>1.7680743154482039</c:v>
                </c:pt>
                <c:pt idx="18">
                  <c:v>1.7992464107942525</c:v>
                </c:pt>
                <c:pt idx="19">
                  <c:v>1.7680160540195045</c:v>
                </c:pt>
                <c:pt idx="20">
                  <c:v>1.7756686975523883</c:v>
                </c:pt>
                <c:pt idx="21">
                  <c:v>1.7893114573113829</c:v>
                </c:pt>
                <c:pt idx="22">
                  <c:v>1.8317313958779637</c:v>
                </c:pt>
                <c:pt idx="23">
                  <c:v>1.8443581042645218</c:v>
                </c:pt>
                <c:pt idx="24">
                  <c:v>1.7705813758804223</c:v>
                </c:pt>
                <c:pt idx="25">
                  <c:v>1.6026513698644882</c:v>
                </c:pt>
                <c:pt idx="26">
                  <c:v>1.3756815223675771</c:v>
                </c:pt>
                <c:pt idx="27">
                  <c:v>1.2866594747568281</c:v>
                </c:pt>
                <c:pt idx="28">
                  <c:v>1.2601830437203208</c:v>
                </c:pt>
                <c:pt idx="29">
                  <c:v>1.3015504148190211</c:v>
                </c:pt>
                <c:pt idx="30">
                  <c:v>1.2874095828212695</c:v>
                </c:pt>
                <c:pt idx="31">
                  <c:v>1.3645186666040308</c:v>
                </c:pt>
                <c:pt idx="32">
                  <c:v>1.427304021148655</c:v>
                </c:pt>
                <c:pt idx="33">
                  <c:v>1.4423814567153552</c:v>
                </c:pt>
                <c:pt idx="34">
                  <c:v>1.5251278449598311</c:v>
                </c:pt>
                <c:pt idx="35">
                  <c:v>1.5785135170185813</c:v>
                </c:pt>
                <c:pt idx="36">
                  <c:v>1.597394732574074</c:v>
                </c:pt>
                <c:pt idx="37">
                  <c:v>1.5939095585572818</c:v>
                </c:pt>
                <c:pt idx="38">
                  <c:v>1.5260407452992046</c:v>
                </c:pt>
                <c:pt idx="39">
                  <c:v>1.5421659540336612</c:v>
                </c:pt>
                <c:pt idx="40">
                  <c:v>1.5273904116897012</c:v>
                </c:pt>
                <c:pt idx="41">
                  <c:v>1.5286853993521174</c:v>
                </c:pt>
                <c:pt idx="42">
                  <c:v>1.6455833921962755</c:v>
                </c:pt>
                <c:pt idx="43">
                  <c:v>1.5918776940016939</c:v>
                </c:pt>
                <c:pt idx="44">
                  <c:v>1.6208055578604563</c:v>
                </c:pt>
                <c:pt idx="45">
                  <c:v>1.472680681959557</c:v>
                </c:pt>
                <c:pt idx="46">
                  <c:v>1.4508697635581118</c:v>
                </c:pt>
                <c:pt idx="47">
                  <c:v>1.4517213773186144</c:v>
                </c:pt>
                <c:pt idx="48">
                  <c:v>1.4457017378828314</c:v>
                </c:pt>
                <c:pt idx="49">
                  <c:v>1.4349273151257966</c:v>
                </c:pt>
                <c:pt idx="50">
                  <c:v>1.4506361084110759</c:v>
                </c:pt>
                <c:pt idx="51">
                  <c:v>1.4103957393575808</c:v>
                </c:pt>
                <c:pt idx="52">
                  <c:v>1.4343264063688099</c:v>
                </c:pt>
              </c:numCache>
            </c:numRef>
          </c:val>
          <c:smooth val="0"/>
          <c:extLst>
            <c:ext xmlns:c16="http://schemas.microsoft.com/office/drawing/2014/chart" uri="{C3380CC4-5D6E-409C-BE32-E72D297353CC}">
              <c16:uniqueId val="{00000001-CCB8-4359-A66F-2E557D8B3610}"/>
            </c:ext>
          </c:extLst>
        </c:ser>
        <c:ser>
          <c:idx val="2"/>
          <c:order val="2"/>
          <c:tx>
            <c:strRef>
              <c:f>IRA!$B$131</c:f>
              <c:strCache>
                <c:ptCount val="1"/>
                <c:pt idx="0">
                  <c:v>Razón observada</c:v>
                </c:pt>
              </c:strCache>
            </c:strRef>
          </c:tx>
          <c:spPr>
            <a:ln w="28575" cap="rnd">
              <a:noFill/>
              <a:round/>
            </a:ln>
            <a:effectLst/>
          </c:spPr>
          <c:marker>
            <c:symbol val="circle"/>
            <c:size val="3"/>
          </c:marker>
          <c:cat>
            <c:numRef>
              <c:f>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IRA!$C$131:$BB$131</c:f>
              <c:numCache>
                <c:formatCode>General</c:formatCode>
                <c:ptCount val="52"/>
                <c:pt idx="0">
                  <c:v>1.9522451064485973</c:v>
                </c:pt>
                <c:pt idx="1">
                  <c:v>2.1085217931121445</c:v>
                </c:pt>
                <c:pt idx="2">
                  <c:v>1.4608460978101976</c:v>
                </c:pt>
                <c:pt idx="3">
                  <c:v>1.1066718022922934</c:v>
                </c:pt>
                <c:pt idx="4">
                  <c:v>0.8285056598874514</c:v>
                </c:pt>
                <c:pt idx="5">
                  <c:v>0.68471487161111944</c:v>
                </c:pt>
                <c:pt idx="6">
                  <c:v>0.72835864247397231</c:v>
                </c:pt>
                <c:pt idx="7">
                  <c:v>0.7813792826444953</c:v>
                </c:pt>
                <c:pt idx="8">
                  <c:v>0.75150438643994366</c:v>
                </c:pt>
                <c:pt idx="9">
                  <c:v>0.82749232617109303</c:v>
                </c:pt>
                <c:pt idx="10">
                  <c:v>0.73730280621077204</c:v>
                </c:pt>
                <c:pt idx="11">
                  <c:v>0.83040667421625258</c:v>
                </c:pt>
                <c:pt idx="12">
                  <c:v>0.92485878871532112</c:v>
                </c:pt>
                <c:pt idx="13">
                  <c:v>1.1130834266740204</c:v>
                </c:pt>
                <c:pt idx="14">
                  <c:v>0.68371284886088002</c:v>
                </c:pt>
                <c:pt idx="15">
                  <c:v>1.0548682307615742</c:v>
                </c:pt>
                <c:pt idx="16">
                  <c:v>1.0691812359157553</c:v>
                </c:pt>
                <c:pt idx="17">
                  <c:v>1.1484191184708807</c:v>
                </c:pt>
                <c:pt idx="18">
                  <c:v>1.274331302793599</c:v>
                </c:pt>
                <c:pt idx="19">
                  <c:v>1.5804755017990202</c:v>
                </c:pt>
                <c:pt idx="20">
                  <c:v>1.4953504496604604</c:v>
                </c:pt>
                <c:pt idx="21">
                  <c:v>2.0860007713073658</c:v>
                </c:pt>
                <c:pt idx="22">
                  <c:v>1.5404874609729076</c:v>
                </c:pt>
                <c:pt idx="23">
                  <c:v>1.547772709748807</c:v>
                </c:pt>
                <c:pt idx="24">
                  <c:v>1.6560888472170581</c:v>
                </c:pt>
                <c:pt idx="25">
                  <c:v>1.4098382024668827</c:v>
                </c:pt>
                <c:pt idx="26">
                  <c:v>1.7147016923149179</c:v>
                </c:pt>
                <c:pt idx="27">
                  <c:v>1.3938716148445336</c:v>
                </c:pt>
                <c:pt idx="28">
                  <c:v>1.2858079971234069</c:v>
                </c:pt>
                <c:pt idx="29">
                  <c:v>1.4783609619866214</c:v>
                </c:pt>
                <c:pt idx="30">
                  <c:v>1.4037527294490604</c:v>
                </c:pt>
                <c:pt idx="31">
                  <c:v>1.1731968743517045</c:v>
                </c:pt>
                <c:pt idx="32">
                  <c:v>1.3691085726291559</c:v>
                </c:pt>
                <c:pt idx="33">
                  <c:v>1.4985759030371864</c:v>
                </c:pt>
                <c:pt idx="34">
                  <c:v>1.334744707347447</c:v>
                </c:pt>
                <c:pt idx="35">
                  <c:v>1.3791260000094618</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numCache>
            </c:numRef>
          </c:val>
          <c:smooth val="0"/>
          <c:extLst>
            <c:ext xmlns:c16="http://schemas.microsoft.com/office/drawing/2014/chart" uri="{C3380CC4-5D6E-409C-BE32-E72D297353CC}">
              <c16:uniqueId val="{00000002-CCB8-4359-A66F-2E557D8B3610}"/>
            </c:ext>
          </c:extLst>
        </c:ser>
        <c:ser>
          <c:idx val="3"/>
          <c:order val="3"/>
          <c:tx>
            <c:strRef>
              <c:f>IRA!$B$132</c:f>
              <c:strCache>
                <c:ptCount val="1"/>
                <c:pt idx="0">
                  <c:v>Razón esperada</c:v>
                </c:pt>
              </c:strCache>
            </c:strRef>
          </c:tx>
          <c:spPr>
            <a:ln w="50800" cap="rnd">
              <a:solidFill>
                <a:schemeClr val="tx1"/>
              </a:solidFill>
              <a:prstDash val="sysDot"/>
              <a:round/>
            </a:ln>
            <a:effectLst/>
          </c:spPr>
          <c:marker>
            <c:symbol val="none"/>
          </c:marker>
          <c:cat>
            <c:numRef>
              <c:f>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IRA!$C$132:$BC$132</c:f>
              <c:numCache>
                <c:formatCode>General</c:formatCode>
                <c:ptCount val="53"/>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numCache>
            </c:numRef>
          </c:val>
          <c:smooth val="0"/>
          <c:extLst>
            <c:ext xmlns:c16="http://schemas.microsoft.com/office/drawing/2014/chart" uri="{C3380CC4-5D6E-409C-BE32-E72D297353CC}">
              <c16:uniqueId val="{00000003-CCB8-4359-A66F-2E557D8B3610}"/>
            </c:ext>
          </c:extLst>
        </c:ser>
        <c:dLbls>
          <c:showLegendKey val="0"/>
          <c:showVal val="0"/>
          <c:showCatName val="0"/>
          <c:showSerName val="0"/>
          <c:showPercent val="0"/>
          <c:showBubbleSize val="0"/>
        </c:dLbls>
        <c:smooth val="0"/>
        <c:axId val="491309424"/>
        <c:axId val="491314520"/>
      </c:lineChart>
      <c:catAx>
        <c:axId val="491309424"/>
        <c:scaling>
          <c:orientation val="minMax"/>
        </c:scaling>
        <c:delete val="0"/>
        <c:axPos val="b"/>
        <c:title>
          <c:tx>
            <c:rich>
              <a:bodyPr rot="0" vert="horz"/>
              <a:lstStyle/>
              <a:p>
                <a:pPr>
                  <a:defRPr/>
                </a:pPr>
                <a:r>
                  <a:rPr lang="es-CO"/>
                  <a:t>Semanas epidemiológicas</a:t>
                </a:r>
              </a:p>
            </c:rich>
          </c:tx>
          <c:layout>
            <c:manualLayout>
              <c:xMode val="edge"/>
              <c:yMode val="edge"/>
              <c:x val="0.40236889219593702"/>
              <c:y val="0.78004794966502167"/>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91314520"/>
        <c:crosses val="autoZero"/>
        <c:auto val="1"/>
        <c:lblAlgn val="ctr"/>
        <c:lblOffset val="100"/>
        <c:noMultiLvlLbl val="0"/>
      </c:catAx>
      <c:valAx>
        <c:axId val="491314520"/>
        <c:scaling>
          <c:orientation val="minMax"/>
        </c:scaling>
        <c:delete val="0"/>
        <c:axPos val="l"/>
        <c:title>
          <c:tx>
            <c:rich>
              <a:bodyPr rot="-5400000" vert="horz"/>
              <a:lstStyle/>
              <a:p>
                <a:pPr>
                  <a:defRPr/>
                </a:pPr>
                <a:r>
                  <a:rPr lang="es-CO"/>
                  <a:t>Razón</a:t>
                </a:r>
              </a:p>
            </c:rich>
          </c:tx>
          <c:layout>
            <c:manualLayout>
              <c:xMode val="edge"/>
              <c:yMode val="edge"/>
              <c:x val="5.8700207318039292E-3"/>
              <c:y val="0.32125886587009439"/>
            </c:manualLayout>
          </c:layout>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n-US"/>
          </a:p>
        </c:txPr>
        <c:crossAx val="491309424"/>
        <c:crosses val="autoZero"/>
        <c:crossBetween val="between"/>
      </c:valAx>
      <c:spPr>
        <a:noFill/>
        <a:ln>
          <a:noFill/>
        </a:ln>
        <a:effectLst/>
      </c:spPr>
    </c:plotArea>
    <c:legend>
      <c:legendPos val="b"/>
      <c:layout>
        <c:manualLayout>
          <c:xMode val="edge"/>
          <c:yMode val="edge"/>
          <c:x val="5.4812252692981595E-2"/>
          <c:y val="0.86092910593747862"/>
          <c:w val="0.91440027040294103"/>
          <c:h val="6.6558836587947451E-2"/>
        </c:manualLayout>
      </c:layout>
      <c:overlay val="0"/>
      <c:spPr>
        <a:noFill/>
        <a:ln>
          <a:noFill/>
        </a:ln>
        <a:effectLst/>
      </c:spPr>
      <c:txPr>
        <a:bodyPr rot="0" vert="horz"/>
        <a:lstStyle/>
        <a:p>
          <a:pPr>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700" b="1">
          <a:solidFill>
            <a:sysClr val="windowText" lastClr="000000"/>
          </a:solidFill>
          <a:latin typeface="Arial Narrow" panose="020B0606020202030204" pitchFamily="34" charset="0"/>
          <a:cs typeface="Arial"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51433896480796"/>
          <c:y val="3.5540173752525911E-2"/>
          <c:w val="0.87118806560992601"/>
          <c:h val="0.68633168581927406"/>
        </c:manualLayout>
      </c:layout>
      <c:areaChart>
        <c:grouping val="standard"/>
        <c:varyColors val="0"/>
        <c:ser>
          <c:idx val="3"/>
          <c:order val="1"/>
          <c:tx>
            <c:strRef>
              <c:f>HOSP!$A$75</c:f>
              <c:strCache>
                <c:ptCount val="1"/>
                <c:pt idx="0">
                  <c:v>Percentil 75</c:v>
                </c:pt>
              </c:strCache>
            </c:strRef>
          </c:tx>
          <c:spPr>
            <a:solidFill>
              <a:srgbClr val="C00000"/>
            </a:solidFill>
            <a:ln w="28575">
              <a:solidFill>
                <a:srgbClr val="FF0000"/>
              </a:solidFill>
              <a:prstDash val="solid"/>
            </a:ln>
          </c:spPr>
          <c:val>
            <c:numRef>
              <c:f>HOSP!$B$75:$BA$75</c:f>
              <c:numCache>
                <c:formatCode>0.0</c:formatCode>
                <c:ptCount val="52"/>
                <c:pt idx="0">
                  <c:v>360.25</c:v>
                </c:pt>
                <c:pt idx="1">
                  <c:v>445.75</c:v>
                </c:pt>
                <c:pt idx="2">
                  <c:v>378.5</c:v>
                </c:pt>
                <c:pt idx="3">
                  <c:v>372</c:v>
                </c:pt>
                <c:pt idx="4">
                  <c:v>291</c:v>
                </c:pt>
                <c:pt idx="5">
                  <c:v>335</c:v>
                </c:pt>
                <c:pt idx="6">
                  <c:v>399.25</c:v>
                </c:pt>
                <c:pt idx="7">
                  <c:v>383.5</c:v>
                </c:pt>
                <c:pt idx="8">
                  <c:v>394</c:v>
                </c:pt>
                <c:pt idx="9">
                  <c:v>393.75</c:v>
                </c:pt>
                <c:pt idx="10">
                  <c:v>380</c:v>
                </c:pt>
                <c:pt idx="11">
                  <c:v>305.5</c:v>
                </c:pt>
                <c:pt idx="12">
                  <c:v>427.5</c:v>
                </c:pt>
                <c:pt idx="13">
                  <c:v>397.5</c:v>
                </c:pt>
                <c:pt idx="14">
                  <c:v>352</c:v>
                </c:pt>
                <c:pt idx="15">
                  <c:v>407.75</c:v>
                </c:pt>
                <c:pt idx="16">
                  <c:v>388</c:v>
                </c:pt>
                <c:pt idx="17">
                  <c:v>434</c:v>
                </c:pt>
                <c:pt idx="18">
                  <c:v>383.25</c:v>
                </c:pt>
                <c:pt idx="19">
                  <c:v>456.75</c:v>
                </c:pt>
                <c:pt idx="20">
                  <c:v>444.5</c:v>
                </c:pt>
                <c:pt idx="21">
                  <c:v>459.5</c:v>
                </c:pt>
                <c:pt idx="22">
                  <c:v>483</c:v>
                </c:pt>
                <c:pt idx="23">
                  <c:v>492.25</c:v>
                </c:pt>
                <c:pt idx="24">
                  <c:v>413.5</c:v>
                </c:pt>
                <c:pt idx="25">
                  <c:v>430.75</c:v>
                </c:pt>
                <c:pt idx="26">
                  <c:v>484.75</c:v>
                </c:pt>
                <c:pt idx="27">
                  <c:v>417.75</c:v>
                </c:pt>
                <c:pt idx="28">
                  <c:v>348.5</c:v>
                </c:pt>
                <c:pt idx="29">
                  <c:v>425.75</c:v>
                </c:pt>
                <c:pt idx="30">
                  <c:v>417.75</c:v>
                </c:pt>
                <c:pt idx="31">
                  <c:v>408</c:v>
                </c:pt>
                <c:pt idx="32">
                  <c:v>357.5</c:v>
                </c:pt>
                <c:pt idx="33">
                  <c:v>423.75</c:v>
                </c:pt>
                <c:pt idx="34">
                  <c:v>361.75</c:v>
                </c:pt>
                <c:pt idx="35">
                  <c:v>355</c:v>
                </c:pt>
                <c:pt idx="36">
                  <c:v>305.5</c:v>
                </c:pt>
                <c:pt idx="37">
                  <c:v>358</c:v>
                </c:pt>
                <c:pt idx="38">
                  <c:v>334</c:v>
                </c:pt>
                <c:pt idx="39">
                  <c:v>316.75</c:v>
                </c:pt>
                <c:pt idx="40">
                  <c:v>275.5</c:v>
                </c:pt>
                <c:pt idx="41">
                  <c:v>383.25</c:v>
                </c:pt>
                <c:pt idx="42">
                  <c:v>305.25</c:v>
                </c:pt>
                <c:pt idx="43">
                  <c:v>283.75</c:v>
                </c:pt>
                <c:pt idx="44">
                  <c:v>360.75</c:v>
                </c:pt>
                <c:pt idx="45">
                  <c:v>407.75</c:v>
                </c:pt>
                <c:pt idx="46">
                  <c:v>364.5</c:v>
                </c:pt>
                <c:pt idx="47">
                  <c:v>386.5</c:v>
                </c:pt>
                <c:pt idx="48">
                  <c:v>379.75</c:v>
                </c:pt>
                <c:pt idx="49">
                  <c:v>402</c:v>
                </c:pt>
                <c:pt idx="50">
                  <c:v>384.75</c:v>
                </c:pt>
                <c:pt idx="51">
                  <c:v>362.25</c:v>
                </c:pt>
              </c:numCache>
            </c:numRef>
          </c:val>
          <c:extLst>
            <c:ext xmlns:c16="http://schemas.microsoft.com/office/drawing/2014/chart" uri="{C3380CC4-5D6E-409C-BE32-E72D297353CC}">
              <c16:uniqueId val="{00000000-503D-45DD-AB2D-0753DD123FE6}"/>
            </c:ext>
          </c:extLst>
        </c:ser>
        <c:ser>
          <c:idx val="1"/>
          <c:order val="2"/>
          <c:tx>
            <c:strRef>
              <c:f>HOSP!$A$73</c:f>
              <c:strCache>
                <c:ptCount val="1"/>
                <c:pt idx="0">
                  <c:v>Mediana</c:v>
                </c:pt>
              </c:strCache>
            </c:strRef>
          </c:tx>
          <c:spPr>
            <a:ln w="28575" cap="rnd">
              <a:solidFill>
                <a:schemeClr val="accent4"/>
              </a:solidFill>
              <a:round/>
            </a:ln>
            <a:effectLst/>
          </c:spPr>
          <c:val>
            <c:numRef>
              <c:f>HOSP!$B$73:$BA$73</c:f>
              <c:numCache>
                <c:formatCode>0.0</c:formatCode>
                <c:ptCount val="52"/>
                <c:pt idx="0">
                  <c:v>298.5</c:v>
                </c:pt>
                <c:pt idx="1">
                  <c:v>382</c:v>
                </c:pt>
                <c:pt idx="2">
                  <c:v>295.5</c:v>
                </c:pt>
                <c:pt idx="3">
                  <c:v>289</c:v>
                </c:pt>
                <c:pt idx="4">
                  <c:v>215</c:v>
                </c:pt>
                <c:pt idx="5">
                  <c:v>262</c:v>
                </c:pt>
                <c:pt idx="6">
                  <c:v>333.5</c:v>
                </c:pt>
                <c:pt idx="7">
                  <c:v>355</c:v>
                </c:pt>
                <c:pt idx="8">
                  <c:v>349.5</c:v>
                </c:pt>
                <c:pt idx="9">
                  <c:v>314.5</c:v>
                </c:pt>
                <c:pt idx="10">
                  <c:v>316.5</c:v>
                </c:pt>
                <c:pt idx="11">
                  <c:v>268.5</c:v>
                </c:pt>
                <c:pt idx="12">
                  <c:v>394.5</c:v>
                </c:pt>
                <c:pt idx="13">
                  <c:v>297</c:v>
                </c:pt>
                <c:pt idx="14">
                  <c:v>274</c:v>
                </c:pt>
                <c:pt idx="15">
                  <c:v>311.5</c:v>
                </c:pt>
                <c:pt idx="16">
                  <c:v>278.5</c:v>
                </c:pt>
                <c:pt idx="17">
                  <c:v>383.5</c:v>
                </c:pt>
                <c:pt idx="18">
                  <c:v>346.5</c:v>
                </c:pt>
                <c:pt idx="19">
                  <c:v>422</c:v>
                </c:pt>
                <c:pt idx="20">
                  <c:v>337.5</c:v>
                </c:pt>
                <c:pt idx="21">
                  <c:v>334.5</c:v>
                </c:pt>
                <c:pt idx="22">
                  <c:v>439</c:v>
                </c:pt>
                <c:pt idx="23">
                  <c:v>399.5</c:v>
                </c:pt>
                <c:pt idx="24">
                  <c:v>363.5</c:v>
                </c:pt>
                <c:pt idx="25">
                  <c:v>340.5</c:v>
                </c:pt>
                <c:pt idx="26">
                  <c:v>391.5</c:v>
                </c:pt>
                <c:pt idx="27">
                  <c:v>404</c:v>
                </c:pt>
                <c:pt idx="28">
                  <c:v>311.5</c:v>
                </c:pt>
                <c:pt idx="29">
                  <c:v>371.5</c:v>
                </c:pt>
                <c:pt idx="30">
                  <c:v>393</c:v>
                </c:pt>
                <c:pt idx="31">
                  <c:v>356.5</c:v>
                </c:pt>
                <c:pt idx="32">
                  <c:v>269</c:v>
                </c:pt>
                <c:pt idx="33">
                  <c:v>377.5</c:v>
                </c:pt>
                <c:pt idx="34">
                  <c:v>319</c:v>
                </c:pt>
                <c:pt idx="35">
                  <c:v>318</c:v>
                </c:pt>
                <c:pt idx="36">
                  <c:v>255</c:v>
                </c:pt>
                <c:pt idx="37">
                  <c:v>315</c:v>
                </c:pt>
                <c:pt idx="38">
                  <c:v>308</c:v>
                </c:pt>
                <c:pt idx="39">
                  <c:v>269.5</c:v>
                </c:pt>
                <c:pt idx="40">
                  <c:v>242.5</c:v>
                </c:pt>
                <c:pt idx="41">
                  <c:v>309</c:v>
                </c:pt>
                <c:pt idx="42">
                  <c:v>280</c:v>
                </c:pt>
                <c:pt idx="43">
                  <c:v>269.5</c:v>
                </c:pt>
                <c:pt idx="44">
                  <c:v>270</c:v>
                </c:pt>
                <c:pt idx="45">
                  <c:v>310.5</c:v>
                </c:pt>
                <c:pt idx="46">
                  <c:v>338</c:v>
                </c:pt>
                <c:pt idx="47">
                  <c:v>317.5</c:v>
                </c:pt>
                <c:pt idx="48">
                  <c:v>343.5</c:v>
                </c:pt>
                <c:pt idx="49">
                  <c:v>374.5</c:v>
                </c:pt>
                <c:pt idx="50">
                  <c:v>334.5</c:v>
                </c:pt>
                <c:pt idx="51">
                  <c:v>294.5</c:v>
                </c:pt>
              </c:numCache>
            </c:numRef>
          </c:val>
          <c:extLst>
            <c:ext xmlns:c16="http://schemas.microsoft.com/office/drawing/2014/chart" uri="{C3380CC4-5D6E-409C-BE32-E72D297353CC}">
              <c16:uniqueId val="{00000001-503D-45DD-AB2D-0753DD123FE6}"/>
            </c:ext>
          </c:extLst>
        </c:ser>
        <c:ser>
          <c:idx val="2"/>
          <c:order val="3"/>
          <c:tx>
            <c:strRef>
              <c:f>HOSP!$A$74</c:f>
              <c:strCache>
                <c:ptCount val="1"/>
                <c:pt idx="0">
                  <c:v>Percentil 25</c:v>
                </c:pt>
              </c:strCache>
            </c:strRef>
          </c:tx>
          <c:spPr>
            <a:solidFill>
              <a:srgbClr val="92D050"/>
            </a:solidFill>
            <a:ln w="28575" cap="rnd">
              <a:solidFill>
                <a:schemeClr val="accent6"/>
              </a:solidFill>
              <a:round/>
            </a:ln>
            <a:effectLst/>
          </c:spPr>
          <c:val>
            <c:numRef>
              <c:f>HOSP!$B$74:$BA$74</c:f>
              <c:numCache>
                <c:formatCode>0.0</c:formatCode>
                <c:ptCount val="52"/>
                <c:pt idx="0">
                  <c:v>265.25</c:v>
                </c:pt>
                <c:pt idx="1">
                  <c:v>277.75</c:v>
                </c:pt>
                <c:pt idx="2">
                  <c:v>199</c:v>
                </c:pt>
                <c:pt idx="3">
                  <c:v>182</c:v>
                </c:pt>
                <c:pt idx="4">
                  <c:v>180.25</c:v>
                </c:pt>
                <c:pt idx="5">
                  <c:v>171.75</c:v>
                </c:pt>
                <c:pt idx="6">
                  <c:v>209.25</c:v>
                </c:pt>
                <c:pt idx="7">
                  <c:v>231.25</c:v>
                </c:pt>
                <c:pt idx="8">
                  <c:v>222.5</c:v>
                </c:pt>
                <c:pt idx="9">
                  <c:v>235.25</c:v>
                </c:pt>
                <c:pt idx="10">
                  <c:v>224.5</c:v>
                </c:pt>
                <c:pt idx="11">
                  <c:v>236.75</c:v>
                </c:pt>
                <c:pt idx="12">
                  <c:v>242.25</c:v>
                </c:pt>
                <c:pt idx="13">
                  <c:v>237.75</c:v>
                </c:pt>
                <c:pt idx="14">
                  <c:v>193</c:v>
                </c:pt>
                <c:pt idx="15">
                  <c:v>192.75</c:v>
                </c:pt>
                <c:pt idx="16">
                  <c:v>197.5</c:v>
                </c:pt>
                <c:pt idx="17">
                  <c:v>272.25</c:v>
                </c:pt>
                <c:pt idx="18">
                  <c:v>235.5</c:v>
                </c:pt>
                <c:pt idx="19">
                  <c:v>268.75</c:v>
                </c:pt>
                <c:pt idx="20">
                  <c:v>203.5</c:v>
                </c:pt>
                <c:pt idx="21">
                  <c:v>229</c:v>
                </c:pt>
                <c:pt idx="22">
                  <c:v>276.5</c:v>
                </c:pt>
                <c:pt idx="23">
                  <c:v>253.5</c:v>
                </c:pt>
                <c:pt idx="24">
                  <c:v>192.75</c:v>
                </c:pt>
                <c:pt idx="25">
                  <c:v>223.25</c:v>
                </c:pt>
                <c:pt idx="26">
                  <c:v>209</c:v>
                </c:pt>
                <c:pt idx="27">
                  <c:v>180.25</c:v>
                </c:pt>
                <c:pt idx="28">
                  <c:v>183</c:v>
                </c:pt>
                <c:pt idx="29">
                  <c:v>208.5</c:v>
                </c:pt>
                <c:pt idx="30">
                  <c:v>186</c:v>
                </c:pt>
                <c:pt idx="31">
                  <c:v>255.5</c:v>
                </c:pt>
                <c:pt idx="32">
                  <c:v>160.25</c:v>
                </c:pt>
                <c:pt idx="33">
                  <c:v>200.75</c:v>
                </c:pt>
                <c:pt idx="34">
                  <c:v>205</c:v>
                </c:pt>
                <c:pt idx="35">
                  <c:v>245.75</c:v>
                </c:pt>
                <c:pt idx="36">
                  <c:v>156.5</c:v>
                </c:pt>
                <c:pt idx="37">
                  <c:v>215.75</c:v>
                </c:pt>
                <c:pt idx="38">
                  <c:v>231.75</c:v>
                </c:pt>
                <c:pt idx="39">
                  <c:v>213.25</c:v>
                </c:pt>
                <c:pt idx="40">
                  <c:v>189.25</c:v>
                </c:pt>
                <c:pt idx="41">
                  <c:v>205.5</c:v>
                </c:pt>
                <c:pt idx="42">
                  <c:v>183.5</c:v>
                </c:pt>
                <c:pt idx="43">
                  <c:v>215.5</c:v>
                </c:pt>
                <c:pt idx="44">
                  <c:v>189.75</c:v>
                </c:pt>
                <c:pt idx="45">
                  <c:v>278.5</c:v>
                </c:pt>
                <c:pt idx="46">
                  <c:v>253</c:v>
                </c:pt>
                <c:pt idx="47">
                  <c:v>250.75</c:v>
                </c:pt>
                <c:pt idx="48">
                  <c:v>236</c:v>
                </c:pt>
                <c:pt idx="49">
                  <c:v>245.75</c:v>
                </c:pt>
                <c:pt idx="50">
                  <c:v>290.25</c:v>
                </c:pt>
                <c:pt idx="51">
                  <c:v>205</c:v>
                </c:pt>
              </c:numCache>
            </c:numRef>
          </c:val>
          <c:extLst>
            <c:ext xmlns:c16="http://schemas.microsoft.com/office/drawing/2014/chart" uri="{C3380CC4-5D6E-409C-BE32-E72D297353CC}">
              <c16:uniqueId val="{00000002-503D-45DD-AB2D-0753DD123FE6}"/>
            </c:ext>
          </c:extLst>
        </c:ser>
        <c:dLbls>
          <c:showLegendKey val="0"/>
          <c:showVal val="0"/>
          <c:showCatName val="0"/>
          <c:showSerName val="0"/>
          <c:showPercent val="0"/>
          <c:showBubbleSize val="0"/>
        </c:dLbls>
        <c:axId val="491307072"/>
        <c:axId val="491307464"/>
      </c:areaChart>
      <c:scatterChart>
        <c:scatterStyle val="lineMarker"/>
        <c:varyColors val="0"/>
        <c:ser>
          <c:idx val="0"/>
          <c:order val="0"/>
          <c:tx>
            <c:strRef>
              <c:f>HOSP!$A$72</c:f>
              <c:strCache>
                <c:ptCount val="1"/>
                <c:pt idx="0">
                  <c:v>2022</c:v>
                </c:pt>
              </c:strCache>
            </c:strRef>
          </c:tx>
          <c:spPr>
            <a:ln w="19050">
              <a:solidFill>
                <a:schemeClr val="tx1"/>
              </a:solidFill>
            </a:ln>
          </c:spPr>
          <c:marker>
            <c:symbol val="circle"/>
            <c:size val="5"/>
            <c:spPr>
              <a:solidFill>
                <a:schemeClr val="tx1"/>
              </a:solidFill>
              <a:ln w="9525">
                <a:solidFill>
                  <a:schemeClr val="tx1"/>
                </a:solidFill>
                <a:prstDash val="sysDash"/>
              </a:ln>
              <a:effectLst/>
            </c:spPr>
          </c:marker>
          <c:yVal>
            <c:numRef>
              <c:f>HOSP!$B$72:$AK$72</c:f>
              <c:numCache>
                <c:formatCode>General</c:formatCode>
                <c:ptCount val="36"/>
                <c:pt idx="0">
                  <c:v>590</c:v>
                </c:pt>
                <c:pt idx="1">
                  <c:v>696</c:v>
                </c:pt>
                <c:pt idx="2">
                  <c:v>727</c:v>
                </c:pt>
                <c:pt idx="3">
                  <c:v>657</c:v>
                </c:pt>
                <c:pt idx="4">
                  <c:v>626</c:v>
                </c:pt>
                <c:pt idx="5">
                  <c:v>562</c:v>
                </c:pt>
                <c:pt idx="6">
                  <c:v>532</c:v>
                </c:pt>
                <c:pt idx="7">
                  <c:v>576</c:v>
                </c:pt>
                <c:pt idx="8">
                  <c:v>488</c:v>
                </c:pt>
                <c:pt idx="9">
                  <c:v>424</c:v>
                </c:pt>
                <c:pt idx="10">
                  <c:v>400</c:v>
                </c:pt>
                <c:pt idx="11">
                  <c:v>449</c:v>
                </c:pt>
                <c:pt idx="12">
                  <c:v>423</c:v>
                </c:pt>
                <c:pt idx="13">
                  <c:v>434</c:v>
                </c:pt>
                <c:pt idx="14">
                  <c:v>506</c:v>
                </c:pt>
                <c:pt idx="15">
                  <c:v>471</c:v>
                </c:pt>
                <c:pt idx="16">
                  <c:v>513</c:v>
                </c:pt>
                <c:pt idx="17">
                  <c:v>517</c:v>
                </c:pt>
                <c:pt idx="18">
                  <c:v>578</c:v>
                </c:pt>
                <c:pt idx="19">
                  <c:v>583</c:v>
                </c:pt>
                <c:pt idx="20">
                  <c:v>603</c:v>
                </c:pt>
                <c:pt idx="21">
                  <c:v>740</c:v>
                </c:pt>
                <c:pt idx="22">
                  <c:v>650</c:v>
                </c:pt>
                <c:pt idx="23">
                  <c:v>635</c:v>
                </c:pt>
                <c:pt idx="24">
                  <c:v>566</c:v>
                </c:pt>
                <c:pt idx="25">
                  <c:v>681</c:v>
                </c:pt>
                <c:pt idx="26">
                  <c:v>566</c:v>
                </c:pt>
                <c:pt idx="27">
                  <c:v>577</c:v>
                </c:pt>
                <c:pt idx="28">
                  <c:v>646</c:v>
                </c:pt>
                <c:pt idx="29">
                  <c:v>588</c:v>
                </c:pt>
                <c:pt idx="30">
                  <c:v>580</c:v>
                </c:pt>
                <c:pt idx="31">
                  <c:v>460</c:v>
                </c:pt>
                <c:pt idx="32">
                  <c:v>453</c:v>
                </c:pt>
                <c:pt idx="33">
                  <c:v>451</c:v>
                </c:pt>
                <c:pt idx="34">
                  <c:v>500</c:v>
                </c:pt>
                <c:pt idx="35">
                  <c:v>512</c:v>
                </c:pt>
              </c:numCache>
            </c:numRef>
          </c:yVal>
          <c:smooth val="0"/>
          <c:extLst>
            <c:ext xmlns:c16="http://schemas.microsoft.com/office/drawing/2014/chart" uri="{C3380CC4-5D6E-409C-BE32-E72D297353CC}">
              <c16:uniqueId val="{00000003-503D-45DD-AB2D-0753DD123FE6}"/>
            </c:ext>
          </c:extLst>
        </c:ser>
        <c:ser>
          <c:idx val="4"/>
          <c:order val="4"/>
          <c:tx>
            <c:strRef>
              <c:f>HOSP!$A$71</c:f>
              <c:strCache>
                <c:ptCount val="1"/>
                <c:pt idx="0">
                  <c:v>2021</c:v>
                </c:pt>
              </c:strCache>
            </c:strRef>
          </c:tx>
          <c:spPr>
            <a:ln>
              <a:solidFill>
                <a:schemeClr val="bg1">
                  <a:lumMod val="50000"/>
                </a:schemeClr>
              </a:solidFill>
              <a:prstDash val="sysDash"/>
            </a:ln>
          </c:spPr>
          <c:marker>
            <c:symbol val="none"/>
          </c:marker>
          <c:yVal>
            <c:numRef>
              <c:f>HOSP!$B$71:$AZ$71</c:f>
              <c:numCache>
                <c:formatCode>General</c:formatCode>
                <c:ptCount val="51"/>
                <c:pt idx="0">
                  <c:v>577</c:v>
                </c:pt>
                <c:pt idx="1">
                  <c:v>667</c:v>
                </c:pt>
                <c:pt idx="2">
                  <c:v>538</c:v>
                </c:pt>
                <c:pt idx="3">
                  <c:v>426</c:v>
                </c:pt>
                <c:pt idx="4">
                  <c:v>382</c:v>
                </c:pt>
                <c:pt idx="5">
                  <c:v>321</c:v>
                </c:pt>
                <c:pt idx="6">
                  <c:v>430</c:v>
                </c:pt>
                <c:pt idx="7">
                  <c:v>384</c:v>
                </c:pt>
                <c:pt idx="8">
                  <c:v>360</c:v>
                </c:pt>
                <c:pt idx="9">
                  <c:v>338</c:v>
                </c:pt>
                <c:pt idx="10">
                  <c:v>303</c:v>
                </c:pt>
                <c:pt idx="11">
                  <c:v>466</c:v>
                </c:pt>
                <c:pt idx="12">
                  <c:v>607</c:v>
                </c:pt>
                <c:pt idx="13">
                  <c:v>696</c:v>
                </c:pt>
                <c:pt idx="14">
                  <c:v>843</c:v>
                </c:pt>
                <c:pt idx="15">
                  <c:v>706</c:v>
                </c:pt>
                <c:pt idx="16">
                  <c:v>813</c:v>
                </c:pt>
                <c:pt idx="17">
                  <c:v>849</c:v>
                </c:pt>
                <c:pt idx="18">
                  <c:v>561</c:v>
                </c:pt>
                <c:pt idx="19">
                  <c:v>1095</c:v>
                </c:pt>
                <c:pt idx="20">
                  <c:v>747</c:v>
                </c:pt>
                <c:pt idx="21">
                  <c:v>722</c:v>
                </c:pt>
                <c:pt idx="22">
                  <c:v>806</c:v>
                </c:pt>
                <c:pt idx="23">
                  <c:v>569</c:v>
                </c:pt>
                <c:pt idx="24">
                  <c:v>955</c:v>
                </c:pt>
                <c:pt idx="25">
                  <c:v>892</c:v>
                </c:pt>
                <c:pt idx="26">
                  <c:v>1055</c:v>
                </c:pt>
                <c:pt idx="27">
                  <c:v>909</c:v>
                </c:pt>
                <c:pt idx="28">
                  <c:v>717</c:v>
                </c:pt>
                <c:pt idx="29">
                  <c:v>598</c:v>
                </c:pt>
                <c:pt idx="30">
                  <c:v>535</c:v>
                </c:pt>
                <c:pt idx="31">
                  <c:v>464</c:v>
                </c:pt>
                <c:pt idx="32">
                  <c:v>488</c:v>
                </c:pt>
                <c:pt idx="33">
                  <c:v>478</c:v>
                </c:pt>
                <c:pt idx="34">
                  <c:v>538</c:v>
                </c:pt>
                <c:pt idx="35">
                  <c:v>524</c:v>
                </c:pt>
                <c:pt idx="36">
                  <c:v>552</c:v>
                </c:pt>
                <c:pt idx="37">
                  <c:v>525</c:v>
                </c:pt>
                <c:pt idx="38">
                  <c:v>558</c:v>
                </c:pt>
                <c:pt idx="39">
                  <c:v>516</c:v>
                </c:pt>
                <c:pt idx="40">
                  <c:v>484</c:v>
                </c:pt>
                <c:pt idx="41">
                  <c:v>574</c:v>
                </c:pt>
                <c:pt idx="42">
                  <c:v>424</c:v>
                </c:pt>
                <c:pt idx="43">
                  <c:v>553</c:v>
                </c:pt>
                <c:pt idx="44">
                  <c:v>479</c:v>
                </c:pt>
                <c:pt idx="45">
                  <c:v>583</c:v>
                </c:pt>
                <c:pt idx="46">
                  <c:v>598</c:v>
                </c:pt>
                <c:pt idx="47">
                  <c:v>470</c:v>
                </c:pt>
                <c:pt idx="48">
                  <c:v>506</c:v>
                </c:pt>
                <c:pt idx="49">
                  <c:v>519</c:v>
                </c:pt>
                <c:pt idx="50">
                  <c:v>542</c:v>
                </c:pt>
              </c:numCache>
            </c:numRef>
          </c:yVal>
          <c:smooth val="0"/>
          <c:extLst>
            <c:ext xmlns:c16="http://schemas.microsoft.com/office/drawing/2014/chart" uri="{C3380CC4-5D6E-409C-BE32-E72D297353CC}">
              <c16:uniqueId val="{00000004-503D-45DD-AB2D-0753DD123FE6}"/>
            </c:ext>
          </c:extLst>
        </c:ser>
        <c:dLbls>
          <c:showLegendKey val="0"/>
          <c:showVal val="0"/>
          <c:showCatName val="0"/>
          <c:showSerName val="0"/>
          <c:showPercent val="0"/>
          <c:showBubbleSize val="0"/>
        </c:dLbls>
        <c:axId val="491307072"/>
        <c:axId val="491307464"/>
      </c:scatterChart>
      <c:catAx>
        <c:axId val="491307072"/>
        <c:scaling>
          <c:orientation val="minMax"/>
        </c:scaling>
        <c:delete val="0"/>
        <c:axPos val="b"/>
        <c:title>
          <c:tx>
            <c:rich>
              <a:bodyPr/>
              <a:lstStyle/>
              <a:p>
                <a:pPr>
                  <a:defRPr/>
                </a:pPr>
                <a:r>
                  <a:rPr lang="en-US"/>
                  <a:t>Semanas epidemiológicas</a:t>
                </a:r>
              </a:p>
            </c:rich>
          </c:tx>
          <c:layout>
            <c:manualLayout>
              <c:xMode val="edge"/>
              <c:yMode val="edge"/>
              <c:x val="0.45937554683192411"/>
              <c:y val="0.8519489085988744"/>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491307464"/>
        <c:crosses val="autoZero"/>
        <c:auto val="1"/>
        <c:lblAlgn val="ctr"/>
        <c:lblOffset val="100"/>
        <c:noMultiLvlLbl val="0"/>
      </c:catAx>
      <c:valAx>
        <c:axId val="491307464"/>
        <c:scaling>
          <c:orientation val="minMax"/>
        </c:scaling>
        <c:delete val="0"/>
        <c:axPos val="l"/>
        <c:title>
          <c:tx>
            <c:rich>
              <a:bodyPr/>
              <a:lstStyle/>
              <a:p>
                <a:pPr>
                  <a:defRPr/>
                </a:pPr>
                <a:r>
                  <a:rPr lang="es-CO"/>
                  <a:t>Número de consultas</a:t>
                </a:r>
              </a:p>
            </c:rich>
          </c:tx>
          <c:overlay val="0"/>
        </c:title>
        <c:numFmt formatCode="0" sourceLinked="0"/>
        <c:majorTickMark val="none"/>
        <c:minorTickMark val="none"/>
        <c:tickLblPos val="nextTo"/>
        <c:spPr>
          <a:ln w="6350">
            <a:noFill/>
          </a:ln>
        </c:spPr>
        <c:txPr>
          <a:bodyPr rot="-60000000" vert="horz"/>
          <a:lstStyle/>
          <a:p>
            <a:pPr>
              <a:defRPr b="1"/>
            </a:pPr>
            <a:endParaRPr lang="en-US"/>
          </a:p>
        </c:txPr>
        <c:crossAx val="491307072"/>
        <c:crosses val="autoZero"/>
        <c:crossBetween val="between"/>
      </c:valAx>
      <c:spPr>
        <a:noFill/>
        <a:ln w="25400">
          <a:noFill/>
        </a:ln>
      </c:spPr>
    </c:plotArea>
    <c:legend>
      <c:legendPos val="b"/>
      <c:layout>
        <c:manualLayout>
          <c:xMode val="edge"/>
          <c:yMode val="edge"/>
          <c:x val="0.11993281585733404"/>
          <c:y val="0.92466882383903581"/>
          <c:w val="0.85597334431674488"/>
          <c:h val="5.5945626841404583E-2"/>
        </c:manualLayout>
      </c:layout>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98574164715896"/>
          <c:y val="0.10813806663896859"/>
          <c:w val="0.8005214921905256"/>
          <c:h val="0.65339428316141346"/>
        </c:manualLayout>
      </c:layout>
      <c:barChart>
        <c:barDir val="col"/>
        <c:grouping val="clustered"/>
        <c:varyColors val="0"/>
        <c:ser>
          <c:idx val="1"/>
          <c:order val="3"/>
          <c:tx>
            <c:strRef>
              <c:f>'2021-2022'!$P$1</c:f>
              <c:strCache>
                <c:ptCount val="1"/>
                <c:pt idx="0">
                  <c:v>2022</c:v>
                </c:pt>
              </c:strCache>
            </c:strRef>
          </c:tx>
          <c:spPr>
            <a:solidFill>
              <a:srgbClr val="C00000"/>
            </a:solidFill>
            <a:ln>
              <a:solidFill>
                <a:srgbClr val="C00000"/>
              </a:solidFill>
            </a:ln>
          </c:spPr>
          <c:invertIfNegative val="0"/>
          <c:val>
            <c:numRef>
              <c:f>'2021-2022'!$P$2:$P$41</c:f>
              <c:numCache>
                <c:formatCode>General</c:formatCode>
                <c:ptCount val="40"/>
                <c:pt idx="0">
                  <c:v>115</c:v>
                </c:pt>
                <c:pt idx="1">
                  <c:v>152</c:v>
                </c:pt>
                <c:pt idx="2">
                  <c:v>182</c:v>
                </c:pt>
                <c:pt idx="3">
                  <c:v>144</c:v>
                </c:pt>
                <c:pt idx="4">
                  <c:v>133</c:v>
                </c:pt>
                <c:pt idx="5">
                  <c:v>141</c:v>
                </c:pt>
                <c:pt idx="6">
                  <c:v>121</c:v>
                </c:pt>
                <c:pt idx="7">
                  <c:v>98</c:v>
                </c:pt>
                <c:pt idx="8">
                  <c:v>77</c:v>
                </c:pt>
                <c:pt idx="9">
                  <c:v>77</c:v>
                </c:pt>
                <c:pt idx="10">
                  <c:v>63</c:v>
                </c:pt>
                <c:pt idx="11">
                  <c:v>76</c:v>
                </c:pt>
                <c:pt idx="12">
                  <c:v>75</c:v>
                </c:pt>
                <c:pt idx="13">
                  <c:v>72</c:v>
                </c:pt>
                <c:pt idx="14">
                  <c:v>71</c:v>
                </c:pt>
                <c:pt idx="15">
                  <c:v>66</c:v>
                </c:pt>
                <c:pt idx="16">
                  <c:v>69</c:v>
                </c:pt>
                <c:pt idx="17">
                  <c:v>81</c:v>
                </c:pt>
                <c:pt idx="18">
                  <c:v>73</c:v>
                </c:pt>
                <c:pt idx="19">
                  <c:v>67</c:v>
                </c:pt>
                <c:pt idx="20">
                  <c:v>65</c:v>
                </c:pt>
                <c:pt idx="21">
                  <c:v>83</c:v>
                </c:pt>
                <c:pt idx="22">
                  <c:v>73</c:v>
                </c:pt>
                <c:pt idx="23">
                  <c:v>65</c:v>
                </c:pt>
                <c:pt idx="24">
                  <c:v>70</c:v>
                </c:pt>
                <c:pt idx="25">
                  <c:v>114</c:v>
                </c:pt>
                <c:pt idx="26">
                  <c:v>74</c:v>
                </c:pt>
                <c:pt idx="27">
                  <c:v>79</c:v>
                </c:pt>
                <c:pt idx="28">
                  <c:v>60</c:v>
                </c:pt>
                <c:pt idx="29">
                  <c:v>59</c:v>
                </c:pt>
                <c:pt idx="30">
                  <c:v>57</c:v>
                </c:pt>
                <c:pt idx="31">
                  <c:v>57</c:v>
                </c:pt>
                <c:pt idx="32">
                  <c:v>52</c:v>
                </c:pt>
                <c:pt idx="33">
                  <c:v>57</c:v>
                </c:pt>
                <c:pt idx="34">
                  <c:v>70</c:v>
                </c:pt>
                <c:pt idx="35">
                  <c:v>77</c:v>
                </c:pt>
              </c:numCache>
            </c:numRef>
          </c:val>
          <c:extLst>
            <c:ext xmlns:c16="http://schemas.microsoft.com/office/drawing/2014/chart" uri="{C3380CC4-5D6E-409C-BE32-E72D297353CC}">
              <c16:uniqueId val="{00000000-8092-4D7E-A351-FA0AC35F2433}"/>
            </c:ext>
          </c:extLst>
        </c:ser>
        <c:dLbls>
          <c:showLegendKey val="0"/>
          <c:showVal val="0"/>
          <c:showCatName val="0"/>
          <c:showSerName val="0"/>
          <c:showPercent val="0"/>
          <c:showBubbleSize val="0"/>
        </c:dLbls>
        <c:gapWidth val="50"/>
        <c:axId val="522010344"/>
        <c:axId val="522013872"/>
      </c:barChart>
      <c:lineChart>
        <c:grouping val="standard"/>
        <c:varyColors val="0"/>
        <c:ser>
          <c:idx val="0"/>
          <c:order val="0"/>
          <c:tx>
            <c:strRef>
              <c:f>'2021-2022'!$N$1</c:f>
              <c:strCache>
                <c:ptCount val="1"/>
                <c:pt idx="0">
                  <c:v>2021</c:v>
                </c:pt>
              </c:strCache>
            </c:strRef>
          </c:tx>
          <c:spPr>
            <a:ln w="19050" cap="rnd">
              <a:solidFill>
                <a:schemeClr val="bg1">
                  <a:lumMod val="50000"/>
                </a:schemeClr>
              </a:solidFill>
              <a:round/>
            </a:ln>
            <a:effectLst>
              <a:outerShdw blurRad="50800" dist="38100" dir="2700000" algn="tl" rotWithShape="0">
                <a:prstClr val="black">
                  <a:alpha val="40000"/>
                </a:prstClr>
              </a:outerShdw>
            </a:effectLst>
          </c:spPr>
          <c:marker>
            <c:symbol val="diamond"/>
            <c:size val="3"/>
            <c:spPr>
              <a:solidFill>
                <a:schemeClr val="bg1">
                  <a:lumMod val="65000"/>
                </a:schemeClr>
              </a:solidFill>
              <a:ln>
                <a:solidFill>
                  <a:schemeClr val="bg1">
                    <a:lumMod val="50000"/>
                  </a:schemeClr>
                </a:solidFill>
              </a:ln>
            </c:spPr>
          </c:marker>
          <c:cat>
            <c:numRef>
              <c:f>'2021-2022'!$A$2:$A$54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'2021-2022'!$N$2:$N$53</c:f>
              <c:numCache>
                <c:formatCode>General</c:formatCode>
                <c:ptCount val="52"/>
                <c:pt idx="0">
                  <c:v>117</c:v>
                </c:pt>
                <c:pt idx="1">
                  <c:v>122</c:v>
                </c:pt>
                <c:pt idx="2">
                  <c:v>128</c:v>
                </c:pt>
                <c:pt idx="3">
                  <c:v>94</c:v>
                </c:pt>
                <c:pt idx="4">
                  <c:v>96</c:v>
                </c:pt>
                <c:pt idx="5">
                  <c:v>79</c:v>
                </c:pt>
                <c:pt idx="6">
                  <c:v>122</c:v>
                </c:pt>
                <c:pt idx="7">
                  <c:v>143</c:v>
                </c:pt>
                <c:pt idx="8">
                  <c:v>97</c:v>
                </c:pt>
                <c:pt idx="9">
                  <c:v>87</c:v>
                </c:pt>
                <c:pt idx="10">
                  <c:v>110</c:v>
                </c:pt>
                <c:pt idx="11">
                  <c:v>72</c:v>
                </c:pt>
                <c:pt idx="12">
                  <c:v>225</c:v>
                </c:pt>
                <c:pt idx="13">
                  <c:v>266</c:v>
                </c:pt>
                <c:pt idx="14">
                  <c:v>353</c:v>
                </c:pt>
                <c:pt idx="15">
                  <c:v>388</c:v>
                </c:pt>
                <c:pt idx="16">
                  <c:v>407</c:v>
                </c:pt>
                <c:pt idx="17">
                  <c:v>355</c:v>
                </c:pt>
                <c:pt idx="18">
                  <c:v>312</c:v>
                </c:pt>
                <c:pt idx="19">
                  <c:v>514</c:v>
                </c:pt>
                <c:pt idx="20">
                  <c:v>361</c:v>
                </c:pt>
                <c:pt idx="21">
                  <c:v>258</c:v>
                </c:pt>
                <c:pt idx="22">
                  <c:v>271</c:v>
                </c:pt>
                <c:pt idx="23">
                  <c:v>143</c:v>
                </c:pt>
                <c:pt idx="24">
                  <c:v>335</c:v>
                </c:pt>
                <c:pt idx="25">
                  <c:v>319</c:v>
                </c:pt>
                <c:pt idx="26">
                  <c:v>348</c:v>
                </c:pt>
                <c:pt idx="27">
                  <c:v>295</c:v>
                </c:pt>
                <c:pt idx="28">
                  <c:v>273</c:v>
                </c:pt>
                <c:pt idx="29">
                  <c:v>214</c:v>
                </c:pt>
                <c:pt idx="30">
                  <c:v>175</c:v>
                </c:pt>
                <c:pt idx="31">
                  <c:v>87</c:v>
                </c:pt>
                <c:pt idx="32">
                  <c:v>157</c:v>
                </c:pt>
                <c:pt idx="33">
                  <c:v>166</c:v>
                </c:pt>
                <c:pt idx="34">
                  <c:v>153</c:v>
                </c:pt>
                <c:pt idx="35">
                  <c:v>94</c:v>
                </c:pt>
                <c:pt idx="36">
                  <c:v>133</c:v>
                </c:pt>
                <c:pt idx="37">
                  <c:v>113</c:v>
                </c:pt>
                <c:pt idx="38">
                  <c:v>113</c:v>
                </c:pt>
                <c:pt idx="39">
                  <c:v>111</c:v>
                </c:pt>
                <c:pt idx="40">
                  <c:v>98</c:v>
                </c:pt>
                <c:pt idx="41">
                  <c:v>127</c:v>
                </c:pt>
                <c:pt idx="42">
                  <c:v>71</c:v>
                </c:pt>
                <c:pt idx="43">
                  <c:v>112</c:v>
                </c:pt>
                <c:pt idx="44">
                  <c:v>116</c:v>
                </c:pt>
                <c:pt idx="45">
                  <c:v>129</c:v>
                </c:pt>
                <c:pt idx="46">
                  <c:v>142</c:v>
                </c:pt>
                <c:pt idx="47">
                  <c:v>125</c:v>
                </c:pt>
                <c:pt idx="48">
                  <c:v>137</c:v>
                </c:pt>
                <c:pt idx="49">
                  <c:v>124</c:v>
                </c:pt>
                <c:pt idx="50">
                  <c:v>116</c:v>
                </c:pt>
                <c:pt idx="51">
                  <c:v>117</c:v>
                </c:pt>
              </c:numCache>
            </c:numRef>
          </c:val>
          <c:smooth val="0"/>
          <c:extLst>
            <c:ext xmlns:c16="http://schemas.microsoft.com/office/drawing/2014/chart" uri="{C3380CC4-5D6E-409C-BE32-E72D297353CC}">
              <c16:uniqueId val="{00000001-8092-4D7E-A351-FA0AC35F2433}"/>
            </c:ext>
          </c:extLst>
        </c:ser>
        <c:ser>
          <c:idx val="3"/>
          <c:order val="1"/>
          <c:tx>
            <c:strRef>
              <c:f>'2021-2022'!$M$1</c:f>
              <c:strCache>
                <c:ptCount val="1"/>
                <c:pt idx="0">
                  <c:v>2020</c:v>
                </c:pt>
              </c:strCache>
            </c:strRef>
          </c:tx>
          <c:spPr>
            <a:ln w="19050" cap="rnd">
              <a:solidFill>
                <a:srgbClr val="002060"/>
              </a:solidFill>
              <a:round/>
            </a:ln>
            <a:effectLst>
              <a:outerShdw blurRad="50800" dist="38100" dir="2700000" algn="tl" rotWithShape="0">
                <a:prstClr val="black">
                  <a:alpha val="40000"/>
                </a:prstClr>
              </a:outerShdw>
            </a:effectLst>
          </c:spPr>
          <c:marker>
            <c:symbol val="square"/>
            <c:size val="2"/>
            <c:spPr>
              <a:solidFill>
                <a:srgbClr val="002060"/>
              </a:solidFill>
              <a:ln w="19050">
                <a:solidFill>
                  <a:srgbClr val="002060"/>
                </a:solidFill>
              </a:ln>
              <a:effectLst>
                <a:outerShdw blurRad="50800" dist="38100" dir="2700000" algn="tl" rotWithShape="0">
                  <a:prstClr val="black">
                    <a:alpha val="40000"/>
                  </a:prstClr>
                </a:outerShdw>
              </a:effectLst>
            </c:spPr>
          </c:marker>
          <c:cat>
            <c:numRef>
              <c:f>'2021-2022'!$A$2:$A$54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'2021-2022'!$M$2:$M$53</c:f>
              <c:numCache>
                <c:formatCode>General</c:formatCode>
                <c:ptCount val="52"/>
                <c:pt idx="0">
                  <c:v>25</c:v>
                </c:pt>
                <c:pt idx="1">
                  <c:v>22</c:v>
                </c:pt>
                <c:pt idx="2">
                  <c:v>20</c:v>
                </c:pt>
                <c:pt idx="3">
                  <c:v>18</c:v>
                </c:pt>
                <c:pt idx="4">
                  <c:v>14</c:v>
                </c:pt>
                <c:pt idx="5">
                  <c:v>18</c:v>
                </c:pt>
                <c:pt idx="6">
                  <c:v>17</c:v>
                </c:pt>
                <c:pt idx="7">
                  <c:v>20</c:v>
                </c:pt>
                <c:pt idx="8">
                  <c:v>21</c:v>
                </c:pt>
                <c:pt idx="9">
                  <c:v>20</c:v>
                </c:pt>
                <c:pt idx="10">
                  <c:v>22</c:v>
                </c:pt>
                <c:pt idx="11">
                  <c:v>20</c:v>
                </c:pt>
                <c:pt idx="12">
                  <c:v>25</c:v>
                </c:pt>
                <c:pt idx="13">
                  <c:v>10</c:v>
                </c:pt>
                <c:pt idx="14">
                  <c:v>20</c:v>
                </c:pt>
                <c:pt idx="15">
                  <c:v>12</c:v>
                </c:pt>
                <c:pt idx="16">
                  <c:v>17</c:v>
                </c:pt>
                <c:pt idx="17">
                  <c:v>19</c:v>
                </c:pt>
                <c:pt idx="18">
                  <c:v>19</c:v>
                </c:pt>
                <c:pt idx="19">
                  <c:v>9</c:v>
                </c:pt>
                <c:pt idx="20">
                  <c:v>12</c:v>
                </c:pt>
                <c:pt idx="21">
                  <c:v>17</c:v>
                </c:pt>
                <c:pt idx="22">
                  <c:v>11</c:v>
                </c:pt>
                <c:pt idx="23">
                  <c:v>20</c:v>
                </c:pt>
                <c:pt idx="24">
                  <c:v>30</c:v>
                </c:pt>
                <c:pt idx="25">
                  <c:v>41</c:v>
                </c:pt>
                <c:pt idx="26">
                  <c:v>55</c:v>
                </c:pt>
                <c:pt idx="27">
                  <c:v>46</c:v>
                </c:pt>
                <c:pt idx="28">
                  <c:v>77</c:v>
                </c:pt>
                <c:pt idx="29">
                  <c:v>141</c:v>
                </c:pt>
                <c:pt idx="30">
                  <c:v>173</c:v>
                </c:pt>
                <c:pt idx="31">
                  <c:v>119</c:v>
                </c:pt>
                <c:pt idx="32">
                  <c:v>102</c:v>
                </c:pt>
                <c:pt idx="33">
                  <c:v>116</c:v>
                </c:pt>
                <c:pt idx="34">
                  <c:v>110</c:v>
                </c:pt>
                <c:pt idx="35">
                  <c:v>106</c:v>
                </c:pt>
                <c:pt idx="36">
                  <c:v>86</c:v>
                </c:pt>
                <c:pt idx="37">
                  <c:v>91</c:v>
                </c:pt>
                <c:pt idx="38">
                  <c:v>88</c:v>
                </c:pt>
                <c:pt idx="39">
                  <c:v>88</c:v>
                </c:pt>
                <c:pt idx="40">
                  <c:v>86</c:v>
                </c:pt>
                <c:pt idx="41">
                  <c:v>104</c:v>
                </c:pt>
                <c:pt idx="42">
                  <c:v>91</c:v>
                </c:pt>
                <c:pt idx="43">
                  <c:v>90</c:v>
                </c:pt>
                <c:pt idx="44">
                  <c:v>129</c:v>
                </c:pt>
                <c:pt idx="45">
                  <c:v>87</c:v>
                </c:pt>
                <c:pt idx="46">
                  <c:v>111</c:v>
                </c:pt>
                <c:pt idx="47">
                  <c:v>92</c:v>
                </c:pt>
                <c:pt idx="48">
                  <c:v>135</c:v>
                </c:pt>
                <c:pt idx="49">
                  <c:v>71</c:v>
                </c:pt>
                <c:pt idx="50">
                  <c:v>81</c:v>
                </c:pt>
                <c:pt idx="51">
                  <c:v>108</c:v>
                </c:pt>
              </c:numCache>
            </c:numRef>
          </c:val>
          <c:smooth val="0"/>
          <c:extLst>
            <c:ext xmlns:c16="http://schemas.microsoft.com/office/drawing/2014/chart" uri="{C3380CC4-5D6E-409C-BE32-E72D297353CC}">
              <c16:uniqueId val="{00000002-8092-4D7E-A351-FA0AC35F2433}"/>
            </c:ext>
          </c:extLst>
        </c:ser>
        <c:ser>
          <c:idx val="4"/>
          <c:order val="2"/>
          <c:tx>
            <c:strRef>
              <c:f>'2021-2022'!$L$1</c:f>
              <c:strCache>
                <c:ptCount val="1"/>
                <c:pt idx="0">
                  <c:v>2019</c:v>
                </c:pt>
              </c:strCache>
            </c:strRef>
          </c:tx>
          <c:spPr>
            <a:ln w="19050" cap="rnd">
              <a:solidFill>
                <a:schemeClr val="accent3"/>
              </a:solidFill>
              <a:round/>
            </a:ln>
            <a:effectLst>
              <a:outerShdw blurRad="50800" dist="38100" dir="2700000" algn="tl" rotWithShape="0">
                <a:prstClr val="black">
                  <a:alpha val="40000"/>
                </a:prstClr>
              </a:outerShdw>
            </a:effectLst>
          </c:spPr>
          <c:marker>
            <c:symbol val="triangle"/>
            <c:size val="2"/>
            <c:spPr>
              <a:solidFill>
                <a:schemeClr val="accent3"/>
              </a:solidFill>
              <a:ln w="19050">
                <a:solidFill>
                  <a:schemeClr val="accent3"/>
                </a:solidFill>
              </a:ln>
              <a:effectLst>
                <a:outerShdw blurRad="50800" dist="38100" dir="2700000" algn="tl" rotWithShape="0">
                  <a:prstClr val="black">
                    <a:alpha val="40000"/>
                  </a:prstClr>
                </a:outerShdw>
              </a:effectLst>
            </c:spPr>
          </c:marker>
          <c:cat>
            <c:numRef>
              <c:f>'2021-2022'!$A$2:$A$54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'2021-2022'!$L$2:$L$53</c:f>
              <c:numCache>
                <c:formatCode>General</c:formatCode>
                <c:ptCount val="52"/>
                <c:pt idx="0">
                  <c:v>8</c:v>
                </c:pt>
                <c:pt idx="1">
                  <c:v>12</c:v>
                </c:pt>
                <c:pt idx="2">
                  <c:v>13</c:v>
                </c:pt>
                <c:pt idx="3">
                  <c:v>12</c:v>
                </c:pt>
                <c:pt idx="4">
                  <c:v>15</c:v>
                </c:pt>
                <c:pt idx="5">
                  <c:v>8</c:v>
                </c:pt>
                <c:pt idx="6">
                  <c:v>11</c:v>
                </c:pt>
                <c:pt idx="7">
                  <c:v>8</c:v>
                </c:pt>
                <c:pt idx="8">
                  <c:v>9</c:v>
                </c:pt>
                <c:pt idx="9">
                  <c:v>14</c:v>
                </c:pt>
                <c:pt idx="10">
                  <c:v>15</c:v>
                </c:pt>
                <c:pt idx="11">
                  <c:v>13</c:v>
                </c:pt>
                <c:pt idx="12">
                  <c:v>16</c:v>
                </c:pt>
                <c:pt idx="13">
                  <c:v>10</c:v>
                </c:pt>
                <c:pt idx="14">
                  <c:v>9</c:v>
                </c:pt>
                <c:pt idx="15">
                  <c:v>13</c:v>
                </c:pt>
                <c:pt idx="16">
                  <c:v>14</c:v>
                </c:pt>
                <c:pt idx="17">
                  <c:v>15</c:v>
                </c:pt>
                <c:pt idx="18">
                  <c:v>17</c:v>
                </c:pt>
                <c:pt idx="19">
                  <c:v>17</c:v>
                </c:pt>
                <c:pt idx="20">
                  <c:v>13</c:v>
                </c:pt>
                <c:pt idx="21">
                  <c:v>16</c:v>
                </c:pt>
                <c:pt idx="22">
                  <c:v>23</c:v>
                </c:pt>
                <c:pt idx="23">
                  <c:v>18</c:v>
                </c:pt>
                <c:pt idx="24">
                  <c:v>19</c:v>
                </c:pt>
                <c:pt idx="25">
                  <c:v>14</c:v>
                </c:pt>
                <c:pt idx="26">
                  <c:v>23</c:v>
                </c:pt>
                <c:pt idx="27">
                  <c:v>21</c:v>
                </c:pt>
                <c:pt idx="28">
                  <c:v>30</c:v>
                </c:pt>
                <c:pt idx="29">
                  <c:v>19</c:v>
                </c:pt>
                <c:pt idx="30">
                  <c:v>8</c:v>
                </c:pt>
                <c:pt idx="31">
                  <c:v>15</c:v>
                </c:pt>
                <c:pt idx="32">
                  <c:v>21</c:v>
                </c:pt>
                <c:pt idx="33">
                  <c:v>9</c:v>
                </c:pt>
                <c:pt idx="34">
                  <c:v>20</c:v>
                </c:pt>
                <c:pt idx="35">
                  <c:v>13</c:v>
                </c:pt>
                <c:pt idx="36">
                  <c:v>9</c:v>
                </c:pt>
                <c:pt idx="37">
                  <c:v>12</c:v>
                </c:pt>
                <c:pt idx="38">
                  <c:v>18</c:v>
                </c:pt>
                <c:pt idx="39">
                  <c:v>12</c:v>
                </c:pt>
                <c:pt idx="40">
                  <c:v>14</c:v>
                </c:pt>
                <c:pt idx="41">
                  <c:v>13</c:v>
                </c:pt>
                <c:pt idx="42">
                  <c:v>12</c:v>
                </c:pt>
                <c:pt idx="43">
                  <c:v>12</c:v>
                </c:pt>
                <c:pt idx="44">
                  <c:v>16</c:v>
                </c:pt>
                <c:pt idx="45">
                  <c:v>10</c:v>
                </c:pt>
                <c:pt idx="46">
                  <c:v>23</c:v>
                </c:pt>
                <c:pt idx="47">
                  <c:v>20</c:v>
                </c:pt>
                <c:pt idx="48">
                  <c:v>19</c:v>
                </c:pt>
                <c:pt idx="49">
                  <c:v>15</c:v>
                </c:pt>
                <c:pt idx="50">
                  <c:v>19</c:v>
                </c:pt>
                <c:pt idx="51">
                  <c:v>13</c:v>
                </c:pt>
              </c:numCache>
            </c:numRef>
          </c:val>
          <c:smooth val="0"/>
          <c:extLst>
            <c:ext xmlns:c16="http://schemas.microsoft.com/office/drawing/2014/chart" uri="{C3380CC4-5D6E-409C-BE32-E72D297353CC}">
              <c16:uniqueId val="{00000003-8092-4D7E-A351-FA0AC35F2433}"/>
            </c:ext>
          </c:extLst>
        </c:ser>
        <c:dLbls>
          <c:showLegendKey val="0"/>
          <c:showVal val="0"/>
          <c:showCatName val="0"/>
          <c:showSerName val="0"/>
          <c:showPercent val="0"/>
          <c:showBubbleSize val="0"/>
        </c:dLbls>
        <c:marker val="1"/>
        <c:smooth val="0"/>
        <c:axId val="522009560"/>
        <c:axId val="522009952"/>
      </c:lineChart>
      <c:catAx>
        <c:axId val="522009560"/>
        <c:scaling>
          <c:orientation val="minMax"/>
        </c:scaling>
        <c:delete val="0"/>
        <c:axPos val="b"/>
        <c:title>
          <c:tx>
            <c:rich>
              <a:bodyPr rot="0" vert="horz"/>
              <a:lstStyle/>
              <a:p>
                <a:pPr>
                  <a:defRPr sz="900"/>
                </a:pPr>
                <a:r>
                  <a:rPr lang="es-CO" sz="900"/>
                  <a:t>Semanas epidemiológicas</a:t>
                </a:r>
              </a:p>
            </c:rich>
          </c:tx>
          <c:layout>
            <c:manualLayout>
              <c:xMode val="edge"/>
              <c:yMode val="edge"/>
              <c:x val="0.38525703610720158"/>
              <c:y val="0.89783038548444405"/>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0"/>
            </a:pPr>
            <a:endParaRPr lang="en-US"/>
          </a:p>
        </c:txPr>
        <c:crossAx val="522009952"/>
        <c:crosses val="autoZero"/>
        <c:auto val="1"/>
        <c:lblAlgn val="ctr"/>
        <c:lblOffset val="100"/>
        <c:noMultiLvlLbl val="0"/>
      </c:catAx>
      <c:valAx>
        <c:axId val="522009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s-CO"/>
                  <a:t>Número de casos</a:t>
                </a:r>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522009560"/>
        <c:crosses val="autoZero"/>
        <c:crossBetween val="between"/>
      </c:valAx>
      <c:valAx>
        <c:axId val="522013872"/>
        <c:scaling>
          <c:orientation val="minMax"/>
        </c:scaling>
        <c:delete val="1"/>
        <c:axPos val="r"/>
        <c:numFmt formatCode="General" sourceLinked="1"/>
        <c:majorTickMark val="out"/>
        <c:minorTickMark val="none"/>
        <c:tickLblPos val="nextTo"/>
        <c:crossAx val="522010344"/>
        <c:crosses val="max"/>
        <c:crossBetween val="between"/>
      </c:valAx>
      <c:catAx>
        <c:axId val="522010344"/>
        <c:scaling>
          <c:orientation val="minMax"/>
        </c:scaling>
        <c:delete val="1"/>
        <c:axPos val="b"/>
        <c:numFmt formatCode="General" sourceLinked="1"/>
        <c:majorTickMark val="out"/>
        <c:minorTickMark val="none"/>
        <c:tickLblPos val="nextTo"/>
        <c:crossAx val="522013872"/>
        <c:crosses val="autoZero"/>
        <c:auto val="1"/>
        <c:lblAlgn val="ctr"/>
        <c:lblOffset val="100"/>
        <c:noMultiLvlLbl val="0"/>
      </c:catAx>
      <c:spPr>
        <a:noFill/>
        <a:ln>
          <a:noFill/>
        </a:ln>
        <a:effectLst/>
      </c:spPr>
    </c:plotArea>
    <c:legend>
      <c:legendPos val="b"/>
      <c:layout>
        <c:manualLayout>
          <c:xMode val="edge"/>
          <c:yMode val="edge"/>
          <c:x val="0.29315606597524868"/>
          <c:y val="1.3261687156807709E-2"/>
          <c:w val="0.49005780896716172"/>
          <c:h val="8.8232717716621653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b="1"/>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HOSP!$B$126</c:f>
              <c:strCache>
                <c:ptCount val="1"/>
                <c:pt idx="0">
                  <c:v>Límite inferior</c:v>
                </c:pt>
              </c:strCache>
            </c:strRef>
          </c:tx>
          <c:spPr>
            <a:ln w="38100" cap="rnd">
              <a:solidFill>
                <a:schemeClr val="accent1"/>
              </a:solidFill>
              <a:round/>
            </a:ln>
            <a:effectLst/>
          </c:spPr>
          <c:marker>
            <c:symbol val="none"/>
          </c:marker>
          <c:cat>
            <c:numRef>
              <c:f>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HOSP!$C$126:$BC$126</c:f>
              <c:numCache>
                <c:formatCode>0.0</c:formatCode>
                <c:ptCount val="53"/>
                <c:pt idx="0">
                  <c:v>0.42900550279588001</c:v>
                </c:pt>
                <c:pt idx="1">
                  <c:v>0.3880757393203873</c:v>
                </c:pt>
                <c:pt idx="2">
                  <c:v>0.29011854484405952</c:v>
                </c:pt>
                <c:pt idx="3">
                  <c:v>0.24132412589021612</c:v>
                </c:pt>
                <c:pt idx="4">
                  <c:v>0.23494371380896939</c:v>
                </c:pt>
                <c:pt idx="5">
                  <c:v>0.23138213786676065</c:v>
                </c:pt>
                <c:pt idx="6">
                  <c:v>0.19671003593513647</c:v>
                </c:pt>
                <c:pt idx="7">
                  <c:v>0.22732566873628546</c:v>
                </c:pt>
                <c:pt idx="8">
                  <c:v>0.25708330920926437</c:v>
                </c:pt>
                <c:pt idx="9">
                  <c:v>0.32786644810771115</c:v>
                </c:pt>
                <c:pt idx="10">
                  <c:v>0.44226810962944907</c:v>
                </c:pt>
                <c:pt idx="11">
                  <c:v>0.39852934591149547</c:v>
                </c:pt>
                <c:pt idx="12">
                  <c:v>0.39770861070095864</c:v>
                </c:pt>
                <c:pt idx="13">
                  <c:v>0.3545045764002972</c:v>
                </c:pt>
                <c:pt idx="14">
                  <c:v>0.29651586902559024</c:v>
                </c:pt>
                <c:pt idx="15">
                  <c:v>0.26551475514429201</c:v>
                </c:pt>
                <c:pt idx="16">
                  <c:v>0.16510247912194287</c:v>
                </c:pt>
                <c:pt idx="17">
                  <c:v>0.22811950028938877</c:v>
                </c:pt>
                <c:pt idx="18">
                  <c:v>0.26929009359400047</c:v>
                </c:pt>
                <c:pt idx="19">
                  <c:v>0.3011029809226542</c:v>
                </c:pt>
                <c:pt idx="20">
                  <c:v>0.20309725986575666</c:v>
                </c:pt>
                <c:pt idx="21">
                  <c:v>0.1724404753172748</c:v>
                </c:pt>
                <c:pt idx="22">
                  <c:v>0.21023829295477869</c:v>
                </c:pt>
                <c:pt idx="23">
                  <c:v>0.1989201496372992</c:v>
                </c:pt>
                <c:pt idx="24">
                  <c:v>0.13468086917450406</c:v>
                </c:pt>
                <c:pt idx="25">
                  <c:v>6.1679288746964822E-2</c:v>
                </c:pt>
                <c:pt idx="26">
                  <c:v>4.2563600353830333E-2</c:v>
                </c:pt>
                <c:pt idx="27">
                  <c:v>4.3086424015417291E-2</c:v>
                </c:pt>
                <c:pt idx="28">
                  <c:v>9.903005853834157E-2</c:v>
                </c:pt>
                <c:pt idx="29">
                  <c:v>0.13794837168542573</c:v>
                </c:pt>
                <c:pt idx="30">
                  <c:v>0.19016068489174098</c:v>
                </c:pt>
                <c:pt idx="31">
                  <c:v>0.17105560531625152</c:v>
                </c:pt>
                <c:pt idx="32">
                  <c:v>0.18985319806303746</c:v>
                </c:pt>
                <c:pt idx="33">
                  <c:v>0.17791605812231159</c:v>
                </c:pt>
                <c:pt idx="34">
                  <c:v>0.25928979258784746</c:v>
                </c:pt>
                <c:pt idx="35">
                  <c:v>0.29894265868962566</c:v>
                </c:pt>
                <c:pt idx="36">
                  <c:v>0.30196377275570097</c:v>
                </c:pt>
                <c:pt idx="37">
                  <c:v>0.31000473297755637</c:v>
                </c:pt>
                <c:pt idx="38">
                  <c:v>0.34996726800011757</c:v>
                </c:pt>
                <c:pt idx="39">
                  <c:v>0.341466853651619</c:v>
                </c:pt>
                <c:pt idx="40">
                  <c:v>0.29081763755888557</c:v>
                </c:pt>
                <c:pt idx="41">
                  <c:v>0.27743218813523995</c:v>
                </c:pt>
                <c:pt idx="42">
                  <c:v>0.33844049456867786</c:v>
                </c:pt>
                <c:pt idx="43">
                  <c:v>0.33739755930481208</c:v>
                </c:pt>
                <c:pt idx="44">
                  <c:v>0.31068755092166567</c:v>
                </c:pt>
                <c:pt idx="45">
                  <c:v>0.37762601458186396</c:v>
                </c:pt>
                <c:pt idx="46">
                  <c:v>0.26071874453998112</c:v>
                </c:pt>
                <c:pt idx="47">
                  <c:v>0.25455919145809325</c:v>
                </c:pt>
                <c:pt idx="48">
                  <c:v>0.21905503668963444</c:v>
                </c:pt>
                <c:pt idx="49">
                  <c:v>0.40627925582712188</c:v>
                </c:pt>
                <c:pt idx="50">
                  <c:v>0.40726040686701381</c:v>
                </c:pt>
                <c:pt idx="51">
                  <c:v>0.50120700543875374</c:v>
                </c:pt>
                <c:pt idx="52">
                  <c:v>0.48419525217708859</c:v>
                </c:pt>
              </c:numCache>
            </c:numRef>
          </c:val>
          <c:smooth val="0"/>
          <c:extLst>
            <c:ext xmlns:c16="http://schemas.microsoft.com/office/drawing/2014/chart" uri="{C3380CC4-5D6E-409C-BE32-E72D297353CC}">
              <c16:uniqueId val="{00000000-30E9-4A0F-AD5D-A61844B56841}"/>
            </c:ext>
          </c:extLst>
        </c:ser>
        <c:ser>
          <c:idx val="1"/>
          <c:order val="1"/>
          <c:tx>
            <c:strRef>
              <c:f>HOSP!$B$127</c:f>
              <c:strCache>
                <c:ptCount val="1"/>
                <c:pt idx="0">
                  <c:v>Límite superior</c:v>
                </c:pt>
              </c:strCache>
            </c:strRef>
          </c:tx>
          <c:spPr>
            <a:ln w="38100" cap="rnd">
              <a:solidFill>
                <a:schemeClr val="accent2"/>
              </a:solidFill>
              <a:round/>
            </a:ln>
            <a:effectLst/>
          </c:spPr>
          <c:marker>
            <c:symbol val="none"/>
          </c:marker>
          <c:cat>
            <c:numRef>
              <c:f>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HOSP!$C$127:$BC$127</c:f>
              <c:numCache>
                <c:formatCode>0.0</c:formatCode>
                <c:ptCount val="53"/>
                <c:pt idx="0">
                  <c:v>1.5709944972041199</c:v>
                </c:pt>
                <c:pt idx="1">
                  <c:v>1.6119242606796127</c:v>
                </c:pt>
                <c:pt idx="2">
                  <c:v>1.7098814551559405</c:v>
                </c:pt>
                <c:pt idx="3">
                  <c:v>1.7586758741097839</c:v>
                </c:pt>
                <c:pt idx="4">
                  <c:v>1.7650562861910306</c:v>
                </c:pt>
                <c:pt idx="5">
                  <c:v>1.7686178621332393</c:v>
                </c:pt>
                <c:pt idx="6">
                  <c:v>1.8032899640648634</c:v>
                </c:pt>
                <c:pt idx="7">
                  <c:v>1.7726743312637145</c:v>
                </c:pt>
                <c:pt idx="8">
                  <c:v>1.7429166907907356</c:v>
                </c:pt>
                <c:pt idx="9">
                  <c:v>1.6721335518922888</c:v>
                </c:pt>
                <c:pt idx="10">
                  <c:v>1.557731890370551</c:v>
                </c:pt>
                <c:pt idx="11">
                  <c:v>1.6014706540885046</c:v>
                </c:pt>
                <c:pt idx="12">
                  <c:v>1.6022913892990414</c:v>
                </c:pt>
                <c:pt idx="13">
                  <c:v>1.6454954235997028</c:v>
                </c:pt>
                <c:pt idx="14">
                  <c:v>1.7034841309744098</c:v>
                </c:pt>
                <c:pt idx="15">
                  <c:v>1.734485244855708</c:v>
                </c:pt>
                <c:pt idx="16">
                  <c:v>1.8348975208780571</c:v>
                </c:pt>
                <c:pt idx="17">
                  <c:v>1.7718804997106112</c:v>
                </c:pt>
                <c:pt idx="18">
                  <c:v>1.7307099064059996</c:v>
                </c:pt>
                <c:pt idx="19">
                  <c:v>1.6988970190773458</c:v>
                </c:pt>
                <c:pt idx="20">
                  <c:v>1.7969027401342434</c:v>
                </c:pt>
                <c:pt idx="21">
                  <c:v>1.8275595246827252</c:v>
                </c:pt>
                <c:pt idx="22">
                  <c:v>1.7897617070452214</c:v>
                </c:pt>
                <c:pt idx="23">
                  <c:v>1.8010798503627008</c:v>
                </c:pt>
                <c:pt idx="24">
                  <c:v>1.8653191308254959</c:v>
                </c:pt>
                <c:pt idx="25">
                  <c:v>1.9383207112530352</c:v>
                </c:pt>
                <c:pt idx="26">
                  <c:v>1.9574363996461697</c:v>
                </c:pt>
                <c:pt idx="27">
                  <c:v>1.9569135759845828</c:v>
                </c:pt>
                <c:pt idx="28">
                  <c:v>1.9009699414616583</c:v>
                </c:pt>
                <c:pt idx="29">
                  <c:v>1.8620516283145743</c:v>
                </c:pt>
                <c:pt idx="30">
                  <c:v>1.809839315108259</c:v>
                </c:pt>
                <c:pt idx="31">
                  <c:v>1.8289443946837485</c:v>
                </c:pt>
                <c:pt idx="32">
                  <c:v>1.8101468019369626</c:v>
                </c:pt>
                <c:pt idx="33">
                  <c:v>1.8220839418776884</c:v>
                </c:pt>
                <c:pt idx="34">
                  <c:v>1.7407102074121525</c:v>
                </c:pt>
                <c:pt idx="35">
                  <c:v>1.7010573413103742</c:v>
                </c:pt>
                <c:pt idx="36">
                  <c:v>1.698036227244299</c:v>
                </c:pt>
                <c:pt idx="37">
                  <c:v>1.6899952670224436</c:v>
                </c:pt>
                <c:pt idx="38">
                  <c:v>1.6500327319998824</c:v>
                </c:pt>
                <c:pt idx="39">
                  <c:v>1.658533146348381</c:v>
                </c:pt>
                <c:pt idx="40">
                  <c:v>1.7091823624411144</c:v>
                </c:pt>
                <c:pt idx="41">
                  <c:v>1.72256781186476</c:v>
                </c:pt>
                <c:pt idx="42">
                  <c:v>1.6615595054313221</c:v>
                </c:pt>
                <c:pt idx="43">
                  <c:v>1.662602440695188</c:v>
                </c:pt>
                <c:pt idx="44">
                  <c:v>1.6893124490783342</c:v>
                </c:pt>
                <c:pt idx="45">
                  <c:v>1.622373985418136</c:v>
                </c:pt>
                <c:pt idx="46">
                  <c:v>1.739281255460019</c:v>
                </c:pt>
                <c:pt idx="47">
                  <c:v>1.7454408085419066</c:v>
                </c:pt>
                <c:pt idx="48">
                  <c:v>1.7809449633103656</c:v>
                </c:pt>
                <c:pt idx="49">
                  <c:v>1.5937207441728782</c:v>
                </c:pt>
                <c:pt idx="50">
                  <c:v>1.5927395931329862</c:v>
                </c:pt>
                <c:pt idx="51">
                  <c:v>1.4987929945612462</c:v>
                </c:pt>
                <c:pt idx="52">
                  <c:v>1.5158047478229113</c:v>
                </c:pt>
              </c:numCache>
            </c:numRef>
          </c:val>
          <c:smooth val="0"/>
          <c:extLst>
            <c:ext xmlns:c16="http://schemas.microsoft.com/office/drawing/2014/chart" uri="{C3380CC4-5D6E-409C-BE32-E72D297353CC}">
              <c16:uniqueId val="{00000001-30E9-4A0F-AD5D-A61844B56841}"/>
            </c:ext>
          </c:extLst>
        </c:ser>
        <c:ser>
          <c:idx val="2"/>
          <c:order val="2"/>
          <c:tx>
            <c:strRef>
              <c:f>HOSP!$B$128</c:f>
              <c:strCache>
                <c:ptCount val="1"/>
                <c:pt idx="0">
                  <c:v>Razón observada</c:v>
                </c:pt>
              </c:strCache>
            </c:strRef>
          </c:tx>
          <c:spPr>
            <a:ln w="28575" cap="rnd">
              <a:noFill/>
              <a:round/>
            </a:ln>
            <a:effectLst/>
          </c:spPr>
          <c:marker>
            <c:symbol val="circle"/>
            <c:size val="4"/>
          </c:marker>
          <c:cat>
            <c:numRef>
              <c:f>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HOSP!$C$128:$BB$128</c:f>
              <c:numCache>
                <c:formatCode>General</c:formatCode>
                <c:ptCount val="52"/>
                <c:pt idx="0">
                  <c:v>1.865776528460998</c:v>
                </c:pt>
                <c:pt idx="1">
                  <c:v>2.2114739629302735</c:v>
                </c:pt>
                <c:pt idx="2">
                  <c:v>2.3758169934640523</c:v>
                </c:pt>
                <c:pt idx="3">
                  <c:v>2.4075732899022797</c:v>
                </c:pt>
                <c:pt idx="4">
                  <c:v>2.3928647271182846</c:v>
                </c:pt>
                <c:pt idx="5">
                  <c:v>2.0649112063686466</c:v>
                </c:pt>
                <c:pt idx="6">
                  <c:v>1.7713651498335183</c:v>
                </c:pt>
                <c:pt idx="7">
                  <c:v>1.7434000336304019</c:v>
                </c:pt>
                <c:pt idx="8">
                  <c:v>1.4603491271820448</c:v>
                </c:pt>
                <c:pt idx="9">
                  <c:v>1.3179070972198239</c:v>
                </c:pt>
                <c:pt idx="10">
                  <c:v>1.340033500837521</c:v>
                </c:pt>
                <c:pt idx="11">
                  <c:v>1.4707916287534122</c:v>
                </c:pt>
                <c:pt idx="12">
                  <c:v>1.3699172364159771</c:v>
                </c:pt>
                <c:pt idx="13">
                  <c:v>1.3954983922829582</c:v>
                </c:pt>
                <c:pt idx="14">
                  <c:v>1.6951423785594639</c:v>
                </c:pt>
                <c:pt idx="15">
                  <c:v>1.6124001521491063</c:v>
                </c:pt>
                <c:pt idx="16">
                  <c:v>1.5709424974481117</c:v>
                </c:pt>
                <c:pt idx="17">
                  <c:v>1.5640336134453783</c:v>
                </c:pt>
                <c:pt idx="18">
                  <c:v>1.6218238503507403</c:v>
                </c:pt>
                <c:pt idx="19">
                  <c:v>1.7240019714144899</c:v>
                </c:pt>
                <c:pt idx="20">
                  <c:v>1.7152338811630847</c:v>
                </c:pt>
                <c:pt idx="21">
                  <c:v>2.0587326120556413</c:v>
                </c:pt>
                <c:pt idx="22">
                  <c:v>1.7125292740046838</c:v>
                </c:pt>
                <c:pt idx="23">
                  <c:v>1.6986179224253233</c:v>
                </c:pt>
                <c:pt idx="24">
                  <c:v>1.5859277708592776</c:v>
                </c:pt>
                <c:pt idx="25">
                  <c:v>1.943862987630828</c:v>
                </c:pt>
                <c:pt idx="26">
                  <c:v>1.6480103526366872</c:v>
                </c:pt>
                <c:pt idx="27">
                  <c:v>1.8125654450261781</c:v>
                </c:pt>
                <c:pt idx="28">
                  <c:v>2.1180327868852458</c:v>
                </c:pt>
                <c:pt idx="29">
                  <c:v>1.9338571167549792</c:v>
                </c:pt>
                <c:pt idx="30">
                  <c:v>1.799379524301965</c:v>
                </c:pt>
                <c:pt idx="31">
                  <c:v>1.5103976650857351</c:v>
                </c:pt>
                <c:pt idx="32">
                  <c:v>1.4573726541554961</c:v>
                </c:pt>
                <c:pt idx="33">
                  <c:v>1.4898146448889704</c:v>
                </c:pt>
                <c:pt idx="34">
                  <c:v>1.6034206306787815</c:v>
                </c:pt>
                <c:pt idx="35">
                  <c:v>1.8340298507462685</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numCache>
            </c:numRef>
          </c:val>
          <c:smooth val="0"/>
          <c:extLst>
            <c:ext xmlns:c16="http://schemas.microsoft.com/office/drawing/2014/chart" uri="{C3380CC4-5D6E-409C-BE32-E72D297353CC}">
              <c16:uniqueId val="{00000002-30E9-4A0F-AD5D-A61844B56841}"/>
            </c:ext>
          </c:extLst>
        </c:ser>
        <c:ser>
          <c:idx val="3"/>
          <c:order val="3"/>
          <c:tx>
            <c:strRef>
              <c:f>HOSP!$B$129</c:f>
              <c:strCache>
                <c:ptCount val="1"/>
                <c:pt idx="0">
                  <c:v>Razón esperada</c:v>
                </c:pt>
              </c:strCache>
            </c:strRef>
          </c:tx>
          <c:spPr>
            <a:ln w="50800" cap="rnd">
              <a:solidFill>
                <a:schemeClr val="tx1"/>
              </a:solidFill>
              <a:prstDash val="sysDot"/>
              <a:round/>
            </a:ln>
            <a:effectLst/>
          </c:spPr>
          <c:marker>
            <c:symbol val="none"/>
          </c:marker>
          <c:cat>
            <c:numRef>
              <c:f>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HOSP!$C$129:$BC$129</c:f>
              <c:numCache>
                <c:formatCode>General</c:formatCode>
                <c:ptCount val="53"/>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numCache>
            </c:numRef>
          </c:val>
          <c:smooth val="0"/>
          <c:extLst>
            <c:ext xmlns:c16="http://schemas.microsoft.com/office/drawing/2014/chart" uri="{C3380CC4-5D6E-409C-BE32-E72D297353CC}">
              <c16:uniqueId val="{00000003-30E9-4A0F-AD5D-A61844B56841}"/>
            </c:ext>
          </c:extLst>
        </c:ser>
        <c:dLbls>
          <c:showLegendKey val="0"/>
          <c:showVal val="0"/>
          <c:showCatName val="0"/>
          <c:showSerName val="0"/>
          <c:showPercent val="0"/>
          <c:showBubbleSize val="0"/>
        </c:dLbls>
        <c:smooth val="0"/>
        <c:axId val="491308248"/>
        <c:axId val="522015048"/>
      </c:lineChart>
      <c:catAx>
        <c:axId val="491308248"/>
        <c:scaling>
          <c:orientation val="minMax"/>
        </c:scaling>
        <c:delete val="0"/>
        <c:axPos val="b"/>
        <c:title>
          <c:tx>
            <c:rich>
              <a:bodyPr rot="0" vert="horz"/>
              <a:lstStyle/>
              <a:p>
                <a:pPr>
                  <a:defRPr/>
                </a:pPr>
                <a:r>
                  <a:rPr lang="es-CO"/>
                  <a:t>Semanas epidemiológicas</a:t>
                </a:r>
              </a:p>
            </c:rich>
          </c:tx>
          <c:layout>
            <c:manualLayout>
              <c:xMode val="edge"/>
              <c:yMode val="edge"/>
              <c:x val="0.73000548454063019"/>
              <c:y val="0.8650552513601788"/>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522015048"/>
        <c:crosses val="autoZero"/>
        <c:auto val="1"/>
        <c:lblAlgn val="ctr"/>
        <c:lblOffset val="100"/>
        <c:noMultiLvlLbl val="0"/>
      </c:catAx>
      <c:valAx>
        <c:axId val="522015048"/>
        <c:scaling>
          <c:orientation val="minMax"/>
        </c:scaling>
        <c:delete val="0"/>
        <c:axPos val="l"/>
        <c:title>
          <c:tx>
            <c:rich>
              <a:bodyPr rot="-5400000" vert="horz"/>
              <a:lstStyle/>
              <a:p>
                <a:pPr>
                  <a:defRPr/>
                </a:pPr>
                <a:r>
                  <a:rPr lang="es-CO"/>
                  <a:t>Razón</a:t>
                </a:r>
              </a:p>
            </c:rich>
          </c:tx>
          <c:layout>
            <c:manualLayout>
              <c:xMode val="edge"/>
              <c:yMode val="edge"/>
              <c:x val="5.8700207318039292E-3"/>
              <c:y val="0.32125886587009439"/>
            </c:manualLayout>
          </c:layout>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n-US"/>
          </a:p>
        </c:txPr>
        <c:crossAx val="491308248"/>
        <c:crosses val="autoZero"/>
        <c:crossBetween val="between"/>
      </c:valAx>
      <c:spPr>
        <a:noFill/>
        <a:ln>
          <a:noFill/>
        </a:ln>
        <a:effectLst/>
      </c:spPr>
    </c:plotArea>
    <c:legend>
      <c:legendPos val="b"/>
      <c:layout>
        <c:manualLayout>
          <c:xMode val="edge"/>
          <c:yMode val="edge"/>
          <c:x val="6.9980630780410474E-2"/>
          <c:y val="0.86092910593747862"/>
          <c:w val="0.61710030404858562"/>
          <c:h val="6.6558836587947451E-2"/>
        </c:manualLayout>
      </c:layout>
      <c:overlay val="0"/>
      <c:spPr>
        <a:noFill/>
        <a:ln>
          <a:noFill/>
        </a:ln>
        <a:effectLst/>
      </c:spPr>
      <c:txPr>
        <a:bodyPr rot="0" vert="horz"/>
        <a:lstStyle/>
        <a:p>
          <a:pPr>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700" b="1">
          <a:solidFill>
            <a:sysClr val="windowText" lastClr="000000"/>
          </a:solidFill>
          <a:latin typeface="Arial Narrow" panose="020B0606020202030204" pitchFamily="34" charset="0"/>
          <a:cs typeface="Arial"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98574164715896"/>
          <c:y val="0.10813806663896859"/>
          <c:w val="0.8005214921905256"/>
          <c:h val="0.65339428316141346"/>
        </c:manualLayout>
      </c:layout>
      <c:barChart>
        <c:barDir val="col"/>
        <c:grouping val="clustered"/>
        <c:varyColors val="0"/>
        <c:ser>
          <c:idx val="1"/>
          <c:order val="3"/>
          <c:tx>
            <c:strRef>
              <c:f>'2021-2022'!$P$1</c:f>
              <c:strCache>
                <c:ptCount val="1"/>
                <c:pt idx="0">
                  <c:v>2022</c:v>
                </c:pt>
              </c:strCache>
            </c:strRef>
          </c:tx>
          <c:spPr>
            <a:solidFill>
              <a:srgbClr val="C00000"/>
            </a:solidFill>
            <a:ln>
              <a:solidFill>
                <a:srgbClr val="C00000"/>
              </a:solidFill>
            </a:ln>
          </c:spPr>
          <c:invertIfNegative val="0"/>
          <c:val>
            <c:numRef>
              <c:f>'2021-2022'!$P$2:$P$41</c:f>
              <c:numCache>
                <c:formatCode>General</c:formatCode>
                <c:ptCount val="40"/>
                <c:pt idx="0">
                  <c:v>115</c:v>
                </c:pt>
                <c:pt idx="1">
                  <c:v>152</c:v>
                </c:pt>
                <c:pt idx="2">
                  <c:v>182</c:v>
                </c:pt>
                <c:pt idx="3">
                  <c:v>144</c:v>
                </c:pt>
                <c:pt idx="4">
                  <c:v>133</c:v>
                </c:pt>
                <c:pt idx="5">
                  <c:v>141</c:v>
                </c:pt>
                <c:pt idx="6">
                  <c:v>121</c:v>
                </c:pt>
                <c:pt idx="7">
                  <c:v>98</c:v>
                </c:pt>
                <c:pt idx="8">
                  <c:v>77</c:v>
                </c:pt>
                <c:pt idx="9">
                  <c:v>77</c:v>
                </c:pt>
                <c:pt idx="10">
                  <c:v>63</c:v>
                </c:pt>
                <c:pt idx="11">
                  <c:v>76</c:v>
                </c:pt>
                <c:pt idx="12">
                  <c:v>75</c:v>
                </c:pt>
                <c:pt idx="13">
                  <c:v>72</c:v>
                </c:pt>
                <c:pt idx="14">
                  <c:v>71</c:v>
                </c:pt>
                <c:pt idx="15">
                  <c:v>66</c:v>
                </c:pt>
                <c:pt idx="16">
                  <c:v>69</c:v>
                </c:pt>
                <c:pt idx="17">
                  <c:v>81</c:v>
                </c:pt>
                <c:pt idx="18">
                  <c:v>73</c:v>
                </c:pt>
                <c:pt idx="19">
                  <c:v>67</c:v>
                </c:pt>
                <c:pt idx="20">
                  <c:v>65</c:v>
                </c:pt>
                <c:pt idx="21">
                  <c:v>83</c:v>
                </c:pt>
                <c:pt idx="22">
                  <c:v>73</c:v>
                </c:pt>
                <c:pt idx="23">
                  <c:v>65</c:v>
                </c:pt>
                <c:pt idx="24">
                  <c:v>70</c:v>
                </c:pt>
                <c:pt idx="25">
                  <c:v>114</c:v>
                </c:pt>
                <c:pt idx="26">
                  <c:v>74</c:v>
                </c:pt>
                <c:pt idx="27">
                  <c:v>79</c:v>
                </c:pt>
                <c:pt idx="28">
                  <c:v>60</c:v>
                </c:pt>
                <c:pt idx="29">
                  <c:v>59</c:v>
                </c:pt>
                <c:pt idx="30">
                  <c:v>57</c:v>
                </c:pt>
                <c:pt idx="31">
                  <c:v>57</c:v>
                </c:pt>
                <c:pt idx="32">
                  <c:v>52</c:v>
                </c:pt>
                <c:pt idx="33">
                  <c:v>57</c:v>
                </c:pt>
                <c:pt idx="34">
                  <c:v>70</c:v>
                </c:pt>
                <c:pt idx="35">
                  <c:v>77</c:v>
                </c:pt>
              </c:numCache>
            </c:numRef>
          </c:val>
          <c:extLst>
            <c:ext xmlns:c16="http://schemas.microsoft.com/office/drawing/2014/chart" uri="{C3380CC4-5D6E-409C-BE32-E72D297353CC}">
              <c16:uniqueId val="{00000000-D5FD-44AB-9B79-ACFAA318DF98}"/>
            </c:ext>
          </c:extLst>
        </c:ser>
        <c:dLbls>
          <c:showLegendKey val="0"/>
          <c:showVal val="0"/>
          <c:showCatName val="0"/>
          <c:showSerName val="0"/>
          <c:showPercent val="0"/>
          <c:showBubbleSize val="0"/>
        </c:dLbls>
        <c:gapWidth val="50"/>
        <c:axId val="522010344"/>
        <c:axId val="522013872"/>
      </c:barChart>
      <c:lineChart>
        <c:grouping val="standard"/>
        <c:varyColors val="0"/>
        <c:ser>
          <c:idx val="0"/>
          <c:order val="0"/>
          <c:tx>
            <c:strRef>
              <c:f>'2021-2022'!$N$1</c:f>
              <c:strCache>
                <c:ptCount val="1"/>
                <c:pt idx="0">
                  <c:v>2021</c:v>
                </c:pt>
              </c:strCache>
            </c:strRef>
          </c:tx>
          <c:spPr>
            <a:ln w="19050" cap="rnd">
              <a:solidFill>
                <a:schemeClr val="bg1">
                  <a:lumMod val="50000"/>
                </a:schemeClr>
              </a:solidFill>
              <a:round/>
            </a:ln>
            <a:effectLst>
              <a:outerShdw blurRad="50800" dist="38100" dir="2700000" algn="tl" rotWithShape="0">
                <a:prstClr val="black">
                  <a:alpha val="40000"/>
                </a:prstClr>
              </a:outerShdw>
            </a:effectLst>
          </c:spPr>
          <c:marker>
            <c:symbol val="diamond"/>
            <c:size val="3"/>
            <c:spPr>
              <a:solidFill>
                <a:schemeClr val="bg1">
                  <a:lumMod val="65000"/>
                </a:schemeClr>
              </a:solidFill>
              <a:ln>
                <a:solidFill>
                  <a:schemeClr val="bg1">
                    <a:lumMod val="50000"/>
                  </a:schemeClr>
                </a:solidFill>
              </a:ln>
            </c:spPr>
          </c:marker>
          <c:cat>
            <c:numRef>
              <c:f>'2021-2022'!$A$2:$A$54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'2021-2022'!$N$2:$N$53</c:f>
              <c:numCache>
                <c:formatCode>General</c:formatCode>
                <c:ptCount val="52"/>
                <c:pt idx="0">
                  <c:v>117</c:v>
                </c:pt>
                <c:pt idx="1">
                  <c:v>122</c:v>
                </c:pt>
                <c:pt idx="2">
                  <c:v>128</c:v>
                </c:pt>
                <c:pt idx="3">
                  <c:v>94</c:v>
                </c:pt>
                <c:pt idx="4">
                  <c:v>96</c:v>
                </c:pt>
                <c:pt idx="5">
                  <c:v>79</c:v>
                </c:pt>
                <c:pt idx="6">
                  <c:v>122</c:v>
                </c:pt>
                <c:pt idx="7">
                  <c:v>143</c:v>
                </c:pt>
                <c:pt idx="8">
                  <c:v>97</c:v>
                </c:pt>
                <c:pt idx="9">
                  <c:v>87</c:v>
                </c:pt>
                <c:pt idx="10">
                  <c:v>110</c:v>
                </c:pt>
                <c:pt idx="11">
                  <c:v>72</c:v>
                </c:pt>
                <c:pt idx="12">
                  <c:v>225</c:v>
                </c:pt>
                <c:pt idx="13">
                  <c:v>266</c:v>
                </c:pt>
                <c:pt idx="14">
                  <c:v>353</c:v>
                </c:pt>
                <c:pt idx="15">
                  <c:v>388</c:v>
                </c:pt>
                <c:pt idx="16">
                  <c:v>407</c:v>
                </c:pt>
                <c:pt idx="17">
                  <c:v>355</c:v>
                </c:pt>
                <c:pt idx="18">
                  <c:v>312</c:v>
                </c:pt>
                <c:pt idx="19">
                  <c:v>514</c:v>
                </c:pt>
                <c:pt idx="20">
                  <c:v>361</c:v>
                </c:pt>
                <c:pt idx="21">
                  <c:v>258</c:v>
                </c:pt>
                <c:pt idx="22">
                  <c:v>271</c:v>
                </c:pt>
                <c:pt idx="23">
                  <c:v>143</c:v>
                </c:pt>
                <c:pt idx="24">
                  <c:v>335</c:v>
                </c:pt>
                <c:pt idx="25">
                  <c:v>319</c:v>
                </c:pt>
                <c:pt idx="26">
                  <c:v>348</c:v>
                </c:pt>
                <c:pt idx="27">
                  <c:v>295</c:v>
                </c:pt>
                <c:pt idx="28">
                  <c:v>273</c:v>
                </c:pt>
                <c:pt idx="29">
                  <c:v>214</c:v>
                </c:pt>
                <c:pt idx="30">
                  <c:v>175</c:v>
                </c:pt>
                <c:pt idx="31">
                  <c:v>87</c:v>
                </c:pt>
                <c:pt idx="32">
                  <c:v>157</c:v>
                </c:pt>
                <c:pt idx="33">
                  <c:v>166</c:v>
                </c:pt>
                <c:pt idx="34">
                  <c:v>153</c:v>
                </c:pt>
                <c:pt idx="35">
                  <c:v>94</c:v>
                </c:pt>
                <c:pt idx="36">
                  <c:v>133</c:v>
                </c:pt>
                <c:pt idx="37">
                  <c:v>113</c:v>
                </c:pt>
                <c:pt idx="38">
                  <c:v>113</c:v>
                </c:pt>
                <c:pt idx="39">
                  <c:v>111</c:v>
                </c:pt>
                <c:pt idx="40">
                  <c:v>98</c:v>
                </c:pt>
                <c:pt idx="41">
                  <c:v>127</c:v>
                </c:pt>
                <c:pt idx="42">
                  <c:v>71</c:v>
                </c:pt>
                <c:pt idx="43">
                  <c:v>112</c:v>
                </c:pt>
                <c:pt idx="44">
                  <c:v>116</c:v>
                </c:pt>
                <c:pt idx="45">
                  <c:v>129</c:v>
                </c:pt>
                <c:pt idx="46">
                  <c:v>142</c:v>
                </c:pt>
                <c:pt idx="47">
                  <c:v>125</c:v>
                </c:pt>
                <c:pt idx="48">
                  <c:v>137</c:v>
                </c:pt>
                <c:pt idx="49">
                  <c:v>124</c:v>
                </c:pt>
                <c:pt idx="50">
                  <c:v>116</c:v>
                </c:pt>
                <c:pt idx="51">
                  <c:v>117</c:v>
                </c:pt>
              </c:numCache>
            </c:numRef>
          </c:val>
          <c:smooth val="0"/>
          <c:extLst>
            <c:ext xmlns:c16="http://schemas.microsoft.com/office/drawing/2014/chart" uri="{C3380CC4-5D6E-409C-BE32-E72D297353CC}">
              <c16:uniqueId val="{00000001-D5FD-44AB-9B79-ACFAA318DF98}"/>
            </c:ext>
          </c:extLst>
        </c:ser>
        <c:ser>
          <c:idx val="3"/>
          <c:order val="1"/>
          <c:tx>
            <c:strRef>
              <c:f>'2021-2022'!$M$1</c:f>
              <c:strCache>
                <c:ptCount val="1"/>
                <c:pt idx="0">
                  <c:v>2020</c:v>
                </c:pt>
              </c:strCache>
            </c:strRef>
          </c:tx>
          <c:spPr>
            <a:ln w="19050" cap="rnd">
              <a:solidFill>
                <a:srgbClr val="002060"/>
              </a:solidFill>
              <a:round/>
            </a:ln>
            <a:effectLst>
              <a:outerShdw blurRad="50800" dist="38100" dir="2700000" algn="tl" rotWithShape="0">
                <a:prstClr val="black">
                  <a:alpha val="40000"/>
                </a:prstClr>
              </a:outerShdw>
            </a:effectLst>
          </c:spPr>
          <c:marker>
            <c:symbol val="square"/>
            <c:size val="2"/>
            <c:spPr>
              <a:solidFill>
                <a:srgbClr val="002060"/>
              </a:solidFill>
              <a:ln w="19050">
                <a:solidFill>
                  <a:srgbClr val="002060"/>
                </a:solidFill>
              </a:ln>
              <a:effectLst>
                <a:outerShdw blurRad="50800" dist="38100" dir="2700000" algn="tl" rotWithShape="0">
                  <a:prstClr val="black">
                    <a:alpha val="40000"/>
                  </a:prstClr>
                </a:outerShdw>
              </a:effectLst>
            </c:spPr>
          </c:marker>
          <c:cat>
            <c:numRef>
              <c:f>'2021-2022'!$A$2:$A$54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'2021-2022'!$M$2:$M$53</c:f>
              <c:numCache>
                <c:formatCode>General</c:formatCode>
                <c:ptCount val="52"/>
                <c:pt idx="0">
                  <c:v>25</c:v>
                </c:pt>
                <c:pt idx="1">
                  <c:v>22</c:v>
                </c:pt>
                <c:pt idx="2">
                  <c:v>20</c:v>
                </c:pt>
                <c:pt idx="3">
                  <c:v>18</c:v>
                </c:pt>
                <c:pt idx="4">
                  <c:v>14</c:v>
                </c:pt>
                <c:pt idx="5">
                  <c:v>18</c:v>
                </c:pt>
                <c:pt idx="6">
                  <c:v>17</c:v>
                </c:pt>
                <c:pt idx="7">
                  <c:v>20</c:v>
                </c:pt>
                <c:pt idx="8">
                  <c:v>21</c:v>
                </c:pt>
                <c:pt idx="9">
                  <c:v>20</c:v>
                </c:pt>
                <c:pt idx="10">
                  <c:v>22</c:v>
                </c:pt>
                <c:pt idx="11">
                  <c:v>20</c:v>
                </c:pt>
                <c:pt idx="12">
                  <c:v>25</c:v>
                </c:pt>
                <c:pt idx="13">
                  <c:v>10</c:v>
                </c:pt>
                <c:pt idx="14">
                  <c:v>20</c:v>
                </c:pt>
                <c:pt idx="15">
                  <c:v>12</c:v>
                </c:pt>
                <c:pt idx="16">
                  <c:v>17</c:v>
                </c:pt>
                <c:pt idx="17">
                  <c:v>19</c:v>
                </c:pt>
                <c:pt idx="18">
                  <c:v>19</c:v>
                </c:pt>
                <c:pt idx="19">
                  <c:v>9</c:v>
                </c:pt>
                <c:pt idx="20">
                  <c:v>12</c:v>
                </c:pt>
                <c:pt idx="21">
                  <c:v>17</c:v>
                </c:pt>
                <c:pt idx="22">
                  <c:v>11</c:v>
                </c:pt>
                <c:pt idx="23">
                  <c:v>20</c:v>
                </c:pt>
                <c:pt idx="24">
                  <c:v>30</c:v>
                </c:pt>
                <c:pt idx="25">
                  <c:v>41</c:v>
                </c:pt>
                <c:pt idx="26">
                  <c:v>55</c:v>
                </c:pt>
                <c:pt idx="27">
                  <c:v>46</c:v>
                </c:pt>
                <c:pt idx="28">
                  <c:v>77</c:v>
                </c:pt>
                <c:pt idx="29">
                  <c:v>141</c:v>
                </c:pt>
                <c:pt idx="30">
                  <c:v>173</c:v>
                </c:pt>
                <c:pt idx="31">
                  <c:v>119</c:v>
                </c:pt>
                <c:pt idx="32">
                  <c:v>102</c:v>
                </c:pt>
                <c:pt idx="33">
                  <c:v>116</c:v>
                </c:pt>
                <c:pt idx="34">
                  <c:v>110</c:v>
                </c:pt>
                <c:pt idx="35">
                  <c:v>106</c:v>
                </c:pt>
                <c:pt idx="36">
                  <c:v>86</c:v>
                </c:pt>
                <c:pt idx="37">
                  <c:v>91</c:v>
                </c:pt>
                <c:pt idx="38">
                  <c:v>88</c:v>
                </c:pt>
                <c:pt idx="39">
                  <c:v>88</c:v>
                </c:pt>
                <c:pt idx="40">
                  <c:v>86</c:v>
                </c:pt>
                <c:pt idx="41">
                  <c:v>104</c:v>
                </c:pt>
                <c:pt idx="42">
                  <c:v>91</c:v>
                </c:pt>
                <c:pt idx="43">
                  <c:v>90</c:v>
                </c:pt>
                <c:pt idx="44">
                  <c:v>129</c:v>
                </c:pt>
                <c:pt idx="45">
                  <c:v>87</c:v>
                </c:pt>
                <c:pt idx="46">
                  <c:v>111</c:v>
                </c:pt>
                <c:pt idx="47">
                  <c:v>92</c:v>
                </c:pt>
                <c:pt idx="48">
                  <c:v>135</c:v>
                </c:pt>
                <c:pt idx="49">
                  <c:v>71</c:v>
                </c:pt>
                <c:pt idx="50">
                  <c:v>81</c:v>
                </c:pt>
                <c:pt idx="51">
                  <c:v>108</c:v>
                </c:pt>
              </c:numCache>
            </c:numRef>
          </c:val>
          <c:smooth val="0"/>
          <c:extLst>
            <c:ext xmlns:c16="http://schemas.microsoft.com/office/drawing/2014/chart" uri="{C3380CC4-5D6E-409C-BE32-E72D297353CC}">
              <c16:uniqueId val="{00000002-D5FD-44AB-9B79-ACFAA318DF98}"/>
            </c:ext>
          </c:extLst>
        </c:ser>
        <c:ser>
          <c:idx val="4"/>
          <c:order val="2"/>
          <c:tx>
            <c:strRef>
              <c:f>'2021-2022'!$L$1</c:f>
              <c:strCache>
                <c:ptCount val="1"/>
                <c:pt idx="0">
                  <c:v>2019</c:v>
                </c:pt>
              </c:strCache>
            </c:strRef>
          </c:tx>
          <c:spPr>
            <a:ln w="19050" cap="rnd">
              <a:solidFill>
                <a:schemeClr val="accent3"/>
              </a:solidFill>
              <a:round/>
            </a:ln>
            <a:effectLst>
              <a:outerShdw blurRad="50800" dist="38100" dir="2700000" algn="tl" rotWithShape="0">
                <a:prstClr val="black">
                  <a:alpha val="40000"/>
                </a:prstClr>
              </a:outerShdw>
            </a:effectLst>
          </c:spPr>
          <c:marker>
            <c:symbol val="triangle"/>
            <c:size val="2"/>
            <c:spPr>
              <a:solidFill>
                <a:schemeClr val="accent3"/>
              </a:solidFill>
              <a:ln w="19050">
                <a:solidFill>
                  <a:schemeClr val="accent3"/>
                </a:solidFill>
              </a:ln>
              <a:effectLst>
                <a:outerShdw blurRad="50800" dist="38100" dir="2700000" algn="tl" rotWithShape="0">
                  <a:prstClr val="black">
                    <a:alpha val="40000"/>
                  </a:prstClr>
                </a:outerShdw>
              </a:effectLst>
            </c:spPr>
          </c:marker>
          <c:cat>
            <c:numRef>
              <c:f>'2021-2022'!$A$2:$A$54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'2021-2022'!$L$2:$L$53</c:f>
              <c:numCache>
                <c:formatCode>General</c:formatCode>
                <c:ptCount val="52"/>
                <c:pt idx="0">
                  <c:v>8</c:v>
                </c:pt>
                <c:pt idx="1">
                  <c:v>12</c:v>
                </c:pt>
                <c:pt idx="2">
                  <c:v>13</c:v>
                </c:pt>
                <c:pt idx="3">
                  <c:v>12</c:v>
                </c:pt>
                <c:pt idx="4">
                  <c:v>15</c:v>
                </c:pt>
                <c:pt idx="5">
                  <c:v>8</c:v>
                </c:pt>
                <c:pt idx="6">
                  <c:v>11</c:v>
                </c:pt>
                <c:pt idx="7">
                  <c:v>8</c:v>
                </c:pt>
                <c:pt idx="8">
                  <c:v>9</c:v>
                </c:pt>
                <c:pt idx="9">
                  <c:v>14</c:v>
                </c:pt>
                <c:pt idx="10">
                  <c:v>15</c:v>
                </c:pt>
                <c:pt idx="11">
                  <c:v>13</c:v>
                </c:pt>
                <c:pt idx="12">
                  <c:v>16</c:v>
                </c:pt>
                <c:pt idx="13">
                  <c:v>10</c:v>
                </c:pt>
                <c:pt idx="14">
                  <c:v>9</c:v>
                </c:pt>
                <c:pt idx="15">
                  <c:v>13</c:v>
                </c:pt>
                <c:pt idx="16">
                  <c:v>14</c:v>
                </c:pt>
                <c:pt idx="17">
                  <c:v>15</c:v>
                </c:pt>
                <c:pt idx="18">
                  <c:v>17</c:v>
                </c:pt>
                <c:pt idx="19">
                  <c:v>17</c:v>
                </c:pt>
                <c:pt idx="20">
                  <c:v>13</c:v>
                </c:pt>
                <c:pt idx="21">
                  <c:v>16</c:v>
                </c:pt>
                <c:pt idx="22">
                  <c:v>23</c:v>
                </c:pt>
                <c:pt idx="23">
                  <c:v>18</c:v>
                </c:pt>
                <c:pt idx="24">
                  <c:v>19</c:v>
                </c:pt>
                <c:pt idx="25">
                  <c:v>14</c:v>
                </c:pt>
                <c:pt idx="26">
                  <c:v>23</c:v>
                </c:pt>
                <c:pt idx="27">
                  <c:v>21</c:v>
                </c:pt>
                <c:pt idx="28">
                  <c:v>30</c:v>
                </c:pt>
                <c:pt idx="29">
                  <c:v>19</c:v>
                </c:pt>
                <c:pt idx="30">
                  <c:v>8</c:v>
                </c:pt>
                <c:pt idx="31">
                  <c:v>15</c:v>
                </c:pt>
                <c:pt idx="32">
                  <c:v>21</c:v>
                </c:pt>
                <c:pt idx="33">
                  <c:v>9</c:v>
                </c:pt>
                <c:pt idx="34">
                  <c:v>20</c:v>
                </c:pt>
                <c:pt idx="35">
                  <c:v>13</c:v>
                </c:pt>
                <c:pt idx="36">
                  <c:v>9</c:v>
                </c:pt>
                <c:pt idx="37">
                  <c:v>12</c:v>
                </c:pt>
                <c:pt idx="38">
                  <c:v>18</c:v>
                </c:pt>
                <c:pt idx="39">
                  <c:v>12</c:v>
                </c:pt>
                <c:pt idx="40">
                  <c:v>14</c:v>
                </c:pt>
                <c:pt idx="41">
                  <c:v>13</c:v>
                </c:pt>
                <c:pt idx="42">
                  <c:v>12</c:v>
                </c:pt>
                <c:pt idx="43">
                  <c:v>12</c:v>
                </c:pt>
                <c:pt idx="44">
                  <c:v>16</c:v>
                </c:pt>
                <c:pt idx="45">
                  <c:v>10</c:v>
                </c:pt>
                <c:pt idx="46">
                  <c:v>23</c:v>
                </c:pt>
                <c:pt idx="47">
                  <c:v>20</c:v>
                </c:pt>
                <c:pt idx="48">
                  <c:v>19</c:v>
                </c:pt>
                <c:pt idx="49">
                  <c:v>15</c:v>
                </c:pt>
                <c:pt idx="50">
                  <c:v>19</c:v>
                </c:pt>
                <c:pt idx="51">
                  <c:v>13</c:v>
                </c:pt>
              </c:numCache>
            </c:numRef>
          </c:val>
          <c:smooth val="0"/>
          <c:extLst>
            <c:ext xmlns:c16="http://schemas.microsoft.com/office/drawing/2014/chart" uri="{C3380CC4-5D6E-409C-BE32-E72D297353CC}">
              <c16:uniqueId val="{00000003-D5FD-44AB-9B79-ACFAA318DF98}"/>
            </c:ext>
          </c:extLst>
        </c:ser>
        <c:dLbls>
          <c:showLegendKey val="0"/>
          <c:showVal val="0"/>
          <c:showCatName val="0"/>
          <c:showSerName val="0"/>
          <c:showPercent val="0"/>
          <c:showBubbleSize val="0"/>
        </c:dLbls>
        <c:marker val="1"/>
        <c:smooth val="0"/>
        <c:axId val="522009560"/>
        <c:axId val="522009952"/>
      </c:lineChart>
      <c:catAx>
        <c:axId val="522009560"/>
        <c:scaling>
          <c:orientation val="minMax"/>
        </c:scaling>
        <c:delete val="0"/>
        <c:axPos val="b"/>
        <c:title>
          <c:tx>
            <c:rich>
              <a:bodyPr rot="0" vert="horz"/>
              <a:lstStyle/>
              <a:p>
                <a:pPr>
                  <a:defRPr sz="900"/>
                </a:pPr>
                <a:r>
                  <a:rPr lang="es-CO" sz="900"/>
                  <a:t>Semanas epidemiológicas</a:t>
                </a:r>
              </a:p>
            </c:rich>
          </c:tx>
          <c:layout>
            <c:manualLayout>
              <c:xMode val="edge"/>
              <c:yMode val="edge"/>
              <c:x val="0.38525703610720158"/>
              <c:y val="0.89783038548444405"/>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0"/>
            </a:pPr>
            <a:endParaRPr lang="en-US"/>
          </a:p>
        </c:txPr>
        <c:crossAx val="522009952"/>
        <c:crosses val="autoZero"/>
        <c:auto val="1"/>
        <c:lblAlgn val="ctr"/>
        <c:lblOffset val="100"/>
        <c:noMultiLvlLbl val="0"/>
      </c:catAx>
      <c:valAx>
        <c:axId val="522009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s-CO"/>
                  <a:t>Número de casos</a:t>
                </a:r>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522009560"/>
        <c:crosses val="autoZero"/>
        <c:crossBetween val="between"/>
      </c:valAx>
      <c:valAx>
        <c:axId val="522013872"/>
        <c:scaling>
          <c:orientation val="minMax"/>
        </c:scaling>
        <c:delete val="1"/>
        <c:axPos val="r"/>
        <c:numFmt formatCode="General" sourceLinked="1"/>
        <c:majorTickMark val="out"/>
        <c:minorTickMark val="none"/>
        <c:tickLblPos val="nextTo"/>
        <c:crossAx val="522010344"/>
        <c:crosses val="max"/>
        <c:crossBetween val="between"/>
      </c:valAx>
      <c:catAx>
        <c:axId val="522010344"/>
        <c:scaling>
          <c:orientation val="minMax"/>
        </c:scaling>
        <c:delete val="1"/>
        <c:axPos val="b"/>
        <c:numFmt formatCode="General" sourceLinked="1"/>
        <c:majorTickMark val="out"/>
        <c:minorTickMark val="none"/>
        <c:tickLblPos val="nextTo"/>
        <c:crossAx val="522013872"/>
        <c:crosses val="autoZero"/>
        <c:auto val="1"/>
        <c:lblAlgn val="ctr"/>
        <c:lblOffset val="100"/>
        <c:noMultiLvlLbl val="0"/>
      </c:catAx>
      <c:spPr>
        <a:noFill/>
        <a:ln>
          <a:noFill/>
        </a:ln>
        <a:effectLst/>
      </c:spPr>
    </c:plotArea>
    <c:legend>
      <c:legendPos val="b"/>
      <c:layout>
        <c:manualLayout>
          <c:xMode val="edge"/>
          <c:yMode val="edge"/>
          <c:x val="0.29315606597524868"/>
          <c:y val="1.3261687156807709E-2"/>
          <c:w val="0.49005780896716172"/>
          <c:h val="8.8232717716621653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b="1"/>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052157034069597E-2"/>
          <c:y val="4.2284095591512437E-2"/>
          <c:w val="0.9203818046719453"/>
          <c:h val="0.70339217003016519"/>
        </c:manualLayout>
      </c:layout>
      <c:lineChart>
        <c:grouping val="standard"/>
        <c:varyColors val="0"/>
        <c:ser>
          <c:idx val="0"/>
          <c:order val="0"/>
          <c:tx>
            <c:strRef>
              <c:f>UCI!$B$132</c:f>
              <c:strCache>
                <c:ptCount val="1"/>
                <c:pt idx="0">
                  <c:v>Límite inferior</c:v>
                </c:pt>
              </c:strCache>
            </c:strRef>
          </c:tx>
          <c:spPr>
            <a:ln w="38100" cap="rnd">
              <a:solidFill>
                <a:schemeClr val="accent1"/>
              </a:solidFill>
              <a:round/>
            </a:ln>
            <a:effectLst/>
          </c:spPr>
          <c:marker>
            <c:symbol val="none"/>
          </c:marker>
          <c:cat>
            <c:numRef>
              <c:f>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UCI!$C$132:$BC$132</c:f>
              <c:numCache>
                <c:formatCode>0.0</c:formatCode>
                <c:ptCount val="53"/>
                <c:pt idx="0">
                  <c:v>-0.5378573329378078</c:v>
                </c:pt>
                <c:pt idx="1">
                  <c:v>-0.4436038557468116</c:v>
                </c:pt>
                <c:pt idx="2">
                  <c:v>-0.60584602035023871</c:v>
                </c:pt>
                <c:pt idx="3">
                  <c:v>0.22429870720157541</c:v>
                </c:pt>
                <c:pt idx="4">
                  <c:v>5.3602946592282374E-2</c:v>
                </c:pt>
                <c:pt idx="5">
                  <c:v>7.2396168195559829E-2</c:v>
                </c:pt>
                <c:pt idx="6">
                  <c:v>-1.1288752620373321E-2</c:v>
                </c:pt>
                <c:pt idx="7">
                  <c:v>7.4742718275679576E-2</c:v>
                </c:pt>
                <c:pt idx="8">
                  <c:v>0.14765264880894269</c:v>
                </c:pt>
                <c:pt idx="9">
                  <c:v>0.23515861827294005</c:v>
                </c:pt>
                <c:pt idx="10">
                  <c:v>0.33681568574864862</c:v>
                </c:pt>
                <c:pt idx="11">
                  <c:v>0.31609897476495108</c:v>
                </c:pt>
                <c:pt idx="12">
                  <c:v>0.22526455108120413</c:v>
                </c:pt>
                <c:pt idx="13">
                  <c:v>5.0845376224554761E-2</c:v>
                </c:pt>
                <c:pt idx="14">
                  <c:v>4.7007753838628985E-2</c:v>
                </c:pt>
                <c:pt idx="15">
                  <c:v>-4.4751544449945113E-2</c:v>
                </c:pt>
                <c:pt idx="16">
                  <c:v>-0.14682112700002392</c:v>
                </c:pt>
                <c:pt idx="17">
                  <c:v>-0.28406170786709439</c:v>
                </c:pt>
                <c:pt idx="18">
                  <c:v>-6.4230947703427299E-2</c:v>
                </c:pt>
                <c:pt idx="19">
                  <c:v>4.3651217710450774E-2</c:v>
                </c:pt>
                <c:pt idx="20">
                  <c:v>0.14476009557689196</c:v>
                </c:pt>
                <c:pt idx="21">
                  <c:v>-9.3832980045534198E-2</c:v>
                </c:pt>
                <c:pt idx="22">
                  <c:v>-0.39063751083191445</c:v>
                </c:pt>
                <c:pt idx="23">
                  <c:v>-0.47443532561172885</c:v>
                </c:pt>
                <c:pt idx="24">
                  <c:v>-0.39772401762816245</c:v>
                </c:pt>
                <c:pt idx="25">
                  <c:v>-0.17365374844207127</c:v>
                </c:pt>
                <c:pt idx="26">
                  <c:v>2.4573084401019019E-2</c:v>
                </c:pt>
                <c:pt idx="27">
                  <c:v>-0.27063526261009874</c:v>
                </c:pt>
                <c:pt idx="28">
                  <c:v>-0.7954287615612925</c:v>
                </c:pt>
                <c:pt idx="29">
                  <c:v>-0.90021699048005832</c:v>
                </c:pt>
                <c:pt idx="30">
                  <c:v>-0.94704423950464833</c:v>
                </c:pt>
                <c:pt idx="31">
                  <c:v>-0.87436655318343637</c:v>
                </c:pt>
                <c:pt idx="32">
                  <c:v>-0.94075386645434311</c:v>
                </c:pt>
                <c:pt idx="33">
                  <c:v>-9.0428657842257509E-2</c:v>
                </c:pt>
                <c:pt idx="34">
                  <c:v>-8.877137242768951E-3</c:v>
                </c:pt>
                <c:pt idx="35">
                  <c:v>2.195150539074453E-2</c:v>
                </c:pt>
                <c:pt idx="36">
                  <c:v>0.18239488294626771</c:v>
                </c:pt>
                <c:pt idx="37">
                  <c:v>-0.49815796230045772</c:v>
                </c:pt>
                <c:pt idx="38">
                  <c:v>-0.53124927126692967</c:v>
                </c:pt>
                <c:pt idx="39">
                  <c:v>-0.4585247266178476</c:v>
                </c:pt>
                <c:pt idx="40">
                  <c:v>-0.10306238967159209</c:v>
                </c:pt>
                <c:pt idx="41">
                  <c:v>0.10433407038603915</c:v>
                </c:pt>
                <c:pt idx="42">
                  <c:v>0.13583472781703454</c:v>
                </c:pt>
                <c:pt idx="43">
                  <c:v>0.13330204936351631</c:v>
                </c:pt>
                <c:pt idx="44">
                  <c:v>-6.4768150328658569E-2</c:v>
                </c:pt>
                <c:pt idx="45">
                  <c:v>-0.14617067094913461</c:v>
                </c:pt>
                <c:pt idx="46">
                  <c:v>-0.26695697276241726</c:v>
                </c:pt>
                <c:pt idx="47">
                  <c:v>-0.11203820109425044</c:v>
                </c:pt>
                <c:pt idx="48">
                  <c:v>-0.11141084360574482</c:v>
                </c:pt>
                <c:pt idx="49">
                  <c:v>8.962642297979273E-2</c:v>
                </c:pt>
                <c:pt idx="50">
                  <c:v>1.5298748154401465E-2</c:v>
                </c:pt>
                <c:pt idx="51">
                  <c:v>0.1932683469109937</c:v>
                </c:pt>
                <c:pt idx="52">
                  <c:v>0.13007757870044201</c:v>
                </c:pt>
              </c:numCache>
            </c:numRef>
          </c:val>
          <c:smooth val="0"/>
          <c:extLst>
            <c:ext xmlns:c16="http://schemas.microsoft.com/office/drawing/2014/chart" uri="{C3380CC4-5D6E-409C-BE32-E72D297353CC}">
              <c16:uniqueId val="{00000000-1734-4FDC-BC76-CF3202DD7636}"/>
            </c:ext>
          </c:extLst>
        </c:ser>
        <c:ser>
          <c:idx val="1"/>
          <c:order val="1"/>
          <c:tx>
            <c:strRef>
              <c:f>UCI!$B$133</c:f>
              <c:strCache>
                <c:ptCount val="1"/>
                <c:pt idx="0">
                  <c:v>Límite superior</c:v>
                </c:pt>
              </c:strCache>
            </c:strRef>
          </c:tx>
          <c:spPr>
            <a:ln w="38100" cap="rnd">
              <a:solidFill>
                <a:schemeClr val="accent2"/>
              </a:solidFill>
              <a:round/>
            </a:ln>
            <a:effectLst/>
          </c:spPr>
          <c:marker>
            <c:symbol val="none"/>
          </c:marker>
          <c:cat>
            <c:numRef>
              <c:f>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UCI!$C$133:$BC$133</c:f>
              <c:numCache>
                <c:formatCode>0.0</c:formatCode>
                <c:ptCount val="53"/>
                <c:pt idx="0">
                  <c:v>2.5378573329378078</c:v>
                </c:pt>
                <c:pt idx="1">
                  <c:v>2.4436038557468116</c:v>
                </c:pt>
                <c:pt idx="2">
                  <c:v>2.6058460203502385</c:v>
                </c:pt>
                <c:pt idx="3">
                  <c:v>1.7757012927984246</c:v>
                </c:pt>
                <c:pt idx="4">
                  <c:v>1.9463970534077175</c:v>
                </c:pt>
                <c:pt idx="5">
                  <c:v>1.9276038318044402</c:v>
                </c:pt>
                <c:pt idx="6">
                  <c:v>2.0112887526203735</c:v>
                </c:pt>
                <c:pt idx="7">
                  <c:v>1.9252572817243205</c:v>
                </c:pt>
                <c:pt idx="8">
                  <c:v>1.8523473511910573</c:v>
                </c:pt>
                <c:pt idx="9">
                  <c:v>1.7648413817270598</c:v>
                </c:pt>
                <c:pt idx="10">
                  <c:v>1.6631843142513514</c:v>
                </c:pt>
                <c:pt idx="11">
                  <c:v>1.6839010252350488</c:v>
                </c:pt>
                <c:pt idx="12">
                  <c:v>1.7747354489187959</c:v>
                </c:pt>
                <c:pt idx="13">
                  <c:v>1.9491546237754451</c:v>
                </c:pt>
                <c:pt idx="14">
                  <c:v>1.9529922461613709</c:v>
                </c:pt>
                <c:pt idx="15">
                  <c:v>2.0447515444499453</c:v>
                </c:pt>
                <c:pt idx="16">
                  <c:v>2.1468211270000239</c:v>
                </c:pt>
                <c:pt idx="17">
                  <c:v>2.2840617078670942</c:v>
                </c:pt>
                <c:pt idx="18">
                  <c:v>2.0642309477034271</c:v>
                </c:pt>
                <c:pt idx="19">
                  <c:v>1.9563487822895493</c:v>
                </c:pt>
                <c:pt idx="20">
                  <c:v>1.855239904423108</c:v>
                </c:pt>
                <c:pt idx="21">
                  <c:v>2.0938329800455344</c:v>
                </c:pt>
                <c:pt idx="22">
                  <c:v>2.3906375108319144</c:v>
                </c:pt>
                <c:pt idx="23">
                  <c:v>2.4744353256117289</c:v>
                </c:pt>
                <c:pt idx="24">
                  <c:v>2.3977240176281622</c:v>
                </c:pt>
                <c:pt idx="25">
                  <c:v>2.1736537484420713</c:v>
                </c:pt>
                <c:pt idx="26">
                  <c:v>1.975426915598981</c:v>
                </c:pt>
                <c:pt idx="27">
                  <c:v>2.2706352626100985</c:v>
                </c:pt>
                <c:pt idx="28">
                  <c:v>2.7954287615612925</c:v>
                </c:pt>
                <c:pt idx="29">
                  <c:v>2.9002169904800583</c:v>
                </c:pt>
                <c:pt idx="30">
                  <c:v>2.9470442395046481</c:v>
                </c:pt>
                <c:pt idx="31">
                  <c:v>2.8743665531834361</c:v>
                </c:pt>
                <c:pt idx="32">
                  <c:v>2.9407538664543429</c:v>
                </c:pt>
                <c:pt idx="33">
                  <c:v>2.0904286578422573</c:v>
                </c:pt>
                <c:pt idx="34">
                  <c:v>2.0088771372427692</c:v>
                </c:pt>
                <c:pt idx="35">
                  <c:v>1.9780484946092556</c:v>
                </c:pt>
                <c:pt idx="36">
                  <c:v>1.8176051170537324</c:v>
                </c:pt>
                <c:pt idx="37">
                  <c:v>2.4981579623004579</c:v>
                </c:pt>
                <c:pt idx="38">
                  <c:v>2.5312492712669297</c:v>
                </c:pt>
                <c:pt idx="39">
                  <c:v>2.4585247266178474</c:v>
                </c:pt>
                <c:pt idx="40">
                  <c:v>2.1030623896715923</c:v>
                </c:pt>
                <c:pt idx="41">
                  <c:v>1.8956659296139609</c:v>
                </c:pt>
                <c:pt idx="42">
                  <c:v>1.8641652721829653</c:v>
                </c:pt>
                <c:pt idx="43">
                  <c:v>1.8666979506364836</c:v>
                </c:pt>
                <c:pt idx="44">
                  <c:v>2.0647681503286588</c:v>
                </c:pt>
                <c:pt idx="45">
                  <c:v>2.1461706709491346</c:v>
                </c:pt>
                <c:pt idx="46">
                  <c:v>2.2669569727624173</c:v>
                </c:pt>
                <c:pt idx="47">
                  <c:v>2.1120382010942507</c:v>
                </c:pt>
                <c:pt idx="48">
                  <c:v>2.1114108436057446</c:v>
                </c:pt>
                <c:pt idx="49">
                  <c:v>1.9103735770202073</c:v>
                </c:pt>
                <c:pt idx="50">
                  <c:v>1.9847012518455984</c:v>
                </c:pt>
                <c:pt idx="51">
                  <c:v>1.8067316530890063</c:v>
                </c:pt>
                <c:pt idx="52">
                  <c:v>1.869922421299558</c:v>
                </c:pt>
              </c:numCache>
            </c:numRef>
          </c:val>
          <c:smooth val="0"/>
          <c:extLst>
            <c:ext xmlns:c16="http://schemas.microsoft.com/office/drawing/2014/chart" uri="{C3380CC4-5D6E-409C-BE32-E72D297353CC}">
              <c16:uniqueId val="{00000001-1734-4FDC-BC76-CF3202DD7636}"/>
            </c:ext>
          </c:extLst>
        </c:ser>
        <c:ser>
          <c:idx val="2"/>
          <c:order val="2"/>
          <c:tx>
            <c:strRef>
              <c:f>UCI!$B$134</c:f>
              <c:strCache>
                <c:ptCount val="1"/>
                <c:pt idx="0">
                  <c:v>Razón observada</c:v>
                </c:pt>
              </c:strCache>
            </c:strRef>
          </c:tx>
          <c:spPr>
            <a:ln w="28575" cap="rnd">
              <a:noFill/>
              <a:round/>
            </a:ln>
            <a:effectLst/>
          </c:spPr>
          <c:marker>
            <c:symbol val="circle"/>
            <c:size val="4"/>
          </c:marker>
          <c:cat>
            <c:numRef>
              <c:f>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UCI!$C$134:$AL$134</c:f>
              <c:numCache>
                <c:formatCode>General</c:formatCode>
                <c:ptCount val="36"/>
                <c:pt idx="0">
                  <c:v>4.2428571428571429</c:v>
                </c:pt>
                <c:pt idx="1">
                  <c:v>6.2068965517241379</c:v>
                </c:pt>
                <c:pt idx="2">
                  <c:v>9.1985294117647065</c:v>
                </c:pt>
                <c:pt idx="3">
                  <c:v>12</c:v>
                </c:pt>
                <c:pt idx="4">
                  <c:v>12.345549738219896</c:v>
                </c:pt>
                <c:pt idx="5">
                  <c:v>8.8269230769230766</c:v>
                </c:pt>
                <c:pt idx="6">
                  <c:v>10.371428571428572</c:v>
                </c:pt>
                <c:pt idx="7">
                  <c:v>8.7326732673267333</c:v>
                </c:pt>
                <c:pt idx="8">
                  <c:v>6.9648241206030148</c:v>
                </c:pt>
                <c:pt idx="9">
                  <c:v>7.181347150259068</c:v>
                </c:pt>
                <c:pt idx="10">
                  <c:v>5.6138613861386144</c:v>
                </c:pt>
                <c:pt idx="11">
                  <c:v>6.4528301886792452</c:v>
                </c:pt>
                <c:pt idx="12">
                  <c:v>6.2790697674418601</c:v>
                </c:pt>
                <c:pt idx="13">
                  <c:v>6.9304812834224601</c:v>
                </c:pt>
                <c:pt idx="14">
                  <c:v>7.5621301775147929</c:v>
                </c:pt>
                <c:pt idx="15">
                  <c:v>8.1369863013698627</c:v>
                </c:pt>
                <c:pt idx="16">
                  <c:v>8.117647058823529</c:v>
                </c:pt>
                <c:pt idx="17">
                  <c:v>8.526315789473685</c:v>
                </c:pt>
                <c:pt idx="18">
                  <c:v>6.3786407766990294</c:v>
                </c:pt>
                <c:pt idx="19">
                  <c:v>5.7980769230769234</c:v>
                </c:pt>
                <c:pt idx="20">
                  <c:v>5.9693877551020407</c:v>
                </c:pt>
                <c:pt idx="21">
                  <c:v>7.6224489795918364</c:v>
                </c:pt>
                <c:pt idx="22">
                  <c:v>6.198113207547169</c:v>
                </c:pt>
                <c:pt idx="23">
                  <c:v>4.7755102040816331</c:v>
                </c:pt>
                <c:pt idx="24">
                  <c:v>5.0806451612903221</c:v>
                </c:pt>
                <c:pt idx="25">
                  <c:v>8.0787401574803148</c:v>
                </c:pt>
                <c:pt idx="26">
                  <c:v>5.6440677966101696</c:v>
                </c:pt>
                <c:pt idx="27">
                  <c:v>6.3482142857142856</c:v>
                </c:pt>
                <c:pt idx="28">
                  <c:v>3.9272727272727272</c:v>
                </c:pt>
                <c:pt idx="29">
                  <c:v>3.8618181818181818</c:v>
                </c:pt>
                <c:pt idx="30">
                  <c:v>3.42</c:v>
                </c:pt>
                <c:pt idx="31">
                  <c:v>4.441558441558441</c:v>
                </c:pt>
                <c:pt idx="32">
                  <c:v>4.6336633663366342</c:v>
                </c:pt>
                <c:pt idx="33">
                  <c:v>5.9651162790697674</c:v>
                </c:pt>
                <c:pt idx="34">
                  <c:v>7.3684210526315788</c:v>
                </c:pt>
                <c:pt idx="35">
                  <c:v>7.4516129032258061</c:v>
                </c:pt>
              </c:numCache>
            </c:numRef>
          </c:val>
          <c:smooth val="0"/>
          <c:extLst>
            <c:ext xmlns:c16="http://schemas.microsoft.com/office/drawing/2014/chart" uri="{C3380CC4-5D6E-409C-BE32-E72D297353CC}">
              <c16:uniqueId val="{00000002-1734-4FDC-BC76-CF3202DD7636}"/>
            </c:ext>
          </c:extLst>
        </c:ser>
        <c:ser>
          <c:idx val="3"/>
          <c:order val="3"/>
          <c:tx>
            <c:strRef>
              <c:f>UCI!$B$135</c:f>
              <c:strCache>
                <c:ptCount val="1"/>
                <c:pt idx="0">
                  <c:v>Razón esperada</c:v>
                </c:pt>
              </c:strCache>
            </c:strRef>
          </c:tx>
          <c:spPr>
            <a:ln w="50800" cap="rnd">
              <a:solidFill>
                <a:schemeClr val="tx1"/>
              </a:solidFill>
              <a:prstDash val="sysDot"/>
              <a:round/>
            </a:ln>
            <a:effectLst/>
          </c:spPr>
          <c:marker>
            <c:symbol val="none"/>
          </c:marker>
          <c:cat>
            <c:numRef>
              <c:f>IRA!$C$110:$BB$110</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UCI!$C$135:$BC$135</c:f>
              <c:numCache>
                <c:formatCode>General</c:formatCode>
                <c:ptCount val="53"/>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numCache>
            </c:numRef>
          </c:val>
          <c:smooth val="0"/>
          <c:extLst>
            <c:ext xmlns:c16="http://schemas.microsoft.com/office/drawing/2014/chart" uri="{C3380CC4-5D6E-409C-BE32-E72D297353CC}">
              <c16:uniqueId val="{00000003-1734-4FDC-BC76-CF3202DD7636}"/>
            </c:ext>
          </c:extLst>
        </c:ser>
        <c:dLbls>
          <c:showLegendKey val="0"/>
          <c:showVal val="0"/>
          <c:showCatName val="0"/>
          <c:showSerName val="0"/>
          <c:showPercent val="0"/>
          <c:showBubbleSize val="0"/>
        </c:dLbls>
        <c:smooth val="0"/>
        <c:axId val="522013088"/>
        <c:axId val="522016224"/>
      </c:lineChart>
      <c:catAx>
        <c:axId val="522013088"/>
        <c:scaling>
          <c:orientation val="minMax"/>
        </c:scaling>
        <c:delete val="0"/>
        <c:axPos val="b"/>
        <c:title>
          <c:tx>
            <c:rich>
              <a:bodyPr rot="0" vert="horz"/>
              <a:lstStyle/>
              <a:p>
                <a:pPr>
                  <a:defRPr/>
                </a:pPr>
                <a:r>
                  <a:rPr lang="es-CO"/>
                  <a:t>Semanas epidemiológicas</a:t>
                </a:r>
              </a:p>
            </c:rich>
          </c:tx>
          <c:layout>
            <c:manualLayout>
              <c:xMode val="edge"/>
              <c:yMode val="edge"/>
              <c:x val="0.44824443840905598"/>
              <c:y val="0.75215498962659344"/>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522016224"/>
        <c:crosses val="autoZero"/>
        <c:auto val="1"/>
        <c:lblAlgn val="ctr"/>
        <c:lblOffset val="100"/>
        <c:noMultiLvlLbl val="0"/>
      </c:catAx>
      <c:valAx>
        <c:axId val="522016224"/>
        <c:scaling>
          <c:orientation val="minMax"/>
        </c:scaling>
        <c:delete val="0"/>
        <c:axPos val="l"/>
        <c:title>
          <c:tx>
            <c:rich>
              <a:bodyPr rot="-5400000" vert="horz"/>
              <a:lstStyle/>
              <a:p>
                <a:pPr>
                  <a:defRPr/>
                </a:pPr>
                <a:r>
                  <a:rPr lang="es-CO"/>
                  <a:t>Razón</a:t>
                </a:r>
              </a:p>
            </c:rich>
          </c:tx>
          <c:layout>
            <c:manualLayout>
              <c:xMode val="edge"/>
              <c:yMode val="edge"/>
              <c:x val="5.8700207318039292E-3"/>
              <c:y val="0.32125886587009439"/>
            </c:manualLayout>
          </c:layout>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n-US"/>
          </a:p>
        </c:txPr>
        <c:crossAx val="522013088"/>
        <c:crosses val="autoZero"/>
        <c:crossBetween val="between"/>
      </c:valAx>
      <c:spPr>
        <a:noFill/>
        <a:ln>
          <a:noFill/>
        </a:ln>
        <a:effectLst/>
      </c:spPr>
    </c:plotArea>
    <c:legend>
      <c:legendPos val="b"/>
      <c:layout>
        <c:manualLayout>
          <c:xMode val="edge"/>
          <c:yMode val="edge"/>
          <c:x val="6.9980630780410474E-2"/>
          <c:y val="0.86092910593747862"/>
          <c:w val="0.90238330259044497"/>
          <c:h val="6.6558836587947451E-2"/>
        </c:manualLayout>
      </c:layout>
      <c:overlay val="0"/>
      <c:spPr>
        <a:noFill/>
        <a:ln>
          <a:noFill/>
        </a:ln>
        <a:effectLst/>
      </c:spPr>
      <c:txPr>
        <a:bodyPr rot="0" vert="horz"/>
        <a:lstStyle/>
        <a:p>
          <a:pPr>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800" b="1">
          <a:solidFill>
            <a:sysClr val="windowText" lastClr="000000"/>
          </a:solidFill>
          <a:latin typeface="Arial Narrow" panose="020B0606020202030204" pitchFamily="34" charset="0"/>
          <a:cs typeface="Arial"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722641941036494E-2"/>
          <c:y val="3.7194074242612916E-2"/>
          <c:w val="0.85717305146446154"/>
          <c:h val="0.72301404162009786"/>
        </c:manualLayout>
      </c:layout>
      <c:lineChart>
        <c:grouping val="standard"/>
        <c:varyColors val="0"/>
        <c:ser>
          <c:idx val="0"/>
          <c:order val="0"/>
          <c:tx>
            <c:strRef>
              <c:f>UCI!$A$29</c:f>
              <c:strCache>
                <c:ptCount val="1"/>
                <c:pt idx="0">
                  <c:v>Li 2 años ant</c:v>
                </c:pt>
              </c:strCache>
            </c:strRef>
          </c:tx>
          <c:spPr>
            <a:ln w="25400">
              <a:solidFill>
                <a:srgbClr val="006411"/>
              </a:solidFill>
              <a:prstDash val="solid"/>
            </a:ln>
          </c:spPr>
          <c:marker>
            <c:symbol val="none"/>
          </c:marker>
          <c:val>
            <c:numRef>
              <c:f>UCI!$B$29:$BA$29</c:f>
              <c:numCache>
                <c:formatCode>0.0</c:formatCode>
                <c:ptCount val="52"/>
                <c:pt idx="0">
                  <c:v>18.591363534317921</c:v>
                </c:pt>
                <c:pt idx="1">
                  <c:v>18.591363534317921</c:v>
                </c:pt>
                <c:pt idx="2">
                  <c:v>18.591363534317921</c:v>
                </c:pt>
                <c:pt idx="3">
                  <c:v>18.591363534317921</c:v>
                </c:pt>
                <c:pt idx="4">
                  <c:v>18.591363534317921</c:v>
                </c:pt>
                <c:pt idx="5">
                  <c:v>18.591363534317921</c:v>
                </c:pt>
                <c:pt idx="6">
                  <c:v>18.591363534317921</c:v>
                </c:pt>
                <c:pt idx="7">
                  <c:v>18.591363534317921</c:v>
                </c:pt>
                <c:pt idx="8">
                  <c:v>18.591363534317921</c:v>
                </c:pt>
                <c:pt idx="9">
                  <c:v>18.591363534317921</c:v>
                </c:pt>
                <c:pt idx="10">
                  <c:v>18.591363534317921</c:v>
                </c:pt>
                <c:pt idx="11">
                  <c:v>18.591363534317921</c:v>
                </c:pt>
                <c:pt idx="12">
                  <c:v>18.591363534317921</c:v>
                </c:pt>
                <c:pt idx="13">
                  <c:v>18.591363534317921</c:v>
                </c:pt>
                <c:pt idx="14">
                  <c:v>18.591363534317921</c:v>
                </c:pt>
                <c:pt idx="15">
                  <c:v>18.591363534317921</c:v>
                </c:pt>
                <c:pt idx="16">
                  <c:v>18.591363534317921</c:v>
                </c:pt>
                <c:pt idx="17">
                  <c:v>18.591363534317921</c:v>
                </c:pt>
                <c:pt idx="18">
                  <c:v>18.591363534317921</c:v>
                </c:pt>
                <c:pt idx="19">
                  <c:v>18.591363534317921</c:v>
                </c:pt>
                <c:pt idx="20">
                  <c:v>18.591363534317921</c:v>
                </c:pt>
                <c:pt idx="21">
                  <c:v>18.591363534317921</c:v>
                </c:pt>
                <c:pt idx="22">
                  <c:v>18.591363534317921</c:v>
                </c:pt>
                <c:pt idx="23">
                  <c:v>18.591363534317921</c:v>
                </c:pt>
                <c:pt idx="24">
                  <c:v>18.591363534317921</c:v>
                </c:pt>
                <c:pt idx="25">
                  <c:v>18.591363534317921</c:v>
                </c:pt>
                <c:pt idx="26">
                  <c:v>18.591363534317921</c:v>
                </c:pt>
                <c:pt idx="27">
                  <c:v>18.591363534317921</c:v>
                </c:pt>
                <c:pt idx="28">
                  <c:v>18.591363534317921</c:v>
                </c:pt>
                <c:pt idx="29">
                  <c:v>18.591363534317921</c:v>
                </c:pt>
                <c:pt idx="30">
                  <c:v>18.591363534317921</c:v>
                </c:pt>
                <c:pt idx="31">
                  <c:v>18.591363534317921</c:v>
                </c:pt>
                <c:pt idx="32">
                  <c:v>18.591363534317921</c:v>
                </c:pt>
                <c:pt idx="33">
                  <c:v>18.591363534317921</c:v>
                </c:pt>
                <c:pt idx="34">
                  <c:v>18.591363534317921</c:v>
                </c:pt>
                <c:pt idx="35">
                  <c:v>18.591363534317921</c:v>
                </c:pt>
                <c:pt idx="36">
                  <c:v>18.591363534317921</c:v>
                </c:pt>
                <c:pt idx="37">
                  <c:v>18.591363534317921</c:v>
                </c:pt>
                <c:pt idx="38">
                  <c:v>18.591363534317921</c:v>
                </c:pt>
                <c:pt idx="39">
                  <c:v>18.591363534317921</c:v>
                </c:pt>
                <c:pt idx="40">
                  <c:v>18.591363534317921</c:v>
                </c:pt>
                <c:pt idx="41">
                  <c:v>18.591363534317921</c:v>
                </c:pt>
                <c:pt idx="42">
                  <c:v>18.591363534317921</c:v>
                </c:pt>
                <c:pt idx="43">
                  <c:v>18.591363534317921</c:v>
                </c:pt>
                <c:pt idx="44">
                  <c:v>18.591363534317921</c:v>
                </c:pt>
                <c:pt idx="45">
                  <c:v>18.591363534317921</c:v>
                </c:pt>
                <c:pt idx="46">
                  <c:v>18.591363534317921</c:v>
                </c:pt>
                <c:pt idx="47">
                  <c:v>18.591363534317921</c:v>
                </c:pt>
                <c:pt idx="48">
                  <c:v>18.591363534317921</c:v>
                </c:pt>
                <c:pt idx="49">
                  <c:v>18.591363534317921</c:v>
                </c:pt>
                <c:pt idx="50">
                  <c:v>18.591363534317921</c:v>
                </c:pt>
                <c:pt idx="51">
                  <c:v>18.591363534317921</c:v>
                </c:pt>
              </c:numCache>
            </c:numRef>
          </c:val>
          <c:smooth val="0"/>
          <c:extLst>
            <c:ext xmlns:c16="http://schemas.microsoft.com/office/drawing/2014/chart" uri="{C3380CC4-5D6E-409C-BE32-E72D297353CC}">
              <c16:uniqueId val="{00000000-CABF-476C-94A4-05DF7B5C1CA8}"/>
            </c:ext>
          </c:extLst>
        </c:ser>
        <c:ser>
          <c:idx val="1"/>
          <c:order val="1"/>
          <c:tx>
            <c:strRef>
              <c:f>UCI!$A$30</c:f>
              <c:strCache>
                <c:ptCount val="1"/>
                <c:pt idx="0">
                  <c:v>Ls 2 años ant</c:v>
                </c:pt>
              </c:strCache>
            </c:strRef>
          </c:tx>
          <c:spPr>
            <a:ln w="25400">
              <a:solidFill>
                <a:srgbClr val="C00000"/>
              </a:solidFill>
              <a:prstDash val="solid"/>
            </a:ln>
          </c:spPr>
          <c:marker>
            <c:symbol val="none"/>
          </c:marker>
          <c:val>
            <c:numRef>
              <c:f>UCI!$B$30:$BA$30</c:f>
              <c:numCache>
                <c:formatCode>0.0</c:formatCode>
                <c:ptCount val="52"/>
                <c:pt idx="0">
                  <c:v>225.67786723491287</c:v>
                </c:pt>
                <c:pt idx="1">
                  <c:v>225.67786723491287</c:v>
                </c:pt>
                <c:pt idx="2">
                  <c:v>225.67786723491287</c:v>
                </c:pt>
                <c:pt idx="3">
                  <c:v>225.67786723491287</c:v>
                </c:pt>
                <c:pt idx="4">
                  <c:v>225.67786723491287</c:v>
                </c:pt>
                <c:pt idx="5">
                  <c:v>225.67786723491287</c:v>
                </c:pt>
                <c:pt idx="6">
                  <c:v>225.67786723491287</c:v>
                </c:pt>
                <c:pt idx="7">
                  <c:v>225.67786723491287</c:v>
                </c:pt>
                <c:pt idx="8">
                  <c:v>225.67786723491287</c:v>
                </c:pt>
                <c:pt idx="9">
                  <c:v>225.67786723491287</c:v>
                </c:pt>
                <c:pt idx="10">
                  <c:v>225.67786723491287</c:v>
                </c:pt>
                <c:pt idx="11">
                  <c:v>225.67786723491287</c:v>
                </c:pt>
                <c:pt idx="12">
                  <c:v>225.67786723491287</c:v>
                </c:pt>
                <c:pt idx="13">
                  <c:v>225.67786723491287</c:v>
                </c:pt>
                <c:pt idx="14">
                  <c:v>225.67786723491287</c:v>
                </c:pt>
                <c:pt idx="15">
                  <c:v>225.67786723491287</c:v>
                </c:pt>
                <c:pt idx="16">
                  <c:v>225.67786723491287</c:v>
                </c:pt>
                <c:pt idx="17">
                  <c:v>225.67786723491287</c:v>
                </c:pt>
                <c:pt idx="18">
                  <c:v>225.67786723491287</c:v>
                </c:pt>
                <c:pt idx="19">
                  <c:v>225.67786723491287</c:v>
                </c:pt>
                <c:pt idx="20">
                  <c:v>225.67786723491287</c:v>
                </c:pt>
                <c:pt idx="21">
                  <c:v>225.67786723491287</c:v>
                </c:pt>
                <c:pt idx="22">
                  <c:v>225.67786723491287</c:v>
                </c:pt>
                <c:pt idx="23">
                  <c:v>225.67786723491287</c:v>
                </c:pt>
                <c:pt idx="24">
                  <c:v>225.67786723491287</c:v>
                </c:pt>
                <c:pt idx="25">
                  <c:v>225.67786723491287</c:v>
                </c:pt>
                <c:pt idx="26">
                  <c:v>225.67786723491287</c:v>
                </c:pt>
                <c:pt idx="27">
                  <c:v>225.67786723491287</c:v>
                </c:pt>
                <c:pt idx="28">
                  <c:v>225.67786723491287</c:v>
                </c:pt>
                <c:pt idx="29">
                  <c:v>225.67786723491287</c:v>
                </c:pt>
                <c:pt idx="30">
                  <c:v>225.67786723491287</c:v>
                </c:pt>
                <c:pt idx="31">
                  <c:v>225.67786723491287</c:v>
                </c:pt>
                <c:pt idx="32">
                  <c:v>225.67786723491287</c:v>
                </c:pt>
                <c:pt idx="33">
                  <c:v>225.67786723491287</c:v>
                </c:pt>
                <c:pt idx="34">
                  <c:v>225.67786723491287</c:v>
                </c:pt>
                <c:pt idx="35">
                  <c:v>225.67786723491287</c:v>
                </c:pt>
                <c:pt idx="36">
                  <c:v>225.67786723491287</c:v>
                </c:pt>
                <c:pt idx="37">
                  <c:v>225.67786723491287</c:v>
                </c:pt>
                <c:pt idx="38">
                  <c:v>225.67786723491287</c:v>
                </c:pt>
                <c:pt idx="39">
                  <c:v>225.67786723491287</c:v>
                </c:pt>
                <c:pt idx="40">
                  <c:v>225.67786723491287</c:v>
                </c:pt>
                <c:pt idx="41">
                  <c:v>225.67786723491287</c:v>
                </c:pt>
                <c:pt idx="42">
                  <c:v>225.67786723491287</c:v>
                </c:pt>
                <c:pt idx="43">
                  <c:v>225.67786723491287</c:v>
                </c:pt>
                <c:pt idx="44">
                  <c:v>225.67786723491287</c:v>
                </c:pt>
                <c:pt idx="45">
                  <c:v>225.67786723491287</c:v>
                </c:pt>
                <c:pt idx="46">
                  <c:v>225.67786723491287</c:v>
                </c:pt>
                <c:pt idx="47">
                  <c:v>225.67786723491287</c:v>
                </c:pt>
                <c:pt idx="48">
                  <c:v>225.67786723491287</c:v>
                </c:pt>
                <c:pt idx="49">
                  <c:v>225.67786723491287</c:v>
                </c:pt>
                <c:pt idx="50">
                  <c:v>225.67786723491287</c:v>
                </c:pt>
                <c:pt idx="51">
                  <c:v>225.67786723491287</c:v>
                </c:pt>
              </c:numCache>
            </c:numRef>
          </c:val>
          <c:smooth val="0"/>
          <c:extLst>
            <c:ext xmlns:c16="http://schemas.microsoft.com/office/drawing/2014/chart" uri="{C3380CC4-5D6E-409C-BE32-E72D297353CC}">
              <c16:uniqueId val="{00000001-CABF-476C-94A4-05DF7B5C1CA8}"/>
            </c:ext>
          </c:extLst>
        </c:ser>
        <c:ser>
          <c:idx val="2"/>
          <c:order val="2"/>
          <c:tx>
            <c:strRef>
              <c:f>UCI!$A$23</c:f>
              <c:strCache>
                <c:ptCount val="1"/>
                <c:pt idx="0">
                  <c:v>2022</c:v>
                </c:pt>
              </c:strCache>
            </c:strRef>
          </c:tx>
          <c:spPr>
            <a:ln w="19050">
              <a:solidFill>
                <a:schemeClr val="tx1"/>
              </a:solidFill>
              <a:prstDash val="sysDot"/>
            </a:ln>
          </c:spPr>
          <c:marker>
            <c:symbol val="circle"/>
            <c:size val="5"/>
            <c:spPr>
              <a:solidFill>
                <a:schemeClr val="tx1"/>
              </a:solidFill>
              <a:ln w="19050">
                <a:noFill/>
                <a:prstDash val="dashDot"/>
              </a:ln>
            </c:spPr>
          </c:marker>
          <c:val>
            <c:numRef>
              <c:f>UCI!$B$23:$BA$23</c:f>
              <c:numCache>
                <c:formatCode>General</c:formatCode>
                <c:ptCount val="52"/>
                <c:pt idx="0">
                  <c:v>115</c:v>
                </c:pt>
                <c:pt idx="1">
                  <c:v>152</c:v>
                </c:pt>
                <c:pt idx="2">
                  <c:v>182</c:v>
                </c:pt>
                <c:pt idx="3">
                  <c:v>144</c:v>
                </c:pt>
                <c:pt idx="4">
                  <c:v>133</c:v>
                </c:pt>
                <c:pt idx="5">
                  <c:v>141</c:v>
                </c:pt>
                <c:pt idx="6">
                  <c:v>121</c:v>
                </c:pt>
                <c:pt idx="7">
                  <c:v>98</c:v>
                </c:pt>
                <c:pt idx="8">
                  <c:v>77</c:v>
                </c:pt>
                <c:pt idx="9">
                  <c:v>77</c:v>
                </c:pt>
                <c:pt idx="10">
                  <c:v>63</c:v>
                </c:pt>
                <c:pt idx="11">
                  <c:v>76</c:v>
                </c:pt>
                <c:pt idx="12">
                  <c:v>75</c:v>
                </c:pt>
                <c:pt idx="13">
                  <c:v>72</c:v>
                </c:pt>
                <c:pt idx="14">
                  <c:v>71</c:v>
                </c:pt>
                <c:pt idx="15">
                  <c:v>66</c:v>
                </c:pt>
                <c:pt idx="16">
                  <c:v>69</c:v>
                </c:pt>
                <c:pt idx="17">
                  <c:v>81</c:v>
                </c:pt>
                <c:pt idx="18">
                  <c:v>73</c:v>
                </c:pt>
                <c:pt idx="19">
                  <c:v>67</c:v>
                </c:pt>
                <c:pt idx="20">
                  <c:v>65</c:v>
                </c:pt>
                <c:pt idx="21">
                  <c:v>83</c:v>
                </c:pt>
                <c:pt idx="22">
                  <c:v>73</c:v>
                </c:pt>
                <c:pt idx="23">
                  <c:v>65</c:v>
                </c:pt>
                <c:pt idx="24">
                  <c:v>70</c:v>
                </c:pt>
                <c:pt idx="25">
                  <c:v>114</c:v>
                </c:pt>
                <c:pt idx="26">
                  <c:v>74</c:v>
                </c:pt>
                <c:pt idx="27">
                  <c:v>79</c:v>
                </c:pt>
                <c:pt idx="28">
                  <c:v>60</c:v>
                </c:pt>
                <c:pt idx="29">
                  <c:v>59</c:v>
                </c:pt>
                <c:pt idx="30">
                  <c:v>57</c:v>
                </c:pt>
                <c:pt idx="31">
                  <c:v>57</c:v>
                </c:pt>
                <c:pt idx="32">
                  <c:v>52</c:v>
                </c:pt>
                <c:pt idx="33">
                  <c:v>57</c:v>
                </c:pt>
                <c:pt idx="34">
                  <c:v>70</c:v>
                </c:pt>
                <c:pt idx="35">
                  <c:v>77</c:v>
                </c:pt>
              </c:numCache>
            </c:numRef>
          </c:val>
          <c:smooth val="0"/>
          <c:extLst>
            <c:ext xmlns:c16="http://schemas.microsoft.com/office/drawing/2014/chart" uri="{C3380CC4-5D6E-409C-BE32-E72D297353CC}">
              <c16:uniqueId val="{00000002-CABF-476C-94A4-05DF7B5C1CA8}"/>
            </c:ext>
          </c:extLst>
        </c:ser>
        <c:ser>
          <c:idx val="3"/>
          <c:order val="3"/>
          <c:tx>
            <c:strRef>
              <c:f>UCI!$A$28</c:f>
              <c:strCache>
                <c:ptCount val="1"/>
                <c:pt idx="0">
                  <c:v>Promedio 2 años ant</c:v>
                </c:pt>
              </c:strCache>
            </c:strRef>
          </c:tx>
          <c:marker>
            <c:symbol val="none"/>
          </c:marker>
          <c:val>
            <c:numRef>
              <c:f>UCI!$B$28:$BA$28</c:f>
              <c:numCache>
                <c:formatCode>0.0</c:formatCode>
                <c:ptCount val="52"/>
                <c:pt idx="0">
                  <c:v>122.13461538461539</c:v>
                </c:pt>
                <c:pt idx="1">
                  <c:v>122.13461538461539</c:v>
                </c:pt>
                <c:pt idx="2">
                  <c:v>122.13461538461539</c:v>
                </c:pt>
                <c:pt idx="3">
                  <c:v>122.13461538461539</c:v>
                </c:pt>
                <c:pt idx="4">
                  <c:v>122.13461538461539</c:v>
                </c:pt>
                <c:pt idx="5">
                  <c:v>122.13461538461539</c:v>
                </c:pt>
                <c:pt idx="6">
                  <c:v>122.13461538461539</c:v>
                </c:pt>
                <c:pt idx="7">
                  <c:v>122.13461538461539</c:v>
                </c:pt>
                <c:pt idx="8">
                  <c:v>122.13461538461539</c:v>
                </c:pt>
                <c:pt idx="9">
                  <c:v>122.13461538461539</c:v>
                </c:pt>
                <c:pt idx="10">
                  <c:v>122.13461538461539</c:v>
                </c:pt>
                <c:pt idx="11">
                  <c:v>122.13461538461539</c:v>
                </c:pt>
                <c:pt idx="12">
                  <c:v>122.13461538461539</c:v>
                </c:pt>
                <c:pt idx="13">
                  <c:v>122.13461538461539</c:v>
                </c:pt>
                <c:pt idx="14">
                  <c:v>122.13461538461539</c:v>
                </c:pt>
                <c:pt idx="15">
                  <c:v>122.13461538461539</c:v>
                </c:pt>
                <c:pt idx="16">
                  <c:v>122.13461538461539</c:v>
                </c:pt>
                <c:pt idx="17">
                  <c:v>122.13461538461539</c:v>
                </c:pt>
                <c:pt idx="18">
                  <c:v>122.13461538461539</c:v>
                </c:pt>
                <c:pt idx="19">
                  <c:v>122.13461538461539</c:v>
                </c:pt>
                <c:pt idx="20">
                  <c:v>122.13461538461539</c:v>
                </c:pt>
                <c:pt idx="21">
                  <c:v>122.13461538461539</c:v>
                </c:pt>
                <c:pt idx="22">
                  <c:v>122.13461538461539</c:v>
                </c:pt>
                <c:pt idx="23">
                  <c:v>122.13461538461539</c:v>
                </c:pt>
                <c:pt idx="24">
                  <c:v>122.13461538461539</c:v>
                </c:pt>
                <c:pt idx="25">
                  <c:v>122.13461538461539</c:v>
                </c:pt>
                <c:pt idx="26">
                  <c:v>122.13461538461539</c:v>
                </c:pt>
                <c:pt idx="27">
                  <c:v>122.13461538461539</c:v>
                </c:pt>
                <c:pt idx="28">
                  <c:v>122.13461538461539</c:v>
                </c:pt>
                <c:pt idx="29">
                  <c:v>122.13461538461539</c:v>
                </c:pt>
                <c:pt idx="30">
                  <c:v>122.13461538461539</c:v>
                </c:pt>
                <c:pt idx="31">
                  <c:v>122.13461538461539</c:v>
                </c:pt>
                <c:pt idx="32">
                  <c:v>122.13461538461539</c:v>
                </c:pt>
                <c:pt idx="33">
                  <c:v>122.13461538461539</c:v>
                </c:pt>
                <c:pt idx="34">
                  <c:v>122.13461538461539</c:v>
                </c:pt>
                <c:pt idx="35">
                  <c:v>122.13461538461539</c:v>
                </c:pt>
                <c:pt idx="36">
                  <c:v>122.13461538461539</c:v>
                </c:pt>
                <c:pt idx="37">
                  <c:v>122.13461538461539</c:v>
                </c:pt>
                <c:pt idx="38">
                  <c:v>122.13461538461539</c:v>
                </c:pt>
                <c:pt idx="39">
                  <c:v>122.13461538461539</c:v>
                </c:pt>
                <c:pt idx="40">
                  <c:v>122.13461538461539</c:v>
                </c:pt>
                <c:pt idx="41">
                  <c:v>122.13461538461539</c:v>
                </c:pt>
                <c:pt idx="42">
                  <c:v>122.13461538461539</c:v>
                </c:pt>
                <c:pt idx="43">
                  <c:v>122.13461538461539</c:v>
                </c:pt>
                <c:pt idx="44">
                  <c:v>122.13461538461539</c:v>
                </c:pt>
                <c:pt idx="45">
                  <c:v>122.13461538461539</c:v>
                </c:pt>
                <c:pt idx="46">
                  <c:v>122.13461538461539</c:v>
                </c:pt>
                <c:pt idx="47">
                  <c:v>122.13461538461539</c:v>
                </c:pt>
                <c:pt idx="48">
                  <c:v>122.13461538461539</c:v>
                </c:pt>
                <c:pt idx="49">
                  <c:v>122.13461538461539</c:v>
                </c:pt>
                <c:pt idx="50">
                  <c:v>122.13461538461539</c:v>
                </c:pt>
                <c:pt idx="51">
                  <c:v>122.13461538461539</c:v>
                </c:pt>
              </c:numCache>
            </c:numRef>
          </c:val>
          <c:smooth val="0"/>
          <c:extLst>
            <c:ext xmlns:c16="http://schemas.microsoft.com/office/drawing/2014/chart" uri="{C3380CC4-5D6E-409C-BE32-E72D297353CC}">
              <c16:uniqueId val="{00000003-CABF-476C-94A4-05DF7B5C1CA8}"/>
            </c:ext>
          </c:extLst>
        </c:ser>
        <c:dLbls>
          <c:showLegendKey val="0"/>
          <c:showVal val="0"/>
          <c:showCatName val="0"/>
          <c:showSerName val="0"/>
          <c:showPercent val="0"/>
          <c:showBubbleSize val="0"/>
        </c:dLbls>
        <c:smooth val="0"/>
        <c:axId val="522013480"/>
        <c:axId val="522015832"/>
      </c:lineChart>
      <c:catAx>
        <c:axId val="522013480"/>
        <c:scaling>
          <c:orientation val="minMax"/>
        </c:scaling>
        <c:delete val="0"/>
        <c:axPos val="b"/>
        <c:title>
          <c:tx>
            <c:rich>
              <a:bodyPr/>
              <a:lstStyle/>
              <a:p>
                <a:pPr>
                  <a:defRPr/>
                </a:pPr>
                <a:r>
                  <a:rPr lang="es-ES"/>
                  <a:t>Semana Epidemiológica</a:t>
                </a:r>
              </a:p>
            </c:rich>
          </c:tx>
          <c:layout>
            <c:manualLayout>
              <c:xMode val="edge"/>
              <c:yMode val="edge"/>
              <c:x val="0.401227721295419"/>
              <c:y val="0.84936784972254598"/>
            </c:manualLayout>
          </c:layout>
          <c:overlay val="0"/>
        </c:title>
        <c:numFmt formatCode="General" sourceLinked="1"/>
        <c:majorTickMark val="none"/>
        <c:minorTickMark val="none"/>
        <c:tickLblPos val="nextTo"/>
        <c:spPr>
          <a:ln w="3175">
            <a:solidFill>
              <a:srgbClr val="808080"/>
            </a:solidFill>
            <a:prstDash val="solid"/>
          </a:ln>
        </c:spPr>
        <c:crossAx val="522015832"/>
        <c:crosses val="autoZero"/>
        <c:auto val="1"/>
        <c:lblAlgn val="ctr"/>
        <c:lblOffset val="100"/>
        <c:noMultiLvlLbl val="0"/>
      </c:catAx>
      <c:valAx>
        <c:axId val="522015832"/>
        <c:scaling>
          <c:orientation val="minMax"/>
        </c:scaling>
        <c:delete val="0"/>
        <c:axPos val="l"/>
        <c:title>
          <c:tx>
            <c:rich>
              <a:bodyPr/>
              <a:lstStyle/>
              <a:p>
                <a:pPr>
                  <a:defRPr/>
                </a:pPr>
                <a:r>
                  <a:rPr lang="es-ES"/>
                  <a:t>Número de casos</a:t>
                </a:r>
              </a:p>
            </c:rich>
          </c:tx>
          <c:layout>
            <c:manualLayout>
              <c:xMode val="edge"/>
              <c:yMode val="edge"/>
              <c:x val="2.2699556980379759E-2"/>
              <c:y val="0.23353806184148759"/>
            </c:manualLayout>
          </c:layout>
          <c:overlay val="0"/>
        </c:title>
        <c:numFmt formatCode="0" sourceLinked="0"/>
        <c:majorTickMark val="none"/>
        <c:minorTickMark val="none"/>
        <c:tickLblPos val="nextTo"/>
        <c:spPr>
          <a:ln w="3175">
            <a:solidFill>
              <a:srgbClr val="808080"/>
            </a:solidFill>
            <a:prstDash val="solid"/>
          </a:ln>
        </c:spPr>
        <c:crossAx val="522013480"/>
        <c:crosses val="autoZero"/>
        <c:crossBetween val="between"/>
      </c:valAx>
      <c:spPr>
        <a:solidFill>
          <a:srgbClr val="FFFFFF"/>
        </a:solidFill>
        <a:ln w="25400">
          <a:noFill/>
        </a:ln>
      </c:spPr>
    </c:plotArea>
    <c:legend>
      <c:legendPos val="b"/>
      <c:layout>
        <c:manualLayout>
          <c:xMode val="edge"/>
          <c:yMode val="edge"/>
          <c:x val="9.1426660994511036E-2"/>
          <c:y val="0.89033382477210099"/>
          <c:w val="0.8171464709979992"/>
          <c:h val="9.0141861307678081E-2"/>
        </c:manualLayout>
      </c:layout>
      <c:overlay val="0"/>
      <c:spPr>
        <a:noFill/>
        <a:ln w="25400">
          <a:noFill/>
        </a:ln>
      </c:spPr>
    </c:legend>
    <c:plotVisOnly val="1"/>
    <c:dispBlanksAs val="gap"/>
    <c:showDLblsOverMax val="0"/>
  </c:chart>
  <c:spPr>
    <a:solidFill>
      <a:srgbClr val="FFFFFF"/>
    </a:solidFill>
    <a:ln w="3175">
      <a:noFill/>
      <a:prstDash val="solid"/>
    </a:ln>
  </c:spPr>
  <c:txPr>
    <a:bodyPr/>
    <a:lstStyle/>
    <a:p>
      <a:pPr>
        <a:defRPr sz="700">
          <a:latin typeface="Arial Narrow" panose="020B060602020203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48381452318461"/>
          <c:y val="6.1884669479606191E-2"/>
          <c:w val="0.84344772528433942"/>
          <c:h val="0.63302015238592868"/>
        </c:manualLayout>
      </c:layout>
      <c:barChart>
        <c:barDir val="col"/>
        <c:grouping val="clustered"/>
        <c:varyColors val="0"/>
        <c:ser>
          <c:idx val="2"/>
          <c:order val="1"/>
          <c:tx>
            <c:strRef>
              <c:f>Hoja2!$G$2</c:f>
              <c:strCache>
                <c:ptCount val="1"/>
                <c:pt idx="0">
                  <c:v>2022</c:v>
                </c:pt>
              </c:strCache>
            </c:strRef>
          </c:tx>
          <c:spPr>
            <a:solidFill>
              <a:schemeClr val="accent3"/>
            </a:solidFill>
            <a:ln>
              <a:noFill/>
            </a:ln>
            <a:effectLst/>
          </c:spPr>
          <c:invertIfNegative val="0"/>
          <c:cat>
            <c:numRef>
              <c:f>Hoja2!$E$3:$E$54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Hoja2!$G$3:$G$38</c:f>
              <c:numCache>
                <c:formatCode>General</c:formatCode>
                <c:ptCount val="36"/>
                <c:pt idx="0">
                  <c:v>18</c:v>
                </c:pt>
                <c:pt idx="1">
                  <c:v>12</c:v>
                </c:pt>
                <c:pt idx="2">
                  <c:v>9</c:v>
                </c:pt>
                <c:pt idx="3">
                  <c:v>6</c:v>
                </c:pt>
                <c:pt idx="4">
                  <c:v>10</c:v>
                </c:pt>
                <c:pt idx="5">
                  <c:v>16</c:v>
                </c:pt>
                <c:pt idx="6">
                  <c:v>8</c:v>
                </c:pt>
                <c:pt idx="7">
                  <c:v>12</c:v>
                </c:pt>
                <c:pt idx="8">
                  <c:v>21</c:v>
                </c:pt>
                <c:pt idx="9">
                  <c:v>18</c:v>
                </c:pt>
                <c:pt idx="10">
                  <c:v>14</c:v>
                </c:pt>
                <c:pt idx="11">
                  <c:v>21</c:v>
                </c:pt>
                <c:pt idx="12">
                  <c:v>21</c:v>
                </c:pt>
                <c:pt idx="13">
                  <c:v>18</c:v>
                </c:pt>
                <c:pt idx="14">
                  <c:v>14</c:v>
                </c:pt>
                <c:pt idx="15">
                  <c:v>21</c:v>
                </c:pt>
                <c:pt idx="16">
                  <c:v>23</c:v>
                </c:pt>
                <c:pt idx="17">
                  <c:v>27</c:v>
                </c:pt>
                <c:pt idx="18">
                  <c:v>22</c:v>
                </c:pt>
                <c:pt idx="19">
                  <c:v>22</c:v>
                </c:pt>
                <c:pt idx="20">
                  <c:v>29</c:v>
                </c:pt>
                <c:pt idx="21">
                  <c:v>18</c:v>
                </c:pt>
                <c:pt idx="22">
                  <c:v>27</c:v>
                </c:pt>
                <c:pt idx="23">
                  <c:v>17</c:v>
                </c:pt>
                <c:pt idx="24">
                  <c:v>22</c:v>
                </c:pt>
                <c:pt idx="25">
                  <c:v>21</c:v>
                </c:pt>
                <c:pt idx="26">
                  <c:v>13</c:v>
                </c:pt>
                <c:pt idx="27">
                  <c:v>21</c:v>
                </c:pt>
                <c:pt idx="28">
                  <c:v>20</c:v>
                </c:pt>
                <c:pt idx="29">
                  <c:v>17</c:v>
                </c:pt>
                <c:pt idx="30">
                  <c:v>18</c:v>
                </c:pt>
                <c:pt idx="31">
                  <c:v>21</c:v>
                </c:pt>
                <c:pt idx="32">
                  <c:v>22</c:v>
                </c:pt>
                <c:pt idx="33">
                  <c:v>19</c:v>
                </c:pt>
                <c:pt idx="34">
                  <c:v>17</c:v>
                </c:pt>
                <c:pt idx="35">
                  <c:v>21</c:v>
                </c:pt>
              </c:numCache>
            </c:numRef>
          </c:val>
          <c:extLst>
            <c:ext xmlns:c16="http://schemas.microsoft.com/office/drawing/2014/chart" uri="{C3380CC4-5D6E-409C-BE32-E72D297353CC}">
              <c16:uniqueId val="{00000000-1D9D-4369-88E9-9AD75996F177}"/>
            </c:ext>
          </c:extLst>
        </c:ser>
        <c:dLbls>
          <c:showLegendKey val="0"/>
          <c:showVal val="0"/>
          <c:showCatName val="0"/>
          <c:showSerName val="0"/>
          <c:showPercent val="0"/>
          <c:showBubbleSize val="0"/>
        </c:dLbls>
        <c:gapWidth val="25"/>
        <c:axId val="884363615"/>
        <c:axId val="884371519"/>
      </c:barChart>
      <c:lineChart>
        <c:grouping val="standard"/>
        <c:varyColors val="0"/>
        <c:ser>
          <c:idx val="1"/>
          <c:order val="0"/>
          <c:tx>
            <c:strRef>
              <c:f>Hoja2!$F$2</c:f>
              <c:strCache>
                <c:ptCount val="1"/>
                <c:pt idx="0">
                  <c:v>2021</c:v>
                </c:pt>
              </c:strCache>
            </c:strRef>
          </c:tx>
          <c:spPr>
            <a:ln w="19050" cap="rnd">
              <a:solidFill>
                <a:srgbClr val="FF0000"/>
              </a:solidFill>
              <a:round/>
            </a:ln>
            <a:effectLst/>
          </c:spPr>
          <c:marker>
            <c:symbol val="none"/>
          </c:marker>
          <c:cat>
            <c:numRef>
              <c:f>Hoja2!$E$3:$E$54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Hoja2!$F$3:$F$54</c:f>
              <c:numCache>
                <c:formatCode>General</c:formatCode>
                <c:ptCount val="52"/>
                <c:pt idx="0">
                  <c:v>14</c:v>
                </c:pt>
                <c:pt idx="1">
                  <c:v>25</c:v>
                </c:pt>
                <c:pt idx="2">
                  <c:v>16</c:v>
                </c:pt>
                <c:pt idx="3">
                  <c:v>17</c:v>
                </c:pt>
                <c:pt idx="4">
                  <c:v>15</c:v>
                </c:pt>
                <c:pt idx="5">
                  <c:v>11</c:v>
                </c:pt>
                <c:pt idx="6">
                  <c:v>11</c:v>
                </c:pt>
                <c:pt idx="7">
                  <c:v>13</c:v>
                </c:pt>
                <c:pt idx="8">
                  <c:v>13</c:v>
                </c:pt>
                <c:pt idx="9">
                  <c:v>12</c:v>
                </c:pt>
                <c:pt idx="10">
                  <c:v>11</c:v>
                </c:pt>
                <c:pt idx="11">
                  <c:v>13</c:v>
                </c:pt>
                <c:pt idx="12">
                  <c:v>7</c:v>
                </c:pt>
                <c:pt idx="13">
                  <c:v>9</c:v>
                </c:pt>
                <c:pt idx="14">
                  <c:v>10</c:v>
                </c:pt>
                <c:pt idx="15">
                  <c:v>15</c:v>
                </c:pt>
                <c:pt idx="16">
                  <c:v>3</c:v>
                </c:pt>
                <c:pt idx="17">
                  <c:v>15</c:v>
                </c:pt>
                <c:pt idx="18">
                  <c:v>9</c:v>
                </c:pt>
                <c:pt idx="19">
                  <c:v>10</c:v>
                </c:pt>
                <c:pt idx="20">
                  <c:v>10</c:v>
                </c:pt>
                <c:pt idx="21">
                  <c:v>9</c:v>
                </c:pt>
                <c:pt idx="22">
                  <c:v>11</c:v>
                </c:pt>
                <c:pt idx="23">
                  <c:v>11</c:v>
                </c:pt>
                <c:pt idx="24">
                  <c:v>10</c:v>
                </c:pt>
                <c:pt idx="25">
                  <c:v>11</c:v>
                </c:pt>
                <c:pt idx="26">
                  <c:v>9</c:v>
                </c:pt>
                <c:pt idx="27">
                  <c:v>12</c:v>
                </c:pt>
                <c:pt idx="28">
                  <c:v>13</c:v>
                </c:pt>
                <c:pt idx="29">
                  <c:v>6</c:v>
                </c:pt>
                <c:pt idx="30">
                  <c:v>13</c:v>
                </c:pt>
                <c:pt idx="31">
                  <c:v>13</c:v>
                </c:pt>
                <c:pt idx="32">
                  <c:v>17</c:v>
                </c:pt>
                <c:pt idx="33">
                  <c:v>17</c:v>
                </c:pt>
                <c:pt idx="34">
                  <c:v>25</c:v>
                </c:pt>
                <c:pt idx="35">
                  <c:v>27</c:v>
                </c:pt>
                <c:pt idx="36">
                  <c:v>22</c:v>
                </c:pt>
                <c:pt idx="37">
                  <c:v>26</c:v>
                </c:pt>
                <c:pt idx="38">
                  <c:v>20</c:v>
                </c:pt>
                <c:pt idx="39">
                  <c:v>23</c:v>
                </c:pt>
                <c:pt idx="40">
                  <c:v>22</c:v>
                </c:pt>
                <c:pt idx="41">
                  <c:v>14</c:v>
                </c:pt>
                <c:pt idx="42">
                  <c:v>25</c:v>
                </c:pt>
                <c:pt idx="43">
                  <c:v>25</c:v>
                </c:pt>
                <c:pt idx="44">
                  <c:v>13</c:v>
                </c:pt>
                <c:pt idx="45">
                  <c:v>24</c:v>
                </c:pt>
                <c:pt idx="46">
                  <c:v>16</c:v>
                </c:pt>
                <c:pt idx="47">
                  <c:v>20</c:v>
                </c:pt>
                <c:pt idx="48">
                  <c:v>24</c:v>
                </c:pt>
                <c:pt idx="49">
                  <c:v>22</c:v>
                </c:pt>
                <c:pt idx="50">
                  <c:v>23</c:v>
                </c:pt>
                <c:pt idx="51">
                  <c:v>24</c:v>
                </c:pt>
              </c:numCache>
            </c:numRef>
          </c:val>
          <c:smooth val="0"/>
          <c:extLst>
            <c:ext xmlns:c16="http://schemas.microsoft.com/office/drawing/2014/chart" uri="{C3380CC4-5D6E-409C-BE32-E72D297353CC}">
              <c16:uniqueId val="{00000001-1D9D-4369-88E9-9AD75996F177}"/>
            </c:ext>
          </c:extLst>
        </c:ser>
        <c:dLbls>
          <c:showLegendKey val="0"/>
          <c:showVal val="0"/>
          <c:showCatName val="0"/>
          <c:showSerName val="0"/>
          <c:showPercent val="0"/>
          <c:showBubbleSize val="0"/>
        </c:dLbls>
        <c:marker val="1"/>
        <c:smooth val="0"/>
        <c:axId val="884363615"/>
        <c:axId val="884371519"/>
      </c:lineChart>
      <c:catAx>
        <c:axId val="88436361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Semanas epidemiológicas</a:t>
                </a:r>
              </a:p>
            </c:rich>
          </c:tx>
          <c:layout>
            <c:manualLayout>
              <c:xMode val="edge"/>
              <c:yMode val="edge"/>
              <c:x val="0.35795129704581141"/>
              <c:y val="0.7773458495564574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884371519"/>
        <c:crosses val="autoZero"/>
        <c:auto val="1"/>
        <c:lblAlgn val="ctr"/>
        <c:lblOffset val="100"/>
        <c:noMultiLvlLbl val="0"/>
      </c:catAx>
      <c:valAx>
        <c:axId val="8843715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Casos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4363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48381452318461"/>
          <c:y val="6.1884669479606191E-2"/>
          <c:w val="0.84344772528433942"/>
          <c:h val="0.6592489229985492"/>
        </c:manualLayout>
      </c:layout>
      <c:barChart>
        <c:barDir val="col"/>
        <c:grouping val="clustered"/>
        <c:varyColors val="0"/>
        <c:ser>
          <c:idx val="2"/>
          <c:order val="1"/>
          <c:tx>
            <c:strRef>
              <c:f>Hoja2!$K$2</c:f>
              <c:strCache>
                <c:ptCount val="1"/>
                <c:pt idx="0">
                  <c:v>2022</c:v>
                </c:pt>
              </c:strCache>
            </c:strRef>
          </c:tx>
          <c:spPr>
            <a:solidFill>
              <a:schemeClr val="accent3"/>
            </a:solidFill>
            <a:ln>
              <a:noFill/>
            </a:ln>
            <a:effectLst/>
          </c:spPr>
          <c:invertIfNegative val="0"/>
          <c:cat>
            <c:numRef>
              <c:f>Hoja2!$I$3:$I$54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Hoja2!$K$3:$K$38</c:f>
              <c:numCache>
                <c:formatCode>General</c:formatCode>
                <c:ptCount val="36"/>
                <c:pt idx="0">
                  <c:v>11</c:v>
                </c:pt>
                <c:pt idx="1">
                  <c:v>6</c:v>
                </c:pt>
                <c:pt idx="2">
                  <c:v>8</c:v>
                </c:pt>
                <c:pt idx="3">
                  <c:v>1</c:v>
                </c:pt>
                <c:pt idx="4">
                  <c:v>0</c:v>
                </c:pt>
                <c:pt idx="5">
                  <c:v>1</c:v>
                </c:pt>
                <c:pt idx="6">
                  <c:v>1</c:v>
                </c:pt>
                <c:pt idx="7">
                  <c:v>2</c:v>
                </c:pt>
                <c:pt idx="8">
                  <c:v>1</c:v>
                </c:pt>
                <c:pt idx="9">
                  <c:v>4</c:v>
                </c:pt>
                <c:pt idx="10">
                  <c:v>5</c:v>
                </c:pt>
                <c:pt idx="11">
                  <c:v>2</c:v>
                </c:pt>
                <c:pt idx="12">
                  <c:v>5</c:v>
                </c:pt>
                <c:pt idx="13">
                  <c:v>7</c:v>
                </c:pt>
                <c:pt idx="14">
                  <c:v>6</c:v>
                </c:pt>
                <c:pt idx="15">
                  <c:v>3</c:v>
                </c:pt>
                <c:pt idx="16">
                  <c:v>6</c:v>
                </c:pt>
                <c:pt idx="17">
                  <c:v>11</c:v>
                </c:pt>
                <c:pt idx="18">
                  <c:v>11</c:v>
                </c:pt>
                <c:pt idx="19">
                  <c:v>7</c:v>
                </c:pt>
                <c:pt idx="20">
                  <c:v>13</c:v>
                </c:pt>
                <c:pt idx="21">
                  <c:v>8</c:v>
                </c:pt>
                <c:pt idx="22">
                  <c:v>10</c:v>
                </c:pt>
                <c:pt idx="23">
                  <c:v>11</c:v>
                </c:pt>
                <c:pt idx="24">
                  <c:v>15</c:v>
                </c:pt>
                <c:pt idx="25">
                  <c:v>12</c:v>
                </c:pt>
                <c:pt idx="26">
                  <c:v>6</c:v>
                </c:pt>
                <c:pt idx="27">
                  <c:v>11</c:v>
                </c:pt>
                <c:pt idx="28">
                  <c:v>9</c:v>
                </c:pt>
                <c:pt idx="29">
                  <c:v>10</c:v>
                </c:pt>
                <c:pt idx="30">
                  <c:v>11</c:v>
                </c:pt>
                <c:pt idx="31">
                  <c:v>20</c:v>
                </c:pt>
                <c:pt idx="32">
                  <c:v>12</c:v>
                </c:pt>
                <c:pt idx="33">
                  <c:v>11</c:v>
                </c:pt>
                <c:pt idx="34">
                  <c:v>8</c:v>
                </c:pt>
                <c:pt idx="35">
                  <c:v>11</c:v>
                </c:pt>
              </c:numCache>
            </c:numRef>
          </c:val>
          <c:extLst>
            <c:ext xmlns:c16="http://schemas.microsoft.com/office/drawing/2014/chart" uri="{C3380CC4-5D6E-409C-BE32-E72D297353CC}">
              <c16:uniqueId val="{00000000-62D0-4D16-8AAF-A7EF11BAFD56}"/>
            </c:ext>
          </c:extLst>
        </c:ser>
        <c:dLbls>
          <c:showLegendKey val="0"/>
          <c:showVal val="0"/>
          <c:showCatName val="0"/>
          <c:showSerName val="0"/>
          <c:showPercent val="0"/>
          <c:showBubbleSize val="0"/>
        </c:dLbls>
        <c:gapWidth val="25"/>
        <c:axId val="884363615"/>
        <c:axId val="884371519"/>
      </c:barChart>
      <c:lineChart>
        <c:grouping val="standard"/>
        <c:varyColors val="0"/>
        <c:ser>
          <c:idx val="1"/>
          <c:order val="0"/>
          <c:tx>
            <c:strRef>
              <c:f>Hoja2!$J$2</c:f>
              <c:strCache>
                <c:ptCount val="1"/>
                <c:pt idx="0">
                  <c:v>2021</c:v>
                </c:pt>
              </c:strCache>
            </c:strRef>
          </c:tx>
          <c:spPr>
            <a:ln w="19050" cap="rnd">
              <a:solidFill>
                <a:srgbClr val="FF0000"/>
              </a:solidFill>
              <a:round/>
            </a:ln>
            <a:effectLst/>
          </c:spPr>
          <c:marker>
            <c:symbol val="none"/>
          </c:marker>
          <c:cat>
            <c:numRef>
              <c:f>Hoja2!$I$3:$I$54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Hoja2!$J$3:$J$54</c:f>
              <c:numCache>
                <c:formatCode>General</c:formatCode>
                <c:ptCount val="52"/>
                <c:pt idx="0">
                  <c:v>14</c:v>
                </c:pt>
                <c:pt idx="1">
                  <c:v>22</c:v>
                </c:pt>
                <c:pt idx="2">
                  <c:v>15</c:v>
                </c:pt>
                <c:pt idx="3">
                  <c:v>17</c:v>
                </c:pt>
                <c:pt idx="4">
                  <c:v>11</c:v>
                </c:pt>
                <c:pt idx="5">
                  <c:v>8</c:v>
                </c:pt>
                <c:pt idx="6">
                  <c:v>8</c:v>
                </c:pt>
                <c:pt idx="7">
                  <c:v>11</c:v>
                </c:pt>
                <c:pt idx="8">
                  <c:v>5</c:v>
                </c:pt>
                <c:pt idx="9">
                  <c:v>10</c:v>
                </c:pt>
                <c:pt idx="10">
                  <c:v>9</c:v>
                </c:pt>
                <c:pt idx="11">
                  <c:v>12</c:v>
                </c:pt>
                <c:pt idx="12">
                  <c:v>6</c:v>
                </c:pt>
                <c:pt idx="13">
                  <c:v>3</c:v>
                </c:pt>
                <c:pt idx="14">
                  <c:v>7</c:v>
                </c:pt>
                <c:pt idx="15">
                  <c:v>9</c:v>
                </c:pt>
                <c:pt idx="16">
                  <c:v>3</c:v>
                </c:pt>
                <c:pt idx="17">
                  <c:v>4</c:v>
                </c:pt>
                <c:pt idx="18">
                  <c:v>2</c:v>
                </c:pt>
                <c:pt idx="19">
                  <c:v>6</c:v>
                </c:pt>
                <c:pt idx="20">
                  <c:v>7</c:v>
                </c:pt>
                <c:pt idx="21">
                  <c:v>7</c:v>
                </c:pt>
                <c:pt idx="22">
                  <c:v>11</c:v>
                </c:pt>
                <c:pt idx="23">
                  <c:v>8</c:v>
                </c:pt>
                <c:pt idx="24">
                  <c:v>10</c:v>
                </c:pt>
                <c:pt idx="25">
                  <c:v>11</c:v>
                </c:pt>
                <c:pt idx="26">
                  <c:v>9</c:v>
                </c:pt>
                <c:pt idx="27">
                  <c:v>11</c:v>
                </c:pt>
                <c:pt idx="28">
                  <c:v>10</c:v>
                </c:pt>
                <c:pt idx="29">
                  <c:v>6</c:v>
                </c:pt>
                <c:pt idx="30">
                  <c:v>13</c:v>
                </c:pt>
                <c:pt idx="31">
                  <c:v>11</c:v>
                </c:pt>
                <c:pt idx="32">
                  <c:v>11</c:v>
                </c:pt>
                <c:pt idx="33">
                  <c:v>9</c:v>
                </c:pt>
                <c:pt idx="34">
                  <c:v>11</c:v>
                </c:pt>
                <c:pt idx="35">
                  <c:v>10</c:v>
                </c:pt>
                <c:pt idx="36">
                  <c:v>11</c:v>
                </c:pt>
                <c:pt idx="37">
                  <c:v>11</c:v>
                </c:pt>
                <c:pt idx="38">
                  <c:v>8</c:v>
                </c:pt>
                <c:pt idx="39">
                  <c:v>6</c:v>
                </c:pt>
                <c:pt idx="40">
                  <c:v>13</c:v>
                </c:pt>
                <c:pt idx="41">
                  <c:v>6</c:v>
                </c:pt>
                <c:pt idx="42">
                  <c:v>8</c:v>
                </c:pt>
                <c:pt idx="43">
                  <c:v>12</c:v>
                </c:pt>
                <c:pt idx="44">
                  <c:v>10</c:v>
                </c:pt>
                <c:pt idx="45">
                  <c:v>7</c:v>
                </c:pt>
                <c:pt idx="46">
                  <c:v>7</c:v>
                </c:pt>
                <c:pt idx="47">
                  <c:v>7</c:v>
                </c:pt>
                <c:pt idx="48">
                  <c:v>4</c:v>
                </c:pt>
                <c:pt idx="49">
                  <c:v>9</c:v>
                </c:pt>
                <c:pt idx="50">
                  <c:v>9</c:v>
                </c:pt>
                <c:pt idx="51">
                  <c:v>11</c:v>
                </c:pt>
              </c:numCache>
            </c:numRef>
          </c:val>
          <c:smooth val="0"/>
          <c:extLst>
            <c:ext xmlns:c16="http://schemas.microsoft.com/office/drawing/2014/chart" uri="{C3380CC4-5D6E-409C-BE32-E72D297353CC}">
              <c16:uniqueId val="{00000001-62D0-4D16-8AAF-A7EF11BAFD56}"/>
            </c:ext>
          </c:extLst>
        </c:ser>
        <c:dLbls>
          <c:showLegendKey val="0"/>
          <c:showVal val="0"/>
          <c:showCatName val="0"/>
          <c:showSerName val="0"/>
          <c:showPercent val="0"/>
          <c:showBubbleSize val="0"/>
        </c:dLbls>
        <c:marker val="1"/>
        <c:smooth val="0"/>
        <c:axId val="884363615"/>
        <c:axId val="884371519"/>
      </c:lineChart>
      <c:catAx>
        <c:axId val="88436361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Semanas epidemiológicas</a:t>
                </a:r>
              </a:p>
            </c:rich>
          </c:tx>
          <c:layout>
            <c:manualLayout>
              <c:xMode val="edge"/>
              <c:yMode val="edge"/>
              <c:x val="0.36056867891513561"/>
              <c:y val="0.7970173981416880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884371519"/>
        <c:crosses val="autoZero"/>
        <c:auto val="1"/>
        <c:lblAlgn val="ctr"/>
        <c:lblOffset val="100"/>
        <c:noMultiLvlLbl val="0"/>
      </c:catAx>
      <c:valAx>
        <c:axId val="8843715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Casos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4363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186291545806613E-2"/>
          <c:y val="1.223557307936805E-2"/>
          <c:w val="0.91899952701408327"/>
          <c:h val="0.69660822527453581"/>
        </c:manualLayout>
      </c:layout>
      <c:barChart>
        <c:barDir val="col"/>
        <c:grouping val="stacked"/>
        <c:varyColors val="0"/>
        <c:ser>
          <c:idx val="2"/>
          <c:order val="0"/>
          <c:tx>
            <c:strRef>
              <c:f>'R'!$C$2</c:f>
              <c:strCache>
                <c:ptCount val="1"/>
                <c:pt idx="0">
                  <c:v> Influenza A H3 estacional</c:v>
                </c:pt>
              </c:strCache>
            </c:strRef>
          </c:tx>
          <c:spPr>
            <a:solidFill>
              <a:srgbClr val="990099"/>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'R'!$C$3:$C$93</c:f>
              <c:numCache>
                <c:formatCode>General</c:formatCode>
                <c:ptCount val="52"/>
                <c:pt idx="12">
                  <c:v>1</c:v>
                </c:pt>
                <c:pt idx="16">
                  <c:v>1</c:v>
                </c:pt>
                <c:pt idx="17">
                  <c:v>1</c:v>
                </c:pt>
                <c:pt idx="32">
                  <c:v>1</c:v>
                </c:pt>
                <c:pt idx="33">
                  <c:v>1</c:v>
                </c:pt>
              </c:numCache>
            </c:numRef>
          </c:val>
          <c:extLst>
            <c:ext xmlns:c16="http://schemas.microsoft.com/office/drawing/2014/chart" uri="{C3380CC4-5D6E-409C-BE32-E72D297353CC}">
              <c16:uniqueId val="{00000000-2C79-4D0E-95E4-FCE6591DDF22}"/>
            </c:ext>
          </c:extLst>
        </c:ser>
        <c:ser>
          <c:idx val="3"/>
          <c:order val="1"/>
          <c:tx>
            <c:strRef>
              <c:f>'R'!$D$2</c:f>
              <c:strCache>
                <c:ptCount val="1"/>
                <c:pt idx="0">
                  <c:v> Influenza A(H1N1)/09</c:v>
                </c:pt>
              </c:strCache>
            </c:strRef>
          </c:tx>
          <c:spPr>
            <a:solidFill>
              <a:srgbClr val="FF0000"/>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'R'!$D$3:$D$93</c:f>
              <c:numCache>
                <c:formatCode>General</c:formatCode>
                <c:ptCount val="52"/>
                <c:pt idx="0">
                  <c:v>1</c:v>
                </c:pt>
                <c:pt idx="2">
                  <c:v>1</c:v>
                </c:pt>
                <c:pt idx="3">
                  <c:v>1</c:v>
                </c:pt>
                <c:pt idx="4">
                  <c:v>1</c:v>
                </c:pt>
                <c:pt idx="5">
                  <c:v>1</c:v>
                </c:pt>
                <c:pt idx="6">
                  <c:v>1</c:v>
                </c:pt>
                <c:pt idx="7">
                  <c:v>1</c:v>
                </c:pt>
                <c:pt idx="13">
                  <c:v>1</c:v>
                </c:pt>
                <c:pt idx="14">
                  <c:v>1</c:v>
                </c:pt>
                <c:pt idx="16">
                  <c:v>1</c:v>
                </c:pt>
                <c:pt idx="17">
                  <c:v>1</c:v>
                </c:pt>
                <c:pt idx="18">
                  <c:v>1</c:v>
                </c:pt>
                <c:pt idx="19">
                  <c:v>1</c:v>
                </c:pt>
                <c:pt idx="20">
                  <c:v>1</c:v>
                </c:pt>
                <c:pt idx="21">
                  <c:v>1</c:v>
                </c:pt>
                <c:pt idx="22">
                  <c:v>1</c:v>
                </c:pt>
                <c:pt idx="24">
                  <c:v>1</c:v>
                </c:pt>
                <c:pt idx="26">
                  <c:v>1</c:v>
                </c:pt>
                <c:pt idx="30">
                  <c:v>1</c:v>
                </c:pt>
                <c:pt idx="32">
                  <c:v>1</c:v>
                </c:pt>
                <c:pt idx="34">
                  <c:v>1</c:v>
                </c:pt>
              </c:numCache>
            </c:numRef>
          </c:val>
          <c:extLst>
            <c:ext xmlns:c16="http://schemas.microsoft.com/office/drawing/2014/chart" uri="{C3380CC4-5D6E-409C-BE32-E72D297353CC}">
              <c16:uniqueId val="{00000001-2C79-4D0E-95E4-FCE6591DDF22}"/>
            </c:ext>
          </c:extLst>
        </c:ser>
        <c:ser>
          <c:idx val="5"/>
          <c:order val="2"/>
          <c:tx>
            <c:strRef>
              <c:f>'R'!$E$2</c:f>
              <c:strCache>
                <c:ptCount val="1"/>
                <c:pt idx="0">
                  <c:v> Parainfluenza </c:v>
                </c:pt>
              </c:strCache>
            </c:strRef>
          </c:tx>
          <c:spPr>
            <a:solidFill>
              <a:srgbClr val="FFFF00"/>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'R'!$E$3:$E$93</c:f>
              <c:numCache>
                <c:formatCode>General</c:formatCode>
                <c:ptCount val="52"/>
                <c:pt idx="0">
                  <c:v>1</c:v>
                </c:pt>
                <c:pt idx="2">
                  <c:v>1</c:v>
                </c:pt>
                <c:pt idx="3">
                  <c:v>1</c:v>
                </c:pt>
                <c:pt idx="4">
                  <c:v>2</c:v>
                </c:pt>
                <c:pt idx="5">
                  <c:v>3</c:v>
                </c:pt>
                <c:pt idx="6">
                  <c:v>4</c:v>
                </c:pt>
                <c:pt idx="7">
                  <c:v>5</c:v>
                </c:pt>
                <c:pt idx="11">
                  <c:v>1</c:v>
                </c:pt>
                <c:pt idx="12">
                  <c:v>1</c:v>
                </c:pt>
                <c:pt idx="13">
                  <c:v>2</c:v>
                </c:pt>
                <c:pt idx="14">
                  <c:v>3</c:v>
                </c:pt>
                <c:pt idx="16">
                  <c:v>2</c:v>
                </c:pt>
                <c:pt idx="17">
                  <c:v>1</c:v>
                </c:pt>
                <c:pt idx="18">
                  <c:v>3</c:v>
                </c:pt>
                <c:pt idx="19">
                  <c:v>1</c:v>
                </c:pt>
                <c:pt idx="20">
                  <c:v>3</c:v>
                </c:pt>
                <c:pt idx="21">
                  <c:v>4</c:v>
                </c:pt>
                <c:pt idx="22">
                  <c:v>1</c:v>
                </c:pt>
                <c:pt idx="23">
                  <c:v>1</c:v>
                </c:pt>
                <c:pt idx="24">
                  <c:v>3</c:v>
                </c:pt>
                <c:pt idx="25">
                  <c:v>4</c:v>
                </c:pt>
                <c:pt idx="26">
                  <c:v>1</c:v>
                </c:pt>
                <c:pt idx="27">
                  <c:v>1</c:v>
                </c:pt>
                <c:pt idx="28">
                  <c:v>2</c:v>
                </c:pt>
                <c:pt idx="29">
                  <c:v>1</c:v>
                </c:pt>
                <c:pt idx="31">
                  <c:v>1</c:v>
                </c:pt>
                <c:pt idx="33">
                  <c:v>1</c:v>
                </c:pt>
                <c:pt idx="35">
                  <c:v>3</c:v>
                </c:pt>
              </c:numCache>
            </c:numRef>
          </c:val>
          <c:extLst>
            <c:ext xmlns:c16="http://schemas.microsoft.com/office/drawing/2014/chart" uri="{C3380CC4-5D6E-409C-BE32-E72D297353CC}">
              <c16:uniqueId val="{00000002-2C79-4D0E-95E4-FCE6591DDF22}"/>
            </c:ext>
          </c:extLst>
        </c:ser>
        <c:ser>
          <c:idx val="6"/>
          <c:order val="3"/>
          <c:tx>
            <c:strRef>
              <c:f>'R'!$F$2</c:f>
              <c:strCache>
                <c:ptCount val="1"/>
                <c:pt idx="0">
                  <c:v> Virus Influenza A</c:v>
                </c:pt>
              </c:strCache>
            </c:strRef>
          </c:tx>
          <c:spPr>
            <a:solidFill>
              <a:srgbClr val="999933"/>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'R'!$F$3:$F$93</c:f>
              <c:numCache>
                <c:formatCode>General</c:formatCode>
                <c:ptCount val="52"/>
                <c:pt idx="0">
                  <c:v>1</c:v>
                </c:pt>
                <c:pt idx="2">
                  <c:v>1</c:v>
                </c:pt>
                <c:pt idx="4">
                  <c:v>1</c:v>
                </c:pt>
                <c:pt idx="5">
                  <c:v>1</c:v>
                </c:pt>
                <c:pt idx="8">
                  <c:v>1</c:v>
                </c:pt>
                <c:pt idx="10">
                  <c:v>1</c:v>
                </c:pt>
                <c:pt idx="11">
                  <c:v>1</c:v>
                </c:pt>
                <c:pt idx="13">
                  <c:v>2</c:v>
                </c:pt>
                <c:pt idx="15">
                  <c:v>1</c:v>
                </c:pt>
                <c:pt idx="16">
                  <c:v>1</c:v>
                </c:pt>
                <c:pt idx="18">
                  <c:v>1</c:v>
                </c:pt>
                <c:pt idx="19">
                  <c:v>1</c:v>
                </c:pt>
                <c:pt idx="21">
                  <c:v>1</c:v>
                </c:pt>
                <c:pt idx="22">
                  <c:v>1</c:v>
                </c:pt>
                <c:pt idx="24">
                  <c:v>1</c:v>
                </c:pt>
                <c:pt idx="25">
                  <c:v>1</c:v>
                </c:pt>
                <c:pt idx="26">
                  <c:v>1</c:v>
                </c:pt>
                <c:pt idx="28">
                  <c:v>1</c:v>
                </c:pt>
                <c:pt idx="29">
                  <c:v>1</c:v>
                </c:pt>
                <c:pt idx="30">
                  <c:v>1</c:v>
                </c:pt>
                <c:pt idx="31">
                  <c:v>1</c:v>
                </c:pt>
                <c:pt idx="32">
                  <c:v>1</c:v>
                </c:pt>
                <c:pt idx="34">
                  <c:v>1</c:v>
                </c:pt>
              </c:numCache>
            </c:numRef>
          </c:val>
          <c:extLst>
            <c:ext xmlns:c16="http://schemas.microsoft.com/office/drawing/2014/chart" uri="{C3380CC4-5D6E-409C-BE32-E72D297353CC}">
              <c16:uniqueId val="{00000003-2C79-4D0E-95E4-FCE6591DDF22}"/>
            </c:ext>
          </c:extLst>
        </c:ser>
        <c:ser>
          <c:idx val="7"/>
          <c:order val="4"/>
          <c:tx>
            <c:strRef>
              <c:f>'R'!$G$2</c:f>
              <c:strCache>
                <c:ptCount val="1"/>
                <c:pt idx="0">
                  <c:v> Virus Influenza B</c:v>
                </c:pt>
              </c:strCache>
            </c:strRef>
          </c:tx>
          <c:spPr>
            <a:solidFill>
              <a:schemeClr val="tx1"/>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'R'!$G$15:$G$93</c:f>
              <c:numCache>
                <c:formatCode>General</c:formatCode>
                <c:ptCount val="52"/>
                <c:pt idx="2">
                  <c:v>1</c:v>
                </c:pt>
                <c:pt idx="8">
                  <c:v>1</c:v>
                </c:pt>
                <c:pt idx="9">
                  <c:v>1</c:v>
                </c:pt>
                <c:pt idx="10">
                  <c:v>1</c:v>
                </c:pt>
                <c:pt idx="15">
                  <c:v>1</c:v>
                </c:pt>
                <c:pt idx="17">
                  <c:v>1</c:v>
                </c:pt>
                <c:pt idx="32">
                  <c:v>1</c:v>
                </c:pt>
              </c:numCache>
            </c:numRef>
          </c:val>
          <c:extLst>
            <c:ext xmlns:c16="http://schemas.microsoft.com/office/drawing/2014/chart" uri="{C3380CC4-5D6E-409C-BE32-E72D297353CC}">
              <c16:uniqueId val="{00000004-2C79-4D0E-95E4-FCE6591DDF22}"/>
            </c:ext>
          </c:extLst>
        </c:ser>
        <c:ser>
          <c:idx val="9"/>
          <c:order val="5"/>
          <c:tx>
            <c:strRef>
              <c:f>'R'!$I$2</c:f>
              <c:strCache>
                <c:ptCount val="1"/>
                <c:pt idx="0">
                  <c:v>VRS</c:v>
                </c:pt>
              </c:strCache>
            </c:strRef>
          </c:tx>
          <c:spPr>
            <a:solidFill>
              <a:srgbClr val="0080C0"/>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'R'!$I$3:$I$93</c:f>
              <c:numCache>
                <c:formatCode>General</c:formatCode>
                <c:ptCount val="52"/>
                <c:pt idx="0">
                  <c:v>51</c:v>
                </c:pt>
                <c:pt idx="1">
                  <c:v>52</c:v>
                </c:pt>
                <c:pt idx="2">
                  <c:v>47</c:v>
                </c:pt>
                <c:pt idx="3">
                  <c:v>53</c:v>
                </c:pt>
                <c:pt idx="4">
                  <c:v>48</c:v>
                </c:pt>
                <c:pt idx="5">
                  <c:v>35</c:v>
                </c:pt>
                <c:pt idx="6">
                  <c:v>18</c:v>
                </c:pt>
                <c:pt idx="7">
                  <c:v>20</c:v>
                </c:pt>
                <c:pt idx="8">
                  <c:v>30</c:v>
                </c:pt>
                <c:pt idx="9">
                  <c:v>35</c:v>
                </c:pt>
                <c:pt idx="10">
                  <c:v>35</c:v>
                </c:pt>
                <c:pt idx="11">
                  <c:v>42</c:v>
                </c:pt>
                <c:pt idx="12">
                  <c:v>50</c:v>
                </c:pt>
                <c:pt idx="13">
                  <c:v>42</c:v>
                </c:pt>
                <c:pt idx="14">
                  <c:v>35</c:v>
                </c:pt>
                <c:pt idx="15">
                  <c:v>57</c:v>
                </c:pt>
                <c:pt idx="16">
                  <c:v>55</c:v>
                </c:pt>
                <c:pt idx="17">
                  <c:v>53</c:v>
                </c:pt>
                <c:pt idx="18">
                  <c:v>55</c:v>
                </c:pt>
                <c:pt idx="19">
                  <c:v>58</c:v>
                </c:pt>
                <c:pt idx="20">
                  <c:v>35</c:v>
                </c:pt>
                <c:pt idx="21">
                  <c:v>18</c:v>
                </c:pt>
                <c:pt idx="22">
                  <c:v>44</c:v>
                </c:pt>
                <c:pt idx="23">
                  <c:v>57</c:v>
                </c:pt>
                <c:pt idx="24">
                  <c:v>35</c:v>
                </c:pt>
                <c:pt idx="25">
                  <c:v>28</c:v>
                </c:pt>
                <c:pt idx="26">
                  <c:v>45</c:v>
                </c:pt>
                <c:pt idx="27">
                  <c:v>52</c:v>
                </c:pt>
                <c:pt idx="28">
                  <c:v>30</c:v>
                </c:pt>
                <c:pt idx="29">
                  <c:v>22</c:v>
                </c:pt>
                <c:pt idx="30">
                  <c:v>44</c:v>
                </c:pt>
                <c:pt idx="31">
                  <c:v>65</c:v>
                </c:pt>
                <c:pt idx="32">
                  <c:v>62</c:v>
                </c:pt>
                <c:pt idx="33">
                  <c:v>38</c:v>
                </c:pt>
                <c:pt idx="34">
                  <c:v>51</c:v>
                </c:pt>
                <c:pt idx="35">
                  <c:v>50</c:v>
                </c:pt>
              </c:numCache>
            </c:numRef>
          </c:val>
          <c:extLst>
            <c:ext xmlns:c16="http://schemas.microsoft.com/office/drawing/2014/chart" uri="{C3380CC4-5D6E-409C-BE32-E72D297353CC}">
              <c16:uniqueId val="{00000005-2C79-4D0E-95E4-FCE6591DDF22}"/>
            </c:ext>
          </c:extLst>
        </c:ser>
        <c:ser>
          <c:idx val="0"/>
          <c:order val="6"/>
          <c:tx>
            <c:strRef>
              <c:f>'R'!$B$2</c:f>
              <c:strCache>
                <c:ptCount val="1"/>
                <c:pt idx="0">
                  <c:v> Adenovirus</c:v>
                </c:pt>
              </c:strCache>
            </c:strRef>
          </c:tx>
          <c:spPr>
            <a:solidFill>
              <a:srgbClr val="03EB1F"/>
            </a:solidFill>
            <a:ln w="25400">
              <a:noFill/>
            </a:ln>
          </c:spPr>
          <c:invertIfNegative val="0"/>
          <c:cat>
            <c:numRef>
              <c:f>'R'!$A$3:$A$94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'R'!$B$42:$B$93</c:f>
              <c:numCache>
                <c:formatCode>General</c:formatCode>
                <c:ptCount val="52"/>
                <c:pt idx="0">
                  <c:v>1</c:v>
                </c:pt>
                <c:pt idx="1">
                  <c:v>1</c:v>
                </c:pt>
                <c:pt idx="2">
                  <c:v>1</c:v>
                </c:pt>
                <c:pt idx="3">
                  <c:v>1</c:v>
                </c:pt>
                <c:pt idx="4">
                  <c:v>1</c:v>
                </c:pt>
                <c:pt idx="5">
                  <c:v>1</c:v>
                </c:pt>
                <c:pt idx="6">
                  <c:v>1</c:v>
                </c:pt>
                <c:pt idx="7">
                  <c:v>1</c:v>
                </c:pt>
                <c:pt idx="8">
                  <c:v>1</c:v>
                </c:pt>
                <c:pt idx="9">
                  <c:v>2</c:v>
                </c:pt>
                <c:pt idx="10">
                  <c:v>1</c:v>
                </c:pt>
                <c:pt idx="11">
                  <c:v>1</c:v>
                </c:pt>
                <c:pt idx="12">
                  <c:v>1</c:v>
                </c:pt>
                <c:pt idx="13">
                  <c:v>3</c:v>
                </c:pt>
                <c:pt idx="14">
                  <c:v>2</c:v>
                </c:pt>
                <c:pt idx="15">
                  <c:v>2</c:v>
                </c:pt>
                <c:pt idx="16">
                  <c:v>3</c:v>
                </c:pt>
                <c:pt idx="17">
                  <c:v>4</c:v>
                </c:pt>
                <c:pt idx="18">
                  <c:v>2</c:v>
                </c:pt>
                <c:pt idx="19">
                  <c:v>2</c:v>
                </c:pt>
                <c:pt idx="20">
                  <c:v>2</c:v>
                </c:pt>
                <c:pt idx="21">
                  <c:v>2</c:v>
                </c:pt>
                <c:pt idx="22">
                  <c:v>3</c:v>
                </c:pt>
                <c:pt idx="23">
                  <c:v>2</c:v>
                </c:pt>
                <c:pt idx="24">
                  <c:v>2</c:v>
                </c:pt>
                <c:pt idx="25">
                  <c:v>2</c:v>
                </c:pt>
                <c:pt idx="26">
                  <c:v>2</c:v>
                </c:pt>
                <c:pt idx="27">
                  <c:v>2</c:v>
                </c:pt>
                <c:pt idx="28">
                  <c:v>3</c:v>
                </c:pt>
                <c:pt idx="29">
                  <c:v>2</c:v>
                </c:pt>
                <c:pt idx="30">
                  <c:v>2</c:v>
                </c:pt>
                <c:pt idx="31">
                  <c:v>2</c:v>
                </c:pt>
                <c:pt idx="32">
                  <c:v>2</c:v>
                </c:pt>
                <c:pt idx="33">
                  <c:v>2</c:v>
                </c:pt>
                <c:pt idx="34">
                  <c:v>2</c:v>
                </c:pt>
                <c:pt idx="35">
                  <c:v>2</c:v>
                </c:pt>
              </c:numCache>
            </c:numRef>
          </c:val>
          <c:extLst>
            <c:ext xmlns:c16="http://schemas.microsoft.com/office/drawing/2014/chart" uri="{C3380CC4-5D6E-409C-BE32-E72D297353CC}">
              <c16:uniqueId val="{00000006-2C79-4D0E-95E4-FCE6591DDF22}"/>
            </c:ext>
          </c:extLst>
        </c:ser>
        <c:ser>
          <c:idx val="1"/>
          <c:order val="7"/>
          <c:tx>
            <c:strRef>
              <c:f>'R'!$H$2</c:f>
              <c:strCache>
                <c:ptCount val="1"/>
                <c:pt idx="0">
                  <c:v>Metaneumovirus</c:v>
                </c:pt>
              </c:strCache>
            </c:strRef>
          </c:tx>
          <c:spPr>
            <a:solidFill>
              <a:srgbClr val="007A37"/>
            </a:solidFill>
          </c:spPr>
          <c:invertIfNegative val="0"/>
          <c:dPt>
            <c:idx val="7"/>
            <c:invertIfNegative val="0"/>
            <c:bubble3D val="0"/>
            <c:extLst>
              <c:ext xmlns:c16="http://schemas.microsoft.com/office/drawing/2014/chart" uri="{C3380CC4-5D6E-409C-BE32-E72D297353CC}">
                <c16:uniqueId val="{00000007-2C79-4D0E-95E4-FCE6591DDF22}"/>
              </c:ext>
            </c:extLst>
          </c:dPt>
          <c:dPt>
            <c:idx val="23"/>
            <c:invertIfNegative val="0"/>
            <c:bubble3D val="0"/>
            <c:extLst>
              <c:ext xmlns:c16="http://schemas.microsoft.com/office/drawing/2014/chart" uri="{C3380CC4-5D6E-409C-BE32-E72D297353CC}">
                <c16:uniqueId val="{00000008-2C79-4D0E-95E4-FCE6591DDF22}"/>
              </c:ext>
            </c:extLst>
          </c:dPt>
          <c:val>
            <c:numRef>
              <c:f>'R'!$H$42:$H$93</c:f>
              <c:numCache>
                <c:formatCode>General</c:formatCode>
                <c:ptCount val="52"/>
                <c:pt idx="0">
                  <c:v>1</c:v>
                </c:pt>
                <c:pt idx="1">
                  <c:v>1</c:v>
                </c:pt>
                <c:pt idx="2">
                  <c:v>1</c:v>
                </c:pt>
                <c:pt idx="3">
                  <c:v>1</c:v>
                </c:pt>
                <c:pt idx="4">
                  <c:v>1</c:v>
                </c:pt>
                <c:pt idx="6">
                  <c:v>1</c:v>
                </c:pt>
                <c:pt idx="7">
                  <c:v>2</c:v>
                </c:pt>
                <c:pt idx="11">
                  <c:v>1</c:v>
                </c:pt>
                <c:pt idx="12">
                  <c:v>1</c:v>
                </c:pt>
                <c:pt idx="13">
                  <c:v>1</c:v>
                </c:pt>
                <c:pt idx="14">
                  <c:v>1</c:v>
                </c:pt>
                <c:pt idx="16">
                  <c:v>3</c:v>
                </c:pt>
                <c:pt idx="17">
                  <c:v>1</c:v>
                </c:pt>
                <c:pt idx="18">
                  <c:v>1</c:v>
                </c:pt>
                <c:pt idx="19">
                  <c:v>1</c:v>
                </c:pt>
                <c:pt idx="20">
                  <c:v>1</c:v>
                </c:pt>
                <c:pt idx="21">
                  <c:v>1</c:v>
                </c:pt>
                <c:pt idx="22">
                  <c:v>1</c:v>
                </c:pt>
                <c:pt idx="23">
                  <c:v>1</c:v>
                </c:pt>
                <c:pt idx="25">
                  <c:v>1</c:v>
                </c:pt>
                <c:pt idx="27">
                  <c:v>1</c:v>
                </c:pt>
                <c:pt idx="28">
                  <c:v>1</c:v>
                </c:pt>
                <c:pt idx="29">
                  <c:v>1</c:v>
                </c:pt>
                <c:pt idx="30">
                  <c:v>1</c:v>
                </c:pt>
                <c:pt idx="31">
                  <c:v>2</c:v>
                </c:pt>
                <c:pt idx="32">
                  <c:v>1</c:v>
                </c:pt>
                <c:pt idx="33">
                  <c:v>1</c:v>
                </c:pt>
                <c:pt idx="34">
                  <c:v>2</c:v>
                </c:pt>
                <c:pt idx="35">
                  <c:v>1</c:v>
                </c:pt>
              </c:numCache>
            </c:numRef>
          </c:val>
          <c:extLst>
            <c:ext xmlns:c16="http://schemas.microsoft.com/office/drawing/2014/chart" uri="{C3380CC4-5D6E-409C-BE32-E72D297353CC}">
              <c16:uniqueId val="{00000009-2C79-4D0E-95E4-FCE6591DDF22}"/>
            </c:ext>
          </c:extLst>
        </c:ser>
        <c:ser>
          <c:idx val="4"/>
          <c:order val="8"/>
          <c:tx>
            <c:strRef>
              <c:f>'R'!$J$2</c:f>
              <c:strCache>
                <c:ptCount val="1"/>
                <c:pt idx="0">
                  <c:v>Covid -19</c:v>
                </c:pt>
              </c:strCache>
            </c:strRef>
          </c:tx>
          <c:spPr>
            <a:solidFill>
              <a:schemeClr val="accent6">
                <a:lumMod val="75000"/>
              </a:schemeClr>
            </a:solidFill>
          </c:spPr>
          <c:invertIfNegative val="0"/>
          <c:val>
            <c:numRef>
              <c:f>'R'!$J$42:$J$93</c:f>
              <c:numCache>
                <c:formatCode>General</c:formatCode>
                <c:ptCount val="52"/>
                <c:pt idx="0">
                  <c:v>12813</c:v>
                </c:pt>
                <c:pt idx="1">
                  <c:v>12500</c:v>
                </c:pt>
                <c:pt idx="2">
                  <c:v>12400</c:v>
                </c:pt>
                <c:pt idx="3">
                  <c:v>5050</c:v>
                </c:pt>
                <c:pt idx="4">
                  <c:v>5066</c:v>
                </c:pt>
                <c:pt idx="5">
                  <c:v>4099</c:v>
                </c:pt>
                <c:pt idx="6">
                  <c:v>3084</c:v>
                </c:pt>
                <c:pt idx="7">
                  <c:v>2001</c:v>
                </c:pt>
                <c:pt idx="8">
                  <c:v>2000</c:v>
                </c:pt>
                <c:pt idx="9">
                  <c:v>1980</c:v>
                </c:pt>
                <c:pt idx="10">
                  <c:v>1500</c:v>
                </c:pt>
                <c:pt idx="11">
                  <c:v>1470</c:v>
                </c:pt>
                <c:pt idx="12">
                  <c:v>1205</c:v>
                </c:pt>
                <c:pt idx="13">
                  <c:v>668</c:v>
                </c:pt>
                <c:pt idx="14">
                  <c:v>314</c:v>
                </c:pt>
                <c:pt idx="15">
                  <c:v>201</c:v>
                </c:pt>
                <c:pt idx="16">
                  <c:v>180</c:v>
                </c:pt>
                <c:pt idx="17">
                  <c:v>177</c:v>
                </c:pt>
                <c:pt idx="18">
                  <c:v>248</c:v>
                </c:pt>
                <c:pt idx="19">
                  <c:v>897</c:v>
                </c:pt>
                <c:pt idx="20">
                  <c:v>2500</c:v>
                </c:pt>
                <c:pt idx="21">
                  <c:v>1800</c:v>
                </c:pt>
                <c:pt idx="22">
                  <c:v>2340</c:v>
                </c:pt>
                <c:pt idx="23">
                  <c:v>1975</c:v>
                </c:pt>
                <c:pt idx="24">
                  <c:v>2000</c:v>
                </c:pt>
                <c:pt idx="25">
                  <c:v>1890</c:v>
                </c:pt>
                <c:pt idx="26">
                  <c:v>1997</c:v>
                </c:pt>
                <c:pt idx="27">
                  <c:v>2007</c:v>
                </c:pt>
                <c:pt idx="28">
                  <c:v>2500</c:v>
                </c:pt>
                <c:pt idx="29">
                  <c:v>1800</c:v>
                </c:pt>
                <c:pt idx="30">
                  <c:v>2340</c:v>
                </c:pt>
                <c:pt idx="31">
                  <c:v>1800</c:v>
                </c:pt>
                <c:pt idx="32">
                  <c:v>800</c:v>
                </c:pt>
                <c:pt idx="33">
                  <c:v>624</c:v>
                </c:pt>
                <c:pt idx="34">
                  <c:v>512</c:v>
                </c:pt>
                <c:pt idx="35">
                  <c:v>415</c:v>
                </c:pt>
              </c:numCache>
            </c:numRef>
          </c:val>
          <c:extLst>
            <c:ext xmlns:c16="http://schemas.microsoft.com/office/drawing/2014/chart" uri="{C3380CC4-5D6E-409C-BE32-E72D297353CC}">
              <c16:uniqueId val="{0000000A-2C79-4D0E-95E4-FCE6591DDF22}"/>
            </c:ext>
          </c:extLst>
        </c:ser>
        <c:dLbls>
          <c:showLegendKey val="0"/>
          <c:showVal val="0"/>
          <c:showCatName val="0"/>
          <c:showSerName val="0"/>
          <c:showPercent val="0"/>
          <c:showBubbleSize val="0"/>
        </c:dLbls>
        <c:gapWidth val="150"/>
        <c:overlap val="100"/>
        <c:axId val="189812936"/>
        <c:axId val="189818816"/>
      </c:barChart>
      <c:catAx>
        <c:axId val="189812936"/>
        <c:scaling>
          <c:orientation val="minMax"/>
        </c:scaling>
        <c:delete val="0"/>
        <c:axPos val="b"/>
        <c:numFmt formatCode="General" sourceLinked="1"/>
        <c:majorTickMark val="out"/>
        <c:minorTickMark val="none"/>
        <c:tickLblPos val="nextTo"/>
        <c:spPr>
          <a:ln w="3175">
            <a:solidFill>
              <a:srgbClr val="808080"/>
            </a:solidFill>
            <a:prstDash val="solid"/>
          </a:ln>
        </c:spPr>
        <c:txPr>
          <a:bodyPr rot="-5400000" vert="horz"/>
          <a:lstStyle/>
          <a:p>
            <a:pPr>
              <a:defRPr sz="900" b="1" i="0" u="none" strike="noStrike" baseline="0">
                <a:solidFill>
                  <a:srgbClr val="000000"/>
                </a:solidFill>
                <a:latin typeface="Calibri"/>
                <a:ea typeface="Calibri"/>
                <a:cs typeface="Calibri"/>
              </a:defRPr>
            </a:pPr>
            <a:endParaRPr lang="en-US"/>
          </a:p>
        </c:txPr>
        <c:crossAx val="189818816"/>
        <c:crosses val="autoZero"/>
        <c:auto val="0"/>
        <c:lblAlgn val="ctr"/>
        <c:lblOffset val="100"/>
        <c:tickLblSkip val="2"/>
        <c:tickMarkSkip val="1"/>
        <c:noMultiLvlLbl val="0"/>
      </c:catAx>
      <c:valAx>
        <c:axId val="189818816"/>
        <c:scaling>
          <c:orientation val="minMax"/>
          <c:max val="100"/>
        </c:scaling>
        <c:delete val="0"/>
        <c:axPos val="l"/>
        <c:majorGridlines>
          <c:spPr>
            <a:ln w="3175">
              <a:solidFill>
                <a:srgbClr val="A6CAF0"/>
              </a:solidFill>
              <a:prstDash val="solid"/>
            </a:ln>
          </c:spPr>
        </c:majorGridlines>
        <c:title>
          <c:tx>
            <c:rich>
              <a:bodyPr/>
              <a:lstStyle/>
              <a:p>
                <a:pPr>
                  <a:defRPr sz="1000" b="1" i="0" u="none" strike="noStrike" baseline="0">
                    <a:solidFill>
                      <a:srgbClr val="000000"/>
                    </a:solidFill>
                    <a:latin typeface="Calibri"/>
                    <a:ea typeface="Calibri"/>
                    <a:cs typeface="Calibri"/>
                  </a:defRPr>
                </a:pPr>
                <a:r>
                  <a:rPr lang="es-CO"/>
                  <a:t>Casos</a:t>
                </a:r>
              </a:p>
            </c:rich>
          </c:tx>
          <c:layout>
            <c:manualLayout>
              <c:xMode val="edge"/>
              <c:yMode val="edge"/>
              <c:x val="1.7544072091481729E-2"/>
              <c:y val="0.3699824891873657"/>
            </c:manualLayout>
          </c:layout>
          <c:overlay val="0"/>
          <c:spPr>
            <a:noFill/>
            <a:ln w="25400">
              <a:noFill/>
            </a:ln>
          </c:spPr>
        </c:title>
        <c:numFmt formatCode="General" sourceLinked="1"/>
        <c:majorTickMark val="out"/>
        <c:minorTickMark val="none"/>
        <c:tickLblPos val="nextTo"/>
        <c:txPr>
          <a:bodyPr rot="0" vert="horz"/>
          <a:lstStyle/>
          <a:p>
            <a:pPr>
              <a:defRPr/>
            </a:pPr>
            <a:endParaRPr lang="en-US"/>
          </a:p>
        </c:txPr>
        <c:crossAx val="189812936"/>
        <c:crosses val="autoZero"/>
        <c:crossBetween val="between"/>
      </c:valAx>
    </c:plotArea>
    <c:legend>
      <c:legendPos val="b"/>
      <c:layout>
        <c:manualLayout>
          <c:xMode val="edge"/>
          <c:yMode val="edge"/>
          <c:x val="2.0865033416611996E-2"/>
          <c:y val="0.85197694207870989"/>
          <c:w val="0.96052322177698113"/>
          <c:h val="0.11076356979117069"/>
        </c:manualLayout>
      </c:layout>
      <c:overlay val="0"/>
      <c:spPr>
        <a:noFill/>
        <a:ln w="25400">
          <a:noFill/>
        </a:ln>
      </c:spPr>
      <c:txPr>
        <a:bodyPr/>
        <a:lstStyle/>
        <a:p>
          <a:pPr>
            <a:defRPr sz="900" b="1" i="0" u="none" strike="noStrike" baseline="0">
              <a:solidFill>
                <a:srgbClr val="000000"/>
              </a:solidFill>
              <a:latin typeface="Calibri"/>
              <a:ea typeface="Calibri"/>
              <a:cs typeface="Calibri"/>
            </a:defRPr>
          </a:pPr>
          <a:endParaRPr lang="en-US"/>
        </a:p>
      </c:txPr>
    </c:legend>
    <c:plotVisOnly val="1"/>
    <c:dispBlanksAs val="gap"/>
    <c:showDLblsOverMax val="0"/>
  </c:chart>
  <c:spPr>
    <a:solidFill>
      <a:srgbClr val="FFFFFF"/>
    </a:solidFill>
    <a:ln w="12700">
      <a:noFill/>
      <a:prstDash val="solid"/>
    </a:ln>
  </c:spPr>
  <c:txPr>
    <a:bodyPr/>
    <a:lstStyle/>
    <a:p>
      <a:pPr>
        <a:defRPr sz="1000" b="1"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3"/>
          <c:order val="1"/>
          <c:tx>
            <c:strRef>
              <c:f>'Canal endémico (C)'!$A$75</c:f>
              <c:strCache>
                <c:ptCount val="1"/>
                <c:pt idx="0">
                  <c:v>Percentil 75</c:v>
                </c:pt>
              </c:strCache>
            </c:strRef>
          </c:tx>
          <c:spPr>
            <a:solidFill>
              <a:srgbClr val="C00000"/>
            </a:solidFill>
            <a:ln w="25400">
              <a:solidFill>
                <a:srgbClr val="FF0000"/>
              </a:solidFill>
              <a:prstDash val="solid"/>
            </a:ln>
          </c:spPr>
          <c:val>
            <c:numRef>
              <c:f>'Canal endémico (C)'!$B$75:$BA$75</c:f>
              <c:numCache>
                <c:formatCode>0.0</c:formatCode>
                <c:ptCount val="52"/>
                <c:pt idx="0">
                  <c:v>1</c:v>
                </c:pt>
                <c:pt idx="1">
                  <c:v>1</c:v>
                </c:pt>
                <c:pt idx="2">
                  <c:v>5</c:v>
                </c:pt>
                <c:pt idx="3">
                  <c:v>2</c:v>
                </c:pt>
                <c:pt idx="4">
                  <c:v>3</c:v>
                </c:pt>
                <c:pt idx="5">
                  <c:v>2</c:v>
                </c:pt>
                <c:pt idx="6">
                  <c:v>5</c:v>
                </c:pt>
                <c:pt idx="7">
                  <c:v>2</c:v>
                </c:pt>
                <c:pt idx="8">
                  <c:v>4</c:v>
                </c:pt>
                <c:pt idx="9">
                  <c:v>4</c:v>
                </c:pt>
                <c:pt idx="10">
                  <c:v>2</c:v>
                </c:pt>
                <c:pt idx="11">
                  <c:v>3</c:v>
                </c:pt>
                <c:pt idx="12">
                  <c:v>2</c:v>
                </c:pt>
                <c:pt idx="13">
                  <c:v>2</c:v>
                </c:pt>
                <c:pt idx="14">
                  <c:v>4</c:v>
                </c:pt>
                <c:pt idx="15">
                  <c:v>1</c:v>
                </c:pt>
                <c:pt idx="16">
                  <c:v>4</c:v>
                </c:pt>
                <c:pt idx="17">
                  <c:v>4</c:v>
                </c:pt>
                <c:pt idx="18">
                  <c:v>4</c:v>
                </c:pt>
                <c:pt idx="19">
                  <c:v>2</c:v>
                </c:pt>
                <c:pt idx="20">
                  <c:v>1</c:v>
                </c:pt>
                <c:pt idx="21">
                  <c:v>2</c:v>
                </c:pt>
                <c:pt idx="22">
                  <c:v>2</c:v>
                </c:pt>
                <c:pt idx="23">
                  <c:v>4</c:v>
                </c:pt>
                <c:pt idx="24">
                  <c:v>3</c:v>
                </c:pt>
                <c:pt idx="25">
                  <c:v>3</c:v>
                </c:pt>
                <c:pt idx="26">
                  <c:v>2</c:v>
                </c:pt>
                <c:pt idx="27">
                  <c:v>1</c:v>
                </c:pt>
                <c:pt idx="28">
                  <c:v>2</c:v>
                </c:pt>
                <c:pt idx="29">
                  <c:v>4</c:v>
                </c:pt>
                <c:pt idx="30">
                  <c:v>3</c:v>
                </c:pt>
                <c:pt idx="31">
                  <c:v>3</c:v>
                </c:pt>
                <c:pt idx="32">
                  <c:v>1</c:v>
                </c:pt>
                <c:pt idx="33">
                  <c:v>4</c:v>
                </c:pt>
                <c:pt idx="34">
                  <c:v>1</c:v>
                </c:pt>
                <c:pt idx="35">
                  <c:v>2</c:v>
                </c:pt>
                <c:pt idx="36">
                  <c:v>1</c:v>
                </c:pt>
                <c:pt idx="37">
                  <c:v>7</c:v>
                </c:pt>
                <c:pt idx="38">
                  <c:v>3</c:v>
                </c:pt>
                <c:pt idx="39">
                  <c:v>5</c:v>
                </c:pt>
                <c:pt idx="40">
                  <c:v>4</c:v>
                </c:pt>
                <c:pt idx="41">
                  <c:v>3</c:v>
                </c:pt>
                <c:pt idx="42">
                  <c:v>2</c:v>
                </c:pt>
                <c:pt idx="43">
                  <c:v>3</c:v>
                </c:pt>
                <c:pt idx="44">
                  <c:v>2</c:v>
                </c:pt>
                <c:pt idx="45">
                  <c:v>4</c:v>
                </c:pt>
                <c:pt idx="46">
                  <c:v>4</c:v>
                </c:pt>
                <c:pt idx="47">
                  <c:v>3</c:v>
                </c:pt>
                <c:pt idx="48">
                  <c:v>4</c:v>
                </c:pt>
                <c:pt idx="49">
                  <c:v>2</c:v>
                </c:pt>
                <c:pt idx="50">
                  <c:v>4</c:v>
                </c:pt>
                <c:pt idx="51">
                  <c:v>3</c:v>
                </c:pt>
              </c:numCache>
            </c:numRef>
          </c:val>
          <c:extLst>
            <c:ext xmlns:c16="http://schemas.microsoft.com/office/drawing/2014/chart" uri="{C3380CC4-5D6E-409C-BE32-E72D297353CC}">
              <c16:uniqueId val="{00000002-5A99-4791-8253-E45CCB0CC22F}"/>
            </c:ext>
          </c:extLst>
        </c:ser>
        <c:ser>
          <c:idx val="1"/>
          <c:order val="2"/>
          <c:tx>
            <c:strRef>
              <c:f>'Canal endémico (C)'!$A$73</c:f>
              <c:strCache>
                <c:ptCount val="1"/>
                <c:pt idx="0">
                  <c:v>Mediana</c:v>
                </c:pt>
              </c:strCache>
            </c:strRef>
          </c:tx>
          <c:spPr>
            <a:ln w="28575" cap="rnd">
              <a:solidFill>
                <a:schemeClr val="accent4"/>
              </a:solidFill>
              <a:round/>
            </a:ln>
            <a:effectLst/>
          </c:spPr>
          <c:val>
            <c:numRef>
              <c:f>'Canal endémico (C)'!$B$73:$BA$73</c:f>
              <c:numCache>
                <c:formatCode>0.0</c:formatCode>
                <c:ptCount val="52"/>
                <c:pt idx="0">
                  <c:v>1</c:v>
                </c:pt>
                <c:pt idx="1">
                  <c:v>0</c:v>
                </c:pt>
                <c:pt idx="2">
                  <c:v>2</c:v>
                </c:pt>
                <c:pt idx="3">
                  <c:v>1</c:v>
                </c:pt>
                <c:pt idx="4">
                  <c:v>1</c:v>
                </c:pt>
                <c:pt idx="5">
                  <c:v>0</c:v>
                </c:pt>
                <c:pt idx="6">
                  <c:v>3</c:v>
                </c:pt>
                <c:pt idx="7">
                  <c:v>2</c:v>
                </c:pt>
                <c:pt idx="8">
                  <c:v>3</c:v>
                </c:pt>
                <c:pt idx="9">
                  <c:v>2</c:v>
                </c:pt>
                <c:pt idx="10">
                  <c:v>2</c:v>
                </c:pt>
                <c:pt idx="11">
                  <c:v>1</c:v>
                </c:pt>
                <c:pt idx="12">
                  <c:v>1</c:v>
                </c:pt>
                <c:pt idx="13">
                  <c:v>2</c:v>
                </c:pt>
                <c:pt idx="14">
                  <c:v>2</c:v>
                </c:pt>
                <c:pt idx="15">
                  <c:v>1</c:v>
                </c:pt>
                <c:pt idx="16">
                  <c:v>3</c:v>
                </c:pt>
                <c:pt idx="17">
                  <c:v>2</c:v>
                </c:pt>
                <c:pt idx="18">
                  <c:v>3</c:v>
                </c:pt>
                <c:pt idx="19">
                  <c:v>1</c:v>
                </c:pt>
                <c:pt idx="20">
                  <c:v>0</c:v>
                </c:pt>
                <c:pt idx="21">
                  <c:v>1</c:v>
                </c:pt>
                <c:pt idx="22">
                  <c:v>1</c:v>
                </c:pt>
                <c:pt idx="23">
                  <c:v>1</c:v>
                </c:pt>
                <c:pt idx="24">
                  <c:v>2</c:v>
                </c:pt>
                <c:pt idx="25">
                  <c:v>1</c:v>
                </c:pt>
                <c:pt idx="26">
                  <c:v>2</c:v>
                </c:pt>
                <c:pt idx="27">
                  <c:v>0</c:v>
                </c:pt>
                <c:pt idx="28">
                  <c:v>2</c:v>
                </c:pt>
                <c:pt idx="29">
                  <c:v>3</c:v>
                </c:pt>
                <c:pt idx="30">
                  <c:v>2</c:v>
                </c:pt>
                <c:pt idx="31">
                  <c:v>2</c:v>
                </c:pt>
                <c:pt idx="32">
                  <c:v>1</c:v>
                </c:pt>
                <c:pt idx="33">
                  <c:v>2</c:v>
                </c:pt>
                <c:pt idx="34">
                  <c:v>1</c:v>
                </c:pt>
                <c:pt idx="35">
                  <c:v>2</c:v>
                </c:pt>
                <c:pt idx="36">
                  <c:v>0</c:v>
                </c:pt>
                <c:pt idx="37">
                  <c:v>3</c:v>
                </c:pt>
                <c:pt idx="38">
                  <c:v>3</c:v>
                </c:pt>
                <c:pt idx="39">
                  <c:v>3</c:v>
                </c:pt>
                <c:pt idx="40">
                  <c:v>2</c:v>
                </c:pt>
                <c:pt idx="41">
                  <c:v>2</c:v>
                </c:pt>
                <c:pt idx="42">
                  <c:v>2</c:v>
                </c:pt>
                <c:pt idx="43">
                  <c:v>2</c:v>
                </c:pt>
                <c:pt idx="44">
                  <c:v>2</c:v>
                </c:pt>
                <c:pt idx="45">
                  <c:v>3</c:v>
                </c:pt>
                <c:pt idx="46">
                  <c:v>2</c:v>
                </c:pt>
                <c:pt idx="47">
                  <c:v>3</c:v>
                </c:pt>
                <c:pt idx="48">
                  <c:v>2</c:v>
                </c:pt>
                <c:pt idx="49">
                  <c:v>1</c:v>
                </c:pt>
                <c:pt idx="50">
                  <c:v>1</c:v>
                </c:pt>
                <c:pt idx="51">
                  <c:v>3</c:v>
                </c:pt>
              </c:numCache>
            </c:numRef>
          </c:val>
          <c:extLst>
            <c:ext xmlns:c16="http://schemas.microsoft.com/office/drawing/2014/chart" uri="{C3380CC4-5D6E-409C-BE32-E72D297353CC}">
              <c16:uniqueId val="{00000000-5A99-4791-8253-E45CCB0CC22F}"/>
            </c:ext>
          </c:extLst>
        </c:ser>
        <c:ser>
          <c:idx val="2"/>
          <c:order val="3"/>
          <c:tx>
            <c:strRef>
              <c:f>'Canal endémico (C)'!$A$74</c:f>
              <c:strCache>
                <c:ptCount val="1"/>
                <c:pt idx="0">
                  <c:v>Percentil 25</c:v>
                </c:pt>
              </c:strCache>
            </c:strRef>
          </c:tx>
          <c:spPr>
            <a:solidFill>
              <a:srgbClr val="92D050"/>
            </a:solidFill>
            <a:ln w="28575" cap="rnd">
              <a:solidFill>
                <a:schemeClr val="accent6"/>
              </a:solidFill>
              <a:round/>
            </a:ln>
            <a:effectLst/>
          </c:spPr>
          <c:val>
            <c:numRef>
              <c:f>'Canal endémico (C)'!$B$74:$BA$74</c:f>
              <c:numCache>
                <c:formatCode>0.0</c:formatCode>
                <c:ptCount val="52"/>
                <c:pt idx="0">
                  <c:v>0</c:v>
                </c:pt>
                <c:pt idx="1">
                  <c:v>0</c:v>
                </c:pt>
                <c:pt idx="2">
                  <c:v>2</c:v>
                </c:pt>
                <c:pt idx="3">
                  <c:v>0</c:v>
                </c:pt>
                <c:pt idx="4">
                  <c:v>0</c:v>
                </c:pt>
                <c:pt idx="5">
                  <c:v>0</c:v>
                </c:pt>
                <c:pt idx="6">
                  <c:v>1</c:v>
                </c:pt>
                <c:pt idx="7">
                  <c:v>1</c:v>
                </c:pt>
                <c:pt idx="8">
                  <c:v>2</c:v>
                </c:pt>
                <c:pt idx="9">
                  <c:v>1</c:v>
                </c:pt>
                <c:pt idx="10">
                  <c:v>1</c:v>
                </c:pt>
                <c:pt idx="11">
                  <c:v>1</c:v>
                </c:pt>
                <c:pt idx="12">
                  <c:v>1</c:v>
                </c:pt>
                <c:pt idx="13">
                  <c:v>1</c:v>
                </c:pt>
                <c:pt idx="14">
                  <c:v>0</c:v>
                </c:pt>
                <c:pt idx="15">
                  <c:v>0</c:v>
                </c:pt>
                <c:pt idx="16">
                  <c:v>1</c:v>
                </c:pt>
                <c:pt idx="17">
                  <c:v>0</c:v>
                </c:pt>
                <c:pt idx="18">
                  <c:v>1</c:v>
                </c:pt>
                <c:pt idx="19">
                  <c:v>1</c:v>
                </c:pt>
                <c:pt idx="20">
                  <c:v>0</c:v>
                </c:pt>
                <c:pt idx="21">
                  <c:v>0</c:v>
                </c:pt>
                <c:pt idx="22">
                  <c:v>1</c:v>
                </c:pt>
                <c:pt idx="23">
                  <c:v>1</c:v>
                </c:pt>
                <c:pt idx="24">
                  <c:v>1</c:v>
                </c:pt>
                <c:pt idx="25">
                  <c:v>0</c:v>
                </c:pt>
                <c:pt idx="26">
                  <c:v>0</c:v>
                </c:pt>
                <c:pt idx="27">
                  <c:v>0</c:v>
                </c:pt>
                <c:pt idx="28">
                  <c:v>0</c:v>
                </c:pt>
                <c:pt idx="29">
                  <c:v>0</c:v>
                </c:pt>
                <c:pt idx="30">
                  <c:v>2</c:v>
                </c:pt>
                <c:pt idx="31">
                  <c:v>1</c:v>
                </c:pt>
                <c:pt idx="32">
                  <c:v>1</c:v>
                </c:pt>
                <c:pt idx="33">
                  <c:v>2</c:v>
                </c:pt>
                <c:pt idx="34">
                  <c:v>1</c:v>
                </c:pt>
                <c:pt idx="35">
                  <c:v>1</c:v>
                </c:pt>
                <c:pt idx="36">
                  <c:v>0</c:v>
                </c:pt>
                <c:pt idx="37">
                  <c:v>3</c:v>
                </c:pt>
                <c:pt idx="38">
                  <c:v>0</c:v>
                </c:pt>
                <c:pt idx="39">
                  <c:v>2</c:v>
                </c:pt>
                <c:pt idx="40">
                  <c:v>1</c:v>
                </c:pt>
                <c:pt idx="41">
                  <c:v>1</c:v>
                </c:pt>
                <c:pt idx="42">
                  <c:v>2</c:v>
                </c:pt>
                <c:pt idx="43">
                  <c:v>2</c:v>
                </c:pt>
                <c:pt idx="44">
                  <c:v>1</c:v>
                </c:pt>
                <c:pt idx="45">
                  <c:v>1</c:v>
                </c:pt>
                <c:pt idx="46">
                  <c:v>1</c:v>
                </c:pt>
                <c:pt idx="47">
                  <c:v>2</c:v>
                </c:pt>
                <c:pt idx="48">
                  <c:v>1</c:v>
                </c:pt>
                <c:pt idx="49">
                  <c:v>1</c:v>
                </c:pt>
                <c:pt idx="50">
                  <c:v>1</c:v>
                </c:pt>
                <c:pt idx="51">
                  <c:v>2</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40259968"/>
        <c:axId val="40262272"/>
      </c:areaChart>
      <c:scatterChart>
        <c:scatterStyle val="lineMarker"/>
        <c:varyColors val="0"/>
        <c:ser>
          <c:idx val="0"/>
          <c:order val="0"/>
          <c:tx>
            <c:strRef>
              <c:f>'Canal endémico (C)'!$A$72</c:f>
              <c:strCache>
                <c:ptCount val="1"/>
                <c:pt idx="0">
                  <c:v>2022</c:v>
                </c:pt>
              </c:strCache>
            </c:strRef>
          </c:tx>
          <c:spPr>
            <a:ln w="1905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'Canal endémico (C)'!$B$72:$BA$72</c:f>
              <c:numCache>
                <c:formatCode>General</c:formatCode>
                <c:ptCount val="52"/>
                <c:pt idx="0">
                  <c:v>4</c:v>
                </c:pt>
                <c:pt idx="1">
                  <c:v>0</c:v>
                </c:pt>
                <c:pt idx="2">
                  <c:v>2</c:v>
                </c:pt>
                <c:pt idx="3">
                  <c:v>2</c:v>
                </c:pt>
                <c:pt idx="4">
                  <c:v>3</c:v>
                </c:pt>
                <c:pt idx="5">
                  <c:v>3</c:v>
                </c:pt>
                <c:pt idx="6">
                  <c:v>2</c:v>
                </c:pt>
                <c:pt idx="7">
                  <c:v>0</c:v>
                </c:pt>
                <c:pt idx="8">
                  <c:v>2</c:v>
                </c:pt>
                <c:pt idx="9">
                  <c:v>2</c:v>
                </c:pt>
                <c:pt idx="10">
                  <c:v>3</c:v>
                </c:pt>
                <c:pt idx="11">
                  <c:v>1</c:v>
                </c:pt>
                <c:pt idx="12">
                  <c:v>3</c:v>
                </c:pt>
                <c:pt idx="13">
                  <c:v>2</c:v>
                </c:pt>
                <c:pt idx="14">
                  <c:v>3</c:v>
                </c:pt>
                <c:pt idx="15">
                  <c:v>3</c:v>
                </c:pt>
                <c:pt idx="16">
                  <c:v>4</c:v>
                </c:pt>
                <c:pt idx="17">
                  <c:v>0</c:v>
                </c:pt>
                <c:pt idx="18">
                  <c:v>7</c:v>
                </c:pt>
                <c:pt idx="19">
                  <c:v>4</c:v>
                </c:pt>
                <c:pt idx="20">
                  <c:v>4</c:v>
                </c:pt>
                <c:pt idx="21">
                  <c:v>1</c:v>
                </c:pt>
                <c:pt idx="22">
                  <c:v>5</c:v>
                </c:pt>
                <c:pt idx="23">
                  <c:v>3</c:v>
                </c:pt>
                <c:pt idx="24">
                  <c:v>6</c:v>
                </c:pt>
                <c:pt idx="25">
                  <c:v>2</c:v>
                </c:pt>
                <c:pt idx="26">
                  <c:v>0</c:v>
                </c:pt>
                <c:pt idx="27">
                  <c:v>2</c:v>
                </c:pt>
                <c:pt idx="28">
                  <c:v>3</c:v>
                </c:pt>
                <c:pt idx="29">
                  <c:v>6</c:v>
                </c:pt>
                <c:pt idx="30">
                  <c:v>0</c:v>
                </c:pt>
                <c:pt idx="31">
                  <c:v>4</c:v>
                </c:pt>
                <c:pt idx="32">
                  <c:v>0</c:v>
                </c:pt>
                <c:pt idx="33">
                  <c:v>3</c:v>
                </c:pt>
                <c:pt idx="34">
                  <c:v>2</c:v>
                </c:pt>
                <c:pt idx="35">
                  <c:v>3</c:v>
                </c:pt>
              </c:numCache>
            </c:numRef>
          </c:yVal>
          <c:smooth val="0"/>
          <c:extLst>
            <c:ext xmlns:c16="http://schemas.microsoft.com/office/drawing/2014/chart" uri="{C3380CC4-5D6E-409C-BE32-E72D297353CC}">
              <c16:uniqueId val="{00000003-5A99-4791-8253-E45CCB0CC22F}"/>
            </c:ext>
          </c:extLst>
        </c:ser>
        <c:dLbls>
          <c:showLegendKey val="0"/>
          <c:showVal val="0"/>
          <c:showCatName val="0"/>
          <c:showSerName val="0"/>
          <c:showPercent val="0"/>
          <c:showBubbleSize val="0"/>
        </c:dLbls>
        <c:axId val="40259968"/>
        <c:axId val="40262272"/>
      </c:scatterChart>
      <c:catAx>
        <c:axId val="40259968"/>
        <c:scaling>
          <c:orientation val="minMax"/>
        </c:scaling>
        <c:delete val="0"/>
        <c:axPos val="b"/>
        <c:title>
          <c:tx>
            <c:rich>
              <a:bodyPr/>
              <a:lstStyle/>
              <a:p>
                <a:pPr>
                  <a:defRPr sz="900"/>
                </a:pPr>
                <a:r>
                  <a:rPr lang="en-US" sz="900"/>
                  <a:t>Semana Epidemiológica</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900" b="1"/>
            </a:pPr>
            <a:endParaRPr lang="en-US"/>
          </a:p>
        </c:txPr>
        <c:crossAx val="40262272"/>
        <c:crosses val="autoZero"/>
        <c:auto val="1"/>
        <c:lblAlgn val="ctr"/>
        <c:lblOffset val="100"/>
        <c:noMultiLvlLbl val="0"/>
      </c:catAx>
      <c:valAx>
        <c:axId val="40262272"/>
        <c:scaling>
          <c:orientation val="minMax"/>
        </c:scaling>
        <c:delete val="0"/>
        <c:axPos val="l"/>
        <c:title>
          <c:tx>
            <c:rich>
              <a:bodyPr/>
              <a:lstStyle/>
              <a:p>
                <a:pPr>
                  <a:defRPr sz="900"/>
                </a:pPr>
                <a:r>
                  <a:rPr lang="es-CO" sz="900"/>
                  <a:t>Número de casos</a:t>
                </a:r>
              </a:p>
            </c:rich>
          </c:tx>
          <c:overlay val="0"/>
        </c:title>
        <c:numFmt formatCode="0" sourceLinked="0"/>
        <c:majorTickMark val="none"/>
        <c:minorTickMark val="none"/>
        <c:tickLblPos val="nextTo"/>
        <c:spPr>
          <a:ln w="6350">
            <a:noFill/>
          </a:ln>
        </c:spPr>
        <c:txPr>
          <a:bodyPr rot="-60000000" vert="horz"/>
          <a:lstStyle/>
          <a:p>
            <a:pPr>
              <a:defRPr b="1"/>
            </a:pPr>
            <a:endParaRPr lang="en-US"/>
          </a:p>
        </c:txPr>
        <c:crossAx val="40259968"/>
        <c:crosses val="autoZero"/>
        <c:crossBetween val="between"/>
      </c:valAx>
      <c:spPr>
        <a:noFill/>
        <a:ln w="25400">
          <a:noFill/>
        </a:ln>
      </c:spPr>
    </c:plotArea>
    <c:legend>
      <c:legendPos val="b"/>
      <c:overlay val="0"/>
      <c:spPr>
        <a:noFill/>
        <a:ln w="25400">
          <a:noFill/>
        </a:ln>
      </c:spPr>
      <c:txPr>
        <a:bodyPr rot="0" vert="horz"/>
        <a:lstStyle/>
        <a:p>
          <a:pPr>
            <a:defRPr sz="900"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[BASE CENTINELA IRAG HSVF_13-10-2022_semana 40.xlsx]CASOS SEMANALES!Tabla dinámica3</c:name>
    <c:fmtId val="8"/>
  </c:pivotSource>
  <c:chart>
    <c:autoTitleDeleted val="1"/>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dLbl>
          <c:idx val="0"/>
          <c:delete val="1"/>
          <c:extLst>
            <c:ext xmlns:c15="http://schemas.microsoft.com/office/drawing/2012/chart" uri="{CE6537A1-D6FC-4f65-9D91-7224C49458BB}"/>
          </c:extLst>
        </c:dLbl>
      </c:pivotFmt>
      <c:pivotFmt>
        <c:idx val="17"/>
        <c:dLbl>
          <c:idx val="0"/>
          <c:delete val="1"/>
          <c:extLst>
            <c:ext xmlns:c15="http://schemas.microsoft.com/office/drawing/2012/chart" uri="{CE6537A1-D6FC-4f65-9D91-7224C49458BB}"/>
          </c:extLst>
        </c:dLbl>
      </c:pivotFmt>
      <c:pivotFmt>
        <c:idx val="18"/>
        <c:dLbl>
          <c:idx val="0"/>
          <c:delete val="1"/>
          <c:extLst>
            <c:ext xmlns:c15="http://schemas.microsoft.com/office/drawing/2012/chart" uri="{CE6537A1-D6FC-4f65-9D91-7224C49458BB}"/>
          </c:extLst>
        </c:dLbl>
      </c:pivotFmt>
      <c:pivotFmt>
        <c:idx val="19"/>
        <c:dLbl>
          <c:idx val="0"/>
          <c:delete val="1"/>
          <c:extLst>
            <c:ext xmlns:c15="http://schemas.microsoft.com/office/drawing/2012/chart" uri="{CE6537A1-D6FC-4f65-9D91-7224C49458BB}"/>
          </c:extLst>
        </c:dLbl>
      </c:pivotFmt>
      <c:pivotFmt>
        <c:idx val="20"/>
      </c:pivotFmt>
      <c:pivotFmt>
        <c:idx val="21"/>
        <c:dLbl>
          <c:idx val="0"/>
          <c:delete val="1"/>
          <c:extLst>
            <c:ext xmlns:c15="http://schemas.microsoft.com/office/drawing/2012/chart" uri="{CE6537A1-D6FC-4f65-9D91-7224C49458BB}"/>
          </c:extLst>
        </c:dLbl>
      </c:pivotFmt>
      <c:pivotFmt>
        <c:idx val="22"/>
      </c:pivotFmt>
      <c:pivotFmt>
        <c:idx val="23"/>
      </c:pivotFmt>
      <c:pivotFmt>
        <c:idx val="24"/>
      </c:pivotFmt>
      <c:pivotFmt>
        <c:idx val="25"/>
      </c:pivotFmt>
      <c:pivotFmt>
        <c:idx val="26"/>
        <c:dLbl>
          <c:idx val="0"/>
          <c:delete val="1"/>
          <c:extLst>
            <c:ext xmlns:c15="http://schemas.microsoft.com/office/drawing/2012/chart" uri="{CE6537A1-D6FC-4f65-9D91-7224C49458BB}"/>
          </c:extLst>
        </c:dLbl>
      </c:pivotFmt>
      <c:pivotFmt>
        <c:idx val="27"/>
        <c:dLbl>
          <c:idx val="0"/>
          <c:delete val="1"/>
          <c:extLst>
            <c:ext xmlns:c15="http://schemas.microsoft.com/office/drawing/2012/chart" uri="{CE6537A1-D6FC-4f65-9D91-7224C49458BB}"/>
          </c:extLst>
        </c:dLbl>
      </c:pivotFmt>
      <c:pivotFmt>
        <c:idx val="28"/>
      </c:pivotFmt>
      <c:pivotFmt>
        <c:idx val="29"/>
        <c:dLbl>
          <c:idx val="0"/>
          <c:delete val="1"/>
          <c:extLst>
            <c:ext xmlns:c15="http://schemas.microsoft.com/office/drawing/2012/chart" uri="{CE6537A1-D6FC-4f65-9D91-7224C49458BB}"/>
          </c:extLst>
        </c:dLbl>
      </c:pivotFmt>
      <c:pivotFmt>
        <c:idx val="30"/>
        <c:marker>
          <c:symbol val="none"/>
        </c:marker>
      </c:pivotFmt>
      <c:pivotFmt>
        <c:idx val="31"/>
      </c:pivotFmt>
      <c:pivotFmt>
        <c:idx val="32"/>
      </c:pivotFmt>
      <c:pivotFmt>
        <c:idx val="33"/>
      </c:pivotFmt>
      <c:pivotFmt>
        <c:idx val="34"/>
      </c:pivotFmt>
      <c:pivotFmt>
        <c:idx val="35"/>
      </c:pivotFmt>
      <c:pivotFmt>
        <c:idx val="36"/>
      </c:pivotFmt>
      <c:pivotFmt>
        <c:idx val="37"/>
      </c:pivotFmt>
      <c:pivotFmt>
        <c:idx val="38"/>
      </c:pivotFmt>
      <c:pivotFmt>
        <c:idx val="39"/>
      </c:pivotFmt>
      <c:pivotFmt>
        <c:idx val="40"/>
      </c:pivotFmt>
      <c:pivotFmt>
        <c:idx val="41"/>
      </c:pivotFmt>
      <c:pivotFmt>
        <c:idx val="42"/>
      </c:pivotFmt>
      <c:pivotFmt>
        <c:idx val="43"/>
      </c:pivotFmt>
      <c:pivotFmt>
        <c:idx val="44"/>
      </c:pivotFmt>
      <c:pivotFmt>
        <c:idx val="45"/>
      </c:pivotFmt>
      <c:pivotFmt>
        <c:idx val="46"/>
        <c:marker>
          <c:symbol val="none"/>
        </c:marker>
        <c:dLbl>
          <c:idx val="0"/>
          <c:delete val="1"/>
          <c:extLst>
            <c:ext xmlns:c15="http://schemas.microsoft.com/office/drawing/2012/chart" uri="{CE6537A1-D6FC-4f65-9D91-7224C49458BB}"/>
          </c:extLst>
        </c:dLbl>
      </c:pivotFmt>
      <c:pivotFmt>
        <c:idx val="47"/>
        <c:marker>
          <c:symbol val="none"/>
        </c:marker>
        <c:dLbl>
          <c:idx val="0"/>
          <c:delete val="1"/>
          <c:extLst>
            <c:ext xmlns:c15="http://schemas.microsoft.com/office/drawing/2012/chart" uri="{CE6537A1-D6FC-4f65-9D91-7224C49458BB}"/>
          </c:extLst>
        </c:dLbl>
      </c:pivotFmt>
      <c:pivotFmt>
        <c:idx val="48"/>
        <c:marker>
          <c:symbol val="none"/>
        </c:marker>
        <c:dLbl>
          <c:idx val="0"/>
          <c:delete val="1"/>
          <c:extLst>
            <c:ext xmlns:c15="http://schemas.microsoft.com/office/drawing/2012/chart" uri="{CE6537A1-D6FC-4f65-9D91-7224C49458BB}"/>
          </c:extLst>
        </c:dLbl>
      </c:pivotFmt>
      <c:pivotFmt>
        <c:idx val="49"/>
        <c:marker>
          <c:symbol val="none"/>
        </c:marker>
        <c:dLbl>
          <c:idx val="0"/>
          <c:delete val="1"/>
          <c:extLst>
            <c:ext xmlns:c15="http://schemas.microsoft.com/office/drawing/2012/chart" uri="{CE6537A1-D6FC-4f65-9D91-7224C49458BB}"/>
          </c:extLst>
        </c:dLbl>
      </c:pivotFmt>
      <c:pivotFmt>
        <c:idx val="50"/>
        <c:marker>
          <c:symbol val="none"/>
        </c:marker>
        <c:dLbl>
          <c:idx val="0"/>
          <c:delete val="1"/>
          <c:extLst>
            <c:ext xmlns:c15="http://schemas.microsoft.com/office/drawing/2012/chart" uri="{CE6537A1-D6FC-4f65-9D91-7224C49458BB}"/>
          </c:extLst>
        </c:dLbl>
      </c:pivotFmt>
      <c:pivotFmt>
        <c:idx val="51"/>
        <c:marker>
          <c:symbol val="none"/>
        </c:marker>
        <c:dLbl>
          <c:idx val="0"/>
          <c:delete val="1"/>
          <c:extLst>
            <c:ext xmlns:c15="http://schemas.microsoft.com/office/drawing/2012/chart" uri="{CE6537A1-D6FC-4f65-9D91-7224C49458BB}"/>
          </c:extLst>
        </c:dLbl>
      </c:pivotFmt>
      <c:pivotFmt>
        <c:idx val="52"/>
        <c:marker>
          <c:symbol val="none"/>
        </c:marker>
        <c:dLbl>
          <c:idx val="0"/>
          <c:delete val="1"/>
          <c:extLst>
            <c:ext xmlns:c15="http://schemas.microsoft.com/office/drawing/2012/chart" uri="{CE6537A1-D6FC-4f65-9D91-7224C49458BB}"/>
          </c:extLst>
        </c:dLbl>
      </c:pivotFmt>
      <c:pivotFmt>
        <c:idx val="53"/>
        <c:marker>
          <c:symbol val="none"/>
        </c:marker>
        <c:dLbl>
          <c:idx val="0"/>
          <c:delete val="1"/>
          <c:extLst>
            <c:ext xmlns:c15="http://schemas.microsoft.com/office/drawing/2012/chart" uri="{CE6537A1-D6FC-4f65-9D91-7224C49458BB}"/>
          </c:extLst>
        </c:dLbl>
      </c:pivotFmt>
      <c:pivotFmt>
        <c:idx val="54"/>
        <c:marker>
          <c:symbol val="none"/>
        </c:marker>
        <c:dLbl>
          <c:idx val="0"/>
          <c:delete val="1"/>
          <c:extLst>
            <c:ext xmlns:c15="http://schemas.microsoft.com/office/drawing/2012/chart" uri="{CE6537A1-D6FC-4f65-9D91-7224C49458BB}"/>
          </c:extLst>
        </c:dLbl>
      </c:pivotFmt>
      <c:pivotFmt>
        <c:idx val="55"/>
        <c:marker>
          <c:symbol val="none"/>
        </c:marker>
        <c:dLbl>
          <c:idx val="0"/>
          <c:delete val="1"/>
          <c:extLst>
            <c:ext xmlns:c15="http://schemas.microsoft.com/office/drawing/2012/chart" uri="{CE6537A1-D6FC-4f65-9D91-7224C49458BB}"/>
          </c:extLst>
        </c:dLbl>
      </c:pivotFmt>
      <c:pivotFmt>
        <c:idx val="56"/>
        <c:marker>
          <c:symbol val="none"/>
        </c:marker>
        <c:dLbl>
          <c:idx val="0"/>
          <c:delete val="1"/>
          <c:extLst>
            <c:ext xmlns:c15="http://schemas.microsoft.com/office/drawing/2012/chart" uri="{CE6537A1-D6FC-4f65-9D91-7224C49458BB}"/>
          </c:extLst>
        </c:dLbl>
      </c:pivotFmt>
      <c:pivotFmt>
        <c:idx val="57"/>
        <c:marker>
          <c:symbol val="none"/>
        </c:marker>
        <c:dLbl>
          <c:idx val="0"/>
          <c:delete val="1"/>
          <c:extLst>
            <c:ext xmlns:c15="http://schemas.microsoft.com/office/drawing/2012/chart" uri="{CE6537A1-D6FC-4f65-9D91-7224C49458BB}"/>
          </c:extLst>
        </c:dLbl>
      </c:pivotFmt>
      <c:pivotFmt>
        <c:idx val="58"/>
        <c:marker>
          <c:symbol val="none"/>
        </c:marker>
        <c:dLbl>
          <c:idx val="0"/>
          <c:delete val="1"/>
          <c:extLst>
            <c:ext xmlns:c15="http://schemas.microsoft.com/office/drawing/2012/chart" uri="{CE6537A1-D6FC-4f65-9D91-7224C49458BB}"/>
          </c:extLst>
        </c:dLbl>
      </c:pivotFmt>
      <c:pivotFmt>
        <c:idx val="59"/>
        <c:marker>
          <c:symbol val="none"/>
        </c:marker>
        <c:dLbl>
          <c:idx val="0"/>
          <c:delete val="1"/>
          <c:extLst>
            <c:ext xmlns:c15="http://schemas.microsoft.com/office/drawing/2012/chart" uri="{CE6537A1-D6FC-4f65-9D91-7224C49458BB}"/>
          </c:extLst>
        </c:dLbl>
      </c:pivotFmt>
      <c:pivotFmt>
        <c:idx val="60"/>
        <c:marker>
          <c:symbol val="none"/>
        </c:marker>
        <c:dLbl>
          <c:idx val="0"/>
          <c:delete val="1"/>
          <c:extLst>
            <c:ext xmlns:c15="http://schemas.microsoft.com/office/drawing/2012/chart" uri="{CE6537A1-D6FC-4f65-9D91-7224C49458BB}"/>
          </c:extLst>
        </c:dLbl>
      </c:pivotFmt>
      <c:pivotFmt>
        <c:idx val="61"/>
        <c:marker>
          <c:symbol val="none"/>
        </c:marker>
        <c:dLbl>
          <c:idx val="0"/>
          <c:delete val="1"/>
          <c:extLst>
            <c:ext xmlns:c15="http://schemas.microsoft.com/office/drawing/2012/chart" uri="{CE6537A1-D6FC-4f65-9D91-7224C49458BB}"/>
          </c:extLst>
        </c:dLbl>
      </c:pivotFmt>
      <c:pivotFmt>
        <c:idx val="62"/>
        <c:marker>
          <c:symbol val="none"/>
        </c:marker>
        <c:dLbl>
          <c:idx val="0"/>
          <c:delete val="1"/>
          <c:extLst>
            <c:ext xmlns:c15="http://schemas.microsoft.com/office/drawing/2012/chart" uri="{CE6537A1-D6FC-4f65-9D91-7224C49458BB}"/>
          </c:extLst>
        </c:dLbl>
      </c:pivotFmt>
      <c:pivotFmt>
        <c:idx val="63"/>
        <c:marker>
          <c:symbol val="none"/>
        </c:marker>
        <c:dLbl>
          <c:idx val="0"/>
          <c:delete val="1"/>
          <c:extLst>
            <c:ext xmlns:c15="http://schemas.microsoft.com/office/drawing/2012/chart" uri="{CE6537A1-D6FC-4f65-9D91-7224C49458BB}"/>
          </c:extLst>
        </c:dLbl>
      </c:pivotFmt>
      <c:pivotFmt>
        <c:idx val="64"/>
        <c:marker>
          <c:symbol val="none"/>
        </c:marker>
        <c:dLbl>
          <c:idx val="0"/>
          <c:delete val="1"/>
          <c:extLst>
            <c:ext xmlns:c15="http://schemas.microsoft.com/office/drawing/2012/chart" uri="{CE6537A1-D6FC-4f65-9D91-7224C49458BB}"/>
          </c:extLst>
        </c:dLbl>
      </c:pivotFmt>
      <c:pivotFmt>
        <c:idx val="65"/>
        <c:marker>
          <c:symbol val="none"/>
        </c:marker>
        <c:dLbl>
          <c:idx val="0"/>
          <c:delete val="1"/>
          <c:extLst>
            <c:ext xmlns:c15="http://schemas.microsoft.com/office/drawing/2012/chart" uri="{CE6537A1-D6FC-4f65-9D91-7224C49458BB}"/>
          </c:extLst>
        </c:dLbl>
      </c:pivotFmt>
      <c:pivotFmt>
        <c:idx val="66"/>
        <c:marker>
          <c:symbol val="none"/>
        </c:marker>
        <c:dLbl>
          <c:idx val="0"/>
          <c:delete val="1"/>
          <c:extLst>
            <c:ext xmlns:c15="http://schemas.microsoft.com/office/drawing/2012/chart" uri="{CE6537A1-D6FC-4f65-9D91-7224C49458BB}"/>
          </c:extLst>
        </c:dLbl>
      </c:pivotFmt>
      <c:pivotFmt>
        <c:idx val="67"/>
        <c:marker>
          <c:symbol val="none"/>
        </c:marker>
        <c:dLbl>
          <c:idx val="0"/>
          <c:delete val="1"/>
          <c:extLst>
            <c:ext xmlns:c15="http://schemas.microsoft.com/office/drawing/2012/chart" uri="{CE6537A1-D6FC-4f65-9D91-7224C49458BB}"/>
          </c:extLst>
        </c:dLbl>
      </c:pivotFmt>
      <c:pivotFmt>
        <c:idx val="68"/>
        <c:marker>
          <c:symbol val="none"/>
        </c:marker>
        <c:dLbl>
          <c:idx val="0"/>
          <c:delete val="1"/>
          <c:extLst>
            <c:ext xmlns:c15="http://schemas.microsoft.com/office/drawing/2012/chart" uri="{CE6537A1-D6FC-4f65-9D91-7224C49458BB}"/>
          </c:extLst>
        </c:dLbl>
      </c:pivotFmt>
      <c:pivotFmt>
        <c:idx val="69"/>
        <c:marker>
          <c:symbol val="none"/>
        </c:marker>
        <c:dLbl>
          <c:idx val="0"/>
          <c:delete val="1"/>
          <c:extLst>
            <c:ext xmlns:c15="http://schemas.microsoft.com/office/drawing/2012/chart" uri="{CE6537A1-D6FC-4f65-9D91-7224C49458BB}"/>
          </c:extLst>
        </c:dLbl>
      </c:pivotFmt>
      <c:pivotFmt>
        <c:idx val="70"/>
        <c:marker>
          <c:symbol val="none"/>
        </c:marker>
        <c:dLbl>
          <c:idx val="0"/>
          <c:delete val="1"/>
          <c:extLst>
            <c:ext xmlns:c15="http://schemas.microsoft.com/office/drawing/2012/chart" uri="{CE6537A1-D6FC-4f65-9D91-7224C49458BB}"/>
          </c:extLst>
        </c:dLbl>
      </c:pivotFmt>
      <c:pivotFmt>
        <c:idx val="71"/>
        <c:marker>
          <c:symbol val="none"/>
        </c:marker>
        <c:dLbl>
          <c:idx val="0"/>
          <c:delete val="1"/>
          <c:extLst>
            <c:ext xmlns:c15="http://schemas.microsoft.com/office/drawing/2012/chart" uri="{CE6537A1-D6FC-4f65-9D91-7224C49458BB}"/>
          </c:extLst>
        </c:dLbl>
      </c:pivotFmt>
      <c:pivotFmt>
        <c:idx val="72"/>
        <c:marker>
          <c:symbol val="none"/>
        </c:marker>
        <c:dLbl>
          <c:idx val="0"/>
          <c:delete val="1"/>
          <c:extLst>
            <c:ext xmlns:c15="http://schemas.microsoft.com/office/drawing/2012/chart" uri="{CE6537A1-D6FC-4f65-9D91-7224C49458BB}"/>
          </c:extLst>
        </c:dLbl>
      </c:pivotFmt>
      <c:pivotFmt>
        <c:idx val="73"/>
        <c:marker>
          <c:symbol val="none"/>
        </c:marker>
        <c:dLbl>
          <c:idx val="0"/>
          <c:delete val="1"/>
          <c:extLst>
            <c:ext xmlns:c15="http://schemas.microsoft.com/office/drawing/2012/chart" uri="{CE6537A1-D6FC-4f65-9D91-7224C49458BB}"/>
          </c:extLst>
        </c:dLbl>
      </c:pivotFmt>
      <c:pivotFmt>
        <c:idx val="74"/>
        <c:marker>
          <c:symbol val="none"/>
        </c:marker>
        <c:dLbl>
          <c:idx val="0"/>
          <c:delete val="1"/>
          <c:extLst>
            <c:ext xmlns:c15="http://schemas.microsoft.com/office/drawing/2012/chart" uri="{CE6537A1-D6FC-4f65-9D91-7224C49458BB}"/>
          </c:extLst>
        </c:dLbl>
      </c:pivotFmt>
      <c:pivotFmt>
        <c:idx val="75"/>
        <c:marker>
          <c:symbol val="none"/>
        </c:marker>
        <c:dLbl>
          <c:idx val="0"/>
          <c:delete val="1"/>
          <c:extLst>
            <c:ext xmlns:c15="http://schemas.microsoft.com/office/drawing/2012/chart" uri="{CE6537A1-D6FC-4f65-9D91-7224C49458BB}"/>
          </c:extLst>
        </c:dLbl>
      </c:pivotFmt>
      <c:pivotFmt>
        <c:idx val="76"/>
        <c:marker>
          <c:symbol val="none"/>
        </c:marker>
        <c:dLbl>
          <c:idx val="0"/>
          <c:delete val="1"/>
          <c:extLst>
            <c:ext xmlns:c15="http://schemas.microsoft.com/office/drawing/2012/chart" uri="{CE6537A1-D6FC-4f65-9D91-7224C49458BB}"/>
          </c:extLst>
        </c:dLbl>
      </c:pivotFmt>
      <c:pivotFmt>
        <c:idx val="77"/>
        <c:marker>
          <c:symbol val="none"/>
        </c:marker>
        <c:dLbl>
          <c:idx val="0"/>
          <c:delete val="1"/>
          <c:extLst>
            <c:ext xmlns:c15="http://schemas.microsoft.com/office/drawing/2012/chart" uri="{CE6537A1-D6FC-4f65-9D91-7224C49458BB}"/>
          </c:extLst>
        </c:dLbl>
      </c:pivotFmt>
      <c:pivotFmt>
        <c:idx val="78"/>
        <c:marker>
          <c:symbol val="none"/>
        </c:marker>
        <c:dLbl>
          <c:idx val="0"/>
          <c:delete val="1"/>
          <c:extLst>
            <c:ext xmlns:c15="http://schemas.microsoft.com/office/drawing/2012/chart" uri="{CE6537A1-D6FC-4f65-9D91-7224C49458BB}"/>
          </c:extLst>
        </c:dLbl>
      </c:pivotFmt>
      <c:pivotFmt>
        <c:idx val="79"/>
        <c:marker>
          <c:symbol val="none"/>
        </c:marker>
        <c:dLbl>
          <c:idx val="0"/>
          <c:delete val="1"/>
          <c:extLst>
            <c:ext xmlns:c15="http://schemas.microsoft.com/office/drawing/2012/chart" uri="{CE6537A1-D6FC-4f65-9D91-7224C49458BB}"/>
          </c:extLst>
        </c:dLbl>
      </c:pivotFmt>
      <c:pivotFmt>
        <c:idx val="80"/>
        <c:marker>
          <c:symbol val="none"/>
        </c:marker>
        <c:dLbl>
          <c:idx val="0"/>
          <c:delete val="1"/>
          <c:extLst>
            <c:ext xmlns:c15="http://schemas.microsoft.com/office/drawing/2012/chart" uri="{CE6537A1-D6FC-4f65-9D91-7224C49458BB}"/>
          </c:extLst>
        </c:dLbl>
      </c:pivotFmt>
      <c:pivotFmt>
        <c:idx val="81"/>
        <c:marker>
          <c:symbol val="none"/>
        </c:marker>
        <c:dLbl>
          <c:idx val="0"/>
          <c:delete val="1"/>
          <c:extLst>
            <c:ext xmlns:c15="http://schemas.microsoft.com/office/drawing/2012/chart" uri="{CE6537A1-D6FC-4f65-9D91-7224C49458BB}"/>
          </c:extLst>
        </c:dLbl>
      </c:pivotFmt>
      <c:pivotFmt>
        <c:idx val="82"/>
        <c:marker>
          <c:symbol val="none"/>
        </c:marker>
        <c:dLbl>
          <c:idx val="0"/>
          <c:delete val="1"/>
          <c:extLst>
            <c:ext xmlns:c15="http://schemas.microsoft.com/office/drawing/2012/chart" uri="{CE6537A1-D6FC-4f65-9D91-7224C49458BB}"/>
          </c:extLst>
        </c:dLbl>
      </c:pivotFmt>
      <c:pivotFmt>
        <c:idx val="83"/>
        <c:marker>
          <c:symbol val="none"/>
        </c:marker>
        <c:dLbl>
          <c:idx val="0"/>
          <c:delete val="1"/>
          <c:extLst>
            <c:ext xmlns:c15="http://schemas.microsoft.com/office/drawing/2012/chart" uri="{CE6537A1-D6FC-4f65-9D91-7224C49458BB}"/>
          </c:extLst>
        </c:dLbl>
      </c:pivotFmt>
      <c:pivotFmt>
        <c:idx val="84"/>
        <c:marker>
          <c:symbol val="none"/>
        </c:marker>
        <c:dLbl>
          <c:idx val="0"/>
          <c:delete val="1"/>
          <c:extLst>
            <c:ext xmlns:c15="http://schemas.microsoft.com/office/drawing/2012/chart" uri="{CE6537A1-D6FC-4f65-9D91-7224C49458BB}"/>
          </c:extLst>
        </c:dLbl>
      </c:pivotFmt>
    </c:pivotFmts>
    <c:plotArea>
      <c:layout/>
      <c:barChart>
        <c:barDir val="col"/>
        <c:grouping val="stacked"/>
        <c:varyColors val="0"/>
        <c:ser>
          <c:idx val="0"/>
          <c:order val="0"/>
          <c:tx>
            <c:strRef>
              <c:f>'CASOS SEMANALES'!$F$3:$F$4</c:f>
              <c:strCache>
                <c:ptCount val="1"/>
                <c:pt idx="0">
                  <c:v>STREPTOCOCCUS PNEUMONIAE</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SEMANALES'!$F$5:$F$12</c:f>
              <c:numCache>
                <c:formatCode>General</c:formatCode>
                <c:ptCount val="7"/>
                <c:pt idx="5">
                  <c:v>1</c:v>
                </c:pt>
              </c:numCache>
            </c:numRef>
          </c:val>
          <c:extLst>
            <c:ext xmlns:c16="http://schemas.microsoft.com/office/drawing/2014/chart" uri="{C3380CC4-5D6E-409C-BE32-E72D297353CC}">
              <c16:uniqueId val="{00000000-93CC-4991-9F9A-55E0E316D366}"/>
            </c:ext>
          </c:extLst>
        </c:ser>
        <c:ser>
          <c:idx val="1"/>
          <c:order val="1"/>
          <c:tx>
            <c:strRef>
              <c:f>'CASOS SEMANALES'!$G$3:$G$4</c:f>
              <c:strCache>
                <c:ptCount val="1"/>
                <c:pt idx="0">
                  <c:v>STAPHYLOCOCCUS AUREUS</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SEMANALES'!$G$5:$G$12</c:f>
              <c:numCache>
                <c:formatCode>General</c:formatCode>
                <c:ptCount val="7"/>
                <c:pt idx="5">
                  <c:v>1</c:v>
                </c:pt>
              </c:numCache>
            </c:numRef>
          </c:val>
          <c:extLst>
            <c:ext xmlns:c16="http://schemas.microsoft.com/office/drawing/2014/chart" uri="{C3380CC4-5D6E-409C-BE32-E72D297353CC}">
              <c16:uniqueId val="{00000001-93CC-4991-9F9A-55E0E316D366}"/>
            </c:ext>
          </c:extLst>
        </c:ser>
        <c:ser>
          <c:idx val="2"/>
          <c:order val="2"/>
          <c:tx>
            <c:strRef>
              <c:f>'CASOS SEMANALES'!$H$3:$H$4</c:f>
              <c:strCache>
                <c:ptCount val="1"/>
                <c:pt idx="0">
                  <c:v>VRS</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SEMANALES'!$H$5:$H$12</c:f>
              <c:numCache>
                <c:formatCode>General</c:formatCode>
                <c:ptCount val="7"/>
                <c:pt idx="0">
                  <c:v>60</c:v>
                </c:pt>
                <c:pt idx="1">
                  <c:v>34</c:v>
                </c:pt>
                <c:pt idx="2">
                  <c:v>39</c:v>
                </c:pt>
                <c:pt idx="3">
                  <c:v>6</c:v>
                </c:pt>
              </c:numCache>
            </c:numRef>
          </c:val>
          <c:extLst>
            <c:ext xmlns:c16="http://schemas.microsoft.com/office/drawing/2014/chart" uri="{C3380CC4-5D6E-409C-BE32-E72D297353CC}">
              <c16:uniqueId val="{00000002-93CC-4991-9F9A-55E0E316D366}"/>
            </c:ext>
          </c:extLst>
        </c:ser>
        <c:ser>
          <c:idx val="3"/>
          <c:order val="3"/>
          <c:tx>
            <c:strRef>
              <c:f>'CASOS SEMANALES'!$I$3:$I$4</c:f>
              <c:strCache>
                <c:ptCount val="1"/>
                <c:pt idx="0">
                  <c:v>PARAINFLUENZA 1</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SEMANALES'!$I$5:$I$12</c:f>
              <c:numCache>
                <c:formatCode>General</c:formatCode>
                <c:ptCount val="7"/>
                <c:pt idx="0">
                  <c:v>1</c:v>
                </c:pt>
                <c:pt idx="1">
                  <c:v>1</c:v>
                </c:pt>
                <c:pt idx="2">
                  <c:v>1</c:v>
                </c:pt>
                <c:pt idx="5">
                  <c:v>1</c:v>
                </c:pt>
              </c:numCache>
            </c:numRef>
          </c:val>
          <c:extLst>
            <c:ext xmlns:c16="http://schemas.microsoft.com/office/drawing/2014/chart" uri="{C3380CC4-5D6E-409C-BE32-E72D297353CC}">
              <c16:uniqueId val="{00000003-93CC-4991-9F9A-55E0E316D366}"/>
            </c:ext>
          </c:extLst>
        </c:ser>
        <c:ser>
          <c:idx val="4"/>
          <c:order val="4"/>
          <c:tx>
            <c:strRef>
              <c:f>'CASOS SEMANALES'!$J$3:$J$4</c:f>
              <c:strCache>
                <c:ptCount val="1"/>
                <c:pt idx="0">
                  <c:v>PARAINFLUENZA 3</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SEMANALES'!$J$5:$J$12</c:f>
              <c:numCache>
                <c:formatCode>General</c:formatCode>
                <c:ptCount val="7"/>
                <c:pt idx="0">
                  <c:v>4</c:v>
                </c:pt>
                <c:pt idx="1">
                  <c:v>3</c:v>
                </c:pt>
                <c:pt idx="2">
                  <c:v>5</c:v>
                </c:pt>
                <c:pt idx="3">
                  <c:v>3</c:v>
                </c:pt>
              </c:numCache>
            </c:numRef>
          </c:val>
          <c:extLst>
            <c:ext xmlns:c16="http://schemas.microsoft.com/office/drawing/2014/chart" uri="{C3380CC4-5D6E-409C-BE32-E72D297353CC}">
              <c16:uniqueId val="{00000004-93CC-4991-9F9A-55E0E316D366}"/>
            </c:ext>
          </c:extLst>
        </c:ser>
        <c:ser>
          <c:idx val="5"/>
          <c:order val="5"/>
          <c:tx>
            <c:strRef>
              <c:f>'CASOS SEMANALES'!$K$3:$K$4</c:f>
              <c:strCache>
                <c:ptCount val="1"/>
                <c:pt idx="0">
                  <c:v>PARAINFLUENZA 2</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SEMANALES'!$K$5:$K$12</c:f>
              <c:numCache>
                <c:formatCode>General</c:formatCode>
                <c:ptCount val="7"/>
                <c:pt idx="2">
                  <c:v>1</c:v>
                </c:pt>
              </c:numCache>
            </c:numRef>
          </c:val>
          <c:extLst>
            <c:ext xmlns:c16="http://schemas.microsoft.com/office/drawing/2014/chart" uri="{C3380CC4-5D6E-409C-BE32-E72D297353CC}">
              <c16:uniqueId val="{00000005-93CC-4991-9F9A-55E0E316D366}"/>
            </c:ext>
          </c:extLst>
        </c:ser>
        <c:ser>
          <c:idx val="6"/>
          <c:order val="6"/>
          <c:tx>
            <c:strRef>
              <c:f>'CASOS SEMANALES'!$L$3:$L$4</c:f>
              <c:strCache>
                <c:ptCount val="1"/>
                <c:pt idx="0">
                  <c:v>INFLUENZA B</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SEMANALES'!$L$5:$L$12</c:f>
              <c:numCache>
                <c:formatCode>General</c:formatCode>
                <c:ptCount val="7"/>
                <c:pt idx="1">
                  <c:v>1</c:v>
                </c:pt>
              </c:numCache>
            </c:numRef>
          </c:val>
          <c:extLst>
            <c:ext xmlns:c16="http://schemas.microsoft.com/office/drawing/2014/chart" uri="{C3380CC4-5D6E-409C-BE32-E72D297353CC}">
              <c16:uniqueId val="{00000006-93CC-4991-9F9A-55E0E316D366}"/>
            </c:ext>
          </c:extLst>
        </c:ser>
        <c:ser>
          <c:idx val="7"/>
          <c:order val="7"/>
          <c:tx>
            <c:strRef>
              <c:f>'CASOS SEMANALES'!$M$3:$M$4</c:f>
              <c:strCache>
                <c:ptCount val="1"/>
                <c:pt idx="0">
                  <c:v>METAPNEUMOVIRUS</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SEMANALES'!$M$5:$M$12</c:f>
              <c:numCache>
                <c:formatCode>General</c:formatCode>
                <c:ptCount val="7"/>
                <c:pt idx="0">
                  <c:v>13</c:v>
                </c:pt>
                <c:pt idx="1">
                  <c:v>10</c:v>
                </c:pt>
                <c:pt idx="2">
                  <c:v>13</c:v>
                </c:pt>
                <c:pt idx="3">
                  <c:v>3</c:v>
                </c:pt>
              </c:numCache>
            </c:numRef>
          </c:val>
          <c:extLst>
            <c:ext xmlns:c16="http://schemas.microsoft.com/office/drawing/2014/chart" uri="{C3380CC4-5D6E-409C-BE32-E72D297353CC}">
              <c16:uniqueId val="{00000007-93CC-4991-9F9A-55E0E316D366}"/>
            </c:ext>
          </c:extLst>
        </c:ser>
        <c:ser>
          <c:idx val="8"/>
          <c:order val="8"/>
          <c:tx>
            <c:strRef>
              <c:f>'CASOS SEMANALES'!$N$3:$N$4</c:f>
              <c:strCache>
                <c:ptCount val="1"/>
                <c:pt idx="0">
                  <c:v>ADENOVIRUS</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SEMANALES'!$N$5:$N$12</c:f>
              <c:numCache>
                <c:formatCode>General</c:formatCode>
                <c:ptCount val="7"/>
                <c:pt idx="0">
                  <c:v>4</c:v>
                </c:pt>
                <c:pt idx="1">
                  <c:v>9</c:v>
                </c:pt>
                <c:pt idx="2">
                  <c:v>17</c:v>
                </c:pt>
                <c:pt idx="3">
                  <c:v>5</c:v>
                </c:pt>
              </c:numCache>
            </c:numRef>
          </c:val>
          <c:extLst>
            <c:ext xmlns:c16="http://schemas.microsoft.com/office/drawing/2014/chart" uri="{C3380CC4-5D6E-409C-BE32-E72D297353CC}">
              <c16:uniqueId val="{00000008-93CC-4991-9F9A-55E0E316D366}"/>
            </c:ext>
          </c:extLst>
        </c:ser>
        <c:ser>
          <c:idx val="9"/>
          <c:order val="9"/>
          <c:tx>
            <c:strRef>
              <c:f>'CASOS SEMANALES'!$O$3:$O$4</c:f>
              <c:strCache>
                <c:ptCount val="1"/>
                <c:pt idx="0">
                  <c:v>INFLUENZA A</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SEMANALES'!$O$5:$O$12</c:f>
              <c:numCache>
                <c:formatCode>General</c:formatCode>
                <c:ptCount val="7"/>
                <c:pt idx="0">
                  <c:v>2</c:v>
                </c:pt>
                <c:pt idx="1">
                  <c:v>1</c:v>
                </c:pt>
                <c:pt idx="2">
                  <c:v>5</c:v>
                </c:pt>
                <c:pt idx="3">
                  <c:v>12</c:v>
                </c:pt>
                <c:pt idx="4">
                  <c:v>1</c:v>
                </c:pt>
                <c:pt idx="5">
                  <c:v>1</c:v>
                </c:pt>
                <c:pt idx="6">
                  <c:v>1</c:v>
                </c:pt>
              </c:numCache>
            </c:numRef>
          </c:val>
          <c:extLst>
            <c:ext xmlns:c16="http://schemas.microsoft.com/office/drawing/2014/chart" uri="{C3380CC4-5D6E-409C-BE32-E72D297353CC}">
              <c16:uniqueId val="{00000009-93CC-4991-9F9A-55E0E316D366}"/>
            </c:ext>
          </c:extLst>
        </c:ser>
        <c:ser>
          <c:idx val="10"/>
          <c:order val="10"/>
          <c:tx>
            <c:strRef>
              <c:f>'CASOS SEMANALES'!$P$3:$P$4</c:f>
              <c:strCache>
                <c:ptCount val="1"/>
                <c:pt idx="0">
                  <c:v>COVID-19</c:v>
                </c:pt>
              </c:strCache>
            </c:strRef>
          </c:tx>
          <c:invertIfNegative val="0"/>
          <c:cat>
            <c:strRef>
              <c:f>'CASOS SEMANALES'!$E$5:$E$12</c:f>
              <c:strCache>
                <c:ptCount val="7"/>
                <c:pt idx="0">
                  <c:v>&lt; 1 año</c:v>
                </c:pt>
                <c:pt idx="1">
                  <c:v>1 año</c:v>
                </c:pt>
                <c:pt idx="2">
                  <c:v>2 a 4</c:v>
                </c:pt>
                <c:pt idx="3">
                  <c:v>5 a 19</c:v>
                </c:pt>
                <c:pt idx="4">
                  <c:v>20 a 39</c:v>
                </c:pt>
                <c:pt idx="5">
                  <c:v>40 a 59</c:v>
                </c:pt>
                <c:pt idx="6">
                  <c:v>60 y +</c:v>
                </c:pt>
              </c:strCache>
            </c:strRef>
          </c:cat>
          <c:val>
            <c:numRef>
              <c:f>'CASOS SEMANALES'!$P$5:$P$12</c:f>
              <c:numCache>
                <c:formatCode>General</c:formatCode>
                <c:ptCount val="7"/>
                <c:pt idx="0">
                  <c:v>3</c:v>
                </c:pt>
                <c:pt idx="2">
                  <c:v>3</c:v>
                </c:pt>
              </c:numCache>
            </c:numRef>
          </c:val>
          <c:extLst>
            <c:ext xmlns:c16="http://schemas.microsoft.com/office/drawing/2014/chart" uri="{C3380CC4-5D6E-409C-BE32-E72D297353CC}">
              <c16:uniqueId val="{0000000A-93CC-4991-9F9A-55E0E316D366}"/>
            </c:ext>
          </c:extLst>
        </c:ser>
        <c:dLbls>
          <c:showLegendKey val="0"/>
          <c:showVal val="0"/>
          <c:showCatName val="0"/>
          <c:showSerName val="0"/>
          <c:showPercent val="0"/>
          <c:showBubbleSize val="0"/>
        </c:dLbls>
        <c:gapWidth val="95"/>
        <c:overlap val="100"/>
        <c:axId val="76477952"/>
        <c:axId val="76479488"/>
      </c:barChart>
      <c:catAx>
        <c:axId val="76477952"/>
        <c:scaling>
          <c:orientation val="minMax"/>
        </c:scaling>
        <c:delete val="0"/>
        <c:axPos val="b"/>
        <c:numFmt formatCode="General" sourceLinked="0"/>
        <c:majorTickMark val="none"/>
        <c:minorTickMark val="none"/>
        <c:tickLblPos val="nextTo"/>
        <c:txPr>
          <a:bodyPr/>
          <a:lstStyle/>
          <a:p>
            <a:pPr>
              <a:defRPr lang="es-CO"/>
            </a:pPr>
            <a:endParaRPr lang="en-US"/>
          </a:p>
        </c:txPr>
        <c:crossAx val="76479488"/>
        <c:crosses val="autoZero"/>
        <c:auto val="1"/>
        <c:lblAlgn val="ctr"/>
        <c:lblOffset val="100"/>
        <c:noMultiLvlLbl val="0"/>
      </c:catAx>
      <c:valAx>
        <c:axId val="76479488"/>
        <c:scaling>
          <c:orientation val="minMax"/>
        </c:scaling>
        <c:delete val="0"/>
        <c:axPos val="l"/>
        <c:majorGridlines/>
        <c:title>
          <c:tx>
            <c:rich>
              <a:bodyPr/>
              <a:lstStyle/>
              <a:p>
                <a:pPr>
                  <a:defRPr lang="es-CO"/>
                </a:pPr>
                <a:r>
                  <a:rPr lang="es-CO" dirty="0"/>
                  <a:t>Casos</a:t>
                </a:r>
              </a:p>
            </c:rich>
          </c:tx>
          <c:overlay val="0"/>
        </c:title>
        <c:numFmt formatCode="General" sourceLinked="1"/>
        <c:majorTickMark val="none"/>
        <c:minorTickMark val="none"/>
        <c:tickLblPos val="nextTo"/>
        <c:txPr>
          <a:bodyPr/>
          <a:lstStyle/>
          <a:p>
            <a:pPr>
              <a:defRPr lang="es-CO"/>
            </a:pPr>
            <a:endParaRPr lang="en-US"/>
          </a:p>
        </c:txPr>
        <c:crossAx val="76477952"/>
        <c:crosses val="autoZero"/>
        <c:crossBetween val="between"/>
      </c:valAx>
      <c:dTable>
        <c:showHorzBorder val="1"/>
        <c:showVertBorder val="1"/>
        <c:showOutline val="1"/>
        <c:showKeys val="1"/>
        <c:txPr>
          <a:bodyPr/>
          <a:lstStyle/>
          <a:p>
            <a:pPr rtl="0">
              <a:defRPr lang="es-CO"/>
            </a:pPr>
            <a:endParaRPr lang="en-US"/>
          </a:p>
        </c:txPr>
      </c:dTable>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70371921938709"/>
          <c:y val="6.818735366198303E-2"/>
          <c:w val="0.84405129709578086"/>
          <c:h val="0.43812595575778018"/>
        </c:manualLayout>
      </c:layout>
      <c:barChart>
        <c:barDir val="col"/>
        <c:grouping val="clustered"/>
        <c:varyColors val="0"/>
        <c:ser>
          <c:idx val="1"/>
          <c:order val="1"/>
          <c:tx>
            <c:strRef>
              <c:f>Hoja1!$G$4</c:f>
              <c:strCache>
                <c:ptCount val="1"/>
                <c:pt idx="0">
                  <c:v>2022</c:v>
                </c:pt>
              </c:strCache>
            </c:strRef>
          </c:tx>
          <c:spPr>
            <a:solidFill>
              <a:schemeClr val="accent2"/>
            </a:solidFill>
            <a:ln>
              <a:noFill/>
            </a:ln>
            <a:effectLst/>
          </c:spPr>
          <c:invertIfNegative val="0"/>
          <c:val>
            <c:numRef>
              <c:f>Hoja1!$G$5:$G$40</c:f>
              <c:numCache>
                <c:formatCode>General</c:formatCode>
                <c:ptCount val="36"/>
                <c:pt idx="0">
                  <c:v>1</c:v>
                </c:pt>
                <c:pt idx="1">
                  <c:v>1</c:v>
                </c:pt>
                <c:pt idx="2">
                  <c:v>1</c:v>
                </c:pt>
                <c:pt idx="3">
                  <c:v>0</c:v>
                </c:pt>
                <c:pt idx="4">
                  <c:v>3</c:v>
                </c:pt>
                <c:pt idx="5">
                  <c:v>3</c:v>
                </c:pt>
                <c:pt idx="6">
                  <c:v>0</c:v>
                </c:pt>
                <c:pt idx="7">
                  <c:v>1</c:v>
                </c:pt>
                <c:pt idx="8">
                  <c:v>1</c:v>
                </c:pt>
                <c:pt idx="9">
                  <c:v>3</c:v>
                </c:pt>
                <c:pt idx="10">
                  <c:v>4</c:v>
                </c:pt>
                <c:pt idx="11">
                  <c:v>2</c:v>
                </c:pt>
                <c:pt idx="12">
                  <c:v>3</c:v>
                </c:pt>
                <c:pt idx="13">
                  <c:v>8</c:v>
                </c:pt>
                <c:pt idx="14">
                  <c:v>13</c:v>
                </c:pt>
                <c:pt idx="15">
                  <c:v>20</c:v>
                </c:pt>
                <c:pt idx="16">
                  <c:v>70</c:v>
                </c:pt>
                <c:pt idx="17">
                  <c:v>292</c:v>
                </c:pt>
                <c:pt idx="18">
                  <c:v>321</c:v>
                </c:pt>
                <c:pt idx="19">
                  <c:v>336</c:v>
                </c:pt>
                <c:pt idx="20">
                  <c:v>347</c:v>
                </c:pt>
                <c:pt idx="21">
                  <c:v>366</c:v>
                </c:pt>
                <c:pt idx="22">
                  <c:v>405</c:v>
                </c:pt>
                <c:pt idx="23">
                  <c:v>416</c:v>
                </c:pt>
                <c:pt idx="24">
                  <c:v>380</c:v>
                </c:pt>
                <c:pt idx="25">
                  <c:v>423</c:v>
                </c:pt>
                <c:pt idx="26">
                  <c:v>358</c:v>
                </c:pt>
                <c:pt idx="27">
                  <c:v>414</c:v>
                </c:pt>
                <c:pt idx="28">
                  <c:v>366</c:v>
                </c:pt>
                <c:pt idx="29">
                  <c:v>283</c:v>
                </c:pt>
                <c:pt idx="30">
                  <c:v>308</c:v>
                </c:pt>
                <c:pt idx="31">
                  <c:v>279</c:v>
                </c:pt>
                <c:pt idx="32">
                  <c:v>268</c:v>
                </c:pt>
                <c:pt idx="33">
                  <c:v>231</c:v>
                </c:pt>
                <c:pt idx="34">
                  <c:v>245</c:v>
                </c:pt>
                <c:pt idx="35">
                  <c:v>222</c:v>
                </c:pt>
              </c:numCache>
            </c:numRef>
          </c:val>
          <c:extLst>
            <c:ext xmlns:c16="http://schemas.microsoft.com/office/drawing/2014/chart" uri="{C3380CC4-5D6E-409C-BE32-E72D297353CC}">
              <c16:uniqueId val="{00000000-8873-459D-A7CE-19A0C672BAA2}"/>
            </c:ext>
          </c:extLst>
        </c:ser>
        <c:dLbls>
          <c:showLegendKey val="0"/>
          <c:showVal val="0"/>
          <c:showCatName val="0"/>
          <c:showSerName val="0"/>
          <c:showPercent val="0"/>
          <c:showBubbleSize val="0"/>
        </c:dLbls>
        <c:gapWidth val="219"/>
        <c:axId val="303600816"/>
        <c:axId val="303605128"/>
      </c:barChart>
      <c:lineChart>
        <c:grouping val="standard"/>
        <c:varyColors val="0"/>
        <c:ser>
          <c:idx val="0"/>
          <c:order val="0"/>
          <c:tx>
            <c:strRef>
              <c:f>Hoja1!$F$4</c:f>
              <c:strCache>
                <c:ptCount val="1"/>
                <c:pt idx="0">
                  <c:v>2021</c:v>
                </c:pt>
              </c:strCache>
            </c:strRef>
          </c:tx>
          <c:spPr>
            <a:ln w="28575" cap="rnd">
              <a:solidFill>
                <a:schemeClr val="accent1"/>
              </a:solidFill>
              <a:round/>
            </a:ln>
            <a:effectLst/>
          </c:spPr>
          <c:marker>
            <c:symbol val="none"/>
          </c:marker>
          <c:cat>
            <c:numRef>
              <c:f>Hoja1!$E$5:$E$40</c:f>
              <c:numCache>
                <c:formatCode>General</c:formatCode>
                <c:ptCount val="3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numCache>
            </c:numRef>
          </c:cat>
          <c:val>
            <c:numRef>
              <c:f>Hoja1!$F$5:$F$40</c:f>
              <c:numCache>
                <c:formatCode>General</c:formatCode>
                <c:ptCount val="36"/>
                <c:pt idx="0">
                  <c:v>4</c:v>
                </c:pt>
                <c:pt idx="1">
                  <c:v>3</c:v>
                </c:pt>
                <c:pt idx="2">
                  <c:v>1</c:v>
                </c:pt>
                <c:pt idx="3">
                  <c:v>1</c:v>
                </c:pt>
                <c:pt idx="4">
                  <c:v>2</c:v>
                </c:pt>
                <c:pt idx="5">
                  <c:v>1</c:v>
                </c:pt>
                <c:pt idx="6">
                  <c:v>0</c:v>
                </c:pt>
                <c:pt idx="7">
                  <c:v>2</c:v>
                </c:pt>
                <c:pt idx="8">
                  <c:v>0</c:v>
                </c:pt>
                <c:pt idx="9">
                  <c:v>11</c:v>
                </c:pt>
                <c:pt idx="10">
                  <c:v>1</c:v>
                </c:pt>
                <c:pt idx="11">
                  <c:v>1</c:v>
                </c:pt>
                <c:pt idx="12">
                  <c:v>0</c:v>
                </c:pt>
                <c:pt idx="13">
                  <c:v>1</c:v>
                </c:pt>
                <c:pt idx="14">
                  <c:v>0</c:v>
                </c:pt>
                <c:pt idx="15">
                  <c:v>0</c:v>
                </c:pt>
                <c:pt idx="16">
                  <c:v>1</c:v>
                </c:pt>
                <c:pt idx="17">
                  <c:v>0</c:v>
                </c:pt>
                <c:pt idx="18">
                  <c:v>0</c:v>
                </c:pt>
                <c:pt idx="19">
                  <c:v>1</c:v>
                </c:pt>
                <c:pt idx="20">
                  <c:v>0</c:v>
                </c:pt>
                <c:pt idx="21">
                  <c:v>1</c:v>
                </c:pt>
                <c:pt idx="22">
                  <c:v>1</c:v>
                </c:pt>
                <c:pt idx="23">
                  <c:v>0</c:v>
                </c:pt>
                <c:pt idx="24">
                  <c:v>0</c:v>
                </c:pt>
                <c:pt idx="25">
                  <c:v>1</c:v>
                </c:pt>
                <c:pt idx="26">
                  <c:v>0</c:v>
                </c:pt>
                <c:pt idx="27">
                  <c:v>0</c:v>
                </c:pt>
                <c:pt idx="28">
                  <c:v>0</c:v>
                </c:pt>
                <c:pt idx="29">
                  <c:v>0</c:v>
                </c:pt>
                <c:pt idx="30">
                  <c:v>0</c:v>
                </c:pt>
                <c:pt idx="31">
                  <c:v>0</c:v>
                </c:pt>
                <c:pt idx="32">
                  <c:v>0</c:v>
                </c:pt>
                <c:pt idx="33">
                  <c:v>0</c:v>
                </c:pt>
                <c:pt idx="34">
                  <c:v>0</c:v>
                </c:pt>
                <c:pt idx="35">
                  <c:v>0</c:v>
                </c:pt>
              </c:numCache>
            </c:numRef>
          </c:val>
          <c:smooth val="0"/>
          <c:extLst>
            <c:ext xmlns:c16="http://schemas.microsoft.com/office/drawing/2014/chart" uri="{C3380CC4-5D6E-409C-BE32-E72D297353CC}">
              <c16:uniqueId val="{00000001-8873-459D-A7CE-19A0C672BAA2}"/>
            </c:ext>
          </c:extLst>
        </c:ser>
        <c:dLbls>
          <c:showLegendKey val="0"/>
          <c:showVal val="0"/>
          <c:showCatName val="0"/>
          <c:showSerName val="0"/>
          <c:showPercent val="0"/>
          <c:showBubbleSize val="0"/>
        </c:dLbls>
        <c:marker val="1"/>
        <c:smooth val="0"/>
        <c:axId val="303600816"/>
        <c:axId val="303605128"/>
      </c:lineChart>
      <c:catAx>
        <c:axId val="3036008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Semanas</a:t>
                </a:r>
                <a:r>
                  <a:rPr lang="es-CO" baseline="0"/>
                  <a:t> epidemiológicas</a:t>
                </a:r>
                <a:endParaRPr lang="es-CO"/>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3605128"/>
        <c:crosses val="autoZero"/>
        <c:auto val="1"/>
        <c:lblAlgn val="ctr"/>
        <c:lblOffset val="100"/>
        <c:noMultiLvlLbl val="0"/>
      </c:catAx>
      <c:valAx>
        <c:axId val="303605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Número</a:t>
                </a:r>
                <a:r>
                  <a:rPr lang="es-CO" baseline="0"/>
                  <a:t> de casos notificados</a:t>
                </a:r>
                <a:endParaRPr lang="es-C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3600816"/>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manualLayout>
          <c:xMode val="edge"/>
          <c:yMode val="edge"/>
          <c:x val="0.38782121592531843"/>
          <c:y val="0.85734886288672774"/>
          <c:w val="0.26030572920278583"/>
          <c:h val="0.1153169421429793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Hoja2!$J$2</c:f>
              <c:strCache>
                <c:ptCount val="1"/>
                <c:pt idx="0">
                  <c:v>CONFIRMADO</c:v>
                </c:pt>
              </c:strCache>
            </c:strRef>
          </c:tx>
          <c:spPr>
            <a:ln w="19050" cap="rnd">
              <a:solidFill>
                <a:schemeClr val="accent1"/>
              </a:solidFill>
              <a:round/>
            </a:ln>
            <a:effectLst/>
          </c:spPr>
          <c:marker>
            <c:symbol val="none"/>
          </c:marker>
          <c:cat>
            <c:numRef>
              <c:f>Hoja2!$I$3:$I$36</c:f>
              <c:numCache>
                <c:formatCode>General</c:formatCode>
                <c:ptCount val="34"/>
                <c:pt idx="0">
                  <c:v>1</c:v>
                </c:pt>
                <c:pt idx="1">
                  <c:v>2</c:v>
                </c:pt>
                <c:pt idx="2">
                  <c:v>3</c:v>
                </c:pt>
                <c:pt idx="3">
                  <c:v>5</c:v>
                </c:pt>
                <c:pt idx="4">
                  <c:v>6</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numCache>
            </c:numRef>
          </c:cat>
          <c:val>
            <c:numRef>
              <c:f>Hoja2!$J$3:$J$36</c:f>
              <c:numCache>
                <c:formatCode>General</c:formatCode>
                <c:ptCount val="34"/>
                <c:pt idx="10">
                  <c:v>1</c:v>
                </c:pt>
                <c:pt idx="14">
                  <c:v>1</c:v>
                </c:pt>
                <c:pt idx="15">
                  <c:v>2</c:v>
                </c:pt>
                <c:pt idx="16">
                  <c:v>5</c:v>
                </c:pt>
                <c:pt idx="17">
                  <c:v>20</c:v>
                </c:pt>
                <c:pt idx="18">
                  <c:v>28</c:v>
                </c:pt>
                <c:pt idx="19">
                  <c:v>19</c:v>
                </c:pt>
                <c:pt idx="20">
                  <c:v>35</c:v>
                </c:pt>
                <c:pt idx="21">
                  <c:v>51</c:v>
                </c:pt>
                <c:pt idx="22">
                  <c:v>55</c:v>
                </c:pt>
                <c:pt idx="23">
                  <c:v>92</c:v>
                </c:pt>
                <c:pt idx="24">
                  <c:v>71</c:v>
                </c:pt>
                <c:pt idx="25">
                  <c:v>70</c:v>
                </c:pt>
                <c:pt idx="26">
                  <c:v>60</c:v>
                </c:pt>
                <c:pt idx="27">
                  <c:v>26</c:v>
                </c:pt>
                <c:pt idx="28">
                  <c:v>40</c:v>
                </c:pt>
                <c:pt idx="29">
                  <c:v>27</c:v>
                </c:pt>
                <c:pt idx="30">
                  <c:v>19</c:v>
                </c:pt>
                <c:pt idx="31">
                  <c:v>15</c:v>
                </c:pt>
                <c:pt idx="32">
                  <c:v>11</c:v>
                </c:pt>
                <c:pt idx="33">
                  <c:v>12</c:v>
                </c:pt>
              </c:numCache>
            </c:numRef>
          </c:val>
          <c:smooth val="0"/>
          <c:extLst>
            <c:ext xmlns:c16="http://schemas.microsoft.com/office/drawing/2014/chart" uri="{C3380CC4-5D6E-409C-BE32-E72D297353CC}">
              <c16:uniqueId val="{00000000-43EA-4FD7-A544-25DE5FEF031A}"/>
            </c:ext>
          </c:extLst>
        </c:ser>
        <c:ser>
          <c:idx val="1"/>
          <c:order val="1"/>
          <c:tx>
            <c:strRef>
              <c:f>Hoja2!$K$2</c:f>
              <c:strCache>
                <c:ptCount val="1"/>
                <c:pt idx="0">
                  <c:v>DESCARTADO</c:v>
                </c:pt>
              </c:strCache>
            </c:strRef>
          </c:tx>
          <c:spPr>
            <a:ln w="19050" cap="rnd">
              <a:solidFill>
                <a:schemeClr val="accent2"/>
              </a:solidFill>
              <a:round/>
            </a:ln>
            <a:effectLst/>
          </c:spPr>
          <c:marker>
            <c:symbol val="none"/>
          </c:marker>
          <c:cat>
            <c:numRef>
              <c:f>Hoja2!$I$3:$I$36</c:f>
              <c:numCache>
                <c:formatCode>General</c:formatCode>
                <c:ptCount val="34"/>
                <c:pt idx="0">
                  <c:v>1</c:v>
                </c:pt>
                <c:pt idx="1">
                  <c:v>2</c:v>
                </c:pt>
                <c:pt idx="2">
                  <c:v>3</c:v>
                </c:pt>
                <c:pt idx="3">
                  <c:v>5</c:v>
                </c:pt>
                <c:pt idx="4">
                  <c:v>6</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numCache>
            </c:numRef>
          </c:cat>
          <c:val>
            <c:numRef>
              <c:f>Hoja2!$K$3:$K$36</c:f>
              <c:numCache>
                <c:formatCode>General</c:formatCode>
                <c:ptCount val="34"/>
                <c:pt idx="0">
                  <c:v>1</c:v>
                </c:pt>
                <c:pt idx="3">
                  <c:v>3</c:v>
                </c:pt>
                <c:pt idx="4">
                  <c:v>2</c:v>
                </c:pt>
                <c:pt idx="6">
                  <c:v>1</c:v>
                </c:pt>
                <c:pt idx="7">
                  <c:v>3</c:v>
                </c:pt>
                <c:pt idx="8">
                  <c:v>4</c:v>
                </c:pt>
                <c:pt idx="11">
                  <c:v>7</c:v>
                </c:pt>
                <c:pt idx="12">
                  <c:v>11</c:v>
                </c:pt>
                <c:pt idx="13">
                  <c:v>18</c:v>
                </c:pt>
                <c:pt idx="14">
                  <c:v>58</c:v>
                </c:pt>
                <c:pt idx="15">
                  <c:v>248</c:v>
                </c:pt>
                <c:pt idx="16">
                  <c:v>279</c:v>
                </c:pt>
                <c:pt idx="17">
                  <c:v>292</c:v>
                </c:pt>
                <c:pt idx="18">
                  <c:v>293</c:v>
                </c:pt>
                <c:pt idx="19">
                  <c:v>290</c:v>
                </c:pt>
                <c:pt idx="20">
                  <c:v>294</c:v>
                </c:pt>
                <c:pt idx="21">
                  <c:v>306</c:v>
                </c:pt>
                <c:pt idx="22">
                  <c:v>259</c:v>
                </c:pt>
                <c:pt idx="23">
                  <c:v>244</c:v>
                </c:pt>
                <c:pt idx="24">
                  <c:v>214</c:v>
                </c:pt>
                <c:pt idx="25">
                  <c:v>237</c:v>
                </c:pt>
                <c:pt idx="26">
                  <c:v>235</c:v>
                </c:pt>
                <c:pt idx="27">
                  <c:v>209</c:v>
                </c:pt>
                <c:pt idx="28">
                  <c:v>220</c:v>
                </c:pt>
                <c:pt idx="29">
                  <c:v>215</c:v>
                </c:pt>
                <c:pt idx="30">
                  <c:v>206</c:v>
                </c:pt>
                <c:pt idx="31">
                  <c:v>191</c:v>
                </c:pt>
                <c:pt idx="32">
                  <c:v>175</c:v>
                </c:pt>
                <c:pt idx="33">
                  <c:v>128</c:v>
                </c:pt>
              </c:numCache>
            </c:numRef>
          </c:val>
          <c:smooth val="0"/>
          <c:extLst>
            <c:ext xmlns:c16="http://schemas.microsoft.com/office/drawing/2014/chart" uri="{C3380CC4-5D6E-409C-BE32-E72D297353CC}">
              <c16:uniqueId val="{00000001-43EA-4FD7-A544-25DE5FEF031A}"/>
            </c:ext>
          </c:extLst>
        </c:ser>
        <c:ser>
          <c:idx val="2"/>
          <c:order val="2"/>
          <c:tx>
            <c:strRef>
              <c:f>Hoja2!$L$2</c:f>
              <c:strCache>
                <c:ptCount val="1"/>
                <c:pt idx="0">
                  <c:v>ERROR DE DIGITACIÓN</c:v>
                </c:pt>
              </c:strCache>
            </c:strRef>
          </c:tx>
          <c:spPr>
            <a:ln w="19050" cap="rnd">
              <a:solidFill>
                <a:schemeClr val="accent3"/>
              </a:solidFill>
              <a:round/>
            </a:ln>
            <a:effectLst/>
          </c:spPr>
          <c:marker>
            <c:symbol val="none"/>
          </c:marker>
          <c:cat>
            <c:numRef>
              <c:f>Hoja2!$I$3:$I$36</c:f>
              <c:numCache>
                <c:formatCode>General</c:formatCode>
                <c:ptCount val="34"/>
                <c:pt idx="0">
                  <c:v>1</c:v>
                </c:pt>
                <c:pt idx="1">
                  <c:v>2</c:v>
                </c:pt>
                <c:pt idx="2">
                  <c:v>3</c:v>
                </c:pt>
                <c:pt idx="3">
                  <c:v>5</c:v>
                </c:pt>
                <c:pt idx="4">
                  <c:v>6</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numCache>
            </c:numRef>
          </c:cat>
          <c:val>
            <c:numRef>
              <c:f>Hoja2!$L$3:$L$36</c:f>
              <c:numCache>
                <c:formatCode>General</c:formatCode>
                <c:ptCount val="34"/>
                <c:pt idx="1">
                  <c:v>1</c:v>
                </c:pt>
                <c:pt idx="2">
                  <c:v>1</c:v>
                </c:pt>
                <c:pt idx="4">
                  <c:v>1</c:v>
                </c:pt>
                <c:pt idx="9">
                  <c:v>1</c:v>
                </c:pt>
                <c:pt idx="12">
                  <c:v>1</c:v>
                </c:pt>
                <c:pt idx="13">
                  <c:v>1</c:v>
                </c:pt>
                <c:pt idx="14">
                  <c:v>6</c:v>
                </c:pt>
                <c:pt idx="15">
                  <c:v>14</c:v>
                </c:pt>
                <c:pt idx="16">
                  <c:v>15</c:v>
                </c:pt>
                <c:pt idx="17">
                  <c:v>3</c:v>
                </c:pt>
                <c:pt idx="18">
                  <c:v>1</c:v>
                </c:pt>
                <c:pt idx="19">
                  <c:v>1</c:v>
                </c:pt>
                <c:pt idx="20">
                  <c:v>1</c:v>
                </c:pt>
                <c:pt idx="21">
                  <c:v>3</c:v>
                </c:pt>
                <c:pt idx="22">
                  <c:v>5</c:v>
                </c:pt>
                <c:pt idx="23">
                  <c:v>8</c:v>
                </c:pt>
                <c:pt idx="24">
                  <c:v>1</c:v>
                </c:pt>
                <c:pt idx="25">
                  <c:v>2</c:v>
                </c:pt>
                <c:pt idx="26">
                  <c:v>1</c:v>
                </c:pt>
                <c:pt idx="27">
                  <c:v>3</c:v>
                </c:pt>
                <c:pt idx="28">
                  <c:v>4</c:v>
                </c:pt>
                <c:pt idx="29">
                  <c:v>2</c:v>
                </c:pt>
                <c:pt idx="30">
                  <c:v>1</c:v>
                </c:pt>
                <c:pt idx="33">
                  <c:v>1</c:v>
                </c:pt>
              </c:numCache>
            </c:numRef>
          </c:val>
          <c:smooth val="0"/>
          <c:extLst>
            <c:ext xmlns:c16="http://schemas.microsoft.com/office/drawing/2014/chart" uri="{C3380CC4-5D6E-409C-BE32-E72D297353CC}">
              <c16:uniqueId val="{00000002-43EA-4FD7-A544-25DE5FEF031A}"/>
            </c:ext>
          </c:extLst>
        </c:ser>
        <c:ser>
          <c:idx val="3"/>
          <c:order val="3"/>
          <c:tx>
            <c:strRef>
              <c:f>Hoja2!$M$2</c:f>
              <c:strCache>
                <c:ptCount val="1"/>
                <c:pt idx="0">
                  <c:v>SIN AJUSTAR</c:v>
                </c:pt>
              </c:strCache>
            </c:strRef>
          </c:tx>
          <c:spPr>
            <a:ln w="19050" cap="rnd">
              <a:solidFill>
                <a:schemeClr val="accent4"/>
              </a:solidFill>
              <a:round/>
            </a:ln>
            <a:effectLst/>
          </c:spPr>
          <c:marker>
            <c:symbol val="none"/>
          </c:marker>
          <c:cat>
            <c:numRef>
              <c:f>Hoja2!$I$3:$I$36</c:f>
              <c:numCache>
                <c:formatCode>General</c:formatCode>
                <c:ptCount val="34"/>
                <c:pt idx="0">
                  <c:v>1</c:v>
                </c:pt>
                <c:pt idx="1">
                  <c:v>2</c:v>
                </c:pt>
                <c:pt idx="2">
                  <c:v>3</c:v>
                </c:pt>
                <c:pt idx="3">
                  <c:v>5</c:v>
                </c:pt>
                <c:pt idx="4">
                  <c:v>6</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numCache>
            </c:numRef>
          </c:cat>
          <c:val>
            <c:numRef>
              <c:f>Hoja2!$M$3:$M$36</c:f>
              <c:numCache>
                <c:formatCode>General</c:formatCode>
                <c:ptCount val="34"/>
                <c:pt idx="5">
                  <c:v>1</c:v>
                </c:pt>
                <c:pt idx="9">
                  <c:v>1</c:v>
                </c:pt>
                <c:pt idx="10">
                  <c:v>2</c:v>
                </c:pt>
                <c:pt idx="11">
                  <c:v>1</c:v>
                </c:pt>
                <c:pt idx="12">
                  <c:v>1</c:v>
                </c:pt>
                <c:pt idx="13">
                  <c:v>1</c:v>
                </c:pt>
                <c:pt idx="14">
                  <c:v>5</c:v>
                </c:pt>
                <c:pt idx="15">
                  <c:v>28</c:v>
                </c:pt>
                <c:pt idx="16">
                  <c:v>22</c:v>
                </c:pt>
                <c:pt idx="17">
                  <c:v>21</c:v>
                </c:pt>
                <c:pt idx="18">
                  <c:v>25</c:v>
                </c:pt>
                <c:pt idx="19">
                  <c:v>56</c:v>
                </c:pt>
                <c:pt idx="20">
                  <c:v>75</c:v>
                </c:pt>
                <c:pt idx="21">
                  <c:v>56</c:v>
                </c:pt>
                <c:pt idx="22">
                  <c:v>61</c:v>
                </c:pt>
                <c:pt idx="23">
                  <c:v>79</c:v>
                </c:pt>
                <c:pt idx="24">
                  <c:v>72</c:v>
                </c:pt>
                <c:pt idx="25">
                  <c:v>105</c:v>
                </c:pt>
                <c:pt idx="26">
                  <c:v>70</c:v>
                </c:pt>
                <c:pt idx="27">
                  <c:v>45</c:v>
                </c:pt>
                <c:pt idx="28">
                  <c:v>44</c:v>
                </c:pt>
                <c:pt idx="29">
                  <c:v>35</c:v>
                </c:pt>
                <c:pt idx="30">
                  <c:v>42</c:v>
                </c:pt>
                <c:pt idx="31">
                  <c:v>25</c:v>
                </c:pt>
                <c:pt idx="32">
                  <c:v>59</c:v>
                </c:pt>
                <c:pt idx="33">
                  <c:v>81</c:v>
                </c:pt>
              </c:numCache>
            </c:numRef>
          </c:val>
          <c:smooth val="0"/>
          <c:extLst>
            <c:ext xmlns:c16="http://schemas.microsoft.com/office/drawing/2014/chart" uri="{C3380CC4-5D6E-409C-BE32-E72D297353CC}">
              <c16:uniqueId val="{00000003-43EA-4FD7-A544-25DE5FEF031A}"/>
            </c:ext>
          </c:extLst>
        </c:ser>
        <c:dLbls>
          <c:showLegendKey val="0"/>
          <c:showVal val="0"/>
          <c:showCatName val="0"/>
          <c:showSerName val="0"/>
          <c:showPercent val="0"/>
          <c:showBubbleSize val="0"/>
        </c:dLbls>
        <c:smooth val="0"/>
        <c:axId val="1850449743"/>
        <c:axId val="1850467215"/>
      </c:lineChart>
      <c:catAx>
        <c:axId val="1850449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850467215"/>
        <c:crosses val="autoZero"/>
        <c:auto val="1"/>
        <c:lblAlgn val="ctr"/>
        <c:lblOffset val="100"/>
        <c:noMultiLvlLbl val="0"/>
      </c:catAx>
      <c:valAx>
        <c:axId val="185046721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850449743"/>
        <c:crosses val="autoZero"/>
        <c:crossBetween val="between"/>
        <c:majorUnit val="100"/>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4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700"/>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5"/>
          <c:order val="4"/>
          <c:tx>
            <c:strRef>
              <c:f>'definitivo boletín'!$R$27</c:f>
              <c:strCache>
                <c:ptCount val="1"/>
                <c:pt idx="0">
                  <c:v>2022</c:v>
                </c:pt>
              </c:strCache>
            </c:strRef>
          </c:tx>
          <c:spPr>
            <a:solidFill>
              <a:schemeClr val="accent1"/>
            </a:solidFill>
          </c:spPr>
          <c:invertIfNegative val="0"/>
          <c:val>
            <c:numRef>
              <c:f>'definitivo boletín'!$R$28:$R$68</c:f>
              <c:numCache>
                <c:formatCode>General</c:formatCode>
                <c:ptCount val="41"/>
                <c:pt idx="0">
                  <c:v>22</c:v>
                </c:pt>
                <c:pt idx="1">
                  <c:v>18</c:v>
                </c:pt>
                <c:pt idx="2">
                  <c:v>30</c:v>
                </c:pt>
                <c:pt idx="3">
                  <c:v>35</c:v>
                </c:pt>
                <c:pt idx="4">
                  <c:v>24</c:v>
                </c:pt>
                <c:pt idx="5">
                  <c:v>23</c:v>
                </c:pt>
                <c:pt idx="6">
                  <c:v>24</c:v>
                </c:pt>
                <c:pt idx="7">
                  <c:v>16</c:v>
                </c:pt>
                <c:pt idx="8">
                  <c:v>15</c:v>
                </c:pt>
                <c:pt idx="9">
                  <c:v>14</c:v>
                </c:pt>
                <c:pt idx="10">
                  <c:v>16</c:v>
                </c:pt>
                <c:pt idx="11">
                  <c:v>13</c:v>
                </c:pt>
                <c:pt idx="12">
                  <c:v>14</c:v>
                </c:pt>
                <c:pt idx="13">
                  <c:v>19</c:v>
                </c:pt>
                <c:pt idx="14">
                  <c:v>12</c:v>
                </c:pt>
                <c:pt idx="15">
                  <c:v>12</c:v>
                </c:pt>
                <c:pt idx="16">
                  <c:v>10</c:v>
                </c:pt>
                <c:pt idx="17">
                  <c:v>15</c:v>
                </c:pt>
                <c:pt idx="18">
                  <c:v>11</c:v>
                </c:pt>
                <c:pt idx="19">
                  <c:v>13</c:v>
                </c:pt>
                <c:pt idx="20">
                  <c:v>15</c:v>
                </c:pt>
                <c:pt idx="21">
                  <c:v>10</c:v>
                </c:pt>
                <c:pt idx="22">
                  <c:v>14</c:v>
                </c:pt>
                <c:pt idx="23">
                  <c:v>14</c:v>
                </c:pt>
                <c:pt idx="24">
                  <c:v>14</c:v>
                </c:pt>
                <c:pt idx="25">
                  <c:v>17</c:v>
                </c:pt>
                <c:pt idx="26">
                  <c:v>11</c:v>
                </c:pt>
                <c:pt idx="27">
                  <c:v>20</c:v>
                </c:pt>
                <c:pt idx="28">
                  <c:v>13</c:v>
                </c:pt>
                <c:pt idx="29">
                  <c:v>10</c:v>
                </c:pt>
                <c:pt idx="30">
                  <c:v>11</c:v>
                </c:pt>
                <c:pt idx="31">
                  <c:v>13</c:v>
                </c:pt>
                <c:pt idx="32">
                  <c:v>9</c:v>
                </c:pt>
                <c:pt idx="33">
                  <c:v>11</c:v>
                </c:pt>
                <c:pt idx="34">
                  <c:v>6</c:v>
                </c:pt>
                <c:pt idx="35">
                  <c:v>11</c:v>
                </c:pt>
                <c:pt idx="36">
                  <c:v>15</c:v>
                </c:pt>
                <c:pt idx="37">
                  <c:v>9</c:v>
                </c:pt>
                <c:pt idx="38">
                  <c:v>4</c:v>
                </c:pt>
                <c:pt idx="39">
                  <c:v>3</c:v>
                </c:pt>
                <c:pt idx="40">
                  <c:v>2</c:v>
                </c:pt>
              </c:numCache>
            </c:numRef>
          </c:val>
          <c:extLst>
            <c:ext xmlns:c16="http://schemas.microsoft.com/office/drawing/2014/chart" uri="{C3380CC4-5D6E-409C-BE32-E72D297353CC}">
              <c16:uniqueId val="{00000000-3934-430B-BDE1-B56D0A02C994}"/>
            </c:ext>
          </c:extLst>
        </c:ser>
        <c:dLbls>
          <c:showLegendKey val="0"/>
          <c:showVal val="0"/>
          <c:showCatName val="0"/>
          <c:showSerName val="0"/>
          <c:showPercent val="0"/>
          <c:showBubbleSize val="0"/>
        </c:dLbls>
        <c:gapWidth val="150"/>
        <c:axId val="104672640"/>
        <c:axId val="104695296"/>
      </c:barChart>
      <c:lineChart>
        <c:grouping val="standard"/>
        <c:varyColors val="0"/>
        <c:ser>
          <c:idx val="1"/>
          <c:order val="0"/>
          <c:tx>
            <c:strRef>
              <c:f>'definitivo boletín'!$Q$27</c:f>
              <c:strCache>
                <c:ptCount val="1"/>
                <c:pt idx="0">
                  <c:v>2021</c:v>
                </c:pt>
              </c:strCache>
            </c:strRef>
          </c:tx>
          <c:spPr>
            <a:ln>
              <a:solidFill>
                <a:schemeClr val="bg1">
                  <a:lumMod val="75000"/>
                </a:schemeClr>
              </a:solidFill>
              <a:prstDash val="sysDot"/>
            </a:ln>
          </c:spPr>
          <c:marker>
            <c:symbol val="none"/>
          </c:marker>
          <c:cat>
            <c:numRef>
              <c:f>'definitivo boletín'!$O$28:$O$80</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'definitivo boletín'!$Q$28:$Q$80</c:f>
              <c:numCache>
                <c:formatCode>General</c:formatCode>
                <c:ptCount val="53"/>
                <c:pt idx="0">
                  <c:v>48</c:v>
                </c:pt>
                <c:pt idx="1">
                  <c:v>36</c:v>
                </c:pt>
                <c:pt idx="2">
                  <c:v>52</c:v>
                </c:pt>
                <c:pt idx="3">
                  <c:v>44</c:v>
                </c:pt>
                <c:pt idx="4">
                  <c:v>41</c:v>
                </c:pt>
                <c:pt idx="5">
                  <c:v>37</c:v>
                </c:pt>
                <c:pt idx="6">
                  <c:v>22</c:v>
                </c:pt>
                <c:pt idx="7">
                  <c:v>19</c:v>
                </c:pt>
                <c:pt idx="8">
                  <c:v>24</c:v>
                </c:pt>
                <c:pt idx="9">
                  <c:v>23</c:v>
                </c:pt>
                <c:pt idx="10">
                  <c:v>29</c:v>
                </c:pt>
                <c:pt idx="11">
                  <c:v>30</c:v>
                </c:pt>
                <c:pt idx="12">
                  <c:v>42</c:v>
                </c:pt>
                <c:pt idx="13">
                  <c:v>73</c:v>
                </c:pt>
                <c:pt idx="14">
                  <c:v>78</c:v>
                </c:pt>
                <c:pt idx="15">
                  <c:v>75</c:v>
                </c:pt>
                <c:pt idx="16">
                  <c:v>82</c:v>
                </c:pt>
                <c:pt idx="17">
                  <c:v>83</c:v>
                </c:pt>
                <c:pt idx="18">
                  <c:v>92</c:v>
                </c:pt>
                <c:pt idx="19">
                  <c:v>41</c:v>
                </c:pt>
                <c:pt idx="20">
                  <c:v>66</c:v>
                </c:pt>
                <c:pt idx="21">
                  <c:v>55</c:v>
                </c:pt>
                <c:pt idx="22">
                  <c:v>77</c:v>
                </c:pt>
                <c:pt idx="23">
                  <c:v>63</c:v>
                </c:pt>
                <c:pt idx="24">
                  <c:v>60</c:v>
                </c:pt>
                <c:pt idx="25">
                  <c:v>57</c:v>
                </c:pt>
                <c:pt idx="26">
                  <c:v>60</c:v>
                </c:pt>
                <c:pt idx="27">
                  <c:v>52</c:v>
                </c:pt>
                <c:pt idx="28">
                  <c:v>46</c:v>
                </c:pt>
                <c:pt idx="29">
                  <c:v>44</c:v>
                </c:pt>
                <c:pt idx="30">
                  <c:v>35</c:v>
                </c:pt>
                <c:pt idx="31">
                  <c:v>16</c:v>
                </c:pt>
                <c:pt idx="32">
                  <c:v>27</c:v>
                </c:pt>
                <c:pt idx="33">
                  <c:v>18</c:v>
                </c:pt>
                <c:pt idx="34">
                  <c:v>29</c:v>
                </c:pt>
                <c:pt idx="35">
                  <c:v>25</c:v>
                </c:pt>
                <c:pt idx="36">
                  <c:v>17</c:v>
                </c:pt>
                <c:pt idx="37">
                  <c:v>24</c:v>
                </c:pt>
                <c:pt idx="38">
                  <c:v>20</c:v>
                </c:pt>
                <c:pt idx="39">
                  <c:v>20</c:v>
                </c:pt>
                <c:pt idx="40">
                  <c:v>25</c:v>
                </c:pt>
                <c:pt idx="41">
                  <c:v>22</c:v>
                </c:pt>
                <c:pt idx="42">
                  <c:v>19</c:v>
                </c:pt>
                <c:pt idx="43">
                  <c:v>20</c:v>
                </c:pt>
                <c:pt idx="44">
                  <c:v>23</c:v>
                </c:pt>
                <c:pt idx="45">
                  <c:v>16</c:v>
                </c:pt>
                <c:pt idx="46">
                  <c:v>23</c:v>
                </c:pt>
                <c:pt idx="47">
                  <c:v>18</c:v>
                </c:pt>
                <c:pt idx="48">
                  <c:v>11</c:v>
                </c:pt>
                <c:pt idx="49">
                  <c:v>15</c:v>
                </c:pt>
                <c:pt idx="50">
                  <c:v>13</c:v>
                </c:pt>
                <c:pt idx="51">
                  <c:v>14</c:v>
                </c:pt>
                <c:pt idx="52">
                  <c:v>0</c:v>
                </c:pt>
              </c:numCache>
            </c:numRef>
          </c:val>
          <c:smooth val="0"/>
          <c:extLst>
            <c:ext xmlns:c16="http://schemas.microsoft.com/office/drawing/2014/chart" uri="{C3380CC4-5D6E-409C-BE32-E72D297353CC}">
              <c16:uniqueId val="{00000000-A59B-4F32-ADBA-1151EAB5934C}"/>
            </c:ext>
          </c:extLst>
        </c:ser>
        <c:ser>
          <c:idx val="2"/>
          <c:order val="1"/>
          <c:tx>
            <c:strRef>
              <c:f>'definitivo boletín'!$T$27</c:f>
              <c:strCache>
                <c:ptCount val="1"/>
                <c:pt idx="0">
                  <c:v>promedio=28,7</c:v>
                </c:pt>
              </c:strCache>
            </c:strRef>
          </c:tx>
          <c:spPr>
            <a:ln>
              <a:solidFill>
                <a:schemeClr val="accent6">
                  <a:lumMod val="75000"/>
                </a:schemeClr>
              </a:solidFill>
            </a:ln>
          </c:spPr>
          <c:marker>
            <c:symbol val="none"/>
          </c:marker>
          <c:val>
            <c:numRef>
              <c:f>'definitivo boletín'!$T$28:$T$80</c:f>
              <c:numCache>
                <c:formatCode>General</c:formatCode>
                <c:ptCount val="53"/>
                <c:pt idx="0">
                  <c:v>28.688679245283019</c:v>
                </c:pt>
                <c:pt idx="1">
                  <c:v>28.688679245283019</c:v>
                </c:pt>
                <c:pt idx="2">
                  <c:v>28.688679245283019</c:v>
                </c:pt>
                <c:pt idx="3">
                  <c:v>28.688679245283019</c:v>
                </c:pt>
                <c:pt idx="4">
                  <c:v>28.688679245283019</c:v>
                </c:pt>
                <c:pt idx="5">
                  <c:v>28.688679245283019</c:v>
                </c:pt>
                <c:pt idx="6">
                  <c:v>28.688679245283019</c:v>
                </c:pt>
                <c:pt idx="7">
                  <c:v>28.688679245283019</c:v>
                </c:pt>
                <c:pt idx="8">
                  <c:v>28.688679245283019</c:v>
                </c:pt>
                <c:pt idx="9">
                  <c:v>28.688679245283019</c:v>
                </c:pt>
                <c:pt idx="10">
                  <c:v>28.688679245283019</c:v>
                </c:pt>
                <c:pt idx="11">
                  <c:v>28.688679245283019</c:v>
                </c:pt>
                <c:pt idx="12">
                  <c:v>28.688679245283019</c:v>
                </c:pt>
                <c:pt idx="13">
                  <c:v>28.688679245283019</c:v>
                </c:pt>
                <c:pt idx="14">
                  <c:v>28.688679245283019</c:v>
                </c:pt>
                <c:pt idx="15">
                  <c:v>28.688679245283019</c:v>
                </c:pt>
                <c:pt idx="16">
                  <c:v>28.688679245283019</c:v>
                </c:pt>
                <c:pt idx="17">
                  <c:v>28.688679245283019</c:v>
                </c:pt>
                <c:pt idx="18">
                  <c:v>28.688679245283019</c:v>
                </c:pt>
                <c:pt idx="19">
                  <c:v>28.688679245283019</c:v>
                </c:pt>
                <c:pt idx="20">
                  <c:v>28.688679245283019</c:v>
                </c:pt>
                <c:pt idx="21">
                  <c:v>28.688679245283019</c:v>
                </c:pt>
                <c:pt idx="22">
                  <c:v>28.688679245283019</c:v>
                </c:pt>
                <c:pt idx="23">
                  <c:v>28.688679245283019</c:v>
                </c:pt>
                <c:pt idx="24">
                  <c:v>28.688679245283019</c:v>
                </c:pt>
                <c:pt idx="25">
                  <c:v>28.688679245283019</c:v>
                </c:pt>
                <c:pt idx="26">
                  <c:v>28.688679245283019</c:v>
                </c:pt>
                <c:pt idx="27">
                  <c:v>28.688679245283019</c:v>
                </c:pt>
                <c:pt idx="28">
                  <c:v>28.688679245283019</c:v>
                </c:pt>
                <c:pt idx="29">
                  <c:v>28.688679245283019</c:v>
                </c:pt>
                <c:pt idx="30">
                  <c:v>28.688679245283019</c:v>
                </c:pt>
                <c:pt idx="31">
                  <c:v>28.688679245283019</c:v>
                </c:pt>
                <c:pt idx="32">
                  <c:v>28.688679245283019</c:v>
                </c:pt>
                <c:pt idx="33">
                  <c:v>28.688679245283019</c:v>
                </c:pt>
                <c:pt idx="34">
                  <c:v>28.688679245283019</c:v>
                </c:pt>
                <c:pt idx="35">
                  <c:v>28.688679245283019</c:v>
                </c:pt>
                <c:pt idx="36">
                  <c:v>28.688679245283019</c:v>
                </c:pt>
                <c:pt idx="37">
                  <c:v>28.688679245283019</c:v>
                </c:pt>
                <c:pt idx="38">
                  <c:v>28.688679245283019</c:v>
                </c:pt>
                <c:pt idx="39">
                  <c:v>28.688679245283019</c:v>
                </c:pt>
                <c:pt idx="40">
                  <c:v>28.688679245283019</c:v>
                </c:pt>
                <c:pt idx="41">
                  <c:v>28.688679245283019</c:v>
                </c:pt>
                <c:pt idx="42">
                  <c:v>28.688679245283019</c:v>
                </c:pt>
                <c:pt idx="43">
                  <c:v>28.688679245283019</c:v>
                </c:pt>
                <c:pt idx="44">
                  <c:v>28.688679245283019</c:v>
                </c:pt>
                <c:pt idx="45">
                  <c:v>28.688679245283019</c:v>
                </c:pt>
                <c:pt idx="46">
                  <c:v>28.688679245283019</c:v>
                </c:pt>
                <c:pt idx="47">
                  <c:v>28.688679245283019</c:v>
                </c:pt>
                <c:pt idx="48">
                  <c:v>28.688679245283019</c:v>
                </c:pt>
                <c:pt idx="49">
                  <c:v>28.688679245283019</c:v>
                </c:pt>
                <c:pt idx="50">
                  <c:v>28.688679245283019</c:v>
                </c:pt>
                <c:pt idx="51">
                  <c:v>28.688679245283019</c:v>
                </c:pt>
                <c:pt idx="52">
                  <c:v>28.688679245283019</c:v>
                </c:pt>
              </c:numCache>
            </c:numRef>
          </c:val>
          <c:smooth val="0"/>
          <c:extLst>
            <c:ext xmlns:c16="http://schemas.microsoft.com/office/drawing/2014/chart" uri="{C3380CC4-5D6E-409C-BE32-E72D297353CC}">
              <c16:uniqueId val="{00000001-3934-430B-BDE1-B56D0A02C994}"/>
            </c:ext>
          </c:extLst>
        </c:ser>
        <c:ser>
          <c:idx val="3"/>
          <c:order val="2"/>
          <c:tx>
            <c:strRef>
              <c:f>'definitivo boletín'!$U$27</c:f>
              <c:strCache>
                <c:ptCount val="1"/>
                <c:pt idx="0">
                  <c:v>limite superior= 49,2</c:v>
                </c:pt>
              </c:strCache>
            </c:strRef>
          </c:tx>
          <c:spPr>
            <a:ln>
              <a:solidFill>
                <a:schemeClr val="accent2"/>
              </a:solidFill>
            </a:ln>
          </c:spPr>
          <c:marker>
            <c:symbol val="none"/>
          </c:marker>
          <c:val>
            <c:numRef>
              <c:f>'definitivo boletín'!$U$28:$U$80</c:f>
              <c:numCache>
                <c:formatCode>General</c:formatCode>
                <c:ptCount val="53"/>
                <c:pt idx="0">
                  <c:v>49.183678964167839</c:v>
                </c:pt>
                <c:pt idx="1">
                  <c:v>49.183678964167839</c:v>
                </c:pt>
                <c:pt idx="2">
                  <c:v>49.183678964167839</c:v>
                </c:pt>
                <c:pt idx="3">
                  <c:v>49.183678964167839</c:v>
                </c:pt>
                <c:pt idx="4">
                  <c:v>49.183678964167839</c:v>
                </c:pt>
                <c:pt idx="5">
                  <c:v>49.183678964167839</c:v>
                </c:pt>
                <c:pt idx="6">
                  <c:v>49.183678964167839</c:v>
                </c:pt>
                <c:pt idx="7">
                  <c:v>49.183678964167839</c:v>
                </c:pt>
                <c:pt idx="8">
                  <c:v>49.183678964167839</c:v>
                </c:pt>
                <c:pt idx="9">
                  <c:v>49.183678964167839</c:v>
                </c:pt>
                <c:pt idx="10">
                  <c:v>49.183678964167839</c:v>
                </c:pt>
                <c:pt idx="11">
                  <c:v>49.183678964167839</c:v>
                </c:pt>
                <c:pt idx="12">
                  <c:v>49.183678964167839</c:v>
                </c:pt>
                <c:pt idx="13">
                  <c:v>49.183678964167839</c:v>
                </c:pt>
                <c:pt idx="14">
                  <c:v>49.183678964167839</c:v>
                </c:pt>
                <c:pt idx="15">
                  <c:v>49.183678964167839</c:v>
                </c:pt>
                <c:pt idx="16">
                  <c:v>49.183678964167839</c:v>
                </c:pt>
                <c:pt idx="17">
                  <c:v>49.183678964167839</c:v>
                </c:pt>
                <c:pt idx="18">
                  <c:v>49.183678964167839</c:v>
                </c:pt>
                <c:pt idx="19">
                  <c:v>49.183678964167839</c:v>
                </c:pt>
                <c:pt idx="20">
                  <c:v>49.183678964167839</c:v>
                </c:pt>
                <c:pt idx="21">
                  <c:v>49.183678964167839</c:v>
                </c:pt>
                <c:pt idx="22">
                  <c:v>49.183678964167839</c:v>
                </c:pt>
                <c:pt idx="23">
                  <c:v>49.183678964167839</c:v>
                </c:pt>
                <c:pt idx="24">
                  <c:v>49.183678964167839</c:v>
                </c:pt>
                <c:pt idx="25">
                  <c:v>49.183678964167839</c:v>
                </c:pt>
                <c:pt idx="26">
                  <c:v>49.183678964167839</c:v>
                </c:pt>
                <c:pt idx="27">
                  <c:v>49.183678964167839</c:v>
                </c:pt>
                <c:pt idx="28">
                  <c:v>49.183678964167839</c:v>
                </c:pt>
                <c:pt idx="29">
                  <c:v>49.183678964167839</c:v>
                </c:pt>
                <c:pt idx="30">
                  <c:v>49.183678964167839</c:v>
                </c:pt>
                <c:pt idx="31">
                  <c:v>49.183678964167839</c:v>
                </c:pt>
                <c:pt idx="32">
                  <c:v>49.183678964167839</c:v>
                </c:pt>
                <c:pt idx="33">
                  <c:v>49.183678964167839</c:v>
                </c:pt>
                <c:pt idx="34">
                  <c:v>49.183678964167839</c:v>
                </c:pt>
                <c:pt idx="35">
                  <c:v>49.183678964167839</c:v>
                </c:pt>
                <c:pt idx="36">
                  <c:v>49.183678964167839</c:v>
                </c:pt>
                <c:pt idx="37">
                  <c:v>49.183678964167839</c:v>
                </c:pt>
                <c:pt idx="38">
                  <c:v>49.183678964167839</c:v>
                </c:pt>
                <c:pt idx="39">
                  <c:v>49.183678964167839</c:v>
                </c:pt>
                <c:pt idx="40">
                  <c:v>49.183678964167839</c:v>
                </c:pt>
                <c:pt idx="41">
                  <c:v>49.183678964167839</c:v>
                </c:pt>
                <c:pt idx="42">
                  <c:v>49.183678964167839</c:v>
                </c:pt>
                <c:pt idx="43">
                  <c:v>49.183678964167839</c:v>
                </c:pt>
                <c:pt idx="44">
                  <c:v>49.183678964167839</c:v>
                </c:pt>
                <c:pt idx="45">
                  <c:v>49.183678964167839</c:v>
                </c:pt>
                <c:pt idx="46">
                  <c:v>49.183678964167839</c:v>
                </c:pt>
                <c:pt idx="47">
                  <c:v>49.183678964167839</c:v>
                </c:pt>
                <c:pt idx="48">
                  <c:v>49.183678964167839</c:v>
                </c:pt>
                <c:pt idx="49">
                  <c:v>49.183678964167839</c:v>
                </c:pt>
                <c:pt idx="50">
                  <c:v>49.183678964167839</c:v>
                </c:pt>
                <c:pt idx="51">
                  <c:v>49.183678964167839</c:v>
                </c:pt>
                <c:pt idx="52">
                  <c:v>49.183678964167839</c:v>
                </c:pt>
              </c:numCache>
            </c:numRef>
          </c:val>
          <c:smooth val="0"/>
          <c:extLst>
            <c:ext xmlns:c16="http://schemas.microsoft.com/office/drawing/2014/chart" uri="{C3380CC4-5D6E-409C-BE32-E72D297353CC}">
              <c16:uniqueId val="{00000002-3934-430B-BDE1-B56D0A02C994}"/>
            </c:ext>
          </c:extLst>
        </c:ser>
        <c:ser>
          <c:idx val="4"/>
          <c:order val="3"/>
          <c:tx>
            <c:strRef>
              <c:f>'definitivo boletín'!$V$27</c:f>
              <c:strCache>
                <c:ptCount val="1"/>
                <c:pt idx="0">
                  <c:v>limite inferior=8,2</c:v>
                </c:pt>
              </c:strCache>
            </c:strRef>
          </c:tx>
          <c:spPr>
            <a:ln>
              <a:solidFill>
                <a:srgbClr val="00B050"/>
              </a:solidFill>
            </a:ln>
          </c:spPr>
          <c:marker>
            <c:symbol val="none"/>
          </c:marker>
          <c:val>
            <c:numRef>
              <c:f>'definitivo boletín'!$V$28:$V$80</c:f>
              <c:numCache>
                <c:formatCode>General</c:formatCode>
                <c:ptCount val="53"/>
                <c:pt idx="0">
                  <c:v>8.1936795263981992</c:v>
                </c:pt>
                <c:pt idx="1">
                  <c:v>8.1936795263981992</c:v>
                </c:pt>
                <c:pt idx="2">
                  <c:v>8.1936795263981992</c:v>
                </c:pt>
                <c:pt idx="3">
                  <c:v>8.1936795263981992</c:v>
                </c:pt>
                <c:pt idx="4">
                  <c:v>8.1936795263981992</c:v>
                </c:pt>
                <c:pt idx="5">
                  <c:v>8.1936795263981992</c:v>
                </c:pt>
                <c:pt idx="6">
                  <c:v>8.1936795263981992</c:v>
                </c:pt>
                <c:pt idx="7">
                  <c:v>8.1936795263981992</c:v>
                </c:pt>
                <c:pt idx="8">
                  <c:v>8.1936795263981992</c:v>
                </c:pt>
                <c:pt idx="9">
                  <c:v>8.1936795263981992</c:v>
                </c:pt>
                <c:pt idx="10">
                  <c:v>8.1936795263981992</c:v>
                </c:pt>
                <c:pt idx="11">
                  <c:v>8.1936795263981992</c:v>
                </c:pt>
                <c:pt idx="12">
                  <c:v>8.1936795263981992</c:v>
                </c:pt>
                <c:pt idx="13">
                  <c:v>8.1936795263981992</c:v>
                </c:pt>
                <c:pt idx="14">
                  <c:v>8.1936795263981992</c:v>
                </c:pt>
                <c:pt idx="15">
                  <c:v>8.1936795263981992</c:v>
                </c:pt>
                <c:pt idx="16">
                  <c:v>8.1936795263981992</c:v>
                </c:pt>
                <c:pt idx="17">
                  <c:v>8.1936795263981992</c:v>
                </c:pt>
                <c:pt idx="18">
                  <c:v>8.1936795263981992</c:v>
                </c:pt>
                <c:pt idx="19">
                  <c:v>8.1936795263981992</c:v>
                </c:pt>
                <c:pt idx="20">
                  <c:v>8.1936795263981992</c:v>
                </c:pt>
                <c:pt idx="21">
                  <c:v>8.1936795263981992</c:v>
                </c:pt>
                <c:pt idx="22">
                  <c:v>8.1936795263981992</c:v>
                </c:pt>
                <c:pt idx="23">
                  <c:v>8.1936795263981992</c:v>
                </c:pt>
                <c:pt idx="24">
                  <c:v>8.1936795263981992</c:v>
                </c:pt>
                <c:pt idx="25">
                  <c:v>8.1936795263981992</c:v>
                </c:pt>
                <c:pt idx="26">
                  <c:v>8.1936795263981992</c:v>
                </c:pt>
                <c:pt idx="27">
                  <c:v>8.1936795263981992</c:v>
                </c:pt>
                <c:pt idx="28">
                  <c:v>8.1936795263981992</c:v>
                </c:pt>
                <c:pt idx="29">
                  <c:v>8.1936795263981992</c:v>
                </c:pt>
                <c:pt idx="30">
                  <c:v>8.1936795263981992</c:v>
                </c:pt>
                <c:pt idx="31">
                  <c:v>8.1936795263981992</c:v>
                </c:pt>
                <c:pt idx="32">
                  <c:v>8.1936795263981992</c:v>
                </c:pt>
                <c:pt idx="33">
                  <c:v>8.1936795263981992</c:v>
                </c:pt>
                <c:pt idx="34">
                  <c:v>8.1936795263981992</c:v>
                </c:pt>
                <c:pt idx="35">
                  <c:v>8.1936795263981992</c:v>
                </c:pt>
                <c:pt idx="36">
                  <c:v>8.1936795263981992</c:v>
                </c:pt>
                <c:pt idx="37">
                  <c:v>8.1936795263981992</c:v>
                </c:pt>
                <c:pt idx="38">
                  <c:v>8.1936795263981992</c:v>
                </c:pt>
                <c:pt idx="39">
                  <c:v>8.1936795263981992</c:v>
                </c:pt>
                <c:pt idx="40">
                  <c:v>8.1936795263981992</c:v>
                </c:pt>
                <c:pt idx="41">
                  <c:v>8.1936795263981992</c:v>
                </c:pt>
                <c:pt idx="42">
                  <c:v>8.1936795263981992</c:v>
                </c:pt>
                <c:pt idx="43">
                  <c:v>8.1936795263981992</c:v>
                </c:pt>
                <c:pt idx="44">
                  <c:v>8.1936795263981992</c:v>
                </c:pt>
                <c:pt idx="45">
                  <c:v>8.1936795263981992</c:v>
                </c:pt>
                <c:pt idx="46">
                  <c:v>8.1936795263981992</c:v>
                </c:pt>
                <c:pt idx="47">
                  <c:v>8.1936795263981992</c:v>
                </c:pt>
                <c:pt idx="48">
                  <c:v>8.1936795263981992</c:v>
                </c:pt>
                <c:pt idx="49">
                  <c:v>8.1936795263981992</c:v>
                </c:pt>
                <c:pt idx="50">
                  <c:v>8.1936795263981992</c:v>
                </c:pt>
                <c:pt idx="51">
                  <c:v>8.1936795263981992</c:v>
                </c:pt>
                <c:pt idx="52">
                  <c:v>8.1936795263981992</c:v>
                </c:pt>
              </c:numCache>
            </c:numRef>
          </c:val>
          <c:smooth val="0"/>
          <c:extLst>
            <c:ext xmlns:c16="http://schemas.microsoft.com/office/drawing/2014/chart" uri="{C3380CC4-5D6E-409C-BE32-E72D297353CC}">
              <c16:uniqueId val="{00000003-3934-430B-BDE1-B56D0A02C994}"/>
            </c:ext>
          </c:extLst>
        </c:ser>
        <c:dLbls>
          <c:showLegendKey val="0"/>
          <c:showVal val="0"/>
          <c:showCatName val="0"/>
          <c:showSerName val="0"/>
          <c:showPercent val="0"/>
          <c:showBubbleSize val="0"/>
        </c:dLbls>
        <c:marker val="1"/>
        <c:smooth val="0"/>
        <c:axId val="104672640"/>
        <c:axId val="104695296"/>
      </c:lineChart>
      <c:catAx>
        <c:axId val="104672640"/>
        <c:scaling>
          <c:orientation val="minMax"/>
        </c:scaling>
        <c:delete val="0"/>
        <c:axPos val="b"/>
        <c:title>
          <c:tx>
            <c:rich>
              <a:bodyPr/>
              <a:lstStyle/>
              <a:p>
                <a:pPr>
                  <a:defRPr/>
                </a:pPr>
                <a:r>
                  <a:rPr lang="en-US"/>
                  <a:t>Semana epidemiológica</a:t>
                </a:r>
              </a:p>
            </c:rich>
          </c:tx>
          <c:overlay val="0"/>
        </c:title>
        <c:numFmt formatCode="General" sourceLinked="1"/>
        <c:majorTickMark val="out"/>
        <c:minorTickMark val="none"/>
        <c:tickLblPos val="nextTo"/>
        <c:txPr>
          <a:bodyPr/>
          <a:lstStyle/>
          <a:p>
            <a:pPr>
              <a:defRPr sz="500"/>
            </a:pPr>
            <a:endParaRPr lang="en-US"/>
          </a:p>
        </c:txPr>
        <c:crossAx val="104695296"/>
        <c:crosses val="autoZero"/>
        <c:auto val="1"/>
        <c:lblAlgn val="ctr"/>
        <c:lblOffset val="100"/>
        <c:noMultiLvlLbl val="0"/>
      </c:catAx>
      <c:valAx>
        <c:axId val="104695296"/>
        <c:scaling>
          <c:orientation val="minMax"/>
        </c:scaling>
        <c:delete val="0"/>
        <c:axPos val="l"/>
        <c:title>
          <c:tx>
            <c:rich>
              <a:bodyPr rot="-5400000" vert="horz"/>
              <a:lstStyle/>
              <a:p>
                <a:pPr>
                  <a:defRPr/>
                </a:pPr>
                <a:r>
                  <a:rPr lang="en-US"/>
                  <a:t>Casos de IAD</a:t>
                </a:r>
              </a:p>
            </c:rich>
          </c:tx>
          <c:overlay val="0"/>
        </c:title>
        <c:numFmt formatCode="General" sourceLinked="1"/>
        <c:majorTickMark val="out"/>
        <c:minorTickMark val="none"/>
        <c:tickLblPos val="nextTo"/>
        <c:crossAx val="104672640"/>
        <c:crosses val="autoZero"/>
        <c:crossBetween val="between"/>
      </c:valAx>
    </c:plotArea>
    <c:legend>
      <c:legendPos val="r"/>
      <c:overlay val="0"/>
      <c:txPr>
        <a:bodyPr/>
        <a:lstStyle/>
        <a:p>
          <a:pPr>
            <a:defRPr sz="600"/>
          </a:pPr>
          <a:endParaRPr lang="en-US"/>
        </a:p>
      </c:txPr>
    </c:legend>
    <c:plotVisOnly val="1"/>
    <c:dispBlanksAs val="gap"/>
    <c:showDLblsOverMax val="0"/>
  </c:chart>
  <c:spPr>
    <a:noFill/>
    <a:ln>
      <a:noFill/>
    </a:ln>
  </c:sp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700" b="0" i="0" u="none" strike="noStrike" kern="1200" spc="0" baseline="0">
                <a:solidFill>
                  <a:schemeClr val="tx1">
                    <a:lumMod val="65000"/>
                    <a:lumOff val="35000"/>
                  </a:schemeClr>
                </a:solidFill>
                <a:latin typeface="+mn-lt"/>
                <a:ea typeface="+mn-ea"/>
                <a:cs typeface="+mn-cs"/>
              </a:defRPr>
            </a:pPr>
            <a:r>
              <a:rPr lang="es-MX" sz="700" dirty="0"/>
              <a:t>Tendencia de consumo de antibióticos y porcentaje de ocupación</a:t>
            </a:r>
            <a:r>
              <a:rPr lang="es-MX" sz="700" baseline="0" dirty="0"/>
              <a:t> en UCI </a:t>
            </a:r>
            <a:r>
              <a:rPr lang="es-MX" sz="700" baseline="0" dirty="0" smtClean="0"/>
              <a:t>adultos </a:t>
            </a:r>
            <a:endParaRPr lang="es-MX" sz="700" baseline="0" dirty="0"/>
          </a:p>
          <a:p>
            <a:pPr>
              <a:defRPr sz="700" b="0" i="0" u="none" strike="noStrike" kern="1200" spc="0" baseline="0">
                <a:solidFill>
                  <a:schemeClr val="tx1">
                    <a:lumMod val="65000"/>
                    <a:lumOff val="35000"/>
                  </a:schemeClr>
                </a:solidFill>
                <a:latin typeface="+mn-lt"/>
                <a:ea typeface="+mn-ea"/>
                <a:cs typeface="+mn-cs"/>
              </a:defRPr>
            </a:pPr>
            <a:r>
              <a:rPr lang="es-MX" sz="700" baseline="0" dirty="0"/>
              <a:t>Medellín a semana 42 de </a:t>
            </a:r>
            <a:r>
              <a:rPr lang="es-MX" sz="700" baseline="0" dirty="0" smtClean="0"/>
              <a:t>2022 n=21 UPGD</a:t>
            </a:r>
            <a:endParaRPr lang="es-MX" sz="700" dirty="0"/>
          </a:p>
        </c:rich>
      </c:tx>
      <c:layout>
        <c:manualLayout>
          <c:xMode val="edge"/>
          <c:yMode val="edge"/>
          <c:x val="0.13167817360713283"/>
          <c:y val="1.8202505018229977E-2"/>
        </c:manualLayout>
      </c:layout>
      <c:overlay val="0"/>
      <c:spPr>
        <a:noFill/>
        <a:ln>
          <a:noFill/>
        </a:ln>
        <a:effectLst/>
      </c:spPr>
    </c:title>
    <c:autoTitleDeleted val="0"/>
    <c:plotArea>
      <c:layout/>
      <c:lineChart>
        <c:grouping val="standard"/>
        <c:varyColors val="0"/>
        <c:ser>
          <c:idx val="1"/>
          <c:order val="0"/>
          <c:tx>
            <c:strRef>
              <c:f>'2019-22'!$E$188</c:f>
              <c:strCache>
                <c:ptCount val="1"/>
                <c:pt idx="0">
                  <c:v>DDD1CEF</c:v>
                </c:pt>
              </c:strCache>
            </c:strRef>
          </c:tx>
          <c:cat>
            <c:strRef>
              <c:f>'2019-22'!$C$189:$C$200</c:f>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f>'2019-22'!$E$189:$E$200</c:f>
              <c:numCache>
                <c:formatCode>0.0</c:formatCode>
                <c:ptCount val="12"/>
                <c:pt idx="0">
                  <c:v>2.0807697464360531</c:v>
                </c:pt>
                <c:pt idx="1">
                  <c:v>3.5360968627600307</c:v>
                </c:pt>
                <c:pt idx="2">
                  <c:v>1.410913119832949</c:v>
                </c:pt>
                <c:pt idx="3">
                  <c:v>2.1265105718724975</c:v>
                </c:pt>
                <c:pt idx="4">
                  <c:v>3.1426768035732668</c:v>
                </c:pt>
                <c:pt idx="5">
                  <c:v>2.7569922152682564</c:v>
                </c:pt>
                <c:pt idx="6">
                  <c:v>4.3683279749136616</c:v>
                </c:pt>
                <c:pt idx="7">
                  <c:v>2.3084487116592447</c:v>
                </c:pt>
                <c:pt idx="8">
                  <c:v>3.1467671877203096</c:v>
                </c:pt>
              </c:numCache>
            </c:numRef>
          </c:val>
          <c:smooth val="0"/>
          <c:extLst>
            <c:ext xmlns:c16="http://schemas.microsoft.com/office/drawing/2014/chart" uri="{C3380CC4-5D6E-409C-BE32-E72D297353CC}">
              <c16:uniqueId val="{00000000-9D22-41F6-BDA4-048D2EAB4199}"/>
            </c:ext>
          </c:extLst>
        </c:ser>
        <c:ser>
          <c:idx val="2"/>
          <c:order val="1"/>
          <c:tx>
            <c:strRef>
              <c:f>'2019-22'!$F$102</c:f>
              <c:strCache>
                <c:ptCount val="1"/>
                <c:pt idx="0">
                  <c:v>DDD3ERT</c:v>
                </c:pt>
              </c:strCache>
            </c:strRef>
          </c:tx>
          <c:cat>
            <c:strRef>
              <c:f>'2019-22'!$C$189:$C$200</c:f>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f>'2019-22'!$F$189:$F$200</c:f>
              <c:numCache>
                <c:formatCode>0.0</c:formatCode>
                <c:ptCount val="12"/>
                <c:pt idx="0">
                  <c:v>6.3490893788617442E-2</c:v>
                </c:pt>
                <c:pt idx="1">
                  <c:v>4.1398207173775965E-2</c:v>
                </c:pt>
                <c:pt idx="2">
                  <c:v>0.29491770675843115</c:v>
                </c:pt>
                <c:pt idx="3">
                  <c:v>0.11833283051336321</c:v>
                </c:pt>
                <c:pt idx="4">
                  <c:v>0.27537146143029723</c:v>
                </c:pt>
                <c:pt idx="5">
                  <c:v>8.0465210583866173E-2</c:v>
                </c:pt>
                <c:pt idx="6">
                  <c:v>0.13724974135698395</c:v>
                </c:pt>
                <c:pt idx="7">
                  <c:v>0.10136900530240196</c:v>
                </c:pt>
                <c:pt idx="8">
                  <c:v>0.17456518705601717</c:v>
                </c:pt>
              </c:numCache>
            </c:numRef>
          </c:val>
          <c:smooth val="0"/>
          <c:extLst>
            <c:ext xmlns:c16="http://schemas.microsoft.com/office/drawing/2014/chart" uri="{C3380CC4-5D6E-409C-BE32-E72D297353CC}">
              <c16:uniqueId val="{00000001-9D22-41F6-BDA4-048D2EAB4199}"/>
            </c:ext>
          </c:extLst>
        </c:ser>
        <c:ser>
          <c:idx val="3"/>
          <c:order val="2"/>
          <c:tx>
            <c:strRef>
              <c:f>'2019-22'!$G$102</c:f>
              <c:strCache>
                <c:ptCount val="1"/>
                <c:pt idx="0">
                  <c:v>DDD4MEM</c:v>
                </c:pt>
              </c:strCache>
            </c:strRef>
          </c:tx>
          <c:cat>
            <c:strRef>
              <c:f>'2019-22'!$C$189:$C$200</c:f>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f>'2019-22'!$G$189:$G$200</c:f>
              <c:numCache>
                <c:formatCode>0.0</c:formatCode>
                <c:ptCount val="12"/>
                <c:pt idx="0">
                  <c:v>11.701564121890039</c:v>
                </c:pt>
                <c:pt idx="1">
                  <c:v>12.941539542602076</c:v>
                </c:pt>
                <c:pt idx="2">
                  <c:v>8.5637846212505035</c:v>
                </c:pt>
                <c:pt idx="3">
                  <c:v>10.604709840418167</c:v>
                </c:pt>
                <c:pt idx="4">
                  <c:v>12.555791260132262</c:v>
                </c:pt>
                <c:pt idx="5">
                  <c:v>13.751984456705509</c:v>
                </c:pt>
                <c:pt idx="6">
                  <c:v>15.862599417752568</c:v>
                </c:pt>
                <c:pt idx="7">
                  <c:v>14.716936497085085</c:v>
                </c:pt>
                <c:pt idx="8">
                  <c:v>13.764618126724018</c:v>
                </c:pt>
              </c:numCache>
            </c:numRef>
          </c:val>
          <c:smooth val="0"/>
          <c:extLst>
            <c:ext xmlns:c16="http://schemas.microsoft.com/office/drawing/2014/chart" uri="{C3380CC4-5D6E-409C-BE32-E72D297353CC}">
              <c16:uniqueId val="{00000002-9D22-41F6-BDA4-048D2EAB4199}"/>
            </c:ext>
          </c:extLst>
        </c:ser>
        <c:ser>
          <c:idx val="4"/>
          <c:order val="3"/>
          <c:tx>
            <c:strRef>
              <c:f>'2019-22'!$H$102</c:f>
              <c:strCache>
                <c:ptCount val="1"/>
                <c:pt idx="0">
                  <c:v>DDD5PTZ</c:v>
                </c:pt>
              </c:strCache>
            </c:strRef>
          </c:tx>
          <c:cat>
            <c:strRef>
              <c:f>'2019-22'!$C$189:$C$200</c:f>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f>'2019-22'!$H$189:$H$200</c:f>
              <c:numCache>
                <c:formatCode>0.0</c:formatCode>
                <c:ptCount val="12"/>
                <c:pt idx="0">
                  <c:v>14.597545950477778</c:v>
                </c:pt>
                <c:pt idx="1">
                  <c:v>9.8586873369549295</c:v>
                </c:pt>
                <c:pt idx="2">
                  <c:v>13.591588923969322</c:v>
                </c:pt>
                <c:pt idx="3">
                  <c:v>11.050198143527298</c:v>
                </c:pt>
                <c:pt idx="4">
                  <c:v>15.034052457212846</c:v>
                </c:pt>
                <c:pt idx="5">
                  <c:v>17.098778598865724</c:v>
                </c:pt>
                <c:pt idx="6">
                  <c:v>17.837057519605668</c:v>
                </c:pt>
                <c:pt idx="7">
                  <c:v>17.731347924243199</c:v>
                </c:pt>
                <c:pt idx="8">
                  <c:v>15.231468830739207</c:v>
                </c:pt>
              </c:numCache>
            </c:numRef>
          </c:val>
          <c:smooth val="0"/>
          <c:extLst>
            <c:ext xmlns:c16="http://schemas.microsoft.com/office/drawing/2014/chart" uri="{C3380CC4-5D6E-409C-BE32-E72D297353CC}">
              <c16:uniqueId val="{00000003-9D22-41F6-BDA4-048D2EAB4199}"/>
            </c:ext>
          </c:extLst>
        </c:ser>
        <c:ser>
          <c:idx val="5"/>
          <c:order val="4"/>
          <c:tx>
            <c:strRef>
              <c:f>'2019-22'!$I$102</c:f>
              <c:strCache>
                <c:ptCount val="1"/>
                <c:pt idx="0">
                  <c:v>DDD6VAN</c:v>
                </c:pt>
              </c:strCache>
            </c:strRef>
          </c:tx>
          <c:cat>
            <c:strRef>
              <c:f>'2019-22'!$C$189:$C$200</c:f>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f>'2019-22'!$I$189:$I$200</c:f>
              <c:numCache>
                <c:formatCode>0.0</c:formatCode>
                <c:ptCount val="12"/>
                <c:pt idx="0">
                  <c:v>5.119674799136698</c:v>
                </c:pt>
                <c:pt idx="1">
                  <c:v>5.5128612553078327</c:v>
                </c:pt>
                <c:pt idx="2">
                  <c:v>4.5041977032196758</c:v>
                </c:pt>
                <c:pt idx="3">
                  <c:v>6.8772256792472257</c:v>
                </c:pt>
                <c:pt idx="4">
                  <c:v>7.2130112178398473</c:v>
                </c:pt>
                <c:pt idx="5">
                  <c:v>7.4691196472811265</c:v>
                </c:pt>
                <c:pt idx="6">
                  <c:v>8.6916948276586563</c:v>
                </c:pt>
                <c:pt idx="7">
                  <c:v>8.8813071691081706</c:v>
                </c:pt>
                <c:pt idx="8">
                  <c:v>8.1161327429267995</c:v>
                </c:pt>
              </c:numCache>
            </c:numRef>
          </c:val>
          <c:smooth val="0"/>
          <c:extLst>
            <c:ext xmlns:c16="http://schemas.microsoft.com/office/drawing/2014/chart" uri="{C3380CC4-5D6E-409C-BE32-E72D297353CC}">
              <c16:uniqueId val="{00000004-9D22-41F6-BDA4-048D2EAB4199}"/>
            </c:ext>
          </c:extLst>
        </c:ser>
        <c:ser>
          <c:idx val="6"/>
          <c:order val="5"/>
          <c:tx>
            <c:strRef>
              <c:f>'2019-22'!$J$102</c:f>
              <c:strCache>
                <c:ptCount val="1"/>
                <c:pt idx="0">
                  <c:v>DDD2FEP</c:v>
                </c:pt>
              </c:strCache>
            </c:strRef>
          </c:tx>
          <c:cat>
            <c:strRef>
              <c:f>'2019-22'!$C$189:$C$200</c:f>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f>'2019-22'!$J$189:$J$200</c:f>
              <c:numCache>
                <c:formatCode>0.0</c:formatCode>
                <c:ptCount val="12"/>
                <c:pt idx="0">
                  <c:v>6.155730747778227</c:v>
                </c:pt>
                <c:pt idx="1">
                  <c:v>5.6405057274269748</c:v>
                </c:pt>
                <c:pt idx="2">
                  <c:v>4.2830094231508529</c:v>
                </c:pt>
                <c:pt idx="3">
                  <c:v>5.2170856746921013</c:v>
                </c:pt>
                <c:pt idx="4">
                  <c:v>4.3422637324289992</c:v>
                </c:pt>
                <c:pt idx="5">
                  <c:v>5.2620224461319278</c:v>
                </c:pt>
                <c:pt idx="6">
                  <c:v>4.7587798253257718</c:v>
                </c:pt>
                <c:pt idx="7">
                  <c:v>6.6281506421593281</c:v>
                </c:pt>
                <c:pt idx="8">
                  <c:v>6.1028908158926001</c:v>
                </c:pt>
              </c:numCache>
            </c:numRef>
          </c:val>
          <c:smooth val="0"/>
          <c:extLst>
            <c:ext xmlns:c16="http://schemas.microsoft.com/office/drawing/2014/chart" uri="{C3380CC4-5D6E-409C-BE32-E72D297353CC}">
              <c16:uniqueId val="{00000005-9D22-41F6-BDA4-048D2EAB4199}"/>
            </c:ext>
          </c:extLst>
        </c:ser>
        <c:ser>
          <c:idx val="7"/>
          <c:order val="6"/>
          <c:tx>
            <c:strRef>
              <c:f>'2019-22'!$K$188</c:f>
              <c:strCache>
                <c:ptCount val="1"/>
                <c:pt idx="0">
                  <c:v>DDD7CEFAV</c:v>
                </c:pt>
              </c:strCache>
            </c:strRef>
          </c:tx>
          <c:cat>
            <c:strRef>
              <c:f>'2019-22'!$C$189:$C$200</c:f>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f>'2019-22'!$K$189:$K$200</c:f>
              <c:numCache>
                <c:formatCode>General</c:formatCode>
                <c:ptCount val="12"/>
                <c:pt idx="5" formatCode="0.0">
                  <c:v>1.5690716063853902</c:v>
                </c:pt>
                <c:pt idx="6" formatCode="0.0">
                  <c:v>1.8244750101074938</c:v>
                </c:pt>
                <c:pt idx="7" formatCode="0.0">
                  <c:v>1.3717069490238665</c:v>
                </c:pt>
                <c:pt idx="8" formatCode="0.0">
                  <c:v>2.0371297947366003</c:v>
                </c:pt>
              </c:numCache>
            </c:numRef>
          </c:val>
          <c:smooth val="0"/>
          <c:extLst>
            <c:ext xmlns:c16="http://schemas.microsoft.com/office/drawing/2014/chart" uri="{C3380CC4-5D6E-409C-BE32-E72D297353CC}">
              <c16:uniqueId val="{00000000-E5C0-4030-AB20-39606BAC11C2}"/>
            </c:ext>
          </c:extLst>
        </c:ser>
        <c:ser>
          <c:idx val="8"/>
          <c:order val="7"/>
          <c:tx>
            <c:strRef>
              <c:f>'2019-22'!$L$188</c:f>
              <c:strCache>
                <c:ptCount val="1"/>
                <c:pt idx="0">
                  <c:v>DDD8OXA</c:v>
                </c:pt>
              </c:strCache>
            </c:strRef>
          </c:tx>
          <c:cat>
            <c:strRef>
              <c:f>'2019-22'!$C$189:$C$200</c:f>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f>'2019-22'!$L$189:$L$200</c:f>
              <c:numCache>
                <c:formatCode>General</c:formatCode>
                <c:ptCount val="12"/>
                <c:pt idx="5" formatCode="0.0">
                  <c:v>2.5198315946000194</c:v>
                </c:pt>
                <c:pt idx="6" formatCode="0.0">
                  <c:v>13.630319141659097</c:v>
                </c:pt>
                <c:pt idx="7" formatCode="0.0">
                  <c:v>8.6758045492678466</c:v>
                </c:pt>
                <c:pt idx="8" formatCode="0.0">
                  <c:v>8.2367205366168097</c:v>
                </c:pt>
              </c:numCache>
            </c:numRef>
          </c:val>
          <c:smooth val="0"/>
          <c:extLst>
            <c:ext xmlns:c16="http://schemas.microsoft.com/office/drawing/2014/chart" uri="{C3380CC4-5D6E-409C-BE32-E72D297353CC}">
              <c16:uniqueId val="{00000001-E5C0-4030-AB20-39606BAC11C2}"/>
            </c:ext>
          </c:extLst>
        </c:ser>
        <c:ser>
          <c:idx val="9"/>
          <c:order val="8"/>
          <c:tx>
            <c:strRef>
              <c:f>'2019-22'!$M$188</c:f>
              <c:strCache>
                <c:ptCount val="1"/>
                <c:pt idx="0">
                  <c:v>DDD9GEN</c:v>
                </c:pt>
              </c:strCache>
            </c:strRef>
          </c:tx>
          <c:cat>
            <c:strRef>
              <c:f>'2019-22'!$C$189:$C$200</c:f>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f>'2019-22'!$M$189:$M$200</c:f>
              <c:numCache>
                <c:formatCode>General</c:formatCode>
                <c:ptCount val="12"/>
                <c:pt idx="5" formatCode="0.0">
                  <c:v>7.2206938971311487</c:v>
                </c:pt>
                <c:pt idx="6" formatCode="0.0">
                  <c:v>0.94654994039299278</c:v>
                </c:pt>
                <c:pt idx="7" formatCode="0.0">
                  <c:v>0.85103887633425634</c:v>
                </c:pt>
                <c:pt idx="8" formatCode="0.0">
                  <c:v>0.56595871171845558</c:v>
                </c:pt>
              </c:numCache>
            </c:numRef>
          </c:val>
          <c:smooth val="0"/>
          <c:extLst>
            <c:ext xmlns:c16="http://schemas.microsoft.com/office/drawing/2014/chart" uri="{C3380CC4-5D6E-409C-BE32-E72D297353CC}">
              <c16:uniqueId val="{00000002-E5C0-4030-AB20-39606BAC11C2}"/>
            </c:ext>
          </c:extLst>
        </c:ser>
        <c:ser>
          <c:idx val="10"/>
          <c:order val="9"/>
          <c:tx>
            <c:strRef>
              <c:f>'2019-22'!$N$188</c:f>
              <c:strCache>
                <c:ptCount val="1"/>
                <c:pt idx="0">
                  <c:v>DDD10LNZ</c:v>
                </c:pt>
              </c:strCache>
            </c:strRef>
          </c:tx>
          <c:cat>
            <c:strRef>
              <c:f>'2019-22'!$C$189:$C$200</c:f>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f>'2019-22'!$N$189:$N$200</c:f>
              <c:numCache>
                <c:formatCode>General</c:formatCode>
                <c:ptCount val="12"/>
                <c:pt idx="5" formatCode="0.0">
                  <c:v>4.2244235556529741</c:v>
                </c:pt>
                <c:pt idx="6" formatCode="0.0">
                  <c:v>4.6696463726054311</c:v>
                </c:pt>
                <c:pt idx="7" formatCode="0.0">
                  <c:v>4.3657787510920851</c:v>
                </c:pt>
                <c:pt idx="8" formatCode="0.0">
                  <c:v>4.6749782112457936</c:v>
                </c:pt>
              </c:numCache>
            </c:numRef>
          </c:val>
          <c:smooth val="0"/>
          <c:extLst>
            <c:ext xmlns:c16="http://schemas.microsoft.com/office/drawing/2014/chart" uri="{C3380CC4-5D6E-409C-BE32-E72D297353CC}">
              <c16:uniqueId val="{00000003-E5C0-4030-AB20-39606BAC11C2}"/>
            </c:ext>
          </c:extLst>
        </c:ser>
        <c:dLbls>
          <c:showLegendKey val="0"/>
          <c:showVal val="0"/>
          <c:showCatName val="0"/>
          <c:showSerName val="0"/>
          <c:showPercent val="0"/>
          <c:showBubbleSize val="0"/>
        </c:dLbls>
        <c:marker val="1"/>
        <c:smooth val="0"/>
        <c:axId val="136972544"/>
        <c:axId val="61849600"/>
      </c:lineChart>
      <c:catAx>
        <c:axId val="136972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849600"/>
        <c:crosses val="autoZero"/>
        <c:auto val="1"/>
        <c:lblAlgn val="ctr"/>
        <c:lblOffset val="100"/>
        <c:noMultiLvlLbl val="0"/>
      </c:catAx>
      <c:valAx>
        <c:axId val="61849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DDD</a:t>
                </a:r>
              </a:p>
            </c:rich>
          </c:tx>
          <c:overlay val="0"/>
        </c:title>
        <c:numFmt formatCode="0.0" sourceLinked="1"/>
        <c:majorTickMark val="none"/>
        <c:minorTickMark val="none"/>
        <c:tickLblPos val="nextTo"/>
        <c:spPr>
          <a:noFill/>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972544"/>
        <c:crosses val="autoZero"/>
        <c:crossBetween val="between"/>
      </c:valAx>
      <c:dTable>
        <c:showHorzBorder val="1"/>
        <c:showVertBorder val="1"/>
        <c:showOutline val="1"/>
        <c:showKeys val="1"/>
        <c:txPr>
          <a:bodyPr/>
          <a:lstStyle/>
          <a:p>
            <a:pPr rtl="0">
              <a:defRPr sz="600"/>
            </a:pPr>
            <a:endParaRPr lang="en-US"/>
          </a:p>
        </c:txPr>
      </c:dTable>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700" b="0" i="0" u="none" strike="noStrike" kern="1200" spc="0" baseline="0">
                <a:solidFill>
                  <a:schemeClr val="tx1">
                    <a:lumMod val="65000"/>
                    <a:lumOff val="35000"/>
                  </a:schemeClr>
                </a:solidFill>
                <a:latin typeface="+mn-lt"/>
                <a:ea typeface="+mn-ea"/>
                <a:cs typeface="+mn-cs"/>
              </a:defRPr>
            </a:pPr>
            <a:r>
              <a:rPr lang="es-MX" sz="700" b="0" i="0" baseline="0" dirty="0">
                <a:effectLst/>
              </a:rPr>
              <a:t>Tendencia de consumo de antibióticos y porcentaje de ocupación en servicios de  hospitalización </a:t>
            </a:r>
            <a:r>
              <a:rPr lang="es-MX" sz="700" b="0" i="0" baseline="0" dirty="0" smtClean="0">
                <a:effectLst/>
              </a:rPr>
              <a:t>adultos  en Medellín n= 33 UPGD</a:t>
            </a:r>
            <a:endParaRPr lang="es-MX" sz="700" b="0" i="0" baseline="0" dirty="0">
              <a:effectLst/>
            </a:endParaRPr>
          </a:p>
        </c:rich>
      </c:tx>
      <c:overlay val="0"/>
      <c:spPr>
        <a:noFill/>
        <a:ln>
          <a:noFill/>
        </a:ln>
        <a:effectLst/>
      </c:spPr>
    </c:title>
    <c:autoTitleDeleted val="0"/>
    <c:plotArea>
      <c:layout/>
      <c:lineChart>
        <c:grouping val="standard"/>
        <c:varyColors val="0"/>
        <c:ser>
          <c:idx val="1"/>
          <c:order val="0"/>
          <c:tx>
            <c:strRef>
              <c:f>'2019-22'!$E$202</c:f>
              <c:strCache>
                <c:ptCount val="1"/>
                <c:pt idx="0">
                  <c:v>DDD1CEF</c:v>
                </c:pt>
              </c:strCache>
            </c:strRef>
          </c:tx>
          <c:spPr>
            <a:ln w="28575" cap="rnd">
              <a:solidFill>
                <a:schemeClr val="accent2"/>
              </a:solidFill>
              <a:round/>
            </a:ln>
            <a:effectLst/>
          </c:spPr>
          <c:cat>
            <c:strRef>
              <c:f>'2019-22'!$C$203:$C$214</c:f>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f>'2019-22'!$E$203:$E$214</c:f>
              <c:numCache>
                <c:formatCode>0.0</c:formatCode>
                <c:ptCount val="12"/>
                <c:pt idx="0">
                  <c:v>1.2757559895319399</c:v>
                </c:pt>
                <c:pt idx="1">
                  <c:v>1.314637395802746</c:v>
                </c:pt>
                <c:pt idx="2">
                  <c:v>1.3358275496484371</c:v>
                </c:pt>
                <c:pt idx="3">
                  <c:v>1.609263176853835</c:v>
                </c:pt>
                <c:pt idx="4">
                  <c:v>1.252592468304663</c:v>
                </c:pt>
                <c:pt idx="5">
                  <c:v>1.5194297372418875</c:v>
                </c:pt>
                <c:pt idx="6">
                  <c:v>1.4849863670769858</c:v>
                </c:pt>
                <c:pt idx="7">
                  <c:v>1.4735609850725313</c:v>
                </c:pt>
                <c:pt idx="8">
                  <c:v>1.3357307172482082</c:v>
                </c:pt>
              </c:numCache>
            </c:numRef>
          </c:val>
          <c:smooth val="0"/>
          <c:extLst>
            <c:ext xmlns:c16="http://schemas.microsoft.com/office/drawing/2014/chart" uri="{C3380CC4-5D6E-409C-BE32-E72D297353CC}">
              <c16:uniqueId val="{00000000-1434-4F12-961E-6819F6354CBC}"/>
            </c:ext>
          </c:extLst>
        </c:ser>
        <c:ser>
          <c:idx val="2"/>
          <c:order val="1"/>
          <c:tx>
            <c:strRef>
              <c:f>'2019-22'!$F$116</c:f>
              <c:strCache>
                <c:ptCount val="1"/>
                <c:pt idx="0">
                  <c:v>DDD2 CIP</c:v>
                </c:pt>
              </c:strCache>
            </c:strRef>
          </c:tx>
          <c:spPr>
            <a:ln w="28575" cap="rnd">
              <a:solidFill>
                <a:schemeClr val="accent3"/>
              </a:solidFill>
              <a:round/>
            </a:ln>
            <a:effectLst/>
          </c:spPr>
          <c:cat>
            <c:strRef>
              <c:f>'2019-22'!$C$203:$C$214</c:f>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f>'2019-22'!$F$203:$F$214</c:f>
              <c:numCache>
                <c:formatCode>0.0</c:formatCode>
                <c:ptCount val="12"/>
                <c:pt idx="0">
                  <c:v>1.7962911273706041</c:v>
                </c:pt>
                <c:pt idx="1">
                  <c:v>2.3698938879525953</c:v>
                </c:pt>
                <c:pt idx="2">
                  <c:v>2.8777848013468335</c:v>
                </c:pt>
                <c:pt idx="3">
                  <c:v>3.4668366282499439</c:v>
                </c:pt>
                <c:pt idx="4">
                  <c:v>4.2441815597119614</c:v>
                </c:pt>
                <c:pt idx="5">
                  <c:v>3.8193992140832087</c:v>
                </c:pt>
                <c:pt idx="6">
                  <c:v>6.0730159830085064</c:v>
                </c:pt>
                <c:pt idx="7">
                  <c:v>3.6057369056280772</c:v>
                </c:pt>
                <c:pt idx="8">
                  <c:v>3.4689953470504262</c:v>
                </c:pt>
              </c:numCache>
            </c:numRef>
          </c:val>
          <c:smooth val="0"/>
          <c:extLst>
            <c:ext xmlns:c16="http://schemas.microsoft.com/office/drawing/2014/chart" uri="{C3380CC4-5D6E-409C-BE32-E72D297353CC}">
              <c16:uniqueId val="{00000001-1434-4F12-961E-6819F6354CBC}"/>
            </c:ext>
          </c:extLst>
        </c:ser>
        <c:ser>
          <c:idx val="3"/>
          <c:order val="2"/>
          <c:tx>
            <c:strRef>
              <c:f>'2019-22'!$G$116</c:f>
              <c:strCache>
                <c:ptCount val="1"/>
                <c:pt idx="0">
                  <c:v>DDD3ERT</c:v>
                </c:pt>
              </c:strCache>
            </c:strRef>
          </c:tx>
          <c:spPr>
            <a:ln w="28575" cap="rnd">
              <a:solidFill>
                <a:schemeClr val="accent4"/>
              </a:solidFill>
              <a:round/>
            </a:ln>
            <a:effectLst/>
          </c:spPr>
          <c:cat>
            <c:strRef>
              <c:f>'2019-22'!$C$203:$C$214</c:f>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f>'2019-22'!$G$203:$G$214</c:f>
              <c:numCache>
                <c:formatCode>0.0</c:formatCode>
                <c:ptCount val="12"/>
                <c:pt idx="0">
                  <c:v>0.17573622174895076</c:v>
                </c:pt>
                <c:pt idx="1">
                  <c:v>0.30055724641123599</c:v>
                </c:pt>
                <c:pt idx="2">
                  <c:v>0.39405574210070132</c:v>
                </c:pt>
                <c:pt idx="3">
                  <c:v>0.41041611221775659</c:v>
                </c:pt>
                <c:pt idx="4">
                  <c:v>0.41037943845203279</c:v>
                </c:pt>
                <c:pt idx="5">
                  <c:v>0.27084790777454143</c:v>
                </c:pt>
                <c:pt idx="6">
                  <c:v>0.22561554763123054</c:v>
                </c:pt>
                <c:pt idx="7">
                  <c:v>0.18145140233266524</c:v>
                </c:pt>
                <c:pt idx="8">
                  <c:v>0.21016910599791369</c:v>
                </c:pt>
              </c:numCache>
            </c:numRef>
          </c:val>
          <c:smooth val="0"/>
          <c:extLst>
            <c:ext xmlns:c16="http://schemas.microsoft.com/office/drawing/2014/chart" uri="{C3380CC4-5D6E-409C-BE32-E72D297353CC}">
              <c16:uniqueId val="{00000002-1434-4F12-961E-6819F6354CBC}"/>
            </c:ext>
          </c:extLst>
        </c:ser>
        <c:ser>
          <c:idx val="4"/>
          <c:order val="3"/>
          <c:tx>
            <c:strRef>
              <c:f>'2019-22'!$H$116</c:f>
              <c:strCache>
                <c:ptCount val="1"/>
                <c:pt idx="0">
                  <c:v>DDD4MEM</c:v>
                </c:pt>
              </c:strCache>
            </c:strRef>
          </c:tx>
          <c:spPr>
            <a:ln w="28575" cap="rnd">
              <a:solidFill>
                <a:schemeClr val="accent5"/>
              </a:solidFill>
              <a:round/>
            </a:ln>
            <a:effectLst/>
          </c:spPr>
          <c:cat>
            <c:strRef>
              <c:f>'2019-22'!$C$203:$C$214</c:f>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f>'2019-22'!$H$203:$H$214</c:f>
              <c:numCache>
                <c:formatCode>0.0</c:formatCode>
                <c:ptCount val="12"/>
                <c:pt idx="0">
                  <c:v>2.5085048024333352</c:v>
                </c:pt>
                <c:pt idx="1">
                  <c:v>2.3447472650028556</c:v>
                </c:pt>
                <c:pt idx="2">
                  <c:v>2.7665996893320068</c:v>
                </c:pt>
                <c:pt idx="3">
                  <c:v>3.4549987950962957</c:v>
                </c:pt>
                <c:pt idx="4">
                  <c:v>3.2722167467276693</c:v>
                </c:pt>
                <c:pt idx="5">
                  <c:v>2.7167080802980434</c:v>
                </c:pt>
                <c:pt idx="6">
                  <c:v>2.9010873148491978</c:v>
                </c:pt>
                <c:pt idx="7">
                  <c:v>3.10759915124035</c:v>
                </c:pt>
                <c:pt idx="8">
                  <c:v>2.5756963066869707</c:v>
                </c:pt>
              </c:numCache>
            </c:numRef>
          </c:val>
          <c:smooth val="0"/>
          <c:extLst>
            <c:ext xmlns:c16="http://schemas.microsoft.com/office/drawing/2014/chart" uri="{C3380CC4-5D6E-409C-BE32-E72D297353CC}">
              <c16:uniqueId val="{00000003-1434-4F12-961E-6819F6354CBC}"/>
            </c:ext>
          </c:extLst>
        </c:ser>
        <c:ser>
          <c:idx val="5"/>
          <c:order val="4"/>
          <c:tx>
            <c:strRef>
              <c:f>'2019-22'!$I$116</c:f>
              <c:strCache>
                <c:ptCount val="1"/>
                <c:pt idx="0">
                  <c:v>DDD5PTZ</c:v>
                </c:pt>
              </c:strCache>
            </c:strRef>
          </c:tx>
          <c:spPr>
            <a:ln w="28575" cap="rnd">
              <a:solidFill>
                <a:schemeClr val="accent6"/>
              </a:solidFill>
              <a:round/>
            </a:ln>
            <a:effectLst/>
          </c:spPr>
          <c:cat>
            <c:strRef>
              <c:f>'2019-22'!$C$203:$C$214</c:f>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f>'2019-22'!$I$203:$I$214</c:f>
              <c:numCache>
                <c:formatCode>0.0</c:formatCode>
                <c:ptCount val="12"/>
                <c:pt idx="0">
                  <c:v>8.437642599840558</c:v>
                </c:pt>
                <c:pt idx="1">
                  <c:v>7.5713805310949347</c:v>
                </c:pt>
                <c:pt idx="2">
                  <c:v>7.6525747493515848</c:v>
                </c:pt>
                <c:pt idx="3">
                  <c:v>8.2081841938227296</c:v>
                </c:pt>
                <c:pt idx="4">
                  <c:v>8.7701119441535713</c:v>
                </c:pt>
                <c:pt idx="5">
                  <c:v>7.6134467387085127</c:v>
                </c:pt>
                <c:pt idx="6">
                  <c:v>7.6482113276760426</c:v>
                </c:pt>
                <c:pt idx="7">
                  <c:v>7.2973914683514609</c:v>
                </c:pt>
                <c:pt idx="8">
                  <c:v>7.1038810533239767</c:v>
                </c:pt>
              </c:numCache>
            </c:numRef>
          </c:val>
          <c:smooth val="0"/>
          <c:extLst>
            <c:ext xmlns:c16="http://schemas.microsoft.com/office/drawing/2014/chart" uri="{C3380CC4-5D6E-409C-BE32-E72D297353CC}">
              <c16:uniqueId val="{00000004-1434-4F12-961E-6819F6354CBC}"/>
            </c:ext>
          </c:extLst>
        </c:ser>
        <c:ser>
          <c:idx val="6"/>
          <c:order val="5"/>
          <c:tx>
            <c:strRef>
              <c:f>'2019-22'!$J$116</c:f>
              <c:strCache>
                <c:ptCount val="1"/>
                <c:pt idx="0">
                  <c:v>DDD6VAN</c:v>
                </c:pt>
              </c:strCache>
            </c:strRef>
          </c:tx>
          <c:spPr>
            <a:ln w="28575" cap="rnd">
              <a:solidFill>
                <a:schemeClr val="accent1">
                  <a:lumMod val="60000"/>
                </a:schemeClr>
              </a:solidFill>
              <a:round/>
            </a:ln>
            <a:effectLst/>
          </c:spPr>
          <c:cat>
            <c:strRef>
              <c:f>'2019-22'!$C$203:$C$214</c:f>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f>'2019-22'!$J$203:$J$214</c:f>
              <c:numCache>
                <c:formatCode>0.0</c:formatCode>
                <c:ptCount val="12"/>
                <c:pt idx="0">
                  <c:v>1.5827382503085881</c:v>
                </c:pt>
                <c:pt idx="1">
                  <c:v>1.3885744784199101</c:v>
                </c:pt>
                <c:pt idx="2">
                  <c:v>1.8926454460950803</c:v>
                </c:pt>
                <c:pt idx="3">
                  <c:v>2.5858488843193559</c:v>
                </c:pt>
                <c:pt idx="4">
                  <c:v>2.9661741717605374</c:v>
                </c:pt>
                <c:pt idx="5">
                  <c:v>2.4007875360653026</c:v>
                </c:pt>
                <c:pt idx="6">
                  <c:v>2.0961390711015837</c:v>
                </c:pt>
                <c:pt idx="7">
                  <c:v>2.5520261747432915</c:v>
                </c:pt>
                <c:pt idx="8">
                  <c:v>2.2768159136696005</c:v>
                </c:pt>
              </c:numCache>
            </c:numRef>
          </c:val>
          <c:smooth val="0"/>
          <c:extLst>
            <c:ext xmlns:c16="http://schemas.microsoft.com/office/drawing/2014/chart" uri="{C3380CC4-5D6E-409C-BE32-E72D297353CC}">
              <c16:uniqueId val="{00000005-1434-4F12-961E-6819F6354CBC}"/>
            </c:ext>
          </c:extLst>
        </c:ser>
        <c:ser>
          <c:idx val="7"/>
          <c:order val="6"/>
          <c:tx>
            <c:strRef>
              <c:f>'2019-22'!$K$116</c:f>
              <c:strCache>
                <c:ptCount val="1"/>
                <c:pt idx="0">
                  <c:v>DDD2FEP</c:v>
                </c:pt>
              </c:strCache>
            </c:strRef>
          </c:tx>
          <c:spPr>
            <a:ln w="28575" cap="rnd">
              <a:solidFill>
                <a:schemeClr val="accent2">
                  <a:lumMod val="60000"/>
                </a:schemeClr>
              </a:solidFill>
              <a:round/>
            </a:ln>
            <a:effectLst/>
          </c:spPr>
          <c:cat>
            <c:strRef>
              <c:f>'2019-22'!$C$203:$C$214</c:f>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f>'2019-22'!$K$203:$K$214</c:f>
              <c:numCache>
                <c:formatCode>0.0</c:formatCode>
                <c:ptCount val="12"/>
                <c:pt idx="0">
                  <c:v>1.618052332843583</c:v>
                </c:pt>
                <c:pt idx="1">
                  <c:v>1.5556843074245574</c:v>
                </c:pt>
                <c:pt idx="2">
                  <c:v>1.5489174754039794</c:v>
                </c:pt>
                <c:pt idx="3">
                  <c:v>1.403202455691873</c:v>
                </c:pt>
                <c:pt idx="4">
                  <c:v>1.4443045786270938</c:v>
                </c:pt>
                <c:pt idx="5">
                  <c:v>1.054744256237397</c:v>
                </c:pt>
                <c:pt idx="6">
                  <c:v>1.217304895386361</c:v>
                </c:pt>
                <c:pt idx="7">
                  <c:v>1.4914866276416858</c:v>
                </c:pt>
                <c:pt idx="8">
                  <c:v>1.289213931172982</c:v>
                </c:pt>
              </c:numCache>
            </c:numRef>
          </c:val>
          <c:smooth val="0"/>
          <c:extLst>
            <c:ext xmlns:c16="http://schemas.microsoft.com/office/drawing/2014/chart" uri="{C3380CC4-5D6E-409C-BE32-E72D297353CC}">
              <c16:uniqueId val="{00000006-1434-4F12-961E-6819F6354CBC}"/>
            </c:ext>
          </c:extLst>
        </c:ser>
        <c:ser>
          <c:idx val="8"/>
          <c:order val="7"/>
          <c:tx>
            <c:strRef>
              <c:f>'2019-22'!$L$202</c:f>
              <c:strCache>
                <c:ptCount val="1"/>
                <c:pt idx="0">
                  <c:v>DDD8EFAV</c:v>
                </c:pt>
              </c:strCache>
            </c:strRef>
          </c:tx>
          <c:cat>
            <c:strRef>
              <c:f>'2019-22'!$C$203:$C$214</c:f>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f>'2019-22'!$L$203:$L$214</c:f>
              <c:numCache>
                <c:formatCode>General</c:formatCode>
                <c:ptCount val="12"/>
                <c:pt idx="5" formatCode="0.0">
                  <c:v>5.3427821309286971E-2</c:v>
                </c:pt>
                <c:pt idx="6" formatCode="0.0">
                  <c:v>0.32159695182308812</c:v>
                </c:pt>
                <c:pt idx="7" formatCode="0.0">
                  <c:v>0.49026022710903722</c:v>
                </c:pt>
                <c:pt idx="8" formatCode="0.0">
                  <c:v>0.60517615625018517</c:v>
                </c:pt>
              </c:numCache>
            </c:numRef>
          </c:val>
          <c:smooth val="0"/>
          <c:extLst>
            <c:ext xmlns:c16="http://schemas.microsoft.com/office/drawing/2014/chart" uri="{C3380CC4-5D6E-409C-BE32-E72D297353CC}">
              <c16:uniqueId val="{00000000-9862-446B-A2A3-8775AABA836E}"/>
            </c:ext>
          </c:extLst>
        </c:ser>
        <c:ser>
          <c:idx val="9"/>
          <c:order val="8"/>
          <c:tx>
            <c:strRef>
              <c:f>'2019-22'!$M$202</c:f>
              <c:strCache>
                <c:ptCount val="1"/>
                <c:pt idx="0">
                  <c:v>DDD9AMP</c:v>
                </c:pt>
              </c:strCache>
            </c:strRef>
          </c:tx>
          <c:cat>
            <c:strRef>
              <c:f>'2019-22'!$C$203:$C$214</c:f>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f>'2019-22'!$M$203:$M$214</c:f>
              <c:numCache>
                <c:formatCode>General</c:formatCode>
                <c:ptCount val="12"/>
                <c:pt idx="5" formatCode="0.0">
                  <c:v>0.14247419015809862</c:v>
                </c:pt>
                <c:pt idx="6" formatCode="0.0">
                  <c:v>0.85759187152823491</c:v>
                </c:pt>
                <c:pt idx="7" formatCode="0.0">
                  <c:v>1.3073606056240994</c:v>
                </c:pt>
                <c:pt idx="8" formatCode="0.0">
                  <c:v>1.613803083333827</c:v>
                </c:pt>
              </c:numCache>
            </c:numRef>
          </c:val>
          <c:smooth val="0"/>
          <c:extLst>
            <c:ext xmlns:c16="http://schemas.microsoft.com/office/drawing/2014/chart" uri="{C3380CC4-5D6E-409C-BE32-E72D297353CC}">
              <c16:uniqueId val="{00000001-9862-446B-A2A3-8775AABA836E}"/>
            </c:ext>
          </c:extLst>
        </c:ser>
        <c:ser>
          <c:idx val="10"/>
          <c:order val="9"/>
          <c:tx>
            <c:strRef>
              <c:f>'2019-22'!$N$202</c:f>
              <c:strCache>
                <c:ptCount val="1"/>
                <c:pt idx="0">
                  <c:v>DDD10OXA</c:v>
                </c:pt>
              </c:strCache>
            </c:strRef>
          </c:tx>
          <c:cat>
            <c:strRef>
              <c:f>'2019-22'!$C$203:$C$214</c:f>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f>'2019-22'!$N$203:$N$214</c:f>
              <c:numCache>
                <c:formatCode>General</c:formatCode>
                <c:ptCount val="12"/>
                <c:pt idx="5" formatCode="0.0">
                  <c:v>1.1581618305340504</c:v>
                </c:pt>
                <c:pt idx="6" formatCode="0.0">
                  <c:v>1.9276857819668374</c:v>
                </c:pt>
                <c:pt idx="7" formatCode="0.0">
                  <c:v>3.3422177655468337</c:v>
                </c:pt>
                <c:pt idx="8" formatCode="0.0">
                  <c:v>3.574320919666353</c:v>
                </c:pt>
              </c:numCache>
            </c:numRef>
          </c:val>
          <c:smooth val="0"/>
          <c:extLst>
            <c:ext xmlns:c16="http://schemas.microsoft.com/office/drawing/2014/chart" uri="{C3380CC4-5D6E-409C-BE32-E72D297353CC}">
              <c16:uniqueId val="{00000002-9862-446B-A2A3-8775AABA836E}"/>
            </c:ext>
          </c:extLst>
        </c:ser>
        <c:ser>
          <c:idx val="11"/>
          <c:order val="10"/>
          <c:tx>
            <c:strRef>
              <c:f>'2019-22'!$O$202</c:f>
              <c:strCache>
                <c:ptCount val="1"/>
                <c:pt idx="0">
                  <c:v>DDD11AMX</c:v>
                </c:pt>
              </c:strCache>
            </c:strRef>
          </c:tx>
          <c:cat>
            <c:strRef>
              <c:f>'2019-22'!$C$203:$C$214</c:f>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f>'2019-22'!$O$203:$O$214</c:f>
              <c:numCache>
                <c:formatCode>General</c:formatCode>
                <c:ptCount val="12"/>
                <c:pt idx="5" formatCode="0.0">
                  <c:v>2.715315283282148E-3</c:v>
                </c:pt>
                <c:pt idx="6" formatCode="0.0">
                  <c:v>3.2016868533108083</c:v>
                </c:pt>
                <c:pt idx="7" formatCode="0.0">
                  <c:v>6.7000442538749736</c:v>
                </c:pt>
                <c:pt idx="8" formatCode="0.0">
                  <c:v>2.1884581220883673E-2</c:v>
                </c:pt>
              </c:numCache>
            </c:numRef>
          </c:val>
          <c:smooth val="0"/>
          <c:extLst>
            <c:ext xmlns:c16="http://schemas.microsoft.com/office/drawing/2014/chart" uri="{C3380CC4-5D6E-409C-BE32-E72D297353CC}">
              <c16:uniqueId val="{00000003-9862-446B-A2A3-8775AABA836E}"/>
            </c:ext>
          </c:extLst>
        </c:ser>
        <c:ser>
          <c:idx val="12"/>
          <c:order val="11"/>
          <c:tx>
            <c:strRef>
              <c:f>'2019-22'!$P$202</c:f>
              <c:strCache>
                <c:ptCount val="1"/>
                <c:pt idx="0">
                  <c:v>DDD12AMK</c:v>
                </c:pt>
              </c:strCache>
            </c:strRef>
          </c:tx>
          <c:cat>
            <c:strRef>
              <c:f>'2019-22'!$C$203:$C$214</c:f>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f>'2019-22'!$P$203:$P$214</c:f>
              <c:numCache>
                <c:formatCode>General</c:formatCode>
                <c:ptCount val="12"/>
                <c:pt idx="5" formatCode="0.0">
                  <c:v>0.33829633941127002</c:v>
                </c:pt>
                <c:pt idx="6" formatCode="0.0">
                  <c:v>0.49606981544295348</c:v>
                </c:pt>
                <c:pt idx="7" formatCode="0.0">
                  <c:v>0.51918514151314221</c:v>
                </c:pt>
                <c:pt idx="8" formatCode="0.0">
                  <c:v>0.4826369625902549</c:v>
                </c:pt>
              </c:numCache>
            </c:numRef>
          </c:val>
          <c:smooth val="0"/>
          <c:extLst>
            <c:ext xmlns:c16="http://schemas.microsoft.com/office/drawing/2014/chart" uri="{C3380CC4-5D6E-409C-BE32-E72D297353CC}">
              <c16:uniqueId val="{00000004-9862-446B-A2A3-8775AABA836E}"/>
            </c:ext>
          </c:extLst>
        </c:ser>
        <c:ser>
          <c:idx val="13"/>
          <c:order val="12"/>
          <c:tx>
            <c:strRef>
              <c:f>'2019-22'!$Q$202</c:f>
              <c:strCache>
                <c:ptCount val="1"/>
                <c:pt idx="0">
                  <c:v>DDD13GEN</c:v>
                </c:pt>
              </c:strCache>
            </c:strRef>
          </c:tx>
          <c:cat>
            <c:strRef>
              <c:f>'2019-22'!$C$203:$C$214</c:f>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f>'2019-22'!$Q$203:$Q$214</c:f>
              <c:numCache>
                <c:formatCode>General</c:formatCode>
                <c:ptCount val="12"/>
                <c:pt idx="5" formatCode="0.0">
                  <c:v>0.96313830342302098</c:v>
                </c:pt>
                <c:pt idx="6" formatCode="0.0">
                  <c:v>0.88852711258299333</c:v>
                </c:pt>
                <c:pt idx="7" formatCode="0.0">
                  <c:v>0.79970315624839949</c:v>
                </c:pt>
                <c:pt idx="8" formatCode="0.0">
                  <c:v>1.0283342977645626</c:v>
                </c:pt>
              </c:numCache>
            </c:numRef>
          </c:val>
          <c:smooth val="0"/>
          <c:extLst>
            <c:ext xmlns:c16="http://schemas.microsoft.com/office/drawing/2014/chart" uri="{C3380CC4-5D6E-409C-BE32-E72D297353CC}">
              <c16:uniqueId val="{00000005-9862-446B-A2A3-8775AABA836E}"/>
            </c:ext>
          </c:extLst>
        </c:ser>
        <c:ser>
          <c:idx val="14"/>
          <c:order val="13"/>
          <c:tx>
            <c:strRef>
              <c:f>'2019-22'!$R$202</c:f>
              <c:strCache>
                <c:ptCount val="1"/>
                <c:pt idx="0">
                  <c:v>DDD14TMX</c:v>
                </c:pt>
              </c:strCache>
            </c:strRef>
          </c:tx>
          <c:cat>
            <c:strRef>
              <c:f>'2019-22'!$C$203:$C$214</c:f>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f>'2019-22'!$R$203:$R$214</c:f>
              <c:numCache>
                <c:formatCode>General</c:formatCode>
                <c:ptCount val="12"/>
                <c:pt idx="5" formatCode="0.0">
                  <c:v>0.41855786469652173</c:v>
                </c:pt>
                <c:pt idx="6" formatCode="0.0">
                  <c:v>0.92893409879215794</c:v>
                </c:pt>
                <c:pt idx="7" formatCode="0.0">
                  <c:v>0.2398719250675666</c:v>
                </c:pt>
                <c:pt idx="8" formatCode="0.0">
                  <c:v>0.38499509536333421</c:v>
                </c:pt>
              </c:numCache>
            </c:numRef>
          </c:val>
          <c:smooth val="0"/>
          <c:extLst>
            <c:ext xmlns:c16="http://schemas.microsoft.com/office/drawing/2014/chart" uri="{C3380CC4-5D6E-409C-BE32-E72D297353CC}">
              <c16:uniqueId val="{00000006-9862-446B-A2A3-8775AABA836E}"/>
            </c:ext>
          </c:extLst>
        </c:ser>
        <c:ser>
          <c:idx val="15"/>
          <c:order val="14"/>
          <c:tx>
            <c:strRef>
              <c:f>'2019-22'!$S$202</c:f>
              <c:strCache>
                <c:ptCount val="1"/>
                <c:pt idx="0">
                  <c:v>DDD15LNZ</c:v>
                </c:pt>
              </c:strCache>
            </c:strRef>
          </c:tx>
          <c:cat>
            <c:strRef>
              <c:f>'2019-22'!$C$203:$C$214</c:f>
              <c:strCache>
                <c:ptCount val="12"/>
                <c:pt idx="0">
                  <c:v>ene</c:v>
                </c:pt>
                <c:pt idx="1">
                  <c:v>feb</c:v>
                </c:pt>
                <c:pt idx="2">
                  <c:v>mar</c:v>
                </c:pt>
                <c:pt idx="3">
                  <c:v>abr</c:v>
                </c:pt>
                <c:pt idx="4">
                  <c:v>may</c:v>
                </c:pt>
                <c:pt idx="5">
                  <c:v>jun</c:v>
                </c:pt>
                <c:pt idx="6">
                  <c:v>jul</c:v>
                </c:pt>
                <c:pt idx="7">
                  <c:v>aug</c:v>
                </c:pt>
                <c:pt idx="8">
                  <c:v>sep</c:v>
                </c:pt>
                <c:pt idx="9">
                  <c:v>oct</c:v>
                </c:pt>
                <c:pt idx="10">
                  <c:v>nov</c:v>
                </c:pt>
                <c:pt idx="11">
                  <c:v>dic</c:v>
                </c:pt>
              </c:strCache>
            </c:strRef>
          </c:cat>
          <c:val>
            <c:numRef>
              <c:f>'2019-22'!$S$203:$S$214</c:f>
              <c:numCache>
                <c:formatCode>General</c:formatCode>
                <c:ptCount val="12"/>
                <c:pt idx="5" formatCode="0.0">
                  <c:v>0.54226443451428785</c:v>
                </c:pt>
                <c:pt idx="6" formatCode="0.0">
                  <c:v>0.54460717705905315</c:v>
                </c:pt>
                <c:pt idx="7" formatCode="0.0">
                  <c:v>0.6983277536010728</c:v>
                </c:pt>
                <c:pt idx="8" formatCode="0.0">
                  <c:v>0.54799826911764893</c:v>
                </c:pt>
              </c:numCache>
            </c:numRef>
          </c:val>
          <c:smooth val="0"/>
          <c:extLst>
            <c:ext xmlns:c16="http://schemas.microsoft.com/office/drawing/2014/chart" uri="{C3380CC4-5D6E-409C-BE32-E72D297353CC}">
              <c16:uniqueId val="{00000007-9862-446B-A2A3-8775AABA836E}"/>
            </c:ext>
          </c:extLst>
        </c:ser>
        <c:dLbls>
          <c:showLegendKey val="0"/>
          <c:showVal val="0"/>
          <c:showCatName val="0"/>
          <c:showSerName val="0"/>
          <c:showPercent val="0"/>
          <c:showBubbleSize val="0"/>
        </c:dLbls>
        <c:marker val="1"/>
        <c:smooth val="0"/>
        <c:axId val="57326592"/>
        <c:axId val="57328384"/>
      </c:lineChart>
      <c:catAx>
        <c:axId val="57326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328384"/>
        <c:crosses val="autoZero"/>
        <c:auto val="1"/>
        <c:lblAlgn val="ctr"/>
        <c:lblOffset val="100"/>
        <c:noMultiLvlLbl val="0"/>
      </c:catAx>
      <c:valAx>
        <c:axId val="57328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DDD</a:t>
                </a:r>
              </a:p>
            </c:rich>
          </c:tx>
          <c:overlay val="0"/>
          <c:spPr>
            <a:noFill/>
            <a:ln>
              <a:noFill/>
            </a:ln>
            <a:effectLst/>
          </c:sp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3265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5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3"/>
          <c:order val="1"/>
          <c:tx>
            <c:strRef>
              <c:f>'Canal endémico'!$A$75</c:f>
              <c:strCache>
                <c:ptCount val="1"/>
                <c:pt idx="0">
                  <c:v>Percentil 75</c:v>
                </c:pt>
              </c:strCache>
            </c:strRef>
          </c:tx>
          <c:spPr>
            <a:solidFill>
              <a:srgbClr val="C00000"/>
            </a:solidFill>
            <a:ln w="25400">
              <a:solidFill>
                <a:srgbClr val="FF0000"/>
              </a:solidFill>
              <a:prstDash val="solid"/>
            </a:ln>
          </c:spPr>
          <c:val>
            <c:numRef>
              <c:f>'Canal endémico'!$B$75:$BA$75</c:f>
              <c:numCache>
                <c:formatCode>0.0</c:formatCode>
                <c:ptCount val="52"/>
                <c:pt idx="0">
                  <c:v>41</c:v>
                </c:pt>
                <c:pt idx="1">
                  <c:v>38</c:v>
                </c:pt>
                <c:pt idx="2">
                  <c:v>39</c:v>
                </c:pt>
                <c:pt idx="3">
                  <c:v>33</c:v>
                </c:pt>
                <c:pt idx="4">
                  <c:v>48</c:v>
                </c:pt>
                <c:pt idx="5">
                  <c:v>43</c:v>
                </c:pt>
                <c:pt idx="6">
                  <c:v>49</c:v>
                </c:pt>
                <c:pt idx="7">
                  <c:v>50</c:v>
                </c:pt>
                <c:pt idx="8">
                  <c:v>45</c:v>
                </c:pt>
                <c:pt idx="9">
                  <c:v>56</c:v>
                </c:pt>
                <c:pt idx="10">
                  <c:v>54</c:v>
                </c:pt>
                <c:pt idx="11">
                  <c:v>48</c:v>
                </c:pt>
                <c:pt idx="12">
                  <c:v>48</c:v>
                </c:pt>
                <c:pt idx="13">
                  <c:v>51</c:v>
                </c:pt>
                <c:pt idx="14">
                  <c:v>49</c:v>
                </c:pt>
                <c:pt idx="15">
                  <c:v>45</c:v>
                </c:pt>
                <c:pt idx="16">
                  <c:v>47</c:v>
                </c:pt>
                <c:pt idx="17">
                  <c:v>50</c:v>
                </c:pt>
                <c:pt idx="18">
                  <c:v>52</c:v>
                </c:pt>
                <c:pt idx="19">
                  <c:v>47</c:v>
                </c:pt>
                <c:pt idx="20">
                  <c:v>46</c:v>
                </c:pt>
                <c:pt idx="21">
                  <c:v>46</c:v>
                </c:pt>
                <c:pt idx="22">
                  <c:v>42</c:v>
                </c:pt>
                <c:pt idx="23">
                  <c:v>50</c:v>
                </c:pt>
                <c:pt idx="24">
                  <c:v>44</c:v>
                </c:pt>
                <c:pt idx="25">
                  <c:v>41</c:v>
                </c:pt>
                <c:pt idx="26">
                  <c:v>38</c:v>
                </c:pt>
                <c:pt idx="27">
                  <c:v>47</c:v>
                </c:pt>
                <c:pt idx="28">
                  <c:v>47</c:v>
                </c:pt>
                <c:pt idx="29">
                  <c:v>45</c:v>
                </c:pt>
                <c:pt idx="30">
                  <c:v>54</c:v>
                </c:pt>
                <c:pt idx="31">
                  <c:v>52</c:v>
                </c:pt>
                <c:pt idx="32">
                  <c:v>50</c:v>
                </c:pt>
                <c:pt idx="33">
                  <c:v>41</c:v>
                </c:pt>
                <c:pt idx="34">
                  <c:v>53</c:v>
                </c:pt>
                <c:pt idx="35">
                  <c:v>55</c:v>
                </c:pt>
                <c:pt idx="36">
                  <c:v>61</c:v>
                </c:pt>
                <c:pt idx="37">
                  <c:v>50</c:v>
                </c:pt>
                <c:pt idx="38">
                  <c:v>42</c:v>
                </c:pt>
                <c:pt idx="39">
                  <c:v>46</c:v>
                </c:pt>
                <c:pt idx="40">
                  <c:v>54</c:v>
                </c:pt>
                <c:pt idx="41">
                  <c:v>44</c:v>
                </c:pt>
                <c:pt idx="42">
                  <c:v>41</c:v>
                </c:pt>
                <c:pt idx="43">
                  <c:v>55</c:v>
                </c:pt>
                <c:pt idx="44">
                  <c:v>49</c:v>
                </c:pt>
                <c:pt idx="45">
                  <c:v>40</c:v>
                </c:pt>
                <c:pt idx="46">
                  <c:v>61</c:v>
                </c:pt>
                <c:pt idx="47">
                  <c:v>41</c:v>
                </c:pt>
                <c:pt idx="48">
                  <c:v>39</c:v>
                </c:pt>
                <c:pt idx="49">
                  <c:v>57</c:v>
                </c:pt>
                <c:pt idx="50">
                  <c:v>41</c:v>
                </c:pt>
                <c:pt idx="51">
                  <c:v>48</c:v>
                </c:pt>
              </c:numCache>
            </c:numRef>
          </c:val>
          <c:extLst>
            <c:ext xmlns:c16="http://schemas.microsoft.com/office/drawing/2014/chart" uri="{C3380CC4-5D6E-409C-BE32-E72D297353CC}">
              <c16:uniqueId val="{00000000-9D59-8B42-9509-AAFDDAFA22D6}"/>
            </c:ext>
          </c:extLst>
        </c:ser>
        <c:ser>
          <c:idx val="1"/>
          <c:order val="2"/>
          <c:tx>
            <c:strRef>
              <c:f>'Canal endémico'!$A$73</c:f>
              <c:strCache>
                <c:ptCount val="1"/>
                <c:pt idx="0">
                  <c:v>Mediana</c:v>
                </c:pt>
              </c:strCache>
            </c:strRef>
          </c:tx>
          <c:spPr>
            <a:ln w="28575" cap="rnd">
              <a:solidFill>
                <a:schemeClr val="accent4"/>
              </a:solidFill>
              <a:round/>
            </a:ln>
            <a:effectLst/>
          </c:spPr>
          <c:val>
            <c:numRef>
              <c:f>'Canal endémico'!$B$73:$BA$73</c:f>
              <c:numCache>
                <c:formatCode>0.0</c:formatCode>
                <c:ptCount val="52"/>
                <c:pt idx="0">
                  <c:v>35</c:v>
                </c:pt>
                <c:pt idx="1">
                  <c:v>36</c:v>
                </c:pt>
                <c:pt idx="2">
                  <c:v>37</c:v>
                </c:pt>
                <c:pt idx="3">
                  <c:v>33</c:v>
                </c:pt>
                <c:pt idx="4">
                  <c:v>43</c:v>
                </c:pt>
                <c:pt idx="5">
                  <c:v>40</c:v>
                </c:pt>
                <c:pt idx="6">
                  <c:v>48</c:v>
                </c:pt>
                <c:pt idx="7">
                  <c:v>47</c:v>
                </c:pt>
                <c:pt idx="8">
                  <c:v>44</c:v>
                </c:pt>
                <c:pt idx="9">
                  <c:v>49</c:v>
                </c:pt>
                <c:pt idx="10">
                  <c:v>51</c:v>
                </c:pt>
                <c:pt idx="11">
                  <c:v>45</c:v>
                </c:pt>
                <c:pt idx="12">
                  <c:v>42</c:v>
                </c:pt>
                <c:pt idx="13">
                  <c:v>46</c:v>
                </c:pt>
                <c:pt idx="14">
                  <c:v>34</c:v>
                </c:pt>
                <c:pt idx="15">
                  <c:v>35</c:v>
                </c:pt>
                <c:pt idx="16">
                  <c:v>43</c:v>
                </c:pt>
                <c:pt idx="17">
                  <c:v>46</c:v>
                </c:pt>
                <c:pt idx="18">
                  <c:v>41</c:v>
                </c:pt>
                <c:pt idx="19">
                  <c:v>42</c:v>
                </c:pt>
                <c:pt idx="20">
                  <c:v>46</c:v>
                </c:pt>
                <c:pt idx="21">
                  <c:v>39</c:v>
                </c:pt>
                <c:pt idx="22">
                  <c:v>42</c:v>
                </c:pt>
                <c:pt idx="23">
                  <c:v>42</c:v>
                </c:pt>
                <c:pt idx="24">
                  <c:v>42</c:v>
                </c:pt>
                <c:pt idx="25">
                  <c:v>41</c:v>
                </c:pt>
                <c:pt idx="26">
                  <c:v>29</c:v>
                </c:pt>
                <c:pt idx="27">
                  <c:v>47</c:v>
                </c:pt>
                <c:pt idx="28">
                  <c:v>47</c:v>
                </c:pt>
                <c:pt idx="29">
                  <c:v>42</c:v>
                </c:pt>
                <c:pt idx="30">
                  <c:v>45</c:v>
                </c:pt>
                <c:pt idx="31">
                  <c:v>52</c:v>
                </c:pt>
                <c:pt idx="32">
                  <c:v>43</c:v>
                </c:pt>
                <c:pt idx="33">
                  <c:v>38</c:v>
                </c:pt>
                <c:pt idx="34">
                  <c:v>52</c:v>
                </c:pt>
                <c:pt idx="35">
                  <c:v>54</c:v>
                </c:pt>
                <c:pt idx="36">
                  <c:v>42</c:v>
                </c:pt>
                <c:pt idx="37">
                  <c:v>45</c:v>
                </c:pt>
                <c:pt idx="38">
                  <c:v>42</c:v>
                </c:pt>
                <c:pt idx="39">
                  <c:v>46</c:v>
                </c:pt>
                <c:pt idx="40">
                  <c:v>53</c:v>
                </c:pt>
                <c:pt idx="41">
                  <c:v>41</c:v>
                </c:pt>
                <c:pt idx="42">
                  <c:v>39</c:v>
                </c:pt>
                <c:pt idx="43">
                  <c:v>52</c:v>
                </c:pt>
                <c:pt idx="44">
                  <c:v>36</c:v>
                </c:pt>
                <c:pt idx="45">
                  <c:v>34</c:v>
                </c:pt>
                <c:pt idx="46">
                  <c:v>55</c:v>
                </c:pt>
                <c:pt idx="47">
                  <c:v>40</c:v>
                </c:pt>
                <c:pt idx="48">
                  <c:v>34</c:v>
                </c:pt>
                <c:pt idx="49">
                  <c:v>40</c:v>
                </c:pt>
                <c:pt idx="50">
                  <c:v>39</c:v>
                </c:pt>
                <c:pt idx="51">
                  <c:v>33</c:v>
                </c:pt>
              </c:numCache>
            </c:numRef>
          </c:val>
          <c:extLst>
            <c:ext xmlns:c16="http://schemas.microsoft.com/office/drawing/2014/chart" uri="{C3380CC4-5D6E-409C-BE32-E72D297353CC}">
              <c16:uniqueId val="{00000001-9D59-8B42-9509-AAFDDAFA22D6}"/>
            </c:ext>
          </c:extLst>
        </c:ser>
        <c:ser>
          <c:idx val="2"/>
          <c:order val="3"/>
          <c:tx>
            <c:strRef>
              <c:f>'Canal endémico'!$A$74</c:f>
              <c:strCache>
                <c:ptCount val="1"/>
                <c:pt idx="0">
                  <c:v>Percentil 25</c:v>
                </c:pt>
              </c:strCache>
            </c:strRef>
          </c:tx>
          <c:spPr>
            <a:solidFill>
              <a:srgbClr val="92D050"/>
            </a:solidFill>
            <a:ln w="28575" cap="rnd">
              <a:solidFill>
                <a:schemeClr val="accent6"/>
              </a:solidFill>
              <a:round/>
            </a:ln>
            <a:effectLst/>
          </c:spPr>
          <c:val>
            <c:numRef>
              <c:f>'Canal endémico'!$B$74:$BA$74</c:f>
              <c:numCache>
                <c:formatCode>0.0</c:formatCode>
                <c:ptCount val="52"/>
                <c:pt idx="0">
                  <c:v>35</c:v>
                </c:pt>
                <c:pt idx="1">
                  <c:v>32</c:v>
                </c:pt>
                <c:pt idx="2">
                  <c:v>29</c:v>
                </c:pt>
                <c:pt idx="3">
                  <c:v>30</c:v>
                </c:pt>
                <c:pt idx="4">
                  <c:v>42</c:v>
                </c:pt>
                <c:pt idx="5">
                  <c:v>38</c:v>
                </c:pt>
                <c:pt idx="6">
                  <c:v>42</c:v>
                </c:pt>
                <c:pt idx="7">
                  <c:v>46</c:v>
                </c:pt>
                <c:pt idx="8">
                  <c:v>39</c:v>
                </c:pt>
                <c:pt idx="9">
                  <c:v>41</c:v>
                </c:pt>
                <c:pt idx="10">
                  <c:v>46</c:v>
                </c:pt>
                <c:pt idx="11">
                  <c:v>44</c:v>
                </c:pt>
                <c:pt idx="12">
                  <c:v>34</c:v>
                </c:pt>
                <c:pt idx="13">
                  <c:v>26</c:v>
                </c:pt>
                <c:pt idx="14">
                  <c:v>29</c:v>
                </c:pt>
                <c:pt idx="15">
                  <c:v>35</c:v>
                </c:pt>
                <c:pt idx="16">
                  <c:v>41</c:v>
                </c:pt>
                <c:pt idx="17">
                  <c:v>33</c:v>
                </c:pt>
                <c:pt idx="18">
                  <c:v>40</c:v>
                </c:pt>
                <c:pt idx="19">
                  <c:v>36</c:v>
                </c:pt>
                <c:pt idx="20">
                  <c:v>43</c:v>
                </c:pt>
                <c:pt idx="21">
                  <c:v>38</c:v>
                </c:pt>
                <c:pt idx="22">
                  <c:v>41</c:v>
                </c:pt>
                <c:pt idx="23">
                  <c:v>37</c:v>
                </c:pt>
                <c:pt idx="24">
                  <c:v>36</c:v>
                </c:pt>
                <c:pt idx="25">
                  <c:v>40</c:v>
                </c:pt>
                <c:pt idx="26">
                  <c:v>28</c:v>
                </c:pt>
                <c:pt idx="27">
                  <c:v>47</c:v>
                </c:pt>
                <c:pt idx="28">
                  <c:v>40</c:v>
                </c:pt>
                <c:pt idx="29">
                  <c:v>37</c:v>
                </c:pt>
                <c:pt idx="30">
                  <c:v>43</c:v>
                </c:pt>
                <c:pt idx="31">
                  <c:v>51</c:v>
                </c:pt>
                <c:pt idx="32">
                  <c:v>41</c:v>
                </c:pt>
                <c:pt idx="33">
                  <c:v>36</c:v>
                </c:pt>
                <c:pt idx="34">
                  <c:v>43</c:v>
                </c:pt>
                <c:pt idx="35">
                  <c:v>50</c:v>
                </c:pt>
                <c:pt idx="36">
                  <c:v>42</c:v>
                </c:pt>
                <c:pt idx="37">
                  <c:v>37</c:v>
                </c:pt>
                <c:pt idx="38">
                  <c:v>40</c:v>
                </c:pt>
                <c:pt idx="39">
                  <c:v>37</c:v>
                </c:pt>
                <c:pt idx="40">
                  <c:v>43</c:v>
                </c:pt>
                <c:pt idx="41">
                  <c:v>39</c:v>
                </c:pt>
                <c:pt idx="42">
                  <c:v>35</c:v>
                </c:pt>
                <c:pt idx="43">
                  <c:v>37</c:v>
                </c:pt>
                <c:pt idx="44">
                  <c:v>33</c:v>
                </c:pt>
                <c:pt idx="45">
                  <c:v>32</c:v>
                </c:pt>
                <c:pt idx="46">
                  <c:v>33</c:v>
                </c:pt>
                <c:pt idx="47">
                  <c:v>35</c:v>
                </c:pt>
                <c:pt idx="48">
                  <c:v>33</c:v>
                </c:pt>
                <c:pt idx="49">
                  <c:v>40</c:v>
                </c:pt>
                <c:pt idx="50">
                  <c:v>35</c:v>
                </c:pt>
                <c:pt idx="51">
                  <c:v>33</c:v>
                </c:pt>
              </c:numCache>
            </c:numRef>
          </c:val>
          <c:extLst>
            <c:ext xmlns:c16="http://schemas.microsoft.com/office/drawing/2014/chart" uri="{C3380CC4-5D6E-409C-BE32-E72D297353CC}">
              <c16:uniqueId val="{00000002-9D59-8B42-9509-AAFDDAFA22D6}"/>
            </c:ext>
          </c:extLst>
        </c:ser>
        <c:dLbls>
          <c:showLegendKey val="0"/>
          <c:showVal val="0"/>
          <c:showCatName val="0"/>
          <c:showSerName val="0"/>
          <c:showPercent val="0"/>
          <c:showBubbleSize val="0"/>
        </c:dLbls>
        <c:axId val="125079936"/>
        <c:axId val="125082240"/>
      </c:areaChart>
      <c:scatterChart>
        <c:scatterStyle val="lineMarker"/>
        <c:varyColors val="0"/>
        <c:ser>
          <c:idx val="0"/>
          <c:order val="0"/>
          <c:tx>
            <c:strRef>
              <c:f>'Canal endémico'!$A$72</c:f>
              <c:strCache>
                <c:ptCount val="1"/>
                <c:pt idx="0">
                  <c:v>2022</c:v>
                </c:pt>
              </c:strCache>
            </c:strRef>
          </c:tx>
          <c:spPr>
            <a:ln w="1905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'Canal endémico'!$B$72:$BA$72</c:f>
              <c:numCache>
                <c:formatCode>General</c:formatCode>
                <c:ptCount val="52"/>
                <c:pt idx="0">
                  <c:v>22</c:v>
                </c:pt>
                <c:pt idx="1">
                  <c:v>43</c:v>
                </c:pt>
                <c:pt idx="2">
                  <c:v>30</c:v>
                </c:pt>
                <c:pt idx="3">
                  <c:v>22</c:v>
                </c:pt>
                <c:pt idx="4">
                  <c:v>39</c:v>
                </c:pt>
                <c:pt idx="5">
                  <c:v>44</c:v>
                </c:pt>
                <c:pt idx="6">
                  <c:v>67</c:v>
                </c:pt>
                <c:pt idx="7">
                  <c:v>51</c:v>
                </c:pt>
                <c:pt idx="8">
                  <c:v>57</c:v>
                </c:pt>
                <c:pt idx="9">
                  <c:v>69</c:v>
                </c:pt>
                <c:pt idx="10">
                  <c:v>53</c:v>
                </c:pt>
                <c:pt idx="11">
                  <c:v>68</c:v>
                </c:pt>
                <c:pt idx="12">
                  <c:v>51</c:v>
                </c:pt>
                <c:pt idx="13">
                  <c:v>53</c:v>
                </c:pt>
                <c:pt idx="14">
                  <c:v>49</c:v>
                </c:pt>
                <c:pt idx="15">
                  <c:v>57</c:v>
                </c:pt>
                <c:pt idx="16">
                  <c:v>44</c:v>
                </c:pt>
                <c:pt idx="17">
                  <c:v>57</c:v>
                </c:pt>
                <c:pt idx="18">
                  <c:v>56</c:v>
                </c:pt>
                <c:pt idx="19">
                  <c:v>58</c:v>
                </c:pt>
                <c:pt idx="20">
                  <c:v>49</c:v>
                </c:pt>
                <c:pt idx="21">
                  <c:v>48</c:v>
                </c:pt>
                <c:pt idx="22">
                  <c:v>57</c:v>
                </c:pt>
                <c:pt idx="23">
                  <c:v>45</c:v>
                </c:pt>
                <c:pt idx="24">
                  <c:v>30</c:v>
                </c:pt>
                <c:pt idx="25">
                  <c:v>43</c:v>
                </c:pt>
                <c:pt idx="26">
                  <c:v>34</c:v>
                </c:pt>
                <c:pt idx="27">
                  <c:v>47</c:v>
                </c:pt>
                <c:pt idx="28">
                  <c:v>51</c:v>
                </c:pt>
                <c:pt idx="29">
                  <c:v>45</c:v>
                </c:pt>
                <c:pt idx="30">
                  <c:v>46</c:v>
                </c:pt>
                <c:pt idx="31">
                  <c:v>44</c:v>
                </c:pt>
                <c:pt idx="32">
                  <c:v>45</c:v>
                </c:pt>
                <c:pt idx="33">
                  <c:v>54</c:v>
                </c:pt>
                <c:pt idx="34">
                  <c:v>58</c:v>
                </c:pt>
                <c:pt idx="35">
                  <c:v>48</c:v>
                </c:pt>
              </c:numCache>
            </c:numRef>
          </c:yVal>
          <c:smooth val="0"/>
          <c:extLst>
            <c:ext xmlns:c16="http://schemas.microsoft.com/office/drawing/2014/chart" uri="{C3380CC4-5D6E-409C-BE32-E72D297353CC}">
              <c16:uniqueId val="{00000003-9D59-8B42-9509-AAFDDAFA22D6}"/>
            </c:ext>
          </c:extLst>
        </c:ser>
        <c:dLbls>
          <c:showLegendKey val="0"/>
          <c:showVal val="0"/>
          <c:showCatName val="0"/>
          <c:showSerName val="0"/>
          <c:showPercent val="0"/>
          <c:showBubbleSize val="0"/>
        </c:dLbls>
        <c:axId val="125079936"/>
        <c:axId val="125082240"/>
      </c:scatterChart>
      <c:catAx>
        <c:axId val="125079936"/>
        <c:scaling>
          <c:orientation val="minMax"/>
        </c:scaling>
        <c:delete val="0"/>
        <c:axPos val="b"/>
        <c:title>
          <c:tx>
            <c:rich>
              <a:bodyPr/>
              <a:lstStyle/>
              <a:p>
                <a:pPr>
                  <a:defRPr/>
                </a:pPr>
                <a:r>
                  <a:rPr lang="en-US"/>
                  <a:t>Semana Epidemiológica</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125082240"/>
        <c:crosses val="autoZero"/>
        <c:auto val="1"/>
        <c:lblAlgn val="ctr"/>
        <c:lblOffset val="100"/>
        <c:noMultiLvlLbl val="0"/>
      </c:catAx>
      <c:valAx>
        <c:axId val="125082240"/>
        <c:scaling>
          <c:orientation val="minMax"/>
        </c:scaling>
        <c:delete val="0"/>
        <c:axPos val="l"/>
        <c:title>
          <c:tx>
            <c:rich>
              <a:bodyPr/>
              <a:lstStyle/>
              <a:p>
                <a:pPr>
                  <a:defRPr/>
                </a:pPr>
                <a:r>
                  <a:rPr lang="es-CO"/>
                  <a:t>Número de casos</a:t>
                </a:r>
              </a:p>
            </c:rich>
          </c:tx>
          <c:overlay val="0"/>
        </c:title>
        <c:numFmt formatCode="0" sourceLinked="0"/>
        <c:majorTickMark val="none"/>
        <c:minorTickMark val="none"/>
        <c:tickLblPos val="nextTo"/>
        <c:spPr>
          <a:ln w="6350">
            <a:noFill/>
          </a:ln>
        </c:spPr>
        <c:txPr>
          <a:bodyPr rot="-60000000" vert="horz"/>
          <a:lstStyle/>
          <a:p>
            <a:pPr>
              <a:defRPr b="1"/>
            </a:pPr>
            <a:endParaRPr lang="en-US"/>
          </a:p>
        </c:txPr>
        <c:crossAx val="125079936"/>
        <c:crosses val="autoZero"/>
        <c:crossBetween val="between"/>
      </c:valAx>
      <c:spPr>
        <a:noFill/>
        <a:ln w="25400">
          <a:noFill/>
        </a:ln>
      </c:spPr>
    </c:plotArea>
    <c:legend>
      <c:legendPos val="b"/>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3"/>
          <c:tx>
            <c:strRef>
              <c:f>'Canal endémico'!$A$72</c:f>
              <c:strCache>
                <c:ptCount val="1"/>
                <c:pt idx="0">
                  <c:v>2022</c:v>
                </c:pt>
              </c:strCache>
            </c:strRef>
          </c:tx>
          <c:spPr>
            <a:solidFill>
              <a:srgbClr val="0070C0"/>
            </a:solidFill>
          </c:spPr>
          <c:invertIfNegative val="0"/>
          <c:val>
            <c:numRef>
              <c:f>'Canal endémico'!$B$72:$BA$72</c:f>
              <c:numCache>
                <c:formatCode>General</c:formatCode>
                <c:ptCount val="52"/>
                <c:pt idx="0">
                  <c:v>22</c:v>
                </c:pt>
                <c:pt idx="1">
                  <c:v>43</c:v>
                </c:pt>
                <c:pt idx="2">
                  <c:v>30</c:v>
                </c:pt>
                <c:pt idx="3">
                  <c:v>22</c:v>
                </c:pt>
                <c:pt idx="4">
                  <c:v>39</c:v>
                </c:pt>
                <c:pt idx="5">
                  <c:v>44</c:v>
                </c:pt>
                <c:pt idx="6">
                  <c:v>67</c:v>
                </c:pt>
                <c:pt idx="7">
                  <c:v>51</c:v>
                </c:pt>
                <c:pt idx="8">
                  <c:v>57</c:v>
                </c:pt>
                <c:pt idx="9">
                  <c:v>69</c:v>
                </c:pt>
                <c:pt idx="10">
                  <c:v>53</c:v>
                </c:pt>
                <c:pt idx="11">
                  <c:v>68</c:v>
                </c:pt>
                <c:pt idx="12">
                  <c:v>51</c:v>
                </c:pt>
                <c:pt idx="13">
                  <c:v>53</c:v>
                </c:pt>
                <c:pt idx="14">
                  <c:v>49</c:v>
                </c:pt>
                <c:pt idx="15">
                  <c:v>57</c:v>
                </c:pt>
                <c:pt idx="16">
                  <c:v>44</c:v>
                </c:pt>
                <c:pt idx="17">
                  <c:v>57</c:v>
                </c:pt>
                <c:pt idx="18">
                  <c:v>56</c:v>
                </c:pt>
                <c:pt idx="19">
                  <c:v>58</c:v>
                </c:pt>
                <c:pt idx="20">
                  <c:v>49</c:v>
                </c:pt>
                <c:pt idx="21">
                  <c:v>48</c:v>
                </c:pt>
                <c:pt idx="22">
                  <c:v>57</c:v>
                </c:pt>
                <c:pt idx="23">
                  <c:v>45</c:v>
                </c:pt>
                <c:pt idx="24">
                  <c:v>30</c:v>
                </c:pt>
                <c:pt idx="25">
                  <c:v>43</c:v>
                </c:pt>
                <c:pt idx="26">
                  <c:v>34</c:v>
                </c:pt>
                <c:pt idx="27">
                  <c:v>47</c:v>
                </c:pt>
                <c:pt idx="28">
                  <c:v>51</c:v>
                </c:pt>
                <c:pt idx="29">
                  <c:v>45</c:v>
                </c:pt>
                <c:pt idx="30">
                  <c:v>46</c:v>
                </c:pt>
                <c:pt idx="31">
                  <c:v>44</c:v>
                </c:pt>
                <c:pt idx="32">
                  <c:v>45</c:v>
                </c:pt>
                <c:pt idx="33">
                  <c:v>54</c:v>
                </c:pt>
                <c:pt idx="34">
                  <c:v>58</c:v>
                </c:pt>
                <c:pt idx="35">
                  <c:v>48</c:v>
                </c:pt>
              </c:numCache>
            </c:numRef>
          </c:val>
          <c:extLst>
            <c:ext xmlns:c16="http://schemas.microsoft.com/office/drawing/2014/chart" uri="{C3380CC4-5D6E-409C-BE32-E72D297353CC}">
              <c16:uniqueId val="{00000000-4C39-7F4B-B907-9C19886AE22B}"/>
            </c:ext>
          </c:extLst>
        </c:ser>
        <c:dLbls>
          <c:showLegendKey val="0"/>
          <c:showVal val="0"/>
          <c:showCatName val="0"/>
          <c:showSerName val="0"/>
          <c:showPercent val="0"/>
          <c:showBubbleSize val="0"/>
        </c:dLbls>
        <c:gapWidth val="5"/>
        <c:axId val="125144064"/>
        <c:axId val="125150336"/>
      </c:barChart>
      <c:lineChart>
        <c:grouping val="standard"/>
        <c:varyColors val="0"/>
        <c:ser>
          <c:idx val="0"/>
          <c:order val="0"/>
          <c:tx>
            <c:strRef>
              <c:f>'Canal endémico'!$A$69</c:f>
              <c:strCache>
                <c:ptCount val="1"/>
                <c:pt idx="0">
                  <c:v>2019</c:v>
                </c:pt>
              </c:strCache>
            </c:strRef>
          </c:tx>
          <c:marker>
            <c:symbol val="none"/>
          </c:marker>
          <c:val>
            <c:numRef>
              <c:f>'Canal endémico'!$B$69:$BA$69</c:f>
              <c:numCache>
                <c:formatCode>General</c:formatCode>
                <c:ptCount val="52"/>
                <c:pt idx="0">
                  <c:v>41</c:v>
                </c:pt>
                <c:pt idx="1">
                  <c:v>32</c:v>
                </c:pt>
                <c:pt idx="2">
                  <c:v>29</c:v>
                </c:pt>
                <c:pt idx="3">
                  <c:v>33</c:v>
                </c:pt>
                <c:pt idx="4">
                  <c:v>34</c:v>
                </c:pt>
                <c:pt idx="5">
                  <c:v>40</c:v>
                </c:pt>
                <c:pt idx="6">
                  <c:v>57</c:v>
                </c:pt>
                <c:pt idx="7">
                  <c:v>50</c:v>
                </c:pt>
                <c:pt idx="8">
                  <c:v>44</c:v>
                </c:pt>
                <c:pt idx="9">
                  <c:v>41</c:v>
                </c:pt>
                <c:pt idx="10">
                  <c:v>54</c:v>
                </c:pt>
                <c:pt idx="11">
                  <c:v>45</c:v>
                </c:pt>
                <c:pt idx="12">
                  <c:v>48</c:v>
                </c:pt>
                <c:pt idx="13">
                  <c:v>46</c:v>
                </c:pt>
                <c:pt idx="14">
                  <c:v>71</c:v>
                </c:pt>
                <c:pt idx="15">
                  <c:v>45</c:v>
                </c:pt>
                <c:pt idx="16">
                  <c:v>47</c:v>
                </c:pt>
                <c:pt idx="17">
                  <c:v>50</c:v>
                </c:pt>
                <c:pt idx="18">
                  <c:v>52</c:v>
                </c:pt>
                <c:pt idx="19">
                  <c:v>52</c:v>
                </c:pt>
                <c:pt idx="20">
                  <c:v>43</c:v>
                </c:pt>
                <c:pt idx="21">
                  <c:v>36</c:v>
                </c:pt>
                <c:pt idx="22">
                  <c:v>46</c:v>
                </c:pt>
                <c:pt idx="23">
                  <c:v>51</c:v>
                </c:pt>
                <c:pt idx="24">
                  <c:v>45</c:v>
                </c:pt>
                <c:pt idx="25">
                  <c:v>42</c:v>
                </c:pt>
                <c:pt idx="26">
                  <c:v>27</c:v>
                </c:pt>
                <c:pt idx="27">
                  <c:v>49</c:v>
                </c:pt>
                <c:pt idx="28">
                  <c:v>51</c:v>
                </c:pt>
                <c:pt idx="29">
                  <c:v>42</c:v>
                </c:pt>
                <c:pt idx="30">
                  <c:v>45</c:v>
                </c:pt>
                <c:pt idx="31">
                  <c:v>52</c:v>
                </c:pt>
                <c:pt idx="32">
                  <c:v>54</c:v>
                </c:pt>
                <c:pt idx="33">
                  <c:v>41</c:v>
                </c:pt>
                <c:pt idx="34">
                  <c:v>52</c:v>
                </c:pt>
                <c:pt idx="35">
                  <c:v>54</c:v>
                </c:pt>
                <c:pt idx="36">
                  <c:v>61</c:v>
                </c:pt>
                <c:pt idx="37">
                  <c:v>50</c:v>
                </c:pt>
                <c:pt idx="38">
                  <c:v>42</c:v>
                </c:pt>
                <c:pt idx="39">
                  <c:v>46</c:v>
                </c:pt>
                <c:pt idx="40">
                  <c:v>43</c:v>
                </c:pt>
                <c:pt idx="41">
                  <c:v>38</c:v>
                </c:pt>
                <c:pt idx="42">
                  <c:v>41</c:v>
                </c:pt>
                <c:pt idx="43">
                  <c:v>57</c:v>
                </c:pt>
                <c:pt idx="44">
                  <c:v>36</c:v>
                </c:pt>
                <c:pt idx="45">
                  <c:v>29</c:v>
                </c:pt>
                <c:pt idx="46">
                  <c:v>55</c:v>
                </c:pt>
                <c:pt idx="47">
                  <c:v>41</c:v>
                </c:pt>
                <c:pt idx="48">
                  <c:v>39</c:v>
                </c:pt>
                <c:pt idx="49">
                  <c:v>57</c:v>
                </c:pt>
                <c:pt idx="50">
                  <c:v>39</c:v>
                </c:pt>
                <c:pt idx="51">
                  <c:v>48</c:v>
                </c:pt>
              </c:numCache>
            </c:numRef>
          </c:val>
          <c:smooth val="0"/>
          <c:extLst>
            <c:ext xmlns:c16="http://schemas.microsoft.com/office/drawing/2014/chart" uri="{C3380CC4-5D6E-409C-BE32-E72D297353CC}">
              <c16:uniqueId val="{00000001-4C39-7F4B-B907-9C19886AE22B}"/>
            </c:ext>
          </c:extLst>
        </c:ser>
        <c:ser>
          <c:idx val="3"/>
          <c:order val="1"/>
          <c:tx>
            <c:strRef>
              <c:f>'Canal endémico'!$A$70</c:f>
              <c:strCache>
                <c:ptCount val="1"/>
                <c:pt idx="0">
                  <c:v>2020</c:v>
                </c:pt>
              </c:strCache>
            </c:strRef>
          </c:tx>
          <c:marker>
            <c:symbol val="none"/>
          </c:marker>
          <c:val>
            <c:numRef>
              <c:f>'Canal endémico'!$B$70:$BA$70</c:f>
              <c:numCache>
                <c:formatCode>General</c:formatCode>
                <c:ptCount val="52"/>
                <c:pt idx="0">
                  <c:v>42</c:v>
                </c:pt>
                <c:pt idx="1">
                  <c:v>49</c:v>
                </c:pt>
                <c:pt idx="2">
                  <c:v>37</c:v>
                </c:pt>
                <c:pt idx="3">
                  <c:v>41</c:v>
                </c:pt>
                <c:pt idx="4">
                  <c:v>50</c:v>
                </c:pt>
                <c:pt idx="5">
                  <c:v>49</c:v>
                </c:pt>
                <c:pt idx="6">
                  <c:v>42</c:v>
                </c:pt>
                <c:pt idx="7">
                  <c:v>56</c:v>
                </c:pt>
                <c:pt idx="8">
                  <c:v>60</c:v>
                </c:pt>
                <c:pt idx="9">
                  <c:v>59</c:v>
                </c:pt>
                <c:pt idx="10">
                  <c:v>57</c:v>
                </c:pt>
                <c:pt idx="11">
                  <c:v>48</c:v>
                </c:pt>
                <c:pt idx="12">
                  <c:v>34</c:v>
                </c:pt>
                <c:pt idx="13">
                  <c:v>15</c:v>
                </c:pt>
                <c:pt idx="14">
                  <c:v>34</c:v>
                </c:pt>
                <c:pt idx="15">
                  <c:v>35</c:v>
                </c:pt>
                <c:pt idx="16">
                  <c:v>43</c:v>
                </c:pt>
                <c:pt idx="17">
                  <c:v>22</c:v>
                </c:pt>
                <c:pt idx="18">
                  <c:v>40</c:v>
                </c:pt>
                <c:pt idx="19">
                  <c:v>36</c:v>
                </c:pt>
                <c:pt idx="20">
                  <c:v>46</c:v>
                </c:pt>
                <c:pt idx="21">
                  <c:v>46</c:v>
                </c:pt>
                <c:pt idx="22">
                  <c:v>38</c:v>
                </c:pt>
                <c:pt idx="23">
                  <c:v>37</c:v>
                </c:pt>
                <c:pt idx="24">
                  <c:v>34</c:v>
                </c:pt>
                <c:pt idx="25">
                  <c:v>41</c:v>
                </c:pt>
                <c:pt idx="26">
                  <c:v>28</c:v>
                </c:pt>
                <c:pt idx="27">
                  <c:v>47</c:v>
                </c:pt>
                <c:pt idx="28">
                  <c:v>40</c:v>
                </c:pt>
                <c:pt idx="29">
                  <c:v>32</c:v>
                </c:pt>
                <c:pt idx="30">
                  <c:v>35</c:v>
                </c:pt>
                <c:pt idx="31">
                  <c:v>30</c:v>
                </c:pt>
                <c:pt idx="32">
                  <c:v>43</c:v>
                </c:pt>
                <c:pt idx="33">
                  <c:v>35</c:v>
                </c:pt>
                <c:pt idx="34">
                  <c:v>29</c:v>
                </c:pt>
                <c:pt idx="35">
                  <c:v>35</c:v>
                </c:pt>
                <c:pt idx="36">
                  <c:v>42</c:v>
                </c:pt>
                <c:pt idx="37">
                  <c:v>32</c:v>
                </c:pt>
                <c:pt idx="38">
                  <c:v>36</c:v>
                </c:pt>
                <c:pt idx="39">
                  <c:v>30</c:v>
                </c:pt>
                <c:pt idx="40">
                  <c:v>33</c:v>
                </c:pt>
                <c:pt idx="41">
                  <c:v>39</c:v>
                </c:pt>
                <c:pt idx="42">
                  <c:v>35</c:v>
                </c:pt>
                <c:pt idx="43">
                  <c:v>36</c:v>
                </c:pt>
                <c:pt idx="44">
                  <c:v>33</c:v>
                </c:pt>
                <c:pt idx="45">
                  <c:v>32</c:v>
                </c:pt>
                <c:pt idx="46">
                  <c:v>33</c:v>
                </c:pt>
                <c:pt idx="47">
                  <c:v>30</c:v>
                </c:pt>
                <c:pt idx="48">
                  <c:v>31</c:v>
                </c:pt>
                <c:pt idx="49">
                  <c:v>40</c:v>
                </c:pt>
                <c:pt idx="50">
                  <c:v>35</c:v>
                </c:pt>
                <c:pt idx="51">
                  <c:v>21</c:v>
                </c:pt>
              </c:numCache>
            </c:numRef>
          </c:val>
          <c:smooth val="0"/>
          <c:extLst>
            <c:ext xmlns:c16="http://schemas.microsoft.com/office/drawing/2014/chart" uri="{C3380CC4-5D6E-409C-BE32-E72D297353CC}">
              <c16:uniqueId val="{00000002-4C39-7F4B-B907-9C19886AE22B}"/>
            </c:ext>
          </c:extLst>
        </c:ser>
        <c:ser>
          <c:idx val="4"/>
          <c:order val="2"/>
          <c:tx>
            <c:strRef>
              <c:f>'Canal endémico'!$A$71</c:f>
              <c:strCache>
                <c:ptCount val="1"/>
                <c:pt idx="0">
                  <c:v>2021</c:v>
                </c:pt>
              </c:strCache>
            </c:strRef>
          </c:tx>
          <c:marker>
            <c:symbol val="none"/>
          </c:marker>
          <c:val>
            <c:numRef>
              <c:f>'Canal endémico'!$B$71:$BA$71</c:f>
              <c:numCache>
                <c:formatCode>General</c:formatCode>
                <c:ptCount val="52"/>
                <c:pt idx="0">
                  <c:v>24</c:v>
                </c:pt>
                <c:pt idx="1">
                  <c:v>38</c:v>
                </c:pt>
                <c:pt idx="2">
                  <c:v>39</c:v>
                </c:pt>
                <c:pt idx="3">
                  <c:v>33</c:v>
                </c:pt>
                <c:pt idx="4">
                  <c:v>42</c:v>
                </c:pt>
                <c:pt idx="5">
                  <c:v>38</c:v>
                </c:pt>
                <c:pt idx="6">
                  <c:v>49</c:v>
                </c:pt>
                <c:pt idx="7">
                  <c:v>47</c:v>
                </c:pt>
                <c:pt idx="8">
                  <c:v>31</c:v>
                </c:pt>
                <c:pt idx="9">
                  <c:v>40</c:v>
                </c:pt>
                <c:pt idx="10">
                  <c:v>51</c:v>
                </c:pt>
                <c:pt idx="11">
                  <c:v>37</c:v>
                </c:pt>
                <c:pt idx="12">
                  <c:v>34</c:v>
                </c:pt>
                <c:pt idx="13">
                  <c:v>26</c:v>
                </c:pt>
                <c:pt idx="14">
                  <c:v>28</c:v>
                </c:pt>
                <c:pt idx="15">
                  <c:v>28</c:v>
                </c:pt>
                <c:pt idx="16">
                  <c:v>29</c:v>
                </c:pt>
                <c:pt idx="17">
                  <c:v>33</c:v>
                </c:pt>
                <c:pt idx="18">
                  <c:v>27</c:v>
                </c:pt>
                <c:pt idx="19">
                  <c:v>47</c:v>
                </c:pt>
                <c:pt idx="20">
                  <c:v>46</c:v>
                </c:pt>
                <c:pt idx="21">
                  <c:v>39</c:v>
                </c:pt>
                <c:pt idx="22">
                  <c:v>42</c:v>
                </c:pt>
                <c:pt idx="23">
                  <c:v>23</c:v>
                </c:pt>
                <c:pt idx="24">
                  <c:v>36</c:v>
                </c:pt>
                <c:pt idx="25">
                  <c:v>35</c:v>
                </c:pt>
                <c:pt idx="26">
                  <c:v>53</c:v>
                </c:pt>
                <c:pt idx="27">
                  <c:v>34</c:v>
                </c:pt>
                <c:pt idx="28">
                  <c:v>47</c:v>
                </c:pt>
                <c:pt idx="29">
                  <c:v>37</c:v>
                </c:pt>
                <c:pt idx="30">
                  <c:v>43</c:v>
                </c:pt>
                <c:pt idx="31">
                  <c:v>51</c:v>
                </c:pt>
                <c:pt idx="32">
                  <c:v>40</c:v>
                </c:pt>
                <c:pt idx="33">
                  <c:v>42</c:v>
                </c:pt>
                <c:pt idx="34">
                  <c:v>53</c:v>
                </c:pt>
                <c:pt idx="35">
                  <c:v>55</c:v>
                </c:pt>
                <c:pt idx="36">
                  <c:v>62</c:v>
                </c:pt>
                <c:pt idx="37">
                  <c:v>45</c:v>
                </c:pt>
                <c:pt idx="38">
                  <c:v>42</c:v>
                </c:pt>
                <c:pt idx="39">
                  <c:v>54</c:v>
                </c:pt>
                <c:pt idx="40">
                  <c:v>54</c:v>
                </c:pt>
                <c:pt idx="41">
                  <c:v>51</c:v>
                </c:pt>
                <c:pt idx="42">
                  <c:v>33</c:v>
                </c:pt>
                <c:pt idx="43">
                  <c:v>52</c:v>
                </c:pt>
                <c:pt idx="44">
                  <c:v>49</c:v>
                </c:pt>
                <c:pt idx="45">
                  <c:v>40</c:v>
                </c:pt>
                <c:pt idx="46">
                  <c:v>28</c:v>
                </c:pt>
                <c:pt idx="47">
                  <c:v>48</c:v>
                </c:pt>
                <c:pt idx="48">
                  <c:v>39</c:v>
                </c:pt>
                <c:pt idx="49">
                  <c:v>40</c:v>
                </c:pt>
                <c:pt idx="50">
                  <c:v>34</c:v>
                </c:pt>
                <c:pt idx="51">
                  <c:v>33</c:v>
                </c:pt>
              </c:numCache>
            </c:numRef>
          </c:val>
          <c:smooth val="0"/>
          <c:extLst>
            <c:ext xmlns:c16="http://schemas.microsoft.com/office/drawing/2014/chart" uri="{C3380CC4-5D6E-409C-BE32-E72D297353CC}">
              <c16:uniqueId val="{00000003-4C39-7F4B-B907-9C19886AE22B}"/>
            </c:ext>
          </c:extLst>
        </c:ser>
        <c:dLbls>
          <c:showLegendKey val="0"/>
          <c:showVal val="0"/>
          <c:showCatName val="0"/>
          <c:showSerName val="0"/>
          <c:showPercent val="0"/>
          <c:showBubbleSize val="0"/>
        </c:dLbls>
        <c:marker val="1"/>
        <c:smooth val="0"/>
        <c:axId val="125144064"/>
        <c:axId val="125150336"/>
      </c:lineChart>
      <c:catAx>
        <c:axId val="125144064"/>
        <c:scaling>
          <c:orientation val="minMax"/>
        </c:scaling>
        <c:delete val="0"/>
        <c:axPos val="b"/>
        <c:title>
          <c:tx>
            <c:rich>
              <a:bodyPr/>
              <a:lstStyle/>
              <a:p>
                <a:pPr>
                  <a:defRPr/>
                </a:pPr>
                <a:r>
                  <a:rPr lang="en-US"/>
                  <a:t>Semana Epidemiológica</a:t>
                </a:r>
              </a:p>
            </c:rich>
          </c:tx>
          <c:overlay val="0"/>
        </c:title>
        <c:majorTickMark val="out"/>
        <c:minorTickMark val="none"/>
        <c:tickLblPos val="nextTo"/>
        <c:crossAx val="125150336"/>
        <c:crosses val="autoZero"/>
        <c:auto val="1"/>
        <c:lblAlgn val="ctr"/>
        <c:lblOffset val="100"/>
        <c:noMultiLvlLbl val="0"/>
      </c:catAx>
      <c:valAx>
        <c:axId val="125150336"/>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title>
          <c:tx>
            <c:rich>
              <a:bodyPr rot="-5400000" vert="horz"/>
              <a:lstStyle/>
              <a:p>
                <a:pPr>
                  <a:defRPr/>
                </a:pPr>
                <a:r>
                  <a:rPr lang="en-US"/>
                  <a:t>Casos</a:t>
                </a:r>
              </a:p>
            </c:rich>
          </c:tx>
          <c:overlay val="0"/>
        </c:title>
        <c:numFmt formatCode="General" sourceLinked="1"/>
        <c:majorTickMark val="out"/>
        <c:minorTickMark val="none"/>
        <c:tickLblPos val="nextTo"/>
        <c:crossAx val="125144064"/>
        <c:crosses val="autoZero"/>
        <c:crossBetween val="between"/>
      </c:valAx>
    </c:plotArea>
    <c:legend>
      <c:legendPos val="t"/>
      <c:overlay val="0"/>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61042179950905"/>
          <c:y val="5.1205251611367152E-2"/>
          <c:w val="0.82903014415755127"/>
          <c:h val="0.65161690565805375"/>
        </c:manualLayout>
      </c:layout>
      <c:barChart>
        <c:barDir val="col"/>
        <c:grouping val="clustered"/>
        <c:varyColors val="0"/>
        <c:ser>
          <c:idx val="0"/>
          <c:order val="0"/>
          <c:tx>
            <c:strRef>
              <c:f>'Edad-CicloVital'!$N$3</c:f>
              <c:strCache>
                <c:ptCount val="1"/>
                <c:pt idx="0">
                  <c:v>% Casos</c:v>
                </c:pt>
              </c:strCache>
            </c:strRef>
          </c:tx>
          <c:invertIfNegative val="0"/>
          <c:cat>
            <c:strRef>
              <c:f>'Edad-CicloVital'!$H$4:$H$17</c:f>
              <c:strCache>
                <c:ptCount val="14"/>
                <c:pt idx="0">
                  <c:v>5 a 9</c:v>
                </c:pt>
                <c:pt idx="1">
                  <c:v>10 a 14</c:v>
                </c:pt>
                <c:pt idx="2">
                  <c:v>15 a 19</c:v>
                </c:pt>
                <c:pt idx="3">
                  <c:v>20 a 24</c:v>
                </c:pt>
                <c:pt idx="4">
                  <c:v>25 a 29</c:v>
                </c:pt>
                <c:pt idx="5">
                  <c:v>30 a 34</c:v>
                </c:pt>
                <c:pt idx="6">
                  <c:v>35 a 39</c:v>
                </c:pt>
                <c:pt idx="7">
                  <c:v>40 a 44</c:v>
                </c:pt>
                <c:pt idx="8">
                  <c:v>45 a 49</c:v>
                </c:pt>
                <c:pt idx="9">
                  <c:v>50 a 54</c:v>
                </c:pt>
                <c:pt idx="10">
                  <c:v>55 a 59</c:v>
                </c:pt>
                <c:pt idx="11">
                  <c:v>60 a 64</c:v>
                </c:pt>
                <c:pt idx="12">
                  <c:v>65 a 69</c:v>
                </c:pt>
                <c:pt idx="13">
                  <c:v>70 y más</c:v>
                </c:pt>
              </c:strCache>
            </c:strRef>
          </c:cat>
          <c:val>
            <c:numRef>
              <c:f>'Edad-CicloVital'!$N$4:$N$17</c:f>
              <c:numCache>
                <c:formatCode>0.0</c:formatCode>
                <c:ptCount val="14"/>
                <c:pt idx="0">
                  <c:v>0.63437139561707034</c:v>
                </c:pt>
                <c:pt idx="1">
                  <c:v>11.82237600922722</c:v>
                </c:pt>
                <c:pt idx="2">
                  <c:v>27.79700115340254</c:v>
                </c:pt>
                <c:pt idx="3">
                  <c:v>19.72318339100346</c:v>
                </c:pt>
                <c:pt idx="4">
                  <c:v>13.033448673587081</c:v>
                </c:pt>
                <c:pt idx="5">
                  <c:v>8.0161476355247974</c:v>
                </c:pt>
                <c:pt idx="6">
                  <c:v>5.7670126874279122</c:v>
                </c:pt>
                <c:pt idx="7">
                  <c:v>4.4982698961937722</c:v>
                </c:pt>
                <c:pt idx="8">
                  <c:v>2.7104959630911187</c:v>
                </c:pt>
                <c:pt idx="9">
                  <c:v>1.6724336793540944</c:v>
                </c:pt>
                <c:pt idx="10">
                  <c:v>1.8454440599769319</c:v>
                </c:pt>
                <c:pt idx="11">
                  <c:v>0.86505190311418689</c:v>
                </c:pt>
                <c:pt idx="12">
                  <c:v>0.98039215686274506</c:v>
                </c:pt>
                <c:pt idx="13">
                  <c:v>0.63437139561707034</c:v>
                </c:pt>
              </c:numCache>
            </c:numRef>
          </c:val>
          <c:extLst>
            <c:ext xmlns:c16="http://schemas.microsoft.com/office/drawing/2014/chart" uri="{C3380CC4-5D6E-409C-BE32-E72D297353CC}">
              <c16:uniqueId val="{00000000-4A61-3543-A60D-D1BBDBC85B03}"/>
            </c:ext>
          </c:extLst>
        </c:ser>
        <c:dLbls>
          <c:showLegendKey val="0"/>
          <c:showVal val="0"/>
          <c:showCatName val="0"/>
          <c:showSerName val="0"/>
          <c:showPercent val="0"/>
          <c:showBubbleSize val="0"/>
        </c:dLbls>
        <c:gapWidth val="9"/>
        <c:axId val="45173760"/>
        <c:axId val="96502912"/>
      </c:barChart>
      <c:catAx>
        <c:axId val="45173760"/>
        <c:scaling>
          <c:orientation val="minMax"/>
        </c:scaling>
        <c:delete val="0"/>
        <c:axPos val="b"/>
        <c:title>
          <c:tx>
            <c:rich>
              <a:bodyPr/>
              <a:lstStyle/>
              <a:p>
                <a:pPr>
                  <a:defRPr sz="800"/>
                </a:pPr>
                <a:r>
                  <a:rPr lang="en-US" sz="800"/>
                  <a:t>Grupos de edad</a:t>
                </a:r>
              </a:p>
            </c:rich>
          </c:tx>
          <c:overlay val="0"/>
        </c:title>
        <c:numFmt formatCode="General" sourceLinked="0"/>
        <c:majorTickMark val="out"/>
        <c:minorTickMark val="none"/>
        <c:tickLblPos val="nextTo"/>
        <c:crossAx val="96502912"/>
        <c:crosses val="autoZero"/>
        <c:auto val="1"/>
        <c:lblAlgn val="ctr"/>
        <c:lblOffset val="100"/>
        <c:noMultiLvlLbl val="0"/>
      </c:catAx>
      <c:valAx>
        <c:axId val="96502912"/>
        <c:scaling>
          <c:orientation val="minMax"/>
        </c:scaling>
        <c:delete val="0"/>
        <c:axPos val="l"/>
        <c:title>
          <c:tx>
            <c:rich>
              <a:bodyPr rot="-5400000" vert="horz"/>
              <a:lstStyle/>
              <a:p>
                <a:pPr>
                  <a:defRPr sz="800"/>
                </a:pPr>
                <a:r>
                  <a:rPr lang="en-US" sz="800"/>
                  <a:t>Porcentaje</a:t>
                </a:r>
              </a:p>
            </c:rich>
          </c:tx>
          <c:layout>
            <c:manualLayout>
              <c:xMode val="edge"/>
              <c:yMode val="edge"/>
              <c:x val="1.978239058819278E-2"/>
              <c:y val="0.31100944995266522"/>
            </c:manualLayout>
          </c:layout>
          <c:overlay val="0"/>
        </c:title>
        <c:numFmt formatCode="0.0" sourceLinked="1"/>
        <c:majorTickMark val="out"/>
        <c:minorTickMark val="none"/>
        <c:tickLblPos val="nextTo"/>
        <c:txPr>
          <a:bodyPr/>
          <a:lstStyle/>
          <a:p>
            <a:pPr>
              <a:defRPr sz="800"/>
            </a:pPr>
            <a:endParaRPr lang="en-US"/>
          </a:p>
        </c:txPr>
        <c:crossAx val="45173760"/>
        <c:crosses val="autoZero"/>
        <c:crossBetween val="between"/>
      </c:valAx>
      <c:dTable>
        <c:showHorzBorder val="1"/>
        <c:showVertBorder val="1"/>
        <c:showOutline val="1"/>
        <c:showKeys val="1"/>
        <c:txPr>
          <a:bodyPr/>
          <a:lstStyle/>
          <a:p>
            <a:pPr rtl="0">
              <a:defRPr sz="800"/>
            </a:pPr>
            <a:endParaRPr lang="en-US"/>
          </a:p>
        </c:txPr>
      </c:dTable>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FactoresASOCIADOS!$E$2</c:f>
              <c:strCache>
                <c:ptCount val="1"/>
                <c:pt idx="0">
                  <c:v>%</c:v>
                </c:pt>
              </c:strCache>
            </c:strRef>
          </c:tx>
          <c:invertIfNegative val="0"/>
          <c:dLbls>
            <c:spPr>
              <a:noFill/>
              <a:ln>
                <a:noFill/>
              </a:ln>
              <a:effectLst/>
            </c:spPr>
            <c:txPr>
              <a:bodyPr wrap="square" lIns="38100" tIns="19050" rIns="38100" bIns="19050" anchor="ctr">
                <a:spAutoFit/>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FactoresASOCIADOS!$A$3:$A$12</c:f>
              <c:strCache>
                <c:ptCount val="10"/>
                <c:pt idx="0">
                  <c:v>Problema legal</c:v>
                </c:pt>
                <c:pt idx="1">
                  <c:v>Suicidio familiar amigo</c:v>
                </c:pt>
                <c:pt idx="2">
                  <c:v>Muerte de familiar</c:v>
                </c:pt>
                <c:pt idx="3">
                  <c:v>Maltrato físico, psicológico o sexual</c:v>
                </c:pt>
                <c:pt idx="4">
                  <c:v>Problema laboral</c:v>
                </c:pt>
                <c:pt idx="5">
                  <c:v>Problema escolar/ educación</c:v>
                </c:pt>
                <c:pt idx="6">
                  <c:v>Enfermedad crónica dolorosa o discapacitante</c:v>
                </c:pt>
                <c:pt idx="7">
                  <c:v>Problemas económicos</c:v>
                </c:pt>
                <c:pt idx="8">
                  <c:v>Conflictos con pareja o expareja</c:v>
                </c:pt>
                <c:pt idx="9">
                  <c:v>Problemas familiares</c:v>
                </c:pt>
              </c:strCache>
            </c:strRef>
          </c:cat>
          <c:val>
            <c:numRef>
              <c:f>FactoresASOCIADOS!$E$3:$E$12</c:f>
              <c:numCache>
                <c:formatCode>0.0</c:formatCode>
                <c:ptCount val="10"/>
                <c:pt idx="0">
                  <c:v>0.98292809105018109</c:v>
                </c:pt>
                <c:pt idx="1">
                  <c:v>1.0863942058975684</c:v>
                </c:pt>
                <c:pt idx="2">
                  <c:v>4.3455768235902736</c:v>
                </c:pt>
                <c:pt idx="3">
                  <c:v>5.0181065700982925</c:v>
                </c:pt>
                <c:pt idx="4">
                  <c:v>5.0698396275219864</c:v>
                </c:pt>
                <c:pt idx="5">
                  <c:v>5.6906363166063114</c:v>
                </c:pt>
                <c:pt idx="6">
                  <c:v>8.3290222452146931</c:v>
                </c:pt>
                <c:pt idx="7">
                  <c:v>8.6911536471805473</c:v>
                </c:pt>
                <c:pt idx="8">
                  <c:v>26.694257630625973</c:v>
                </c:pt>
                <c:pt idx="9">
                  <c:v>34.092084842214177</c:v>
                </c:pt>
              </c:numCache>
            </c:numRef>
          </c:val>
          <c:extLst>
            <c:ext xmlns:c16="http://schemas.microsoft.com/office/drawing/2014/chart" uri="{C3380CC4-5D6E-409C-BE32-E72D297353CC}">
              <c16:uniqueId val="{00000000-949E-F349-9136-CC7EC2BB2B32}"/>
            </c:ext>
          </c:extLst>
        </c:ser>
        <c:dLbls>
          <c:dLblPos val="outEnd"/>
          <c:showLegendKey val="0"/>
          <c:showVal val="1"/>
          <c:showCatName val="0"/>
          <c:showSerName val="0"/>
          <c:showPercent val="0"/>
          <c:showBubbleSize val="0"/>
        </c:dLbls>
        <c:gapWidth val="150"/>
        <c:axId val="96520064"/>
        <c:axId val="96527104"/>
      </c:barChart>
      <c:catAx>
        <c:axId val="96520064"/>
        <c:scaling>
          <c:orientation val="minMax"/>
        </c:scaling>
        <c:delete val="0"/>
        <c:axPos val="l"/>
        <c:numFmt formatCode="General" sourceLinked="0"/>
        <c:majorTickMark val="none"/>
        <c:minorTickMark val="none"/>
        <c:tickLblPos val="nextTo"/>
        <c:txPr>
          <a:bodyPr/>
          <a:lstStyle/>
          <a:p>
            <a:pPr>
              <a:defRPr sz="700"/>
            </a:pPr>
            <a:endParaRPr lang="en-US"/>
          </a:p>
        </c:txPr>
        <c:crossAx val="96527104"/>
        <c:crosses val="autoZero"/>
        <c:auto val="1"/>
        <c:lblAlgn val="ctr"/>
        <c:lblOffset val="100"/>
        <c:noMultiLvlLbl val="0"/>
      </c:catAx>
      <c:valAx>
        <c:axId val="96527104"/>
        <c:scaling>
          <c:orientation val="minMax"/>
        </c:scaling>
        <c:delete val="0"/>
        <c:axPos val="b"/>
        <c:title>
          <c:tx>
            <c:rich>
              <a:bodyPr/>
              <a:lstStyle/>
              <a:p>
                <a:pPr>
                  <a:defRPr sz="800"/>
                </a:pPr>
                <a:r>
                  <a:rPr lang="es-CO" sz="800"/>
                  <a:t>Porcentaje</a:t>
                </a:r>
              </a:p>
            </c:rich>
          </c:tx>
          <c:overlay val="0"/>
        </c:title>
        <c:numFmt formatCode="0.0" sourceLinked="1"/>
        <c:majorTickMark val="none"/>
        <c:minorTickMark val="none"/>
        <c:tickLblPos val="nextTo"/>
        <c:txPr>
          <a:bodyPr/>
          <a:lstStyle/>
          <a:p>
            <a:pPr>
              <a:defRPr sz="800"/>
            </a:pPr>
            <a:endParaRPr lang="en-US"/>
          </a:p>
        </c:txPr>
        <c:crossAx val="9652006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3"/>
          <c:tx>
            <c:strRef>
              <c:f>'Canal endémico(B)'!$A$72</c:f>
              <c:strCache>
                <c:ptCount val="1"/>
                <c:pt idx="0">
                  <c:v>2022</c:v>
                </c:pt>
              </c:strCache>
            </c:strRef>
          </c:tx>
          <c:spPr>
            <a:solidFill>
              <a:srgbClr val="0070C0"/>
            </a:solidFill>
          </c:spPr>
          <c:invertIfNegative val="0"/>
          <c:val>
            <c:numRef>
              <c:f>'Canal endémico(B)'!$B$72:$BA$72</c:f>
              <c:numCache>
                <c:formatCode>General</c:formatCode>
                <c:ptCount val="52"/>
                <c:pt idx="0">
                  <c:v>1</c:v>
                </c:pt>
                <c:pt idx="1">
                  <c:v>1</c:v>
                </c:pt>
                <c:pt idx="2">
                  <c:v>2</c:v>
                </c:pt>
                <c:pt idx="3">
                  <c:v>4</c:v>
                </c:pt>
                <c:pt idx="4">
                  <c:v>6</c:v>
                </c:pt>
                <c:pt idx="5">
                  <c:v>1</c:v>
                </c:pt>
                <c:pt idx="6">
                  <c:v>2</c:v>
                </c:pt>
                <c:pt idx="7">
                  <c:v>3</c:v>
                </c:pt>
                <c:pt idx="8">
                  <c:v>6</c:v>
                </c:pt>
                <c:pt idx="9">
                  <c:v>5</c:v>
                </c:pt>
                <c:pt idx="10">
                  <c:v>1</c:v>
                </c:pt>
                <c:pt idx="11">
                  <c:v>4</c:v>
                </c:pt>
                <c:pt idx="12">
                  <c:v>3</c:v>
                </c:pt>
                <c:pt idx="13">
                  <c:v>5</c:v>
                </c:pt>
                <c:pt idx="14">
                  <c:v>1</c:v>
                </c:pt>
                <c:pt idx="15">
                  <c:v>2</c:v>
                </c:pt>
                <c:pt idx="16">
                  <c:v>2</c:v>
                </c:pt>
                <c:pt idx="17">
                  <c:v>2</c:v>
                </c:pt>
                <c:pt idx="18">
                  <c:v>3</c:v>
                </c:pt>
                <c:pt idx="19">
                  <c:v>4</c:v>
                </c:pt>
                <c:pt idx="20">
                  <c:v>2</c:v>
                </c:pt>
                <c:pt idx="21">
                  <c:v>5</c:v>
                </c:pt>
                <c:pt idx="22">
                  <c:v>1</c:v>
                </c:pt>
                <c:pt idx="23">
                  <c:v>3</c:v>
                </c:pt>
                <c:pt idx="24">
                  <c:v>4</c:v>
                </c:pt>
                <c:pt idx="25">
                  <c:v>1</c:v>
                </c:pt>
                <c:pt idx="26">
                  <c:v>1</c:v>
                </c:pt>
                <c:pt idx="27">
                  <c:v>3</c:v>
                </c:pt>
                <c:pt idx="28">
                  <c:v>3</c:v>
                </c:pt>
                <c:pt idx="29">
                  <c:v>2</c:v>
                </c:pt>
                <c:pt idx="30">
                  <c:v>3</c:v>
                </c:pt>
                <c:pt idx="31">
                  <c:v>3</c:v>
                </c:pt>
                <c:pt idx="32">
                  <c:v>2</c:v>
                </c:pt>
                <c:pt idx="33">
                  <c:v>8</c:v>
                </c:pt>
                <c:pt idx="34">
                  <c:v>1</c:v>
                </c:pt>
                <c:pt idx="35">
                  <c:v>1</c:v>
                </c:pt>
              </c:numCache>
            </c:numRef>
          </c:val>
          <c:extLst>
            <c:ext xmlns:c16="http://schemas.microsoft.com/office/drawing/2014/chart" uri="{C3380CC4-5D6E-409C-BE32-E72D297353CC}">
              <c16:uniqueId val="{00000000-D22B-41FA-8B3D-36618CEF458A}"/>
            </c:ext>
          </c:extLst>
        </c:ser>
        <c:dLbls>
          <c:showLegendKey val="0"/>
          <c:showVal val="0"/>
          <c:showCatName val="0"/>
          <c:showSerName val="0"/>
          <c:showPercent val="0"/>
          <c:showBubbleSize val="0"/>
        </c:dLbls>
        <c:gapWidth val="5"/>
        <c:axId val="48451584"/>
        <c:axId val="48454272"/>
      </c:barChart>
      <c:lineChart>
        <c:grouping val="standard"/>
        <c:varyColors val="0"/>
        <c:ser>
          <c:idx val="1"/>
          <c:order val="0"/>
          <c:tx>
            <c:strRef>
              <c:f>'Canal endémico(B)'!$A$71</c:f>
              <c:strCache>
                <c:ptCount val="1"/>
                <c:pt idx="0">
                  <c:v>2021</c:v>
                </c:pt>
              </c:strCache>
            </c:strRef>
          </c:tx>
          <c:spPr>
            <a:ln w="22225"/>
          </c:spPr>
          <c:marker>
            <c:symbol val="none"/>
          </c:marker>
          <c:val>
            <c:numRef>
              <c:f>'Canal endémico(B)'!$B$71:$BA$71</c:f>
              <c:numCache>
                <c:formatCode>General</c:formatCode>
                <c:ptCount val="52"/>
                <c:pt idx="0">
                  <c:v>0</c:v>
                </c:pt>
                <c:pt idx="1">
                  <c:v>1</c:v>
                </c:pt>
                <c:pt idx="2">
                  <c:v>3</c:v>
                </c:pt>
                <c:pt idx="3">
                  <c:v>3</c:v>
                </c:pt>
                <c:pt idx="4">
                  <c:v>2</c:v>
                </c:pt>
                <c:pt idx="5">
                  <c:v>4</c:v>
                </c:pt>
                <c:pt idx="6">
                  <c:v>5</c:v>
                </c:pt>
                <c:pt idx="7">
                  <c:v>1</c:v>
                </c:pt>
                <c:pt idx="8">
                  <c:v>1</c:v>
                </c:pt>
                <c:pt idx="9">
                  <c:v>4</c:v>
                </c:pt>
                <c:pt idx="10">
                  <c:v>2</c:v>
                </c:pt>
                <c:pt idx="11">
                  <c:v>2</c:v>
                </c:pt>
                <c:pt idx="12">
                  <c:v>0</c:v>
                </c:pt>
                <c:pt idx="13">
                  <c:v>3</c:v>
                </c:pt>
                <c:pt idx="14">
                  <c:v>2</c:v>
                </c:pt>
                <c:pt idx="15">
                  <c:v>4</c:v>
                </c:pt>
                <c:pt idx="16">
                  <c:v>2</c:v>
                </c:pt>
                <c:pt idx="17">
                  <c:v>1</c:v>
                </c:pt>
                <c:pt idx="18">
                  <c:v>3</c:v>
                </c:pt>
                <c:pt idx="19">
                  <c:v>2</c:v>
                </c:pt>
                <c:pt idx="20">
                  <c:v>1</c:v>
                </c:pt>
                <c:pt idx="21">
                  <c:v>3</c:v>
                </c:pt>
                <c:pt idx="22">
                  <c:v>1</c:v>
                </c:pt>
                <c:pt idx="23">
                  <c:v>3</c:v>
                </c:pt>
                <c:pt idx="24">
                  <c:v>2</c:v>
                </c:pt>
                <c:pt idx="25">
                  <c:v>5</c:v>
                </c:pt>
                <c:pt idx="26">
                  <c:v>1</c:v>
                </c:pt>
                <c:pt idx="27">
                  <c:v>3</c:v>
                </c:pt>
                <c:pt idx="28">
                  <c:v>3</c:v>
                </c:pt>
                <c:pt idx="29">
                  <c:v>2</c:v>
                </c:pt>
                <c:pt idx="30">
                  <c:v>2</c:v>
                </c:pt>
                <c:pt idx="31">
                  <c:v>4</c:v>
                </c:pt>
                <c:pt idx="32">
                  <c:v>0</c:v>
                </c:pt>
                <c:pt idx="33">
                  <c:v>3</c:v>
                </c:pt>
                <c:pt idx="34">
                  <c:v>5</c:v>
                </c:pt>
                <c:pt idx="35">
                  <c:v>3</c:v>
                </c:pt>
                <c:pt idx="36">
                  <c:v>1</c:v>
                </c:pt>
                <c:pt idx="37">
                  <c:v>3</c:v>
                </c:pt>
                <c:pt idx="38">
                  <c:v>6</c:v>
                </c:pt>
                <c:pt idx="39">
                  <c:v>2</c:v>
                </c:pt>
                <c:pt idx="40">
                  <c:v>4</c:v>
                </c:pt>
                <c:pt idx="41">
                  <c:v>1</c:v>
                </c:pt>
                <c:pt idx="42">
                  <c:v>2</c:v>
                </c:pt>
                <c:pt idx="43">
                  <c:v>0</c:v>
                </c:pt>
                <c:pt idx="44">
                  <c:v>4</c:v>
                </c:pt>
                <c:pt idx="45">
                  <c:v>2</c:v>
                </c:pt>
                <c:pt idx="46">
                  <c:v>3</c:v>
                </c:pt>
                <c:pt idx="47">
                  <c:v>0</c:v>
                </c:pt>
                <c:pt idx="48">
                  <c:v>2</c:v>
                </c:pt>
                <c:pt idx="49">
                  <c:v>2</c:v>
                </c:pt>
                <c:pt idx="50">
                  <c:v>3</c:v>
                </c:pt>
                <c:pt idx="51">
                  <c:v>2</c:v>
                </c:pt>
              </c:numCache>
            </c:numRef>
          </c:val>
          <c:smooth val="0"/>
          <c:extLst>
            <c:ext xmlns:c16="http://schemas.microsoft.com/office/drawing/2014/chart" uri="{C3380CC4-5D6E-409C-BE32-E72D297353CC}">
              <c16:uniqueId val="{00000000-5F54-6843-BFD9-CAA09CBC43B7}"/>
            </c:ext>
          </c:extLst>
        </c:ser>
        <c:ser>
          <c:idx val="3"/>
          <c:order val="1"/>
          <c:tx>
            <c:strRef>
              <c:f>'Canal endémico(B)'!$A$70</c:f>
              <c:strCache>
                <c:ptCount val="1"/>
                <c:pt idx="0">
                  <c:v>2020</c:v>
                </c:pt>
              </c:strCache>
            </c:strRef>
          </c:tx>
          <c:spPr>
            <a:ln w="22225"/>
          </c:spPr>
          <c:marker>
            <c:symbol val="none"/>
          </c:marker>
          <c:val>
            <c:numRef>
              <c:f>'Canal endémico(B)'!$B$70:$BA$70</c:f>
              <c:numCache>
                <c:formatCode>General</c:formatCode>
                <c:ptCount val="52"/>
                <c:pt idx="0">
                  <c:v>1</c:v>
                </c:pt>
                <c:pt idx="1">
                  <c:v>4</c:v>
                </c:pt>
                <c:pt idx="2">
                  <c:v>3</c:v>
                </c:pt>
                <c:pt idx="3">
                  <c:v>2</c:v>
                </c:pt>
                <c:pt idx="4">
                  <c:v>6</c:v>
                </c:pt>
                <c:pt idx="5">
                  <c:v>2</c:v>
                </c:pt>
                <c:pt idx="6">
                  <c:v>2</c:v>
                </c:pt>
                <c:pt idx="7">
                  <c:v>5</c:v>
                </c:pt>
                <c:pt idx="8">
                  <c:v>5</c:v>
                </c:pt>
                <c:pt idx="9">
                  <c:v>3</c:v>
                </c:pt>
                <c:pt idx="10">
                  <c:v>4</c:v>
                </c:pt>
                <c:pt idx="11">
                  <c:v>5</c:v>
                </c:pt>
                <c:pt idx="12">
                  <c:v>3</c:v>
                </c:pt>
                <c:pt idx="13">
                  <c:v>4</c:v>
                </c:pt>
                <c:pt idx="14">
                  <c:v>1</c:v>
                </c:pt>
                <c:pt idx="15">
                  <c:v>1</c:v>
                </c:pt>
                <c:pt idx="16">
                  <c:v>2</c:v>
                </c:pt>
                <c:pt idx="17">
                  <c:v>1</c:v>
                </c:pt>
                <c:pt idx="18">
                  <c:v>2</c:v>
                </c:pt>
                <c:pt idx="19">
                  <c:v>5</c:v>
                </c:pt>
                <c:pt idx="20">
                  <c:v>4</c:v>
                </c:pt>
                <c:pt idx="21">
                  <c:v>2</c:v>
                </c:pt>
                <c:pt idx="22">
                  <c:v>1</c:v>
                </c:pt>
                <c:pt idx="23">
                  <c:v>3</c:v>
                </c:pt>
                <c:pt idx="24">
                  <c:v>4</c:v>
                </c:pt>
                <c:pt idx="25">
                  <c:v>1</c:v>
                </c:pt>
                <c:pt idx="26">
                  <c:v>3</c:v>
                </c:pt>
                <c:pt idx="27">
                  <c:v>2</c:v>
                </c:pt>
                <c:pt idx="28">
                  <c:v>2</c:v>
                </c:pt>
                <c:pt idx="29">
                  <c:v>1</c:v>
                </c:pt>
                <c:pt idx="30">
                  <c:v>4</c:v>
                </c:pt>
                <c:pt idx="31">
                  <c:v>0</c:v>
                </c:pt>
                <c:pt idx="32">
                  <c:v>0</c:v>
                </c:pt>
                <c:pt idx="33">
                  <c:v>2</c:v>
                </c:pt>
                <c:pt idx="34">
                  <c:v>1</c:v>
                </c:pt>
                <c:pt idx="35">
                  <c:v>0</c:v>
                </c:pt>
                <c:pt idx="36">
                  <c:v>1</c:v>
                </c:pt>
                <c:pt idx="37">
                  <c:v>3</c:v>
                </c:pt>
                <c:pt idx="38">
                  <c:v>0</c:v>
                </c:pt>
                <c:pt idx="39">
                  <c:v>1</c:v>
                </c:pt>
                <c:pt idx="40">
                  <c:v>4</c:v>
                </c:pt>
                <c:pt idx="41">
                  <c:v>2</c:v>
                </c:pt>
                <c:pt idx="42">
                  <c:v>1</c:v>
                </c:pt>
                <c:pt idx="43">
                  <c:v>4</c:v>
                </c:pt>
                <c:pt idx="44">
                  <c:v>1</c:v>
                </c:pt>
                <c:pt idx="45">
                  <c:v>2</c:v>
                </c:pt>
                <c:pt idx="46">
                  <c:v>2</c:v>
                </c:pt>
                <c:pt idx="47">
                  <c:v>1</c:v>
                </c:pt>
                <c:pt idx="48">
                  <c:v>5</c:v>
                </c:pt>
                <c:pt idx="49">
                  <c:v>5</c:v>
                </c:pt>
                <c:pt idx="50">
                  <c:v>2</c:v>
                </c:pt>
                <c:pt idx="51">
                  <c:v>2</c:v>
                </c:pt>
              </c:numCache>
            </c:numRef>
          </c:val>
          <c:smooth val="0"/>
          <c:extLst>
            <c:ext xmlns:c16="http://schemas.microsoft.com/office/drawing/2014/chart" uri="{C3380CC4-5D6E-409C-BE32-E72D297353CC}">
              <c16:uniqueId val="{00000002-5F54-6843-BFD9-CAA09CBC43B7}"/>
            </c:ext>
          </c:extLst>
        </c:ser>
        <c:ser>
          <c:idx val="0"/>
          <c:order val="2"/>
          <c:tx>
            <c:strRef>
              <c:f>'Canal endémico(B)'!$A$69</c:f>
              <c:strCache>
                <c:ptCount val="1"/>
                <c:pt idx="0">
                  <c:v>2019</c:v>
                </c:pt>
              </c:strCache>
            </c:strRef>
          </c:tx>
          <c:spPr>
            <a:ln w="22225"/>
          </c:spPr>
          <c:marker>
            <c:symbol val="none"/>
          </c:marker>
          <c:val>
            <c:numRef>
              <c:f>'Canal endémico(B)'!$B$69:$BA$69</c:f>
              <c:numCache>
                <c:formatCode>General</c:formatCode>
                <c:ptCount val="52"/>
                <c:pt idx="0">
                  <c:v>3</c:v>
                </c:pt>
                <c:pt idx="1">
                  <c:v>4</c:v>
                </c:pt>
                <c:pt idx="2">
                  <c:v>2</c:v>
                </c:pt>
                <c:pt idx="3">
                  <c:v>2</c:v>
                </c:pt>
                <c:pt idx="4">
                  <c:v>6</c:v>
                </c:pt>
                <c:pt idx="5">
                  <c:v>4</c:v>
                </c:pt>
                <c:pt idx="6">
                  <c:v>3</c:v>
                </c:pt>
                <c:pt idx="7">
                  <c:v>5</c:v>
                </c:pt>
                <c:pt idx="8">
                  <c:v>2</c:v>
                </c:pt>
                <c:pt idx="9">
                  <c:v>3</c:v>
                </c:pt>
                <c:pt idx="10">
                  <c:v>2</c:v>
                </c:pt>
                <c:pt idx="11">
                  <c:v>5</c:v>
                </c:pt>
                <c:pt idx="12">
                  <c:v>5</c:v>
                </c:pt>
                <c:pt idx="13">
                  <c:v>6</c:v>
                </c:pt>
                <c:pt idx="14">
                  <c:v>4</c:v>
                </c:pt>
                <c:pt idx="15">
                  <c:v>5</c:v>
                </c:pt>
                <c:pt idx="16">
                  <c:v>2</c:v>
                </c:pt>
                <c:pt idx="17">
                  <c:v>3</c:v>
                </c:pt>
                <c:pt idx="18">
                  <c:v>10</c:v>
                </c:pt>
                <c:pt idx="19">
                  <c:v>4</c:v>
                </c:pt>
                <c:pt idx="20">
                  <c:v>3</c:v>
                </c:pt>
                <c:pt idx="21">
                  <c:v>0</c:v>
                </c:pt>
                <c:pt idx="22">
                  <c:v>1</c:v>
                </c:pt>
                <c:pt idx="23">
                  <c:v>8</c:v>
                </c:pt>
                <c:pt idx="24">
                  <c:v>4</c:v>
                </c:pt>
                <c:pt idx="25">
                  <c:v>4</c:v>
                </c:pt>
                <c:pt idx="26">
                  <c:v>4</c:v>
                </c:pt>
                <c:pt idx="27">
                  <c:v>1</c:v>
                </c:pt>
                <c:pt idx="28">
                  <c:v>4</c:v>
                </c:pt>
                <c:pt idx="29">
                  <c:v>3</c:v>
                </c:pt>
                <c:pt idx="30">
                  <c:v>5</c:v>
                </c:pt>
                <c:pt idx="31">
                  <c:v>0</c:v>
                </c:pt>
                <c:pt idx="32">
                  <c:v>1</c:v>
                </c:pt>
                <c:pt idx="33">
                  <c:v>0</c:v>
                </c:pt>
                <c:pt idx="34">
                  <c:v>3</c:v>
                </c:pt>
                <c:pt idx="35">
                  <c:v>7</c:v>
                </c:pt>
                <c:pt idx="36">
                  <c:v>7</c:v>
                </c:pt>
                <c:pt idx="37">
                  <c:v>3</c:v>
                </c:pt>
                <c:pt idx="38">
                  <c:v>5</c:v>
                </c:pt>
                <c:pt idx="39">
                  <c:v>5</c:v>
                </c:pt>
                <c:pt idx="40">
                  <c:v>5</c:v>
                </c:pt>
                <c:pt idx="41">
                  <c:v>5</c:v>
                </c:pt>
                <c:pt idx="42">
                  <c:v>2</c:v>
                </c:pt>
                <c:pt idx="43">
                  <c:v>5</c:v>
                </c:pt>
                <c:pt idx="44">
                  <c:v>4</c:v>
                </c:pt>
                <c:pt idx="45">
                  <c:v>4</c:v>
                </c:pt>
                <c:pt idx="46">
                  <c:v>5</c:v>
                </c:pt>
                <c:pt idx="47">
                  <c:v>2</c:v>
                </c:pt>
                <c:pt idx="48">
                  <c:v>4</c:v>
                </c:pt>
                <c:pt idx="49">
                  <c:v>6</c:v>
                </c:pt>
                <c:pt idx="50">
                  <c:v>3</c:v>
                </c:pt>
                <c:pt idx="51">
                  <c:v>4</c:v>
                </c:pt>
              </c:numCache>
            </c:numRef>
          </c:val>
          <c:smooth val="0"/>
          <c:extLst>
            <c:ext xmlns:c16="http://schemas.microsoft.com/office/drawing/2014/chart" uri="{C3380CC4-5D6E-409C-BE32-E72D297353CC}">
              <c16:uniqueId val="{00000001-5F54-6843-BFD9-CAA09CBC43B7}"/>
            </c:ext>
          </c:extLst>
        </c:ser>
        <c:dLbls>
          <c:showLegendKey val="0"/>
          <c:showVal val="0"/>
          <c:showCatName val="0"/>
          <c:showSerName val="0"/>
          <c:showPercent val="0"/>
          <c:showBubbleSize val="0"/>
        </c:dLbls>
        <c:marker val="1"/>
        <c:smooth val="0"/>
        <c:axId val="48451584"/>
        <c:axId val="48454272"/>
      </c:lineChart>
      <c:catAx>
        <c:axId val="48451584"/>
        <c:scaling>
          <c:orientation val="minMax"/>
        </c:scaling>
        <c:delete val="0"/>
        <c:axPos val="b"/>
        <c:title>
          <c:tx>
            <c:rich>
              <a:bodyPr/>
              <a:lstStyle/>
              <a:p>
                <a:pPr>
                  <a:defRPr sz="900"/>
                </a:pPr>
                <a:r>
                  <a:rPr lang="en-US" sz="900"/>
                  <a:t>Semana Epidemiológica</a:t>
                </a:r>
              </a:p>
            </c:rich>
          </c:tx>
          <c:overlay val="0"/>
        </c:title>
        <c:majorTickMark val="out"/>
        <c:minorTickMark val="none"/>
        <c:tickLblPos val="nextTo"/>
        <c:txPr>
          <a:bodyPr/>
          <a:lstStyle/>
          <a:p>
            <a:pPr>
              <a:defRPr sz="900"/>
            </a:pPr>
            <a:endParaRPr lang="en-US"/>
          </a:p>
        </c:txPr>
        <c:crossAx val="48454272"/>
        <c:crosses val="autoZero"/>
        <c:auto val="1"/>
        <c:lblAlgn val="ctr"/>
        <c:lblOffset val="100"/>
        <c:noMultiLvlLbl val="0"/>
      </c:catAx>
      <c:valAx>
        <c:axId val="48454272"/>
        <c:scaling>
          <c:orientation val="minMax"/>
        </c:scaling>
        <c:delete val="0"/>
        <c:axPos val="l"/>
        <c:title>
          <c:tx>
            <c:rich>
              <a:bodyPr rot="-5400000" vert="horz"/>
              <a:lstStyle/>
              <a:p>
                <a:pPr>
                  <a:defRPr sz="900"/>
                </a:pPr>
                <a:r>
                  <a:rPr lang="en-US" sz="900"/>
                  <a:t>Casos</a:t>
                </a:r>
              </a:p>
            </c:rich>
          </c:tx>
          <c:overlay val="0"/>
        </c:title>
        <c:numFmt formatCode="General" sourceLinked="1"/>
        <c:majorTickMark val="out"/>
        <c:minorTickMark val="none"/>
        <c:tickLblPos val="nextTo"/>
        <c:txPr>
          <a:bodyPr/>
          <a:lstStyle/>
          <a:p>
            <a:pPr>
              <a:defRPr sz="900"/>
            </a:pPr>
            <a:endParaRPr lang="en-US"/>
          </a:p>
        </c:txPr>
        <c:crossAx val="48451584"/>
        <c:crosses val="autoZero"/>
        <c:crossBetween val="between"/>
      </c:valAx>
    </c:plotArea>
    <c:legend>
      <c:legendPos val="t"/>
      <c:overlay val="0"/>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FactoresRiesgo!$E$3</c:f>
              <c:strCache>
                <c:ptCount val="1"/>
                <c:pt idx="0">
                  <c:v>%</c:v>
                </c:pt>
              </c:strCache>
            </c:strRef>
          </c:tx>
          <c:invertIfNegative val="0"/>
          <c:dLbls>
            <c:spPr>
              <a:noFill/>
              <a:ln>
                <a:noFill/>
              </a:ln>
              <a:effectLst/>
            </c:spPr>
            <c:txPr>
              <a:bodyPr wrap="square" lIns="38100" tIns="19050" rIns="38100" bIns="19050" anchor="ctr">
                <a:spAutoFit/>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FactoresRiesgo!$A$4:$A$10</c:f>
              <c:strCache>
                <c:ptCount val="7"/>
                <c:pt idx="0">
                  <c:v>Antecedente familiar</c:v>
                </c:pt>
                <c:pt idx="1">
                  <c:v>Antecedente violación abuso</c:v>
                </c:pt>
                <c:pt idx="2">
                  <c:v>Abuso Alcohol</c:v>
                </c:pt>
                <c:pt idx="3">
                  <c:v>Consumo de SPA</c:v>
                </c:pt>
                <c:pt idx="4">
                  <c:v>Plan suicida</c:v>
                </c:pt>
                <c:pt idx="5">
                  <c:v>Idea suicida</c:v>
                </c:pt>
                <c:pt idx="6">
                  <c:v>Trastornos psiquiatricos</c:v>
                </c:pt>
              </c:strCache>
            </c:strRef>
          </c:cat>
          <c:val>
            <c:numRef>
              <c:f>FactoresRiesgo!$E$4:$E$10</c:f>
              <c:numCache>
                <c:formatCode>0.0</c:formatCode>
                <c:ptCount val="7"/>
                <c:pt idx="0">
                  <c:v>2.2192333557498318</c:v>
                </c:pt>
                <c:pt idx="1">
                  <c:v>3.9340954942837931</c:v>
                </c:pt>
                <c:pt idx="2">
                  <c:v>4.7074646940147948</c:v>
                </c:pt>
                <c:pt idx="3">
                  <c:v>11.499663752521856</c:v>
                </c:pt>
                <c:pt idx="4">
                  <c:v>13.718897108271689</c:v>
                </c:pt>
                <c:pt idx="5">
                  <c:v>27.47141896435777</c:v>
                </c:pt>
                <c:pt idx="6">
                  <c:v>36.449226630800268</c:v>
                </c:pt>
              </c:numCache>
            </c:numRef>
          </c:val>
          <c:extLst>
            <c:ext xmlns:c16="http://schemas.microsoft.com/office/drawing/2014/chart" uri="{C3380CC4-5D6E-409C-BE32-E72D297353CC}">
              <c16:uniqueId val="{00000000-4800-DB44-9FCC-77DC6AB03502}"/>
            </c:ext>
          </c:extLst>
        </c:ser>
        <c:dLbls>
          <c:dLblPos val="outEnd"/>
          <c:showLegendKey val="0"/>
          <c:showVal val="1"/>
          <c:showCatName val="0"/>
          <c:showSerName val="0"/>
          <c:showPercent val="0"/>
          <c:showBubbleSize val="0"/>
        </c:dLbls>
        <c:gapWidth val="150"/>
        <c:axId val="96632832"/>
        <c:axId val="96635904"/>
      </c:barChart>
      <c:catAx>
        <c:axId val="96632832"/>
        <c:scaling>
          <c:orientation val="minMax"/>
        </c:scaling>
        <c:delete val="0"/>
        <c:axPos val="l"/>
        <c:title>
          <c:tx>
            <c:rich>
              <a:bodyPr/>
              <a:lstStyle/>
              <a:p>
                <a:pPr>
                  <a:defRPr sz="900"/>
                </a:pPr>
                <a:r>
                  <a:rPr lang="en-US" sz="900"/>
                  <a:t>Factores de riesgo</a:t>
                </a:r>
              </a:p>
            </c:rich>
          </c:tx>
          <c:overlay val="0"/>
        </c:title>
        <c:numFmt formatCode="General" sourceLinked="0"/>
        <c:majorTickMark val="out"/>
        <c:minorTickMark val="none"/>
        <c:tickLblPos val="nextTo"/>
        <c:txPr>
          <a:bodyPr/>
          <a:lstStyle/>
          <a:p>
            <a:pPr>
              <a:defRPr sz="700"/>
            </a:pPr>
            <a:endParaRPr lang="en-US"/>
          </a:p>
        </c:txPr>
        <c:crossAx val="96635904"/>
        <c:crosses val="autoZero"/>
        <c:auto val="1"/>
        <c:lblAlgn val="ctr"/>
        <c:lblOffset val="100"/>
        <c:noMultiLvlLbl val="0"/>
      </c:catAx>
      <c:valAx>
        <c:axId val="96635904"/>
        <c:scaling>
          <c:orientation val="minMax"/>
        </c:scaling>
        <c:delete val="0"/>
        <c:axPos val="b"/>
        <c:title>
          <c:tx>
            <c:rich>
              <a:bodyPr/>
              <a:lstStyle/>
              <a:p>
                <a:pPr>
                  <a:defRPr sz="800"/>
                </a:pPr>
                <a:r>
                  <a:rPr lang="en-US" sz="800"/>
                  <a:t>Porcentaje</a:t>
                </a:r>
              </a:p>
            </c:rich>
          </c:tx>
          <c:overlay val="0"/>
        </c:title>
        <c:numFmt formatCode="0.0" sourceLinked="1"/>
        <c:majorTickMark val="out"/>
        <c:minorTickMark val="none"/>
        <c:tickLblPos val="nextTo"/>
        <c:txPr>
          <a:bodyPr/>
          <a:lstStyle/>
          <a:p>
            <a:pPr>
              <a:defRPr sz="900"/>
            </a:pPr>
            <a:endParaRPr lang="en-US"/>
          </a:p>
        </c:txPr>
        <c:crossAx val="96632832"/>
        <c:crosses val="autoZero"/>
        <c:crossBetween val="between"/>
      </c:valAx>
    </c:plotArea>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3"/>
          <c:order val="1"/>
          <c:tx>
            <c:strRef>
              <c:f>'Canal endémico'!$A$75</c:f>
              <c:strCache>
                <c:ptCount val="1"/>
                <c:pt idx="0">
                  <c:v>Percentil 75</c:v>
                </c:pt>
              </c:strCache>
            </c:strRef>
          </c:tx>
          <c:spPr>
            <a:solidFill>
              <a:srgbClr val="C00000"/>
            </a:solidFill>
            <a:ln w="25400">
              <a:solidFill>
                <a:srgbClr val="FF0000"/>
              </a:solidFill>
              <a:prstDash val="solid"/>
            </a:ln>
          </c:spPr>
          <c:val>
            <c:numRef>
              <c:f>'Canal endémico'!$B$75:$BA$75</c:f>
              <c:numCache>
                <c:formatCode>0.0</c:formatCode>
                <c:ptCount val="52"/>
                <c:pt idx="0">
                  <c:v>28</c:v>
                </c:pt>
                <c:pt idx="1">
                  <c:v>32</c:v>
                </c:pt>
                <c:pt idx="2">
                  <c:v>36</c:v>
                </c:pt>
                <c:pt idx="3">
                  <c:v>32</c:v>
                </c:pt>
                <c:pt idx="4">
                  <c:v>38</c:v>
                </c:pt>
                <c:pt idx="5">
                  <c:v>41</c:v>
                </c:pt>
                <c:pt idx="6">
                  <c:v>41</c:v>
                </c:pt>
                <c:pt idx="7">
                  <c:v>35</c:v>
                </c:pt>
                <c:pt idx="8">
                  <c:v>31</c:v>
                </c:pt>
                <c:pt idx="9">
                  <c:v>40</c:v>
                </c:pt>
                <c:pt idx="10">
                  <c:v>31</c:v>
                </c:pt>
                <c:pt idx="11">
                  <c:v>41</c:v>
                </c:pt>
                <c:pt idx="12">
                  <c:v>24</c:v>
                </c:pt>
                <c:pt idx="13">
                  <c:v>36</c:v>
                </c:pt>
                <c:pt idx="14">
                  <c:v>39</c:v>
                </c:pt>
                <c:pt idx="15">
                  <c:v>33</c:v>
                </c:pt>
                <c:pt idx="16">
                  <c:v>34</c:v>
                </c:pt>
                <c:pt idx="17">
                  <c:v>34</c:v>
                </c:pt>
                <c:pt idx="18">
                  <c:v>29</c:v>
                </c:pt>
                <c:pt idx="19">
                  <c:v>30</c:v>
                </c:pt>
                <c:pt idx="20">
                  <c:v>38</c:v>
                </c:pt>
                <c:pt idx="21">
                  <c:v>35</c:v>
                </c:pt>
                <c:pt idx="22">
                  <c:v>36</c:v>
                </c:pt>
                <c:pt idx="23">
                  <c:v>28</c:v>
                </c:pt>
                <c:pt idx="24">
                  <c:v>32</c:v>
                </c:pt>
                <c:pt idx="25">
                  <c:v>39</c:v>
                </c:pt>
                <c:pt idx="26">
                  <c:v>31</c:v>
                </c:pt>
                <c:pt idx="27">
                  <c:v>43</c:v>
                </c:pt>
                <c:pt idx="28">
                  <c:v>37</c:v>
                </c:pt>
                <c:pt idx="29">
                  <c:v>47</c:v>
                </c:pt>
                <c:pt idx="30">
                  <c:v>39</c:v>
                </c:pt>
                <c:pt idx="31">
                  <c:v>35</c:v>
                </c:pt>
                <c:pt idx="32">
                  <c:v>40</c:v>
                </c:pt>
                <c:pt idx="33">
                  <c:v>35</c:v>
                </c:pt>
                <c:pt idx="34">
                  <c:v>38</c:v>
                </c:pt>
                <c:pt idx="35">
                  <c:v>39</c:v>
                </c:pt>
                <c:pt idx="36">
                  <c:v>35</c:v>
                </c:pt>
                <c:pt idx="37">
                  <c:v>38</c:v>
                </c:pt>
                <c:pt idx="38">
                  <c:v>45</c:v>
                </c:pt>
                <c:pt idx="39">
                  <c:v>43</c:v>
                </c:pt>
                <c:pt idx="40">
                  <c:v>39</c:v>
                </c:pt>
                <c:pt idx="41">
                  <c:v>34</c:v>
                </c:pt>
                <c:pt idx="42">
                  <c:v>44</c:v>
                </c:pt>
                <c:pt idx="43">
                  <c:v>32</c:v>
                </c:pt>
                <c:pt idx="44">
                  <c:v>34</c:v>
                </c:pt>
                <c:pt idx="45">
                  <c:v>35</c:v>
                </c:pt>
                <c:pt idx="46">
                  <c:v>36</c:v>
                </c:pt>
                <c:pt idx="47">
                  <c:v>28</c:v>
                </c:pt>
                <c:pt idx="48">
                  <c:v>37</c:v>
                </c:pt>
                <c:pt idx="49">
                  <c:v>38</c:v>
                </c:pt>
                <c:pt idx="50">
                  <c:v>42</c:v>
                </c:pt>
                <c:pt idx="51">
                  <c:v>25</c:v>
                </c:pt>
              </c:numCache>
            </c:numRef>
          </c:val>
          <c:extLst>
            <c:ext xmlns:c16="http://schemas.microsoft.com/office/drawing/2014/chart" uri="{C3380CC4-5D6E-409C-BE32-E72D297353CC}">
              <c16:uniqueId val="{00000002-5A99-4791-8253-E45CCB0CC22F}"/>
            </c:ext>
          </c:extLst>
        </c:ser>
        <c:ser>
          <c:idx val="1"/>
          <c:order val="2"/>
          <c:tx>
            <c:strRef>
              <c:f>'Canal endémico'!$A$73</c:f>
              <c:strCache>
                <c:ptCount val="1"/>
                <c:pt idx="0">
                  <c:v>Mediana</c:v>
                </c:pt>
              </c:strCache>
            </c:strRef>
          </c:tx>
          <c:spPr>
            <a:ln w="28575" cap="rnd">
              <a:solidFill>
                <a:schemeClr val="accent4"/>
              </a:solidFill>
              <a:round/>
            </a:ln>
            <a:effectLst/>
          </c:spPr>
          <c:val>
            <c:numRef>
              <c:f>'Canal endémico'!$B$73:$BA$73</c:f>
              <c:numCache>
                <c:formatCode>0.0</c:formatCode>
                <c:ptCount val="52"/>
                <c:pt idx="0">
                  <c:v>25</c:v>
                </c:pt>
                <c:pt idx="1">
                  <c:v>25</c:v>
                </c:pt>
                <c:pt idx="2">
                  <c:v>30</c:v>
                </c:pt>
                <c:pt idx="3">
                  <c:v>29</c:v>
                </c:pt>
                <c:pt idx="4">
                  <c:v>32</c:v>
                </c:pt>
                <c:pt idx="5">
                  <c:v>39</c:v>
                </c:pt>
                <c:pt idx="6">
                  <c:v>36</c:v>
                </c:pt>
                <c:pt idx="7">
                  <c:v>34</c:v>
                </c:pt>
                <c:pt idx="8">
                  <c:v>30</c:v>
                </c:pt>
                <c:pt idx="9">
                  <c:v>31</c:v>
                </c:pt>
                <c:pt idx="10">
                  <c:v>31</c:v>
                </c:pt>
                <c:pt idx="11">
                  <c:v>33</c:v>
                </c:pt>
                <c:pt idx="12">
                  <c:v>22</c:v>
                </c:pt>
                <c:pt idx="13">
                  <c:v>29</c:v>
                </c:pt>
                <c:pt idx="14">
                  <c:v>36</c:v>
                </c:pt>
                <c:pt idx="15">
                  <c:v>19</c:v>
                </c:pt>
                <c:pt idx="16">
                  <c:v>33</c:v>
                </c:pt>
                <c:pt idx="17">
                  <c:v>24</c:v>
                </c:pt>
                <c:pt idx="18">
                  <c:v>23</c:v>
                </c:pt>
                <c:pt idx="19">
                  <c:v>25</c:v>
                </c:pt>
                <c:pt idx="20">
                  <c:v>35</c:v>
                </c:pt>
                <c:pt idx="21">
                  <c:v>25</c:v>
                </c:pt>
                <c:pt idx="22">
                  <c:v>28</c:v>
                </c:pt>
                <c:pt idx="23">
                  <c:v>27</c:v>
                </c:pt>
                <c:pt idx="24">
                  <c:v>32</c:v>
                </c:pt>
                <c:pt idx="25">
                  <c:v>33</c:v>
                </c:pt>
                <c:pt idx="26">
                  <c:v>29</c:v>
                </c:pt>
                <c:pt idx="27">
                  <c:v>34</c:v>
                </c:pt>
                <c:pt idx="28">
                  <c:v>26</c:v>
                </c:pt>
                <c:pt idx="29">
                  <c:v>42</c:v>
                </c:pt>
                <c:pt idx="30">
                  <c:v>33</c:v>
                </c:pt>
                <c:pt idx="31">
                  <c:v>35</c:v>
                </c:pt>
                <c:pt idx="32">
                  <c:v>36</c:v>
                </c:pt>
                <c:pt idx="33">
                  <c:v>31</c:v>
                </c:pt>
                <c:pt idx="34">
                  <c:v>36</c:v>
                </c:pt>
                <c:pt idx="35">
                  <c:v>36</c:v>
                </c:pt>
                <c:pt idx="36">
                  <c:v>34</c:v>
                </c:pt>
                <c:pt idx="37">
                  <c:v>38</c:v>
                </c:pt>
                <c:pt idx="38">
                  <c:v>44</c:v>
                </c:pt>
                <c:pt idx="39">
                  <c:v>39</c:v>
                </c:pt>
                <c:pt idx="40">
                  <c:v>34</c:v>
                </c:pt>
                <c:pt idx="41">
                  <c:v>28</c:v>
                </c:pt>
                <c:pt idx="42">
                  <c:v>32</c:v>
                </c:pt>
                <c:pt idx="43">
                  <c:v>27</c:v>
                </c:pt>
                <c:pt idx="44">
                  <c:v>24</c:v>
                </c:pt>
                <c:pt idx="45">
                  <c:v>25</c:v>
                </c:pt>
                <c:pt idx="46">
                  <c:v>35</c:v>
                </c:pt>
                <c:pt idx="47">
                  <c:v>27</c:v>
                </c:pt>
                <c:pt idx="48">
                  <c:v>29</c:v>
                </c:pt>
                <c:pt idx="49">
                  <c:v>37</c:v>
                </c:pt>
                <c:pt idx="50">
                  <c:v>37</c:v>
                </c:pt>
                <c:pt idx="51">
                  <c:v>24</c:v>
                </c:pt>
              </c:numCache>
            </c:numRef>
          </c:val>
          <c:extLst>
            <c:ext xmlns:c16="http://schemas.microsoft.com/office/drawing/2014/chart" uri="{C3380CC4-5D6E-409C-BE32-E72D297353CC}">
              <c16:uniqueId val="{00000000-5A99-4791-8253-E45CCB0CC22F}"/>
            </c:ext>
          </c:extLst>
        </c:ser>
        <c:ser>
          <c:idx val="2"/>
          <c:order val="3"/>
          <c:tx>
            <c:strRef>
              <c:f>'Canal endémico'!$A$74</c:f>
              <c:strCache>
                <c:ptCount val="1"/>
                <c:pt idx="0">
                  <c:v>Percentil 25</c:v>
                </c:pt>
              </c:strCache>
            </c:strRef>
          </c:tx>
          <c:spPr>
            <a:solidFill>
              <a:srgbClr val="92D050"/>
            </a:solidFill>
            <a:ln w="28575" cap="rnd">
              <a:solidFill>
                <a:schemeClr val="accent6"/>
              </a:solidFill>
              <a:round/>
            </a:ln>
            <a:effectLst/>
          </c:spPr>
          <c:val>
            <c:numRef>
              <c:f>'Canal endémico'!$B$74:$BA$74</c:f>
              <c:numCache>
                <c:formatCode>0.0</c:formatCode>
                <c:ptCount val="52"/>
                <c:pt idx="0">
                  <c:v>19</c:v>
                </c:pt>
                <c:pt idx="1">
                  <c:v>23</c:v>
                </c:pt>
                <c:pt idx="2">
                  <c:v>26</c:v>
                </c:pt>
                <c:pt idx="3">
                  <c:v>29</c:v>
                </c:pt>
                <c:pt idx="4">
                  <c:v>29</c:v>
                </c:pt>
                <c:pt idx="5">
                  <c:v>38</c:v>
                </c:pt>
                <c:pt idx="6">
                  <c:v>34</c:v>
                </c:pt>
                <c:pt idx="7">
                  <c:v>32</c:v>
                </c:pt>
                <c:pt idx="8">
                  <c:v>29</c:v>
                </c:pt>
                <c:pt idx="9">
                  <c:v>30</c:v>
                </c:pt>
                <c:pt idx="10">
                  <c:v>25</c:v>
                </c:pt>
                <c:pt idx="11">
                  <c:v>15</c:v>
                </c:pt>
                <c:pt idx="12">
                  <c:v>20</c:v>
                </c:pt>
                <c:pt idx="13">
                  <c:v>29</c:v>
                </c:pt>
                <c:pt idx="14">
                  <c:v>23</c:v>
                </c:pt>
                <c:pt idx="15">
                  <c:v>18</c:v>
                </c:pt>
                <c:pt idx="16">
                  <c:v>25</c:v>
                </c:pt>
                <c:pt idx="17">
                  <c:v>17</c:v>
                </c:pt>
                <c:pt idx="18">
                  <c:v>23</c:v>
                </c:pt>
                <c:pt idx="19">
                  <c:v>22</c:v>
                </c:pt>
                <c:pt idx="20">
                  <c:v>27</c:v>
                </c:pt>
                <c:pt idx="21">
                  <c:v>23</c:v>
                </c:pt>
                <c:pt idx="22">
                  <c:v>27</c:v>
                </c:pt>
                <c:pt idx="23">
                  <c:v>25</c:v>
                </c:pt>
                <c:pt idx="24">
                  <c:v>24</c:v>
                </c:pt>
                <c:pt idx="25">
                  <c:v>29</c:v>
                </c:pt>
                <c:pt idx="26">
                  <c:v>28</c:v>
                </c:pt>
                <c:pt idx="27">
                  <c:v>33</c:v>
                </c:pt>
                <c:pt idx="28">
                  <c:v>25</c:v>
                </c:pt>
                <c:pt idx="29">
                  <c:v>31</c:v>
                </c:pt>
                <c:pt idx="30">
                  <c:v>27</c:v>
                </c:pt>
                <c:pt idx="31">
                  <c:v>30</c:v>
                </c:pt>
                <c:pt idx="32">
                  <c:v>34</c:v>
                </c:pt>
                <c:pt idx="33">
                  <c:v>30</c:v>
                </c:pt>
                <c:pt idx="34">
                  <c:v>35</c:v>
                </c:pt>
                <c:pt idx="35">
                  <c:v>35</c:v>
                </c:pt>
                <c:pt idx="36">
                  <c:v>28</c:v>
                </c:pt>
                <c:pt idx="37">
                  <c:v>35</c:v>
                </c:pt>
                <c:pt idx="38">
                  <c:v>38</c:v>
                </c:pt>
                <c:pt idx="39">
                  <c:v>39</c:v>
                </c:pt>
                <c:pt idx="40">
                  <c:v>29</c:v>
                </c:pt>
                <c:pt idx="41">
                  <c:v>24</c:v>
                </c:pt>
                <c:pt idx="42">
                  <c:v>29</c:v>
                </c:pt>
                <c:pt idx="43">
                  <c:v>27</c:v>
                </c:pt>
                <c:pt idx="44">
                  <c:v>18</c:v>
                </c:pt>
                <c:pt idx="45">
                  <c:v>23</c:v>
                </c:pt>
                <c:pt idx="46">
                  <c:v>31</c:v>
                </c:pt>
                <c:pt idx="47">
                  <c:v>23</c:v>
                </c:pt>
                <c:pt idx="48">
                  <c:v>28</c:v>
                </c:pt>
                <c:pt idx="49">
                  <c:v>31</c:v>
                </c:pt>
                <c:pt idx="50">
                  <c:v>31</c:v>
                </c:pt>
                <c:pt idx="51">
                  <c:v>23</c:v>
                </c:pt>
              </c:numCache>
            </c:numRef>
          </c:val>
          <c:extLst>
            <c:ext xmlns:c16="http://schemas.microsoft.com/office/drawing/2014/chart" uri="{C3380CC4-5D6E-409C-BE32-E72D297353CC}">
              <c16:uniqueId val="{00000001-5A99-4791-8253-E45CCB0CC22F}"/>
            </c:ext>
          </c:extLst>
        </c:ser>
        <c:dLbls>
          <c:showLegendKey val="0"/>
          <c:showVal val="0"/>
          <c:showCatName val="0"/>
          <c:showSerName val="0"/>
          <c:showPercent val="0"/>
          <c:showBubbleSize val="0"/>
        </c:dLbls>
        <c:axId val="98506624"/>
        <c:axId val="98517376"/>
      </c:areaChart>
      <c:scatterChart>
        <c:scatterStyle val="lineMarker"/>
        <c:varyColors val="0"/>
        <c:ser>
          <c:idx val="0"/>
          <c:order val="0"/>
          <c:tx>
            <c:strRef>
              <c:f>'Canal endémico'!$A$72</c:f>
              <c:strCache>
                <c:ptCount val="1"/>
                <c:pt idx="0">
                  <c:v>2022</c:v>
                </c:pt>
              </c:strCache>
            </c:strRef>
          </c:tx>
          <c:spPr>
            <a:ln w="1905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'Canal endémico'!$B$72:$BA$72</c:f>
              <c:numCache>
                <c:formatCode>General</c:formatCode>
                <c:ptCount val="52"/>
                <c:pt idx="0">
                  <c:v>23</c:v>
                </c:pt>
                <c:pt idx="1">
                  <c:v>26</c:v>
                </c:pt>
                <c:pt idx="2">
                  <c:v>31</c:v>
                </c:pt>
                <c:pt idx="3">
                  <c:v>36</c:v>
                </c:pt>
                <c:pt idx="4">
                  <c:v>37</c:v>
                </c:pt>
                <c:pt idx="5">
                  <c:v>47</c:v>
                </c:pt>
                <c:pt idx="6">
                  <c:v>42</c:v>
                </c:pt>
                <c:pt idx="7">
                  <c:v>42</c:v>
                </c:pt>
                <c:pt idx="8">
                  <c:v>43</c:v>
                </c:pt>
                <c:pt idx="9">
                  <c:v>45</c:v>
                </c:pt>
                <c:pt idx="10">
                  <c:v>38</c:v>
                </c:pt>
                <c:pt idx="11">
                  <c:v>21</c:v>
                </c:pt>
                <c:pt idx="12">
                  <c:v>45</c:v>
                </c:pt>
                <c:pt idx="13">
                  <c:v>52</c:v>
                </c:pt>
                <c:pt idx="14">
                  <c:v>21</c:v>
                </c:pt>
                <c:pt idx="15">
                  <c:v>36</c:v>
                </c:pt>
                <c:pt idx="16">
                  <c:v>41</c:v>
                </c:pt>
                <c:pt idx="17">
                  <c:v>24</c:v>
                </c:pt>
                <c:pt idx="18">
                  <c:v>34</c:v>
                </c:pt>
                <c:pt idx="19">
                  <c:v>37</c:v>
                </c:pt>
                <c:pt idx="20">
                  <c:v>35</c:v>
                </c:pt>
                <c:pt idx="21">
                  <c:v>29</c:v>
                </c:pt>
                <c:pt idx="22">
                  <c:v>44</c:v>
                </c:pt>
                <c:pt idx="23">
                  <c:v>37</c:v>
                </c:pt>
                <c:pt idx="24">
                  <c:v>29</c:v>
                </c:pt>
                <c:pt idx="25">
                  <c:v>28</c:v>
                </c:pt>
                <c:pt idx="26">
                  <c:v>26</c:v>
                </c:pt>
                <c:pt idx="27">
                  <c:v>28</c:v>
                </c:pt>
                <c:pt idx="28">
                  <c:v>34</c:v>
                </c:pt>
                <c:pt idx="29">
                  <c:v>45</c:v>
                </c:pt>
                <c:pt idx="30">
                  <c:v>41</c:v>
                </c:pt>
                <c:pt idx="31">
                  <c:v>29</c:v>
                </c:pt>
                <c:pt idx="32">
                  <c:v>27</c:v>
                </c:pt>
                <c:pt idx="33">
                  <c:v>45</c:v>
                </c:pt>
                <c:pt idx="34">
                  <c:v>35</c:v>
                </c:pt>
                <c:pt idx="35">
                  <c:v>38</c:v>
                </c:pt>
              </c:numCache>
            </c:numRef>
          </c:yVal>
          <c:smooth val="0"/>
          <c:extLst>
            <c:ext xmlns:c16="http://schemas.microsoft.com/office/drawing/2014/chart" uri="{C3380CC4-5D6E-409C-BE32-E72D297353CC}">
              <c16:uniqueId val="{00000003-5A99-4791-8253-E45CCB0CC22F}"/>
            </c:ext>
          </c:extLst>
        </c:ser>
        <c:dLbls>
          <c:showLegendKey val="0"/>
          <c:showVal val="0"/>
          <c:showCatName val="0"/>
          <c:showSerName val="0"/>
          <c:showPercent val="0"/>
          <c:showBubbleSize val="0"/>
        </c:dLbls>
        <c:axId val="98506624"/>
        <c:axId val="98517376"/>
      </c:scatterChart>
      <c:catAx>
        <c:axId val="98506624"/>
        <c:scaling>
          <c:orientation val="minMax"/>
        </c:scaling>
        <c:delete val="0"/>
        <c:axPos val="b"/>
        <c:title>
          <c:tx>
            <c:rich>
              <a:bodyPr/>
              <a:lstStyle/>
              <a:p>
                <a:pPr>
                  <a:defRPr/>
                </a:pPr>
                <a:r>
                  <a:rPr lang="en-US"/>
                  <a:t>Semana Epidemiológica</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98517376"/>
        <c:crosses val="autoZero"/>
        <c:auto val="1"/>
        <c:lblAlgn val="ctr"/>
        <c:lblOffset val="100"/>
        <c:noMultiLvlLbl val="0"/>
      </c:catAx>
      <c:valAx>
        <c:axId val="98517376"/>
        <c:scaling>
          <c:orientation val="minMax"/>
        </c:scaling>
        <c:delete val="0"/>
        <c:axPos val="l"/>
        <c:title>
          <c:tx>
            <c:rich>
              <a:bodyPr/>
              <a:lstStyle/>
              <a:p>
                <a:pPr>
                  <a:defRPr/>
                </a:pPr>
                <a:r>
                  <a:rPr lang="es-CO"/>
                  <a:t>Número de casos</a:t>
                </a:r>
              </a:p>
            </c:rich>
          </c:tx>
          <c:overlay val="0"/>
        </c:title>
        <c:numFmt formatCode="0" sourceLinked="0"/>
        <c:majorTickMark val="none"/>
        <c:minorTickMark val="none"/>
        <c:tickLblPos val="nextTo"/>
        <c:spPr>
          <a:ln w="6350">
            <a:noFill/>
          </a:ln>
        </c:spPr>
        <c:txPr>
          <a:bodyPr rot="-60000000" vert="horz"/>
          <a:lstStyle/>
          <a:p>
            <a:pPr>
              <a:defRPr b="1"/>
            </a:pPr>
            <a:endParaRPr lang="en-US"/>
          </a:p>
        </c:txPr>
        <c:crossAx val="98506624"/>
        <c:crosses val="autoZero"/>
        <c:crossBetween val="between"/>
      </c:valAx>
      <c:spPr>
        <a:noFill/>
        <a:ln w="25400">
          <a:noFill/>
        </a:ln>
      </c:spPr>
    </c:plotArea>
    <c:legend>
      <c:legendPos val="b"/>
      <c:overlay val="0"/>
      <c:spPr>
        <a:noFill/>
        <a:ln w="25400">
          <a:noFill/>
        </a:ln>
      </c:spPr>
      <c:txPr>
        <a:bodyPr rot="0" vert="horz"/>
        <a:lstStyle/>
        <a:p>
          <a:pPr>
            <a:defRPr sz="900"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3"/>
          <c:tx>
            <c:strRef>
              <c:f>'Canal endémico'!$A$72</c:f>
              <c:strCache>
                <c:ptCount val="1"/>
                <c:pt idx="0">
                  <c:v>2022</c:v>
                </c:pt>
              </c:strCache>
            </c:strRef>
          </c:tx>
          <c:spPr>
            <a:solidFill>
              <a:srgbClr val="0070C0"/>
            </a:solidFill>
          </c:spPr>
          <c:invertIfNegative val="0"/>
          <c:val>
            <c:numRef>
              <c:f>'Canal endémico'!$B$72:$BA$72</c:f>
              <c:numCache>
                <c:formatCode>General</c:formatCode>
                <c:ptCount val="52"/>
                <c:pt idx="0">
                  <c:v>23</c:v>
                </c:pt>
                <c:pt idx="1">
                  <c:v>26</c:v>
                </c:pt>
                <c:pt idx="2">
                  <c:v>31</c:v>
                </c:pt>
                <c:pt idx="3">
                  <c:v>36</c:v>
                </c:pt>
                <c:pt idx="4">
                  <c:v>37</c:v>
                </c:pt>
                <c:pt idx="5">
                  <c:v>47</c:v>
                </c:pt>
                <c:pt idx="6">
                  <c:v>42</c:v>
                </c:pt>
                <c:pt idx="7">
                  <c:v>42</c:v>
                </c:pt>
                <c:pt idx="8">
                  <c:v>43</c:v>
                </c:pt>
                <c:pt idx="9">
                  <c:v>45</c:v>
                </c:pt>
                <c:pt idx="10">
                  <c:v>38</c:v>
                </c:pt>
                <c:pt idx="11">
                  <c:v>21</c:v>
                </c:pt>
                <c:pt idx="12">
                  <c:v>45</c:v>
                </c:pt>
                <c:pt idx="13">
                  <c:v>52</c:v>
                </c:pt>
                <c:pt idx="14">
                  <c:v>21</c:v>
                </c:pt>
                <c:pt idx="15">
                  <c:v>36</c:v>
                </c:pt>
                <c:pt idx="16">
                  <c:v>41</c:v>
                </c:pt>
                <c:pt idx="17">
                  <c:v>24</c:v>
                </c:pt>
                <c:pt idx="18">
                  <c:v>34</c:v>
                </c:pt>
                <c:pt idx="19">
                  <c:v>37</c:v>
                </c:pt>
                <c:pt idx="20">
                  <c:v>35</c:v>
                </c:pt>
                <c:pt idx="21">
                  <c:v>29</c:v>
                </c:pt>
                <c:pt idx="22">
                  <c:v>44</c:v>
                </c:pt>
                <c:pt idx="23">
                  <c:v>37</c:v>
                </c:pt>
                <c:pt idx="24">
                  <c:v>29</c:v>
                </c:pt>
                <c:pt idx="25">
                  <c:v>28</c:v>
                </c:pt>
                <c:pt idx="26">
                  <c:v>26</c:v>
                </c:pt>
                <c:pt idx="27">
                  <c:v>28</c:v>
                </c:pt>
                <c:pt idx="28">
                  <c:v>34</c:v>
                </c:pt>
                <c:pt idx="29">
                  <c:v>45</c:v>
                </c:pt>
                <c:pt idx="30">
                  <c:v>41</c:v>
                </c:pt>
                <c:pt idx="31">
                  <c:v>29</c:v>
                </c:pt>
                <c:pt idx="32">
                  <c:v>27</c:v>
                </c:pt>
                <c:pt idx="33">
                  <c:v>45</c:v>
                </c:pt>
                <c:pt idx="34">
                  <c:v>35</c:v>
                </c:pt>
                <c:pt idx="35">
                  <c:v>38</c:v>
                </c:pt>
              </c:numCache>
            </c:numRef>
          </c:val>
          <c:extLst>
            <c:ext xmlns:c16="http://schemas.microsoft.com/office/drawing/2014/chart" uri="{C3380CC4-5D6E-409C-BE32-E72D297353CC}">
              <c16:uniqueId val="{00000000-D22B-41FA-8B3D-36618CEF458A}"/>
            </c:ext>
          </c:extLst>
        </c:ser>
        <c:dLbls>
          <c:showLegendKey val="0"/>
          <c:showVal val="0"/>
          <c:showCatName val="0"/>
          <c:showSerName val="0"/>
          <c:showPercent val="0"/>
          <c:showBubbleSize val="0"/>
        </c:dLbls>
        <c:gapWidth val="5"/>
        <c:axId val="98546432"/>
        <c:axId val="98548352"/>
      </c:barChart>
      <c:lineChart>
        <c:grouping val="standard"/>
        <c:varyColors val="0"/>
        <c:ser>
          <c:idx val="1"/>
          <c:order val="0"/>
          <c:tx>
            <c:strRef>
              <c:f>'Canal endémico'!$A$71</c:f>
              <c:strCache>
                <c:ptCount val="1"/>
                <c:pt idx="0">
                  <c:v>2021</c:v>
                </c:pt>
              </c:strCache>
            </c:strRef>
          </c:tx>
          <c:marker>
            <c:symbol val="none"/>
          </c:marker>
          <c:val>
            <c:numRef>
              <c:f>'Canal endémico'!$B$71:$BA$71</c:f>
              <c:numCache>
                <c:formatCode>General</c:formatCode>
                <c:ptCount val="52"/>
                <c:pt idx="0">
                  <c:v>19</c:v>
                </c:pt>
                <c:pt idx="1">
                  <c:v>19</c:v>
                </c:pt>
                <c:pt idx="2">
                  <c:v>26</c:v>
                </c:pt>
                <c:pt idx="3">
                  <c:v>29</c:v>
                </c:pt>
                <c:pt idx="4">
                  <c:v>25</c:v>
                </c:pt>
                <c:pt idx="5">
                  <c:v>41</c:v>
                </c:pt>
                <c:pt idx="6">
                  <c:v>41</c:v>
                </c:pt>
                <c:pt idx="7">
                  <c:v>34</c:v>
                </c:pt>
                <c:pt idx="8">
                  <c:v>31</c:v>
                </c:pt>
                <c:pt idx="9">
                  <c:v>43</c:v>
                </c:pt>
                <c:pt idx="10">
                  <c:v>33</c:v>
                </c:pt>
                <c:pt idx="11">
                  <c:v>48</c:v>
                </c:pt>
                <c:pt idx="12">
                  <c:v>20</c:v>
                </c:pt>
                <c:pt idx="13">
                  <c:v>29</c:v>
                </c:pt>
                <c:pt idx="14">
                  <c:v>36</c:v>
                </c:pt>
                <c:pt idx="15">
                  <c:v>37</c:v>
                </c:pt>
                <c:pt idx="16">
                  <c:v>35</c:v>
                </c:pt>
                <c:pt idx="17">
                  <c:v>37</c:v>
                </c:pt>
                <c:pt idx="18">
                  <c:v>29</c:v>
                </c:pt>
                <c:pt idx="19">
                  <c:v>40</c:v>
                </c:pt>
                <c:pt idx="20">
                  <c:v>45</c:v>
                </c:pt>
                <c:pt idx="21">
                  <c:v>25</c:v>
                </c:pt>
                <c:pt idx="22">
                  <c:v>37</c:v>
                </c:pt>
                <c:pt idx="23">
                  <c:v>28</c:v>
                </c:pt>
                <c:pt idx="24">
                  <c:v>32</c:v>
                </c:pt>
                <c:pt idx="25">
                  <c:v>39</c:v>
                </c:pt>
                <c:pt idx="26">
                  <c:v>31</c:v>
                </c:pt>
                <c:pt idx="27">
                  <c:v>43</c:v>
                </c:pt>
                <c:pt idx="28">
                  <c:v>26</c:v>
                </c:pt>
                <c:pt idx="29">
                  <c:v>42</c:v>
                </c:pt>
                <c:pt idx="30">
                  <c:v>27</c:v>
                </c:pt>
                <c:pt idx="31">
                  <c:v>44</c:v>
                </c:pt>
                <c:pt idx="32">
                  <c:v>34</c:v>
                </c:pt>
                <c:pt idx="33">
                  <c:v>35</c:v>
                </c:pt>
                <c:pt idx="34">
                  <c:v>38</c:v>
                </c:pt>
                <c:pt idx="35">
                  <c:v>47</c:v>
                </c:pt>
                <c:pt idx="36">
                  <c:v>24</c:v>
                </c:pt>
                <c:pt idx="37">
                  <c:v>38</c:v>
                </c:pt>
                <c:pt idx="38">
                  <c:v>50</c:v>
                </c:pt>
                <c:pt idx="39">
                  <c:v>43</c:v>
                </c:pt>
                <c:pt idx="40">
                  <c:v>52</c:v>
                </c:pt>
                <c:pt idx="41">
                  <c:v>35</c:v>
                </c:pt>
                <c:pt idx="42">
                  <c:v>49</c:v>
                </c:pt>
                <c:pt idx="43">
                  <c:v>32</c:v>
                </c:pt>
                <c:pt idx="44">
                  <c:v>34</c:v>
                </c:pt>
                <c:pt idx="45">
                  <c:v>23</c:v>
                </c:pt>
                <c:pt idx="46">
                  <c:v>37</c:v>
                </c:pt>
                <c:pt idx="47">
                  <c:v>28</c:v>
                </c:pt>
                <c:pt idx="48">
                  <c:v>28</c:v>
                </c:pt>
                <c:pt idx="49">
                  <c:v>31</c:v>
                </c:pt>
                <c:pt idx="50">
                  <c:v>30</c:v>
                </c:pt>
                <c:pt idx="51">
                  <c:v>24</c:v>
                </c:pt>
              </c:numCache>
            </c:numRef>
          </c:val>
          <c:smooth val="0"/>
          <c:extLst>
            <c:ext xmlns:c16="http://schemas.microsoft.com/office/drawing/2014/chart" uri="{C3380CC4-5D6E-409C-BE32-E72D297353CC}">
              <c16:uniqueId val="{00000000-5F54-6843-BFD9-CAA09CBC43B7}"/>
            </c:ext>
          </c:extLst>
        </c:ser>
        <c:ser>
          <c:idx val="3"/>
          <c:order val="1"/>
          <c:tx>
            <c:strRef>
              <c:f>'Canal endémico'!$A$70</c:f>
              <c:strCache>
                <c:ptCount val="1"/>
                <c:pt idx="0">
                  <c:v>2020</c:v>
                </c:pt>
              </c:strCache>
            </c:strRef>
          </c:tx>
          <c:marker>
            <c:symbol val="none"/>
          </c:marker>
          <c:val>
            <c:numRef>
              <c:f>'Canal endémico'!$B$70:$BA$70</c:f>
              <c:numCache>
                <c:formatCode>General</c:formatCode>
                <c:ptCount val="52"/>
                <c:pt idx="0">
                  <c:v>28</c:v>
                </c:pt>
                <c:pt idx="1">
                  <c:v>32</c:v>
                </c:pt>
                <c:pt idx="2">
                  <c:v>45</c:v>
                </c:pt>
                <c:pt idx="3">
                  <c:v>28</c:v>
                </c:pt>
                <c:pt idx="4">
                  <c:v>40</c:v>
                </c:pt>
                <c:pt idx="5">
                  <c:v>39</c:v>
                </c:pt>
                <c:pt idx="6">
                  <c:v>31</c:v>
                </c:pt>
                <c:pt idx="7">
                  <c:v>35</c:v>
                </c:pt>
                <c:pt idx="8">
                  <c:v>46</c:v>
                </c:pt>
                <c:pt idx="9">
                  <c:v>31</c:v>
                </c:pt>
                <c:pt idx="10">
                  <c:v>31</c:v>
                </c:pt>
                <c:pt idx="11">
                  <c:v>33</c:v>
                </c:pt>
                <c:pt idx="12">
                  <c:v>22</c:v>
                </c:pt>
                <c:pt idx="13">
                  <c:v>17</c:v>
                </c:pt>
                <c:pt idx="14">
                  <c:v>14</c:v>
                </c:pt>
                <c:pt idx="15">
                  <c:v>19</c:v>
                </c:pt>
                <c:pt idx="16">
                  <c:v>15</c:v>
                </c:pt>
                <c:pt idx="17">
                  <c:v>17</c:v>
                </c:pt>
                <c:pt idx="18">
                  <c:v>19</c:v>
                </c:pt>
                <c:pt idx="19">
                  <c:v>22</c:v>
                </c:pt>
                <c:pt idx="20">
                  <c:v>15</c:v>
                </c:pt>
                <c:pt idx="21">
                  <c:v>23</c:v>
                </c:pt>
                <c:pt idx="22">
                  <c:v>27</c:v>
                </c:pt>
                <c:pt idx="23">
                  <c:v>27</c:v>
                </c:pt>
                <c:pt idx="24">
                  <c:v>24</c:v>
                </c:pt>
                <c:pt idx="25">
                  <c:v>29</c:v>
                </c:pt>
                <c:pt idx="26">
                  <c:v>28</c:v>
                </c:pt>
                <c:pt idx="27">
                  <c:v>33</c:v>
                </c:pt>
                <c:pt idx="28">
                  <c:v>25</c:v>
                </c:pt>
                <c:pt idx="29">
                  <c:v>10</c:v>
                </c:pt>
                <c:pt idx="30">
                  <c:v>20</c:v>
                </c:pt>
                <c:pt idx="31">
                  <c:v>30</c:v>
                </c:pt>
                <c:pt idx="32">
                  <c:v>49</c:v>
                </c:pt>
                <c:pt idx="33">
                  <c:v>31</c:v>
                </c:pt>
                <c:pt idx="34">
                  <c:v>48</c:v>
                </c:pt>
                <c:pt idx="35">
                  <c:v>39</c:v>
                </c:pt>
                <c:pt idx="36">
                  <c:v>34</c:v>
                </c:pt>
                <c:pt idx="37">
                  <c:v>38</c:v>
                </c:pt>
                <c:pt idx="38">
                  <c:v>38</c:v>
                </c:pt>
                <c:pt idx="39">
                  <c:v>39</c:v>
                </c:pt>
                <c:pt idx="40">
                  <c:v>20</c:v>
                </c:pt>
                <c:pt idx="41">
                  <c:v>28</c:v>
                </c:pt>
                <c:pt idx="42">
                  <c:v>20</c:v>
                </c:pt>
                <c:pt idx="43">
                  <c:v>27</c:v>
                </c:pt>
                <c:pt idx="44">
                  <c:v>17</c:v>
                </c:pt>
                <c:pt idx="45">
                  <c:v>38</c:v>
                </c:pt>
                <c:pt idx="46">
                  <c:v>31</c:v>
                </c:pt>
                <c:pt idx="47">
                  <c:v>17</c:v>
                </c:pt>
                <c:pt idx="48">
                  <c:v>37</c:v>
                </c:pt>
                <c:pt idx="49">
                  <c:v>26</c:v>
                </c:pt>
                <c:pt idx="50">
                  <c:v>37</c:v>
                </c:pt>
                <c:pt idx="51">
                  <c:v>18</c:v>
                </c:pt>
              </c:numCache>
            </c:numRef>
          </c:val>
          <c:smooth val="0"/>
          <c:extLst>
            <c:ext xmlns:c16="http://schemas.microsoft.com/office/drawing/2014/chart" uri="{C3380CC4-5D6E-409C-BE32-E72D297353CC}">
              <c16:uniqueId val="{00000002-5F54-6843-BFD9-CAA09CBC43B7}"/>
            </c:ext>
          </c:extLst>
        </c:ser>
        <c:ser>
          <c:idx val="0"/>
          <c:order val="2"/>
          <c:tx>
            <c:strRef>
              <c:f>'Canal endémico'!$A$69</c:f>
              <c:strCache>
                <c:ptCount val="1"/>
                <c:pt idx="0">
                  <c:v>2019</c:v>
                </c:pt>
              </c:strCache>
            </c:strRef>
          </c:tx>
          <c:marker>
            <c:symbol val="none"/>
          </c:marker>
          <c:val>
            <c:numRef>
              <c:f>'Canal endémico'!$B$69:$BA$69</c:f>
              <c:numCache>
                <c:formatCode>General</c:formatCode>
                <c:ptCount val="52"/>
                <c:pt idx="0">
                  <c:v>25</c:v>
                </c:pt>
                <c:pt idx="1">
                  <c:v>38</c:v>
                </c:pt>
                <c:pt idx="2">
                  <c:v>36</c:v>
                </c:pt>
                <c:pt idx="3">
                  <c:v>32</c:v>
                </c:pt>
                <c:pt idx="4">
                  <c:v>38</c:v>
                </c:pt>
                <c:pt idx="5">
                  <c:v>56</c:v>
                </c:pt>
                <c:pt idx="6">
                  <c:v>34</c:v>
                </c:pt>
                <c:pt idx="7">
                  <c:v>48</c:v>
                </c:pt>
                <c:pt idx="8">
                  <c:v>30</c:v>
                </c:pt>
                <c:pt idx="9">
                  <c:v>30</c:v>
                </c:pt>
                <c:pt idx="10">
                  <c:v>31</c:v>
                </c:pt>
                <c:pt idx="11">
                  <c:v>41</c:v>
                </c:pt>
                <c:pt idx="12">
                  <c:v>28</c:v>
                </c:pt>
                <c:pt idx="13">
                  <c:v>29</c:v>
                </c:pt>
                <c:pt idx="14">
                  <c:v>43</c:v>
                </c:pt>
                <c:pt idx="15">
                  <c:v>16</c:v>
                </c:pt>
                <c:pt idx="16">
                  <c:v>33</c:v>
                </c:pt>
                <c:pt idx="17">
                  <c:v>34</c:v>
                </c:pt>
                <c:pt idx="18">
                  <c:v>45</c:v>
                </c:pt>
                <c:pt idx="19">
                  <c:v>25</c:v>
                </c:pt>
                <c:pt idx="20">
                  <c:v>38</c:v>
                </c:pt>
                <c:pt idx="21">
                  <c:v>35</c:v>
                </c:pt>
                <c:pt idx="22">
                  <c:v>36</c:v>
                </c:pt>
                <c:pt idx="23">
                  <c:v>48</c:v>
                </c:pt>
                <c:pt idx="24">
                  <c:v>32</c:v>
                </c:pt>
                <c:pt idx="25">
                  <c:v>39</c:v>
                </c:pt>
                <c:pt idx="26">
                  <c:v>32</c:v>
                </c:pt>
                <c:pt idx="27">
                  <c:v>34</c:v>
                </c:pt>
                <c:pt idx="28">
                  <c:v>37</c:v>
                </c:pt>
                <c:pt idx="29">
                  <c:v>52</c:v>
                </c:pt>
                <c:pt idx="30">
                  <c:v>39</c:v>
                </c:pt>
                <c:pt idx="31">
                  <c:v>35</c:v>
                </c:pt>
                <c:pt idx="32">
                  <c:v>40</c:v>
                </c:pt>
                <c:pt idx="33">
                  <c:v>38</c:v>
                </c:pt>
                <c:pt idx="34">
                  <c:v>25</c:v>
                </c:pt>
                <c:pt idx="35">
                  <c:v>33</c:v>
                </c:pt>
                <c:pt idx="36">
                  <c:v>35</c:v>
                </c:pt>
                <c:pt idx="37">
                  <c:v>41</c:v>
                </c:pt>
                <c:pt idx="38">
                  <c:v>44</c:v>
                </c:pt>
                <c:pt idx="39">
                  <c:v>44</c:v>
                </c:pt>
                <c:pt idx="40">
                  <c:v>34</c:v>
                </c:pt>
                <c:pt idx="41">
                  <c:v>24</c:v>
                </c:pt>
                <c:pt idx="42">
                  <c:v>44</c:v>
                </c:pt>
                <c:pt idx="43">
                  <c:v>27</c:v>
                </c:pt>
                <c:pt idx="44">
                  <c:v>18</c:v>
                </c:pt>
                <c:pt idx="45">
                  <c:v>22</c:v>
                </c:pt>
                <c:pt idx="46">
                  <c:v>36</c:v>
                </c:pt>
                <c:pt idx="47">
                  <c:v>30</c:v>
                </c:pt>
                <c:pt idx="48">
                  <c:v>29</c:v>
                </c:pt>
                <c:pt idx="49">
                  <c:v>43</c:v>
                </c:pt>
                <c:pt idx="50">
                  <c:v>31</c:v>
                </c:pt>
                <c:pt idx="51">
                  <c:v>25</c:v>
                </c:pt>
              </c:numCache>
            </c:numRef>
          </c:val>
          <c:smooth val="0"/>
          <c:extLst>
            <c:ext xmlns:c16="http://schemas.microsoft.com/office/drawing/2014/chart" uri="{C3380CC4-5D6E-409C-BE32-E72D297353CC}">
              <c16:uniqueId val="{00000001-5F54-6843-BFD9-CAA09CBC43B7}"/>
            </c:ext>
          </c:extLst>
        </c:ser>
        <c:dLbls>
          <c:showLegendKey val="0"/>
          <c:showVal val="0"/>
          <c:showCatName val="0"/>
          <c:showSerName val="0"/>
          <c:showPercent val="0"/>
          <c:showBubbleSize val="0"/>
        </c:dLbls>
        <c:marker val="1"/>
        <c:smooth val="0"/>
        <c:axId val="98546432"/>
        <c:axId val="98548352"/>
      </c:lineChart>
      <c:catAx>
        <c:axId val="98546432"/>
        <c:scaling>
          <c:orientation val="minMax"/>
        </c:scaling>
        <c:delete val="0"/>
        <c:axPos val="b"/>
        <c:title>
          <c:tx>
            <c:rich>
              <a:bodyPr/>
              <a:lstStyle/>
              <a:p>
                <a:pPr>
                  <a:defRPr/>
                </a:pPr>
                <a:r>
                  <a:rPr lang="en-US"/>
                  <a:t>Semana Epidemiológica</a:t>
                </a:r>
              </a:p>
            </c:rich>
          </c:tx>
          <c:overlay val="0"/>
        </c:title>
        <c:majorTickMark val="out"/>
        <c:minorTickMark val="none"/>
        <c:tickLblPos val="nextTo"/>
        <c:crossAx val="98548352"/>
        <c:crosses val="autoZero"/>
        <c:auto val="1"/>
        <c:lblAlgn val="ctr"/>
        <c:lblOffset val="100"/>
        <c:noMultiLvlLbl val="0"/>
      </c:catAx>
      <c:valAx>
        <c:axId val="98548352"/>
        <c:scaling>
          <c:orientation val="minMax"/>
        </c:scaling>
        <c:delete val="0"/>
        <c:axPos val="l"/>
        <c:title>
          <c:tx>
            <c:rich>
              <a:bodyPr rot="-5400000" vert="horz"/>
              <a:lstStyle/>
              <a:p>
                <a:pPr>
                  <a:defRPr/>
                </a:pPr>
                <a:r>
                  <a:rPr lang="en-US"/>
                  <a:t>Casos</a:t>
                </a:r>
              </a:p>
            </c:rich>
          </c:tx>
          <c:overlay val="0"/>
        </c:title>
        <c:numFmt formatCode="General" sourceLinked="1"/>
        <c:majorTickMark val="out"/>
        <c:minorTickMark val="none"/>
        <c:tickLblPos val="nextTo"/>
        <c:crossAx val="98546432"/>
        <c:crosses val="autoZero"/>
        <c:crossBetween val="between"/>
      </c:valAx>
    </c:plotArea>
    <c:legend>
      <c:legendPos val="t"/>
      <c:overlay val="0"/>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txPr>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Dx!$A$3:$A$6</c:f>
              <c:strCache>
                <c:ptCount val="4"/>
                <c:pt idx="0">
                  <c:v>Western blot</c:v>
                </c:pt>
                <c:pt idx="1">
                  <c:v>Carga viral</c:v>
                </c:pt>
                <c:pt idx="2">
                  <c:v>Prueba rápida</c:v>
                </c:pt>
                <c:pt idx="3">
                  <c:v>Elisa</c:v>
                </c:pt>
              </c:strCache>
            </c:strRef>
          </c:cat>
          <c:val>
            <c:numRef>
              <c:f>Dx!$C$3:$C$6</c:f>
              <c:numCache>
                <c:formatCode>0.0</c:formatCode>
                <c:ptCount val="4"/>
                <c:pt idx="0">
                  <c:v>6.6089693154996061</c:v>
                </c:pt>
                <c:pt idx="1">
                  <c:v>14.162077104642016</c:v>
                </c:pt>
                <c:pt idx="2">
                  <c:v>26.593233674272227</c:v>
                </c:pt>
                <c:pt idx="3">
                  <c:v>52.635719905586157</c:v>
                </c:pt>
              </c:numCache>
            </c:numRef>
          </c:val>
          <c:extLst>
            <c:ext xmlns:c16="http://schemas.microsoft.com/office/drawing/2014/chart" uri="{C3380CC4-5D6E-409C-BE32-E72D297353CC}">
              <c16:uniqueId val="{00000000-613F-465B-84F2-3F15CB61A3AE}"/>
            </c:ext>
          </c:extLst>
        </c:ser>
        <c:dLbls>
          <c:dLblPos val="outEnd"/>
          <c:showLegendKey val="0"/>
          <c:showVal val="1"/>
          <c:showCatName val="0"/>
          <c:showSerName val="0"/>
          <c:showPercent val="0"/>
          <c:showBubbleSize val="0"/>
        </c:dLbls>
        <c:gapWidth val="150"/>
        <c:axId val="98608640"/>
        <c:axId val="98624256"/>
      </c:barChart>
      <c:catAx>
        <c:axId val="98608640"/>
        <c:scaling>
          <c:orientation val="minMax"/>
        </c:scaling>
        <c:delete val="0"/>
        <c:axPos val="l"/>
        <c:title>
          <c:tx>
            <c:rich>
              <a:bodyPr rot="-5400000" vert="horz"/>
              <a:lstStyle/>
              <a:p>
                <a:pPr>
                  <a:defRPr sz="900"/>
                </a:pPr>
                <a:r>
                  <a:rPr lang="es-CO" sz="900"/>
                  <a:t>Tipo de prueba</a:t>
                </a:r>
              </a:p>
            </c:rich>
          </c:tx>
          <c:overlay val="0"/>
        </c:title>
        <c:numFmt formatCode="General" sourceLinked="0"/>
        <c:majorTickMark val="out"/>
        <c:minorTickMark val="none"/>
        <c:tickLblPos val="nextTo"/>
        <c:txPr>
          <a:bodyPr/>
          <a:lstStyle/>
          <a:p>
            <a:pPr>
              <a:defRPr sz="900"/>
            </a:pPr>
            <a:endParaRPr lang="en-US"/>
          </a:p>
        </c:txPr>
        <c:crossAx val="98624256"/>
        <c:crosses val="autoZero"/>
        <c:auto val="1"/>
        <c:lblAlgn val="ctr"/>
        <c:lblOffset val="100"/>
        <c:noMultiLvlLbl val="0"/>
      </c:catAx>
      <c:valAx>
        <c:axId val="98624256"/>
        <c:scaling>
          <c:orientation val="minMax"/>
        </c:scaling>
        <c:delete val="0"/>
        <c:axPos val="b"/>
        <c:title>
          <c:tx>
            <c:rich>
              <a:bodyPr/>
              <a:lstStyle/>
              <a:p>
                <a:pPr>
                  <a:defRPr sz="900"/>
                </a:pPr>
                <a:r>
                  <a:rPr lang="es-CO" sz="900"/>
                  <a:t>Porcentaje</a:t>
                </a:r>
              </a:p>
            </c:rich>
          </c:tx>
          <c:overlay val="0"/>
        </c:title>
        <c:numFmt formatCode="0.0" sourceLinked="1"/>
        <c:majorTickMark val="out"/>
        <c:minorTickMark val="none"/>
        <c:tickLblPos val="nextTo"/>
        <c:txPr>
          <a:bodyPr/>
          <a:lstStyle/>
          <a:p>
            <a:pPr>
              <a:defRPr sz="900"/>
            </a:pPr>
            <a:endParaRPr lang="en-US"/>
          </a:p>
        </c:txPr>
        <c:crossAx val="98608640"/>
        <c:crosses val="autoZero"/>
        <c:crossBetween val="between"/>
      </c:valAx>
    </c:plotArea>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Estado_clinico!$A$3:$A$5</c:f>
              <c:strCache>
                <c:ptCount val="3"/>
                <c:pt idx="0">
                  <c:v>Muerto</c:v>
                </c:pt>
                <c:pt idx="1">
                  <c:v>Sida</c:v>
                </c:pt>
                <c:pt idx="2">
                  <c:v>VIH</c:v>
                </c:pt>
              </c:strCache>
            </c:strRef>
          </c:cat>
          <c:val>
            <c:numRef>
              <c:f>Estado_clinico!$C$3:$C$5</c:f>
              <c:numCache>
                <c:formatCode>0.0</c:formatCode>
                <c:ptCount val="3"/>
                <c:pt idx="0">
                  <c:v>0.86546026750590099</c:v>
                </c:pt>
                <c:pt idx="1">
                  <c:v>5.4287962234461054</c:v>
                </c:pt>
                <c:pt idx="2">
                  <c:v>93.705743509047991</c:v>
                </c:pt>
              </c:numCache>
            </c:numRef>
          </c:val>
          <c:extLst>
            <c:ext xmlns:c16="http://schemas.microsoft.com/office/drawing/2014/chart" uri="{C3380CC4-5D6E-409C-BE32-E72D297353CC}">
              <c16:uniqueId val="{00000000-B321-49FC-ACEF-8C6B3D7935C8}"/>
            </c:ext>
          </c:extLst>
        </c:ser>
        <c:dLbls>
          <c:dLblPos val="outEnd"/>
          <c:showLegendKey val="0"/>
          <c:showVal val="1"/>
          <c:showCatName val="0"/>
          <c:showSerName val="0"/>
          <c:showPercent val="0"/>
          <c:showBubbleSize val="0"/>
        </c:dLbls>
        <c:gapWidth val="150"/>
        <c:axId val="98706560"/>
        <c:axId val="98708480"/>
      </c:barChart>
      <c:catAx>
        <c:axId val="98706560"/>
        <c:scaling>
          <c:orientation val="minMax"/>
        </c:scaling>
        <c:delete val="0"/>
        <c:axPos val="b"/>
        <c:title>
          <c:tx>
            <c:rich>
              <a:bodyPr/>
              <a:lstStyle/>
              <a:p>
                <a:pPr>
                  <a:defRPr sz="900"/>
                </a:pPr>
                <a:r>
                  <a:rPr lang="en-US" sz="900"/>
                  <a:t>Estado clínico</a:t>
                </a:r>
              </a:p>
            </c:rich>
          </c:tx>
          <c:overlay val="0"/>
        </c:title>
        <c:numFmt formatCode="General" sourceLinked="0"/>
        <c:majorTickMark val="out"/>
        <c:minorTickMark val="none"/>
        <c:tickLblPos val="nextTo"/>
        <c:crossAx val="98708480"/>
        <c:crosses val="autoZero"/>
        <c:auto val="1"/>
        <c:lblAlgn val="ctr"/>
        <c:lblOffset val="100"/>
        <c:noMultiLvlLbl val="0"/>
      </c:catAx>
      <c:valAx>
        <c:axId val="98708480"/>
        <c:scaling>
          <c:orientation val="minMax"/>
        </c:scaling>
        <c:delete val="0"/>
        <c:axPos val="l"/>
        <c:title>
          <c:tx>
            <c:rich>
              <a:bodyPr rot="-5400000" vert="horz"/>
              <a:lstStyle/>
              <a:p>
                <a:pPr>
                  <a:defRPr/>
                </a:pPr>
                <a:r>
                  <a:rPr lang="es-CO"/>
                  <a:t>Porcentaje</a:t>
                </a:r>
              </a:p>
            </c:rich>
          </c:tx>
          <c:overlay val="0"/>
        </c:title>
        <c:numFmt formatCode="0.0" sourceLinked="1"/>
        <c:majorTickMark val="out"/>
        <c:minorTickMark val="none"/>
        <c:tickLblPos val="nextTo"/>
        <c:txPr>
          <a:bodyPr/>
          <a:lstStyle/>
          <a:p>
            <a:pPr>
              <a:defRPr sz="900"/>
            </a:pPr>
            <a:endParaRPr lang="en-US"/>
          </a:p>
        </c:txPr>
        <c:crossAx val="98706560"/>
        <c:crosses val="autoZero"/>
        <c:crossBetween val="between"/>
      </c:valAx>
    </c:plotArea>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61042179950905"/>
          <c:y val="5.1205251611367152E-2"/>
          <c:w val="0.82903014415755127"/>
          <c:h val="0.65161690565805375"/>
        </c:manualLayout>
      </c:layout>
      <c:barChart>
        <c:barDir val="col"/>
        <c:grouping val="clustered"/>
        <c:varyColors val="0"/>
        <c:ser>
          <c:idx val="0"/>
          <c:order val="0"/>
          <c:tx>
            <c:strRef>
              <c:f>'Edad-CicloVital'!$N$2</c:f>
              <c:strCache>
                <c:ptCount val="1"/>
                <c:pt idx="0">
                  <c:v>% casos</c:v>
                </c:pt>
              </c:strCache>
            </c:strRef>
          </c:tx>
          <c:invertIfNegative val="0"/>
          <c:cat>
            <c:strRef>
              <c:f>'Edad-CicloVital'!$H$4:$H$18</c:f>
              <c:strCache>
                <c:ptCount val="15"/>
                <c:pt idx="0">
                  <c:v>0 A 5</c:v>
                </c:pt>
                <c:pt idx="1">
                  <c:v>5 a 9</c:v>
                </c:pt>
                <c:pt idx="2">
                  <c:v>10 a 14</c:v>
                </c:pt>
                <c:pt idx="3">
                  <c:v>15 a 19</c:v>
                </c:pt>
                <c:pt idx="4">
                  <c:v>20 a 24</c:v>
                </c:pt>
                <c:pt idx="5">
                  <c:v>25 a 29</c:v>
                </c:pt>
                <c:pt idx="6">
                  <c:v>30 a 34</c:v>
                </c:pt>
                <c:pt idx="7">
                  <c:v>35 a 39</c:v>
                </c:pt>
                <c:pt idx="8">
                  <c:v>40 a 44</c:v>
                </c:pt>
                <c:pt idx="9">
                  <c:v>45 a 49</c:v>
                </c:pt>
                <c:pt idx="10">
                  <c:v>50 a 54</c:v>
                </c:pt>
                <c:pt idx="11">
                  <c:v>55 a 59</c:v>
                </c:pt>
                <c:pt idx="12">
                  <c:v>60 a 64</c:v>
                </c:pt>
                <c:pt idx="13">
                  <c:v>65 a 69</c:v>
                </c:pt>
                <c:pt idx="14">
                  <c:v>70 y más</c:v>
                </c:pt>
              </c:strCache>
            </c:strRef>
          </c:cat>
          <c:val>
            <c:numRef>
              <c:f>'Edad-CicloVital'!$N$4:$N$18</c:f>
              <c:numCache>
                <c:formatCode>0.0</c:formatCode>
                <c:ptCount val="15"/>
                <c:pt idx="0">
                  <c:v>0</c:v>
                </c:pt>
                <c:pt idx="1">
                  <c:v>0</c:v>
                </c:pt>
                <c:pt idx="2">
                  <c:v>0</c:v>
                </c:pt>
                <c:pt idx="3">
                  <c:v>4.7206923682140047</c:v>
                </c:pt>
                <c:pt idx="4">
                  <c:v>19.276160503540517</c:v>
                </c:pt>
                <c:pt idx="5">
                  <c:v>26.12116443745083</c:v>
                </c:pt>
                <c:pt idx="6">
                  <c:v>17.545239968528715</c:v>
                </c:pt>
                <c:pt idx="7">
                  <c:v>10.778914240755311</c:v>
                </c:pt>
                <c:pt idx="8">
                  <c:v>7.1597167584579067</c:v>
                </c:pt>
                <c:pt idx="9">
                  <c:v>3.540519276160504</c:v>
                </c:pt>
                <c:pt idx="10">
                  <c:v>3.7765538945712036</c:v>
                </c:pt>
                <c:pt idx="11">
                  <c:v>3.068450039339103</c:v>
                </c:pt>
                <c:pt idx="12">
                  <c:v>1.730920535011802</c:v>
                </c:pt>
                <c:pt idx="13">
                  <c:v>1.0228166797797011</c:v>
                </c:pt>
                <c:pt idx="14">
                  <c:v>1.2588512981904012</c:v>
                </c:pt>
              </c:numCache>
            </c:numRef>
          </c:val>
          <c:extLst>
            <c:ext xmlns:c16="http://schemas.microsoft.com/office/drawing/2014/chart" uri="{C3380CC4-5D6E-409C-BE32-E72D297353CC}">
              <c16:uniqueId val="{00000000-D2EB-43A8-A687-A8F8AF9D9148}"/>
            </c:ext>
          </c:extLst>
        </c:ser>
        <c:dLbls>
          <c:showLegendKey val="0"/>
          <c:showVal val="0"/>
          <c:showCatName val="0"/>
          <c:showSerName val="0"/>
          <c:showPercent val="0"/>
          <c:showBubbleSize val="0"/>
        </c:dLbls>
        <c:gapWidth val="9"/>
        <c:axId val="98736768"/>
        <c:axId val="98738944"/>
      </c:barChart>
      <c:catAx>
        <c:axId val="98736768"/>
        <c:scaling>
          <c:orientation val="minMax"/>
        </c:scaling>
        <c:delete val="0"/>
        <c:axPos val="b"/>
        <c:title>
          <c:tx>
            <c:rich>
              <a:bodyPr/>
              <a:lstStyle/>
              <a:p>
                <a:pPr>
                  <a:defRPr sz="800"/>
                </a:pPr>
                <a:r>
                  <a:rPr lang="en-US" sz="800"/>
                  <a:t>Grupos de edad</a:t>
                </a:r>
              </a:p>
            </c:rich>
          </c:tx>
          <c:overlay val="0"/>
        </c:title>
        <c:numFmt formatCode="General" sourceLinked="0"/>
        <c:majorTickMark val="out"/>
        <c:minorTickMark val="none"/>
        <c:tickLblPos val="nextTo"/>
        <c:crossAx val="98738944"/>
        <c:crosses val="autoZero"/>
        <c:auto val="1"/>
        <c:lblAlgn val="ctr"/>
        <c:lblOffset val="100"/>
        <c:noMultiLvlLbl val="0"/>
      </c:catAx>
      <c:valAx>
        <c:axId val="98738944"/>
        <c:scaling>
          <c:orientation val="minMax"/>
        </c:scaling>
        <c:delete val="0"/>
        <c:axPos val="l"/>
        <c:title>
          <c:tx>
            <c:rich>
              <a:bodyPr rot="-5400000" vert="horz"/>
              <a:lstStyle/>
              <a:p>
                <a:pPr>
                  <a:defRPr sz="900"/>
                </a:pPr>
                <a:r>
                  <a:rPr lang="en-US" sz="900"/>
                  <a:t>Porcentaje</a:t>
                </a:r>
              </a:p>
            </c:rich>
          </c:tx>
          <c:layout>
            <c:manualLayout>
              <c:xMode val="edge"/>
              <c:yMode val="edge"/>
              <c:x val="1.978239058819278E-2"/>
              <c:y val="0.31100944995266522"/>
            </c:manualLayout>
          </c:layout>
          <c:overlay val="0"/>
        </c:title>
        <c:numFmt formatCode="0.0" sourceLinked="1"/>
        <c:majorTickMark val="out"/>
        <c:minorTickMark val="none"/>
        <c:tickLblPos val="nextTo"/>
        <c:txPr>
          <a:bodyPr/>
          <a:lstStyle/>
          <a:p>
            <a:pPr>
              <a:defRPr sz="900"/>
            </a:pPr>
            <a:endParaRPr lang="en-US"/>
          </a:p>
        </c:txPr>
        <c:crossAx val="98736768"/>
        <c:crosses val="autoZero"/>
        <c:crossBetween val="between"/>
      </c:valAx>
      <c:dTable>
        <c:showHorzBorder val="1"/>
        <c:showVertBorder val="1"/>
        <c:showOutline val="1"/>
        <c:showKeys val="1"/>
        <c:txPr>
          <a:bodyPr/>
          <a:lstStyle/>
          <a:p>
            <a:pPr rtl="0">
              <a:defRPr sz="800"/>
            </a:pPr>
            <a:endParaRPr lang="en-US"/>
          </a:p>
        </c:txPr>
      </c:dTable>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Mec_transm!$I$2</c:f>
              <c:strCache>
                <c:ptCount val="1"/>
                <c:pt idx="0">
                  <c:v>% casos</c:v>
                </c:pt>
              </c:strCache>
            </c:strRef>
          </c:tx>
          <c:spPr>
            <a:solidFill>
              <a:schemeClr val="accent1"/>
            </a:solidFill>
          </c:spPr>
          <c:invertIfNegative val="0"/>
          <c:cat>
            <c:multiLvlStrRef>
              <c:f>Mec_transm!$B$4:$C$14</c:f>
              <c:multiLvlStrCache>
                <c:ptCount val="11"/>
                <c:lvl>
                  <c:pt idx="0">
                    <c:v>Heterosexual</c:v>
                  </c:pt>
                  <c:pt idx="1">
                    <c:v>Homosexual</c:v>
                  </c:pt>
                  <c:pt idx="2">
                    <c:v>Bisexual</c:v>
                  </c:pt>
                  <c:pt idx="3">
                    <c:v>Materno infantil</c:v>
                  </c:pt>
                  <c:pt idx="4">
                    <c:v>Transfusión sanguínea</c:v>
                  </c:pt>
                  <c:pt idx="5">
                    <c:v>Usuarios drogas IV</c:v>
                  </c:pt>
                  <c:pt idx="6">
                    <c:v>Accidente de trabajo</c:v>
                  </c:pt>
                  <c:pt idx="7">
                    <c:v>Transplante de órganos</c:v>
                  </c:pt>
                  <c:pt idx="8">
                    <c:v>Piercing</c:v>
                  </c:pt>
                  <c:pt idx="9">
                    <c:v>Hemodiálisis</c:v>
                  </c:pt>
                  <c:pt idx="10">
                    <c:v>Tatuajes</c:v>
                  </c:pt>
                </c:lvl>
                <c:lvl>
                  <c:pt idx="0">
                    <c:v>Sexual</c:v>
                  </c:pt>
                  <c:pt idx="4">
                    <c:v>Parenteral</c:v>
                  </c:pt>
                </c:lvl>
              </c:multiLvlStrCache>
            </c:multiLvlStrRef>
          </c:cat>
          <c:val>
            <c:numRef>
              <c:f>Mec_transm!$I$4:$I$14</c:f>
              <c:numCache>
                <c:formatCode>0.0%</c:formatCode>
                <c:ptCount val="11"/>
                <c:pt idx="0">
                  <c:v>0.37007874015748032</c:v>
                </c:pt>
                <c:pt idx="1">
                  <c:v>0.55905511811023623</c:v>
                </c:pt>
                <c:pt idx="2">
                  <c:v>5.3543307086614172E-2</c:v>
                </c:pt>
                <c:pt idx="3">
                  <c:v>0</c:v>
                </c:pt>
                <c:pt idx="4">
                  <c:v>0</c:v>
                </c:pt>
                <c:pt idx="5">
                  <c:v>1.5748031496062992E-2</c:v>
                </c:pt>
                <c:pt idx="6">
                  <c:v>0</c:v>
                </c:pt>
                <c:pt idx="7">
                  <c:v>0</c:v>
                </c:pt>
                <c:pt idx="8">
                  <c:v>1.5748031496062992E-3</c:v>
                </c:pt>
                <c:pt idx="9">
                  <c:v>0</c:v>
                </c:pt>
                <c:pt idx="10">
                  <c:v>0</c:v>
                </c:pt>
              </c:numCache>
            </c:numRef>
          </c:val>
          <c:extLst>
            <c:ext xmlns:c16="http://schemas.microsoft.com/office/drawing/2014/chart" uri="{C3380CC4-5D6E-409C-BE32-E72D297353CC}">
              <c16:uniqueId val="{00000000-D136-43AE-BFE1-8A1A79EFC3E8}"/>
            </c:ext>
          </c:extLst>
        </c:ser>
        <c:dLbls>
          <c:showLegendKey val="0"/>
          <c:showVal val="0"/>
          <c:showCatName val="0"/>
          <c:showSerName val="0"/>
          <c:showPercent val="0"/>
          <c:showBubbleSize val="0"/>
        </c:dLbls>
        <c:gapWidth val="150"/>
        <c:axId val="98756480"/>
        <c:axId val="98758016"/>
      </c:barChart>
      <c:catAx>
        <c:axId val="98756480"/>
        <c:scaling>
          <c:orientation val="minMax"/>
        </c:scaling>
        <c:delete val="0"/>
        <c:axPos val="b"/>
        <c:numFmt formatCode="General" sourceLinked="0"/>
        <c:majorTickMark val="none"/>
        <c:minorTickMark val="none"/>
        <c:tickLblPos val="nextTo"/>
        <c:txPr>
          <a:bodyPr/>
          <a:lstStyle/>
          <a:p>
            <a:pPr>
              <a:defRPr sz="800"/>
            </a:pPr>
            <a:endParaRPr lang="en-US"/>
          </a:p>
        </c:txPr>
        <c:crossAx val="98758016"/>
        <c:crosses val="autoZero"/>
        <c:auto val="1"/>
        <c:lblAlgn val="ctr"/>
        <c:lblOffset val="100"/>
        <c:noMultiLvlLbl val="0"/>
      </c:catAx>
      <c:valAx>
        <c:axId val="98758016"/>
        <c:scaling>
          <c:orientation val="minMax"/>
        </c:scaling>
        <c:delete val="0"/>
        <c:axPos val="l"/>
        <c:title>
          <c:tx>
            <c:rich>
              <a:bodyPr/>
              <a:lstStyle/>
              <a:p>
                <a:pPr>
                  <a:defRPr sz="1000"/>
                </a:pPr>
                <a:r>
                  <a:rPr lang="es-CO" sz="1000" baseline="0"/>
                  <a:t>% casos</a:t>
                </a:r>
              </a:p>
            </c:rich>
          </c:tx>
          <c:overlay val="0"/>
        </c:title>
        <c:numFmt formatCode="0.0%" sourceLinked="1"/>
        <c:majorTickMark val="none"/>
        <c:minorTickMark val="none"/>
        <c:tickLblPos val="nextTo"/>
        <c:txPr>
          <a:bodyPr/>
          <a:lstStyle/>
          <a:p>
            <a:pPr>
              <a:defRPr sz="800"/>
            </a:pPr>
            <a:endParaRPr lang="en-US"/>
          </a:p>
        </c:txPr>
        <c:crossAx val="98756480"/>
        <c:crosses val="autoZero"/>
        <c:crossBetween val="between"/>
      </c:valAx>
      <c:dTable>
        <c:showHorzBorder val="1"/>
        <c:showVertBorder val="1"/>
        <c:showOutline val="1"/>
        <c:showKeys val="1"/>
        <c:txPr>
          <a:bodyPr/>
          <a:lstStyle/>
          <a:p>
            <a:pPr rtl="0">
              <a:defRPr sz="900"/>
            </a:pPr>
            <a:endParaRPr lang="en-US"/>
          </a:p>
        </c:txPr>
      </c:dTable>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983995664433963E-2"/>
          <c:y val="1.9385549319559586E-2"/>
          <c:w val="0.93496007384010904"/>
          <c:h val="0.74495893036542782"/>
        </c:manualLayout>
      </c:layout>
      <c:areaChart>
        <c:grouping val="standard"/>
        <c:varyColors val="0"/>
        <c:ser>
          <c:idx val="3"/>
          <c:order val="1"/>
          <c:tx>
            <c:strRef>
              <c:f>Violencias!$A$72</c:f>
              <c:strCache>
                <c:ptCount val="1"/>
                <c:pt idx="0">
                  <c:v>Percentil 75</c:v>
                </c:pt>
              </c:strCache>
            </c:strRef>
          </c:tx>
          <c:spPr>
            <a:solidFill>
              <a:srgbClr val="C00000"/>
            </a:solidFill>
            <a:ln w="25400">
              <a:solidFill>
                <a:srgbClr val="FF0000"/>
              </a:solidFill>
              <a:prstDash val="solid"/>
            </a:ln>
          </c:spPr>
          <c:val>
            <c:numRef>
              <c:f>Violencias!$B$72:$BA$72</c:f>
              <c:numCache>
                <c:formatCode>0.0</c:formatCode>
                <c:ptCount val="52"/>
                <c:pt idx="0">
                  <c:v>319</c:v>
                </c:pt>
                <c:pt idx="1">
                  <c:v>207</c:v>
                </c:pt>
                <c:pt idx="2">
                  <c:v>262</c:v>
                </c:pt>
                <c:pt idx="3">
                  <c:v>267</c:v>
                </c:pt>
                <c:pt idx="4">
                  <c:v>268</c:v>
                </c:pt>
                <c:pt idx="5">
                  <c:v>272</c:v>
                </c:pt>
                <c:pt idx="6">
                  <c:v>161</c:v>
                </c:pt>
                <c:pt idx="7">
                  <c:v>278</c:v>
                </c:pt>
                <c:pt idx="8">
                  <c:v>285</c:v>
                </c:pt>
                <c:pt idx="9">
                  <c:v>289</c:v>
                </c:pt>
                <c:pt idx="10">
                  <c:v>306</c:v>
                </c:pt>
                <c:pt idx="11">
                  <c:v>208</c:v>
                </c:pt>
                <c:pt idx="12">
                  <c:v>102</c:v>
                </c:pt>
                <c:pt idx="13">
                  <c:v>303</c:v>
                </c:pt>
                <c:pt idx="14">
                  <c:v>258</c:v>
                </c:pt>
                <c:pt idx="15">
                  <c:v>233</c:v>
                </c:pt>
                <c:pt idx="16">
                  <c:v>248</c:v>
                </c:pt>
                <c:pt idx="17">
                  <c:v>251</c:v>
                </c:pt>
                <c:pt idx="18">
                  <c:v>287</c:v>
                </c:pt>
                <c:pt idx="19">
                  <c:v>307</c:v>
                </c:pt>
                <c:pt idx="20">
                  <c:v>240</c:v>
                </c:pt>
                <c:pt idx="21">
                  <c:v>258</c:v>
                </c:pt>
                <c:pt idx="22">
                  <c:v>245</c:v>
                </c:pt>
                <c:pt idx="23">
                  <c:v>298</c:v>
                </c:pt>
                <c:pt idx="24">
                  <c:v>244</c:v>
                </c:pt>
                <c:pt idx="25">
                  <c:v>262</c:v>
                </c:pt>
                <c:pt idx="26">
                  <c:v>285</c:v>
                </c:pt>
                <c:pt idx="27">
                  <c:v>259</c:v>
                </c:pt>
                <c:pt idx="28">
                  <c:v>234</c:v>
                </c:pt>
                <c:pt idx="29">
                  <c:v>217</c:v>
                </c:pt>
                <c:pt idx="30">
                  <c:v>273</c:v>
                </c:pt>
                <c:pt idx="31">
                  <c:v>223</c:v>
                </c:pt>
                <c:pt idx="32">
                  <c:v>288</c:v>
                </c:pt>
                <c:pt idx="33">
                  <c:v>215</c:v>
                </c:pt>
                <c:pt idx="34">
                  <c:v>280</c:v>
                </c:pt>
                <c:pt idx="35">
                  <c:v>271</c:v>
                </c:pt>
                <c:pt idx="36">
                  <c:v>276.5</c:v>
                </c:pt>
                <c:pt idx="37">
                  <c:v>294.5</c:v>
                </c:pt>
                <c:pt idx="38">
                  <c:v>207</c:v>
                </c:pt>
                <c:pt idx="39">
                  <c:v>244.5</c:v>
                </c:pt>
                <c:pt idx="40">
                  <c:v>174</c:v>
                </c:pt>
                <c:pt idx="41">
                  <c:v>161.25</c:v>
                </c:pt>
                <c:pt idx="42">
                  <c:v>195.5</c:v>
                </c:pt>
                <c:pt idx="43">
                  <c:v>168</c:v>
                </c:pt>
                <c:pt idx="44">
                  <c:v>272.5</c:v>
                </c:pt>
                <c:pt idx="45">
                  <c:v>282.25</c:v>
                </c:pt>
                <c:pt idx="46">
                  <c:v>310.75</c:v>
                </c:pt>
                <c:pt idx="47">
                  <c:v>298.25</c:v>
                </c:pt>
                <c:pt idx="48">
                  <c:v>183.25</c:v>
                </c:pt>
                <c:pt idx="49">
                  <c:v>192.75</c:v>
                </c:pt>
                <c:pt idx="50">
                  <c:v>154.5</c:v>
                </c:pt>
                <c:pt idx="51">
                  <c:v>130</c:v>
                </c:pt>
              </c:numCache>
            </c:numRef>
          </c:val>
          <c:extLst>
            <c:ext xmlns:c16="http://schemas.microsoft.com/office/drawing/2014/chart" uri="{C3380CC4-5D6E-409C-BE32-E72D297353CC}">
              <c16:uniqueId val="{00000000-2C4F-4072-9461-7507A2496606}"/>
            </c:ext>
          </c:extLst>
        </c:ser>
        <c:ser>
          <c:idx val="1"/>
          <c:order val="2"/>
          <c:tx>
            <c:strRef>
              <c:f>Violencias!$A$70</c:f>
              <c:strCache>
                <c:ptCount val="1"/>
                <c:pt idx="0">
                  <c:v>Mediana</c:v>
                </c:pt>
              </c:strCache>
            </c:strRef>
          </c:tx>
          <c:spPr>
            <a:ln w="28575" cap="rnd">
              <a:solidFill>
                <a:schemeClr val="accent4"/>
              </a:solidFill>
              <a:round/>
            </a:ln>
            <a:effectLst/>
          </c:spPr>
          <c:val>
            <c:numRef>
              <c:f>Violencias!$B$70:$BA$70</c:f>
              <c:numCache>
                <c:formatCode>0.0</c:formatCode>
                <c:ptCount val="52"/>
                <c:pt idx="0">
                  <c:v>195</c:v>
                </c:pt>
                <c:pt idx="1">
                  <c:v>159</c:v>
                </c:pt>
                <c:pt idx="2">
                  <c:v>217</c:v>
                </c:pt>
                <c:pt idx="3">
                  <c:v>188</c:v>
                </c:pt>
                <c:pt idx="4">
                  <c:v>268</c:v>
                </c:pt>
                <c:pt idx="5">
                  <c:v>254</c:v>
                </c:pt>
                <c:pt idx="6">
                  <c:v>239</c:v>
                </c:pt>
                <c:pt idx="7">
                  <c:v>238</c:v>
                </c:pt>
                <c:pt idx="8">
                  <c:v>252</c:v>
                </c:pt>
                <c:pt idx="9">
                  <c:v>208</c:v>
                </c:pt>
                <c:pt idx="10">
                  <c:v>232</c:v>
                </c:pt>
                <c:pt idx="11">
                  <c:v>194</c:v>
                </c:pt>
                <c:pt idx="12">
                  <c:v>142</c:v>
                </c:pt>
                <c:pt idx="13">
                  <c:v>205</c:v>
                </c:pt>
                <c:pt idx="14">
                  <c:v>143</c:v>
                </c:pt>
                <c:pt idx="15">
                  <c:v>153</c:v>
                </c:pt>
                <c:pt idx="16">
                  <c:v>227</c:v>
                </c:pt>
                <c:pt idx="17">
                  <c:v>236</c:v>
                </c:pt>
                <c:pt idx="18">
                  <c:v>285</c:v>
                </c:pt>
                <c:pt idx="19">
                  <c:v>249</c:v>
                </c:pt>
                <c:pt idx="20">
                  <c:v>240</c:v>
                </c:pt>
                <c:pt idx="21">
                  <c:v>249</c:v>
                </c:pt>
                <c:pt idx="22">
                  <c:v>217</c:v>
                </c:pt>
                <c:pt idx="23">
                  <c:v>246</c:v>
                </c:pt>
                <c:pt idx="24">
                  <c:v>240</c:v>
                </c:pt>
                <c:pt idx="25">
                  <c:v>218</c:v>
                </c:pt>
                <c:pt idx="26">
                  <c:v>237</c:v>
                </c:pt>
                <c:pt idx="27">
                  <c:v>257</c:v>
                </c:pt>
                <c:pt idx="28">
                  <c:v>217</c:v>
                </c:pt>
                <c:pt idx="29">
                  <c:v>201</c:v>
                </c:pt>
                <c:pt idx="30">
                  <c:v>204</c:v>
                </c:pt>
                <c:pt idx="31">
                  <c:v>145</c:v>
                </c:pt>
                <c:pt idx="32">
                  <c:v>147</c:v>
                </c:pt>
                <c:pt idx="33">
                  <c:v>153</c:v>
                </c:pt>
                <c:pt idx="34">
                  <c:v>174</c:v>
                </c:pt>
                <c:pt idx="35">
                  <c:v>161</c:v>
                </c:pt>
                <c:pt idx="36">
                  <c:v>209</c:v>
                </c:pt>
                <c:pt idx="37">
                  <c:v>219</c:v>
                </c:pt>
                <c:pt idx="38">
                  <c:v>207</c:v>
                </c:pt>
                <c:pt idx="39">
                  <c:v>190</c:v>
                </c:pt>
                <c:pt idx="40">
                  <c:v>130</c:v>
                </c:pt>
                <c:pt idx="41">
                  <c:v>140</c:v>
                </c:pt>
                <c:pt idx="42">
                  <c:v>278</c:v>
                </c:pt>
                <c:pt idx="43">
                  <c:v>168</c:v>
                </c:pt>
                <c:pt idx="44">
                  <c:v>211.5</c:v>
                </c:pt>
                <c:pt idx="45">
                  <c:v>200.5</c:v>
                </c:pt>
                <c:pt idx="46">
                  <c:v>222</c:v>
                </c:pt>
                <c:pt idx="47">
                  <c:v>214</c:v>
                </c:pt>
                <c:pt idx="48">
                  <c:v>159.5</c:v>
                </c:pt>
                <c:pt idx="49">
                  <c:v>141.5</c:v>
                </c:pt>
                <c:pt idx="50">
                  <c:v>126.5</c:v>
                </c:pt>
                <c:pt idx="51">
                  <c:v>115.5</c:v>
                </c:pt>
              </c:numCache>
            </c:numRef>
          </c:val>
          <c:extLst>
            <c:ext xmlns:c16="http://schemas.microsoft.com/office/drawing/2014/chart" uri="{C3380CC4-5D6E-409C-BE32-E72D297353CC}">
              <c16:uniqueId val="{00000001-2C4F-4072-9461-7507A2496606}"/>
            </c:ext>
          </c:extLst>
        </c:ser>
        <c:ser>
          <c:idx val="2"/>
          <c:order val="3"/>
          <c:tx>
            <c:strRef>
              <c:f>Violencias!$A$71</c:f>
              <c:strCache>
                <c:ptCount val="1"/>
                <c:pt idx="0">
                  <c:v>Percentil 25</c:v>
                </c:pt>
              </c:strCache>
            </c:strRef>
          </c:tx>
          <c:spPr>
            <a:solidFill>
              <a:srgbClr val="92D050"/>
            </a:solidFill>
            <a:ln w="28575" cap="rnd">
              <a:solidFill>
                <a:schemeClr val="accent6"/>
              </a:solidFill>
              <a:round/>
            </a:ln>
            <a:effectLst/>
          </c:spPr>
          <c:val>
            <c:numRef>
              <c:f>Violencias!$B$71:$BA$71</c:f>
              <c:numCache>
                <c:formatCode>0.0</c:formatCode>
                <c:ptCount val="52"/>
                <c:pt idx="0">
                  <c:v>116</c:v>
                </c:pt>
                <c:pt idx="1">
                  <c:v>84</c:v>
                </c:pt>
                <c:pt idx="2">
                  <c:v>127</c:v>
                </c:pt>
                <c:pt idx="3">
                  <c:v>129</c:v>
                </c:pt>
                <c:pt idx="4">
                  <c:v>268</c:v>
                </c:pt>
                <c:pt idx="5">
                  <c:v>135</c:v>
                </c:pt>
                <c:pt idx="6">
                  <c:v>161</c:v>
                </c:pt>
                <c:pt idx="7">
                  <c:v>177</c:v>
                </c:pt>
                <c:pt idx="8">
                  <c:v>167</c:v>
                </c:pt>
                <c:pt idx="9">
                  <c:v>157</c:v>
                </c:pt>
                <c:pt idx="10">
                  <c:v>159</c:v>
                </c:pt>
                <c:pt idx="11">
                  <c:v>190</c:v>
                </c:pt>
                <c:pt idx="12">
                  <c:v>102</c:v>
                </c:pt>
                <c:pt idx="13">
                  <c:v>160</c:v>
                </c:pt>
                <c:pt idx="14">
                  <c:v>126</c:v>
                </c:pt>
                <c:pt idx="15">
                  <c:v>129</c:v>
                </c:pt>
                <c:pt idx="16">
                  <c:v>157</c:v>
                </c:pt>
                <c:pt idx="17">
                  <c:v>170</c:v>
                </c:pt>
                <c:pt idx="18">
                  <c:v>178</c:v>
                </c:pt>
                <c:pt idx="19">
                  <c:v>176</c:v>
                </c:pt>
                <c:pt idx="20">
                  <c:v>196</c:v>
                </c:pt>
                <c:pt idx="21">
                  <c:v>142</c:v>
                </c:pt>
                <c:pt idx="22">
                  <c:v>160</c:v>
                </c:pt>
                <c:pt idx="23">
                  <c:v>163</c:v>
                </c:pt>
                <c:pt idx="24">
                  <c:v>160</c:v>
                </c:pt>
                <c:pt idx="25">
                  <c:v>136</c:v>
                </c:pt>
                <c:pt idx="26">
                  <c:v>136</c:v>
                </c:pt>
                <c:pt idx="27">
                  <c:v>151</c:v>
                </c:pt>
                <c:pt idx="28">
                  <c:v>151</c:v>
                </c:pt>
                <c:pt idx="29">
                  <c:v>151</c:v>
                </c:pt>
                <c:pt idx="30">
                  <c:v>145</c:v>
                </c:pt>
                <c:pt idx="31">
                  <c:v>118</c:v>
                </c:pt>
                <c:pt idx="32">
                  <c:v>102</c:v>
                </c:pt>
                <c:pt idx="33">
                  <c:v>98</c:v>
                </c:pt>
                <c:pt idx="34">
                  <c:v>92</c:v>
                </c:pt>
                <c:pt idx="35">
                  <c:v>87</c:v>
                </c:pt>
                <c:pt idx="36">
                  <c:v>155.25</c:v>
                </c:pt>
                <c:pt idx="37">
                  <c:v>145.5</c:v>
                </c:pt>
                <c:pt idx="38">
                  <c:v>207</c:v>
                </c:pt>
                <c:pt idx="39">
                  <c:v>152.25</c:v>
                </c:pt>
                <c:pt idx="40">
                  <c:v>118</c:v>
                </c:pt>
                <c:pt idx="41">
                  <c:v>132.5</c:v>
                </c:pt>
                <c:pt idx="42">
                  <c:v>147.25</c:v>
                </c:pt>
                <c:pt idx="43">
                  <c:v>168</c:v>
                </c:pt>
                <c:pt idx="44">
                  <c:v>139.75</c:v>
                </c:pt>
                <c:pt idx="45">
                  <c:v>120.75</c:v>
                </c:pt>
                <c:pt idx="46">
                  <c:v>142</c:v>
                </c:pt>
                <c:pt idx="47">
                  <c:v>132</c:v>
                </c:pt>
                <c:pt idx="48">
                  <c:v>147</c:v>
                </c:pt>
                <c:pt idx="49">
                  <c:v>108.25</c:v>
                </c:pt>
                <c:pt idx="50">
                  <c:v>114.25</c:v>
                </c:pt>
                <c:pt idx="51">
                  <c:v>103.5</c:v>
                </c:pt>
              </c:numCache>
            </c:numRef>
          </c:val>
          <c:extLst>
            <c:ext xmlns:c16="http://schemas.microsoft.com/office/drawing/2014/chart" uri="{C3380CC4-5D6E-409C-BE32-E72D297353CC}">
              <c16:uniqueId val="{00000002-2C4F-4072-9461-7507A2496606}"/>
            </c:ext>
          </c:extLst>
        </c:ser>
        <c:dLbls>
          <c:showLegendKey val="0"/>
          <c:showVal val="0"/>
          <c:showCatName val="0"/>
          <c:showSerName val="0"/>
          <c:showPercent val="0"/>
          <c:showBubbleSize val="0"/>
        </c:dLbls>
        <c:axId val="1071786720"/>
        <c:axId val="1129430688"/>
      </c:areaChart>
      <c:scatterChart>
        <c:scatterStyle val="lineMarker"/>
        <c:varyColors val="0"/>
        <c:ser>
          <c:idx val="0"/>
          <c:order val="0"/>
          <c:tx>
            <c:strRef>
              <c:f>Violencias!$A$69</c:f>
              <c:strCache>
                <c:ptCount val="1"/>
                <c:pt idx="0">
                  <c:v>2022</c:v>
                </c:pt>
              </c:strCache>
            </c:strRef>
          </c:tx>
          <c:spPr>
            <a:ln w="19050">
              <a:solidFill>
                <a:schemeClr val="tx1"/>
              </a:solidFill>
            </a:ln>
          </c:spPr>
          <c:marker>
            <c:symbol val="circle"/>
            <c:size val="5"/>
            <c:spPr>
              <a:solidFill>
                <a:schemeClr val="tx1"/>
              </a:solidFill>
              <a:ln w="9525">
                <a:solidFill>
                  <a:schemeClr val="tx1"/>
                </a:solidFill>
                <a:prstDash val="sysDash"/>
              </a:ln>
              <a:effectLst/>
            </c:spPr>
          </c:marker>
          <c:yVal>
            <c:numRef>
              <c:f>Violencias!$B$69:$BA$69</c:f>
              <c:numCache>
                <c:formatCode>General</c:formatCode>
                <c:ptCount val="52"/>
                <c:pt idx="0">
                  <c:v>116</c:v>
                </c:pt>
                <c:pt idx="1">
                  <c:v>84</c:v>
                </c:pt>
                <c:pt idx="2">
                  <c:v>127</c:v>
                </c:pt>
                <c:pt idx="3">
                  <c:v>129</c:v>
                </c:pt>
                <c:pt idx="4">
                  <c:v>147</c:v>
                </c:pt>
                <c:pt idx="5">
                  <c:v>135</c:v>
                </c:pt>
                <c:pt idx="6">
                  <c:v>161</c:v>
                </c:pt>
                <c:pt idx="7">
                  <c:v>177</c:v>
                </c:pt>
                <c:pt idx="8">
                  <c:v>167</c:v>
                </c:pt>
                <c:pt idx="9">
                  <c:v>157</c:v>
                </c:pt>
                <c:pt idx="10">
                  <c:v>159</c:v>
                </c:pt>
                <c:pt idx="11">
                  <c:v>190</c:v>
                </c:pt>
                <c:pt idx="12">
                  <c:v>165</c:v>
                </c:pt>
                <c:pt idx="13">
                  <c:v>205</c:v>
                </c:pt>
                <c:pt idx="14">
                  <c:v>143</c:v>
                </c:pt>
                <c:pt idx="15">
                  <c:v>153</c:v>
                </c:pt>
                <c:pt idx="16">
                  <c:v>157</c:v>
                </c:pt>
                <c:pt idx="17">
                  <c:v>170</c:v>
                </c:pt>
                <c:pt idx="18">
                  <c:v>178</c:v>
                </c:pt>
                <c:pt idx="19">
                  <c:v>176</c:v>
                </c:pt>
                <c:pt idx="20">
                  <c:v>196</c:v>
                </c:pt>
                <c:pt idx="21">
                  <c:v>142</c:v>
                </c:pt>
                <c:pt idx="22">
                  <c:v>141</c:v>
                </c:pt>
                <c:pt idx="23">
                  <c:v>163</c:v>
                </c:pt>
                <c:pt idx="24">
                  <c:v>160</c:v>
                </c:pt>
                <c:pt idx="25">
                  <c:v>134</c:v>
                </c:pt>
                <c:pt idx="26">
                  <c:v>136</c:v>
                </c:pt>
                <c:pt idx="27">
                  <c:v>151</c:v>
                </c:pt>
                <c:pt idx="28">
                  <c:v>151</c:v>
                </c:pt>
                <c:pt idx="29">
                  <c:v>151</c:v>
                </c:pt>
                <c:pt idx="30">
                  <c:v>145</c:v>
                </c:pt>
                <c:pt idx="31">
                  <c:v>145</c:v>
                </c:pt>
                <c:pt idx="32">
                  <c:v>147</c:v>
                </c:pt>
                <c:pt idx="33">
                  <c:v>153</c:v>
                </c:pt>
                <c:pt idx="34">
                  <c:v>174</c:v>
                </c:pt>
                <c:pt idx="35">
                  <c:v>161</c:v>
                </c:pt>
              </c:numCache>
            </c:numRef>
          </c:yVal>
          <c:smooth val="0"/>
          <c:extLst>
            <c:ext xmlns:c16="http://schemas.microsoft.com/office/drawing/2014/chart" uri="{C3380CC4-5D6E-409C-BE32-E72D297353CC}">
              <c16:uniqueId val="{00000003-2C4F-4072-9461-7507A2496606}"/>
            </c:ext>
          </c:extLst>
        </c:ser>
        <c:dLbls>
          <c:showLegendKey val="0"/>
          <c:showVal val="0"/>
          <c:showCatName val="0"/>
          <c:showSerName val="0"/>
          <c:showPercent val="0"/>
          <c:showBubbleSize val="0"/>
        </c:dLbls>
        <c:axId val="1071786720"/>
        <c:axId val="1129430688"/>
      </c:scatterChart>
      <c:catAx>
        <c:axId val="1071786720"/>
        <c:scaling>
          <c:orientation val="minMax"/>
        </c:scaling>
        <c:delete val="0"/>
        <c:axPos val="b"/>
        <c:title>
          <c:tx>
            <c:rich>
              <a:bodyPr/>
              <a:lstStyle/>
              <a:p>
                <a:pPr>
                  <a:defRPr/>
                </a:pPr>
                <a:r>
                  <a:rPr lang="en-US"/>
                  <a:t>Semana Epidemiológica</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1129430688"/>
        <c:crosses val="autoZero"/>
        <c:auto val="1"/>
        <c:lblAlgn val="ctr"/>
        <c:lblOffset val="100"/>
        <c:noMultiLvlLbl val="0"/>
      </c:catAx>
      <c:valAx>
        <c:axId val="1129430688"/>
        <c:scaling>
          <c:orientation val="minMax"/>
        </c:scaling>
        <c:delete val="0"/>
        <c:axPos val="l"/>
        <c:majorGridlines>
          <c:spPr>
            <a:ln w="9525"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round/>
            </a:ln>
            <a:effectLst/>
          </c:spPr>
        </c:majorGridlines>
        <c:numFmt formatCode="0" sourceLinked="0"/>
        <c:majorTickMark val="none"/>
        <c:minorTickMark val="none"/>
        <c:tickLblPos val="nextTo"/>
        <c:spPr>
          <a:ln w="6350">
            <a:noFill/>
          </a:ln>
        </c:spPr>
        <c:txPr>
          <a:bodyPr rot="-60000000" vert="horz"/>
          <a:lstStyle/>
          <a:p>
            <a:pPr>
              <a:defRPr b="1"/>
            </a:pPr>
            <a:endParaRPr lang="en-US"/>
          </a:p>
        </c:txPr>
        <c:crossAx val="1071786720"/>
        <c:crosses val="autoZero"/>
        <c:crossBetween val="between"/>
      </c:valAx>
      <c:spPr>
        <a:noFill/>
        <a:ln w="25400">
          <a:noFill/>
        </a:ln>
      </c:spPr>
    </c:plotArea>
    <c:legend>
      <c:legendPos val="b"/>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575543517479004E-2"/>
          <c:y val="0.10449376703319894"/>
          <c:w val="0.91216257555929925"/>
          <c:h val="0.69518532240331021"/>
        </c:manualLayout>
      </c:layout>
      <c:lineChart>
        <c:grouping val="standard"/>
        <c:varyColors val="0"/>
        <c:ser>
          <c:idx val="0"/>
          <c:order val="0"/>
          <c:tx>
            <c:v>2018</c:v>
          </c:tx>
          <c:spPr>
            <a:ln w="28575">
              <a:solidFill>
                <a:srgbClr val="C00000"/>
              </a:solidFill>
            </a:ln>
          </c:spPr>
          <c:marker>
            <c:symbol val="none"/>
          </c:marker>
          <c:val>
            <c:numRef>
              <c:f>Violencias!$B$65:$BA$65</c:f>
              <c:numCache>
                <c:formatCode>General</c:formatCode>
                <c:ptCount val="52"/>
                <c:pt idx="0">
                  <c:v>812</c:v>
                </c:pt>
                <c:pt idx="1">
                  <c:v>159</c:v>
                </c:pt>
                <c:pt idx="2">
                  <c:v>217</c:v>
                </c:pt>
                <c:pt idx="3">
                  <c:v>188</c:v>
                </c:pt>
                <c:pt idx="4">
                  <c:v>268</c:v>
                </c:pt>
                <c:pt idx="5">
                  <c:v>254</c:v>
                </c:pt>
                <c:pt idx="6">
                  <c:v>239</c:v>
                </c:pt>
                <c:pt idx="7">
                  <c:v>238</c:v>
                </c:pt>
                <c:pt idx="8">
                  <c:v>252</c:v>
                </c:pt>
                <c:pt idx="9">
                  <c:v>208</c:v>
                </c:pt>
                <c:pt idx="10">
                  <c:v>232</c:v>
                </c:pt>
                <c:pt idx="11">
                  <c:v>208</c:v>
                </c:pt>
                <c:pt idx="12">
                  <c:v>142</c:v>
                </c:pt>
                <c:pt idx="13">
                  <c:v>303</c:v>
                </c:pt>
                <c:pt idx="14">
                  <c:v>258</c:v>
                </c:pt>
                <c:pt idx="15">
                  <c:v>273</c:v>
                </c:pt>
                <c:pt idx="16">
                  <c:v>248</c:v>
                </c:pt>
                <c:pt idx="17">
                  <c:v>236</c:v>
                </c:pt>
                <c:pt idx="18">
                  <c:v>287</c:v>
                </c:pt>
                <c:pt idx="19">
                  <c:v>249</c:v>
                </c:pt>
                <c:pt idx="20">
                  <c:v>240</c:v>
                </c:pt>
                <c:pt idx="21">
                  <c:v>249</c:v>
                </c:pt>
                <c:pt idx="22">
                  <c:v>217</c:v>
                </c:pt>
                <c:pt idx="23">
                  <c:v>246</c:v>
                </c:pt>
                <c:pt idx="24">
                  <c:v>240</c:v>
                </c:pt>
                <c:pt idx="25">
                  <c:v>218</c:v>
                </c:pt>
                <c:pt idx="26">
                  <c:v>237</c:v>
                </c:pt>
                <c:pt idx="27">
                  <c:v>259</c:v>
                </c:pt>
                <c:pt idx="28">
                  <c:v>217</c:v>
                </c:pt>
                <c:pt idx="29">
                  <c:v>217</c:v>
                </c:pt>
                <c:pt idx="30">
                  <c:v>273</c:v>
                </c:pt>
                <c:pt idx="31">
                  <c:v>223</c:v>
                </c:pt>
                <c:pt idx="32">
                  <c:v>288</c:v>
                </c:pt>
                <c:pt idx="33">
                  <c:v>215</c:v>
                </c:pt>
                <c:pt idx="34">
                  <c:v>280</c:v>
                </c:pt>
                <c:pt idx="35">
                  <c:v>271</c:v>
                </c:pt>
                <c:pt idx="36">
                  <c:v>247</c:v>
                </c:pt>
                <c:pt idx="37">
                  <c:v>282</c:v>
                </c:pt>
                <c:pt idx="38">
                  <c:v>257</c:v>
                </c:pt>
                <c:pt idx="39">
                  <c:v>297</c:v>
                </c:pt>
                <c:pt idx="40">
                  <c:v>273</c:v>
                </c:pt>
                <c:pt idx="41">
                  <c:v>219</c:v>
                </c:pt>
                <c:pt idx="42">
                  <c:v>278</c:v>
                </c:pt>
                <c:pt idx="43">
                  <c:v>292</c:v>
                </c:pt>
                <c:pt idx="44">
                  <c:v>280</c:v>
                </c:pt>
                <c:pt idx="45">
                  <c:v>295</c:v>
                </c:pt>
                <c:pt idx="46">
                  <c:v>293</c:v>
                </c:pt>
                <c:pt idx="47">
                  <c:v>326</c:v>
                </c:pt>
                <c:pt idx="48">
                  <c:v>232</c:v>
                </c:pt>
                <c:pt idx="49">
                  <c:v>255</c:v>
                </c:pt>
                <c:pt idx="50">
                  <c:v>207</c:v>
                </c:pt>
                <c:pt idx="51">
                  <c:v>172</c:v>
                </c:pt>
              </c:numCache>
            </c:numRef>
          </c:val>
          <c:smooth val="0"/>
          <c:extLst>
            <c:ext xmlns:c16="http://schemas.microsoft.com/office/drawing/2014/chart" uri="{C3380CC4-5D6E-409C-BE32-E72D297353CC}">
              <c16:uniqueId val="{00000000-1793-41A6-AA20-C77E0FBC645F}"/>
            </c:ext>
          </c:extLst>
        </c:ser>
        <c:ser>
          <c:idx val="1"/>
          <c:order val="1"/>
          <c:tx>
            <c:v>2019</c:v>
          </c:tx>
          <c:spPr>
            <a:ln w="28575">
              <a:solidFill>
                <a:srgbClr val="00B050"/>
              </a:solidFill>
            </a:ln>
          </c:spPr>
          <c:marker>
            <c:symbol val="none"/>
          </c:marker>
          <c:val>
            <c:numRef>
              <c:f>Violencias!$B$66:$BA$66</c:f>
              <c:numCache>
                <c:formatCode>General</c:formatCode>
                <c:ptCount val="52"/>
                <c:pt idx="0">
                  <c:v>319</c:v>
                </c:pt>
                <c:pt idx="1">
                  <c:v>207</c:v>
                </c:pt>
                <c:pt idx="2">
                  <c:v>275</c:v>
                </c:pt>
                <c:pt idx="3">
                  <c:v>267</c:v>
                </c:pt>
                <c:pt idx="4">
                  <c:v>286</c:v>
                </c:pt>
                <c:pt idx="5">
                  <c:v>278</c:v>
                </c:pt>
                <c:pt idx="6">
                  <c:v>276</c:v>
                </c:pt>
                <c:pt idx="7">
                  <c:v>278</c:v>
                </c:pt>
                <c:pt idx="8">
                  <c:v>285</c:v>
                </c:pt>
                <c:pt idx="9">
                  <c:v>289</c:v>
                </c:pt>
                <c:pt idx="10">
                  <c:v>306</c:v>
                </c:pt>
                <c:pt idx="11">
                  <c:v>329</c:v>
                </c:pt>
                <c:pt idx="12">
                  <c:v>275</c:v>
                </c:pt>
                <c:pt idx="13">
                  <c:v>394</c:v>
                </c:pt>
                <c:pt idx="14">
                  <c:v>326</c:v>
                </c:pt>
                <c:pt idx="15">
                  <c:v>129</c:v>
                </c:pt>
                <c:pt idx="16">
                  <c:v>310</c:v>
                </c:pt>
                <c:pt idx="17">
                  <c:v>308</c:v>
                </c:pt>
                <c:pt idx="18">
                  <c:v>356</c:v>
                </c:pt>
                <c:pt idx="19">
                  <c:v>317</c:v>
                </c:pt>
                <c:pt idx="20">
                  <c:v>320</c:v>
                </c:pt>
                <c:pt idx="21">
                  <c:v>284</c:v>
                </c:pt>
                <c:pt idx="22">
                  <c:v>273</c:v>
                </c:pt>
                <c:pt idx="23">
                  <c:v>322</c:v>
                </c:pt>
                <c:pt idx="24">
                  <c:v>315</c:v>
                </c:pt>
                <c:pt idx="25">
                  <c:v>280</c:v>
                </c:pt>
                <c:pt idx="26">
                  <c:v>285</c:v>
                </c:pt>
                <c:pt idx="27">
                  <c:v>320</c:v>
                </c:pt>
                <c:pt idx="28">
                  <c:v>330</c:v>
                </c:pt>
                <c:pt idx="29">
                  <c:v>368</c:v>
                </c:pt>
                <c:pt idx="30">
                  <c:v>302</c:v>
                </c:pt>
                <c:pt idx="31">
                  <c:v>358</c:v>
                </c:pt>
                <c:pt idx="32">
                  <c:v>346</c:v>
                </c:pt>
                <c:pt idx="33">
                  <c:v>315</c:v>
                </c:pt>
                <c:pt idx="34">
                  <c:v>369</c:v>
                </c:pt>
                <c:pt idx="35">
                  <c:v>396</c:v>
                </c:pt>
                <c:pt idx="36">
                  <c:v>365</c:v>
                </c:pt>
                <c:pt idx="37">
                  <c:v>332</c:v>
                </c:pt>
                <c:pt idx="38">
                  <c:v>325</c:v>
                </c:pt>
                <c:pt idx="39">
                  <c:v>227</c:v>
                </c:pt>
                <c:pt idx="40">
                  <c:v>141</c:v>
                </c:pt>
                <c:pt idx="41">
                  <c:v>142</c:v>
                </c:pt>
                <c:pt idx="42">
                  <c:v>168</c:v>
                </c:pt>
                <c:pt idx="43">
                  <c:v>184</c:v>
                </c:pt>
                <c:pt idx="44">
                  <c:v>270</c:v>
                </c:pt>
                <c:pt idx="45">
                  <c:v>278</c:v>
                </c:pt>
                <c:pt idx="46">
                  <c:v>364</c:v>
                </c:pt>
                <c:pt idx="47">
                  <c:v>289</c:v>
                </c:pt>
                <c:pt idx="48">
                  <c:v>167</c:v>
                </c:pt>
                <c:pt idx="49">
                  <c:v>172</c:v>
                </c:pt>
                <c:pt idx="50">
                  <c:v>137</c:v>
                </c:pt>
                <c:pt idx="51">
                  <c:v>115</c:v>
                </c:pt>
              </c:numCache>
            </c:numRef>
          </c:val>
          <c:smooth val="0"/>
          <c:extLst>
            <c:ext xmlns:c16="http://schemas.microsoft.com/office/drawing/2014/chart" uri="{C3380CC4-5D6E-409C-BE32-E72D297353CC}">
              <c16:uniqueId val="{00000001-1793-41A6-AA20-C77E0FBC645F}"/>
            </c:ext>
          </c:extLst>
        </c:ser>
        <c:ser>
          <c:idx val="3"/>
          <c:order val="2"/>
          <c:tx>
            <c:strRef>
              <c:f>Violencias!$A$67</c:f>
              <c:strCache>
                <c:ptCount val="1"/>
                <c:pt idx="0">
                  <c:v>2020</c:v>
                </c:pt>
              </c:strCache>
            </c:strRef>
          </c:tx>
          <c:marker>
            <c:symbol val="none"/>
          </c:marker>
          <c:val>
            <c:numRef>
              <c:f>Violencias!$B$67:$BA$67</c:f>
              <c:numCache>
                <c:formatCode>General</c:formatCode>
                <c:ptCount val="52"/>
                <c:pt idx="0">
                  <c:v>195</c:v>
                </c:pt>
                <c:pt idx="1">
                  <c:v>250</c:v>
                </c:pt>
                <c:pt idx="2">
                  <c:v>262</c:v>
                </c:pt>
                <c:pt idx="3">
                  <c:v>333</c:v>
                </c:pt>
                <c:pt idx="4">
                  <c:v>280</c:v>
                </c:pt>
                <c:pt idx="5">
                  <c:v>328</c:v>
                </c:pt>
                <c:pt idx="6">
                  <c:v>341</c:v>
                </c:pt>
                <c:pt idx="7">
                  <c:v>338</c:v>
                </c:pt>
                <c:pt idx="8">
                  <c:v>316</c:v>
                </c:pt>
                <c:pt idx="9">
                  <c:v>307</c:v>
                </c:pt>
                <c:pt idx="10">
                  <c:v>364</c:v>
                </c:pt>
                <c:pt idx="11">
                  <c:v>194</c:v>
                </c:pt>
                <c:pt idx="12">
                  <c:v>83</c:v>
                </c:pt>
                <c:pt idx="13">
                  <c:v>160</c:v>
                </c:pt>
                <c:pt idx="14">
                  <c:v>126</c:v>
                </c:pt>
                <c:pt idx="15">
                  <c:v>233</c:v>
                </c:pt>
                <c:pt idx="16">
                  <c:v>227</c:v>
                </c:pt>
                <c:pt idx="17">
                  <c:v>251</c:v>
                </c:pt>
                <c:pt idx="18">
                  <c:v>285</c:v>
                </c:pt>
                <c:pt idx="19">
                  <c:v>307</c:v>
                </c:pt>
                <c:pt idx="20">
                  <c:v>273</c:v>
                </c:pt>
                <c:pt idx="21">
                  <c:v>258</c:v>
                </c:pt>
                <c:pt idx="22">
                  <c:v>245</c:v>
                </c:pt>
                <c:pt idx="23">
                  <c:v>298</c:v>
                </c:pt>
                <c:pt idx="24">
                  <c:v>244</c:v>
                </c:pt>
                <c:pt idx="25">
                  <c:v>262</c:v>
                </c:pt>
                <c:pt idx="26">
                  <c:v>285</c:v>
                </c:pt>
                <c:pt idx="27">
                  <c:v>255</c:v>
                </c:pt>
                <c:pt idx="28">
                  <c:v>234</c:v>
                </c:pt>
                <c:pt idx="29">
                  <c:v>201</c:v>
                </c:pt>
                <c:pt idx="30">
                  <c:v>204</c:v>
                </c:pt>
                <c:pt idx="31">
                  <c:v>76</c:v>
                </c:pt>
                <c:pt idx="32">
                  <c:v>102</c:v>
                </c:pt>
                <c:pt idx="33">
                  <c:v>98</c:v>
                </c:pt>
                <c:pt idx="34">
                  <c:v>92</c:v>
                </c:pt>
                <c:pt idx="35">
                  <c:v>87</c:v>
                </c:pt>
                <c:pt idx="36">
                  <c:v>108</c:v>
                </c:pt>
                <c:pt idx="37">
                  <c:v>114</c:v>
                </c:pt>
                <c:pt idx="38">
                  <c:v>142</c:v>
                </c:pt>
                <c:pt idx="39">
                  <c:v>150</c:v>
                </c:pt>
                <c:pt idx="40">
                  <c:v>115</c:v>
                </c:pt>
                <c:pt idx="41">
                  <c:v>116</c:v>
                </c:pt>
                <c:pt idx="42">
                  <c:v>127</c:v>
                </c:pt>
                <c:pt idx="43">
                  <c:v>122</c:v>
                </c:pt>
                <c:pt idx="44">
                  <c:v>100</c:v>
                </c:pt>
                <c:pt idx="45">
                  <c:v>123</c:v>
                </c:pt>
                <c:pt idx="46">
                  <c:v>115</c:v>
                </c:pt>
                <c:pt idx="47">
                  <c:v>139</c:v>
                </c:pt>
                <c:pt idx="48">
                  <c:v>132</c:v>
                </c:pt>
                <c:pt idx="49">
                  <c:v>100</c:v>
                </c:pt>
                <c:pt idx="50">
                  <c:v>116</c:v>
                </c:pt>
                <c:pt idx="51">
                  <c:v>116</c:v>
                </c:pt>
              </c:numCache>
            </c:numRef>
          </c:val>
          <c:smooth val="0"/>
          <c:extLst>
            <c:ext xmlns:c16="http://schemas.microsoft.com/office/drawing/2014/chart" uri="{C3380CC4-5D6E-409C-BE32-E72D297353CC}">
              <c16:uniqueId val="{00000002-1793-41A6-AA20-C77E0FBC645F}"/>
            </c:ext>
          </c:extLst>
        </c:ser>
        <c:ser>
          <c:idx val="4"/>
          <c:order val="3"/>
          <c:tx>
            <c:strRef>
              <c:f>Violencias!$A$68</c:f>
              <c:strCache>
                <c:ptCount val="1"/>
                <c:pt idx="0">
                  <c:v>2021</c:v>
                </c:pt>
              </c:strCache>
            </c:strRef>
          </c:tx>
          <c:marker>
            <c:symbol val="none"/>
          </c:marker>
          <c:val>
            <c:numRef>
              <c:f>Violencias!$B$68:$BA$68</c:f>
              <c:numCache>
                <c:formatCode>General</c:formatCode>
                <c:ptCount val="52"/>
                <c:pt idx="0">
                  <c:v>80</c:v>
                </c:pt>
                <c:pt idx="1">
                  <c:v>81</c:v>
                </c:pt>
                <c:pt idx="2">
                  <c:v>106</c:v>
                </c:pt>
                <c:pt idx="3">
                  <c:v>112</c:v>
                </c:pt>
                <c:pt idx="4">
                  <c:v>128</c:v>
                </c:pt>
                <c:pt idx="5">
                  <c:v>135</c:v>
                </c:pt>
                <c:pt idx="6">
                  <c:v>118</c:v>
                </c:pt>
                <c:pt idx="7">
                  <c:v>150</c:v>
                </c:pt>
                <c:pt idx="8">
                  <c:v>132</c:v>
                </c:pt>
                <c:pt idx="9">
                  <c:v>124</c:v>
                </c:pt>
                <c:pt idx="10">
                  <c:v>105</c:v>
                </c:pt>
                <c:pt idx="11">
                  <c:v>111</c:v>
                </c:pt>
                <c:pt idx="12">
                  <c:v>102</c:v>
                </c:pt>
                <c:pt idx="13">
                  <c:v>98</c:v>
                </c:pt>
                <c:pt idx="14">
                  <c:v>92</c:v>
                </c:pt>
                <c:pt idx="15">
                  <c:v>110</c:v>
                </c:pt>
                <c:pt idx="16">
                  <c:v>95</c:v>
                </c:pt>
                <c:pt idx="17">
                  <c:v>95</c:v>
                </c:pt>
                <c:pt idx="18">
                  <c:v>120</c:v>
                </c:pt>
                <c:pt idx="19">
                  <c:v>129</c:v>
                </c:pt>
                <c:pt idx="20">
                  <c:v>139</c:v>
                </c:pt>
                <c:pt idx="21">
                  <c:v>131</c:v>
                </c:pt>
                <c:pt idx="22">
                  <c:v>123</c:v>
                </c:pt>
                <c:pt idx="23">
                  <c:v>112</c:v>
                </c:pt>
                <c:pt idx="24">
                  <c:v>117</c:v>
                </c:pt>
                <c:pt idx="25">
                  <c:v>136</c:v>
                </c:pt>
                <c:pt idx="26">
                  <c:v>128</c:v>
                </c:pt>
                <c:pt idx="27">
                  <c:v>148</c:v>
                </c:pt>
                <c:pt idx="28">
                  <c:v>125</c:v>
                </c:pt>
                <c:pt idx="29">
                  <c:v>113</c:v>
                </c:pt>
                <c:pt idx="30">
                  <c:v>129</c:v>
                </c:pt>
                <c:pt idx="31">
                  <c:v>118</c:v>
                </c:pt>
                <c:pt idx="32">
                  <c:v>87</c:v>
                </c:pt>
                <c:pt idx="33">
                  <c:v>6</c:v>
                </c:pt>
                <c:pt idx="34">
                  <c:v>8</c:v>
                </c:pt>
                <c:pt idx="35">
                  <c:v>76</c:v>
                </c:pt>
                <c:pt idx="36">
                  <c:v>171</c:v>
                </c:pt>
                <c:pt idx="37">
                  <c:v>156</c:v>
                </c:pt>
                <c:pt idx="38">
                  <c:v>157</c:v>
                </c:pt>
                <c:pt idx="39">
                  <c:v>153</c:v>
                </c:pt>
                <c:pt idx="40">
                  <c:v>119</c:v>
                </c:pt>
                <c:pt idx="41">
                  <c:v>138</c:v>
                </c:pt>
                <c:pt idx="42">
                  <c:v>154</c:v>
                </c:pt>
                <c:pt idx="43">
                  <c:v>152</c:v>
                </c:pt>
                <c:pt idx="44">
                  <c:v>153</c:v>
                </c:pt>
                <c:pt idx="45">
                  <c:v>114</c:v>
                </c:pt>
                <c:pt idx="46">
                  <c:v>151</c:v>
                </c:pt>
                <c:pt idx="47">
                  <c:v>111</c:v>
                </c:pt>
                <c:pt idx="48">
                  <c:v>152</c:v>
                </c:pt>
                <c:pt idx="49">
                  <c:v>111</c:v>
                </c:pt>
                <c:pt idx="50">
                  <c:v>109</c:v>
                </c:pt>
                <c:pt idx="51">
                  <c:v>69</c:v>
                </c:pt>
              </c:numCache>
            </c:numRef>
          </c:val>
          <c:smooth val="0"/>
          <c:extLst>
            <c:ext xmlns:c16="http://schemas.microsoft.com/office/drawing/2014/chart" uri="{C3380CC4-5D6E-409C-BE32-E72D297353CC}">
              <c16:uniqueId val="{00000003-1793-41A6-AA20-C77E0FBC645F}"/>
            </c:ext>
          </c:extLst>
        </c:ser>
        <c:ser>
          <c:idx val="2"/>
          <c:order val="4"/>
          <c:tx>
            <c:strRef>
              <c:f>Violencias!$A$69</c:f>
              <c:strCache>
                <c:ptCount val="1"/>
                <c:pt idx="0">
                  <c:v>2022</c:v>
                </c:pt>
              </c:strCache>
            </c:strRef>
          </c:tx>
          <c:marker>
            <c:symbol val="none"/>
          </c:marker>
          <c:val>
            <c:numRef>
              <c:f>Violencias!$B$69:$AL$69</c:f>
              <c:numCache>
                <c:formatCode>General</c:formatCode>
                <c:ptCount val="37"/>
                <c:pt idx="0">
                  <c:v>116</c:v>
                </c:pt>
                <c:pt idx="1">
                  <c:v>84</c:v>
                </c:pt>
                <c:pt idx="2">
                  <c:v>127</c:v>
                </c:pt>
                <c:pt idx="3">
                  <c:v>129</c:v>
                </c:pt>
                <c:pt idx="4">
                  <c:v>147</c:v>
                </c:pt>
                <c:pt idx="5">
                  <c:v>135</c:v>
                </c:pt>
                <c:pt idx="6">
                  <c:v>161</c:v>
                </c:pt>
                <c:pt idx="7">
                  <c:v>177</c:v>
                </c:pt>
                <c:pt idx="8">
                  <c:v>167</c:v>
                </c:pt>
                <c:pt idx="9">
                  <c:v>157</c:v>
                </c:pt>
                <c:pt idx="10">
                  <c:v>159</c:v>
                </c:pt>
                <c:pt idx="11">
                  <c:v>190</c:v>
                </c:pt>
                <c:pt idx="12">
                  <c:v>165</c:v>
                </c:pt>
                <c:pt idx="13">
                  <c:v>205</c:v>
                </c:pt>
                <c:pt idx="14">
                  <c:v>143</c:v>
                </c:pt>
                <c:pt idx="15">
                  <c:v>153</c:v>
                </c:pt>
                <c:pt idx="16">
                  <c:v>157</c:v>
                </c:pt>
                <c:pt idx="17">
                  <c:v>170</c:v>
                </c:pt>
                <c:pt idx="18">
                  <c:v>178</c:v>
                </c:pt>
                <c:pt idx="19">
                  <c:v>176</c:v>
                </c:pt>
                <c:pt idx="20">
                  <c:v>196</c:v>
                </c:pt>
                <c:pt idx="21">
                  <c:v>142</c:v>
                </c:pt>
                <c:pt idx="22">
                  <c:v>141</c:v>
                </c:pt>
                <c:pt idx="23">
                  <c:v>163</c:v>
                </c:pt>
                <c:pt idx="24">
                  <c:v>160</c:v>
                </c:pt>
                <c:pt idx="25">
                  <c:v>134</c:v>
                </c:pt>
                <c:pt idx="26">
                  <c:v>136</c:v>
                </c:pt>
                <c:pt idx="27">
                  <c:v>151</c:v>
                </c:pt>
                <c:pt idx="28">
                  <c:v>151</c:v>
                </c:pt>
                <c:pt idx="29">
                  <c:v>151</c:v>
                </c:pt>
                <c:pt idx="30">
                  <c:v>145</c:v>
                </c:pt>
                <c:pt idx="31">
                  <c:v>145</c:v>
                </c:pt>
                <c:pt idx="32">
                  <c:v>147</c:v>
                </c:pt>
                <c:pt idx="33">
                  <c:v>153</c:v>
                </c:pt>
                <c:pt idx="34">
                  <c:v>174</c:v>
                </c:pt>
                <c:pt idx="35">
                  <c:v>161</c:v>
                </c:pt>
              </c:numCache>
            </c:numRef>
          </c:val>
          <c:smooth val="0"/>
          <c:extLst>
            <c:ext xmlns:c16="http://schemas.microsoft.com/office/drawing/2014/chart" uri="{C3380CC4-5D6E-409C-BE32-E72D297353CC}">
              <c16:uniqueId val="{00000004-1793-41A6-AA20-C77E0FBC645F}"/>
            </c:ext>
          </c:extLst>
        </c:ser>
        <c:dLbls>
          <c:showLegendKey val="0"/>
          <c:showVal val="0"/>
          <c:showCatName val="0"/>
          <c:showSerName val="0"/>
          <c:showPercent val="0"/>
          <c:showBubbleSize val="0"/>
        </c:dLbls>
        <c:smooth val="0"/>
        <c:axId val="1325522576"/>
        <c:axId val="1325519856"/>
      </c:lineChart>
      <c:catAx>
        <c:axId val="1325522576"/>
        <c:scaling>
          <c:orientation val="minMax"/>
        </c:scaling>
        <c:delete val="0"/>
        <c:axPos val="b"/>
        <c:title>
          <c:tx>
            <c:rich>
              <a:bodyPr/>
              <a:lstStyle/>
              <a:p>
                <a:pPr>
                  <a:defRPr/>
                </a:pPr>
                <a:r>
                  <a:rPr lang="en-US"/>
                  <a:t>Semana Epidemiológica</a:t>
                </a:r>
              </a:p>
            </c:rich>
          </c:tx>
          <c:overlay val="0"/>
        </c:title>
        <c:majorTickMark val="out"/>
        <c:minorTickMark val="none"/>
        <c:tickLblPos val="nextTo"/>
        <c:crossAx val="1325519856"/>
        <c:crosses val="autoZero"/>
        <c:auto val="1"/>
        <c:lblAlgn val="ctr"/>
        <c:lblOffset val="100"/>
        <c:noMultiLvlLbl val="0"/>
      </c:catAx>
      <c:valAx>
        <c:axId val="1325519856"/>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General" sourceLinked="1"/>
        <c:majorTickMark val="out"/>
        <c:minorTickMark val="none"/>
        <c:tickLblPos val="nextTo"/>
        <c:crossAx val="1325522576"/>
        <c:crosses val="autoZero"/>
        <c:crossBetween val="between"/>
      </c:valAx>
    </c:plotArea>
    <c:legend>
      <c:legendPos val="t"/>
      <c:overlay val="0"/>
      <c:txPr>
        <a:bodyPr/>
        <a:lstStyle/>
        <a:p>
          <a:pPr>
            <a:defRPr sz="110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025371828521432E-2"/>
          <c:y val="0.10246351136621445"/>
          <c:w val="0.89019685039370078"/>
          <c:h val="0.68148198199609167"/>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Hoja2!$A$1:$F$1</c:f>
              <c:strCache>
                <c:ptCount val="6"/>
                <c:pt idx="0">
                  <c:v>Menor o igual a 5 años </c:v>
                </c:pt>
                <c:pt idx="1">
                  <c:v>6 a 11 años </c:v>
                </c:pt>
                <c:pt idx="2">
                  <c:v>12 a 18 años </c:v>
                </c:pt>
                <c:pt idx="3">
                  <c:v>19 a 26 años </c:v>
                </c:pt>
                <c:pt idx="4">
                  <c:v>27 a 59 años </c:v>
                </c:pt>
                <c:pt idx="5">
                  <c:v>Mayor o igual a 60 años </c:v>
                </c:pt>
              </c:strCache>
            </c:strRef>
          </c:cat>
          <c:val>
            <c:numRef>
              <c:f>Hoja2!$A$2:$F$2</c:f>
              <c:numCache>
                <c:formatCode>General</c:formatCode>
                <c:ptCount val="6"/>
                <c:pt idx="0">
                  <c:v>30</c:v>
                </c:pt>
                <c:pt idx="1">
                  <c:v>27</c:v>
                </c:pt>
                <c:pt idx="2">
                  <c:v>38</c:v>
                </c:pt>
                <c:pt idx="3">
                  <c:v>58</c:v>
                </c:pt>
                <c:pt idx="4">
                  <c:v>99</c:v>
                </c:pt>
                <c:pt idx="5">
                  <c:v>18</c:v>
                </c:pt>
              </c:numCache>
            </c:numRef>
          </c:val>
          <c:extLst>
            <c:ext xmlns:c16="http://schemas.microsoft.com/office/drawing/2014/chart" uri="{C3380CC4-5D6E-409C-BE32-E72D297353CC}">
              <c16:uniqueId val="{00000000-AED1-4600-8D1C-D28708A08F60}"/>
            </c:ext>
          </c:extLst>
        </c:ser>
        <c:dLbls>
          <c:showLegendKey val="0"/>
          <c:showVal val="0"/>
          <c:showCatName val="0"/>
          <c:showSerName val="0"/>
          <c:showPercent val="0"/>
          <c:showBubbleSize val="0"/>
        </c:dLbls>
        <c:gapWidth val="219"/>
        <c:overlap val="-27"/>
        <c:axId val="1691254848"/>
        <c:axId val="1691254016"/>
      </c:barChart>
      <c:catAx>
        <c:axId val="1691254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691254016"/>
        <c:crosses val="autoZero"/>
        <c:auto val="1"/>
        <c:lblAlgn val="ctr"/>
        <c:lblOffset val="100"/>
        <c:noMultiLvlLbl val="0"/>
      </c:catAx>
      <c:valAx>
        <c:axId val="1691254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91254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3"/>
          <c:tx>
            <c:strRef>
              <c:f>'Canal endémico (C)'!$A$72</c:f>
              <c:strCache>
                <c:ptCount val="1"/>
                <c:pt idx="0">
                  <c:v>2022</c:v>
                </c:pt>
              </c:strCache>
            </c:strRef>
          </c:tx>
          <c:spPr>
            <a:solidFill>
              <a:srgbClr val="0070C0"/>
            </a:solidFill>
          </c:spPr>
          <c:invertIfNegative val="0"/>
          <c:val>
            <c:numRef>
              <c:f>'Canal endémico (C)'!$B$72:$BA$72</c:f>
              <c:numCache>
                <c:formatCode>General</c:formatCode>
                <c:ptCount val="52"/>
                <c:pt idx="0">
                  <c:v>4</c:v>
                </c:pt>
                <c:pt idx="1">
                  <c:v>0</c:v>
                </c:pt>
                <c:pt idx="2">
                  <c:v>2</c:v>
                </c:pt>
                <c:pt idx="3">
                  <c:v>2</c:v>
                </c:pt>
                <c:pt idx="4">
                  <c:v>3</c:v>
                </c:pt>
                <c:pt idx="5">
                  <c:v>3</c:v>
                </c:pt>
                <c:pt idx="6">
                  <c:v>2</c:v>
                </c:pt>
                <c:pt idx="7">
                  <c:v>0</c:v>
                </c:pt>
                <c:pt idx="8">
                  <c:v>2</c:v>
                </c:pt>
                <c:pt idx="9">
                  <c:v>2</c:v>
                </c:pt>
                <c:pt idx="10">
                  <c:v>3</c:v>
                </c:pt>
                <c:pt idx="11">
                  <c:v>1</c:v>
                </c:pt>
                <c:pt idx="12">
                  <c:v>3</c:v>
                </c:pt>
                <c:pt idx="13">
                  <c:v>2</c:v>
                </c:pt>
                <c:pt idx="14">
                  <c:v>3</c:v>
                </c:pt>
                <c:pt idx="15">
                  <c:v>3</c:v>
                </c:pt>
                <c:pt idx="16">
                  <c:v>4</c:v>
                </c:pt>
                <c:pt idx="17">
                  <c:v>0</c:v>
                </c:pt>
                <c:pt idx="18">
                  <c:v>7</c:v>
                </c:pt>
                <c:pt idx="19">
                  <c:v>4</c:v>
                </c:pt>
                <c:pt idx="20">
                  <c:v>4</c:v>
                </c:pt>
                <c:pt idx="21">
                  <c:v>1</c:v>
                </c:pt>
                <c:pt idx="22">
                  <c:v>5</c:v>
                </c:pt>
                <c:pt idx="23">
                  <c:v>3</c:v>
                </c:pt>
                <c:pt idx="24">
                  <c:v>6</c:v>
                </c:pt>
                <c:pt idx="25">
                  <c:v>2</c:v>
                </c:pt>
                <c:pt idx="26">
                  <c:v>0</c:v>
                </c:pt>
                <c:pt idx="27">
                  <c:v>2</c:v>
                </c:pt>
                <c:pt idx="28">
                  <c:v>3</c:v>
                </c:pt>
                <c:pt idx="29">
                  <c:v>6</c:v>
                </c:pt>
                <c:pt idx="30">
                  <c:v>0</c:v>
                </c:pt>
                <c:pt idx="31">
                  <c:v>4</c:v>
                </c:pt>
                <c:pt idx="32">
                  <c:v>0</c:v>
                </c:pt>
                <c:pt idx="33">
                  <c:v>3</c:v>
                </c:pt>
                <c:pt idx="34">
                  <c:v>2</c:v>
                </c:pt>
                <c:pt idx="35">
                  <c:v>3</c:v>
                </c:pt>
              </c:numCache>
            </c:numRef>
          </c:val>
          <c:extLst>
            <c:ext xmlns:c16="http://schemas.microsoft.com/office/drawing/2014/chart" uri="{C3380CC4-5D6E-409C-BE32-E72D297353CC}">
              <c16:uniqueId val="{00000000-D22B-41FA-8B3D-36618CEF458A}"/>
            </c:ext>
          </c:extLst>
        </c:ser>
        <c:dLbls>
          <c:showLegendKey val="0"/>
          <c:showVal val="0"/>
          <c:showCatName val="0"/>
          <c:showSerName val="0"/>
          <c:showPercent val="0"/>
          <c:showBubbleSize val="0"/>
        </c:dLbls>
        <c:gapWidth val="5"/>
        <c:axId val="40211968"/>
        <c:axId val="40213888"/>
      </c:barChart>
      <c:lineChart>
        <c:grouping val="standard"/>
        <c:varyColors val="0"/>
        <c:ser>
          <c:idx val="1"/>
          <c:order val="0"/>
          <c:tx>
            <c:strRef>
              <c:f>'Canal endémico (C)'!$A$71</c:f>
              <c:strCache>
                <c:ptCount val="1"/>
                <c:pt idx="0">
                  <c:v>2021</c:v>
                </c:pt>
              </c:strCache>
            </c:strRef>
          </c:tx>
          <c:spPr>
            <a:ln w="22225"/>
          </c:spPr>
          <c:marker>
            <c:symbol val="none"/>
          </c:marker>
          <c:val>
            <c:numRef>
              <c:f>'Canal endémico (C)'!$B$71:$BA$71</c:f>
              <c:numCache>
                <c:formatCode>General</c:formatCode>
                <c:ptCount val="52"/>
                <c:pt idx="0">
                  <c:v>1</c:v>
                </c:pt>
                <c:pt idx="1">
                  <c:v>0</c:v>
                </c:pt>
                <c:pt idx="2">
                  <c:v>2</c:v>
                </c:pt>
                <c:pt idx="3">
                  <c:v>2</c:v>
                </c:pt>
                <c:pt idx="4">
                  <c:v>0</c:v>
                </c:pt>
                <c:pt idx="5">
                  <c:v>0</c:v>
                </c:pt>
                <c:pt idx="6">
                  <c:v>1</c:v>
                </c:pt>
                <c:pt idx="7">
                  <c:v>2</c:v>
                </c:pt>
                <c:pt idx="8">
                  <c:v>4</c:v>
                </c:pt>
                <c:pt idx="9">
                  <c:v>1</c:v>
                </c:pt>
                <c:pt idx="10">
                  <c:v>1</c:v>
                </c:pt>
                <c:pt idx="11">
                  <c:v>1</c:v>
                </c:pt>
                <c:pt idx="12">
                  <c:v>0</c:v>
                </c:pt>
                <c:pt idx="13">
                  <c:v>2</c:v>
                </c:pt>
                <c:pt idx="14">
                  <c:v>2</c:v>
                </c:pt>
                <c:pt idx="15">
                  <c:v>1</c:v>
                </c:pt>
                <c:pt idx="16">
                  <c:v>3</c:v>
                </c:pt>
                <c:pt idx="17">
                  <c:v>4</c:v>
                </c:pt>
                <c:pt idx="18">
                  <c:v>5</c:v>
                </c:pt>
                <c:pt idx="19">
                  <c:v>2</c:v>
                </c:pt>
                <c:pt idx="20">
                  <c:v>0</c:v>
                </c:pt>
                <c:pt idx="21">
                  <c:v>2</c:v>
                </c:pt>
                <c:pt idx="22">
                  <c:v>3</c:v>
                </c:pt>
                <c:pt idx="23">
                  <c:v>1</c:v>
                </c:pt>
                <c:pt idx="24">
                  <c:v>2</c:v>
                </c:pt>
                <c:pt idx="25">
                  <c:v>3</c:v>
                </c:pt>
                <c:pt idx="26">
                  <c:v>2</c:v>
                </c:pt>
                <c:pt idx="27">
                  <c:v>1</c:v>
                </c:pt>
                <c:pt idx="28">
                  <c:v>2</c:v>
                </c:pt>
                <c:pt idx="29">
                  <c:v>0</c:v>
                </c:pt>
                <c:pt idx="30">
                  <c:v>3</c:v>
                </c:pt>
                <c:pt idx="31">
                  <c:v>3</c:v>
                </c:pt>
                <c:pt idx="32">
                  <c:v>1</c:v>
                </c:pt>
                <c:pt idx="33">
                  <c:v>2</c:v>
                </c:pt>
                <c:pt idx="34">
                  <c:v>3</c:v>
                </c:pt>
                <c:pt idx="35">
                  <c:v>2</c:v>
                </c:pt>
                <c:pt idx="36">
                  <c:v>2</c:v>
                </c:pt>
                <c:pt idx="37">
                  <c:v>9</c:v>
                </c:pt>
                <c:pt idx="38">
                  <c:v>3</c:v>
                </c:pt>
                <c:pt idx="39">
                  <c:v>2</c:v>
                </c:pt>
                <c:pt idx="40">
                  <c:v>1</c:v>
                </c:pt>
                <c:pt idx="41">
                  <c:v>2</c:v>
                </c:pt>
                <c:pt idx="42">
                  <c:v>4</c:v>
                </c:pt>
                <c:pt idx="43">
                  <c:v>2</c:v>
                </c:pt>
                <c:pt idx="44">
                  <c:v>1</c:v>
                </c:pt>
                <c:pt idx="45">
                  <c:v>1</c:v>
                </c:pt>
                <c:pt idx="46">
                  <c:v>4</c:v>
                </c:pt>
                <c:pt idx="47">
                  <c:v>3</c:v>
                </c:pt>
                <c:pt idx="48">
                  <c:v>2</c:v>
                </c:pt>
                <c:pt idx="49">
                  <c:v>2</c:v>
                </c:pt>
                <c:pt idx="50">
                  <c:v>1</c:v>
                </c:pt>
                <c:pt idx="51">
                  <c:v>3</c:v>
                </c:pt>
              </c:numCache>
            </c:numRef>
          </c:val>
          <c:smooth val="0"/>
          <c:extLst>
            <c:ext xmlns:c16="http://schemas.microsoft.com/office/drawing/2014/chart" uri="{C3380CC4-5D6E-409C-BE32-E72D297353CC}">
              <c16:uniqueId val="{00000000-5F54-6843-BFD9-CAA09CBC43B7}"/>
            </c:ext>
          </c:extLst>
        </c:ser>
        <c:ser>
          <c:idx val="3"/>
          <c:order val="1"/>
          <c:tx>
            <c:strRef>
              <c:f>'Canal endémico (C)'!$A$70</c:f>
              <c:strCache>
                <c:ptCount val="1"/>
                <c:pt idx="0">
                  <c:v>2020</c:v>
                </c:pt>
              </c:strCache>
            </c:strRef>
          </c:tx>
          <c:spPr>
            <a:ln w="22225"/>
          </c:spPr>
          <c:marker>
            <c:symbol val="none"/>
          </c:marker>
          <c:val>
            <c:numRef>
              <c:f>'Canal endémico (C)'!$B$70:$BA$70</c:f>
              <c:numCache>
                <c:formatCode>General</c:formatCode>
                <c:ptCount val="52"/>
                <c:pt idx="0">
                  <c:v>2</c:v>
                </c:pt>
                <c:pt idx="1">
                  <c:v>5</c:v>
                </c:pt>
                <c:pt idx="2">
                  <c:v>5</c:v>
                </c:pt>
                <c:pt idx="3">
                  <c:v>1</c:v>
                </c:pt>
                <c:pt idx="4">
                  <c:v>5</c:v>
                </c:pt>
                <c:pt idx="5">
                  <c:v>2</c:v>
                </c:pt>
                <c:pt idx="6">
                  <c:v>3</c:v>
                </c:pt>
                <c:pt idx="7">
                  <c:v>6</c:v>
                </c:pt>
                <c:pt idx="8">
                  <c:v>6</c:v>
                </c:pt>
                <c:pt idx="9">
                  <c:v>6</c:v>
                </c:pt>
                <c:pt idx="10">
                  <c:v>3</c:v>
                </c:pt>
                <c:pt idx="11">
                  <c:v>1</c:v>
                </c:pt>
                <c:pt idx="12">
                  <c:v>2</c:v>
                </c:pt>
                <c:pt idx="13">
                  <c:v>1</c:v>
                </c:pt>
                <c:pt idx="14">
                  <c:v>0</c:v>
                </c:pt>
                <c:pt idx="15">
                  <c:v>0</c:v>
                </c:pt>
                <c:pt idx="16">
                  <c:v>4</c:v>
                </c:pt>
                <c:pt idx="17">
                  <c:v>0</c:v>
                </c:pt>
                <c:pt idx="18">
                  <c:v>1</c:v>
                </c:pt>
                <c:pt idx="19">
                  <c:v>1</c:v>
                </c:pt>
                <c:pt idx="20">
                  <c:v>0</c:v>
                </c:pt>
                <c:pt idx="21">
                  <c:v>0</c:v>
                </c:pt>
                <c:pt idx="22">
                  <c:v>0</c:v>
                </c:pt>
                <c:pt idx="23">
                  <c:v>6</c:v>
                </c:pt>
                <c:pt idx="24">
                  <c:v>1</c:v>
                </c:pt>
                <c:pt idx="25">
                  <c:v>0</c:v>
                </c:pt>
                <c:pt idx="26">
                  <c:v>0</c:v>
                </c:pt>
                <c:pt idx="27">
                  <c:v>0</c:v>
                </c:pt>
                <c:pt idx="28">
                  <c:v>2</c:v>
                </c:pt>
                <c:pt idx="29">
                  <c:v>4</c:v>
                </c:pt>
                <c:pt idx="30">
                  <c:v>1</c:v>
                </c:pt>
                <c:pt idx="31">
                  <c:v>2</c:v>
                </c:pt>
                <c:pt idx="32">
                  <c:v>2</c:v>
                </c:pt>
                <c:pt idx="33">
                  <c:v>0</c:v>
                </c:pt>
                <c:pt idx="34">
                  <c:v>1</c:v>
                </c:pt>
                <c:pt idx="35">
                  <c:v>2</c:v>
                </c:pt>
                <c:pt idx="36">
                  <c:v>0</c:v>
                </c:pt>
                <c:pt idx="37">
                  <c:v>7</c:v>
                </c:pt>
                <c:pt idx="38">
                  <c:v>0</c:v>
                </c:pt>
                <c:pt idx="39">
                  <c:v>3</c:v>
                </c:pt>
                <c:pt idx="40">
                  <c:v>7</c:v>
                </c:pt>
                <c:pt idx="41">
                  <c:v>3</c:v>
                </c:pt>
                <c:pt idx="42">
                  <c:v>2</c:v>
                </c:pt>
                <c:pt idx="43">
                  <c:v>3</c:v>
                </c:pt>
                <c:pt idx="44">
                  <c:v>2</c:v>
                </c:pt>
                <c:pt idx="45">
                  <c:v>6</c:v>
                </c:pt>
                <c:pt idx="46">
                  <c:v>1</c:v>
                </c:pt>
                <c:pt idx="47">
                  <c:v>2</c:v>
                </c:pt>
                <c:pt idx="48">
                  <c:v>7</c:v>
                </c:pt>
                <c:pt idx="49">
                  <c:v>1</c:v>
                </c:pt>
                <c:pt idx="50">
                  <c:v>1</c:v>
                </c:pt>
                <c:pt idx="51">
                  <c:v>3</c:v>
                </c:pt>
              </c:numCache>
            </c:numRef>
          </c:val>
          <c:smooth val="0"/>
          <c:extLst>
            <c:ext xmlns:c16="http://schemas.microsoft.com/office/drawing/2014/chart" uri="{C3380CC4-5D6E-409C-BE32-E72D297353CC}">
              <c16:uniqueId val="{00000002-5F54-6843-BFD9-CAA09CBC43B7}"/>
            </c:ext>
          </c:extLst>
        </c:ser>
        <c:ser>
          <c:idx val="0"/>
          <c:order val="2"/>
          <c:tx>
            <c:strRef>
              <c:f>'Canal endémico (C)'!$A$69</c:f>
              <c:strCache>
                <c:ptCount val="1"/>
                <c:pt idx="0">
                  <c:v>2019</c:v>
                </c:pt>
              </c:strCache>
            </c:strRef>
          </c:tx>
          <c:spPr>
            <a:ln w="22225"/>
          </c:spPr>
          <c:marker>
            <c:symbol val="none"/>
          </c:marker>
          <c:val>
            <c:numRef>
              <c:f>'Canal endémico (C)'!$B$69:$BA$69</c:f>
              <c:numCache>
                <c:formatCode>General</c:formatCode>
                <c:ptCount val="52"/>
                <c:pt idx="0">
                  <c:v>1</c:v>
                </c:pt>
                <c:pt idx="1">
                  <c:v>0</c:v>
                </c:pt>
                <c:pt idx="2">
                  <c:v>6</c:v>
                </c:pt>
                <c:pt idx="3">
                  <c:v>4</c:v>
                </c:pt>
                <c:pt idx="4">
                  <c:v>1</c:v>
                </c:pt>
                <c:pt idx="5">
                  <c:v>0</c:v>
                </c:pt>
                <c:pt idx="6">
                  <c:v>5</c:v>
                </c:pt>
                <c:pt idx="7">
                  <c:v>1</c:v>
                </c:pt>
                <c:pt idx="8">
                  <c:v>2</c:v>
                </c:pt>
                <c:pt idx="9">
                  <c:v>2</c:v>
                </c:pt>
                <c:pt idx="10">
                  <c:v>2</c:v>
                </c:pt>
                <c:pt idx="11">
                  <c:v>3</c:v>
                </c:pt>
                <c:pt idx="12">
                  <c:v>4</c:v>
                </c:pt>
                <c:pt idx="13">
                  <c:v>5</c:v>
                </c:pt>
                <c:pt idx="14">
                  <c:v>6</c:v>
                </c:pt>
                <c:pt idx="15">
                  <c:v>4</c:v>
                </c:pt>
                <c:pt idx="16">
                  <c:v>6</c:v>
                </c:pt>
                <c:pt idx="17">
                  <c:v>5</c:v>
                </c:pt>
                <c:pt idx="18">
                  <c:v>4</c:v>
                </c:pt>
                <c:pt idx="19">
                  <c:v>8</c:v>
                </c:pt>
                <c:pt idx="20">
                  <c:v>4</c:v>
                </c:pt>
                <c:pt idx="21">
                  <c:v>5</c:v>
                </c:pt>
                <c:pt idx="22">
                  <c:v>2</c:v>
                </c:pt>
                <c:pt idx="23">
                  <c:v>4</c:v>
                </c:pt>
                <c:pt idx="24">
                  <c:v>5</c:v>
                </c:pt>
                <c:pt idx="25">
                  <c:v>3</c:v>
                </c:pt>
                <c:pt idx="26">
                  <c:v>3</c:v>
                </c:pt>
                <c:pt idx="27">
                  <c:v>0</c:v>
                </c:pt>
                <c:pt idx="28">
                  <c:v>2</c:v>
                </c:pt>
                <c:pt idx="29">
                  <c:v>3</c:v>
                </c:pt>
                <c:pt idx="30">
                  <c:v>5</c:v>
                </c:pt>
                <c:pt idx="31">
                  <c:v>1</c:v>
                </c:pt>
                <c:pt idx="32">
                  <c:v>1</c:v>
                </c:pt>
                <c:pt idx="33">
                  <c:v>2</c:v>
                </c:pt>
                <c:pt idx="34">
                  <c:v>1</c:v>
                </c:pt>
                <c:pt idx="35">
                  <c:v>4</c:v>
                </c:pt>
                <c:pt idx="36">
                  <c:v>1</c:v>
                </c:pt>
                <c:pt idx="37">
                  <c:v>3</c:v>
                </c:pt>
                <c:pt idx="38">
                  <c:v>3</c:v>
                </c:pt>
                <c:pt idx="39">
                  <c:v>6</c:v>
                </c:pt>
                <c:pt idx="40">
                  <c:v>2</c:v>
                </c:pt>
                <c:pt idx="41">
                  <c:v>3</c:v>
                </c:pt>
                <c:pt idx="42">
                  <c:v>2</c:v>
                </c:pt>
                <c:pt idx="43">
                  <c:v>2</c:v>
                </c:pt>
                <c:pt idx="44">
                  <c:v>2</c:v>
                </c:pt>
                <c:pt idx="45">
                  <c:v>4</c:v>
                </c:pt>
                <c:pt idx="46">
                  <c:v>1</c:v>
                </c:pt>
                <c:pt idx="47">
                  <c:v>5</c:v>
                </c:pt>
                <c:pt idx="48">
                  <c:v>4</c:v>
                </c:pt>
                <c:pt idx="49">
                  <c:v>3</c:v>
                </c:pt>
                <c:pt idx="50">
                  <c:v>4</c:v>
                </c:pt>
                <c:pt idx="51">
                  <c:v>2</c:v>
                </c:pt>
              </c:numCache>
            </c:numRef>
          </c:val>
          <c:smooth val="0"/>
          <c:extLst>
            <c:ext xmlns:c16="http://schemas.microsoft.com/office/drawing/2014/chart" uri="{C3380CC4-5D6E-409C-BE32-E72D297353CC}">
              <c16:uniqueId val="{00000001-5F54-6843-BFD9-CAA09CBC43B7}"/>
            </c:ext>
          </c:extLst>
        </c:ser>
        <c:dLbls>
          <c:showLegendKey val="0"/>
          <c:showVal val="0"/>
          <c:showCatName val="0"/>
          <c:showSerName val="0"/>
          <c:showPercent val="0"/>
          <c:showBubbleSize val="0"/>
        </c:dLbls>
        <c:marker val="1"/>
        <c:smooth val="0"/>
        <c:axId val="40211968"/>
        <c:axId val="40213888"/>
      </c:lineChart>
      <c:catAx>
        <c:axId val="40211968"/>
        <c:scaling>
          <c:orientation val="minMax"/>
        </c:scaling>
        <c:delete val="0"/>
        <c:axPos val="b"/>
        <c:title>
          <c:tx>
            <c:rich>
              <a:bodyPr/>
              <a:lstStyle/>
              <a:p>
                <a:pPr>
                  <a:defRPr sz="900"/>
                </a:pPr>
                <a:r>
                  <a:rPr lang="en-US" sz="900"/>
                  <a:t>Semana Epidemiológica</a:t>
                </a:r>
              </a:p>
            </c:rich>
          </c:tx>
          <c:overlay val="0"/>
        </c:title>
        <c:majorTickMark val="out"/>
        <c:minorTickMark val="none"/>
        <c:tickLblPos val="nextTo"/>
        <c:txPr>
          <a:bodyPr/>
          <a:lstStyle/>
          <a:p>
            <a:pPr>
              <a:defRPr sz="900"/>
            </a:pPr>
            <a:endParaRPr lang="en-US"/>
          </a:p>
        </c:txPr>
        <c:crossAx val="40213888"/>
        <c:crosses val="autoZero"/>
        <c:auto val="1"/>
        <c:lblAlgn val="ctr"/>
        <c:lblOffset val="100"/>
        <c:noMultiLvlLbl val="0"/>
      </c:catAx>
      <c:valAx>
        <c:axId val="40213888"/>
        <c:scaling>
          <c:orientation val="minMax"/>
        </c:scaling>
        <c:delete val="0"/>
        <c:axPos val="l"/>
        <c:title>
          <c:tx>
            <c:rich>
              <a:bodyPr rot="-5400000" vert="horz"/>
              <a:lstStyle/>
              <a:p>
                <a:pPr>
                  <a:defRPr sz="900"/>
                </a:pPr>
                <a:r>
                  <a:rPr lang="en-US" sz="900"/>
                  <a:t>Casos</a:t>
                </a:r>
              </a:p>
            </c:rich>
          </c:tx>
          <c:overlay val="0"/>
        </c:title>
        <c:numFmt formatCode="General" sourceLinked="1"/>
        <c:majorTickMark val="out"/>
        <c:minorTickMark val="none"/>
        <c:tickLblPos val="nextTo"/>
        <c:txPr>
          <a:bodyPr/>
          <a:lstStyle/>
          <a:p>
            <a:pPr>
              <a:defRPr sz="900"/>
            </a:pPr>
            <a:endParaRPr lang="en-US"/>
          </a:p>
        </c:txPr>
        <c:crossAx val="40211968"/>
        <c:crosses val="autoZero"/>
        <c:crossBetween val="between"/>
      </c:valAx>
    </c:plotArea>
    <c:legend>
      <c:legendPos val="t"/>
      <c:overlay val="0"/>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Hoja2!$A$6:$F$6</c:f>
              <c:strCache>
                <c:ptCount val="6"/>
                <c:pt idx="0">
                  <c:v>Menor o igual a 5 años </c:v>
                </c:pt>
                <c:pt idx="1">
                  <c:v>6 a 11 años </c:v>
                </c:pt>
                <c:pt idx="2">
                  <c:v>12 a 18 años </c:v>
                </c:pt>
                <c:pt idx="3">
                  <c:v>19 a 26 años </c:v>
                </c:pt>
                <c:pt idx="4">
                  <c:v>27 a 59 años </c:v>
                </c:pt>
                <c:pt idx="5">
                  <c:v>Mayor o igual a 60 años </c:v>
                </c:pt>
              </c:strCache>
            </c:strRef>
          </c:cat>
          <c:val>
            <c:numRef>
              <c:f>Hoja2!$A$7:$F$7</c:f>
              <c:numCache>
                <c:formatCode>General</c:formatCode>
                <c:ptCount val="6"/>
                <c:pt idx="0">
                  <c:v>61</c:v>
                </c:pt>
                <c:pt idx="1">
                  <c:v>64</c:v>
                </c:pt>
                <c:pt idx="2">
                  <c:v>147</c:v>
                </c:pt>
                <c:pt idx="3">
                  <c:v>46</c:v>
                </c:pt>
                <c:pt idx="4">
                  <c:v>45</c:v>
                </c:pt>
                <c:pt idx="5">
                  <c:v>2</c:v>
                </c:pt>
              </c:numCache>
            </c:numRef>
          </c:val>
          <c:extLst>
            <c:ext xmlns:c16="http://schemas.microsoft.com/office/drawing/2014/chart" uri="{C3380CC4-5D6E-409C-BE32-E72D297353CC}">
              <c16:uniqueId val="{00000000-D397-48B6-AA08-A08AAA8E771D}"/>
            </c:ext>
          </c:extLst>
        </c:ser>
        <c:dLbls>
          <c:showLegendKey val="0"/>
          <c:showVal val="0"/>
          <c:showCatName val="0"/>
          <c:showSerName val="0"/>
          <c:showPercent val="0"/>
          <c:showBubbleSize val="0"/>
        </c:dLbls>
        <c:gapWidth val="219"/>
        <c:overlap val="-27"/>
        <c:axId val="1648628672"/>
        <c:axId val="1648633248"/>
      </c:barChart>
      <c:catAx>
        <c:axId val="164862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648633248"/>
        <c:crosses val="autoZero"/>
        <c:auto val="1"/>
        <c:lblAlgn val="ctr"/>
        <c:lblOffset val="100"/>
        <c:noMultiLvlLbl val="0"/>
      </c:catAx>
      <c:valAx>
        <c:axId val="16486332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48628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'Pobl y FR'!$A$7:$A$17</c:f>
              <c:strCache>
                <c:ptCount val="11"/>
                <c:pt idx="0">
                  <c:v>Accidente laboral</c:v>
                </c:pt>
                <c:pt idx="1">
                  <c:v>Convive con persona con HBsAg (+)</c:v>
                </c:pt>
                <c:pt idx="2">
                  <c:v>Trabajador de la salud</c:v>
                </c:pt>
                <c:pt idx="3">
                  <c:v>Bisexual</c:v>
                </c:pt>
                <c:pt idx="4">
                  <c:v>Recibió tratamiento de acupuntura</c:v>
                </c:pt>
                <c:pt idx="5">
                  <c:v>Antecedente de procedimiento estético</c:v>
                </c:pt>
                <c:pt idx="6">
                  <c:v>Contacto sexual con persona con diagnóstico de hepatitis B o C</c:v>
                </c:pt>
                <c:pt idx="7">
                  <c:v>Hijo de madre con HBsAg (+) o diagnóstico de hepatitis C</c:v>
                </c:pt>
                <c:pt idx="8">
                  <c:v>Personas que se inyectan drogas</c:v>
                </c:pt>
                <c:pt idx="9">
                  <c:v>Más de un compañero sexual</c:v>
                </c:pt>
                <c:pt idx="10">
                  <c:v>Hombres que tienen sexo con hombres (HSH)</c:v>
                </c:pt>
              </c:strCache>
            </c:strRef>
          </c:cat>
          <c:val>
            <c:numRef>
              <c:f>'Pobl y FR'!$G$7:$G$17</c:f>
              <c:numCache>
                <c:formatCode>0.0</c:formatCode>
                <c:ptCount val="11"/>
                <c:pt idx="0">
                  <c:v>0.5714285714285714</c:v>
                </c:pt>
                <c:pt idx="1">
                  <c:v>0.5714285714285714</c:v>
                </c:pt>
                <c:pt idx="2">
                  <c:v>1.7142857142857144</c:v>
                </c:pt>
                <c:pt idx="3">
                  <c:v>1.7142857142857144</c:v>
                </c:pt>
                <c:pt idx="4">
                  <c:v>1.7142857142857144</c:v>
                </c:pt>
                <c:pt idx="5">
                  <c:v>2.2857142857142856</c:v>
                </c:pt>
                <c:pt idx="6">
                  <c:v>2.8571428571428572</c:v>
                </c:pt>
                <c:pt idx="7">
                  <c:v>3.4285714285714288</c:v>
                </c:pt>
                <c:pt idx="8">
                  <c:v>5.1428571428571423</c:v>
                </c:pt>
                <c:pt idx="9">
                  <c:v>25.714285714285712</c:v>
                </c:pt>
                <c:pt idx="10">
                  <c:v>54.285714285714285</c:v>
                </c:pt>
              </c:numCache>
            </c:numRef>
          </c:val>
          <c:extLst>
            <c:ext xmlns:c16="http://schemas.microsoft.com/office/drawing/2014/chart" uri="{C3380CC4-5D6E-409C-BE32-E72D297353CC}">
              <c16:uniqueId val="{00000000-7E84-4724-95F1-F30A8C50DC06}"/>
            </c:ext>
          </c:extLst>
        </c:ser>
        <c:dLbls>
          <c:dLblPos val="outEnd"/>
          <c:showLegendKey val="0"/>
          <c:showVal val="1"/>
          <c:showCatName val="0"/>
          <c:showSerName val="0"/>
          <c:showPercent val="0"/>
          <c:showBubbleSize val="0"/>
        </c:dLbls>
        <c:gapWidth val="150"/>
        <c:axId val="39249024"/>
        <c:axId val="39250944"/>
      </c:barChart>
      <c:catAx>
        <c:axId val="39249024"/>
        <c:scaling>
          <c:orientation val="minMax"/>
        </c:scaling>
        <c:delete val="0"/>
        <c:axPos val="l"/>
        <c:title>
          <c:tx>
            <c:rich>
              <a:bodyPr rot="-5400000" vert="horz"/>
              <a:lstStyle/>
              <a:p>
                <a:pPr>
                  <a:defRPr/>
                </a:pPr>
                <a:r>
                  <a:rPr lang="en-US"/>
                  <a:t>Poblaciones y factores de riesgo</a:t>
                </a:r>
              </a:p>
            </c:rich>
          </c:tx>
          <c:overlay val="0"/>
        </c:title>
        <c:numFmt formatCode="General" sourceLinked="0"/>
        <c:majorTickMark val="out"/>
        <c:minorTickMark val="none"/>
        <c:tickLblPos val="nextTo"/>
        <c:crossAx val="39250944"/>
        <c:crosses val="autoZero"/>
        <c:auto val="1"/>
        <c:lblAlgn val="ctr"/>
        <c:lblOffset val="100"/>
        <c:noMultiLvlLbl val="0"/>
      </c:catAx>
      <c:valAx>
        <c:axId val="39250944"/>
        <c:scaling>
          <c:orientation val="minMax"/>
        </c:scaling>
        <c:delete val="0"/>
        <c:axPos val="b"/>
        <c:title>
          <c:tx>
            <c:rich>
              <a:bodyPr/>
              <a:lstStyle/>
              <a:p>
                <a:pPr>
                  <a:defRPr/>
                </a:pPr>
                <a:r>
                  <a:rPr lang="en-US"/>
                  <a:t>Porcentaje</a:t>
                </a:r>
              </a:p>
            </c:rich>
          </c:tx>
          <c:overlay val="0"/>
        </c:title>
        <c:numFmt formatCode="0.0" sourceLinked="1"/>
        <c:majorTickMark val="out"/>
        <c:minorTickMark val="none"/>
        <c:tickLblPos val="nextTo"/>
        <c:crossAx val="39249024"/>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3"/>
          <c:order val="0"/>
          <c:tx>
            <c:strRef>
              <c:f>Complicaciones!$G$3</c:f>
              <c:strCache>
                <c:ptCount val="1"/>
                <c:pt idx="0">
                  <c:v>%</c:v>
                </c:pt>
              </c:strCache>
            </c:strRef>
          </c:tx>
          <c:spPr>
            <a:solidFill>
              <a:schemeClr val="accent1"/>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Complicaciones!$A$4:$A$8</c:f>
              <c:strCache>
                <c:ptCount val="5"/>
                <c:pt idx="0">
                  <c:v>Falla hepática fulminante</c:v>
                </c:pt>
                <c:pt idx="1">
                  <c:v>Carcinoma hepático</c:v>
                </c:pt>
                <c:pt idx="2">
                  <c:v>Síndrome febril ictérico</c:v>
                </c:pt>
                <c:pt idx="3">
                  <c:v>Cirrosis hepática</c:v>
                </c:pt>
                <c:pt idx="4">
                  <c:v>Ninguna</c:v>
                </c:pt>
              </c:strCache>
            </c:strRef>
          </c:cat>
          <c:val>
            <c:numRef>
              <c:f>Complicaciones!$G$4:$G$8</c:f>
              <c:numCache>
                <c:formatCode>0.0</c:formatCode>
                <c:ptCount val="5"/>
                <c:pt idx="0">
                  <c:v>0</c:v>
                </c:pt>
                <c:pt idx="1">
                  <c:v>0.51282051282051277</c:v>
                </c:pt>
                <c:pt idx="2">
                  <c:v>10.76923076923077</c:v>
                </c:pt>
                <c:pt idx="3">
                  <c:v>14.358974358974358</c:v>
                </c:pt>
                <c:pt idx="4">
                  <c:v>74.358974358974365</c:v>
                </c:pt>
              </c:numCache>
            </c:numRef>
          </c:val>
          <c:extLst>
            <c:ext xmlns:c16="http://schemas.microsoft.com/office/drawing/2014/chart" uri="{C3380CC4-5D6E-409C-BE32-E72D297353CC}">
              <c16:uniqueId val="{00000000-4514-4961-B0EB-888B7B2B7303}"/>
            </c:ext>
          </c:extLst>
        </c:ser>
        <c:dLbls>
          <c:showLegendKey val="0"/>
          <c:showVal val="0"/>
          <c:showCatName val="0"/>
          <c:showSerName val="0"/>
          <c:showPercent val="0"/>
          <c:showBubbleSize val="0"/>
        </c:dLbls>
        <c:gapWidth val="150"/>
        <c:axId val="46555136"/>
        <c:axId val="46557824"/>
      </c:barChart>
      <c:catAx>
        <c:axId val="46555136"/>
        <c:scaling>
          <c:orientation val="minMax"/>
        </c:scaling>
        <c:delete val="0"/>
        <c:axPos val="l"/>
        <c:title>
          <c:tx>
            <c:rich>
              <a:bodyPr rot="-5400000" vert="horz"/>
              <a:lstStyle/>
              <a:p>
                <a:pPr>
                  <a:defRPr/>
                </a:pPr>
                <a:r>
                  <a:rPr lang="en-US"/>
                  <a:t>Complicaciones</a:t>
                </a:r>
              </a:p>
            </c:rich>
          </c:tx>
          <c:overlay val="0"/>
        </c:title>
        <c:numFmt formatCode="General" sourceLinked="0"/>
        <c:majorTickMark val="out"/>
        <c:minorTickMark val="none"/>
        <c:tickLblPos val="nextTo"/>
        <c:crossAx val="46557824"/>
        <c:crosses val="autoZero"/>
        <c:auto val="1"/>
        <c:lblAlgn val="ctr"/>
        <c:lblOffset val="100"/>
        <c:noMultiLvlLbl val="0"/>
      </c:catAx>
      <c:valAx>
        <c:axId val="46557824"/>
        <c:scaling>
          <c:orientation val="minMax"/>
        </c:scaling>
        <c:delete val="0"/>
        <c:axPos val="b"/>
        <c:title>
          <c:tx>
            <c:rich>
              <a:bodyPr/>
              <a:lstStyle/>
              <a:p>
                <a:pPr>
                  <a:defRPr/>
                </a:pPr>
                <a:r>
                  <a:rPr lang="en-US"/>
                  <a:t>Porcentaje</a:t>
                </a:r>
              </a:p>
            </c:rich>
          </c:tx>
          <c:overlay val="0"/>
        </c:title>
        <c:numFmt formatCode="0.0" sourceLinked="1"/>
        <c:majorTickMark val="out"/>
        <c:minorTickMark val="none"/>
        <c:tickLblPos val="nextTo"/>
        <c:crossAx val="46555136"/>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'Clasif del caso'!$A$3:$A$8</c:f>
              <c:strCache>
                <c:ptCount val="6"/>
                <c:pt idx="0">
                  <c:v>Hepatitis B por transmisión materno infantil</c:v>
                </c:pt>
                <c:pt idx="1">
                  <c:v>Hepatitis coinfección B-D</c:v>
                </c:pt>
                <c:pt idx="2">
                  <c:v>Hepatitis B a clasificar</c:v>
                </c:pt>
                <c:pt idx="3">
                  <c:v>Hepatitis B aguda</c:v>
                </c:pt>
                <c:pt idx="4">
                  <c:v>Hepatitis B crónica</c:v>
                </c:pt>
                <c:pt idx="5">
                  <c:v>Hepatitis C</c:v>
                </c:pt>
              </c:strCache>
            </c:strRef>
          </c:cat>
          <c:val>
            <c:numRef>
              <c:f>'Clasif del caso'!$C$3:$C$8</c:f>
              <c:numCache>
                <c:formatCode>0.0</c:formatCode>
                <c:ptCount val="6"/>
                <c:pt idx="0">
                  <c:v>0</c:v>
                </c:pt>
                <c:pt idx="1">
                  <c:v>0</c:v>
                </c:pt>
                <c:pt idx="2">
                  <c:v>15.384615384615385</c:v>
                </c:pt>
                <c:pt idx="3">
                  <c:v>17.435897435897434</c:v>
                </c:pt>
                <c:pt idx="4">
                  <c:v>18.974358974358974</c:v>
                </c:pt>
                <c:pt idx="5">
                  <c:v>48.205128205128204</c:v>
                </c:pt>
              </c:numCache>
            </c:numRef>
          </c:val>
          <c:extLst>
            <c:ext xmlns:c16="http://schemas.microsoft.com/office/drawing/2014/chart" uri="{C3380CC4-5D6E-409C-BE32-E72D297353CC}">
              <c16:uniqueId val="{00000000-C2DE-4D34-8AAB-9D6D3C95ECE0}"/>
            </c:ext>
          </c:extLst>
        </c:ser>
        <c:dLbls>
          <c:dLblPos val="outEnd"/>
          <c:showLegendKey val="0"/>
          <c:showVal val="1"/>
          <c:showCatName val="0"/>
          <c:showSerName val="0"/>
          <c:showPercent val="0"/>
          <c:showBubbleSize val="0"/>
        </c:dLbls>
        <c:gapWidth val="150"/>
        <c:axId val="40564992"/>
        <c:axId val="40573184"/>
      </c:barChart>
      <c:catAx>
        <c:axId val="40564992"/>
        <c:scaling>
          <c:orientation val="minMax"/>
        </c:scaling>
        <c:delete val="0"/>
        <c:axPos val="l"/>
        <c:title>
          <c:tx>
            <c:rich>
              <a:bodyPr rot="-5400000" vert="horz"/>
              <a:lstStyle/>
              <a:p>
                <a:pPr>
                  <a:defRPr sz="900"/>
                </a:pPr>
                <a:r>
                  <a:rPr lang="es-CO" sz="900"/>
                  <a:t>Tipo de hepatitis</a:t>
                </a:r>
              </a:p>
            </c:rich>
          </c:tx>
          <c:overlay val="0"/>
        </c:title>
        <c:numFmt formatCode="General" sourceLinked="0"/>
        <c:majorTickMark val="out"/>
        <c:minorTickMark val="none"/>
        <c:tickLblPos val="nextTo"/>
        <c:txPr>
          <a:bodyPr/>
          <a:lstStyle/>
          <a:p>
            <a:pPr>
              <a:defRPr sz="900"/>
            </a:pPr>
            <a:endParaRPr lang="en-US"/>
          </a:p>
        </c:txPr>
        <c:crossAx val="40573184"/>
        <c:crosses val="autoZero"/>
        <c:auto val="1"/>
        <c:lblAlgn val="ctr"/>
        <c:lblOffset val="100"/>
        <c:noMultiLvlLbl val="0"/>
      </c:catAx>
      <c:valAx>
        <c:axId val="40573184"/>
        <c:scaling>
          <c:orientation val="minMax"/>
        </c:scaling>
        <c:delete val="0"/>
        <c:axPos val="b"/>
        <c:title>
          <c:tx>
            <c:rich>
              <a:bodyPr/>
              <a:lstStyle/>
              <a:p>
                <a:pPr>
                  <a:defRPr/>
                </a:pPr>
                <a:r>
                  <a:rPr lang="es-CO"/>
                  <a:t>Porcentaje</a:t>
                </a:r>
              </a:p>
            </c:rich>
          </c:tx>
          <c:overlay val="0"/>
        </c:title>
        <c:numFmt formatCode="0.0" sourceLinked="1"/>
        <c:majorTickMark val="out"/>
        <c:minorTickMark val="none"/>
        <c:tickLblPos val="nextTo"/>
        <c:txPr>
          <a:bodyPr/>
          <a:lstStyle/>
          <a:p>
            <a:pPr>
              <a:defRPr sz="900"/>
            </a:pPr>
            <a:endParaRPr lang="en-US"/>
          </a:p>
        </c:txPr>
        <c:crossAx val="40564992"/>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862301867684912"/>
          <c:y val="5.3979226988698038E-2"/>
          <c:w val="0.80902406748710554"/>
          <c:h val="0.51458221545877569"/>
        </c:manualLayout>
      </c:layout>
      <c:areaChart>
        <c:grouping val="standard"/>
        <c:varyColors val="0"/>
        <c:ser>
          <c:idx val="3"/>
          <c:order val="1"/>
          <c:tx>
            <c:strRef>
              <c:f>IRA!$A$79</c:f>
              <c:strCache>
                <c:ptCount val="1"/>
                <c:pt idx="0">
                  <c:v>Percentil 75</c:v>
                </c:pt>
              </c:strCache>
            </c:strRef>
          </c:tx>
          <c:spPr>
            <a:solidFill>
              <a:srgbClr val="C00000"/>
            </a:solidFill>
            <a:ln w="25400">
              <a:solidFill>
                <a:srgbClr val="FF0000"/>
              </a:solidFill>
              <a:prstDash val="solid"/>
            </a:ln>
          </c:spPr>
          <c:val>
            <c:numRef>
              <c:f>IRA!$B$79:$BA$79</c:f>
              <c:numCache>
                <c:formatCode>0.0</c:formatCode>
                <c:ptCount val="52"/>
                <c:pt idx="0">
                  <c:v>12311.75</c:v>
                </c:pt>
                <c:pt idx="1">
                  <c:v>11807.75</c:v>
                </c:pt>
                <c:pt idx="2">
                  <c:v>10014.5</c:v>
                </c:pt>
                <c:pt idx="3">
                  <c:v>10716.25</c:v>
                </c:pt>
                <c:pt idx="4">
                  <c:v>11038.5</c:v>
                </c:pt>
                <c:pt idx="5">
                  <c:v>13232.75</c:v>
                </c:pt>
                <c:pt idx="6">
                  <c:v>11651</c:v>
                </c:pt>
                <c:pt idx="7">
                  <c:v>14124</c:v>
                </c:pt>
                <c:pt idx="8">
                  <c:v>13113.5</c:v>
                </c:pt>
                <c:pt idx="9">
                  <c:v>12696.25</c:v>
                </c:pt>
                <c:pt idx="10">
                  <c:v>12593</c:v>
                </c:pt>
                <c:pt idx="11">
                  <c:v>11443</c:v>
                </c:pt>
                <c:pt idx="12">
                  <c:v>13317.5</c:v>
                </c:pt>
                <c:pt idx="13">
                  <c:v>13000.5</c:v>
                </c:pt>
                <c:pt idx="14">
                  <c:v>11845.75</c:v>
                </c:pt>
                <c:pt idx="15">
                  <c:v>11684.5</c:v>
                </c:pt>
                <c:pt idx="16">
                  <c:v>11441.25</c:v>
                </c:pt>
                <c:pt idx="17">
                  <c:v>12032.25</c:v>
                </c:pt>
                <c:pt idx="18">
                  <c:v>13525.25</c:v>
                </c:pt>
                <c:pt idx="19">
                  <c:v>15271</c:v>
                </c:pt>
                <c:pt idx="20">
                  <c:v>13754.75</c:v>
                </c:pt>
                <c:pt idx="21">
                  <c:v>11705</c:v>
                </c:pt>
                <c:pt idx="22">
                  <c:v>13947.25</c:v>
                </c:pt>
                <c:pt idx="23">
                  <c:v>14984.75</c:v>
                </c:pt>
                <c:pt idx="24">
                  <c:v>12511</c:v>
                </c:pt>
                <c:pt idx="25">
                  <c:v>10835.75</c:v>
                </c:pt>
                <c:pt idx="26">
                  <c:v>12719.25</c:v>
                </c:pt>
                <c:pt idx="27">
                  <c:v>11804.75</c:v>
                </c:pt>
                <c:pt idx="28">
                  <c:v>11544.5</c:v>
                </c:pt>
                <c:pt idx="29">
                  <c:v>13120.25</c:v>
                </c:pt>
                <c:pt idx="30">
                  <c:v>13741.25</c:v>
                </c:pt>
                <c:pt idx="31">
                  <c:v>11849.25</c:v>
                </c:pt>
                <c:pt idx="32">
                  <c:v>13326.5</c:v>
                </c:pt>
                <c:pt idx="33">
                  <c:v>14662.75</c:v>
                </c:pt>
                <c:pt idx="34">
                  <c:v>13236.75</c:v>
                </c:pt>
                <c:pt idx="35">
                  <c:v>13933</c:v>
                </c:pt>
                <c:pt idx="36">
                  <c:v>13328</c:v>
                </c:pt>
                <c:pt idx="37">
                  <c:v>14975.5</c:v>
                </c:pt>
                <c:pt idx="38">
                  <c:v>14911.5</c:v>
                </c:pt>
                <c:pt idx="39">
                  <c:v>13346.5</c:v>
                </c:pt>
                <c:pt idx="40">
                  <c:v>12111</c:v>
                </c:pt>
                <c:pt idx="41">
                  <c:v>15718.25</c:v>
                </c:pt>
                <c:pt idx="42">
                  <c:v>12936.5</c:v>
                </c:pt>
                <c:pt idx="43">
                  <c:v>10638.75</c:v>
                </c:pt>
                <c:pt idx="44">
                  <c:v>12261.5</c:v>
                </c:pt>
                <c:pt idx="45">
                  <c:v>14346.25</c:v>
                </c:pt>
                <c:pt idx="46">
                  <c:v>15132.75</c:v>
                </c:pt>
                <c:pt idx="47">
                  <c:v>14037.75</c:v>
                </c:pt>
                <c:pt idx="48">
                  <c:v>15665.75</c:v>
                </c:pt>
                <c:pt idx="49">
                  <c:v>14540.5</c:v>
                </c:pt>
                <c:pt idx="50">
                  <c:v>12542.75</c:v>
                </c:pt>
                <c:pt idx="51">
                  <c:v>11201.5</c:v>
                </c:pt>
              </c:numCache>
            </c:numRef>
          </c:val>
          <c:extLst>
            <c:ext xmlns:c16="http://schemas.microsoft.com/office/drawing/2014/chart" uri="{C3380CC4-5D6E-409C-BE32-E72D297353CC}">
              <c16:uniqueId val="{00000000-A3D9-4ADF-BCFA-062EC43C8893}"/>
            </c:ext>
          </c:extLst>
        </c:ser>
        <c:ser>
          <c:idx val="1"/>
          <c:order val="2"/>
          <c:tx>
            <c:strRef>
              <c:f>IRA!$A$77</c:f>
              <c:strCache>
                <c:ptCount val="1"/>
                <c:pt idx="0">
                  <c:v>Mediana</c:v>
                </c:pt>
              </c:strCache>
            </c:strRef>
          </c:tx>
          <c:spPr>
            <a:ln w="28575" cap="rnd">
              <a:solidFill>
                <a:schemeClr val="accent4"/>
              </a:solidFill>
              <a:round/>
            </a:ln>
            <a:effectLst/>
          </c:spPr>
          <c:val>
            <c:numRef>
              <c:f>IRA!$B$77:$BA$77</c:f>
              <c:numCache>
                <c:formatCode>0.0</c:formatCode>
                <c:ptCount val="52"/>
                <c:pt idx="0">
                  <c:v>9731.5</c:v>
                </c:pt>
                <c:pt idx="1">
                  <c:v>11470.5</c:v>
                </c:pt>
                <c:pt idx="2">
                  <c:v>9818</c:v>
                </c:pt>
                <c:pt idx="3">
                  <c:v>9413</c:v>
                </c:pt>
                <c:pt idx="4">
                  <c:v>10195.5</c:v>
                </c:pt>
                <c:pt idx="5">
                  <c:v>11295</c:v>
                </c:pt>
                <c:pt idx="6">
                  <c:v>11288.5</c:v>
                </c:pt>
                <c:pt idx="7">
                  <c:v>12905.5</c:v>
                </c:pt>
                <c:pt idx="8">
                  <c:v>12364.5</c:v>
                </c:pt>
                <c:pt idx="9">
                  <c:v>12139.5</c:v>
                </c:pt>
                <c:pt idx="10">
                  <c:v>11117</c:v>
                </c:pt>
                <c:pt idx="11">
                  <c:v>10971</c:v>
                </c:pt>
                <c:pt idx="12">
                  <c:v>11279</c:v>
                </c:pt>
                <c:pt idx="13">
                  <c:v>11154</c:v>
                </c:pt>
                <c:pt idx="14">
                  <c:v>10599.5</c:v>
                </c:pt>
                <c:pt idx="15">
                  <c:v>11034</c:v>
                </c:pt>
                <c:pt idx="16">
                  <c:v>10627</c:v>
                </c:pt>
                <c:pt idx="17">
                  <c:v>11061</c:v>
                </c:pt>
                <c:pt idx="18">
                  <c:v>11523.5</c:v>
                </c:pt>
                <c:pt idx="19">
                  <c:v>14039</c:v>
                </c:pt>
                <c:pt idx="20">
                  <c:v>12050.5</c:v>
                </c:pt>
                <c:pt idx="21">
                  <c:v>11361</c:v>
                </c:pt>
                <c:pt idx="22">
                  <c:v>13307</c:v>
                </c:pt>
                <c:pt idx="23">
                  <c:v>12997.5</c:v>
                </c:pt>
                <c:pt idx="24">
                  <c:v>10884.5</c:v>
                </c:pt>
                <c:pt idx="25">
                  <c:v>10373</c:v>
                </c:pt>
                <c:pt idx="26">
                  <c:v>11556</c:v>
                </c:pt>
                <c:pt idx="27">
                  <c:v>11484</c:v>
                </c:pt>
                <c:pt idx="28">
                  <c:v>10864</c:v>
                </c:pt>
                <c:pt idx="29">
                  <c:v>12687.5</c:v>
                </c:pt>
                <c:pt idx="30">
                  <c:v>12534</c:v>
                </c:pt>
                <c:pt idx="31">
                  <c:v>11205</c:v>
                </c:pt>
                <c:pt idx="32">
                  <c:v>10579.5</c:v>
                </c:pt>
                <c:pt idx="33">
                  <c:v>14000</c:v>
                </c:pt>
                <c:pt idx="34">
                  <c:v>12400.5</c:v>
                </c:pt>
                <c:pt idx="35">
                  <c:v>12019.5</c:v>
                </c:pt>
                <c:pt idx="36">
                  <c:v>12674</c:v>
                </c:pt>
                <c:pt idx="37">
                  <c:v>13081.5</c:v>
                </c:pt>
                <c:pt idx="38">
                  <c:v>13789</c:v>
                </c:pt>
                <c:pt idx="39">
                  <c:v>12269.5</c:v>
                </c:pt>
                <c:pt idx="40">
                  <c:v>11757.5</c:v>
                </c:pt>
                <c:pt idx="41">
                  <c:v>13441.5</c:v>
                </c:pt>
                <c:pt idx="42">
                  <c:v>12175.5</c:v>
                </c:pt>
                <c:pt idx="43">
                  <c:v>9983</c:v>
                </c:pt>
                <c:pt idx="44">
                  <c:v>11811.5</c:v>
                </c:pt>
                <c:pt idx="45">
                  <c:v>13506</c:v>
                </c:pt>
                <c:pt idx="46">
                  <c:v>13880</c:v>
                </c:pt>
                <c:pt idx="47">
                  <c:v>12984.5</c:v>
                </c:pt>
                <c:pt idx="48">
                  <c:v>13151</c:v>
                </c:pt>
                <c:pt idx="49">
                  <c:v>13725</c:v>
                </c:pt>
                <c:pt idx="50">
                  <c:v>12154.5</c:v>
                </c:pt>
                <c:pt idx="51">
                  <c:v>11067.5</c:v>
                </c:pt>
              </c:numCache>
            </c:numRef>
          </c:val>
          <c:extLst>
            <c:ext xmlns:c16="http://schemas.microsoft.com/office/drawing/2014/chart" uri="{C3380CC4-5D6E-409C-BE32-E72D297353CC}">
              <c16:uniqueId val="{00000001-A3D9-4ADF-BCFA-062EC43C8893}"/>
            </c:ext>
          </c:extLst>
        </c:ser>
        <c:ser>
          <c:idx val="2"/>
          <c:order val="3"/>
          <c:tx>
            <c:strRef>
              <c:f>IRA!$A$78</c:f>
              <c:strCache>
                <c:ptCount val="1"/>
                <c:pt idx="0">
                  <c:v>Percentil 25</c:v>
                </c:pt>
              </c:strCache>
            </c:strRef>
          </c:tx>
          <c:spPr>
            <a:solidFill>
              <a:srgbClr val="92D050"/>
            </a:solidFill>
            <a:ln w="28575" cap="rnd">
              <a:solidFill>
                <a:schemeClr val="accent6"/>
              </a:solidFill>
              <a:round/>
            </a:ln>
            <a:effectLst/>
          </c:spPr>
          <c:val>
            <c:numRef>
              <c:f>IRA!$B$78:$BA$78</c:f>
              <c:numCache>
                <c:formatCode>0.0</c:formatCode>
                <c:ptCount val="52"/>
                <c:pt idx="0">
                  <c:v>9476.25</c:v>
                </c:pt>
                <c:pt idx="1">
                  <c:v>11014</c:v>
                </c:pt>
                <c:pt idx="2">
                  <c:v>9578</c:v>
                </c:pt>
                <c:pt idx="3">
                  <c:v>9194.25</c:v>
                </c:pt>
                <c:pt idx="4">
                  <c:v>9631.5</c:v>
                </c:pt>
                <c:pt idx="5">
                  <c:v>10915.75</c:v>
                </c:pt>
                <c:pt idx="6">
                  <c:v>10926</c:v>
                </c:pt>
                <c:pt idx="7">
                  <c:v>11670.5</c:v>
                </c:pt>
                <c:pt idx="8">
                  <c:v>11955.25</c:v>
                </c:pt>
                <c:pt idx="9">
                  <c:v>12013.25</c:v>
                </c:pt>
                <c:pt idx="10">
                  <c:v>9695.75</c:v>
                </c:pt>
                <c:pt idx="11">
                  <c:v>10679</c:v>
                </c:pt>
                <c:pt idx="12">
                  <c:v>9127.25</c:v>
                </c:pt>
                <c:pt idx="13">
                  <c:v>10137.75</c:v>
                </c:pt>
                <c:pt idx="14">
                  <c:v>10276.5</c:v>
                </c:pt>
                <c:pt idx="15">
                  <c:v>9908</c:v>
                </c:pt>
                <c:pt idx="16">
                  <c:v>10213.25</c:v>
                </c:pt>
                <c:pt idx="17">
                  <c:v>10242.75</c:v>
                </c:pt>
                <c:pt idx="18">
                  <c:v>10413.5</c:v>
                </c:pt>
                <c:pt idx="19">
                  <c:v>12024.75</c:v>
                </c:pt>
                <c:pt idx="20">
                  <c:v>11326.5</c:v>
                </c:pt>
                <c:pt idx="21">
                  <c:v>10528</c:v>
                </c:pt>
                <c:pt idx="22">
                  <c:v>13071</c:v>
                </c:pt>
                <c:pt idx="23">
                  <c:v>10606.75</c:v>
                </c:pt>
                <c:pt idx="24">
                  <c:v>8676</c:v>
                </c:pt>
                <c:pt idx="25">
                  <c:v>8855.75</c:v>
                </c:pt>
                <c:pt idx="26">
                  <c:v>10722.75</c:v>
                </c:pt>
                <c:pt idx="27">
                  <c:v>10929.25</c:v>
                </c:pt>
                <c:pt idx="28">
                  <c:v>10419</c:v>
                </c:pt>
                <c:pt idx="29">
                  <c:v>11576</c:v>
                </c:pt>
                <c:pt idx="30">
                  <c:v>10595.5</c:v>
                </c:pt>
                <c:pt idx="31">
                  <c:v>10854</c:v>
                </c:pt>
                <c:pt idx="32">
                  <c:v>10087.75</c:v>
                </c:pt>
                <c:pt idx="33">
                  <c:v>11517.75</c:v>
                </c:pt>
                <c:pt idx="34">
                  <c:v>11564.25</c:v>
                </c:pt>
                <c:pt idx="35">
                  <c:v>11318.75</c:v>
                </c:pt>
                <c:pt idx="36">
                  <c:v>11228</c:v>
                </c:pt>
                <c:pt idx="37">
                  <c:v>11622.5</c:v>
                </c:pt>
                <c:pt idx="38">
                  <c:v>11987</c:v>
                </c:pt>
                <c:pt idx="39">
                  <c:v>10960</c:v>
                </c:pt>
                <c:pt idx="40">
                  <c:v>9890.5</c:v>
                </c:pt>
                <c:pt idx="41">
                  <c:v>12475</c:v>
                </c:pt>
                <c:pt idx="42">
                  <c:v>11076.25</c:v>
                </c:pt>
                <c:pt idx="43">
                  <c:v>9278.5</c:v>
                </c:pt>
                <c:pt idx="44">
                  <c:v>11382.5</c:v>
                </c:pt>
                <c:pt idx="45">
                  <c:v>12497</c:v>
                </c:pt>
                <c:pt idx="46">
                  <c:v>13585.75</c:v>
                </c:pt>
                <c:pt idx="47">
                  <c:v>12282.25</c:v>
                </c:pt>
                <c:pt idx="48">
                  <c:v>12323.75</c:v>
                </c:pt>
                <c:pt idx="49">
                  <c:v>12847.25</c:v>
                </c:pt>
                <c:pt idx="50">
                  <c:v>11671</c:v>
                </c:pt>
                <c:pt idx="51">
                  <c:v>10773</c:v>
                </c:pt>
              </c:numCache>
            </c:numRef>
          </c:val>
          <c:extLst>
            <c:ext xmlns:c16="http://schemas.microsoft.com/office/drawing/2014/chart" uri="{C3380CC4-5D6E-409C-BE32-E72D297353CC}">
              <c16:uniqueId val="{00000002-A3D9-4ADF-BCFA-062EC43C8893}"/>
            </c:ext>
          </c:extLst>
        </c:ser>
        <c:dLbls>
          <c:showLegendKey val="0"/>
          <c:showVal val="0"/>
          <c:showCatName val="0"/>
          <c:showSerName val="0"/>
          <c:showPercent val="0"/>
          <c:showBubbleSize val="0"/>
        </c:dLbls>
        <c:axId val="491314128"/>
        <c:axId val="491312560"/>
      </c:areaChart>
      <c:scatterChart>
        <c:scatterStyle val="lineMarker"/>
        <c:varyColors val="0"/>
        <c:ser>
          <c:idx val="0"/>
          <c:order val="0"/>
          <c:tx>
            <c:strRef>
              <c:f>IRA!$A$76</c:f>
              <c:strCache>
                <c:ptCount val="1"/>
                <c:pt idx="0">
                  <c:v>2022</c:v>
                </c:pt>
              </c:strCache>
            </c:strRef>
          </c:tx>
          <c:spPr>
            <a:ln w="19050">
              <a:solidFill>
                <a:schemeClr val="tx1"/>
              </a:solidFill>
            </a:ln>
          </c:spPr>
          <c:marker>
            <c:symbol val="circle"/>
            <c:size val="5"/>
            <c:spPr>
              <a:solidFill>
                <a:schemeClr val="tx1"/>
              </a:solidFill>
              <a:ln w="9525">
                <a:solidFill>
                  <a:schemeClr val="tx1"/>
                </a:solidFill>
                <a:prstDash val="sysDash"/>
              </a:ln>
              <a:effectLst/>
            </c:spPr>
          </c:marker>
          <c:yVal>
            <c:numRef>
              <c:f>IRA!$B$76:$AK$76</c:f>
              <c:numCache>
                <c:formatCode>General</c:formatCode>
                <c:ptCount val="36"/>
                <c:pt idx="0">
                  <c:v>22507</c:v>
                </c:pt>
                <c:pt idx="1">
                  <c:v>24153</c:v>
                </c:pt>
                <c:pt idx="2">
                  <c:v>16600</c:v>
                </c:pt>
                <c:pt idx="3">
                  <c:v>11812</c:v>
                </c:pt>
                <c:pt idx="4">
                  <c:v>9218</c:v>
                </c:pt>
                <c:pt idx="5">
                  <c:v>7856</c:v>
                </c:pt>
                <c:pt idx="6">
                  <c:v>8916</c:v>
                </c:pt>
                <c:pt idx="7">
                  <c:v>9727</c:v>
                </c:pt>
                <c:pt idx="8">
                  <c:v>9637</c:v>
                </c:pt>
                <c:pt idx="9">
                  <c:v>10334</c:v>
                </c:pt>
                <c:pt idx="10">
                  <c:v>9228</c:v>
                </c:pt>
                <c:pt idx="11">
                  <c:v>9655</c:v>
                </c:pt>
                <c:pt idx="12">
                  <c:v>10088</c:v>
                </c:pt>
                <c:pt idx="13">
                  <c:v>10876</c:v>
                </c:pt>
                <c:pt idx="14">
                  <c:v>6624</c:v>
                </c:pt>
                <c:pt idx="15">
                  <c:v>10009</c:v>
                </c:pt>
                <c:pt idx="16">
                  <c:v>10359</c:v>
                </c:pt>
                <c:pt idx="17">
                  <c:v>11389</c:v>
                </c:pt>
                <c:pt idx="18">
                  <c:v>13586</c:v>
                </c:pt>
                <c:pt idx="19">
                  <c:v>17546</c:v>
                </c:pt>
                <c:pt idx="20">
                  <c:v>16295</c:v>
                </c:pt>
                <c:pt idx="21">
                  <c:v>22838</c:v>
                </c:pt>
                <c:pt idx="22">
                  <c:v>16995</c:v>
                </c:pt>
                <c:pt idx="23">
                  <c:v>17174</c:v>
                </c:pt>
                <c:pt idx="24">
                  <c:v>17074</c:v>
                </c:pt>
                <c:pt idx="25">
                  <c:v>14421</c:v>
                </c:pt>
                <c:pt idx="26">
                  <c:v>18255</c:v>
                </c:pt>
                <c:pt idx="27">
                  <c:v>15441</c:v>
                </c:pt>
                <c:pt idx="28">
                  <c:v>14701</c:v>
                </c:pt>
                <c:pt idx="29">
                  <c:v>17410</c:v>
                </c:pt>
                <c:pt idx="30">
                  <c:v>16679</c:v>
                </c:pt>
                <c:pt idx="31">
                  <c:v>14138</c:v>
                </c:pt>
                <c:pt idx="32">
                  <c:v>16653</c:v>
                </c:pt>
                <c:pt idx="33">
                  <c:v>18766</c:v>
                </c:pt>
                <c:pt idx="34">
                  <c:v>16077</c:v>
                </c:pt>
                <c:pt idx="35">
                  <c:v>16195</c:v>
                </c:pt>
              </c:numCache>
            </c:numRef>
          </c:yVal>
          <c:smooth val="0"/>
          <c:extLst>
            <c:ext xmlns:c16="http://schemas.microsoft.com/office/drawing/2014/chart" uri="{C3380CC4-5D6E-409C-BE32-E72D297353CC}">
              <c16:uniqueId val="{00000003-A3D9-4ADF-BCFA-062EC43C8893}"/>
            </c:ext>
          </c:extLst>
        </c:ser>
        <c:ser>
          <c:idx val="4"/>
          <c:order val="4"/>
          <c:tx>
            <c:strRef>
              <c:f>IRA!$A$75</c:f>
              <c:strCache>
                <c:ptCount val="1"/>
                <c:pt idx="0">
                  <c:v>2021</c:v>
                </c:pt>
              </c:strCache>
            </c:strRef>
          </c:tx>
          <c:spPr>
            <a:ln>
              <a:solidFill>
                <a:schemeClr val="bg1">
                  <a:lumMod val="50000"/>
                </a:schemeClr>
              </a:solidFill>
              <a:prstDash val="sysDash"/>
            </a:ln>
          </c:spPr>
          <c:marker>
            <c:symbol val="none"/>
          </c:marker>
          <c:yVal>
            <c:numRef>
              <c:f>IRA!$B$75:$BA$75</c:f>
              <c:numCache>
                <c:formatCode>General</c:formatCode>
                <c:ptCount val="52"/>
                <c:pt idx="0">
                  <c:v>8719</c:v>
                </c:pt>
                <c:pt idx="1">
                  <c:v>9875</c:v>
                </c:pt>
                <c:pt idx="2">
                  <c:v>9139</c:v>
                </c:pt>
                <c:pt idx="3">
                  <c:v>5868</c:v>
                </c:pt>
                <c:pt idx="4">
                  <c:v>5714</c:v>
                </c:pt>
                <c:pt idx="5">
                  <c:v>7175</c:v>
                </c:pt>
                <c:pt idx="6">
                  <c:v>7171</c:v>
                </c:pt>
                <c:pt idx="7">
                  <c:v>7415</c:v>
                </c:pt>
                <c:pt idx="8">
                  <c:v>7777</c:v>
                </c:pt>
                <c:pt idx="9">
                  <c:v>8599</c:v>
                </c:pt>
                <c:pt idx="10">
                  <c:v>7986</c:v>
                </c:pt>
                <c:pt idx="11">
                  <c:v>9678</c:v>
                </c:pt>
                <c:pt idx="12">
                  <c:v>8454</c:v>
                </c:pt>
                <c:pt idx="13">
                  <c:v>8392</c:v>
                </c:pt>
                <c:pt idx="14">
                  <c:v>9217</c:v>
                </c:pt>
                <c:pt idx="15">
                  <c:v>8171</c:v>
                </c:pt>
                <c:pt idx="16">
                  <c:v>7988</c:v>
                </c:pt>
                <c:pt idx="17">
                  <c:v>6863</c:v>
                </c:pt>
                <c:pt idx="18">
                  <c:v>4939</c:v>
                </c:pt>
                <c:pt idx="19">
                  <c:v>6961</c:v>
                </c:pt>
                <c:pt idx="20">
                  <c:v>11241</c:v>
                </c:pt>
                <c:pt idx="21">
                  <c:v>6443</c:v>
                </c:pt>
                <c:pt idx="22">
                  <c:v>7558</c:v>
                </c:pt>
                <c:pt idx="23">
                  <c:v>8352</c:v>
                </c:pt>
                <c:pt idx="24">
                  <c:v>9484</c:v>
                </c:pt>
                <c:pt idx="25">
                  <c:v>8710</c:v>
                </c:pt>
                <c:pt idx="26">
                  <c:v>10760</c:v>
                </c:pt>
                <c:pt idx="27">
                  <c:v>11606</c:v>
                </c:pt>
                <c:pt idx="28">
                  <c:v>9721</c:v>
                </c:pt>
                <c:pt idx="29">
                  <c:v>9564</c:v>
                </c:pt>
                <c:pt idx="30">
                  <c:v>12168</c:v>
                </c:pt>
                <c:pt idx="31">
                  <c:v>8065</c:v>
                </c:pt>
                <c:pt idx="32">
                  <c:v>10893</c:v>
                </c:pt>
                <c:pt idx="33">
                  <c:v>12194</c:v>
                </c:pt>
                <c:pt idx="34">
                  <c:v>14549</c:v>
                </c:pt>
                <c:pt idx="35">
                  <c:v>14421</c:v>
                </c:pt>
                <c:pt idx="36">
                  <c:v>15663</c:v>
                </c:pt>
                <c:pt idx="37">
                  <c:v>14432</c:v>
                </c:pt>
                <c:pt idx="38">
                  <c:v>12010</c:v>
                </c:pt>
                <c:pt idx="39">
                  <c:v>14170</c:v>
                </c:pt>
                <c:pt idx="40">
                  <c:v>14119</c:v>
                </c:pt>
                <c:pt idx="41">
                  <c:v>11619</c:v>
                </c:pt>
                <c:pt idx="42">
                  <c:v>9472</c:v>
                </c:pt>
                <c:pt idx="43">
                  <c:v>13641</c:v>
                </c:pt>
                <c:pt idx="44">
                  <c:v>10334</c:v>
                </c:pt>
                <c:pt idx="45">
                  <c:v>13918</c:v>
                </c:pt>
                <c:pt idx="46">
                  <c:v>12749</c:v>
                </c:pt>
                <c:pt idx="47">
                  <c:v>13914</c:v>
                </c:pt>
                <c:pt idx="48">
                  <c:v>12211</c:v>
                </c:pt>
                <c:pt idx="49">
                  <c:v>16481</c:v>
                </c:pt>
                <c:pt idx="50">
                  <c:v>17367</c:v>
                </c:pt>
                <c:pt idx="51">
                  <c:v>20851</c:v>
                </c:pt>
              </c:numCache>
            </c:numRef>
          </c:yVal>
          <c:smooth val="0"/>
          <c:extLst>
            <c:ext xmlns:c16="http://schemas.microsoft.com/office/drawing/2014/chart" uri="{C3380CC4-5D6E-409C-BE32-E72D297353CC}">
              <c16:uniqueId val="{00000004-A3D9-4ADF-BCFA-062EC43C8893}"/>
            </c:ext>
          </c:extLst>
        </c:ser>
        <c:dLbls>
          <c:showLegendKey val="0"/>
          <c:showVal val="0"/>
          <c:showCatName val="0"/>
          <c:showSerName val="0"/>
          <c:showPercent val="0"/>
          <c:showBubbleSize val="0"/>
        </c:dLbls>
        <c:axId val="491314128"/>
        <c:axId val="491312560"/>
      </c:scatterChart>
      <c:catAx>
        <c:axId val="491314128"/>
        <c:scaling>
          <c:orientation val="minMax"/>
        </c:scaling>
        <c:delete val="0"/>
        <c:axPos val="b"/>
        <c:title>
          <c:tx>
            <c:rich>
              <a:bodyPr/>
              <a:lstStyle/>
              <a:p>
                <a:pPr>
                  <a:defRPr/>
                </a:pPr>
                <a:r>
                  <a:rPr lang="en-US"/>
                  <a:t>Semanas epidemiológicas</a:t>
                </a:r>
              </a:p>
            </c:rich>
          </c:tx>
          <c:layout>
            <c:manualLayout>
              <c:xMode val="edge"/>
              <c:yMode val="edge"/>
              <c:x val="0.43026917899034228"/>
              <c:y val="0.70224659799618239"/>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491312560"/>
        <c:crosses val="autoZero"/>
        <c:auto val="1"/>
        <c:lblAlgn val="ctr"/>
        <c:lblOffset val="100"/>
        <c:noMultiLvlLbl val="0"/>
      </c:catAx>
      <c:valAx>
        <c:axId val="491312560"/>
        <c:scaling>
          <c:orientation val="minMax"/>
        </c:scaling>
        <c:delete val="0"/>
        <c:axPos val="l"/>
        <c:title>
          <c:tx>
            <c:rich>
              <a:bodyPr/>
              <a:lstStyle/>
              <a:p>
                <a:pPr>
                  <a:defRPr/>
                </a:pPr>
                <a:r>
                  <a:rPr lang="es-CO"/>
                  <a:t>Número de consultas</a:t>
                </a:r>
              </a:p>
            </c:rich>
          </c:tx>
          <c:layout>
            <c:manualLayout>
              <c:xMode val="edge"/>
              <c:yMode val="edge"/>
              <c:x val="2.4634665304473564E-2"/>
              <c:y val="1.4639391993525859E-2"/>
            </c:manualLayout>
          </c:layout>
          <c:overlay val="0"/>
        </c:title>
        <c:numFmt formatCode="0" sourceLinked="0"/>
        <c:majorTickMark val="none"/>
        <c:minorTickMark val="none"/>
        <c:tickLblPos val="nextTo"/>
        <c:spPr>
          <a:ln w="6350">
            <a:noFill/>
          </a:ln>
        </c:spPr>
        <c:txPr>
          <a:bodyPr rot="-60000000" vert="horz"/>
          <a:lstStyle/>
          <a:p>
            <a:pPr>
              <a:defRPr b="1"/>
            </a:pPr>
            <a:endParaRPr lang="en-US"/>
          </a:p>
        </c:txPr>
        <c:crossAx val="491314128"/>
        <c:crosses val="autoZero"/>
        <c:crossBetween val="between"/>
      </c:valAx>
      <c:spPr>
        <a:noFill/>
        <a:ln w="25400">
          <a:noFill/>
        </a:ln>
      </c:spPr>
    </c:plotArea>
    <c:legend>
      <c:legendPos val="b"/>
      <c:layout>
        <c:manualLayout>
          <c:xMode val="edge"/>
          <c:yMode val="edge"/>
          <c:x val="5.0734637931718722E-2"/>
          <c:y val="0.79092465452178429"/>
          <c:w val="0.93542317759832816"/>
          <c:h val="0.17793279481452226"/>
        </c:manualLayout>
      </c:layout>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7021861295551"/>
          <c:y val="9.315021664126108E-2"/>
          <c:w val="0.79019873711599442"/>
          <c:h val="0.71442222692381707"/>
        </c:manualLayout>
      </c:layout>
      <c:barChart>
        <c:barDir val="col"/>
        <c:grouping val="clustered"/>
        <c:varyColors val="0"/>
        <c:ser>
          <c:idx val="1"/>
          <c:order val="3"/>
          <c:tx>
            <c:strRef>
              <c:f>'2021-2022'!$AJ$1</c:f>
              <c:strCache>
                <c:ptCount val="1"/>
                <c:pt idx="0">
                  <c:v>2022</c:v>
                </c:pt>
              </c:strCache>
            </c:strRef>
          </c:tx>
          <c:spPr>
            <a:solidFill>
              <a:srgbClr val="C00000"/>
            </a:solidFill>
            <a:ln>
              <a:solidFill>
                <a:srgbClr val="C00000"/>
              </a:solidFill>
            </a:ln>
          </c:spPr>
          <c:invertIfNegative val="0"/>
          <c:val>
            <c:numRef>
              <c:f>'2021-2022'!$AJ$2:$AJ$41</c:f>
              <c:numCache>
                <c:formatCode>General</c:formatCode>
                <c:ptCount val="40"/>
                <c:pt idx="0">
                  <c:v>22507</c:v>
                </c:pt>
                <c:pt idx="1">
                  <c:v>24153</c:v>
                </c:pt>
                <c:pt idx="2">
                  <c:v>16600</c:v>
                </c:pt>
                <c:pt idx="3">
                  <c:v>11812</c:v>
                </c:pt>
                <c:pt idx="4">
                  <c:v>9218</c:v>
                </c:pt>
                <c:pt idx="5">
                  <c:v>7856</c:v>
                </c:pt>
                <c:pt idx="6">
                  <c:v>8916</c:v>
                </c:pt>
                <c:pt idx="7">
                  <c:v>9727</c:v>
                </c:pt>
                <c:pt idx="8">
                  <c:v>9637</c:v>
                </c:pt>
                <c:pt idx="9">
                  <c:v>10334</c:v>
                </c:pt>
                <c:pt idx="10">
                  <c:v>9228</c:v>
                </c:pt>
                <c:pt idx="11">
                  <c:v>9655</c:v>
                </c:pt>
                <c:pt idx="12">
                  <c:v>10088</c:v>
                </c:pt>
                <c:pt idx="13">
                  <c:v>10876</c:v>
                </c:pt>
                <c:pt idx="14">
                  <c:v>6624</c:v>
                </c:pt>
                <c:pt idx="15">
                  <c:v>10009</c:v>
                </c:pt>
                <c:pt idx="16">
                  <c:v>10359</c:v>
                </c:pt>
                <c:pt idx="17">
                  <c:v>11389</c:v>
                </c:pt>
                <c:pt idx="18">
                  <c:v>13586</c:v>
                </c:pt>
                <c:pt idx="19">
                  <c:v>17546</c:v>
                </c:pt>
                <c:pt idx="20">
                  <c:v>16295</c:v>
                </c:pt>
                <c:pt idx="21">
                  <c:v>22838</c:v>
                </c:pt>
                <c:pt idx="22">
                  <c:v>16995</c:v>
                </c:pt>
                <c:pt idx="23">
                  <c:v>17174</c:v>
                </c:pt>
                <c:pt idx="24">
                  <c:v>17074</c:v>
                </c:pt>
                <c:pt idx="25">
                  <c:v>14421</c:v>
                </c:pt>
                <c:pt idx="26">
                  <c:v>18255</c:v>
                </c:pt>
                <c:pt idx="27">
                  <c:v>15441</c:v>
                </c:pt>
                <c:pt idx="28">
                  <c:v>14701</c:v>
                </c:pt>
                <c:pt idx="29">
                  <c:v>17410</c:v>
                </c:pt>
                <c:pt idx="30">
                  <c:v>16679</c:v>
                </c:pt>
                <c:pt idx="31">
                  <c:v>14138</c:v>
                </c:pt>
                <c:pt idx="32">
                  <c:v>16653</c:v>
                </c:pt>
                <c:pt idx="33">
                  <c:v>18766</c:v>
                </c:pt>
                <c:pt idx="34">
                  <c:v>16077</c:v>
                </c:pt>
                <c:pt idx="35">
                  <c:v>16195</c:v>
                </c:pt>
              </c:numCache>
            </c:numRef>
          </c:val>
          <c:extLst>
            <c:ext xmlns:c16="http://schemas.microsoft.com/office/drawing/2014/chart" uri="{C3380CC4-5D6E-409C-BE32-E72D297353CC}">
              <c16:uniqueId val="{00000000-42FF-4642-BA83-E5F93EB06EB9}"/>
            </c:ext>
          </c:extLst>
        </c:ser>
        <c:dLbls>
          <c:showLegendKey val="0"/>
          <c:showVal val="0"/>
          <c:showCatName val="0"/>
          <c:showSerName val="0"/>
          <c:showPercent val="0"/>
          <c:showBubbleSize val="0"/>
        </c:dLbls>
        <c:gapWidth val="50"/>
        <c:axId val="522011520"/>
        <c:axId val="522009168"/>
      </c:barChart>
      <c:lineChart>
        <c:grouping val="standard"/>
        <c:varyColors val="0"/>
        <c:ser>
          <c:idx val="0"/>
          <c:order val="0"/>
          <c:tx>
            <c:strRef>
              <c:f>'2021-2022'!$AH$1</c:f>
              <c:strCache>
                <c:ptCount val="1"/>
                <c:pt idx="0">
                  <c:v>2021</c:v>
                </c:pt>
              </c:strCache>
            </c:strRef>
          </c:tx>
          <c:spPr>
            <a:ln w="15875" cap="rnd">
              <a:solidFill>
                <a:schemeClr val="bg1">
                  <a:lumMod val="50000"/>
                </a:schemeClr>
              </a:solidFill>
              <a:prstDash val="solid"/>
              <a:round/>
            </a:ln>
            <a:effectLst>
              <a:outerShdw blurRad="40000" dist="20000" dir="5400000" rotWithShape="0">
                <a:srgbClr val="000000">
                  <a:alpha val="38000"/>
                </a:srgbClr>
              </a:outerShdw>
            </a:effectLst>
          </c:spPr>
          <c:marker>
            <c:symbol val="diamond"/>
            <c:size val="3"/>
            <c:spPr>
              <a:solidFill>
                <a:schemeClr val="bg1">
                  <a:lumMod val="75000"/>
                </a:schemeClr>
              </a:solidFill>
              <a:ln>
                <a:solidFill>
                  <a:schemeClr val="bg1">
                    <a:lumMod val="50000"/>
                  </a:schemeClr>
                </a:solidFill>
              </a:ln>
            </c:spPr>
          </c:marker>
          <c:cat>
            <c:numRef>
              <c:f>'2020-2021'!$A$2:$A$53</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'2021-2022'!$AH$2:$AH$53</c:f>
              <c:numCache>
                <c:formatCode>General</c:formatCode>
                <c:ptCount val="52"/>
                <c:pt idx="0">
                  <c:v>8719</c:v>
                </c:pt>
                <c:pt idx="1">
                  <c:v>9875</c:v>
                </c:pt>
                <c:pt idx="2">
                  <c:v>9139</c:v>
                </c:pt>
                <c:pt idx="3">
                  <c:v>5868</c:v>
                </c:pt>
                <c:pt idx="4">
                  <c:v>5714</c:v>
                </c:pt>
                <c:pt idx="5">
                  <c:v>7175</c:v>
                </c:pt>
                <c:pt idx="6">
                  <c:v>7171</c:v>
                </c:pt>
                <c:pt idx="7">
                  <c:v>7415</c:v>
                </c:pt>
                <c:pt idx="8">
                  <c:v>7777</c:v>
                </c:pt>
                <c:pt idx="9">
                  <c:v>8599</c:v>
                </c:pt>
                <c:pt idx="10">
                  <c:v>7986</c:v>
                </c:pt>
                <c:pt idx="11">
                  <c:v>9678</c:v>
                </c:pt>
                <c:pt idx="12">
                  <c:v>8454</c:v>
                </c:pt>
                <c:pt idx="13">
                  <c:v>8392</c:v>
                </c:pt>
                <c:pt idx="14">
                  <c:v>9217</c:v>
                </c:pt>
                <c:pt idx="15">
                  <c:v>8171</c:v>
                </c:pt>
                <c:pt idx="16">
                  <c:v>7988</c:v>
                </c:pt>
                <c:pt idx="17">
                  <c:v>6863</c:v>
                </c:pt>
                <c:pt idx="18">
                  <c:v>4939</c:v>
                </c:pt>
                <c:pt idx="19">
                  <c:v>6961</c:v>
                </c:pt>
                <c:pt idx="20">
                  <c:v>11241</c:v>
                </c:pt>
                <c:pt idx="21">
                  <c:v>6443</c:v>
                </c:pt>
                <c:pt idx="22">
                  <c:v>7558</c:v>
                </c:pt>
                <c:pt idx="23">
                  <c:v>8352</c:v>
                </c:pt>
                <c:pt idx="24">
                  <c:v>9484</c:v>
                </c:pt>
                <c:pt idx="25">
                  <c:v>8710</c:v>
                </c:pt>
                <c:pt idx="26">
                  <c:v>10760</c:v>
                </c:pt>
                <c:pt idx="27">
                  <c:v>11606</c:v>
                </c:pt>
                <c:pt idx="28">
                  <c:v>9721</c:v>
                </c:pt>
                <c:pt idx="29">
                  <c:v>9564</c:v>
                </c:pt>
                <c:pt idx="30">
                  <c:v>12168</c:v>
                </c:pt>
                <c:pt idx="31">
                  <c:v>8065</c:v>
                </c:pt>
                <c:pt idx="32">
                  <c:v>10893</c:v>
                </c:pt>
                <c:pt idx="33">
                  <c:v>12194</c:v>
                </c:pt>
                <c:pt idx="34">
                  <c:v>14549</c:v>
                </c:pt>
                <c:pt idx="35">
                  <c:v>14421</c:v>
                </c:pt>
                <c:pt idx="36">
                  <c:v>15663</c:v>
                </c:pt>
                <c:pt idx="37">
                  <c:v>14432</c:v>
                </c:pt>
                <c:pt idx="38">
                  <c:v>12010</c:v>
                </c:pt>
                <c:pt idx="39">
                  <c:v>14170</c:v>
                </c:pt>
                <c:pt idx="40">
                  <c:v>14119</c:v>
                </c:pt>
                <c:pt idx="41">
                  <c:v>11619</c:v>
                </c:pt>
                <c:pt idx="42">
                  <c:v>9472</c:v>
                </c:pt>
                <c:pt idx="43">
                  <c:v>13641</c:v>
                </c:pt>
                <c:pt idx="44">
                  <c:v>10334</c:v>
                </c:pt>
                <c:pt idx="45">
                  <c:v>13918</c:v>
                </c:pt>
                <c:pt idx="46">
                  <c:v>12749</c:v>
                </c:pt>
                <c:pt idx="47">
                  <c:v>13914</c:v>
                </c:pt>
                <c:pt idx="48">
                  <c:v>12211</c:v>
                </c:pt>
                <c:pt idx="49">
                  <c:v>16481</c:v>
                </c:pt>
                <c:pt idx="50">
                  <c:v>17367</c:v>
                </c:pt>
                <c:pt idx="51">
                  <c:v>20851</c:v>
                </c:pt>
              </c:numCache>
            </c:numRef>
          </c:val>
          <c:smooth val="0"/>
          <c:extLst>
            <c:ext xmlns:c16="http://schemas.microsoft.com/office/drawing/2014/chart" uri="{C3380CC4-5D6E-409C-BE32-E72D297353CC}">
              <c16:uniqueId val="{00000001-42FF-4642-BA83-E5F93EB06EB9}"/>
            </c:ext>
          </c:extLst>
        </c:ser>
        <c:ser>
          <c:idx val="3"/>
          <c:order val="1"/>
          <c:tx>
            <c:strRef>
              <c:f>'2021-2022'!$AG$1</c:f>
              <c:strCache>
                <c:ptCount val="1"/>
                <c:pt idx="0">
                  <c:v>2020</c:v>
                </c:pt>
              </c:strCache>
            </c:strRef>
          </c:tx>
          <c:spPr>
            <a:ln w="15875" cap="rnd">
              <a:solidFill>
                <a:srgbClr val="002060"/>
              </a:solidFill>
              <a:prstDash val="solid"/>
              <a:round/>
            </a:ln>
            <a:effectLst>
              <a:outerShdw blurRad="40000" dist="20000" dir="5400000" rotWithShape="0">
                <a:srgbClr val="000000">
                  <a:alpha val="38000"/>
                </a:srgbClr>
              </a:outerShdw>
            </a:effectLst>
          </c:spPr>
          <c:marker>
            <c:symbol val="star"/>
            <c:size val="3"/>
            <c:spPr>
              <a:solidFill>
                <a:srgbClr val="002060"/>
              </a:solidFill>
              <a:ln>
                <a:solidFill>
                  <a:srgbClr val="002060"/>
                </a:solidFill>
                <a:prstDash val="solid"/>
              </a:ln>
            </c:spPr>
          </c:marker>
          <c:cat>
            <c:numRef>
              <c:f>'2020-2021'!$A$2:$A$53</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'2021-2022'!$AG$2:$AG$53</c:f>
              <c:numCache>
                <c:formatCode>General</c:formatCode>
                <c:ptCount val="52"/>
                <c:pt idx="0">
                  <c:v>9326</c:v>
                </c:pt>
                <c:pt idx="1">
                  <c:v>16394</c:v>
                </c:pt>
                <c:pt idx="2">
                  <c:v>12240</c:v>
                </c:pt>
                <c:pt idx="3">
                  <c:v>9799</c:v>
                </c:pt>
                <c:pt idx="4">
                  <c:v>10188</c:v>
                </c:pt>
                <c:pt idx="5">
                  <c:v>13863</c:v>
                </c:pt>
                <c:pt idx="6">
                  <c:v>12867</c:v>
                </c:pt>
                <c:pt idx="7">
                  <c:v>11917</c:v>
                </c:pt>
                <c:pt idx="8">
                  <c:v>12334</c:v>
                </c:pt>
                <c:pt idx="9">
                  <c:v>13612</c:v>
                </c:pt>
                <c:pt idx="10">
                  <c:v>19499</c:v>
                </c:pt>
                <c:pt idx="11">
                  <c:v>17777</c:v>
                </c:pt>
                <c:pt idx="12">
                  <c:v>6661</c:v>
                </c:pt>
                <c:pt idx="13">
                  <c:v>4795</c:v>
                </c:pt>
                <c:pt idx="14">
                  <c:v>2497</c:v>
                </c:pt>
                <c:pt idx="15">
                  <c:v>2476</c:v>
                </c:pt>
                <c:pt idx="16">
                  <c:v>2024</c:v>
                </c:pt>
                <c:pt idx="17">
                  <c:v>1874</c:v>
                </c:pt>
                <c:pt idx="18">
                  <c:v>2324</c:v>
                </c:pt>
                <c:pt idx="19">
                  <c:v>2354</c:v>
                </c:pt>
                <c:pt idx="20">
                  <c:v>4044</c:v>
                </c:pt>
                <c:pt idx="21">
                  <c:v>2800</c:v>
                </c:pt>
                <c:pt idx="22">
                  <c:v>2670</c:v>
                </c:pt>
                <c:pt idx="23">
                  <c:v>2955</c:v>
                </c:pt>
                <c:pt idx="24">
                  <c:v>2269</c:v>
                </c:pt>
                <c:pt idx="25">
                  <c:v>4991</c:v>
                </c:pt>
                <c:pt idx="26">
                  <c:v>7539</c:v>
                </c:pt>
                <c:pt idx="27">
                  <c:v>9543</c:v>
                </c:pt>
                <c:pt idx="28">
                  <c:v>7602</c:v>
                </c:pt>
                <c:pt idx="29">
                  <c:v>10171</c:v>
                </c:pt>
                <c:pt idx="30">
                  <c:v>9915</c:v>
                </c:pt>
                <c:pt idx="31">
                  <c:v>7876</c:v>
                </c:pt>
                <c:pt idx="32">
                  <c:v>15491</c:v>
                </c:pt>
                <c:pt idx="33">
                  <c:v>6883</c:v>
                </c:pt>
                <c:pt idx="34">
                  <c:v>7051</c:v>
                </c:pt>
                <c:pt idx="35">
                  <c:v>3943</c:v>
                </c:pt>
                <c:pt idx="36">
                  <c:v>4291</c:v>
                </c:pt>
                <c:pt idx="37">
                  <c:v>7566</c:v>
                </c:pt>
                <c:pt idx="38">
                  <c:v>4747</c:v>
                </c:pt>
                <c:pt idx="39">
                  <c:v>7850</c:v>
                </c:pt>
                <c:pt idx="40">
                  <c:v>7357</c:v>
                </c:pt>
                <c:pt idx="41">
                  <c:v>21702</c:v>
                </c:pt>
                <c:pt idx="42">
                  <c:v>7511</c:v>
                </c:pt>
                <c:pt idx="43">
                  <c:v>5167</c:v>
                </c:pt>
                <c:pt idx="44">
                  <c:v>6157</c:v>
                </c:pt>
                <c:pt idx="45">
                  <c:v>6575</c:v>
                </c:pt>
                <c:pt idx="46">
                  <c:v>7859</c:v>
                </c:pt>
                <c:pt idx="47">
                  <c:v>7988</c:v>
                </c:pt>
                <c:pt idx="48">
                  <c:v>7690</c:v>
                </c:pt>
                <c:pt idx="49">
                  <c:v>7353</c:v>
                </c:pt>
                <c:pt idx="50">
                  <c:v>8542</c:v>
                </c:pt>
                <c:pt idx="51">
                  <c:v>7153</c:v>
                </c:pt>
              </c:numCache>
            </c:numRef>
          </c:val>
          <c:smooth val="0"/>
          <c:extLst>
            <c:ext xmlns:c16="http://schemas.microsoft.com/office/drawing/2014/chart" uri="{C3380CC4-5D6E-409C-BE32-E72D297353CC}">
              <c16:uniqueId val="{00000002-42FF-4642-BA83-E5F93EB06EB9}"/>
            </c:ext>
          </c:extLst>
        </c:ser>
        <c:ser>
          <c:idx val="7"/>
          <c:order val="2"/>
          <c:tx>
            <c:strRef>
              <c:f>'2021-2022'!$AF$1</c:f>
              <c:strCache>
                <c:ptCount val="1"/>
                <c:pt idx="0">
                  <c:v>2019</c:v>
                </c:pt>
              </c:strCache>
            </c:strRef>
          </c:tx>
          <c:spPr>
            <a:ln w="15875" cap="rnd">
              <a:solidFill>
                <a:schemeClr val="accent3"/>
              </a:solidFill>
              <a:prstDash val="solid"/>
              <a:round/>
            </a:ln>
            <a:effectLst>
              <a:outerShdw blurRad="40000" dist="20000" dir="5400000" rotWithShape="0">
                <a:srgbClr val="000000">
                  <a:alpha val="38000"/>
                </a:srgbClr>
              </a:outerShdw>
            </a:effectLst>
          </c:spPr>
          <c:marker>
            <c:symbol val="triangle"/>
            <c:size val="3"/>
            <c:spPr>
              <a:solidFill>
                <a:schemeClr val="accent3"/>
              </a:solidFill>
              <a:ln>
                <a:solidFill>
                  <a:schemeClr val="accent3"/>
                </a:solidFill>
                <a:prstDash val="solid"/>
              </a:ln>
            </c:spPr>
          </c:marker>
          <c:cat>
            <c:numRef>
              <c:f>'2020-2021'!$A$2:$A$53</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'2021-2022'!$AF$2:$AF$53</c:f>
              <c:numCache>
                <c:formatCode>General</c:formatCode>
                <c:ptCount val="52"/>
                <c:pt idx="0">
                  <c:v>9962</c:v>
                </c:pt>
                <c:pt idx="1">
                  <c:v>11844</c:v>
                </c:pt>
                <c:pt idx="2">
                  <c:v>9947</c:v>
                </c:pt>
                <c:pt idx="3">
                  <c:v>9478</c:v>
                </c:pt>
                <c:pt idx="4">
                  <c:v>11170</c:v>
                </c:pt>
                <c:pt idx="5">
                  <c:v>11558</c:v>
                </c:pt>
                <c:pt idx="6">
                  <c:v>11690</c:v>
                </c:pt>
                <c:pt idx="7">
                  <c:v>15139</c:v>
                </c:pt>
                <c:pt idx="8">
                  <c:v>11892</c:v>
                </c:pt>
                <c:pt idx="9">
                  <c:v>12879</c:v>
                </c:pt>
                <c:pt idx="10">
                  <c:v>13000</c:v>
                </c:pt>
                <c:pt idx="11">
                  <c:v>11585</c:v>
                </c:pt>
                <c:pt idx="12">
                  <c:v>11357</c:v>
                </c:pt>
                <c:pt idx="13">
                  <c:v>11814</c:v>
                </c:pt>
                <c:pt idx="14">
                  <c:v>10150</c:v>
                </c:pt>
                <c:pt idx="15">
                  <c:v>8917</c:v>
                </c:pt>
                <c:pt idx="16">
                  <c:v>10100</c:v>
                </c:pt>
                <c:pt idx="17">
                  <c:v>10782</c:v>
                </c:pt>
                <c:pt idx="18">
                  <c:v>12011</c:v>
                </c:pt>
                <c:pt idx="19">
                  <c:v>11577</c:v>
                </c:pt>
                <c:pt idx="20">
                  <c:v>14170</c:v>
                </c:pt>
                <c:pt idx="21">
                  <c:v>11275</c:v>
                </c:pt>
                <c:pt idx="22">
                  <c:v>14133</c:v>
                </c:pt>
                <c:pt idx="23">
                  <c:v>15115</c:v>
                </c:pt>
                <c:pt idx="24">
                  <c:v>11704</c:v>
                </c:pt>
                <c:pt idx="25">
                  <c:v>10592</c:v>
                </c:pt>
                <c:pt idx="26">
                  <c:v>10598</c:v>
                </c:pt>
                <c:pt idx="27">
                  <c:v>11783</c:v>
                </c:pt>
                <c:pt idx="28">
                  <c:v>11636</c:v>
                </c:pt>
                <c:pt idx="29">
                  <c:v>13160</c:v>
                </c:pt>
                <c:pt idx="30">
                  <c:v>13511</c:v>
                </c:pt>
                <c:pt idx="31">
                  <c:v>10761</c:v>
                </c:pt>
                <c:pt idx="32">
                  <c:v>10976</c:v>
                </c:pt>
                <c:pt idx="33">
                  <c:v>13869</c:v>
                </c:pt>
                <c:pt idx="34">
                  <c:v>12696</c:v>
                </c:pt>
                <c:pt idx="35">
                  <c:v>12331</c:v>
                </c:pt>
                <c:pt idx="36">
                  <c:v>12287</c:v>
                </c:pt>
                <c:pt idx="37">
                  <c:v>11663</c:v>
                </c:pt>
                <c:pt idx="38">
                  <c:v>11505</c:v>
                </c:pt>
                <c:pt idx="39">
                  <c:v>10761</c:v>
                </c:pt>
                <c:pt idx="40">
                  <c:v>9360</c:v>
                </c:pt>
                <c:pt idx="41">
                  <c:v>12239</c:v>
                </c:pt>
                <c:pt idx="42">
                  <c:v>12209</c:v>
                </c:pt>
                <c:pt idx="43">
                  <c:v>9862</c:v>
                </c:pt>
                <c:pt idx="44">
                  <c:v>11305</c:v>
                </c:pt>
                <c:pt idx="45">
                  <c:v>13711</c:v>
                </c:pt>
                <c:pt idx="46">
                  <c:v>13044</c:v>
                </c:pt>
                <c:pt idx="47">
                  <c:v>12275</c:v>
                </c:pt>
                <c:pt idx="48">
                  <c:v>13139</c:v>
                </c:pt>
                <c:pt idx="49">
                  <c:v>13451</c:v>
                </c:pt>
                <c:pt idx="50">
                  <c:v>11794</c:v>
                </c:pt>
                <c:pt idx="51">
                  <c:v>11237</c:v>
                </c:pt>
              </c:numCache>
            </c:numRef>
          </c:val>
          <c:smooth val="0"/>
          <c:extLst>
            <c:ext xmlns:c16="http://schemas.microsoft.com/office/drawing/2014/chart" uri="{C3380CC4-5D6E-409C-BE32-E72D297353CC}">
              <c16:uniqueId val="{00000003-42FF-4642-BA83-E5F93EB06EB9}"/>
            </c:ext>
          </c:extLst>
        </c:ser>
        <c:dLbls>
          <c:showLegendKey val="0"/>
          <c:showVal val="0"/>
          <c:showCatName val="0"/>
          <c:showSerName val="0"/>
          <c:showPercent val="0"/>
          <c:showBubbleSize val="0"/>
        </c:dLbls>
        <c:marker val="1"/>
        <c:smooth val="0"/>
        <c:axId val="522011520"/>
        <c:axId val="522009168"/>
      </c:lineChart>
      <c:catAx>
        <c:axId val="522011520"/>
        <c:scaling>
          <c:orientation val="minMax"/>
        </c:scaling>
        <c:delete val="0"/>
        <c:axPos val="b"/>
        <c:title>
          <c:tx>
            <c:rich>
              <a:bodyPr rot="0" vert="horz"/>
              <a:lstStyle/>
              <a:p>
                <a:pPr>
                  <a:defRPr sz="900"/>
                </a:pPr>
                <a:r>
                  <a:rPr lang="en-US" sz="900"/>
                  <a:t>Semanas epidemiológicas</a:t>
                </a:r>
              </a:p>
            </c:rich>
          </c:tx>
          <c:layout>
            <c:manualLayout>
              <c:xMode val="edge"/>
              <c:yMode val="edge"/>
              <c:x val="0.38459837003737057"/>
              <c:y val="0.90514742226564748"/>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800" b="0"/>
            </a:pPr>
            <a:endParaRPr lang="en-US"/>
          </a:p>
        </c:txPr>
        <c:crossAx val="522009168"/>
        <c:crosses val="autoZero"/>
        <c:auto val="1"/>
        <c:lblAlgn val="ctr"/>
        <c:lblOffset val="100"/>
        <c:noMultiLvlLbl val="0"/>
      </c:catAx>
      <c:valAx>
        <c:axId val="522009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Número de consultas</a:t>
                </a:r>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522011520"/>
        <c:crosses val="autoZero"/>
        <c:crossBetween val="between"/>
      </c:valAx>
      <c:spPr>
        <a:noFill/>
        <a:ln>
          <a:noFill/>
        </a:ln>
        <a:effectLst/>
      </c:spPr>
    </c:plotArea>
    <c:legend>
      <c:legendPos val="b"/>
      <c:layout>
        <c:manualLayout>
          <c:xMode val="edge"/>
          <c:yMode val="edge"/>
          <c:x val="0.28131265024552915"/>
          <c:y val="1.0530073229304481E-2"/>
          <c:w val="0.49693240465380523"/>
          <c:h val="6.9766975573523224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b="1"/>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0.21203</cdr:x>
      <cdr:y>0.7907</cdr:y>
    </cdr:from>
    <cdr:to>
      <cdr:x>0.8094</cdr:x>
      <cdr:y>0.8585</cdr:y>
    </cdr:to>
    <cdr:sp macro="" textlink="">
      <cdr:nvSpPr>
        <cdr:cNvPr id="5121" name="5 CuadroTexto"/>
        <cdr:cNvSpPr txBox="1">
          <a:spLocks xmlns:a="http://schemas.openxmlformats.org/drawingml/2006/main" noChangeArrowheads="1"/>
        </cdr:cNvSpPr>
      </cdr:nvSpPr>
      <cdr:spPr bwMode="auto">
        <a:xfrm xmlns:a="http://schemas.openxmlformats.org/drawingml/2006/main">
          <a:off x="961200" y="2613858"/>
          <a:ext cx="2708101" cy="22413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8"/>
              </a:solidFill>
              <a:miter lim="800000"/>
              <a:headEnd/>
              <a:tailEnd/>
            </a14:hiddenLine>
          </a:ext>
        </a:extLst>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s-CO" sz="1000" b="1" i="0" u="none" strike="noStrike" baseline="0" dirty="0">
              <a:solidFill>
                <a:srgbClr val="000000"/>
              </a:solidFill>
              <a:latin typeface="Calibri"/>
            </a:rPr>
            <a:t> Semanas epidemiológicas</a:t>
          </a:r>
          <a:endParaRPr lang="es-CO" sz="1000" b="0" i="0" u="none" strike="noStrike" baseline="0" dirty="0">
            <a:solidFill>
              <a:srgbClr val="000000"/>
            </a:solidFill>
            <a:latin typeface="Calibri"/>
          </a:endParaRPr>
        </a:p>
        <a:p xmlns:a="http://schemas.openxmlformats.org/drawingml/2006/main">
          <a:pPr algn="ctr" rtl="0">
            <a:defRPr sz="1000"/>
          </a:pPr>
          <a:endParaRPr lang="es-CO" sz="1000" b="0" i="0" u="none" strike="noStrike" baseline="0" dirty="0">
            <a:solidFill>
              <a:srgbClr val="000000"/>
            </a:solidFill>
            <a:latin typeface="Calibri"/>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4820"/>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4820"/>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4820"/>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10: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92" name="Google Shape;392;p10: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11: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13" name="Google Shape;413;p1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12: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85" name="Google Shape;485;p1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13: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61" name="Google Shape;561;p1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1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92" name="Google Shape;592;p1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1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86" name="Google Shape;686;p1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p1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46" name="Google Shape;746;p1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p17: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68" name="Google Shape;768;p1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p18: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01" name="Google Shape;801;p1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p19: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32" name="Google Shape;832;p19: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2: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1" name="Google Shape;101;p2: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p20: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61" name="Google Shape;861;p20: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p21: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90" name="Google Shape;890;p2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 name="Shape 944"/>
        <p:cNvGrpSpPr/>
        <p:nvPr/>
      </p:nvGrpSpPr>
      <p:grpSpPr>
        <a:xfrm>
          <a:off x="0" y="0"/>
          <a:ext cx="0" cy="0"/>
          <a:chOff x="0" y="0"/>
          <a:chExt cx="0" cy="0"/>
        </a:xfrm>
      </p:grpSpPr>
      <p:sp>
        <p:nvSpPr>
          <p:cNvPr id="945" name="Google Shape;945;p22: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46" name="Google Shape;946;p2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p23: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67" name="Google Shape;967;p2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5" name="Shape 1025"/>
        <p:cNvGrpSpPr/>
        <p:nvPr/>
      </p:nvGrpSpPr>
      <p:grpSpPr>
        <a:xfrm>
          <a:off x="0" y="0"/>
          <a:ext cx="0" cy="0"/>
          <a:chOff x="0" y="0"/>
          <a:chExt cx="0" cy="0"/>
        </a:xfrm>
      </p:grpSpPr>
      <p:sp>
        <p:nvSpPr>
          <p:cNvPr id="1026" name="Google Shape;1026;p2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27" name="Google Shape;1027;p2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0" name="Shape 1080"/>
        <p:cNvGrpSpPr/>
        <p:nvPr/>
      </p:nvGrpSpPr>
      <p:grpSpPr>
        <a:xfrm>
          <a:off x="0" y="0"/>
          <a:ext cx="0" cy="0"/>
          <a:chOff x="0" y="0"/>
          <a:chExt cx="0" cy="0"/>
        </a:xfrm>
      </p:grpSpPr>
      <p:sp>
        <p:nvSpPr>
          <p:cNvPr id="1081" name="Google Shape;1081;p2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2" name="Google Shape;1082;p25: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83" name="Google Shape;1083;p25: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2" name="Shape 1112"/>
        <p:cNvGrpSpPr/>
        <p:nvPr/>
      </p:nvGrpSpPr>
      <p:grpSpPr>
        <a:xfrm>
          <a:off x="0" y="0"/>
          <a:ext cx="0" cy="0"/>
          <a:chOff x="0" y="0"/>
          <a:chExt cx="0" cy="0"/>
        </a:xfrm>
      </p:grpSpPr>
      <p:sp>
        <p:nvSpPr>
          <p:cNvPr id="1113" name="Google Shape;1113;p2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4" name="Google Shape;1114;p26: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15" name="Google Shape;1115;p26: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p27: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46" name="Google Shape;1146;p2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5" name="Shape 1175"/>
        <p:cNvGrpSpPr/>
        <p:nvPr/>
      </p:nvGrpSpPr>
      <p:grpSpPr>
        <a:xfrm>
          <a:off x="0" y="0"/>
          <a:ext cx="0" cy="0"/>
          <a:chOff x="0" y="0"/>
          <a:chExt cx="0" cy="0"/>
        </a:xfrm>
      </p:grpSpPr>
      <p:sp>
        <p:nvSpPr>
          <p:cNvPr id="1176" name="Google Shape;1176;p28: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77" name="Google Shape;1177;p2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9" name="Shape 1249"/>
        <p:cNvGrpSpPr/>
        <p:nvPr/>
      </p:nvGrpSpPr>
      <p:grpSpPr>
        <a:xfrm>
          <a:off x="0" y="0"/>
          <a:ext cx="0" cy="0"/>
          <a:chOff x="0" y="0"/>
          <a:chExt cx="0" cy="0"/>
        </a:xfrm>
      </p:grpSpPr>
      <p:sp>
        <p:nvSpPr>
          <p:cNvPr id="1250" name="Google Shape;1250;p29: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51" name="Google Shape;1251;p29: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4" name="Google Shape;114;p3: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0" name="Shape 1290"/>
        <p:cNvGrpSpPr/>
        <p:nvPr/>
      </p:nvGrpSpPr>
      <p:grpSpPr>
        <a:xfrm>
          <a:off x="0" y="0"/>
          <a:ext cx="0" cy="0"/>
          <a:chOff x="0" y="0"/>
          <a:chExt cx="0" cy="0"/>
        </a:xfrm>
      </p:grpSpPr>
      <p:sp>
        <p:nvSpPr>
          <p:cNvPr id="1291" name="Google Shape;1291;p30: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92" name="Google Shape;1292;p30: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8" name="Shape 1318"/>
        <p:cNvGrpSpPr/>
        <p:nvPr/>
      </p:nvGrpSpPr>
      <p:grpSpPr>
        <a:xfrm>
          <a:off x="0" y="0"/>
          <a:ext cx="0" cy="0"/>
          <a:chOff x="0" y="0"/>
          <a:chExt cx="0" cy="0"/>
        </a:xfrm>
      </p:grpSpPr>
      <p:sp>
        <p:nvSpPr>
          <p:cNvPr id="1319" name="Google Shape;1319;p31: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20" name="Google Shape;1320;p3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8" name="Shape 1398"/>
        <p:cNvGrpSpPr/>
        <p:nvPr/>
      </p:nvGrpSpPr>
      <p:grpSpPr>
        <a:xfrm>
          <a:off x="0" y="0"/>
          <a:ext cx="0" cy="0"/>
          <a:chOff x="0" y="0"/>
          <a:chExt cx="0" cy="0"/>
        </a:xfrm>
      </p:grpSpPr>
      <p:sp>
        <p:nvSpPr>
          <p:cNvPr id="1399" name="Google Shape;1399;p32: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00" name="Google Shape;1400;p3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6" name="Shape 1416"/>
        <p:cNvGrpSpPr/>
        <p:nvPr/>
      </p:nvGrpSpPr>
      <p:grpSpPr>
        <a:xfrm>
          <a:off x="0" y="0"/>
          <a:ext cx="0" cy="0"/>
          <a:chOff x="0" y="0"/>
          <a:chExt cx="0" cy="0"/>
        </a:xfrm>
      </p:grpSpPr>
      <p:sp>
        <p:nvSpPr>
          <p:cNvPr id="1417" name="Google Shape;1417;p3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8" name="Google Shape;1418;p33: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s-ES"/>
              <a:t>ok</a:t>
            </a:r>
            <a:endParaRPr/>
          </a:p>
        </p:txBody>
      </p:sp>
      <p:sp>
        <p:nvSpPr>
          <p:cNvPr id="1419" name="Google Shape;1419;p33: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9" name="Shape 1469"/>
        <p:cNvGrpSpPr/>
        <p:nvPr/>
      </p:nvGrpSpPr>
      <p:grpSpPr>
        <a:xfrm>
          <a:off x="0" y="0"/>
          <a:ext cx="0" cy="0"/>
          <a:chOff x="0" y="0"/>
          <a:chExt cx="0" cy="0"/>
        </a:xfrm>
      </p:grpSpPr>
      <p:sp>
        <p:nvSpPr>
          <p:cNvPr id="1470" name="Google Shape;1470;p3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1" name="Google Shape;1471;p34: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s-ES"/>
              <a:t>ok</a:t>
            </a:r>
            <a:endParaRPr/>
          </a:p>
        </p:txBody>
      </p:sp>
      <p:sp>
        <p:nvSpPr>
          <p:cNvPr id="1472" name="Google Shape;1472;p34: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9" name="Shape 1529"/>
        <p:cNvGrpSpPr/>
        <p:nvPr/>
      </p:nvGrpSpPr>
      <p:grpSpPr>
        <a:xfrm>
          <a:off x="0" y="0"/>
          <a:ext cx="0" cy="0"/>
          <a:chOff x="0" y="0"/>
          <a:chExt cx="0" cy="0"/>
        </a:xfrm>
      </p:grpSpPr>
      <p:sp>
        <p:nvSpPr>
          <p:cNvPr id="1530" name="Google Shape;1530;p3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1" name="Google Shape;1531;p35: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s-ES"/>
              <a:t>ok</a:t>
            </a:r>
            <a:endParaRPr/>
          </a:p>
        </p:txBody>
      </p:sp>
      <p:sp>
        <p:nvSpPr>
          <p:cNvPr id="1532" name="Google Shape;1532;p35: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0" name="Shape 1580"/>
        <p:cNvGrpSpPr/>
        <p:nvPr/>
      </p:nvGrpSpPr>
      <p:grpSpPr>
        <a:xfrm>
          <a:off x="0" y="0"/>
          <a:ext cx="0" cy="0"/>
          <a:chOff x="0" y="0"/>
          <a:chExt cx="0" cy="0"/>
        </a:xfrm>
      </p:grpSpPr>
      <p:sp>
        <p:nvSpPr>
          <p:cNvPr id="1581" name="Google Shape;1581;p3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82" name="Google Shape;1582;p3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8" name="Shape 1628"/>
        <p:cNvGrpSpPr/>
        <p:nvPr/>
      </p:nvGrpSpPr>
      <p:grpSpPr>
        <a:xfrm>
          <a:off x="0" y="0"/>
          <a:ext cx="0" cy="0"/>
          <a:chOff x="0" y="0"/>
          <a:chExt cx="0" cy="0"/>
        </a:xfrm>
      </p:grpSpPr>
      <p:sp>
        <p:nvSpPr>
          <p:cNvPr id="1629" name="Google Shape;1629;p37: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30" name="Google Shape;1630;p3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2" name="Shape 1682"/>
        <p:cNvGrpSpPr/>
        <p:nvPr/>
      </p:nvGrpSpPr>
      <p:grpSpPr>
        <a:xfrm>
          <a:off x="0" y="0"/>
          <a:ext cx="0" cy="0"/>
          <a:chOff x="0" y="0"/>
          <a:chExt cx="0" cy="0"/>
        </a:xfrm>
      </p:grpSpPr>
      <p:sp>
        <p:nvSpPr>
          <p:cNvPr id="1683" name="Google Shape;1683;p38: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84" name="Google Shape;1684;p3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6" name="Shape 1756"/>
        <p:cNvGrpSpPr/>
        <p:nvPr/>
      </p:nvGrpSpPr>
      <p:grpSpPr>
        <a:xfrm>
          <a:off x="0" y="0"/>
          <a:ext cx="0" cy="0"/>
          <a:chOff x="0" y="0"/>
          <a:chExt cx="0" cy="0"/>
        </a:xfrm>
      </p:grpSpPr>
      <p:sp>
        <p:nvSpPr>
          <p:cNvPr id="1757" name="Google Shape;1757;p39: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58" name="Google Shape;1758;p39: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6" name="Google Shape;126;p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5" name="Shape 1835"/>
        <p:cNvGrpSpPr/>
        <p:nvPr/>
      </p:nvGrpSpPr>
      <p:grpSpPr>
        <a:xfrm>
          <a:off x="0" y="0"/>
          <a:ext cx="0" cy="0"/>
          <a:chOff x="0" y="0"/>
          <a:chExt cx="0" cy="0"/>
        </a:xfrm>
      </p:grpSpPr>
      <p:sp>
        <p:nvSpPr>
          <p:cNvPr id="1836" name="Google Shape;1836;p40: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837" name="Google Shape;1837;p40: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6" name="Shape 1856"/>
        <p:cNvGrpSpPr/>
        <p:nvPr/>
      </p:nvGrpSpPr>
      <p:grpSpPr>
        <a:xfrm>
          <a:off x="0" y="0"/>
          <a:ext cx="0" cy="0"/>
          <a:chOff x="0" y="0"/>
          <a:chExt cx="0" cy="0"/>
        </a:xfrm>
      </p:grpSpPr>
      <p:sp>
        <p:nvSpPr>
          <p:cNvPr id="1857" name="Google Shape;1857;p41: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858" name="Google Shape;1858;p41: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2" name="Shape 1922"/>
        <p:cNvGrpSpPr/>
        <p:nvPr/>
      </p:nvGrpSpPr>
      <p:grpSpPr>
        <a:xfrm>
          <a:off x="0" y="0"/>
          <a:ext cx="0" cy="0"/>
          <a:chOff x="0" y="0"/>
          <a:chExt cx="0" cy="0"/>
        </a:xfrm>
      </p:grpSpPr>
      <p:sp>
        <p:nvSpPr>
          <p:cNvPr id="1923" name="Google Shape;1923;p42: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924" name="Google Shape;1924;p42: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0" name="Shape 1960"/>
        <p:cNvGrpSpPr/>
        <p:nvPr/>
      </p:nvGrpSpPr>
      <p:grpSpPr>
        <a:xfrm>
          <a:off x="0" y="0"/>
          <a:ext cx="0" cy="0"/>
          <a:chOff x="0" y="0"/>
          <a:chExt cx="0" cy="0"/>
        </a:xfrm>
      </p:grpSpPr>
      <p:sp>
        <p:nvSpPr>
          <p:cNvPr id="1961" name="Google Shape;1961;p43: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962" name="Google Shape;1962;p43: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3" name="Shape 2043"/>
        <p:cNvGrpSpPr/>
        <p:nvPr/>
      </p:nvGrpSpPr>
      <p:grpSpPr>
        <a:xfrm>
          <a:off x="0" y="0"/>
          <a:ext cx="0" cy="0"/>
          <a:chOff x="0" y="0"/>
          <a:chExt cx="0" cy="0"/>
        </a:xfrm>
      </p:grpSpPr>
      <p:sp>
        <p:nvSpPr>
          <p:cNvPr id="2044" name="Google Shape;2044;p4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045" name="Google Shape;2045;p44: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0" name="Shape 2100"/>
        <p:cNvGrpSpPr/>
        <p:nvPr/>
      </p:nvGrpSpPr>
      <p:grpSpPr>
        <a:xfrm>
          <a:off x="0" y="0"/>
          <a:ext cx="0" cy="0"/>
          <a:chOff x="0" y="0"/>
          <a:chExt cx="0" cy="0"/>
        </a:xfrm>
      </p:grpSpPr>
      <p:sp>
        <p:nvSpPr>
          <p:cNvPr id="2101" name="Google Shape;2101;p4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2" name="Google Shape;2102;p45: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103" name="Google Shape;2103;p45: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6" name="Shape 2116"/>
        <p:cNvGrpSpPr/>
        <p:nvPr/>
      </p:nvGrpSpPr>
      <p:grpSpPr>
        <a:xfrm>
          <a:off x="0" y="0"/>
          <a:ext cx="0" cy="0"/>
          <a:chOff x="0" y="0"/>
          <a:chExt cx="0" cy="0"/>
        </a:xfrm>
      </p:grpSpPr>
      <p:sp>
        <p:nvSpPr>
          <p:cNvPr id="2117" name="Google Shape;2117;p4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8" name="Google Shape;2118;p46: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119" name="Google Shape;2119;p46: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1" name="Shape 2131"/>
        <p:cNvGrpSpPr/>
        <p:nvPr/>
      </p:nvGrpSpPr>
      <p:grpSpPr>
        <a:xfrm>
          <a:off x="0" y="0"/>
          <a:ext cx="0" cy="0"/>
          <a:chOff x="0" y="0"/>
          <a:chExt cx="0" cy="0"/>
        </a:xfrm>
      </p:grpSpPr>
      <p:sp>
        <p:nvSpPr>
          <p:cNvPr id="2132" name="Google Shape;2132;p4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3" name="Google Shape;2133;p47: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134" name="Google Shape;2134;p47: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6" name="Shape 2146"/>
        <p:cNvGrpSpPr/>
        <p:nvPr/>
      </p:nvGrpSpPr>
      <p:grpSpPr>
        <a:xfrm>
          <a:off x="0" y="0"/>
          <a:ext cx="0" cy="0"/>
          <a:chOff x="0" y="0"/>
          <a:chExt cx="0" cy="0"/>
        </a:xfrm>
      </p:grpSpPr>
      <p:sp>
        <p:nvSpPr>
          <p:cNvPr id="2147" name="Google Shape;2147;p4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8" name="Google Shape;2148;p48: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149" name="Google Shape;2149;p48: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6" name="Google Shape;156;p5: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13" name="Google Shape;213;p6: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7: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40" name="Google Shape;240;p7: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8: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80" name="Google Shape;280;p8: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9: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62" name="Google Shape;362;p9:notes"/>
          <p:cNvSpPr/>
          <p:nvPr>
            <p:ph idx="2" type="sldImg"/>
          </p:nvPr>
        </p:nvSpPr>
        <p:spPr>
          <a:xfrm>
            <a:off x="2132013" y="696913"/>
            <a:ext cx="27463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5" name="Shape 15"/>
        <p:cNvGrpSpPr/>
        <p:nvPr/>
      </p:nvGrpSpPr>
      <p:grpSpPr>
        <a:xfrm>
          <a:off x="0" y="0"/>
          <a:ext cx="0" cy="0"/>
          <a:chOff x="0" y="0"/>
          <a:chExt cx="0" cy="0"/>
        </a:xfrm>
      </p:grpSpPr>
      <p:sp>
        <p:nvSpPr>
          <p:cNvPr id="16" name="Google Shape;16;p50"/>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50"/>
          <p:cNvSpPr txBox="1"/>
          <p:nvPr>
            <p:ph idx="1" type="body"/>
          </p:nvPr>
        </p:nvSpPr>
        <p:spPr>
          <a:xfrm>
            <a:off x="360045" y="2133603"/>
            <a:ext cx="6480810" cy="6034617"/>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50"/>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50"/>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0"/>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2" name="Shape 72"/>
        <p:cNvGrpSpPr/>
        <p:nvPr/>
      </p:nvGrpSpPr>
      <p:grpSpPr>
        <a:xfrm>
          <a:off x="0" y="0"/>
          <a:ext cx="0" cy="0"/>
          <a:chOff x="0" y="0"/>
          <a:chExt cx="0" cy="0"/>
        </a:xfrm>
      </p:grpSpPr>
      <p:sp>
        <p:nvSpPr>
          <p:cNvPr id="73" name="Google Shape;73;p59"/>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9"/>
          <p:cNvSpPr txBox="1"/>
          <p:nvPr>
            <p:ph idx="1" type="body"/>
          </p:nvPr>
        </p:nvSpPr>
        <p:spPr>
          <a:xfrm rot="5400000">
            <a:off x="583142" y="1910506"/>
            <a:ext cx="6034617" cy="648081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59"/>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9"/>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9"/>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8" name="Shape 78"/>
        <p:cNvGrpSpPr/>
        <p:nvPr/>
      </p:nvGrpSpPr>
      <p:grpSpPr>
        <a:xfrm>
          <a:off x="0" y="0"/>
          <a:ext cx="0" cy="0"/>
          <a:chOff x="0" y="0"/>
          <a:chExt cx="0" cy="0"/>
        </a:xfrm>
      </p:grpSpPr>
      <p:sp>
        <p:nvSpPr>
          <p:cNvPr id="79" name="Google Shape;79;p60"/>
          <p:cNvSpPr txBox="1"/>
          <p:nvPr>
            <p:ph type="title"/>
          </p:nvPr>
        </p:nvSpPr>
        <p:spPr>
          <a:xfrm rot="5400000">
            <a:off x="2129738" y="3457103"/>
            <a:ext cx="7802033" cy="1620202"/>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60"/>
          <p:cNvSpPr txBox="1"/>
          <p:nvPr>
            <p:ph idx="1" type="body"/>
          </p:nvPr>
        </p:nvSpPr>
        <p:spPr>
          <a:xfrm rot="5400000">
            <a:off x="-1170676" y="1896908"/>
            <a:ext cx="7802033" cy="474059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60"/>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60"/>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60"/>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1" name="Shape 21"/>
        <p:cNvGrpSpPr/>
        <p:nvPr/>
      </p:nvGrpSpPr>
      <p:grpSpPr>
        <a:xfrm>
          <a:off x="0" y="0"/>
          <a:ext cx="0" cy="0"/>
          <a:chOff x="0" y="0"/>
          <a:chExt cx="0" cy="0"/>
        </a:xfrm>
      </p:grpSpPr>
      <p:sp>
        <p:nvSpPr>
          <p:cNvPr id="22" name="Google Shape;22;p51"/>
          <p:cNvSpPr txBox="1"/>
          <p:nvPr>
            <p:ph type="ctrTitle"/>
          </p:nvPr>
        </p:nvSpPr>
        <p:spPr>
          <a:xfrm>
            <a:off x="540068" y="2840569"/>
            <a:ext cx="6120765" cy="1960033"/>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51"/>
          <p:cNvSpPr txBox="1"/>
          <p:nvPr>
            <p:ph idx="1" type="subTitle"/>
          </p:nvPr>
        </p:nvSpPr>
        <p:spPr>
          <a:xfrm>
            <a:off x="1080135" y="5181600"/>
            <a:ext cx="5040630" cy="23368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4" name="Google Shape;24;p51"/>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51"/>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1"/>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7" name="Shape 27"/>
        <p:cNvGrpSpPr/>
        <p:nvPr/>
      </p:nvGrpSpPr>
      <p:grpSpPr>
        <a:xfrm>
          <a:off x="0" y="0"/>
          <a:ext cx="0" cy="0"/>
          <a:chOff x="0" y="0"/>
          <a:chExt cx="0" cy="0"/>
        </a:xfrm>
      </p:grpSpPr>
      <p:sp>
        <p:nvSpPr>
          <p:cNvPr id="28" name="Google Shape;28;p52"/>
          <p:cNvSpPr txBox="1"/>
          <p:nvPr>
            <p:ph type="title"/>
          </p:nvPr>
        </p:nvSpPr>
        <p:spPr>
          <a:xfrm>
            <a:off x="568822" y="5875867"/>
            <a:ext cx="6120765" cy="18161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2"/>
          <p:cNvSpPr txBox="1"/>
          <p:nvPr>
            <p:ph idx="1" type="body"/>
          </p:nvPr>
        </p:nvSpPr>
        <p:spPr>
          <a:xfrm>
            <a:off x="568822" y="3875620"/>
            <a:ext cx="6120765" cy="2000249"/>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2"/>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2"/>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2"/>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3" name="Shape 33"/>
        <p:cNvGrpSpPr/>
        <p:nvPr/>
      </p:nvGrpSpPr>
      <p:grpSpPr>
        <a:xfrm>
          <a:off x="0" y="0"/>
          <a:ext cx="0" cy="0"/>
          <a:chOff x="0" y="0"/>
          <a:chExt cx="0" cy="0"/>
        </a:xfrm>
      </p:grpSpPr>
      <p:sp>
        <p:nvSpPr>
          <p:cNvPr id="34" name="Google Shape;34;p53"/>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3"/>
          <p:cNvSpPr txBox="1"/>
          <p:nvPr>
            <p:ph idx="1" type="body"/>
          </p:nvPr>
        </p:nvSpPr>
        <p:spPr>
          <a:xfrm>
            <a:off x="360045" y="2133603"/>
            <a:ext cx="3180398" cy="6034617"/>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53"/>
          <p:cNvSpPr txBox="1"/>
          <p:nvPr>
            <p:ph idx="2" type="body"/>
          </p:nvPr>
        </p:nvSpPr>
        <p:spPr>
          <a:xfrm>
            <a:off x="3660457" y="2133603"/>
            <a:ext cx="3180398" cy="6034617"/>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53"/>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3"/>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3"/>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0" name="Shape 40"/>
        <p:cNvGrpSpPr/>
        <p:nvPr/>
      </p:nvGrpSpPr>
      <p:grpSpPr>
        <a:xfrm>
          <a:off x="0" y="0"/>
          <a:ext cx="0" cy="0"/>
          <a:chOff x="0" y="0"/>
          <a:chExt cx="0" cy="0"/>
        </a:xfrm>
      </p:grpSpPr>
      <p:sp>
        <p:nvSpPr>
          <p:cNvPr id="41" name="Google Shape;41;p54"/>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54"/>
          <p:cNvSpPr txBox="1"/>
          <p:nvPr>
            <p:ph idx="1" type="body"/>
          </p:nvPr>
        </p:nvSpPr>
        <p:spPr>
          <a:xfrm>
            <a:off x="360046" y="2046817"/>
            <a:ext cx="3181648" cy="853016"/>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54"/>
          <p:cNvSpPr txBox="1"/>
          <p:nvPr>
            <p:ph idx="2" type="body"/>
          </p:nvPr>
        </p:nvSpPr>
        <p:spPr>
          <a:xfrm>
            <a:off x="360046" y="2899833"/>
            <a:ext cx="3181648" cy="5268384"/>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54"/>
          <p:cNvSpPr txBox="1"/>
          <p:nvPr>
            <p:ph idx="3" type="body"/>
          </p:nvPr>
        </p:nvSpPr>
        <p:spPr>
          <a:xfrm>
            <a:off x="3657958" y="2046817"/>
            <a:ext cx="3182898" cy="853016"/>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54"/>
          <p:cNvSpPr txBox="1"/>
          <p:nvPr>
            <p:ph idx="4" type="body"/>
          </p:nvPr>
        </p:nvSpPr>
        <p:spPr>
          <a:xfrm>
            <a:off x="3657958" y="2899833"/>
            <a:ext cx="3182898" cy="5268384"/>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54"/>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4"/>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4"/>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49" name="Shape 49"/>
        <p:cNvGrpSpPr/>
        <p:nvPr/>
      </p:nvGrpSpPr>
      <p:grpSpPr>
        <a:xfrm>
          <a:off x="0" y="0"/>
          <a:ext cx="0" cy="0"/>
          <a:chOff x="0" y="0"/>
          <a:chExt cx="0" cy="0"/>
        </a:xfrm>
      </p:grpSpPr>
      <p:sp>
        <p:nvSpPr>
          <p:cNvPr id="50" name="Google Shape;50;p55"/>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55"/>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5"/>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5"/>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4" name="Shape 54"/>
        <p:cNvGrpSpPr/>
        <p:nvPr/>
      </p:nvGrpSpPr>
      <p:grpSpPr>
        <a:xfrm>
          <a:off x="0" y="0"/>
          <a:ext cx="0" cy="0"/>
          <a:chOff x="0" y="0"/>
          <a:chExt cx="0" cy="0"/>
        </a:xfrm>
      </p:grpSpPr>
      <p:sp>
        <p:nvSpPr>
          <p:cNvPr id="55" name="Google Shape;55;p56"/>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6"/>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6"/>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8" name="Shape 58"/>
        <p:cNvGrpSpPr/>
        <p:nvPr/>
      </p:nvGrpSpPr>
      <p:grpSpPr>
        <a:xfrm>
          <a:off x="0" y="0"/>
          <a:ext cx="0" cy="0"/>
          <a:chOff x="0" y="0"/>
          <a:chExt cx="0" cy="0"/>
        </a:xfrm>
      </p:grpSpPr>
      <p:sp>
        <p:nvSpPr>
          <p:cNvPr id="59" name="Google Shape;59;p57"/>
          <p:cNvSpPr txBox="1"/>
          <p:nvPr>
            <p:ph type="title"/>
          </p:nvPr>
        </p:nvSpPr>
        <p:spPr>
          <a:xfrm>
            <a:off x="360046" y="364067"/>
            <a:ext cx="2369047" cy="1549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7"/>
          <p:cNvSpPr txBox="1"/>
          <p:nvPr>
            <p:ph idx="1" type="body"/>
          </p:nvPr>
        </p:nvSpPr>
        <p:spPr>
          <a:xfrm>
            <a:off x="2815353" y="364069"/>
            <a:ext cx="4025504" cy="7804151"/>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57"/>
          <p:cNvSpPr txBox="1"/>
          <p:nvPr>
            <p:ph idx="2" type="body"/>
          </p:nvPr>
        </p:nvSpPr>
        <p:spPr>
          <a:xfrm>
            <a:off x="360046" y="1913469"/>
            <a:ext cx="2369047" cy="6254751"/>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57"/>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7"/>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7"/>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5" name="Shape 65"/>
        <p:cNvGrpSpPr/>
        <p:nvPr/>
      </p:nvGrpSpPr>
      <p:grpSpPr>
        <a:xfrm>
          <a:off x="0" y="0"/>
          <a:ext cx="0" cy="0"/>
          <a:chOff x="0" y="0"/>
          <a:chExt cx="0" cy="0"/>
        </a:xfrm>
      </p:grpSpPr>
      <p:sp>
        <p:nvSpPr>
          <p:cNvPr id="66" name="Google Shape;66;p58"/>
          <p:cNvSpPr txBox="1"/>
          <p:nvPr>
            <p:ph type="title"/>
          </p:nvPr>
        </p:nvSpPr>
        <p:spPr>
          <a:xfrm>
            <a:off x="1411426" y="6400802"/>
            <a:ext cx="4320540" cy="75565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8"/>
          <p:cNvSpPr/>
          <p:nvPr>
            <p:ph idx="2" type="pic"/>
          </p:nvPr>
        </p:nvSpPr>
        <p:spPr>
          <a:xfrm>
            <a:off x="1411426" y="817033"/>
            <a:ext cx="4320540" cy="5486400"/>
          </a:xfrm>
          <a:prstGeom prst="rect">
            <a:avLst/>
          </a:prstGeom>
          <a:noFill/>
          <a:ln>
            <a:noFill/>
          </a:ln>
        </p:spPr>
      </p:sp>
      <p:sp>
        <p:nvSpPr>
          <p:cNvPr id="68" name="Google Shape;68;p58"/>
          <p:cNvSpPr txBox="1"/>
          <p:nvPr>
            <p:ph idx="1" type="body"/>
          </p:nvPr>
        </p:nvSpPr>
        <p:spPr>
          <a:xfrm>
            <a:off x="1411426" y="7156453"/>
            <a:ext cx="4320540" cy="1073149"/>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58"/>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8"/>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8"/>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9"/>
          <p:cNvSpPr txBox="1"/>
          <p:nvPr>
            <p:ph type="title"/>
          </p:nvPr>
        </p:nvSpPr>
        <p:spPr>
          <a:xfrm>
            <a:off x="360045" y="366184"/>
            <a:ext cx="6480810" cy="1524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9"/>
          <p:cNvSpPr txBox="1"/>
          <p:nvPr>
            <p:ph idx="1" type="body"/>
          </p:nvPr>
        </p:nvSpPr>
        <p:spPr>
          <a:xfrm>
            <a:off x="360045" y="2133603"/>
            <a:ext cx="6480810" cy="6034617"/>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49"/>
          <p:cNvSpPr txBox="1"/>
          <p:nvPr>
            <p:ph idx="10" type="dt"/>
          </p:nvPr>
        </p:nvSpPr>
        <p:spPr>
          <a:xfrm>
            <a:off x="360045" y="8475136"/>
            <a:ext cx="168021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9"/>
          <p:cNvSpPr txBox="1"/>
          <p:nvPr>
            <p:ph idx="11" type="ftr"/>
          </p:nvPr>
        </p:nvSpPr>
        <p:spPr>
          <a:xfrm>
            <a:off x="2460308" y="8475136"/>
            <a:ext cx="228028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9"/>
          <p:cNvSpPr txBox="1"/>
          <p:nvPr>
            <p:ph idx="12" type="sldNum"/>
          </p:nvPr>
        </p:nvSpPr>
        <p:spPr>
          <a:xfrm>
            <a:off x="5160645" y="8475136"/>
            <a:ext cx="168021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4.xml"/><Relationship Id="rId4" Type="http://schemas.openxmlformats.org/officeDocument/2006/relationships/image" Target="../media/image3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20.png"/><Relationship Id="rId9" Type="http://schemas.openxmlformats.org/officeDocument/2006/relationships/image" Target="../media/image55.jpg"/><Relationship Id="rId5" Type="http://schemas.openxmlformats.org/officeDocument/2006/relationships/image" Target="../media/image18.png"/><Relationship Id="rId6" Type="http://schemas.openxmlformats.org/officeDocument/2006/relationships/image" Target="../media/image21.png"/><Relationship Id="rId7" Type="http://schemas.openxmlformats.org/officeDocument/2006/relationships/image" Target="../media/image17.png"/><Relationship Id="rId8"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20.png"/><Relationship Id="rId11" Type="http://schemas.openxmlformats.org/officeDocument/2006/relationships/chart" Target="../charts/chart5.xml"/><Relationship Id="rId10" Type="http://schemas.openxmlformats.org/officeDocument/2006/relationships/image" Target="../media/image42.png"/><Relationship Id="rId9" Type="http://schemas.openxmlformats.org/officeDocument/2006/relationships/image" Target="../media/image40.png"/><Relationship Id="rId5" Type="http://schemas.openxmlformats.org/officeDocument/2006/relationships/image" Target="../media/image16.png"/><Relationship Id="rId6" Type="http://schemas.openxmlformats.org/officeDocument/2006/relationships/image" Target="../media/image21.png"/><Relationship Id="rId7" Type="http://schemas.openxmlformats.org/officeDocument/2006/relationships/image" Target="../media/image17.png"/><Relationship Id="rId8" Type="http://schemas.openxmlformats.org/officeDocument/2006/relationships/image" Target="../media/image4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4.png"/><Relationship Id="rId4" Type="http://schemas.openxmlformats.org/officeDocument/2006/relationships/chart" Target="../charts/chart6.xml"/><Relationship Id="rId5" Type="http://schemas.openxmlformats.org/officeDocument/2006/relationships/chart" Target="../charts/chart7.xml"/></Relationships>
</file>

<file path=ppt/slides/_rels/slide14.xml.rels><?xml version="1.0" encoding="UTF-8" standalone="yes"?><Relationships xmlns="http://schemas.openxmlformats.org/package/2006/relationships"><Relationship Id="rId11" Type="http://schemas.openxmlformats.org/officeDocument/2006/relationships/image" Target="../media/image50.png"/><Relationship Id="rId10" Type="http://schemas.openxmlformats.org/officeDocument/2006/relationships/image" Target="../media/image38.png"/><Relationship Id="rId13" Type="http://schemas.openxmlformats.org/officeDocument/2006/relationships/image" Target="../media/image76.png"/><Relationship Id="rId12"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6.png"/><Relationship Id="rId4" Type="http://schemas.openxmlformats.org/officeDocument/2006/relationships/image" Target="../media/image1.png"/><Relationship Id="rId9" Type="http://schemas.openxmlformats.org/officeDocument/2006/relationships/image" Target="../media/image47.png"/><Relationship Id="rId15" Type="http://schemas.openxmlformats.org/officeDocument/2006/relationships/image" Target="../media/image58.png"/><Relationship Id="rId14" Type="http://schemas.openxmlformats.org/officeDocument/2006/relationships/image" Target="../media/image56.png"/><Relationship Id="rId5" Type="http://schemas.openxmlformats.org/officeDocument/2006/relationships/image" Target="../media/image5.png"/><Relationship Id="rId6" Type="http://schemas.openxmlformats.org/officeDocument/2006/relationships/image" Target="../media/image16.png"/><Relationship Id="rId7" Type="http://schemas.openxmlformats.org/officeDocument/2006/relationships/image" Target="../media/image37.png"/><Relationship Id="rId8" Type="http://schemas.openxmlformats.org/officeDocument/2006/relationships/image" Target="../media/image46.png"/></Relationships>
</file>

<file path=ppt/slides/_rels/slide15.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image" Target="../media/image57.png"/><Relationship Id="rId12" Type="http://schemas.openxmlformats.org/officeDocument/2006/relationships/image" Target="../media/image73.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52.png"/><Relationship Id="rId9" Type="http://schemas.openxmlformats.org/officeDocument/2006/relationships/image" Target="../media/image53.png"/><Relationship Id="rId5" Type="http://schemas.openxmlformats.org/officeDocument/2006/relationships/image" Target="../media/image5.png"/><Relationship Id="rId6" Type="http://schemas.openxmlformats.org/officeDocument/2006/relationships/image" Target="../media/image51.png"/><Relationship Id="rId7" Type="http://schemas.openxmlformats.org/officeDocument/2006/relationships/image" Target="../media/image16.png"/><Relationship Id="rId8"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9.png"/><Relationship Id="rId4" Type="http://schemas.openxmlformats.org/officeDocument/2006/relationships/image" Target="../media/image72.png"/><Relationship Id="rId5" Type="http://schemas.openxmlformats.org/officeDocument/2006/relationships/image" Target="../media/image6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2.png"/><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3.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chart" Target="../charts/chart8.xml"/><Relationship Id="rId7" Type="http://schemas.openxmlformats.org/officeDocument/2006/relationships/chart" Target="../charts/chart9.xml"/><Relationship Id="rId8" Type="http://schemas.openxmlformats.org/officeDocument/2006/relationships/chart" Target="../charts/char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3.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chart" Target="../charts/chart11.xml"/><Relationship Id="rId7" Type="http://schemas.openxmlformats.org/officeDocument/2006/relationships/chart" Target="../charts/chart12.xml"/><Relationship Id="rId8" Type="http://schemas.openxmlformats.org/officeDocument/2006/relationships/chart" Target="../charts/char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3.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chart" Target="../charts/chart14.xml"/><Relationship Id="rId7" Type="http://schemas.openxmlformats.org/officeDocument/2006/relationships/chart" Target="../charts/chart15.xml"/><Relationship Id="rId8" Type="http://schemas.openxmlformats.org/officeDocument/2006/relationships/chart" Target="../charts/chart16.xml"/></Relationships>
</file>

<file path=ppt/slides/_rels/slide21.xml.rels><?xml version="1.0" encoding="UTF-8" standalone="yes"?><Relationships xmlns="http://schemas.openxmlformats.org/package/2006/relationships"><Relationship Id="rId11" Type="http://schemas.openxmlformats.org/officeDocument/2006/relationships/chart" Target="../charts/chart18.xml"/><Relationship Id="rId10" Type="http://schemas.openxmlformats.org/officeDocument/2006/relationships/chart" Target="../charts/chart17.xml"/><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3.png"/><Relationship Id="rId4" Type="http://schemas.openxmlformats.org/officeDocument/2006/relationships/image" Target="../media/image1.png"/><Relationship Id="rId9" Type="http://schemas.openxmlformats.org/officeDocument/2006/relationships/image" Target="../media/image77.png"/><Relationship Id="rId5" Type="http://schemas.openxmlformats.org/officeDocument/2006/relationships/image" Target="../media/image5.png"/><Relationship Id="rId6" Type="http://schemas.openxmlformats.org/officeDocument/2006/relationships/image" Target="../media/image64.png"/><Relationship Id="rId7" Type="http://schemas.openxmlformats.org/officeDocument/2006/relationships/image" Target="../media/image16.png"/><Relationship Id="rId8" Type="http://schemas.openxmlformats.org/officeDocument/2006/relationships/image" Target="../media/image6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hart" Target="../charts/chart19.xml"/><Relationship Id="rId4" Type="http://schemas.openxmlformats.org/officeDocument/2006/relationships/chart" Target="../charts/chart20.xml"/></Relationships>
</file>

<file path=ppt/slides/_rels/slide23.xml.rels><?xml version="1.0" encoding="UTF-8" standalone="yes"?><Relationships xmlns="http://schemas.openxmlformats.org/package/2006/relationships"><Relationship Id="rId11" Type="http://schemas.openxmlformats.org/officeDocument/2006/relationships/chart" Target="../charts/chart21.xml"/><Relationship Id="rId10" Type="http://schemas.openxmlformats.org/officeDocument/2006/relationships/image" Target="../media/image71.png"/><Relationship Id="rId12" Type="http://schemas.openxmlformats.org/officeDocument/2006/relationships/chart" Target="../charts/chart22.xml"/><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3.png"/><Relationship Id="rId4" Type="http://schemas.openxmlformats.org/officeDocument/2006/relationships/image" Target="../media/image1.png"/><Relationship Id="rId9" Type="http://schemas.openxmlformats.org/officeDocument/2006/relationships/image" Target="../media/image67.png"/><Relationship Id="rId5" Type="http://schemas.openxmlformats.org/officeDocument/2006/relationships/image" Target="../media/image5.png"/><Relationship Id="rId6" Type="http://schemas.openxmlformats.org/officeDocument/2006/relationships/image" Target="../media/image16.png"/><Relationship Id="rId7" Type="http://schemas.openxmlformats.org/officeDocument/2006/relationships/image" Target="../media/image6.png"/><Relationship Id="rId8"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75.png"/><Relationship Id="rId4" Type="http://schemas.openxmlformats.org/officeDocument/2006/relationships/image" Target="../media/image1.png"/><Relationship Id="rId9" Type="http://schemas.openxmlformats.org/officeDocument/2006/relationships/chart" Target="../charts/chart23.xml"/><Relationship Id="rId5" Type="http://schemas.openxmlformats.org/officeDocument/2006/relationships/image" Target="../media/image5.png"/><Relationship Id="rId6" Type="http://schemas.openxmlformats.org/officeDocument/2006/relationships/image" Target="../media/image74.png"/><Relationship Id="rId7" Type="http://schemas.openxmlformats.org/officeDocument/2006/relationships/image" Target="../media/image16.png"/><Relationship Id="rId8" Type="http://schemas.openxmlformats.org/officeDocument/2006/relationships/image" Target="../media/image1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84.png"/><Relationship Id="rId4" Type="http://schemas.openxmlformats.org/officeDocument/2006/relationships/chart" Target="../charts/char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84.png"/><Relationship Id="rId4" Type="http://schemas.openxmlformats.org/officeDocument/2006/relationships/chart" Target="../charts/char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3.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chart" Target="../charts/chart26.xml"/><Relationship Id="rId7" Type="http://schemas.openxmlformats.org/officeDocument/2006/relationships/chart" Target="../charts/char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6.png"/><Relationship Id="rId4" Type="http://schemas.openxmlformats.org/officeDocument/2006/relationships/image" Target="../media/image20.png"/><Relationship Id="rId9" Type="http://schemas.openxmlformats.org/officeDocument/2006/relationships/image" Target="../media/image87.jpg"/><Relationship Id="rId5" Type="http://schemas.openxmlformats.org/officeDocument/2006/relationships/image" Target="../media/image18.png"/><Relationship Id="rId6" Type="http://schemas.openxmlformats.org/officeDocument/2006/relationships/image" Target="../media/image21.png"/><Relationship Id="rId7" Type="http://schemas.openxmlformats.org/officeDocument/2006/relationships/image" Target="../media/image17.png"/><Relationship Id="rId8"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80.png"/><Relationship Id="rId4" Type="http://schemas.openxmlformats.org/officeDocument/2006/relationships/image" Target="../media/image81.png"/><Relationship Id="rId9" Type="http://schemas.openxmlformats.org/officeDocument/2006/relationships/chart" Target="../charts/chart30.xml"/><Relationship Id="rId5" Type="http://schemas.openxmlformats.org/officeDocument/2006/relationships/image" Target="../media/image82.png"/><Relationship Id="rId6" Type="http://schemas.openxmlformats.org/officeDocument/2006/relationships/image" Target="../media/image86.png"/><Relationship Id="rId7" Type="http://schemas.openxmlformats.org/officeDocument/2006/relationships/chart" Target="../charts/chart28.xml"/><Relationship Id="rId8" Type="http://schemas.openxmlformats.org/officeDocument/2006/relationships/chart" Target="../charts/char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83.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chart" Target="../charts/chart31.xml"/><Relationship Id="rId7" Type="http://schemas.openxmlformats.org/officeDocument/2006/relationships/chart" Target="../charts/chart32.xml"/></Relationships>
</file>

<file path=ppt/slides/_rels/slide31.xml.rels><?xml version="1.0" encoding="UTF-8" standalone="yes"?><Relationships xmlns="http://schemas.openxmlformats.org/package/2006/relationships"><Relationship Id="rId11" Type="http://schemas.openxmlformats.org/officeDocument/2006/relationships/image" Target="../media/image92.jpg"/><Relationship Id="rId10" Type="http://schemas.openxmlformats.org/officeDocument/2006/relationships/image" Target="../media/image40.png"/><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8.png"/><Relationship Id="rId4" Type="http://schemas.openxmlformats.org/officeDocument/2006/relationships/image" Target="../media/image20.png"/><Relationship Id="rId9" Type="http://schemas.openxmlformats.org/officeDocument/2006/relationships/image" Target="../media/image49.png"/><Relationship Id="rId5" Type="http://schemas.openxmlformats.org/officeDocument/2006/relationships/image" Target="../media/image85.png"/><Relationship Id="rId6" Type="http://schemas.openxmlformats.org/officeDocument/2006/relationships/image" Target="../media/image16.png"/><Relationship Id="rId7" Type="http://schemas.openxmlformats.org/officeDocument/2006/relationships/image" Target="../media/image21.png"/><Relationship Id="rId8"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chart" Target="../charts/chart33.xml"/><Relationship Id="rId4" Type="http://schemas.openxmlformats.org/officeDocument/2006/relationships/chart" Target="../charts/chart34.xml"/><Relationship Id="rId5" Type="http://schemas.openxmlformats.org/officeDocument/2006/relationships/chart" Target="../charts/chart35.xml"/><Relationship Id="rId6" Type="http://schemas.openxmlformats.org/officeDocument/2006/relationships/chart" Target="../charts/chart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90.png"/><Relationship Id="rId4" Type="http://schemas.openxmlformats.org/officeDocument/2006/relationships/image" Target="../media/image1.png"/><Relationship Id="rId9" Type="http://schemas.openxmlformats.org/officeDocument/2006/relationships/image" Target="../media/image94.png"/><Relationship Id="rId5" Type="http://schemas.openxmlformats.org/officeDocument/2006/relationships/image" Target="../media/image5.png"/><Relationship Id="rId6" Type="http://schemas.openxmlformats.org/officeDocument/2006/relationships/image" Target="../media/image16.png"/><Relationship Id="rId7" Type="http://schemas.openxmlformats.org/officeDocument/2006/relationships/image" Target="../media/image20.png"/><Relationship Id="rId8"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90.png"/><Relationship Id="rId4" Type="http://schemas.openxmlformats.org/officeDocument/2006/relationships/image" Target="../media/image1.png"/><Relationship Id="rId9" Type="http://schemas.openxmlformats.org/officeDocument/2006/relationships/image" Target="../media/image95.png"/><Relationship Id="rId5" Type="http://schemas.openxmlformats.org/officeDocument/2006/relationships/image" Target="../media/image5.png"/><Relationship Id="rId6" Type="http://schemas.openxmlformats.org/officeDocument/2006/relationships/image" Target="../media/image16.png"/><Relationship Id="rId7" Type="http://schemas.openxmlformats.org/officeDocument/2006/relationships/image" Target="../media/image20.png"/><Relationship Id="rId8" Type="http://schemas.openxmlformats.org/officeDocument/2006/relationships/image" Target="../media/image21.png"/></Relationships>
</file>

<file path=ppt/slides/_rels/slide35.xml.rels><?xml version="1.0" encoding="UTF-8" standalone="yes"?><Relationships xmlns="http://schemas.openxmlformats.org/package/2006/relationships"><Relationship Id="rId11" Type="http://schemas.openxmlformats.org/officeDocument/2006/relationships/image" Target="../media/image97.png"/><Relationship Id="rId10" Type="http://schemas.openxmlformats.org/officeDocument/2006/relationships/image" Target="../media/image124.png"/><Relationship Id="rId12" Type="http://schemas.openxmlformats.org/officeDocument/2006/relationships/image" Target="../media/image100.png"/><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93.png"/><Relationship Id="rId4" Type="http://schemas.openxmlformats.org/officeDocument/2006/relationships/image" Target="../media/image1.png"/><Relationship Id="rId9" Type="http://schemas.openxmlformats.org/officeDocument/2006/relationships/image" Target="../media/image98.png"/><Relationship Id="rId5" Type="http://schemas.openxmlformats.org/officeDocument/2006/relationships/image" Target="../media/image5.png"/><Relationship Id="rId6" Type="http://schemas.openxmlformats.org/officeDocument/2006/relationships/image" Target="../media/image16.png"/><Relationship Id="rId7" Type="http://schemas.openxmlformats.org/officeDocument/2006/relationships/image" Target="../media/image20.png"/><Relationship Id="rId8" Type="http://schemas.openxmlformats.org/officeDocument/2006/relationships/image" Target="../media/image18.png"/></Relationships>
</file>

<file path=ppt/slides/_rels/slide36.xml.rels><?xml version="1.0" encoding="UTF-8" standalone="yes"?><Relationships xmlns="http://schemas.openxmlformats.org/package/2006/relationships"><Relationship Id="rId11" Type="http://schemas.openxmlformats.org/officeDocument/2006/relationships/image" Target="../media/image107.png"/><Relationship Id="rId10" Type="http://schemas.openxmlformats.org/officeDocument/2006/relationships/image" Target="../media/image105.png"/><Relationship Id="rId12" Type="http://schemas.openxmlformats.org/officeDocument/2006/relationships/image" Target="../media/image101.png"/><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6.png"/><Relationship Id="rId4" Type="http://schemas.openxmlformats.org/officeDocument/2006/relationships/image" Target="../media/image116.png"/><Relationship Id="rId9" Type="http://schemas.openxmlformats.org/officeDocument/2006/relationships/image" Target="../media/image17.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20.png"/><Relationship Id="rId8" Type="http://schemas.openxmlformats.org/officeDocument/2006/relationships/image" Target="../media/image18.png"/></Relationships>
</file>

<file path=ppt/slides/_rels/slide37.xml.rels><?xml version="1.0" encoding="UTF-8" standalone="yes"?><Relationships xmlns="http://schemas.openxmlformats.org/package/2006/relationships"><Relationship Id="rId10" Type="http://schemas.openxmlformats.org/officeDocument/2006/relationships/image" Target="../media/image117.png"/><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96.png"/><Relationship Id="rId4" Type="http://schemas.openxmlformats.org/officeDocument/2006/relationships/image" Target="../media/image1.png"/><Relationship Id="rId9" Type="http://schemas.openxmlformats.org/officeDocument/2006/relationships/image" Target="../media/image109.png"/><Relationship Id="rId5" Type="http://schemas.openxmlformats.org/officeDocument/2006/relationships/image" Target="../media/image5.png"/><Relationship Id="rId6" Type="http://schemas.openxmlformats.org/officeDocument/2006/relationships/image" Target="../media/image18.png"/><Relationship Id="rId7" Type="http://schemas.openxmlformats.org/officeDocument/2006/relationships/image" Target="../media/image16.png"/><Relationship Id="rId8" Type="http://schemas.openxmlformats.org/officeDocument/2006/relationships/image" Target="../media/image111.png"/></Relationships>
</file>

<file path=ppt/slides/_rels/slide38.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104.png"/><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image" Target="../media/image106.png"/><Relationship Id="rId5" Type="http://schemas.openxmlformats.org/officeDocument/2006/relationships/image" Target="../media/image99.png"/><Relationship Id="rId6" Type="http://schemas.openxmlformats.org/officeDocument/2006/relationships/image" Target="../media/image2.png"/><Relationship Id="rId7" Type="http://schemas.openxmlformats.org/officeDocument/2006/relationships/image" Target="../media/image102.png"/><Relationship Id="rId8" Type="http://schemas.openxmlformats.org/officeDocument/2006/relationships/image" Target="../media/image103.png"/></Relationships>
</file>

<file path=ppt/slides/_rels/slide39.xml.rels><?xml version="1.0" encoding="UTF-8" standalone="yes"?><Relationships xmlns="http://schemas.openxmlformats.org/package/2006/relationships"><Relationship Id="rId11" Type="http://schemas.openxmlformats.org/officeDocument/2006/relationships/image" Target="../media/image114.png"/><Relationship Id="rId10" Type="http://schemas.openxmlformats.org/officeDocument/2006/relationships/image" Target="../media/image115.png"/><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image" Target="../media/image113.png"/><Relationship Id="rId5" Type="http://schemas.openxmlformats.org/officeDocument/2006/relationships/image" Target="../media/image18.png"/><Relationship Id="rId6" Type="http://schemas.openxmlformats.org/officeDocument/2006/relationships/image" Target="../media/image2.png"/><Relationship Id="rId7" Type="http://schemas.openxmlformats.org/officeDocument/2006/relationships/image" Target="../media/image102.png"/><Relationship Id="rId8" Type="http://schemas.openxmlformats.org/officeDocument/2006/relationships/image" Target="../media/image10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10.png"/><Relationship Id="rId6" Type="http://schemas.openxmlformats.org/officeDocument/2006/relationships/image" Target="../media/image15.png"/><Relationship Id="rId7" Type="http://schemas.openxmlformats.org/officeDocument/2006/relationships/image" Target="../media/image43.png"/><Relationship Id="rId8" Type="http://schemas.openxmlformats.org/officeDocument/2006/relationships/image" Target="../media/image3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83.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chart" Target="../charts/chart37.xml"/><Relationship Id="rId7" Type="http://schemas.openxmlformats.org/officeDocument/2006/relationships/chart" Target="../charts/chart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6.png"/><Relationship Id="rId4" Type="http://schemas.openxmlformats.org/officeDocument/2006/relationships/image" Target="../media/image21.png"/><Relationship Id="rId5" Type="http://schemas.openxmlformats.org/officeDocument/2006/relationships/image" Target="../media/image17.png"/><Relationship Id="rId6" Type="http://schemas.openxmlformats.org/officeDocument/2006/relationships/image" Target="../media/image2.png"/><Relationship Id="rId7" Type="http://schemas.openxmlformats.org/officeDocument/2006/relationships/image" Target="../media/image1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18.png"/><Relationship Id="rId4" Type="http://schemas.openxmlformats.org/officeDocument/2006/relationships/image" Target="../media/image119.png"/><Relationship Id="rId5" Type="http://schemas.openxmlformats.org/officeDocument/2006/relationships/image" Target="../media/image122.png"/><Relationship Id="rId6" Type="http://schemas.openxmlformats.org/officeDocument/2006/relationships/image" Target="../media/image20.png"/><Relationship Id="rId7" Type="http://schemas.openxmlformats.org/officeDocument/2006/relationships/image" Target="../media/image18.png"/><Relationship Id="rId8" Type="http://schemas.openxmlformats.org/officeDocument/2006/relationships/chart" Target="../charts/chart39.xml"/></Relationships>
</file>

<file path=ppt/slides/_rels/slide43.xml.rels><?xml version="1.0" encoding="UTF-8" standalone="yes"?><Relationships xmlns="http://schemas.openxmlformats.org/package/2006/relationships"><Relationship Id="rId10" Type="http://schemas.openxmlformats.org/officeDocument/2006/relationships/chart" Target="../charts/chart40.xml"/><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6.png"/><Relationship Id="rId4" Type="http://schemas.openxmlformats.org/officeDocument/2006/relationships/image" Target="../media/image20.png"/><Relationship Id="rId9" Type="http://schemas.openxmlformats.org/officeDocument/2006/relationships/image" Target="../media/image123.png"/><Relationship Id="rId5" Type="http://schemas.openxmlformats.org/officeDocument/2006/relationships/image" Target="../media/image18.png"/><Relationship Id="rId6" Type="http://schemas.openxmlformats.org/officeDocument/2006/relationships/image" Target="../media/image21.png"/><Relationship Id="rId7" Type="http://schemas.openxmlformats.org/officeDocument/2006/relationships/image" Target="../media/image17.png"/><Relationship Id="rId8" Type="http://schemas.openxmlformats.org/officeDocument/2006/relationships/image" Target="../media/image2.png"/></Relationships>
</file>

<file path=ppt/slides/_rels/slide44.xml.rels><?xml version="1.0" encoding="UTF-8" standalone="yes"?><Relationships xmlns="http://schemas.openxmlformats.org/package/2006/relationships"><Relationship Id="rId11" Type="http://schemas.openxmlformats.org/officeDocument/2006/relationships/image" Target="../media/image137.png"/><Relationship Id="rId10" Type="http://schemas.openxmlformats.org/officeDocument/2006/relationships/image" Target="../media/image135.png"/><Relationship Id="rId13" Type="http://schemas.openxmlformats.org/officeDocument/2006/relationships/image" Target="../media/image134.png"/><Relationship Id="rId12" Type="http://schemas.openxmlformats.org/officeDocument/2006/relationships/image" Target="../media/image131.png"/><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image" Target="../media/image126.jpg"/><Relationship Id="rId5" Type="http://schemas.openxmlformats.org/officeDocument/2006/relationships/image" Target="../media/image18.png"/><Relationship Id="rId6" Type="http://schemas.openxmlformats.org/officeDocument/2006/relationships/image" Target="../media/image20.png"/><Relationship Id="rId7" Type="http://schemas.openxmlformats.org/officeDocument/2006/relationships/image" Target="../media/image125.png"/><Relationship Id="rId8" Type="http://schemas.openxmlformats.org/officeDocument/2006/relationships/image" Target="../media/image1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27.png"/><Relationship Id="rId4" Type="http://schemas.openxmlformats.org/officeDocument/2006/relationships/image" Target="../media/image12.jpg"/><Relationship Id="rId5" Type="http://schemas.openxmlformats.org/officeDocument/2006/relationships/image" Target="../media/image13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27.png"/><Relationship Id="rId4" Type="http://schemas.openxmlformats.org/officeDocument/2006/relationships/image" Target="../media/image12.jpg"/><Relationship Id="rId5" Type="http://schemas.openxmlformats.org/officeDocument/2006/relationships/image" Target="../media/image13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27.png"/><Relationship Id="rId4" Type="http://schemas.openxmlformats.org/officeDocument/2006/relationships/image" Target="../media/image12.jpg"/><Relationship Id="rId5" Type="http://schemas.openxmlformats.org/officeDocument/2006/relationships/image" Target="../media/image13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128.png"/><Relationship Id="rId4" Type="http://schemas.openxmlformats.org/officeDocument/2006/relationships/image" Target="../media/image130.jpg"/><Relationship Id="rId5"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27.png"/><Relationship Id="rId5" Type="http://schemas.openxmlformats.org/officeDocument/2006/relationships/image" Target="../media/image6.png"/><Relationship Id="rId6" Type="http://schemas.openxmlformats.org/officeDocument/2006/relationships/image" Target="../media/image36.png"/><Relationship Id="rId7" Type="http://schemas.openxmlformats.org/officeDocument/2006/relationships/image" Target="../media/image8.png"/><Relationship Id="rId8" Type="http://schemas.openxmlformats.org/officeDocument/2006/relationships/image" Target="../media/image6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image" Target="../media/image1.png"/><Relationship Id="rId9" Type="http://schemas.openxmlformats.org/officeDocument/2006/relationships/image" Target="../media/image25.png"/><Relationship Id="rId5" Type="http://schemas.openxmlformats.org/officeDocument/2006/relationships/image" Target="../media/image5.png"/><Relationship Id="rId6" Type="http://schemas.openxmlformats.org/officeDocument/2006/relationships/image" Target="../media/image22.png"/><Relationship Id="rId7" Type="http://schemas.openxmlformats.org/officeDocument/2006/relationships/image" Target="../media/image26.png"/><Relationship Id="rId8"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20.png"/><Relationship Id="rId10" Type="http://schemas.openxmlformats.org/officeDocument/2006/relationships/image" Target="../media/image33.png"/><Relationship Id="rId9" Type="http://schemas.openxmlformats.org/officeDocument/2006/relationships/image" Target="../media/image24.png"/><Relationship Id="rId5" Type="http://schemas.openxmlformats.org/officeDocument/2006/relationships/image" Target="../media/image18.png"/><Relationship Id="rId6" Type="http://schemas.openxmlformats.org/officeDocument/2006/relationships/image" Target="../media/image21.png"/><Relationship Id="rId7" Type="http://schemas.openxmlformats.org/officeDocument/2006/relationships/image" Target="../media/image17.png"/><Relationship Id="rId8"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30.png"/><Relationship Id="rId5" Type="http://schemas.openxmlformats.org/officeDocument/2006/relationships/image" Target="../media/image5.png"/><Relationship Id="rId6" Type="http://schemas.openxmlformats.org/officeDocument/2006/relationships/chart" Target="../charts/chart1.xml"/><Relationship Id="rId7" Type="http://schemas.openxmlformats.org/officeDocument/2006/relationships/chart" Target="../charts/chart2.xml"/><Relationship Id="rId8"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p:nvPr/>
        </p:nvSpPr>
        <p:spPr>
          <a:xfrm>
            <a:off x="216074" y="2617734"/>
            <a:ext cx="6840760" cy="60016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El </a:t>
            </a:r>
            <a:r>
              <a:rPr b="1" lang="es-ES" sz="1200">
                <a:solidFill>
                  <a:schemeClr val="dk1"/>
                </a:solidFill>
                <a:latin typeface="Arial Narrow"/>
                <a:ea typeface="Arial Narrow"/>
                <a:cs typeface="Arial Narrow"/>
                <a:sym typeface="Arial Narrow"/>
              </a:rPr>
              <a:t>Boletín de Período Epidemiológico </a:t>
            </a:r>
            <a:r>
              <a:rPr lang="es-ES" sz="1200">
                <a:solidFill>
                  <a:schemeClr val="dk1"/>
                </a:solidFill>
                <a:latin typeface="Arial Narrow"/>
                <a:ea typeface="Arial Narrow"/>
                <a:cs typeface="Arial Narrow"/>
                <a:sym typeface="Arial Narrow"/>
              </a:rPr>
              <a:t>es una publicación de los eventos de interés en salud pública, notificados a la Secretaría de Salud de Medellín a través del Sistema de Vigilancia en Salud Pública SIVIGILA.  Pretende ofrecer  un panorama del comportamiento de estos eventos por cada período epidemiológico del año, con el fin de retroalimentar y facilitar a los diferentes actores un insumo para orientar la toma de decisiones. </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Este informe se publica por periodo epidemiológico, luego de haber realizado validaciones, procesamiento de los datos, análisis de los eventos y  resultados de procesos como investigaciones epidemiológicas de campo y unidades de análisis de morbilidad  y mortalidad.    </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Los resultados publicados en este boletín pueden variar de acuerdo a la dinámica de la notificación, los ajustes y la clasificación final de los eventos.   Cualquier información contenida en el Informe es de dominio público y pueden ser utilizada o reproducida siempre y cuando se cite como fuente: Boletín de Período Epidemiológico. Secretaría de Salud de Medellín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Subsecretaria de Salud Pública</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Programa Vigilancia Epidemiológica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Líder de Programa: </a:t>
            </a:r>
            <a:r>
              <a:rPr lang="es-ES" sz="1200">
                <a:solidFill>
                  <a:schemeClr val="dk1"/>
                </a:solidFill>
                <a:latin typeface="Arial Narrow"/>
                <a:ea typeface="Arial Narrow"/>
                <a:cs typeface="Arial Narrow"/>
                <a:sym typeface="Arial Narrow"/>
              </a:rPr>
              <a:t>Rita Elena Almanza Payares</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Epidemiólogos</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Fernando Nicolás Montes Zuluaga </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Carlos Julio Montes Zuluaga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Johana María Vélez Lopera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Maria Alejandra Roa López</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Isabel Cristina Vallejo Zapata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José José Arteaga García </a:t>
            </a:r>
            <a:endParaRPr/>
          </a:p>
          <a:p>
            <a:pPr indent="0" lvl="0" marL="0" rtl="0" algn="l">
              <a:spcBef>
                <a:spcPts val="0"/>
              </a:spcBef>
              <a:spcAft>
                <a:spcPts val="0"/>
              </a:spcAft>
              <a:buClr>
                <a:schemeClr val="dk1"/>
              </a:buClr>
              <a:buFont typeface="Arial"/>
              <a:buNone/>
            </a:pPr>
            <a:r>
              <a:rPr lang="es-ES" sz="1200">
                <a:solidFill>
                  <a:schemeClr val="dk1"/>
                </a:solidFill>
                <a:latin typeface="Arial Narrow"/>
                <a:ea typeface="Arial Narrow"/>
                <a:cs typeface="Arial Narrow"/>
                <a:sym typeface="Arial Narrow"/>
              </a:rPr>
              <a:t>Ximena Ríos</a:t>
            </a:r>
            <a:endParaRPr>
              <a:solidFill>
                <a:schemeClr val="dk1"/>
              </a:solidFill>
            </a:endParaRPr>
          </a:p>
          <a:p>
            <a:pPr indent="0" lvl="0" marL="0" rtl="0" algn="l">
              <a:spcBef>
                <a:spcPts val="0"/>
              </a:spcBef>
              <a:spcAft>
                <a:spcPts val="0"/>
              </a:spcAft>
              <a:buClr>
                <a:schemeClr val="dk1"/>
              </a:buClr>
              <a:buFont typeface="Arial"/>
              <a:buNone/>
            </a:pPr>
            <a:r>
              <a:rPr lang="es-ES" sz="1200">
                <a:solidFill>
                  <a:schemeClr val="dk1"/>
                </a:solidFill>
                <a:latin typeface="Arial Narrow"/>
                <a:ea typeface="Arial Narrow"/>
                <a:cs typeface="Arial Narrow"/>
                <a:sym typeface="Arial Narrow"/>
              </a:rPr>
              <a:t>Maritza Rodríguez</a:t>
            </a:r>
            <a:endParaRPr>
              <a:solidFill>
                <a:schemeClr val="dk1"/>
              </a:solidFill>
            </a:endParaRPr>
          </a:p>
          <a:p>
            <a:pPr indent="0" lvl="0" marL="0" rtl="0" algn="l">
              <a:spcBef>
                <a:spcPts val="0"/>
              </a:spcBef>
              <a:spcAft>
                <a:spcPts val="0"/>
              </a:spcAft>
              <a:buClr>
                <a:schemeClr val="dk1"/>
              </a:buClr>
              <a:buFont typeface="Arial"/>
              <a:buNone/>
            </a:pPr>
            <a:r>
              <a:rPr lang="es-ES" sz="1200">
                <a:solidFill>
                  <a:schemeClr val="dk1"/>
                </a:solidFill>
                <a:latin typeface="Arial Narrow"/>
                <a:ea typeface="Arial Narrow"/>
                <a:cs typeface="Arial Narrow"/>
                <a:sym typeface="Arial Narrow"/>
              </a:rPr>
              <a:t>Sebastián Villada</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 </a:t>
            </a:r>
            <a:endParaRPr/>
          </a:p>
          <a:p>
            <a:pPr indent="0" lvl="0" marL="0" marR="0" rtl="0" algn="l">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1200">
              <a:solidFill>
                <a:schemeClr val="dk1"/>
              </a:solidFill>
              <a:latin typeface="Arial Narrow"/>
              <a:ea typeface="Arial Narrow"/>
              <a:cs typeface="Arial Narrow"/>
              <a:sym typeface="Arial Narrow"/>
            </a:endParaRPr>
          </a:p>
        </p:txBody>
      </p:sp>
      <p:sp>
        <p:nvSpPr>
          <p:cNvPr id="90" name="Google Shape;90;p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a:t>
            </a:r>
            <a:endParaRPr/>
          </a:p>
        </p:txBody>
      </p:sp>
      <p:sp>
        <p:nvSpPr>
          <p:cNvPr id="91" name="Google Shape;91;p1"/>
          <p:cNvSpPr txBox="1"/>
          <p:nvPr>
            <p:ph type="title"/>
          </p:nvPr>
        </p:nvSpPr>
        <p:spPr>
          <a:xfrm>
            <a:off x="144066" y="2267744"/>
            <a:ext cx="2037476" cy="48461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000"/>
              <a:buFont typeface="Arial Narrow"/>
              <a:buNone/>
            </a:pPr>
            <a:r>
              <a:rPr b="1" lang="es-ES" sz="2000">
                <a:latin typeface="Arial Narrow"/>
                <a:ea typeface="Arial Narrow"/>
                <a:cs typeface="Arial Narrow"/>
                <a:sym typeface="Arial Narrow"/>
              </a:rPr>
              <a:t>Presentación</a:t>
            </a:r>
            <a:endParaRPr/>
          </a:p>
        </p:txBody>
      </p:sp>
      <p:grpSp>
        <p:nvGrpSpPr>
          <p:cNvPr id="92" name="Google Shape;92;p1"/>
          <p:cNvGrpSpPr/>
          <p:nvPr/>
        </p:nvGrpSpPr>
        <p:grpSpPr>
          <a:xfrm>
            <a:off x="0" y="14519"/>
            <a:ext cx="7200898" cy="2121549"/>
            <a:chOff x="0" y="14519"/>
            <a:chExt cx="7200898" cy="2121549"/>
          </a:xfrm>
        </p:grpSpPr>
        <p:sp>
          <p:nvSpPr>
            <p:cNvPr id="93" name="Google Shape;93;p1"/>
            <p:cNvSpPr txBox="1"/>
            <p:nvPr/>
          </p:nvSpPr>
          <p:spPr>
            <a:xfrm>
              <a:off x="576114" y="1684583"/>
              <a:ext cx="3598545" cy="45148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Periodo epidemiológico 09 de 2022 - Reporte Semanas 1 a 36 (Hasta septiembre 09 de 2022) </a:t>
              </a:r>
              <a:r>
                <a:rPr b="1" lang="es-ES" sz="9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sp>
          <p:nvSpPr>
            <p:cNvPr id="94" name="Google Shape;94;p1"/>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95" name="Google Shape;95;p1"/>
            <p:cNvPicPr preferRelativeResize="0"/>
            <p:nvPr/>
          </p:nvPicPr>
          <p:blipFill rotWithShape="1">
            <a:blip r:embed="rId3">
              <a:alphaModFix/>
            </a:blip>
            <a:srcRect b="0" l="0" r="0" t="0"/>
            <a:stretch/>
          </p:blipFill>
          <p:spPr>
            <a:xfrm>
              <a:off x="4752578" y="321103"/>
              <a:ext cx="2448320" cy="1771646"/>
            </a:xfrm>
            <a:prstGeom prst="rect">
              <a:avLst/>
            </a:prstGeom>
            <a:noFill/>
            <a:ln>
              <a:noFill/>
            </a:ln>
          </p:spPr>
        </p:pic>
        <p:sp>
          <p:nvSpPr>
            <p:cNvPr id="96" name="Google Shape;96;p1"/>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97" name="Google Shape;97;p1"/>
          <p:cNvSpPr/>
          <p:nvPr/>
        </p:nvSpPr>
        <p:spPr>
          <a:xfrm>
            <a:off x="2736354" y="6423387"/>
            <a:ext cx="4392488" cy="24929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Profesionales Vigilancia Epidemiológica  y Sistemas de Información</a:t>
            </a:r>
            <a:endParaRPr sz="12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Wilson Restrepo Manrique</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Priscila Ramírez García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Laura Osorno Arias </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María Cecilia Ospina Mejía</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Catalina María Vargas Guzmán </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Adiela María Yepes Pemberthy</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Jonathan Zuleta Betancur</a:t>
            </a:r>
            <a:endParaRPr/>
          </a:p>
          <a:p>
            <a:pPr indent="0" lvl="0" marL="0" marR="0" rtl="0" algn="l">
              <a:spcBef>
                <a:spcPts val="0"/>
              </a:spcBef>
              <a:spcAft>
                <a:spcPts val="0"/>
              </a:spcAft>
              <a:buNone/>
            </a:pPr>
            <a:r>
              <a:rPr lang="es-ES" sz="1200">
                <a:solidFill>
                  <a:schemeClr val="dk1"/>
                </a:solidFill>
                <a:latin typeface="Arial Narrow"/>
                <a:ea typeface="Arial Narrow"/>
                <a:cs typeface="Arial Narrow"/>
                <a:sym typeface="Arial Narrow"/>
              </a:rPr>
              <a:t>Andrés Felipe Montoya Giraldo</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sz="1200">
              <a:solidFill>
                <a:schemeClr val="dk1"/>
              </a:solidFill>
              <a:latin typeface="Arial Narrow"/>
              <a:ea typeface="Arial Narrow"/>
              <a:cs typeface="Arial Narrow"/>
              <a:sym typeface="Arial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10"/>
          <p:cNvSpPr/>
          <p:nvPr/>
        </p:nvSpPr>
        <p:spPr>
          <a:xfrm>
            <a:off x="0" y="19077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10"/>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Pág..10 </a:t>
            </a:r>
            <a:endParaRPr b="1" sz="1050">
              <a:solidFill>
                <a:schemeClr val="dk1"/>
              </a:solidFill>
              <a:latin typeface="Arial Narrow"/>
              <a:ea typeface="Arial Narrow"/>
              <a:cs typeface="Arial Narrow"/>
              <a:sym typeface="Arial Narrow"/>
            </a:endParaRPr>
          </a:p>
        </p:txBody>
      </p:sp>
      <p:sp>
        <p:nvSpPr>
          <p:cNvPr id="396" name="Google Shape;396;p10"/>
          <p:cNvSpPr/>
          <p:nvPr/>
        </p:nvSpPr>
        <p:spPr>
          <a:xfrm>
            <a:off x="0" y="3407126"/>
            <a:ext cx="7177588" cy="37278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10"/>
          <p:cNvSpPr/>
          <p:nvPr/>
        </p:nvSpPr>
        <p:spPr>
          <a:xfrm>
            <a:off x="151139" y="2035624"/>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398" name="Google Shape;398;p10"/>
          <p:cNvCxnSpPr>
            <a:stCxn id="397" idx="6"/>
          </p:cNvCxnSpPr>
          <p:nvPr/>
        </p:nvCxnSpPr>
        <p:spPr>
          <a:xfrm>
            <a:off x="439171" y="2166429"/>
            <a:ext cx="648000" cy="0"/>
          </a:xfrm>
          <a:prstGeom prst="straightConnector1">
            <a:avLst/>
          </a:prstGeom>
          <a:noFill/>
          <a:ln cap="flat" cmpd="sng" w="28575">
            <a:solidFill>
              <a:srgbClr val="C00000"/>
            </a:solidFill>
            <a:prstDash val="solid"/>
            <a:round/>
            <a:headEnd len="sm" w="sm" type="none"/>
            <a:tailEnd len="sm" w="sm" type="none"/>
          </a:ln>
        </p:spPr>
      </p:cxnSp>
      <p:sp>
        <p:nvSpPr>
          <p:cNvPr id="399" name="Google Shape;399;p10"/>
          <p:cNvSpPr txBox="1"/>
          <p:nvPr/>
        </p:nvSpPr>
        <p:spPr>
          <a:xfrm>
            <a:off x="1005355" y="2035624"/>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a:p>
        </p:txBody>
      </p:sp>
      <p:sp>
        <p:nvSpPr>
          <p:cNvPr id="400" name="Google Shape;400;p10"/>
          <p:cNvSpPr txBox="1"/>
          <p:nvPr/>
        </p:nvSpPr>
        <p:spPr>
          <a:xfrm>
            <a:off x="864146" y="2607459"/>
            <a:ext cx="2592288"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de Hepatitis B en población general por 100.000 habitantes</a:t>
            </a:r>
            <a:endParaRPr b="1" sz="1100">
              <a:solidFill>
                <a:schemeClr val="dk1"/>
              </a:solidFill>
              <a:latin typeface="Arial Narrow"/>
              <a:ea typeface="Arial Narrow"/>
              <a:cs typeface="Arial Narrow"/>
              <a:sym typeface="Arial Narrow"/>
            </a:endParaRPr>
          </a:p>
        </p:txBody>
      </p:sp>
      <p:sp>
        <p:nvSpPr>
          <p:cNvPr id="401" name="Google Shape;401;p10"/>
          <p:cNvSpPr txBox="1"/>
          <p:nvPr/>
        </p:nvSpPr>
        <p:spPr>
          <a:xfrm>
            <a:off x="1533332" y="3059832"/>
            <a:ext cx="114326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3,8 * 100 mil</a:t>
            </a:r>
            <a:endParaRPr/>
          </a:p>
        </p:txBody>
      </p:sp>
      <p:sp>
        <p:nvSpPr>
          <p:cNvPr id="402" name="Google Shape;402;p10"/>
          <p:cNvSpPr txBox="1"/>
          <p:nvPr/>
        </p:nvSpPr>
        <p:spPr>
          <a:xfrm>
            <a:off x="3967732" y="2628945"/>
            <a:ext cx="2592288"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de Hepatitis C en población general por 100.000 habitantes</a:t>
            </a:r>
            <a:endParaRPr b="1" sz="1100">
              <a:solidFill>
                <a:schemeClr val="dk1"/>
              </a:solidFill>
              <a:latin typeface="Arial Narrow"/>
              <a:ea typeface="Arial Narrow"/>
              <a:cs typeface="Arial Narrow"/>
              <a:sym typeface="Arial Narrow"/>
            </a:endParaRPr>
          </a:p>
        </p:txBody>
      </p:sp>
      <p:sp>
        <p:nvSpPr>
          <p:cNvPr id="403" name="Google Shape;403;p10"/>
          <p:cNvSpPr txBox="1"/>
          <p:nvPr/>
        </p:nvSpPr>
        <p:spPr>
          <a:xfrm>
            <a:off x="4660161" y="3081318"/>
            <a:ext cx="109677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3,6* 100 mil</a:t>
            </a:r>
            <a:endParaRPr/>
          </a:p>
        </p:txBody>
      </p:sp>
      <p:sp>
        <p:nvSpPr>
          <p:cNvPr id="404" name="Google Shape;404;p10"/>
          <p:cNvSpPr/>
          <p:nvPr/>
        </p:nvSpPr>
        <p:spPr>
          <a:xfrm>
            <a:off x="118769" y="3455019"/>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405" name="Google Shape;405;p10"/>
          <p:cNvCxnSpPr>
            <a:stCxn id="404" idx="6"/>
          </p:cNvCxnSpPr>
          <p:nvPr/>
        </p:nvCxnSpPr>
        <p:spPr>
          <a:xfrm>
            <a:off x="406801" y="3585824"/>
            <a:ext cx="648000" cy="0"/>
          </a:xfrm>
          <a:prstGeom prst="straightConnector1">
            <a:avLst/>
          </a:prstGeom>
          <a:noFill/>
          <a:ln cap="flat" cmpd="sng" w="28575">
            <a:solidFill>
              <a:srgbClr val="C00000"/>
            </a:solidFill>
            <a:prstDash val="solid"/>
            <a:round/>
            <a:headEnd len="sm" w="sm" type="none"/>
            <a:tailEnd len="sm" w="sm" type="none"/>
          </a:ln>
        </p:spPr>
      </p:cxnSp>
      <p:sp>
        <p:nvSpPr>
          <p:cNvPr id="406" name="Google Shape;406;p10"/>
          <p:cNvSpPr txBox="1"/>
          <p:nvPr/>
        </p:nvSpPr>
        <p:spPr>
          <a:xfrm>
            <a:off x="972985" y="3455019"/>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sp>
        <p:nvSpPr>
          <p:cNvPr id="407" name="Google Shape;407;p10"/>
          <p:cNvSpPr/>
          <p:nvPr/>
        </p:nvSpPr>
        <p:spPr>
          <a:xfrm>
            <a:off x="0" y="8656711"/>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Mapa temático de proporción de casos para  Hepatitis B. Medellín, a Periodo epidemiológico 09 acumulado  de  2022. </a:t>
            </a:r>
            <a:endParaRPr sz="700">
              <a:solidFill>
                <a:schemeClr val="dk1"/>
              </a:solidFill>
              <a:latin typeface="Arial Narrow"/>
              <a:ea typeface="Arial Narrow"/>
              <a:cs typeface="Arial Narrow"/>
              <a:sym typeface="Arial Narrow"/>
            </a:endParaRPr>
          </a:p>
        </p:txBody>
      </p:sp>
      <p:sp>
        <p:nvSpPr>
          <p:cNvPr id="408" name="Google Shape;408;p10"/>
          <p:cNvSpPr/>
          <p:nvPr/>
        </p:nvSpPr>
        <p:spPr>
          <a:xfrm>
            <a:off x="257175" y="628650"/>
            <a:ext cx="1903115" cy="7848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500">
                <a:solidFill>
                  <a:schemeClr val="dk1"/>
                </a:solidFill>
                <a:latin typeface="Arial Narrow"/>
                <a:ea typeface="Arial Narrow"/>
                <a:cs typeface="Arial Narrow"/>
                <a:sym typeface="Arial Narrow"/>
              </a:rPr>
              <a:t>Fuente: SIVIGILA. Secretaria de Salud de Medellín.</a:t>
            </a:r>
            <a:endParaRPr sz="4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Comportamiento de la hepatitis C. Medellín, a Periodo epidemiológico 09   acumulado de 2019-2022. </a:t>
            </a:r>
            <a:endParaRPr sz="1000">
              <a:solidFill>
                <a:schemeClr val="dk1"/>
              </a:solidFill>
              <a:latin typeface="Arial Narrow"/>
              <a:ea typeface="Arial Narrow"/>
              <a:cs typeface="Arial Narrow"/>
              <a:sym typeface="Arial Narrow"/>
            </a:endParaRPr>
          </a:p>
        </p:txBody>
      </p:sp>
      <p:graphicFrame>
        <p:nvGraphicFramePr>
          <p:cNvPr id="409" name="Google Shape;409;p10"/>
          <p:cNvGraphicFramePr/>
          <p:nvPr/>
        </p:nvGraphicFramePr>
        <p:xfrm>
          <a:off x="2242514" y="0"/>
          <a:ext cx="4238256" cy="2035624"/>
        </p:xfrm>
        <a:graphic>
          <a:graphicData uri="http://schemas.openxmlformats.org/drawingml/2006/chart">
            <c:chart r:id="rId3"/>
          </a:graphicData>
        </a:graphic>
      </p:graphicFrame>
      <p:pic>
        <p:nvPicPr>
          <p:cNvPr descr="C:\Users\1037613764\Documents\Boletines\Mapas período 9\HepatitisB_P9.jpg" id="410" name="Google Shape;410;p10"/>
          <p:cNvPicPr preferRelativeResize="0"/>
          <p:nvPr/>
        </p:nvPicPr>
        <p:blipFill rotWithShape="1">
          <a:blip r:embed="rId4">
            <a:alphaModFix/>
          </a:blip>
          <a:srcRect b="0" l="0" r="0" t="0"/>
          <a:stretch/>
        </p:blipFill>
        <p:spPr>
          <a:xfrm>
            <a:off x="115320" y="3923928"/>
            <a:ext cx="7010960" cy="453650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11"/>
          <p:cNvSpPr/>
          <p:nvPr/>
        </p:nvSpPr>
        <p:spPr>
          <a:xfrm>
            <a:off x="0" y="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16" name="Google Shape;416;p11"/>
          <p:cNvGrpSpPr/>
          <p:nvPr/>
        </p:nvGrpSpPr>
        <p:grpSpPr>
          <a:xfrm>
            <a:off x="122078" y="6179675"/>
            <a:ext cx="841843" cy="1132310"/>
            <a:chOff x="1030415" y="748098"/>
            <a:chExt cx="841843" cy="1132310"/>
          </a:xfrm>
        </p:grpSpPr>
        <p:pic>
          <p:nvPicPr>
            <p:cNvPr id="417" name="Google Shape;417;p11"/>
            <p:cNvPicPr preferRelativeResize="0"/>
            <p:nvPr/>
          </p:nvPicPr>
          <p:blipFill rotWithShape="1">
            <a:blip r:embed="rId3">
              <a:alphaModFix/>
            </a:blip>
            <a:srcRect b="0" l="0" r="84474" t="10614"/>
            <a:stretch/>
          </p:blipFill>
          <p:spPr>
            <a:xfrm>
              <a:off x="1252052" y="748098"/>
              <a:ext cx="554199" cy="541398"/>
            </a:xfrm>
            <a:prstGeom prst="rect">
              <a:avLst/>
            </a:prstGeom>
            <a:noFill/>
            <a:ln>
              <a:noFill/>
            </a:ln>
          </p:spPr>
        </p:pic>
        <p:sp>
          <p:nvSpPr>
            <p:cNvPr id="418" name="Google Shape;418;p11"/>
            <p:cNvSpPr/>
            <p:nvPr/>
          </p:nvSpPr>
          <p:spPr>
            <a:xfrm>
              <a:off x="1030415" y="1520368"/>
              <a:ext cx="824936"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70,30%</a:t>
              </a:r>
              <a:endParaRPr b="1" sz="1600">
                <a:solidFill>
                  <a:schemeClr val="dk1"/>
                </a:solidFill>
                <a:latin typeface="Arial Narrow"/>
                <a:ea typeface="Arial Narrow"/>
                <a:cs typeface="Arial Narrow"/>
                <a:sym typeface="Arial Narrow"/>
              </a:endParaRPr>
            </a:p>
          </p:txBody>
        </p:sp>
        <p:sp>
          <p:nvSpPr>
            <p:cNvPr id="419" name="Google Shape;419;p11"/>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grpSp>
      <p:grpSp>
        <p:nvGrpSpPr>
          <p:cNvPr id="420" name="Google Shape;420;p11"/>
          <p:cNvGrpSpPr/>
          <p:nvPr/>
        </p:nvGrpSpPr>
        <p:grpSpPr>
          <a:xfrm>
            <a:off x="1017033" y="6209407"/>
            <a:ext cx="827642" cy="1091720"/>
            <a:chOff x="1825139" y="815810"/>
            <a:chExt cx="827642" cy="1091720"/>
          </a:xfrm>
        </p:grpSpPr>
        <p:sp>
          <p:nvSpPr>
            <p:cNvPr id="421" name="Google Shape;421;p11"/>
            <p:cNvSpPr/>
            <p:nvPr/>
          </p:nvSpPr>
          <p:spPr>
            <a:xfrm>
              <a:off x="1846951" y="1547490"/>
              <a:ext cx="80583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29,70%</a:t>
              </a:r>
              <a:endParaRPr b="1" sz="1600">
                <a:solidFill>
                  <a:schemeClr val="dk1"/>
                </a:solidFill>
                <a:latin typeface="Arial Narrow"/>
                <a:ea typeface="Arial Narrow"/>
                <a:cs typeface="Arial Narrow"/>
                <a:sym typeface="Arial Narrow"/>
              </a:endParaRPr>
            </a:p>
          </p:txBody>
        </p:sp>
        <p:sp>
          <p:nvSpPr>
            <p:cNvPr id="422" name="Google Shape;422;p11"/>
            <p:cNvSpPr/>
            <p:nvPr/>
          </p:nvSpPr>
          <p:spPr>
            <a:xfrm>
              <a:off x="1825139" y="127419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pic>
          <p:nvPicPr>
            <p:cNvPr id="423" name="Google Shape;423;p11"/>
            <p:cNvPicPr preferRelativeResize="0"/>
            <p:nvPr/>
          </p:nvPicPr>
          <p:blipFill rotWithShape="1">
            <a:blip r:embed="rId3">
              <a:alphaModFix/>
            </a:blip>
            <a:srcRect b="0" l="29313" r="56038" t="7366"/>
            <a:stretch/>
          </p:blipFill>
          <p:spPr>
            <a:xfrm>
              <a:off x="1975931" y="815810"/>
              <a:ext cx="489570" cy="526328"/>
            </a:xfrm>
            <a:prstGeom prst="rect">
              <a:avLst/>
            </a:prstGeom>
            <a:noFill/>
            <a:ln>
              <a:noFill/>
            </a:ln>
          </p:spPr>
        </p:pic>
      </p:grpSp>
      <p:grpSp>
        <p:nvGrpSpPr>
          <p:cNvPr id="424" name="Google Shape;424;p11"/>
          <p:cNvGrpSpPr/>
          <p:nvPr/>
        </p:nvGrpSpPr>
        <p:grpSpPr>
          <a:xfrm>
            <a:off x="2126041" y="6213471"/>
            <a:ext cx="1152880" cy="1113356"/>
            <a:chOff x="2107178" y="815810"/>
            <a:chExt cx="1152880" cy="1113356"/>
          </a:xfrm>
        </p:grpSpPr>
        <p:grpSp>
          <p:nvGrpSpPr>
            <p:cNvPr id="425" name="Google Shape;425;p11"/>
            <p:cNvGrpSpPr/>
            <p:nvPr/>
          </p:nvGrpSpPr>
          <p:grpSpPr>
            <a:xfrm>
              <a:off x="2107178" y="1317818"/>
              <a:ext cx="1152880" cy="611348"/>
              <a:chOff x="3744466" y="1301912"/>
              <a:chExt cx="1152880" cy="611348"/>
            </a:xfrm>
          </p:grpSpPr>
          <p:sp>
            <p:nvSpPr>
              <p:cNvPr id="426" name="Google Shape;426;p11"/>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2,97%</a:t>
                </a:r>
                <a:endParaRPr b="1" sz="1600">
                  <a:solidFill>
                    <a:schemeClr val="dk1"/>
                  </a:solidFill>
                  <a:latin typeface="Arial Narrow"/>
                  <a:ea typeface="Arial Narrow"/>
                  <a:cs typeface="Arial Narrow"/>
                  <a:sym typeface="Arial Narrow"/>
                </a:endParaRPr>
              </a:p>
            </p:txBody>
          </p:sp>
          <p:sp>
            <p:nvSpPr>
              <p:cNvPr id="427" name="Google Shape;427;p11"/>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grpSp>
        <p:pic>
          <p:nvPicPr>
            <p:cNvPr id="428" name="Google Shape;428;p11"/>
            <p:cNvPicPr preferRelativeResize="0"/>
            <p:nvPr/>
          </p:nvPicPr>
          <p:blipFill rotWithShape="1">
            <a:blip r:embed="rId3">
              <a:alphaModFix/>
            </a:blip>
            <a:srcRect b="0" l="59057" r="25145" t="8806"/>
            <a:stretch/>
          </p:blipFill>
          <p:spPr>
            <a:xfrm>
              <a:off x="2376314" y="815810"/>
              <a:ext cx="535911" cy="554004"/>
            </a:xfrm>
            <a:prstGeom prst="rect">
              <a:avLst/>
            </a:prstGeom>
            <a:noFill/>
            <a:ln>
              <a:noFill/>
            </a:ln>
          </p:spPr>
        </p:pic>
      </p:grpSp>
      <p:grpSp>
        <p:nvGrpSpPr>
          <p:cNvPr id="429" name="Google Shape;429;p11"/>
          <p:cNvGrpSpPr/>
          <p:nvPr/>
        </p:nvGrpSpPr>
        <p:grpSpPr>
          <a:xfrm>
            <a:off x="3206913" y="6232761"/>
            <a:ext cx="740068" cy="1110282"/>
            <a:chOff x="3580462" y="815810"/>
            <a:chExt cx="740068" cy="1110282"/>
          </a:xfrm>
        </p:grpSpPr>
        <p:grpSp>
          <p:nvGrpSpPr>
            <p:cNvPr id="430" name="Google Shape;430;p11"/>
            <p:cNvGrpSpPr/>
            <p:nvPr/>
          </p:nvGrpSpPr>
          <p:grpSpPr>
            <a:xfrm>
              <a:off x="3580462" y="1288342"/>
              <a:ext cx="740068" cy="637750"/>
              <a:chOff x="5245046" y="1274868"/>
              <a:chExt cx="740068" cy="637750"/>
            </a:xfrm>
          </p:grpSpPr>
          <p:sp>
            <p:nvSpPr>
              <p:cNvPr id="431" name="Google Shape;431;p11"/>
              <p:cNvSpPr/>
              <p:nvPr/>
            </p:nvSpPr>
            <p:spPr>
              <a:xfrm>
                <a:off x="5245046" y="1561312"/>
                <a:ext cx="740068" cy="351306"/>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432" name="Google Shape;432;p11"/>
              <p:cNvSpPr/>
              <p:nvPr/>
            </p:nvSpPr>
            <p:spPr>
              <a:xfrm>
                <a:off x="5272675"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grpSp>
        <p:pic>
          <p:nvPicPr>
            <p:cNvPr id="433" name="Google Shape;433;p11"/>
            <p:cNvPicPr preferRelativeResize="0"/>
            <p:nvPr/>
          </p:nvPicPr>
          <p:blipFill rotWithShape="1">
            <a:blip r:embed="rId3">
              <a:alphaModFix/>
            </a:blip>
            <a:srcRect b="0" l="86761" r="0" t="0"/>
            <a:stretch/>
          </p:blipFill>
          <p:spPr>
            <a:xfrm>
              <a:off x="3727050" y="815810"/>
              <a:ext cx="451077" cy="562592"/>
            </a:xfrm>
            <a:prstGeom prst="rect">
              <a:avLst/>
            </a:prstGeom>
            <a:noFill/>
            <a:ln>
              <a:noFill/>
            </a:ln>
          </p:spPr>
        </p:pic>
      </p:grpSp>
      <p:pic>
        <p:nvPicPr>
          <p:cNvPr id="434" name="Google Shape;434;p11"/>
          <p:cNvPicPr preferRelativeResize="0"/>
          <p:nvPr/>
        </p:nvPicPr>
        <p:blipFill rotWithShape="1">
          <a:blip r:embed="rId4">
            <a:alphaModFix/>
          </a:blip>
          <a:srcRect b="0" l="0" r="0" t="0"/>
          <a:stretch/>
        </p:blipFill>
        <p:spPr>
          <a:xfrm>
            <a:off x="4840293" y="7447480"/>
            <a:ext cx="721930" cy="590670"/>
          </a:xfrm>
          <a:prstGeom prst="rect">
            <a:avLst/>
          </a:prstGeom>
          <a:noFill/>
          <a:ln>
            <a:noFill/>
          </a:ln>
        </p:spPr>
      </p:pic>
      <p:grpSp>
        <p:nvGrpSpPr>
          <p:cNvPr id="435" name="Google Shape;435;p11"/>
          <p:cNvGrpSpPr/>
          <p:nvPr/>
        </p:nvGrpSpPr>
        <p:grpSpPr>
          <a:xfrm>
            <a:off x="4301137" y="7901115"/>
            <a:ext cx="1690560" cy="650645"/>
            <a:chOff x="-14122" y="7072716"/>
            <a:chExt cx="1282684" cy="650645"/>
          </a:xfrm>
        </p:grpSpPr>
        <p:sp>
          <p:nvSpPr>
            <p:cNvPr id="436" name="Google Shape;436;p11"/>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437" name="Google Shape;437;p11"/>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97,03%</a:t>
              </a:r>
              <a:endParaRPr b="1" sz="1600">
                <a:solidFill>
                  <a:schemeClr val="dk1"/>
                </a:solidFill>
                <a:latin typeface="Arial Narrow"/>
                <a:ea typeface="Arial Narrow"/>
                <a:cs typeface="Arial Narrow"/>
                <a:sym typeface="Arial Narrow"/>
              </a:endParaRPr>
            </a:p>
          </p:txBody>
        </p:sp>
      </p:grpSp>
      <p:pic>
        <p:nvPicPr>
          <p:cNvPr id="438" name="Google Shape;438;p11"/>
          <p:cNvPicPr preferRelativeResize="0"/>
          <p:nvPr/>
        </p:nvPicPr>
        <p:blipFill rotWithShape="1">
          <a:blip r:embed="rId5">
            <a:alphaModFix/>
          </a:blip>
          <a:srcRect b="0" l="0" r="0" t="0"/>
          <a:stretch/>
        </p:blipFill>
        <p:spPr>
          <a:xfrm>
            <a:off x="1780820" y="7430207"/>
            <a:ext cx="514828" cy="409761"/>
          </a:xfrm>
          <a:prstGeom prst="rect">
            <a:avLst/>
          </a:prstGeom>
          <a:noFill/>
          <a:ln>
            <a:noFill/>
          </a:ln>
        </p:spPr>
      </p:pic>
      <p:grpSp>
        <p:nvGrpSpPr>
          <p:cNvPr id="439" name="Google Shape;439;p11"/>
          <p:cNvGrpSpPr/>
          <p:nvPr/>
        </p:nvGrpSpPr>
        <p:grpSpPr>
          <a:xfrm>
            <a:off x="1049891" y="7771259"/>
            <a:ext cx="1995317" cy="905197"/>
            <a:chOff x="-188366" y="7072716"/>
            <a:chExt cx="1513913" cy="905197"/>
          </a:xfrm>
        </p:grpSpPr>
        <p:sp>
          <p:nvSpPr>
            <p:cNvPr id="440" name="Google Shape;440;p11"/>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441" name="Google Shape;441;p11"/>
            <p:cNvSpPr/>
            <p:nvPr/>
          </p:nvSpPr>
          <p:spPr>
            <a:xfrm>
              <a:off x="-188366" y="7363320"/>
              <a:ext cx="1513913" cy="489897"/>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 63,37%</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23,76%</a:t>
              </a:r>
              <a:endParaRPr b="1" sz="1200">
                <a:solidFill>
                  <a:schemeClr val="dk1"/>
                </a:solidFill>
                <a:latin typeface="Arial Narrow"/>
                <a:ea typeface="Arial Narrow"/>
                <a:cs typeface="Arial Narrow"/>
                <a:sym typeface="Arial Narrow"/>
              </a:endParaRPr>
            </a:p>
          </p:txBody>
        </p:sp>
        <p:sp>
          <p:nvSpPr>
            <p:cNvPr id="442" name="Google Shape;442;p11"/>
            <p:cNvSpPr txBox="1"/>
            <p:nvPr/>
          </p:nvSpPr>
          <p:spPr>
            <a:xfrm>
              <a:off x="-3688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443" name="Google Shape;443;p11"/>
          <p:cNvGrpSpPr/>
          <p:nvPr/>
        </p:nvGrpSpPr>
        <p:grpSpPr>
          <a:xfrm>
            <a:off x="5241863" y="6264784"/>
            <a:ext cx="874090" cy="1056602"/>
            <a:chOff x="2507826" y="2775558"/>
            <a:chExt cx="874090" cy="1056602"/>
          </a:xfrm>
        </p:grpSpPr>
        <p:sp>
          <p:nvSpPr>
            <p:cNvPr id="444" name="Google Shape;444;p11"/>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3,60%</a:t>
              </a:r>
              <a:endParaRPr b="1" sz="1600">
                <a:solidFill>
                  <a:schemeClr val="dk1"/>
                </a:solidFill>
                <a:latin typeface="Arial Narrow"/>
                <a:ea typeface="Arial Narrow"/>
                <a:cs typeface="Arial Narrow"/>
                <a:sym typeface="Arial Narrow"/>
              </a:endParaRPr>
            </a:p>
          </p:txBody>
        </p:sp>
        <p:pic>
          <p:nvPicPr>
            <p:cNvPr id="445" name="Google Shape;445;p11"/>
            <p:cNvPicPr preferRelativeResize="0"/>
            <p:nvPr/>
          </p:nvPicPr>
          <p:blipFill rotWithShape="1">
            <a:blip r:embed="rId6">
              <a:alphaModFix/>
            </a:blip>
            <a:srcRect b="0" l="0" r="0" t="0"/>
            <a:stretch/>
          </p:blipFill>
          <p:spPr>
            <a:xfrm>
              <a:off x="2810491" y="2775558"/>
              <a:ext cx="354332" cy="543426"/>
            </a:xfrm>
            <a:prstGeom prst="rect">
              <a:avLst/>
            </a:prstGeom>
            <a:noFill/>
            <a:ln>
              <a:noFill/>
            </a:ln>
          </p:spPr>
        </p:pic>
        <p:sp>
          <p:nvSpPr>
            <p:cNvPr id="446" name="Google Shape;446;p11"/>
            <p:cNvSpPr/>
            <p:nvPr/>
          </p:nvSpPr>
          <p:spPr>
            <a:xfrm>
              <a:off x="2566290" y="3203848"/>
              <a:ext cx="7248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Gestante</a:t>
              </a:r>
              <a:endParaRPr b="1" sz="1200" u="sng">
                <a:solidFill>
                  <a:srgbClr val="000000"/>
                </a:solidFill>
                <a:latin typeface="Arial Narrow"/>
                <a:ea typeface="Arial Narrow"/>
                <a:cs typeface="Arial Narrow"/>
                <a:sym typeface="Arial Narrow"/>
              </a:endParaRPr>
            </a:p>
          </p:txBody>
        </p:sp>
      </p:grpSp>
      <p:grpSp>
        <p:nvGrpSpPr>
          <p:cNvPr id="447" name="Google Shape;447;p11"/>
          <p:cNvGrpSpPr/>
          <p:nvPr/>
        </p:nvGrpSpPr>
        <p:grpSpPr>
          <a:xfrm>
            <a:off x="4287033" y="6211979"/>
            <a:ext cx="874090" cy="1127234"/>
            <a:chOff x="4542245" y="835972"/>
            <a:chExt cx="874090" cy="1127234"/>
          </a:xfrm>
        </p:grpSpPr>
        <p:grpSp>
          <p:nvGrpSpPr>
            <p:cNvPr id="448" name="Google Shape;448;p11"/>
            <p:cNvGrpSpPr/>
            <p:nvPr/>
          </p:nvGrpSpPr>
          <p:grpSpPr>
            <a:xfrm>
              <a:off x="4542245" y="1334894"/>
              <a:ext cx="874090" cy="628312"/>
              <a:chOff x="2507826" y="3203848"/>
              <a:chExt cx="874090" cy="628312"/>
            </a:xfrm>
          </p:grpSpPr>
          <p:sp>
            <p:nvSpPr>
              <p:cNvPr id="449" name="Google Shape;449;p11"/>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6,31%</a:t>
                </a:r>
                <a:endParaRPr b="1" sz="1600">
                  <a:solidFill>
                    <a:schemeClr val="dk1"/>
                  </a:solidFill>
                  <a:latin typeface="Arial Narrow"/>
                  <a:ea typeface="Arial Narrow"/>
                  <a:cs typeface="Arial Narrow"/>
                  <a:sym typeface="Arial Narrow"/>
                </a:endParaRPr>
              </a:p>
            </p:txBody>
          </p:sp>
          <p:sp>
            <p:nvSpPr>
              <p:cNvPr id="450" name="Google Shape;450;p11"/>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grpSp>
        <p:pic>
          <p:nvPicPr>
            <p:cNvPr id="451" name="Google Shape;451;p11"/>
            <p:cNvPicPr preferRelativeResize="0"/>
            <p:nvPr/>
          </p:nvPicPr>
          <p:blipFill rotWithShape="1">
            <a:blip r:embed="rId7">
              <a:alphaModFix/>
            </a:blip>
            <a:srcRect b="0" l="0" r="0" t="0"/>
            <a:stretch/>
          </p:blipFill>
          <p:spPr>
            <a:xfrm>
              <a:off x="4769141" y="835972"/>
              <a:ext cx="479073" cy="553215"/>
            </a:xfrm>
            <a:prstGeom prst="rect">
              <a:avLst/>
            </a:prstGeom>
            <a:noFill/>
            <a:ln>
              <a:noFill/>
            </a:ln>
          </p:spPr>
        </p:pic>
      </p:grpSp>
      <p:grpSp>
        <p:nvGrpSpPr>
          <p:cNvPr id="452" name="Google Shape;452;p11"/>
          <p:cNvGrpSpPr/>
          <p:nvPr/>
        </p:nvGrpSpPr>
        <p:grpSpPr>
          <a:xfrm>
            <a:off x="5991697" y="6108613"/>
            <a:ext cx="1290798" cy="1202122"/>
            <a:chOff x="9455421" y="903990"/>
            <a:chExt cx="1290798" cy="1202122"/>
          </a:xfrm>
        </p:grpSpPr>
        <p:pic>
          <p:nvPicPr>
            <p:cNvPr id="453" name="Google Shape;453;p11"/>
            <p:cNvPicPr preferRelativeResize="0"/>
            <p:nvPr/>
          </p:nvPicPr>
          <p:blipFill rotWithShape="1">
            <a:blip r:embed="rId8">
              <a:alphaModFix/>
            </a:blip>
            <a:srcRect b="0" l="0" r="48966" t="0"/>
            <a:stretch/>
          </p:blipFill>
          <p:spPr>
            <a:xfrm>
              <a:off x="9749565" y="903990"/>
              <a:ext cx="680837" cy="500286"/>
            </a:xfrm>
            <a:prstGeom prst="rect">
              <a:avLst/>
            </a:prstGeom>
            <a:noFill/>
            <a:ln>
              <a:noFill/>
            </a:ln>
          </p:spPr>
        </p:pic>
        <p:grpSp>
          <p:nvGrpSpPr>
            <p:cNvPr id="454" name="Google Shape;454;p11"/>
            <p:cNvGrpSpPr/>
            <p:nvPr/>
          </p:nvGrpSpPr>
          <p:grpSpPr>
            <a:xfrm>
              <a:off x="9455421" y="1311975"/>
              <a:ext cx="1290798" cy="794137"/>
              <a:chOff x="-344103" y="6929224"/>
              <a:chExt cx="1508162" cy="794137"/>
            </a:xfrm>
          </p:grpSpPr>
          <p:sp>
            <p:nvSpPr>
              <p:cNvPr id="455" name="Google Shape;455;p11"/>
              <p:cNvSpPr txBox="1"/>
              <p:nvPr/>
            </p:nvSpPr>
            <p:spPr>
              <a:xfrm>
                <a:off x="-344103" y="6929224"/>
                <a:ext cx="150816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a:p>
            </p:txBody>
          </p:sp>
          <p:sp>
            <p:nvSpPr>
              <p:cNvPr id="456" name="Google Shape;456;p11"/>
              <p:cNvSpPr/>
              <p:nvPr/>
            </p:nvSpPr>
            <p:spPr>
              <a:xfrm>
                <a:off x="-103304" y="7363321"/>
                <a:ext cx="102418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grpSp>
      </p:grpSp>
      <p:grpSp>
        <p:nvGrpSpPr>
          <p:cNvPr id="457" name="Google Shape;457;p11"/>
          <p:cNvGrpSpPr/>
          <p:nvPr/>
        </p:nvGrpSpPr>
        <p:grpSpPr>
          <a:xfrm>
            <a:off x="2172466" y="5827943"/>
            <a:ext cx="1847617" cy="436842"/>
            <a:chOff x="3060727" y="484500"/>
            <a:chExt cx="2369636" cy="436842"/>
          </a:xfrm>
        </p:grpSpPr>
        <p:sp>
          <p:nvSpPr>
            <p:cNvPr id="458" name="Google Shape;458;p11"/>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59" name="Google Shape;459;p11"/>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nvGrpSpPr>
          <p:cNvPr id="460" name="Google Shape;460;p11"/>
          <p:cNvGrpSpPr/>
          <p:nvPr/>
        </p:nvGrpSpPr>
        <p:grpSpPr>
          <a:xfrm>
            <a:off x="20877" y="5816081"/>
            <a:ext cx="1852274" cy="436842"/>
            <a:chOff x="3054754" y="484500"/>
            <a:chExt cx="2375609" cy="436842"/>
          </a:xfrm>
        </p:grpSpPr>
        <p:sp>
          <p:nvSpPr>
            <p:cNvPr id="461" name="Google Shape;461;p11"/>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62" name="Google Shape;462;p11"/>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463" name="Google Shape;463;p11"/>
          <p:cNvGrpSpPr/>
          <p:nvPr/>
        </p:nvGrpSpPr>
        <p:grpSpPr>
          <a:xfrm>
            <a:off x="4351910" y="5846641"/>
            <a:ext cx="2722458" cy="436842"/>
            <a:chOff x="3060727" y="484500"/>
            <a:chExt cx="2369637" cy="436842"/>
          </a:xfrm>
        </p:grpSpPr>
        <p:sp>
          <p:nvSpPr>
            <p:cNvPr id="464" name="Google Shape;464;p11"/>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65" name="Google Shape;465;p11"/>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sp>
        <p:nvSpPr>
          <p:cNvPr id="466" name="Google Shape;466;p1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11</a:t>
            </a:r>
            <a:endParaRPr b="1" sz="1050">
              <a:solidFill>
                <a:schemeClr val="dk1"/>
              </a:solidFill>
              <a:latin typeface="Arial Narrow"/>
              <a:ea typeface="Arial Narrow"/>
              <a:cs typeface="Arial Narrow"/>
              <a:sym typeface="Arial Narrow"/>
            </a:endParaRPr>
          </a:p>
        </p:txBody>
      </p:sp>
      <p:sp>
        <p:nvSpPr>
          <p:cNvPr id="467" name="Google Shape;467;p11"/>
          <p:cNvSpPr/>
          <p:nvPr/>
        </p:nvSpPr>
        <p:spPr>
          <a:xfrm>
            <a:off x="3252012" y="7280827"/>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sp>
        <p:nvSpPr>
          <p:cNvPr id="468" name="Google Shape;468;p11"/>
          <p:cNvSpPr/>
          <p:nvPr/>
        </p:nvSpPr>
        <p:spPr>
          <a:xfrm>
            <a:off x="2339359" y="7291708"/>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 casos</a:t>
            </a:r>
            <a:endParaRPr sz="1200">
              <a:solidFill>
                <a:schemeClr val="dk1"/>
              </a:solidFill>
              <a:latin typeface="Calibri"/>
              <a:ea typeface="Calibri"/>
              <a:cs typeface="Calibri"/>
              <a:sym typeface="Calibri"/>
            </a:endParaRPr>
          </a:p>
        </p:txBody>
      </p:sp>
      <p:sp>
        <p:nvSpPr>
          <p:cNvPr id="469" name="Google Shape;469;p11"/>
          <p:cNvSpPr/>
          <p:nvPr/>
        </p:nvSpPr>
        <p:spPr>
          <a:xfrm>
            <a:off x="184508" y="7288390"/>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71 casos</a:t>
            </a:r>
            <a:endParaRPr sz="1200">
              <a:solidFill>
                <a:schemeClr val="dk1"/>
              </a:solidFill>
              <a:latin typeface="Calibri"/>
              <a:ea typeface="Calibri"/>
              <a:cs typeface="Calibri"/>
              <a:sym typeface="Calibri"/>
            </a:endParaRPr>
          </a:p>
        </p:txBody>
      </p:sp>
      <p:sp>
        <p:nvSpPr>
          <p:cNvPr id="470" name="Google Shape;470;p11"/>
          <p:cNvSpPr/>
          <p:nvPr/>
        </p:nvSpPr>
        <p:spPr>
          <a:xfrm>
            <a:off x="1087841" y="7280827"/>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30 casos</a:t>
            </a:r>
            <a:endParaRPr sz="1200">
              <a:solidFill>
                <a:schemeClr val="dk1"/>
              </a:solidFill>
              <a:latin typeface="Calibri"/>
              <a:ea typeface="Calibri"/>
              <a:cs typeface="Calibri"/>
              <a:sym typeface="Calibri"/>
            </a:endParaRPr>
          </a:p>
        </p:txBody>
      </p:sp>
      <p:sp>
        <p:nvSpPr>
          <p:cNvPr id="471" name="Google Shape;471;p11"/>
          <p:cNvSpPr/>
          <p:nvPr/>
        </p:nvSpPr>
        <p:spPr>
          <a:xfrm>
            <a:off x="4399309" y="7294727"/>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7 casos</a:t>
            </a:r>
            <a:endParaRPr sz="1200">
              <a:solidFill>
                <a:schemeClr val="dk1"/>
              </a:solidFill>
              <a:latin typeface="Calibri"/>
              <a:ea typeface="Calibri"/>
              <a:cs typeface="Calibri"/>
              <a:sym typeface="Calibri"/>
            </a:endParaRPr>
          </a:p>
        </p:txBody>
      </p:sp>
      <p:sp>
        <p:nvSpPr>
          <p:cNvPr id="472" name="Google Shape;472;p11"/>
          <p:cNvSpPr/>
          <p:nvPr/>
        </p:nvSpPr>
        <p:spPr>
          <a:xfrm>
            <a:off x="5354139" y="7288389"/>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4 casos</a:t>
            </a:r>
            <a:endParaRPr sz="1200">
              <a:solidFill>
                <a:schemeClr val="dk1"/>
              </a:solidFill>
              <a:latin typeface="Calibri"/>
              <a:ea typeface="Calibri"/>
              <a:cs typeface="Calibri"/>
              <a:sym typeface="Calibri"/>
            </a:endParaRPr>
          </a:p>
        </p:txBody>
      </p:sp>
      <p:sp>
        <p:nvSpPr>
          <p:cNvPr id="473" name="Google Shape;473;p11"/>
          <p:cNvSpPr/>
          <p:nvPr/>
        </p:nvSpPr>
        <p:spPr>
          <a:xfrm>
            <a:off x="6317141" y="7280826"/>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sp>
        <p:nvSpPr>
          <p:cNvPr id="474" name="Google Shape;474;p11"/>
          <p:cNvSpPr/>
          <p:nvPr/>
        </p:nvSpPr>
        <p:spPr>
          <a:xfrm>
            <a:off x="126295" y="113528"/>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475" name="Google Shape;475;p11"/>
          <p:cNvCxnSpPr>
            <a:stCxn id="474" idx="6"/>
          </p:cNvCxnSpPr>
          <p:nvPr/>
        </p:nvCxnSpPr>
        <p:spPr>
          <a:xfrm>
            <a:off x="414327" y="244333"/>
            <a:ext cx="648000" cy="0"/>
          </a:xfrm>
          <a:prstGeom prst="straightConnector1">
            <a:avLst/>
          </a:prstGeom>
          <a:noFill/>
          <a:ln cap="flat" cmpd="sng" w="28575">
            <a:solidFill>
              <a:srgbClr val="C00000"/>
            </a:solidFill>
            <a:prstDash val="solid"/>
            <a:round/>
            <a:headEnd len="sm" w="sm" type="none"/>
            <a:tailEnd len="sm" w="sm" type="none"/>
          </a:ln>
        </p:spPr>
      </p:cxnSp>
      <p:sp>
        <p:nvSpPr>
          <p:cNvPr id="476" name="Google Shape;476;p11"/>
          <p:cNvSpPr txBox="1"/>
          <p:nvPr/>
        </p:nvSpPr>
        <p:spPr>
          <a:xfrm>
            <a:off x="1080170" y="118537"/>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b="1" sz="1200">
              <a:solidFill>
                <a:schemeClr val="dk1"/>
              </a:solidFill>
              <a:latin typeface="Arial Narrow"/>
              <a:ea typeface="Arial Narrow"/>
              <a:cs typeface="Arial Narrow"/>
              <a:sym typeface="Arial Narrow"/>
            </a:endParaRPr>
          </a:p>
        </p:txBody>
      </p:sp>
      <p:sp>
        <p:nvSpPr>
          <p:cNvPr id="477" name="Google Shape;477;p11"/>
          <p:cNvSpPr/>
          <p:nvPr/>
        </p:nvSpPr>
        <p:spPr>
          <a:xfrm>
            <a:off x="0" y="523008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11"/>
          <p:cNvSpPr/>
          <p:nvPr/>
        </p:nvSpPr>
        <p:spPr>
          <a:xfrm>
            <a:off x="126295" y="5343616"/>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479" name="Google Shape;479;p11"/>
          <p:cNvCxnSpPr>
            <a:stCxn id="478" idx="6"/>
          </p:cNvCxnSpPr>
          <p:nvPr/>
        </p:nvCxnSpPr>
        <p:spPr>
          <a:xfrm>
            <a:off x="414327" y="5474421"/>
            <a:ext cx="648000" cy="0"/>
          </a:xfrm>
          <a:prstGeom prst="straightConnector1">
            <a:avLst/>
          </a:prstGeom>
          <a:noFill/>
          <a:ln cap="flat" cmpd="sng" w="28575">
            <a:solidFill>
              <a:srgbClr val="C00000"/>
            </a:solidFill>
            <a:prstDash val="solid"/>
            <a:round/>
            <a:headEnd len="sm" w="sm" type="none"/>
            <a:tailEnd len="sm" w="sm" type="none"/>
          </a:ln>
        </p:spPr>
      </p:cxnSp>
      <p:sp>
        <p:nvSpPr>
          <p:cNvPr id="480" name="Google Shape;480;p11"/>
          <p:cNvSpPr txBox="1"/>
          <p:nvPr/>
        </p:nvSpPr>
        <p:spPr>
          <a:xfrm>
            <a:off x="980511" y="5234944"/>
            <a:ext cx="259228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 Hepatitis B</a:t>
            </a:r>
            <a:endParaRPr b="1" sz="1200">
              <a:solidFill>
                <a:schemeClr val="dk1"/>
              </a:solidFill>
              <a:latin typeface="Arial Narrow"/>
              <a:ea typeface="Arial Narrow"/>
              <a:cs typeface="Arial Narrow"/>
              <a:sym typeface="Arial Narrow"/>
            </a:endParaRPr>
          </a:p>
        </p:txBody>
      </p:sp>
      <p:sp>
        <p:nvSpPr>
          <p:cNvPr id="481" name="Google Shape;481;p11"/>
          <p:cNvSpPr/>
          <p:nvPr/>
        </p:nvSpPr>
        <p:spPr>
          <a:xfrm>
            <a:off x="29741" y="4840287"/>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Mapa temático de proporción de casos para  Hepatitis C. Medellín, a Periodo epidemiológico 09 acumulado  de  2022. </a:t>
            </a:r>
            <a:endParaRPr sz="700">
              <a:solidFill>
                <a:schemeClr val="dk1"/>
              </a:solidFill>
              <a:latin typeface="Arial Narrow"/>
              <a:ea typeface="Arial Narrow"/>
              <a:cs typeface="Arial Narrow"/>
              <a:sym typeface="Arial Narrow"/>
            </a:endParaRPr>
          </a:p>
        </p:txBody>
      </p:sp>
      <p:pic>
        <p:nvPicPr>
          <p:cNvPr descr="C:\Users\1037613764\Documents\Boletines\Mapas período 9\HepatitisC_P9.jpg" id="482" name="Google Shape;482;p11"/>
          <p:cNvPicPr preferRelativeResize="0"/>
          <p:nvPr/>
        </p:nvPicPr>
        <p:blipFill rotWithShape="1">
          <a:blip r:embed="rId9">
            <a:alphaModFix/>
          </a:blip>
          <a:srcRect b="0" l="0" r="0" t="0"/>
          <a:stretch/>
        </p:blipFill>
        <p:spPr>
          <a:xfrm>
            <a:off x="229126" y="504056"/>
            <a:ext cx="6742647" cy="436288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12"/>
          <p:cNvSpPr/>
          <p:nvPr/>
        </p:nvSpPr>
        <p:spPr>
          <a:xfrm>
            <a:off x="0" y="9973"/>
            <a:ext cx="7200900" cy="4041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488" name="Google Shape;488;p12"/>
          <p:cNvGrpSpPr/>
          <p:nvPr/>
        </p:nvGrpSpPr>
        <p:grpSpPr>
          <a:xfrm>
            <a:off x="1070784" y="2796492"/>
            <a:ext cx="1881594" cy="1358120"/>
            <a:chOff x="3232545" y="2931806"/>
            <a:chExt cx="1881594" cy="1358120"/>
          </a:xfrm>
        </p:grpSpPr>
        <p:pic>
          <p:nvPicPr>
            <p:cNvPr id="489" name="Google Shape;489;p12"/>
            <p:cNvPicPr preferRelativeResize="0"/>
            <p:nvPr/>
          </p:nvPicPr>
          <p:blipFill rotWithShape="1">
            <a:blip r:embed="rId3">
              <a:alphaModFix/>
            </a:blip>
            <a:srcRect b="0" l="0" r="0" t="0"/>
            <a:stretch/>
          </p:blipFill>
          <p:spPr>
            <a:xfrm>
              <a:off x="3685453" y="2931806"/>
              <a:ext cx="933450" cy="742950"/>
            </a:xfrm>
            <a:prstGeom prst="rect">
              <a:avLst/>
            </a:prstGeom>
            <a:noFill/>
            <a:ln>
              <a:noFill/>
            </a:ln>
          </p:spPr>
        </p:pic>
        <p:grpSp>
          <p:nvGrpSpPr>
            <p:cNvPr id="490" name="Google Shape;490;p12"/>
            <p:cNvGrpSpPr/>
            <p:nvPr/>
          </p:nvGrpSpPr>
          <p:grpSpPr>
            <a:xfrm>
              <a:off x="3232545" y="3564985"/>
              <a:ext cx="1881594" cy="724941"/>
              <a:chOff x="-103304" y="7072716"/>
              <a:chExt cx="1427628" cy="724941"/>
            </a:xfrm>
          </p:grpSpPr>
          <p:sp>
            <p:nvSpPr>
              <p:cNvPr id="491" name="Google Shape;491;p1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Afiliación al SGSS</a:t>
                </a:r>
                <a:endParaRPr/>
              </a:p>
            </p:txBody>
          </p:sp>
          <p:sp>
            <p:nvSpPr>
              <p:cNvPr id="492" name="Google Shape;492;p12"/>
              <p:cNvSpPr/>
              <p:nvPr/>
            </p:nvSpPr>
            <p:spPr>
              <a:xfrm>
                <a:off x="-103304" y="7371933"/>
                <a:ext cx="1427628" cy="42572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rgbClr val="000000"/>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rgbClr val="000000"/>
                    </a:solidFill>
                    <a:latin typeface="Arial Narrow"/>
                    <a:ea typeface="Arial Narrow"/>
                    <a:cs typeface="Arial Narrow"/>
                    <a:sym typeface="Arial Narrow"/>
                  </a:rPr>
                  <a:t>Régimen contributivo: 87,23%</a:t>
                </a:r>
                <a:endParaRPr b="1" sz="1100">
                  <a:solidFill>
                    <a:srgbClr val="000000"/>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rgbClr val="000000"/>
                    </a:solidFill>
                    <a:latin typeface="Arial Narrow"/>
                    <a:ea typeface="Arial Narrow"/>
                    <a:cs typeface="Arial Narrow"/>
                    <a:sym typeface="Arial Narrow"/>
                  </a:rPr>
                  <a:t>Régimen subsidiado: 10,64%</a:t>
                </a:r>
                <a:endParaRPr b="1" sz="1100">
                  <a:solidFill>
                    <a:srgbClr val="000000"/>
                  </a:solidFill>
                  <a:latin typeface="Arial Narrow"/>
                  <a:ea typeface="Arial Narrow"/>
                  <a:cs typeface="Arial Narrow"/>
                  <a:sym typeface="Arial Narrow"/>
                </a:endParaRPr>
              </a:p>
              <a:p>
                <a:pPr indent="0" lvl="0" marL="0" marR="0" rtl="0" algn="ctr">
                  <a:spcBef>
                    <a:spcPts val="0"/>
                  </a:spcBef>
                  <a:spcAft>
                    <a:spcPts val="0"/>
                  </a:spcAft>
                  <a:buNone/>
                </a:pPr>
                <a:r>
                  <a:t/>
                </a:r>
                <a:endParaRPr b="1" sz="1400">
                  <a:solidFill>
                    <a:srgbClr val="000000"/>
                  </a:solidFill>
                  <a:latin typeface="Arial Narrow"/>
                  <a:ea typeface="Arial Narrow"/>
                  <a:cs typeface="Arial Narrow"/>
                  <a:sym typeface="Arial Narrow"/>
                </a:endParaRPr>
              </a:p>
            </p:txBody>
          </p:sp>
        </p:grpSp>
      </p:grpSp>
      <p:grpSp>
        <p:nvGrpSpPr>
          <p:cNvPr id="493" name="Google Shape;493;p12"/>
          <p:cNvGrpSpPr/>
          <p:nvPr/>
        </p:nvGrpSpPr>
        <p:grpSpPr>
          <a:xfrm>
            <a:off x="4430170" y="2764717"/>
            <a:ext cx="1690560" cy="1385678"/>
            <a:chOff x="5322204" y="2849006"/>
            <a:chExt cx="1690560" cy="1385678"/>
          </a:xfrm>
        </p:grpSpPr>
        <p:pic>
          <p:nvPicPr>
            <p:cNvPr id="494" name="Google Shape;494;p12"/>
            <p:cNvPicPr preferRelativeResize="0"/>
            <p:nvPr/>
          </p:nvPicPr>
          <p:blipFill rotWithShape="1">
            <a:blip r:embed="rId4">
              <a:alphaModFix/>
            </a:blip>
            <a:srcRect b="0" l="0" r="0" t="0"/>
            <a:stretch/>
          </p:blipFill>
          <p:spPr>
            <a:xfrm>
              <a:off x="5575328" y="2849006"/>
              <a:ext cx="942975" cy="771525"/>
            </a:xfrm>
            <a:prstGeom prst="rect">
              <a:avLst/>
            </a:prstGeom>
            <a:noFill/>
            <a:ln>
              <a:noFill/>
            </a:ln>
          </p:spPr>
        </p:pic>
        <p:grpSp>
          <p:nvGrpSpPr>
            <p:cNvPr id="495" name="Google Shape;495;p12"/>
            <p:cNvGrpSpPr/>
            <p:nvPr/>
          </p:nvGrpSpPr>
          <p:grpSpPr>
            <a:xfrm>
              <a:off x="5322204" y="3584039"/>
              <a:ext cx="1690560" cy="650645"/>
              <a:chOff x="-14122" y="7072716"/>
              <a:chExt cx="1282684" cy="650645"/>
            </a:xfrm>
          </p:grpSpPr>
          <p:sp>
            <p:nvSpPr>
              <p:cNvPr id="496" name="Google Shape;496;p1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Área de ocurrencia</a:t>
                </a:r>
                <a:endParaRPr/>
              </a:p>
            </p:txBody>
          </p:sp>
          <p:sp>
            <p:nvSpPr>
              <p:cNvPr id="497" name="Google Shape;497;p12"/>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rgbClr val="000000"/>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98,94%</a:t>
                </a:r>
                <a:endParaRPr b="1" sz="1600">
                  <a:solidFill>
                    <a:srgbClr val="000000"/>
                  </a:solidFill>
                  <a:latin typeface="Arial Narrow"/>
                  <a:ea typeface="Arial Narrow"/>
                  <a:cs typeface="Arial Narrow"/>
                  <a:sym typeface="Arial Narrow"/>
                </a:endParaRPr>
              </a:p>
            </p:txBody>
          </p:sp>
        </p:grpSp>
      </p:grpSp>
      <p:sp>
        <p:nvSpPr>
          <p:cNvPr id="498" name="Google Shape;498;p1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rgbClr val="000000"/>
                </a:solidFill>
                <a:latin typeface="Arial Narrow"/>
                <a:ea typeface="Arial Narrow"/>
                <a:cs typeface="Arial Narrow"/>
                <a:sym typeface="Arial Narrow"/>
              </a:rPr>
              <a:t>Pág..12 </a:t>
            </a:r>
            <a:endParaRPr b="1" sz="1050">
              <a:solidFill>
                <a:srgbClr val="000000"/>
              </a:solidFill>
              <a:latin typeface="Arial Narrow"/>
              <a:ea typeface="Arial Narrow"/>
              <a:cs typeface="Arial Narrow"/>
              <a:sym typeface="Arial Narrow"/>
            </a:endParaRPr>
          </a:p>
        </p:txBody>
      </p:sp>
      <p:grpSp>
        <p:nvGrpSpPr>
          <p:cNvPr id="499" name="Google Shape;499;p12"/>
          <p:cNvGrpSpPr/>
          <p:nvPr/>
        </p:nvGrpSpPr>
        <p:grpSpPr>
          <a:xfrm>
            <a:off x="160662" y="75973"/>
            <a:ext cx="936032" cy="261610"/>
            <a:chOff x="2448322" y="74775"/>
            <a:chExt cx="936032" cy="261610"/>
          </a:xfrm>
        </p:grpSpPr>
        <p:sp>
          <p:nvSpPr>
            <p:cNvPr id="500" name="Google Shape;500;p1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Narrow"/>
                <a:ea typeface="Arial Narrow"/>
                <a:cs typeface="Arial Narrow"/>
                <a:sym typeface="Arial Narrow"/>
              </a:endParaRPr>
            </a:p>
          </p:txBody>
        </p:sp>
        <p:cxnSp>
          <p:nvCxnSpPr>
            <p:cNvPr id="501" name="Google Shape;501;p12"/>
            <p:cNvCxnSpPr>
              <a:stCxn id="50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grpSp>
      <p:sp>
        <p:nvSpPr>
          <p:cNvPr id="502" name="Google Shape;502;p12"/>
          <p:cNvSpPr/>
          <p:nvPr/>
        </p:nvSpPr>
        <p:spPr>
          <a:xfrm>
            <a:off x="-2" y="435597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503" name="Google Shape;503;p12"/>
          <p:cNvGrpSpPr/>
          <p:nvPr/>
        </p:nvGrpSpPr>
        <p:grpSpPr>
          <a:xfrm>
            <a:off x="30478" y="4469504"/>
            <a:ext cx="936032" cy="261610"/>
            <a:chOff x="2448322" y="74775"/>
            <a:chExt cx="936032" cy="261610"/>
          </a:xfrm>
        </p:grpSpPr>
        <p:sp>
          <p:nvSpPr>
            <p:cNvPr id="504" name="Google Shape;504;p1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Narrow"/>
                <a:ea typeface="Arial Narrow"/>
                <a:cs typeface="Arial Narrow"/>
                <a:sym typeface="Arial Narrow"/>
              </a:endParaRPr>
            </a:p>
          </p:txBody>
        </p:sp>
        <p:cxnSp>
          <p:nvCxnSpPr>
            <p:cNvPr id="505" name="Google Shape;505;p12"/>
            <p:cNvCxnSpPr>
              <a:stCxn id="50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grpSp>
      <p:grpSp>
        <p:nvGrpSpPr>
          <p:cNvPr id="506" name="Google Shape;506;p12"/>
          <p:cNvGrpSpPr/>
          <p:nvPr/>
        </p:nvGrpSpPr>
        <p:grpSpPr>
          <a:xfrm>
            <a:off x="180838" y="920327"/>
            <a:ext cx="850854" cy="1573970"/>
            <a:chOff x="1068833" y="553075"/>
            <a:chExt cx="850854" cy="1573970"/>
          </a:xfrm>
        </p:grpSpPr>
        <p:pic>
          <p:nvPicPr>
            <p:cNvPr id="507" name="Google Shape;507;p12"/>
            <p:cNvPicPr preferRelativeResize="0"/>
            <p:nvPr/>
          </p:nvPicPr>
          <p:blipFill rotWithShape="1">
            <a:blip r:embed="rId5">
              <a:alphaModFix/>
            </a:blip>
            <a:srcRect b="0" l="0" r="84474" t="10614"/>
            <a:stretch/>
          </p:blipFill>
          <p:spPr>
            <a:xfrm>
              <a:off x="1131620" y="553075"/>
              <a:ext cx="737696" cy="720656"/>
            </a:xfrm>
            <a:prstGeom prst="rect">
              <a:avLst/>
            </a:prstGeom>
            <a:noFill/>
            <a:ln>
              <a:noFill/>
            </a:ln>
          </p:spPr>
        </p:pic>
        <p:sp>
          <p:nvSpPr>
            <p:cNvPr id="508" name="Google Shape;508;p12"/>
            <p:cNvSpPr/>
            <p:nvPr/>
          </p:nvSpPr>
          <p:spPr>
            <a:xfrm>
              <a:off x="1115283" y="1520368"/>
              <a:ext cx="804404"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95,74%</a:t>
              </a:r>
              <a:endParaRPr b="1" sz="1600">
                <a:solidFill>
                  <a:srgbClr val="000000"/>
                </a:solidFill>
                <a:latin typeface="Arial Narrow"/>
                <a:ea typeface="Arial Narrow"/>
                <a:cs typeface="Arial Narrow"/>
                <a:sym typeface="Arial Narrow"/>
              </a:endParaRPr>
            </a:p>
          </p:txBody>
        </p:sp>
        <p:sp>
          <p:nvSpPr>
            <p:cNvPr id="509" name="Google Shape;509;p12"/>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510" name="Google Shape;510;p12"/>
            <p:cNvSpPr/>
            <p:nvPr/>
          </p:nvSpPr>
          <p:spPr>
            <a:xfrm>
              <a:off x="1136020" y="1850046"/>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90 casos</a:t>
              </a:r>
              <a:endParaRPr sz="1200">
                <a:solidFill>
                  <a:srgbClr val="000000"/>
                </a:solidFill>
                <a:latin typeface="Calibri"/>
                <a:ea typeface="Calibri"/>
                <a:cs typeface="Calibri"/>
                <a:sym typeface="Calibri"/>
              </a:endParaRPr>
            </a:p>
          </p:txBody>
        </p:sp>
      </p:grpSp>
      <p:grpSp>
        <p:nvGrpSpPr>
          <p:cNvPr id="511" name="Google Shape;511;p12"/>
          <p:cNvGrpSpPr/>
          <p:nvPr/>
        </p:nvGrpSpPr>
        <p:grpSpPr>
          <a:xfrm>
            <a:off x="1175708" y="920327"/>
            <a:ext cx="811840" cy="1560887"/>
            <a:chOff x="1752268" y="1227775"/>
            <a:chExt cx="811840" cy="1560887"/>
          </a:xfrm>
        </p:grpSpPr>
        <p:sp>
          <p:nvSpPr>
            <p:cNvPr id="512" name="Google Shape;512;p12"/>
            <p:cNvSpPr/>
            <p:nvPr/>
          </p:nvSpPr>
          <p:spPr>
            <a:xfrm>
              <a:off x="1752268" y="2181420"/>
              <a:ext cx="8118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4,26%</a:t>
              </a:r>
              <a:endParaRPr b="1" sz="1600">
                <a:solidFill>
                  <a:srgbClr val="000000"/>
                </a:solidFill>
                <a:latin typeface="Arial Narrow"/>
                <a:ea typeface="Arial Narrow"/>
                <a:cs typeface="Arial Narrow"/>
                <a:sym typeface="Arial Narrow"/>
              </a:endParaRPr>
            </a:p>
          </p:txBody>
        </p:sp>
        <p:sp>
          <p:nvSpPr>
            <p:cNvPr id="513" name="Google Shape;513;p12"/>
            <p:cNvSpPr/>
            <p:nvPr/>
          </p:nvSpPr>
          <p:spPr>
            <a:xfrm>
              <a:off x="1756023" y="190812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514" name="Google Shape;514;p12"/>
            <p:cNvSpPr/>
            <p:nvPr/>
          </p:nvSpPr>
          <p:spPr>
            <a:xfrm>
              <a:off x="1816937" y="251166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4 casos</a:t>
              </a:r>
              <a:endParaRPr sz="1200">
                <a:solidFill>
                  <a:srgbClr val="000000"/>
                </a:solidFill>
                <a:latin typeface="Calibri"/>
                <a:ea typeface="Calibri"/>
                <a:cs typeface="Calibri"/>
                <a:sym typeface="Calibri"/>
              </a:endParaRPr>
            </a:p>
          </p:txBody>
        </p:sp>
        <p:pic>
          <p:nvPicPr>
            <p:cNvPr id="515" name="Google Shape;515;p12"/>
            <p:cNvPicPr preferRelativeResize="0"/>
            <p:nvPr/>
          </p:nvPicPr>
          <p:blipFill rotWithShape="1">
            <a:blip r:embed="rId5">
              <a:alphaModFix/>
            </a:blip>
            <a:srcRect b="0" l="29313" r="56038" t="7366"/>
            <a:stretch/>
          </p:blipFill>
          <p:spPr>
            <a:xfrm>
              <a:off x="1782238" y="1227775"/>
              <a:ext cx="696035" cy="748294"/>
            </a:xfrm>
            <a:prstGeom prst="rect">
              <a:avLst/>
            </a:prstGeom>
            <a:noFill/>
            <a:ln>
              <a:noFill/>
            </a:ln>
          </p:spPr>
        </p:pic>
      </p:grpSp>
      <p:grpSp>
        <p:nvGrpSpPr>
          <p:cNvPr id="516" name="Google Shape;516;p12"/>
          <p:cNvGrpSpPr/>
          <p:nvPr/>
        </p:nvGrpSpPr>
        <p:grpSpPr>
          <a:xfrm>
            <a:off x="125886" y="560287"/>
            <a:ext cx="1852274" cy="436842"/>
            <a:chOff x="3054754" y="484500"/>
            <a:chExt cx="2375609" cy="436842"/>
          </a:xfrm>
        </p:grpSpPr>
        <p:sp>
          <p:nvSpPr>
            <p:cNvPr id="517" name="Google Shape;517;p12"/>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518" name="Google Shape;518;p12"/>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000000"/>
                  </a:solidFill>
                  <a:latin typeface="Arial Narrow"/>
                  <a:ea typeface="Arial Narrow"/>
                  <a:cs typeface="Arial Narrow"/>
                  <a:sym typeface="Arial Narrow"/>
                </a:rPr>
                <a:t>Sexo</a:t>
              </a:r>
              <a:endParaRPr/>
            </a:p>
          </p:txBody>
        </p:sp>
      </p:grpSp>
      <p:grpSp>
        <p:nvGrpSpPr>
          <p:cNvPr id="519" name="Google Shape;519;p12"/>
          <p:cNvGrpSpPr/>
          <p:nvPr/>
        </p:nvGrpSpPr>
        <p:grpSpPr>
          <a:xfrm>
            <a:off x="2070944" y="857976"/>
            <a:ext cx="874090" cy="1631193"/>
            <a:chOff x="2507826" y="2454167"/>
            <a:chExt cx="874090" cy="1631193"/>
          </a:xfrm>
        </p:grpSpPr>
        <p:sp>
          <p:nvSpPr>
            <p:cNvPr id="520" name="Google Shape;520;p12"/>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0,0%</a:t>
              </a:r>
              <a:endParaRPr b="1" sz="1600">
                <a:solidFill>
                  <a:srgbClr val="000000"/>
                </a:solidFill>
                <a:latin typeface="Arial Narrow"/>
                <a:ea typeface="Arial Narrow"/>
                <a:cs typeface="Arial Narrow"/>
                <a:sym typeface="Arial Narrow"/>
              </a:endParaRPr>
            </a:p>
          </p:txBody>
        </p:sp>
        <p:pic>
          <p:nvPicPr>
            <p:cNvPr id="521" name="Google Shape;521;p12"/>
            <p:cNvPicPr preferRelativeResize="0"/>
            <p:nvPr/>
          </p:nvPicPr>
          <p:blipFill rotWithShape="1">
            <a:blip r:embed="rId6">
              <a:alphaModFix/>
            </a:blip>
            <a:srcRect b="0" l="0" r="0" t="0"/>
            <a:stretch/>
          </p:blipFill>
          <p:spPr>
            <a:xfrm>
              <a:off x="2702014" y="2454167"/>
              <a:ext cx="557405" cy="912116"/>
            </a:xfrm>
            <a:prstGeom prst="rect">
              <a:avLst/>
            </a:prstGeom>
            <a:noFill/>
            <a:ln>
              <a:noFill/>
            </a:ln>
          </p:spPr>
        </p:pic>
        <p:sp>
          <p:nvSpPr>
            <p:cNvPr id="522" name="Google Shape;522;p12"/>
            <p:cNvSpPr/>
            <p:nvPr/>
          </p:nvSpPr>
          <p:spPr>
            <a:xfrm>
              <a:off x="2566290" y="3203848"/>
              <a:ext cx="7248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Gestante</a:t>
              </a:r>
              <a:endParaRPr b="1" sz="1200" u="sng">
                <a:solidFill>
                  <a:srgbClr val="000000"/>
                </a:solidFill>
                <a:latin typeface="Arial Narrow"/>
                <a:ea typeface="Arial Narrow"/>
                <a:cs typeface="Arial Narrow"/>
                <a:sym typeface="Arial Narrow"/>
              </a:endParaRPr>
            </a:p>
          </p:txBody>
        </p:sp>
        <p:sp>
          <p:nvSpPr>
            <p:cNvPr id="523" name="Google Shape;523;p12"/>
            <p:cNvSpPr/>
            <p:nvPr/>
          </p:nvSpPr>
          <p:spPr>
            <a:xfrm>
              <a:off x="2620874" y="3808361"/>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0 casos</a:t>
              </a:r>
              <a:endParaRPr sz="1200">
                <a:solidFill>
                  <a:srgbClr val="000000"/>
                </a:solidFill>
                <a:latin typeface="Calibri"/>
                <a:ea typeface="Calibri"/>
                <a:cs typeface="Calibri"/>
                <a:sym typeface="Calibri"/>
              </a:endParaRPr>
            </a:p>
          </p:txBody>
        </p:sp>
      </p:grpSp>
      <p:grpSp>
        <p:nvGrpSpPr>
          <p:cNvPr id="524" name="Google Shape;524;p12"/>
          <p:cNvGrpSpPr/>
          <p:nvPr/>
        </p:nvGrpSpPr>
        <p:grpSpPr>
          <a:xfrm>
            <a:off x="3039937" y="950012"/>
            <a:ext cx="874090" cy="1519436"/>
            <a:chOff x="3826683" y="2822224"/>
            <a:chExt cx="874090" cy="1519436"/>
          </a:xfrm>
        </p:grpSpPr>
        <p:grpSp>
          <p:nvGrpSpPr>
            <p:cNvPr id="525" name="Google Shape;525;p12"/>
            <p:cNvGrpSpPr/>
            <p:nvPr/>
          </p:nvGrpSpPr>
          <p:grpSpPr>
            <a:xfrm>
              <a:off x="3826683" y="3446500"/>
              <a:ext cx="874090" cy="895160"/>
              <a:chOff x="2507826" y="3203848"/>
              <a:chExt cx="874090" cy="895160"/>
            </a:xfrm>
          </p:grpSpPr>
          <p:sp>
            <p:nvSpPr>
              <p:cNvPr id="526" name="Google Shape;526;p12"/>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1,03%</a:t>
                </a:r>
                <a:endParaRPr b="1" sz="1600">
                  <a:solidFill>
                    <a:srgbClr val="000000"/>
                  </a:solidFill>
                  <a:latin typeface="Arial Narrow"/>
                  <a:ea typeface="Arial Narrow"/>
                  <a:cs typeface="Arial Narrow"/>
                  <a:sym typeface="Arial Narrow"/>
                </a:endParaRPr>
              </a:p>
            </p:txBody>
          </p:sp>
          <p:sp>
            <p:nvSpPr>
              <p:cNvPr id="527" name="Google Shape;527;p12"/>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528" name="Google Shape;528;p12"/>
              <p:cNvSpPr/>
              <p:nvPr/>
            </p:nvSpPr>
            <p:spPr>
              <a:xfrm>
                <a:off x="2648170" y="3822009"/>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1 caso</a:t>
                </a:r>
                <a:endParaRPr sz="1200">
                  <a:solidFill>
                    <a:srgbClr val="000000"/>
                  </a:solidFill>
                  <a:latin typeface="Calibri"/>
                  <a:ea typeface="Calibri"/>
                  <a:cs typeface="Calibri"/>
                  <a:sym typeface="Calibri"/>
                </a:endParaRPr>
              </a:p>
            </p:txBody>
          </p:sp>
        </p:grpSp>
        <p:pic>
          <p:nvPicPr>
            <p:cNvPr id="529" name="Google Shape;529;p12"/>
            <p:cNvPicPr preferRelativeResize="0"/>
            <p:nvPr/>
          </p:nvPicPr>
          <p:blipFill rotWithShape="1">
            <a:blip r:embed="rId7">
              <a:alphaModFix/>
            </a:blip>
            <a:srcRect b="0" l="0" r="0" t="0"/>
            <a:stretch/>
          </p:blipFill>
          <p:spPr>
            <a:xfrm>
              <a:off x="3945025" y="2822224"/>
              <a:ext cx="587628" cy="678570"/>
            </a:xfrm>
            <a:prstGeom prst="rect">
              <a:avLst/>
            </a:prstGeom>
            <a:noFill/>
            <a:ln>
              <a:noFill/>
            </a:ln>
          </p:spPr>
        </p:pic>
      </p:grpSp>
      <p:grpSp>
        <p:nvGrpSpPr>
          <p:cNvPr id="530" name="Google Shape;530;p12"/>
          <p:cNvGrpSpPr/>
          <p:nvPr/>
        </p:nvGrpSpPr>
        <p:grpSpPr>
          <a:xfrm>
            <a:off x="3914027" y="1550561"/>
            <a:ext cx="1275167" cy="891591"/>
            <a:chOff x="-177188" y="7086322"/>
            <a:chExt cx="1489900" cy="891591"/>
          </a:xfrm>
        </p:grpSpPr>
        <p:sp>
          <p:nvSpPr>
            <p:cNvPr id="531" name="Google Shape;531;p12"/>
            <p:cNvSpPr txBox="1"/>
            <p:nvPr/>
          </p:nvSpPr>
          <p:spPr>
            <a:xfrm>
              <a:off x="-177188" y="7086322"/>
              <a:ext cx="14899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rgbClr val="000000"/>
                  </a:solidFill>
                  <a:latin typeface="Arial Narrow"/>
                  <a:ea typeface="Arial Narrow"/>
                  <a:cs typeface="Arial Narrow"/>
                  <a:sym typeface="Arial Narrow"/>
                </a:rPr>
                <a:t>Habitante de calle</a:t>
              </a:r>
              <a:endParaRPr b="1" sz="1200" u="sng">
                <a:solidFill>
                  <a:srgbClr val="000000"/>
                </a:solidFill>
                <a:latin typeface="Arial Narrow"/>
                <a:ea typeface="Arial Narrow"/>
                <a:cs typeface="Arial Narrow"/>
                <a:sym typeface="Arial Narrow"/>
              </a:endParaRPr>
            </a:p>
          </p:txBody>
        </p:sp>
        <p:sp>
          <p:nvSpPr>
            <p:cNvPr id="532" name="Google Shape;532;p12"/>
            <p:cNvSpPr/>
            <p:nvPr/>
          </p:nvSpPr>
          <p:spPr>
            <a:xfrm>
              <a:off x="-7627" y="7363321"/>
              <a:ext cx="106722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1,03%</a:t>
              </a:r>
              <a:endParaRPr b="1" sz="1600">
                <a:solidFill>
                  <a:srgbClr val="000000"/>
                </a:solidFill>
                <a:latin typeface="Arial Narrow"/>
                <a:ea typeface="Arial Narrow"/>
                <a:cs typeface="Arial Narrow"/>
                <a:sym typeface="Arial Narrow"/>
              </a:endParaRPr>
            </a:p>
          </p:txBody>
        </p:sp>
        <p:sp>
          <p:nvSpPr>
            <p:cNvPr id="533" name="Google Shape;533;p12"/>
            <p:cNvSpPr txBox="1"/>
            <p:nvPr/>
          </p:nvSpPr>
          <p:spPr>
            <a:xfrm>
              <a:off x="-16445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000000"/>
                  </a:solidFill>
                  <a:latin typeface="Arial Narrow"/>
                  <a:ea typeface="Arial Narrow"/>
                  <a:cs typeface="Arial Narrow"/>
                  <a:sym typeface="Arial Narrow"/>
                </a:rPr>
                <a:t>1 caso</a:t>
              </a:r>
              <a:endParaRPr b="1" sz="1200">
                <a:solidFill>
                  <a:srgbClr val="000000"/>
                </a:solidFill>
                <a:latin typeface="Arial Narrow"/>
                <a:ea typeface="Arial Narrow"/>
                <a:cs typeface="Arial Narrow"/>
                <a:sym typeface="Arial Narrow"/>
              </a:endParaRPr>
            </a:p>
          </p:txBody>
        </p:sp>
      </p:grpSp>
      <p:grpSp>
        <p:nvGrpSpPr>
          <p:cNvPr id="534" name="Google Shape;534;p12"/>
          <p:cNvGrpSpPr/>
          <p:nvPr/>
        </p:nvGrpSpPr>
        <p:grpSpPr>
          <a:xfrm>
            <a:off x="2282181" y="528496"/>
            <a:ext cx="2722458" cy="436842"/>
            <a:chOff x="3060727" y="484500"/>
            <a:chExt cx="2369637" cy="436842"/>
          </a:xfrm>
        </p:grpSpPr>
        <p:sp>
          <p:nvSpPr>
            <p:cNvPr id="535" name="Google Shape;535;p12"/>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536" name="Google Shape;536;p12"/>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000000"/>
                  </a:solidFill>
                  <a:latin typeface="Arial Narrow"/>
                  <a:ea typeface="Arial Narrow"/>
                  <a:cs typeface="Arial Narrow"/>
                  <a:sym typeface="Arial Narrow"/>
                </a:rPr>
                <a:t>Poblaciones especiales</a:t>
              </a:r>
              <a:endParaRPr/>
            </a:p>
          </p:txBody>
        </p:sp>
      </p:grpSp>
      <p:grpSp>
        <p:nvGrpSpPr>
          <p:cNvPr id="537" name="Google Shape;537;p12"/>
          <p:cNvGrpSpPr/>
          <p:nvPr/>
        </p:nvGrpSpPr>
        <p:grpSpPr>
          <a:xfrm>
            <a:off x="5098921" y="528496"/>
            <a:ext cx="2129010" cy="1936247"/>
            <a:chOff x="616494" y="2584689"/>
            <a:chExt cx="2129010" cy="1936247"/>
          </a:xfrm>
        </p:grpSpPr>
        <p:grpSp>
          <p:nvGrpSpPr>
            <p:cNvPr id="538" name="Google Shape;538;p12"/>
            <p:cNvGrpSpPr/>
            <p:nvPr/>
          </p:nvGrpSpPr>
          <p:grpSpPr>
            <a:xfrm>
              <a:off x="616494" y="2934239"/>
              <a:ext cx="1152880" cy="1582804"/>
              <a:chOff x="3115290" y="1227775"/>
              <a:chExt cx="1152880" cy="1582804"/>
            </a:xfrm>
          </p:grpSpPr>
          <p:grpSp>
            <p:nvGrpSpPr>
              <p:cNvPr id="539" name="Google Shape;539;p12"/>
              <p:cNvGrpSpPr/>
              <p:nvPr/>
            </p:nvGrpSpPr>
            <p:grpSpPr>
              <a:xfrm>
                <a:off x="3115290" y="1951748"/>
                <a:ext cx="1152880" cy="858831"/>
                <a:chOff x="3744466" y="1301912"/>
                <a:chExt cx="1152880" cy="858831"/>
              </a:xfrm>
            </p:grpSpPr>
            <p:sp>
              <p:nvSpPr>
                <p:cNvPr id="540" name="Google Shape;540;p12"/>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0,0%</a:t>
                  </a:r>
                  <a:endParaRPr b="1" sz="1600">
                    <a:solidFill>
                      <a:srgbClr val="000000"/>
                    </a:solidFill>
                    <a:latin typeface="Arial Narrow"/>
                    <a:ea typeface="Arial Narrow"/>
                    <a:cs typeface="Arial Narrow"/>
                    <a:sym typeface="Arial Narrow"/>
                  </a:endParaRPr>
                </a:p>
              </p:txBody>
            </p:sp>
            <p:sp>
              <p:nvSpPr>
                <p:cNvPr id="541" name="Google Shape;541;p12"/>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542" name="Google Shape;542;p12"/>
                <p:cNvSpPr/>
                <p:nvPr/>
              </p:nvSpPr>
              <p:spPr>
                <a:xfrm>
                  <a:off x="3957784" y="18837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0 casos</a:t>
                  </a:r>
                  <a:endParaRPr sz="1200">
                    <a:solidFill>
                      <a:srgbClr val="000000"/>
                    </a:solidFill>
                    <a:latin typeface="Calibri"/>
                    <a:ea typeface="Calibri"/>
                    <a:cs typeface="Calibri"/>
                    <a:sym typeface="Calibri"/>
                  </a:endParaRPr>
                </a:p>
              </p:txBody>
            </p:sp>
          </p:grpSp>
          <p:pic>
            <p:nvPicPr>
              <p:cNvPr id="543" name="Google Shape;543;p12"/>
              <p:cNvPicPr preferRelativeResize="0"/>
              <p:nvPr/>
            </p:nvPicPr>
            <p:blipFill rotWithShape="1">
              <a:blip r:embed="rId5">
                <a:alphaModFix/>
              </a:blip>
              <a:srcRect b="0" l="59057" r="25145" t="8806"/>
              <a:stretch/>
            </p:blipFill>
            <p:spPr>
              <a:xfrm>
                <a:off x="3328608" y="1227775"/>
                <a:ext cx="750627" cy="775969"/>
              </a:xfrm>
              <a:prstGeom prst="rect">
                <a:avLst/>
              </a:prstGeom>
              <a:noFill/>
              <a:ln>
                <a:noFill/>
              </a:ln>
            </p:spPr>
          </p:pic>
        </p:grpSp>
        <p:grpSp>
          <p:nvGrpSpPr>
            <p:cNvPr id="544" name="Google Shape;544;p12"/>
            <p:cNvGrpSpPr/>
            <p:nvPr/>
          </p:nvGrpSpPr>
          <p:grpSpPr>
            <a:xfrm>
              <a:off x="1741326" y="3641012"/>
              <a:ext cx="1004178" cy="879924"/>
              <a:chOff x="5245046" y="1274868"/>
              <a:chExt cx="1004178" cy="879924"/>
            </a:xfrm>
          </p:grpSpPr>
          <p:sp>
            <p:nvSpPr>
              <p:cNvPr id="545" name="Google Shape;545;p12"/>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0,0%</a:t>
                </a:r>
                <a:endParaRPr b="1" sz="1600">
                  <a:solidFill>
                    <a:srgbClr val="000000"/>
                  </a:solidFill>
                  <a:latin typeface="Arial Narrow"/>
                  <a:ea typeface="Arial Narrow"/>
                  <a:cs typeface="Arial Narrow"/>
                  <a:sym typeface="Arial Narrow"/>
                </a:endParaRPr>
              </a:p>
            </p:txBody>
          </p:sp>
          <p:sp>
            <p:nvSpPr>
              <p:cNvPr id="546" name="Google Shape;546;p12"/>
              <p:cNvSpPr/>
              <p:nvPr/>
            </p:nvSpPr>
            <p:spPr>
              <a:xfrm>
                <a:off x="5272675" y="1274868"/>
                <a:ext cx="9765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Rom - Gitano</a:t>
                </a:r>
                <a:endParaRPr b="1" sz="1200" u="sng">
                  <a:solidFill>
                    <a:srgbClr val="000000"/>
                  </a:solidFill>
                  <a:latin typeface="Arial Narrow"/>
                  <a:ea typeface="Arial Narrow"/>
                  <a:cs typeface="Arial Narrow"/>
                  <a:sym typeface="Arial Narrow"/>
                </a:endParaRPr>
              </a:p>
            </p:txBody>
          </p:sp>
          <p:sp>
            <p:nvSpPr>
              <p:cNvPr id="547" name="Google Shape;547;p12"/>
              <p:cNvSpPr/>
              <p:nvPr/>
            </p:nvSpPr>
            <p:spPr>
              <a:xfrm>
                <a:off x="5286277" y="187779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rgbClr val="000000"/>
                    </a:solidFill>
                    <a:latin typeface="Arial Narrow"/>
                    <a:ea typeface="Arial Narrow"/>
                    <a:cs typeface="Arial Narrow"/>
                    <a:sym typeface="Arial Narrow"/>
                  </a:rPr>
                  <a:t>0 casos</a:t>
                </a:r>
                <a:endParaRPr sz="1200">
                  <a:solidFill>
                    <a:srgbClr val="000000"/>
                  </a:solidFill>
                  <a:latin typeface="Calibri"/>
                  <a:ea typeface="Calibri"/>
                  <a:cs typeface="Calibri"/>
                  <a:sym typeface="Calibri"/>
                </a:endParaRPr>
              </a:p>
            </p:txBody>
          </p:sp>
        </p:grpSp>
        <p:grpSp>
          <p:nvGrpSpPr>
            <p:cNvPr id="548" name="Google Shape;548;p12"/>
            <p:cNvGrpSpPr/>
            <p:nvPr/>
          </p:nvGrpSpPr>
          <p:grpSpPr>
            <a:xfrm>
              <a:off x="734175" y="2584689"/>
              <a:ext cx="1847617" cy="436842"/>
              <a:chOff x="3060727" y="484500"/>
              <a:chExt cx="2369636" cy="436842"/>
            </a:xfrm>
          </p:grpSpPr>
          <p:sp>
            <p:nvSpPr>
              <p:cNvPr id="549" name="Google Shape;549;p12"/>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550" name="Google Shape;550;p12"/>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000000"/>
                    </a:solidFill>
                    <a:latin typeface="Arial Narrow"/>
                    <a:ea typeface="Arial Narrow"/>
                    <a:cs typeface="Arial Narrow"/>
                    <a:sym typeface="Arial Narrow"/>
                  </a:rPr>
                  <a:t>Etnia</a:t>
                </a:r>
                <a:endParaRPr/>
              </a:p>
            </p:txBody>
          </p:sp>
        </p:grpSp>
      </p:grpSp>
      <p:pic>
        <p:nvPicPr>
          <p:cNvPr id="551" name="Google Shape;551;p12"/>
          <p:cNvPicPr preferRelativeResize="0"/>
          <p:nvPr/>
        </p:nvPicPr>
        <p:blipFill rotWithShape="1">
          <a:blip r:embed="rId8">
            <a:alphaModFix/>
          </a:blip>
          <a:srcRect b="0" l="0" r="0" t="0"/>
          <a:stretch/>
        </p:blipFill>
        <p:spPr>
          <a:xfrm>
            <a:off x="6487755" y="930627"/>
            <a:ext cx="503801" cy="677030"/>
          </a:xfrm>
          <a:prstGeom prst="rect">
            <a:avLst/>
          </a:prstGeom>
          <a:noFill/>
          <a:ln>
            <a:noFill/>
          </a:ln>
        </p:spPr>
      </p:pic>
      <p:pic>
        <p:nvPicPr>
          <p:cNvPr id="552" name="Google Shape;552;p12"/>
          <p:cNvPicPr preferRelativeResize="0"/>
          <p:nvPr/>
        </p:nvPicPr>
        <p:blipFill rotWithShape="1">
          <a:blip r:embed="rId9">
            <a:alphaModFix/>
          </a:blip>
          <a:srcRect b="0" l="0" r="0" t="0"/>
          <a:stretch/>
        </p:blipFill>
        <p:spPr>
          <a:xfrm>
            <a:off x="3849300" y="930961"/>
            <a:ext cx="1203640" cy="716671"/>
          </a:xfrm>
          <a:prstGeom prst="rect">
            <a:avLst/>
          </a:prstGeom>
          <a:noFill/>
          <a:ln>
            <a:noFill/>
          </a:ln>
        </p:spPr>
      </p:pic>
      <p:sp>
        <p:nvSpPr>
          <p:cNvPr id="553" name="Google Shape;553;p12"/>
          <p:cNvSpPr/>
          <p:nvPr/>
        </p:nvSpPr>
        <p:spPr>
          <a:xfrm>
            <a:off x="11918" y="7956376"/>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rgbClr val="000000"/>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Poblaciones y factores de riesgo de los casos notificados de Hepatitis B, C y Coinfecciòn/Superinfección B - Delta. Periodo epidemiológico 09. 2022</a:t>
            </a:r>
            <a:r>
              <a:rPr lang="es-ES" sz="700">
                <a:solidFill>
                  <a:srgbClr val="000000"/>
                </a:solidFill>
                <a:latin typeface="Arial Narrow"/>
                <a:ea typeface="Arial Narrow"/>
                <a:cs typeface="Arial Narrow"/>
                <a:sym typeface="Arial Narrow"/>
              </a:rPr>
              <a:t>. </a:t>
            </a:r>
            <a:endParaRPr sz="700">
              <a:solidFill>
                <a:srgbClr val="000000"/>
              </a:solidFill>
              <a:latin typeface="Arial Narrow"/>
              <a:ea typeface="Arial Narrow"/>
              <a:cs typeface="Arial Narrow"/>
              <a:sym typeface="Arial Narrow"/>
            </a:endParaRPr>
          </a:p>
        </p:txBody>
      </p:sp>
      <p:sp>
        <p:nvSpPr>
          <p:cNvPr id="554" name="Google Shape;554;p12"/>
          <p:cNvSpPr txBox="1"/>
          <p:nvPr/>
        </p:nvSpPr>
        <p:spPr>
          <a:xfrm>
            <a:off x="1080170" y="-66129"/>
            <a:ext cx="259228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 Hepatitis C</a:t>
            </a:r>
            <a:endParaRPr/>
          </a:p>
        </p:txBody>
      </p:sp>
      <p:sp>
        <p:nvSpPr>
          <p:cNvPr id="555" name="Google Shape;555;p12"/>
          <p:cNvSpPr txBox="1"/>
          <p:nvPr/>
        </p:nvSpPr>
        <p:spPr>
          <a:xfrm>
            <a:off x="936154" y="4427984"/>
            <a:ext cx="48469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especificas del comportamiento del evento y curso de vida</a:t>
            </a:r>
            <a:endParaRPr/>
          </a:p>
        </p:txBody>
      </p:sp>
      <p:pic>
        <p:nvPicPr>
          <p:cNvPr id="556" name="Google Shape;556;p12"/>
          <p:cNvPicPr preferRelativeResize="0"/>
          <p:nvPr/>
        </p:nvPicPr>
        <p:blipFill rotWithShape="1">
          <a:blip r:embed="rId10">
            <a:alphaModFix/>
          </a:blip>
          <a:srcRect b="35333" l="65937" r="29313" t="56778"/>
          <a:stretch/>
        </p:blipFill>
        <p:spPr>
          <a:xfrm>
            <a:off x="5652632" y="5652121"/>
            <a:ext cx="937120" cy="875468"/>
          </a:xfrm>
          <a:prstGeom prst="rect">
            <a:avLst/>
          </a:prstGeom>
          <a:noFill/>
          <a:ln>
            <a:noFill/>
          </a:ln>
        </p:spPr>
      </p:pic>
      <p:sp>
        <p:nvSpPr>
          <p:cNvPr id="557" name="Google Shape;557;p12"/>
          <p:cNvSpPr/>
          <p:nvPr/>
        </p:nvSpPr>
        <p:spPr>
          <a:xfrm>
            <a:off x="5189193" y="6660232"/>
            <a:ext cx="1725328" cy="504056"/>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rgbClr val="000000"/>
                </a:solidFill>
                <a:latin typeface="Arial Narrow"/>
                <a:ea typeface="Arial Narrow"/>
                <a:cs typeface="Arial Narrow"/>
                <a:sym typeface="Arial Narrow"/>
              </a:rPr>
              <a:t>Sin vacunación previa para Hepatitis B</a:t>
            </a:r>
            <a:endParaRPr b="1" sz="1200">
              <a:solidFill>
                <a:srgbClr val="000000"/>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97,0%</a:t>
            </a:r>
            <a:endParaRPr b="1" sz="1600">
              <a:solidFill>
                <a:srgbClr val="000000"/>
              </a:solidFill>
              <a:latin typeface="Arial Narrow"/>
              <a:ea typeface="Arial Narrow"/>
              <a:cs typeface="Arial Narrow"/>
              <a:sym typeface="Arial Narrow"/>
            </a:endParaRPr>
          </a:p>
        </p:txBody>
      </p:sp>
      <p:graphicFrame>
        <p:nvGraphicFramePr>
          <p:cNvPr id="558" name="Google Shape;558;p12"/>
          <p:cNvGraphicFramePr/>
          <p:nvPr/>
        </p:nvGraphicFramePr>
        <p:xfrm>
          <a:off x="125886" y="5288632"/>
          <a:ext cx="4572000" cy="2743200"/>
        </p:xfrm>
        <a:graphic>
          <a:graphicData uri="http://schemas.openxmlformats.org/drawingml/2006/chart">
            <c:chart r:id="rId11"/>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13"/>
          <p:cNvSpPr/>
          <p:nvPr/>
        </p:nvSpPr>
        <p:spPr>
          <a:xfrm>
            <a:off x="14436" y="15338"/>
            <a:ext cx="7200900" cy="390527"/>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64" name="Google Shape;564;p13"/>
          <p:cNvGrpSpPr/>
          <p:nvPr/>
        </p:nvGrpSpPr>
        <p:grpSpPr>
          <a:xfrm>
            <a:off x="291840" y="87346"/>
            <a:ext cx="5701151" cy="288032"/>
            <a:chOff x="2448322" y="33255"/>
            <a:chExt cx="5701151" cy="288032"/>
          </a:xfrm>
        </p:grpSpPr>
        <p:sp>
          <p:nvSpPr>
            <p:cNvPr id="565" name="Google Shape;565;p13"/>
            <p:cNvSpPr/>
            <p:nvPr/>
          </p:nvSpPr>
          <p:spPr>
            <a:xfrm>
              <a:off x="2448322" y="3325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566" name="Google Shape;566;p13"/>
            <p:cNvCxnSpPr>
              <a:stCxn id="565" idx="6"/>
            </p:cNvCxnSpPr>
            <p:nvPr/>
          </p:nvCxnSpPr>
          <p:spPr>
            <a:xfrm>
              <a:off x="2736354" y="164060"/>
              <a:ext cx="648000" cy="0"/>
            </a:xfrm>
            <a:prstGeom prst="straightConnector1">
              <a:avLst/>
            </a:prstGeom>
            <a:noFill/>
            <a:ln cap="flat" cmpd="sng" w="28575">
              <a:solidFill>
                <a:srgbClr val="C00000"/>
              </a:solidFill>
              <a:prstDash val="solid"/>
              <a:round/>
              <a:headEnd len="sm" w="sm" type="none"/>
              <a:tailEnd len="sm" w="sm" type="none"/>
            </a:ln>
          </p:spPr>
        </p:cxnSp>
        <p:sp>
          <p:nvSpPr>
            <p:cNvPr id="567" name="Google Shape;567;p13"/>
            <p:cNvSpPr txBox="1"/>
            <p:nvPr/>
          </p:nvSpPr>
          <p:spPr>
            <a:xfrm>
              <a:off x="3302536" y="44288"/>
              <a:ext cx="48469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especificas del comportamiento del evento y curso de vida</a:t>
              </a:r>
              <a:endParaRPr/>
            </a:p>
          </p:txBody>
        </p:sp>
      </p:grpSp>
      <p:sp>
        <p:nvSpPr>
          <p:cNvPr id="568" name="Google Shape;568;p1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13</a:t>
            </a:r>
            <a:endParaRPr b="1" sz="1050">
              <a:solidFill>
                <a:schemeClr val="dk1"/>
              </a:solidFill>
              <a:latin typeface="Arial Narrow"/>
              <a:ea typeface="Arial Narrow"/>
              <a:cs typeface="Arial Narrow"/>
              <a:sym typeface="Arial Narrow"/>
            </a:endParaRPr>
          </a:p>
        </p:txBody>
      </p:sp>
      <p:sp>
        <p:nvSpPr>
          <p:cNvPr id="569" name="Google Shape;569;p13"/>
          <p:cNvSpPr/>
          <p:nvPr/>
        </p:nvSpPr>
        <p:spPr>
          <a:xfrm>
            <a:off x="245381" y="4860032"/>
            <a:ext cx="6924326" cy="2923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Complicaciones de los casos notificados de Hepatitis B, C y Coinfección/superinfección Hepatitis B-Delta. Periodo epidemiológico 09. 2022. </a:t>
            </a:r>
            <a:endParaRPr sz="700">
              <a:solidFill>
                <a:schemeClr val="dk1"/>
              </a:solidFill>
              <a:latin typeface="Arial Narrow"/>
              <a:ea typeface="Arial Narrow"/>
              <a:cs typeface="Arial Narrow"/>
              <a:sym typeface="Arial Narrow"/>
            </a:endParaRPr>
          </a:p>
        </p:txBody>
      </p:sp>
      <p:sp>
        <p:nvSpPr>
          <p:cNvPr id="570" name="Google Shape;570;p13"/>
          <p:cNvSpPr txBox="1"/>
          <p:nvPr/>
        </p:nvSpPr>
        <p:spPr>
          <a:xfrm>
            <a:off x="1619805" y="1835696"/>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11 casos</a:t>
            </a:r>
            <a:endParaRPr/>
          </a:p>
        </p:txBody>
      </p:sp>
      <p:sp>
        <p:nvSpPr>
          <p:cNvPr id="571" name="Google Shape;571;p13"/>
          <p:cNvSpPr txBox="1"/>
          <p:nvPr/>
        </p:nvSpPr>
        <p:spPr>
          <a:xfrm>
            <a:off x="3996069" y="1817088"/>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a:p>
        </p:txBody>
      </p:sp>
      <p:sp>
        <p:nvSpPr>
          <p:cNvPr id="572" name="Google Shape;572;p13"/>
          <p:cNvSpPr txBox="1"/>
          <p:nvPr/>
        </p:nvSpPr>
        <p:spPr>
          <a:xfrm>
            <a:off x="2844198" y="1817088"/>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160 casos</a:t>
            </a:r>
            <a:endParaRPr/>
          </a:p>
        </p:txBody>
      </p:sp>
      <p:sp>
        <p:nvSpPr>
          <p:cNvPr id="573" name="Google Shape;573;p13"/>
          <p:cNvSpPr/>
          <p:nvPr/>
        </p:nvSpPr>
        <p:spPr>
          <a:xfrm>
            <a:off x="14436" y="7360567"/>
            <a:ext cx="687612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Clasificación del caso Hepatitis B, C Coinfección/Superinfecciòn B-Delta. Periodo epidemiológico 09. 2022. </a:t>
            </a:r>
            <a:endParaRPr sz="700">
              <a:solidFill>
                <a:schemeClr val="dk1"/>
              </a:solidFill>
              <a:latin typeface="Arial Narrow"/>
              <a:ea typeface="Arial Narrow"/>
              <a:cs typeface="Arial Narrow"/>
              <a:sym typeface="Arial Narrow"/>
            </a:endParaRPr>
          </a:p>
        </p:txBody>
      </p:sp>
      <p:sp>
        <p:nvSpPr>
          <p:cNvPr id="574" name="Google Shape;574;p13"/>
          <p:cNvSpPr/>
          <p:nvPr/>
        </p:nvSpPr>
        <p:spPr>
          <a:xfrm>
            <a:off x="-27139" y="7924844"/>
            <a:ext cx="7135004" cy="122341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La frecuencia de las hepatitis virales es mayor en jóvenes, adultos y grupos poblacionales con factores de riesgo, ocasionan discapacidad y muerte principalmente asociada a cuadros de insuficiencia hepática, cirrosis y cáncer de hígado. Es de aclarar que se cuenta con una vacuna segura y eficaz que confiere una protección del 98% al 100% contra la enfermedad de la hepatitis B, lo que conlleva a evitar las complicaciones que pueden derivarse de la enfermedad. La relación hombre: mujer es de aproximadamente 5 hombres por cada mujer. Los grupos de edad en los que más se presenta el evento se ubican entre los 25 y los 44 años con un 67,7%. El principal mecanismo de transmisión es el sexual, por lo que se hace vital la orientación de las estrategias hacia la promoción de la salud sexual y reproductiva. No se han notificado casos de Hepatitis B-Delta. Nota: Los datos del presente boletín corresponden a cifras preliminares.</a:t>
            </a:r>
            <a:endParaRPr sz="1050">
              <a:solidFill>
                <a:schemeClr val="dk1"/>
              </a:solidFill>
              <a:latin typeface="Arial Narrow"/>
              <a:ea typeface="Arial Narrow"/>
              <a:cs typeface="Arial Narrow"/>
              <a:sym typeface="Arial Narrow"/>
            </a:endParaRPr>
          </a:p>
        </p:txBody>
      </p:sp>
      <p:sp>
        <p:nvSpPr>
          <p:cNvPr id="575" name="Google Shape;575;p13"/>
          <p:cNvSpPr/>
          <p:nvPr/>
        </p:nvSpPr>
        <p:spPr>
          <a:xfrm>
            <a:off x="-1849" y="7645552"/>
            <a:ext cx="7200900" cy="310824"/>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76" name="Google Shape;576;p13"/>
          <p:cNvGrpSpPr/>
          <p:nvPr/>
        </p:nvGrpSpPr>
        <p:grpSpPr>
          <a:xfrm>
            <a:off x="190189" y="7663143"/>
            <a:ext cx="3446504" cy="276999"/>
            <a:chOff x="2448322" y="33831"/>
            <a:chExt cx="3446504" cy="276999"/>
          </a:xfrm>
        </p:grpSpPr>
        <p:sp>
          <p:nvSpPr>
            <p:cNvPr id="577" name="Google Shape;577;p13"/>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578" name="Google Shape;578;p13"/>
            <p:cNvCxnSpPr>
              <a:stCxn id="577"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579" name="Google Shape;579;p13"/>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sp>
        <p:nvSpPr>
          <p:cNvPr descr="https://i1.wp.com/periodicovictoria.mx/wp-content/uploads/2016/04/1-infografi%CC%81a-suicidio.jpg?fit=1403%2C1500" id="580" name="Google Shape;580;p1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1" name="Google Shape;581;p13"/>
          <p:cNvSpPr/>
          <p:nvPr/>
        </p:nvSpPr>
        <p:spPr>
          <a:xfrm>
            <a:off x="1830187" y="2124700"/>
            <a:ext cx="3507593" cy="3693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Figura. Mecanismo probable de transmisión de Hepatitis B, C y Coinfección/superinfección B-Delta. Periodo epidemiológico 09  2022 </a:t>
            </a:r>
            <a:endParaRPr sz="900">
              <a:solidFill>
                <a:schemeClr val="dk1"/>
              </a:solidFill>
              <a:latin typeface="Arial Narrow"/>
              <a:ea typeface="Arial Narrow"/>
              <a:cs typeface="Arial Narrow"/>
              <a:sym typeface="Arial Narrow"/>
            </a:endParaRPr>
          </a:p>
        </p:txBody>
      </p:sp>
      <p:sp>
        <p:nvSpPr>
          <p:cNvPr id="582" name="Google Shape;582;p13"/>
          <p:cNvSpPr/>
          <p:nvPr/>
        </p:nvSpPr>
        <p:spPr>
          <a:xfrm>
            <a:off x="1981961" y="1422663"/>
            <a:ext cx="793974" cy="370740"/>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5,64%</a:t>
            </a:r>
            <a:endParaRPr b="1" sz="1400">
              <a:solidFill>
                <a:schemeClr val="dk1"/>
              </a:solidFill>
              <a:latin typeface="Arial Narrow"/>
              <a:ea typeface="Arial Narrow"/>
              <a:cs typeface="Arial Narrow"/>
              <a:sym typeface="Arial Narrow"/>
            </a:endParaRPr>
          </a:p>
        </p:txBody>
      </p:sp>
      <p:sp>
        <p:nvSpPr>
          <p:cNvPr id="583" name="Google Shape;583;p13"/>
          <p:cNvSpPr/>
          <p:nvPr/>
        </p:nvSpPr>
        <p:spPr>
          <a:xfrm>
            <a:off x="3310557" y="1422663"/>
            <a:ext cx="793974" cy="370740"/>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82,05%</a:t>
            </a:r>
            <a:endParaRPr b="1" sz="1400">
              <a:solidFill>
                <a:schemeClr val="dk1"/>
              </a:solidFill>
              <a:latin typeface="Arial Narrow"/>
              <a:ea typeface="Arial Narrow"/>
              <a:cs typeface="Arial Narrow"/>
              <a:sym typeface="Arial Narrow"/>
            </a:endParaRPr>
          </a:p>
        </p:txBody>
      </p:sp>
      <p:pic>
        <p:nvPicPr>
          <p:cNvPr id="584" name="Google Shape;584;p13"/>
          <p:cNvPicPr preferRelativeResize="0"/>
          <p:nvPr/>
        </p:nvPicPr>
        <p:blipFill rotWithShape="1">
          <a:blip r:embed="rId3">
            <a:alphaModFix/>
          </a:blip>
          <a:srcRect b="51667" l="56813" r="37500" t="36222"/>
          <a:stretch/>
        </p:blipFill>
        <p:spPr>
          <a:xfrm>
            <a:off x="3364889" y="666852"/>
            <a:ext cx="579224" cy="693796"/>
          </a:xfrm>
          <a:prstGeom prst="rect">
            <a:avLst/>
          </a:prstGeom>
          <a:noFill/>
          <a:ln>
            <a:noFill/>
          </a:ln>
        </p:spPr>
      </p:pic>
      <p:pic>
        <p:nvPicPr>
          <p:cNvPr id="585" name="Google Shape;585;p13"/>
          <p:cNvPicPr preferRelativeResize="0"/>
          <p:nvPr/>
        </p:nvPicPr>
        <p:blipFill rotWithShape="1">
          <a:blip r:embed="rId3">
            <a:alphaModFix/>
          </a:blip>
          <a:srcRect b="51667" l="31926" r="56249" t="33444"/>
          <a:stretch/>
        </p:blipFill>
        <p:spPr>
          <a:xfrm>
            <a:off x="1906804" y="629434"/>
            <a:ext cx="1119923" cy="793229"/>
          </a:xfrm>
          <a:prstGeom prst="rect">
            <a:avLst/>
          </a:prstGeom>
          <a:noFill/>
          <a:ln>
            <a:noFill/>
          </a:ln>
        </p:spPr>
      </p:pic>
      <p:pic>
        <p:nvPicPr>
          <p:cNvPr id="586" name="Google Shape;586;p13"/>
          <p:cNvPicPr preferRelativeResize="0"/>
          <p:nvPr/>
        </p:nvPicPr>
        <p:blipFill rotWithShape="1">
          <a:blip r:embed="rId3">
            <a:alphaModFix/>
          </a:blip>
          <a:srcRect b="52222" l="76875" r="16561" t="32666"/>
          <a:stretch/>
        </p:blipFill>
        <p:spPr>
          <a:xfrm>
            <a:off x="4551282" y="663074"/>
            <a:ext cx="556360" cy="720618"/>
          </a:xfrm>
          <a:prstGeom prst="rect">
            <a:avLst/>
          </a:prstGeom>
          <a:noFill/>
          <a:ln>
            <a:noFill/>
          </a:ln>
        </p:spPr>
      </p:pic>
      <p:sp>
        <p:nvSpPr>
          <p:cNvPr id="587" name="Google Shape;587;p13"/>
          <p:cNvSpPr/>
          <p:nvPr/>
        </p:nvSpPr>
        <p:spPr>
          <a:xfrm>
            <a:off x="4409385" y="1422663"/>
            <a:ext cx="793974" cy="370740"/>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0,0%</a:t>
            </a:r>
            <a:endParaRPr b="1" sz="1400">
              <a:solidFill>
                <a:schemeClr val="dk1"/>
              </a:solidFill>
              <a:latin typeface="Arial Narrow"/>
              <a:ea typeface="Arial Narrow"/>
              <a:cs typeface="Arial Narrow"/>
              <a:sym typeface="Arial Narrow"/>
            </a:endParaRPr>
          </a:p>
        </p:txBody>
      </p:sp>
      <p:graphicFrame>
        <p:nvGraphicFramePr>
          <p:cNvPr id="588" name="Google Shape;588;p13"/>
          <p:cNvGraphicFramePr/>
          <p:nvPr/>
        </p:nvGraphicFramePr>
        <p:xfrm>
          <a:off x="1285490" y="2511966"/>
          <a:ext cx="4158798" cy="2512194"/>
        </p:xfrm>
        <a:graphic>
          <a:graphicData uri="http://schemas.openxmlformats.org/drawingml/2006/chart">
            <c:chart r:id="rId4"/>
          </a:graphicData>
        </a:graphic>
      </p:graphicFrame>
      <p:graphicFrame>
        <p:nvGraphicFramePr>
          <p:cNvPr id="589" name="Google Shape;589;p13"/>
          <p:cNvGraphicFramePr/>
          <p:nvPr/>
        </p:nvGraphicFramePr>
        <p:xfrm>
          <a:off x="887088" y="5265070"/>
          <a:ext cx="4846937" cy="2437554"/>
        </p:xfrm>
        <a:graphic>
          <a:graphicData uri="http://schemas.openxmlformats.org/drawingml/2006/chart">
            <c:chart r:id="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pic>
        <p:nvPicPr>
          <p:cNvPr id="594" name="Google Shape;594;p14"/>
          <p:cNvPicPr preferRelativeResize="0"/>
          <p:nvPr/>
        </p:nvPicPr>
        <p:blipFill rotWithShape="1">
          <a:blip r:embed="rId3">
            <a:alphaModFix/>
          </a:blip>
          <a:srcRect b="0" l="0" r="0" t="0"/>
          <a:stretch/>
        </p:blipFill>
        <p:spPr>
          <a:xfrm>
            <a:off x="-8298" y="-2118"/>
            <a:ext cx="2228231" cy="2824179"/>
          </a:xfrm>
          <a:prstGeom prst="rect">
            <a:avLst/>
          </a:prstGeom>
          <a:noFill/>
          <a:ln>
            <a:noFill/>
          </a:ln>
        </p:spPr>
      </p:pic>
      <p:pic>
        <p:nvPicPr>
          <p:cNvPr id="595" name="Google Shape;595;p14"/>
          <p:cNvPicPr preferRelativeResize="0"/>
          <p:nvPr/>
        </p:nvPicPr>
        <p:blipFill rotWithShape="1">
          <a:blip r:embed="rId4">
            <a:alphaModFix/>
          </a:blip>
          <a:srcRect b="0" l="0" r="0" t="51431"/>
          <a:stretch/>
        </p:blipFill>
        <p:spPr>
          <a:xfrm>
            <a:off x="0" y="2808413"/>
            <a:ext cx="2232223" cy="2666962"/>
          </a:xfrm>
          <a:prstGeom prst="rect">
            <a:avLst/>
          </a:prstGeom>
          <a:noFill/>
          <a:ln>
            <a:noFill/>
          </a:ln>
        </p:spPr>
      </p:pic>
      <p:sp>
        <p:nvSpPr>
          <p:cNvPr id="596" name="Google Shape;596;p14"/>
          <p:cNvSpPr txBox="1"/>
          <p:nvPr/>
        </p:nvSpPr>
        <p:spPr>
          <a:xfrm>
            <a:off x="-30097" y="617076"/>
            <a:ext cx="2250029"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09 - 2022</a:t>
            </a:r>
            <a:endParaRPr/>
          </a:p>
        </p:txBody>
      </p:sp>
      <p:grpSp>
        <p:nvGrpSpPr>
          <p:cNvPr id="597" name="Google Shape;597;p14"/>
          <p:cNvGrpSpPr/>
          <p:nvPr/>
        </p:nvGrpSpPr>
        <p:grpSpPr>
          <a:xfrm>
            <a:off x="179214" y="4211960"/>
            <a:ext cx="1892650" cy="488476"/>
            <a:chOff x="2397524" y="3379972"/>
            <a:chExt cx="4508500" cy="904875"/>
          </a:xfrm>
        </p:grpSpPr>
        <p:pic>
          <p:nvPicPr>
            <p:cNvPr id="598" name="Google Shape;598;p14"/>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599" name="Google Shape;599;p14"/>
            <p:cNvSpPr txBox="1"/>
            <p:nvPr/>
          </p:nvSpPr>
          <p:spPr>
            <a:xfrm>
              <a:off x="3290517" y="3478755"/>
              <a:ext cx="172431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1122</a:t>
              </a:r>
              <a:endParaRPr b="1" sz="2000">
                <a:solidFill>
                  <a:schemeClr val="dk1"/>
                </a:solidFill>
                <a:latin typeface="Arial Narrow"/>
                <a:ea typeface="Arial Narrow"/>
                <a:cs typeface="Arial Narrow"/>
                <a:sym typeface="Arial Narrow"/>
              </a:endParaRPr>
            </a:p>
          </p:txBody>
        </p:sp>
      </p:grpSp>
      <p:sp>
        <p:nvSpPr>
          <p:cNvPr id="600" name="Google Shape;600;p14"/>
          <p:cNvSpPr txBox="1"/>
          <p:nvPr/>
        </p:nvSpPr>
        <p:spPr>
          <a:xfrm>
            <a:off x="-16906" y="4716016"/>
            <a:ext cx="213531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aumentó en un 7,37%.</a:t>
            </a:r>
            <a:endParaRPr b="1" sz="1200">
              <a:solidFill>
                <a:schemeClr val="dk1"/>
              </a:solidFill>
              <a:latin typeface="Arial Narrow"/>
              <a:ea typeface="Arial Narrow"/>
              <a:cs typeface="Arial Narrow"/>
              <a:sym typeface="Arial Narrow"/>
            </a:endParaRPr>
          </a:p>
        </p:txBody>
      </p:sp>
      <p:sp>
        <p:nvSpPr>
          <p:cNvPr id="601" name="Google Shape;601;p14"/>
          <p:cNvSpPr/>
          <p:nvPr/>
        </p:nvSpPr>
        <p:spPr>
          <a:xfrm>
            <a:off x="2231041" y="2085526"/>
            <a:ext cx="4946011"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Comportamiento intoxicaciones. Medellín, a Periodo epidemiológico 09 acumulado  de 2017-2022. </a:t>
            </a:r>
            <a:endParaRPr/>
          </a:p>
        </p:txBody>
      </p:sp>
      <p:grpSp>
        <p:nvGrpSpPr>
          <p:cNvPr id="602" name="Google Shape;602;p14"/>
          <p:cNvGrpSpPr/>
          <p:nvPr/>
        </p:nvGrpSpPr>
        <p:grpSpPr>
          <a:xfrm>
            <a:off x="2448322" y="74775"/>
            <a:ext cx="3446504" cy="276999"/>
            <a:chOff x="2448322" y="74775"/>
            <a:chExt cx="3446504" cy="276999"/>
          </a:xfrm>
        </p:grpSpPr>
        <p:sp>
          <p:nvSpPr>
            <p:cNvPr id="603" name="Google Shape;603;p1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604" name="Google Shape;604;p14"/>
            <p:cNvCxnSpPr>
              <a:stCxn id="60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605" name="Google Shape;605;p1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606" name="Google Shape;606;p14"/>
          <p:cNvSpPr/>
          <p:nvPr/>
        </p:nvSpPr>
        <p:spPr>
          <a:xfrm>
            <a:off x="2223346" y="3706456"/>
            <a:ext cx="4961400" cy="3604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07" name="Google Shape;607;p14"/>
          <p:cNvGrpSpPr/>
          <p:nvPr/>
        </p:nvGrpSpPr>
        <p:grpSpPr>
          <a:xfrm>
            <a:off x="2516904" y="3736932"/>
            <a:ext cx="3446504" cy="286016"/>
            <a:chOff x="2448322" y="-7125"/>
            <a:chExt cx="3446504" cy="286016"/>
          </a:xfrm>
        </p:grpSpPr>
        <p:sp>
          <p:nvSpPr>
            <p:cNvPr id="608" name="Google Shape;608;p14"/>
            <p:cNvSpPr/>
            <p:nvPr/>
          </p:nvSpPr>
          <p:spPr>
            <a:xfrm>
              <a:off x="2448322" y="1728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609" name="Google Shape;609;p14"/>
            <p:cNvCxnSpPr>
              <a:stCxn id="608" idx="6"/>
            </p:cNvCxnSpPr>
            <p:nvPr/>
          </p:nvCxnSpPr>
          <p:spPr>
            <a:xfrm>
              <a:off x="2736354" y="148086"/>
              <a:ext cx="648000" cy="0"/>
            </a:xfrm>
            <a:prstGeom prst="straightConnector1">
              <a:avLst/>
            </a:prstGeom>
            <a:noFill/>
            <a:ln cap="flat" cmpd="sng" w="28575">
              <a:solidFill>
                <a:srgbClr val="C00000"/>
              </a:solidFill>
              <a:prstDash val="solid"/>
              <a:round/>
              <a:headEnd len="sm" w="sm" type="none"/>
              <a:tailEnd len="sm" w="sm" type="none"/>
            </a:ln>
          </p:spPr>
        </p:cxnSp>
        <p:sp>
          <p:nvSpPr>
            <p:cNvPr id="610" name="Google Shape;610;p14"/>
            <p:cNvSpPr txBox="1"/>
            <p:nvPr/>
          </p:nvSpPr>
          <p:spPr>
            <a:xfrm>
              <a:off x="3302538" y="-712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a:p>
          </p:txBody>
        </p:sp>
      </p:grpSp>
      <p:sp>
        <p:nvSpPr>
          <p:cNvPr id="611" name="Google Shape;611;p1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14 </a:t>
            </a:r>
            <a:endParaRPr b="1" sz="1050">
              <a:solidFill>
                <a:schemeClr val="dk1"/>
              </a:solidFill>
              <a:latin typeface="Arial Narrow"/>
              <a:ea typeface="Arial Narrow"/>
              <a:cs typeface="Arial Narrow"/>
              <a:sym typeface="Arial Narrow"/>
            </a:endParaRPr>
          </a:p>
        </p:txBody>
      </p:sp>
      <p:sp>
        <p:nvSpPr>
          <p:cNvPr id="612" name="Google Shape;612;p14"/>
          <p:cNvSpPr txBox="1"/>
          <p:nvPr>
            <p:ph type="ctrTitle"/>
          </p:nvPr>
        </p:nvSpPr>
        <p:spPr>
          <a:xfrm>
            <a:off x="-30096" y="177934"/>
            <a:ext cx="2208885" cy="40011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Intoxicaciones</a:t>
            </a:r>
            <a:endParaRPr/>
          </a:p>
        </p:txBody>
      </p:sp>
      <p:grpSp>
        <p:nvGrpSpPr>
          <p:cNvPr id="613" name="Google Shape;613;p14"/>
          <p:cNvGrpSpPr/>
          <p:nvPr/>
        </p:nvGrpSpPr>
        <p:grpSpPr>
          <a:xfrm>
            <a:off x="2274030" y="4873984"/>
            <a:ext cx="833825" cy="904648"/>
            <a:chOff x="1038433" y="1243369"/>
            <a:chExt cx="833825" cy="904648"/>
          </a:xfrm>
        </p:grpSpPr>
        <p:sp>
          <p:nvSpPr>
            <p:cNvPr id="614" name="Google Shape;614;p14"/>
            <p:cNvSpPr/>
            <p:nvPr/>
          </p:nvSpPr>
          <p:spPr>
            <a:xfrm>
              <a:off x="1038433" y="1520368"/>
              <a:ext cx="816918"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60,78%</a:t>
              </a:r>
              <a:endParaRPr b="1" sz="1600">
                <a:solidFill>
                  <a:schemeClr val="dk1"/>
                </a:solidFill>
                <a:latin typeface="Arial Narrow"/>
                <a:ea typeface="Arial Narrow"/>
                <a:cs typeface="Arial Narrow"/>
                <a:sym typeface="Arial Narrow"/>
              </a:endParaRPr>
            </a:p>
          </p:txBody>
        </p:sp>
        <p:sp>
          <p:nvSpPr>
            <p:cNvPr id="615" name="Google Shape;615;p14"/>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616" name="Google Shape;616;p14"/>
            <p:cNvSpPr/>
            <p:nvPr/>
          </p:nvSpPr>
          <p:spPr>
            <a:xfrm>
              <a:off x="1064280" y="1871018"/>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682 casos</a:t>
              </a:r>
              <a:endParaRPr sz="1200">
                <a:solidFill>
                  <a:schemeClr val="dk1"/>
                </a:solidFill>
                <a:latin typeface="Calibri"/>
                <a:ea typeface="Calibri"/>
                <a:cs typeface="Calibri"/>
                <a:sym typeface="Calibri"/>
              </a:endParaRPr>
            </a:p>
          </p:txBody>
        </p:sp>
      </p:grpSp>
      <p:grpSp>
        <p:nvGrpSpPr>
          <p:cNvPr id="617" name="Google Shape;617;p14"/>
          <p:cNvGrpSpPr/>
          <p:nvPr/>
        </p:nvGrpSpPr>
        <p:grpSpPr>
          <a:xfrm>
            <a:off x="4522309" y="6596400"/>
            <a:ext cx="855577" cy="883043"/>
            <a:chOff x="1033171" y="8262441"/>
            <a:chExt cx="855577" cy="883043"/>
          </a:xfrm>
        </p:grpSpPr>
        <p:sp>
          <p:nvSpPr>
            <p:cNvPr id="618" name="Google Shape;618;p14"/>
            <p:cNvSpPr/>
            <p:nvPr/>
          </p:nvSpPr>
          <p:spPr>
            <a:xfrm>
              <a:off x="1068351" y="8535741"/>
              <a:ext cx="817939"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33,42%</a:t>
              </a:r>
              <a:endParaRPr b="1" sz="1600">
                <a:solidFill>
                  <a:schemeClr val="dk1"/>
                </a:solidFill>
                <a:latin typeface="Arial Narrow"/>
                <a:ea typeface="Arial Narrow"/>
                <a:cs typeface="Arial Narrow"/>
                <a:sym typeface="Arial Narrow"/>
              </a:endParaRPr>
            </a:p>
          </p:txBody>
        </p:sp>
        <p:sp>
          <p:nvSpPr>
            <p:cNvPr id="619" name="Google Shape;619;p14"/>
            <p:cNvSpPr/>
            <p:nvPr/>
          </p:nvSpPr>
          <p:spPr>
            <a:xfrm>
              <a:off x="1033171" y="8262441"/>
              <a:ext cx="85311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Vía pública</a:t>
              </a:r>
              <a:endParaRPr b="1" sz="1200" u="sng">
                <a:solidFill>
                  <a:srgbClr val="000000"/>
                </a:solidFill>
                <a:latin typeface="Arial Narrow"/>
                <a:ea typeface="Arial Narrow"/>
                <a:cs typeface="Arial Narrow"/>
                <a:sym typeface="Arial Narrow"/>
              </a:endParaRPr>
            </a:p>
          </p:txBody>
        </p:sp>
        <p:sp>
          <p:nvSpPr>
            <p:cNvPr id="620" name="Google Shape;620;p14"/>
            <p:cNvSpPr/>
            <p:nvPr/>
          </p:nvSpPr>
          <p:spPr>
            <a:xfrm>
              <a:off x="1098147" y="8868485"/>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375 casos</a:t>
              </a:r>
              <a:endParaRPr sz="1200">
                <a:solidFill>
                  <a:schemeClr val="dk1"/>
                </a:solidFill>
                <a:latin typeface="Calibri"/>
                <a:ea typeface="Calibri"/>
                <a:cs typeface="Calibri"/>
                <a:sym typeface="Calibri"/>
              </a:endParaRPr>
            </a:p>
          </p:txBody>
        </p:sp>
      </p:grpSp>
      <p:pic>
        <p:nvPicPr>
          <p:cNvPr id="621" name="Google Shape;621;p14"/>
          <p:cNvPicPr preferRelativeResize="0"/>
          <p:nvPr/>
        </p:nvPicPr>
        <p:blipFill rotWithShape="1">
          <a:blip r:embed="rId6">
            <a:alphaModFix/>
          </a:blip>
          <a:srcRect b="0" l="0" r="84474" t="10614"/>
          <a:stretch/>
        </p:blipFill>
        <p:spPr>
          <a:xfrm>
            <a:off x="2442384" y="4383828"/>
            <a:ext cx="542252" cy="529727"/>
          </a:xfrm>
          <a:prstGeom prst="rect">
            <a:avLst/>
          </a:prstGeom>
          <a:noFill/>
          <a:ln>
            <a:noFill/>
          </a:ln>
        </p:spPr>
      </p:pic>
      <p:sp>
        <p:nvSpPr>
          <p:cNvPr id="622" name="Google Shape;622;p14"/>
          <p:cNvSpPr/>
          <p:nvPr/>
        </p:nvSpPr>
        <p:spPr>
          <a:xfrm>
            <a:off x="26911" y="7668344"/>
            <a:ext cx="5556050"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Secretaría Salud de Medellín</a:t>
            </a:r>
            <a:endParaRPr/>
          </a:p>
          <a:p>
            <a:pPr indent="0" lvl="0" marL="0" marR="0" rtl="0" algn="l">
              <a:spcBef>
                <a:spcPts val="0"/>
              </a:spcBef>
              <a:spcAft>
                <a:spcPts val="0"/>
              </a:spcAft>
              <a:buNone/>
            </a:pPr>
            <a:r>
              <a:rPr lang="es-ES" sz="1100">
                <a:solidFill>
                  <a:schemeClr val="dk1"/>
                </a:solidFill>
                <a:latin typeface="Arial Narrow"/>
                <a:ea typeface="Arial Narrow"/>
                <a:cs typeface="Arial Narrow"/>
                <a:sym typeface="Arial Narrow"/>
              </a:rPr>
              <a:t>Figura grupo de sustancia, intoxicaciones, a Periodo epidemiológico 09 acumulado. Medellín 2022</a:t>
            </a:r>
            <a:endParaRPr/>
          </a:p>
        </p:txBody>
      </p:sp>
      <p:grpSp>
        <p:nvGrpSpPr>
          <p:cNvPr id="623" name="Google Shape;623;p14"/>
          <p:cNvGrpSpPr/>
          <p:nvPr/>
        </p:nvGrpSpPr>
        <p:grpSpPr>
          <a:xfrm>
            <a:off x="4905808" y="4866208"/>
            <a:ext cx="877163" cy="894649"/>
            <a:chOff x="5265956" y="1265576"/>
            <a:chExt cx="877163" cy="894649"/>
          </a:xfrm>
        </p:grpSpPr>
        <p:sp>
          <p:nvSpPr>
            <p:cNvPr id="624" name="Google Shape;624;p14"/>
            <p:cNvSpPr/>
            <p:nvPr/>
          </p:nvSpPr>
          <p:spPr>
            <a:xfrm>
              <a:off x="5327048" y="1561312"/>
              <a:ext cx="781202"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10,34%</a:t>
              </a:r>
              <a:endParaRPr/>
            </a:p>
          </p:txBody>
        </p:sp>
        <p:sp>
          <p:nvSpPr>
            <p:cNvPr id="625" name="Google Shape;625;p14"/>
            <p:cNvSpPr/>
            <p:nvPr/>
          </p:nvSpPr>
          <p:spPr>
            <a:xfrm>
              <a:off x="5265956" y="1265576"/>
              <a:ext cx="87716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&lt; de 5 años</a:t>
              </a:r>
              <a:endParaRPr b="1" sz="1200" u="sng">
                <a:solidFill>
                  <a:srgbClr val="000000"/>
                </a:solidFill>
                <a:latin typeface="Arial Narrow"/>
                <a:ea typeface="Arial Narrow"/>
                <a:cs typeface="Arial Narrow"/>
                <a:sym typeface="Arial Narrow"/>
              </a:endParaRPr>
            </a:p>
          </p:txBody>
        </p:sp>
        <p:sp>
          <p:nvSpPr>
            <p:cNvPr id="626" name="Google Shape;626;p14"/>
            <p:cNvSpPr/>
            <p:nvPr/>
          </p:nvSpPr>
          <p:spPr>
            <a:xfrm>
              <a:off x="5298050" y="1883226"/>
              <a:ext cx="78367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116 casos</a:t>
              </a:r>
              <a:endParaRPr sz="1200">
                <a:solidFill>
                  <a:schemeClr val="dk1"/>
                </a:solidFill>
                <a:latin typeface="Calibri"/>
                <a:ea typeface="Calibri"/>
                <a:cs typeface="Calibri"/>
                <a:sym typeface="Calibri"/>
              </a:endParaRPr>
            </a:p>
          </p:txBody>
        </p:sp>
      </p:grpSp>
      <p:grpSp>
        <p:nvGrpSpPr>
          <p:cNvPr id="627" name="Google Shape;627;p14"/>
          <p:cNvGrpSpPr/>
          <p:nvPr/>
        </p:nvGrpSpPr>
        <p:grpSpPr>
          <a:xfrm>
            <a:off x="5986396" y="4877806"/>
            <a:ext cx="1253869" cy="895160"/>
            <a:chOff x="2370037" y="3162904"/>
            <a:chExt cx="1253869" cy="895160"/>
          </a:xfrm>
        </p:grpSpPr>
        <p:sp>
          <p:nvSpPr>
            <p:cNvPr id="628" name="Google Shape;628;p14"/>
            <p:cNvSpPr/>
            <p:nvPr/>
          </p:nvSpPr>
          <p:spPr>
            <a:xfrm>
              <a:off x="2576066" y="3431176"/>
              <a:ext cx="874090"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Oral</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56,60%</a:t>
              </a:r>
              <a:endParaRPr b="1" sz="1600">
                <a:solidFill>
                  <a:schemeClr val="dk1"/>
                </a:solidFill>
                <a:latin typeface="Arial Narrow"/>
                <a:ea typeface="Arial Narrow"/>
                <a:cs typeface="Arial Narrow"/>
                <a:sym typeface="Arial Narrow"/>
              </a:endParaRPr>
            </a:p>
          </p:txBody>
        </p:sp>
        <p:sp>
          <p:nvSpPr>
            <p:cNvPr id="629" name="Google Shape;629;p14"/>
            <p:cNvSpPr/>
            <p:nvPr/>
          </p:nvSpPr>
          <p:spPr>
            <a:xfrm>
              <a:off x="2370037" y="3162904"/>
              <a:ext cx="1253869"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Vía de exposición</a:t>
              </a:r>
              <a:endParaRPr b="1" sz="1200" u="sng">
                <a:solidFill>
                  <a:srgbClr val="000000"/>
                </a:solidFill>
                <a:latin typeface="Arial Narrow"/>
                <a:ea typeface="Arial Narrow"/>
                <a:cs typeface="Arial Narrow"/>
                <a:sym typeface="Arial Narrow"/>
              </a:endParaRPr>
            </a:p>
          </p:txBody>
        </p:sp>
        <p:sp>
          <p:nvSpPr>
            <p:cNvPr id="630" name="Google Shape;630;p14"/>
            <p:cNvSpPr/>
            <p:nvPr/>
          </p:nvSpPr>
          <p:spPr>
            <a:xfrm>
              <a:off x="2716410" y="3781065"/>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635 casos</a:t>
              </a:r>
              <a:endParaRPr sz="1200">
                <a:solidFill>
                  <a:schemeClr val="dk1"/>
                </a:solidFill>
                <a:latin typeface="Calibri"/>
                <a:ea typeface="Calibri"/>
                <a:cs typeface="Calibri"/>
                <a:sym typeface="Calibri"/>
              </a:endParaRPr>
            </a:p>
          </p:txBody>
        </p:sp>
      </p:grpSp>
      <p:sp>
        <p:nvSpPr>
          <p:cNvPr id="631" name="Google Shape;631;p14"/>
          <p:cNvSpPr txBox="1"/>
          <p:nvPr/>
        </p:nvSpPr>
        <p:spPr>
          <a:xfrm>
            <a:off x="1989184" y="2911116"/>
            <a:ext cx="2331346"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Incidencia en población general x 100,000 habitantes</a:t>
            </a:r>
            <a:endParaRPr b="1" sz="1050">
              <a:solidFill>
                <a:schemeClr val="dk1"/>
              </a:solidFill>
              <a:latin typeface="Arial Narrow"/>
              <a:ea typeface="Arial Narrow"/>
              <a:cs typeface="Arial Narrow"/>
              <a:sym typeface="Arial Narrow"/>
            </a:endParaRPr>
          </a:p>
        </p:txBody>
      </p:sp>
      <p:sp>
        <p:nvSpPr>
          <p:cNvPr id="632" name="Google Shape;632;p14"/>
          <p:cNvSpPr txBox="1"/>
          <p:nvPr/>
        </p:nvSpPr>
        <p:spPr>
          <a:xfrm>
            <a:off x="2329383" y="3271156"/>
            <a:ext cx="157286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C00000"/>
                </a:solidFill>
                <a:latin typeface="Arial Narrow"/>
                <a:ea typeface="Arial Narrow"/>
                <a:cs typeface="Arial Narrow"/>
                <a:sym typeface="Arial Narrow"/>
              </a:rPr>
              <a:t>42,94 * cada 100 mil</a:t>
            </a:r>
            <a:endParaRPr/>
          </a:p>
        </p:txBody>
      </p:sp>
      <p:sp>
        <p:nvSpPr>
          <p:cNvPr id="633" name="Google Shape;633;p14"/>
          <p:cNvSpPr txBox="1"/>
          <p:nvPr/>
        </p:nvSpPr>
        <p:spPr>
          <a:xfrm>
            <a:off x="4083293" y="2911116"/>
            <a:ext cx="1605389" cy="5770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Casos confirmados por laboratorio de intoxicación por metanol</a:t>
            </a:r>
            <a:endParaRPr b="1" sz="1050">
              <a:solidFill>
                <a:schemeClr val="dk1"/>
              </a:solidFill>
              <a:latin typeface="Arial Narrow"/>
              <a:ea typeface="Arial Narrow"/>
              <a:cs typeface="Arial Narrow"/>
              <a:sym typeface="Arial Narrow"/>
            </a:endParaRPr>
          </a:p>
        </p:txBody>
      </p:sp>
      <p:sp>
        <p:nvSpPr>
          <p:cNvPr id="634" name="Google Shape;634;p14"/>
          <p:cNvSpPr txBox="1"/>
          <p:nvPr/>
        </p:nvSpPr>
        <p:spPr>
          <a:xfrm>
            <a:off x="4703339" y="3449170"/>
            <a:ext cx="39786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C00000"/>
                </a:solidFill>
                <a:latin typeface="Arial Narrow"/>
                <a:ea typeface="Arial Narrow"/>
                <a:cs typeface="Arial Narrow"/>
                <a:sym typeface="Arial Narrow"/>
              </a:rPr>
              <a:t>0%</a:t>
            </a:r>
            <a:endParaRPr/>
          </a:p>
        </p:txBody>
      </p:sp>
      <p:sp>
        <p:nvSpPr>
          <p:cNvPr id="635" name="Google Shape;635;p14"/>
          <p:cNvSpPr/>
          <p:nvPr/>
        </p:nvSpPr>
        <p:spPr>
          <a:xfrm>
            <a:off x="2235549" y="2533188"/>
            <a:ext cx="4965349" cy="37513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36" name="Google Shape;636;p14"/>
          <p:cNvGrpSpPr/>
          <p:nvPr/>
        </p:nvGrpSpPr>
        <p:grpSpPr>
          <a:xfrm>
            <a:off x="2424996" y="2603074"/>
            <a:ext cx="3446504" cy="276999"/>
            <a:chOff x="2448322" y="74775"/>
            <a:chExt cx="3446504" cy="276999"/>
          </a:xfrm>
        </p:grpSpPr>
        <p:sp>
          <p:nvSpPr>
            <p:cNvPr id="637" name="Google Shape;637;p1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638" name="Google Shape;638;p14"/>
            <p:cNvCxnSpPr>
              <a:stCxn id="63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639" name="Google Shape;639;p1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a:p>
          </p:txBody>
        </p:sp>
      </p:grpSp>
      <p:sp>
        <p:nvSpPr>
          <p:cNvPr id="640" name="Google Shape;640;p14"/>
          <p:cNvSpPr txBox="1"/>
          <p:nvPr/>
        </p:nvSpPr>
        <p:spPr>
          <a:xfrm>
            <a:off x="5894826" y="2920771"/>
            <a:ext cx="1282226" cy="5770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Proporción de brotes en población confinada</a:t>
            </a:r>
            <a:endParaRPr b="1" sz="1050">
              <a:solidFill>
                <a:schemeClr val="dk1"/>
              </a:solidFill>
              <a:latin typeface="Arial Narrow"/>
              <a:ea typeface="Arial Narrow"/>
              <a:cs typeface="Arial Narrow"/>
              <a:sym typeface="Arial Narrow"/>
            </a:endParaRPr>
          </a:p>
        </p:txBody>
      </p:sp>
      <p:pic>
        <p:nvPicPr>
          <p:cNvPr id="641" name="Google Shape;641;p14"/>
          <p:cNvPicPr preferRelativeResize="0"/>
          <p:nvPr/>
        </p:nvPicPr>
        <p:blipFill rotWithShape="1">
          <a:blip r:embed="rId7">
            <a:alphaModFix/>
          </a:blip>
          <a:srcRect b="0" l="0" r="0" t="14231"/>
          <a:stretch/>
        </p:blipFill>
        <p:spPr>
          <a:xfrm>
            <a:off x="4270803" y="4456042"/>
            <a:ext cx="508027" cy="482577"/>
          </a:xfrm>
          <a:prstGeom prst="rect">
            <a:avLst/>
          </a:prstGeom>
          <a:noFill/>
          <a:ln>
            <a:noFill/>
          </a:ln>
        </p:spPr>
      </p:pic>
      <p:pic>
        <p:nvPicPr>
          <p:cNvPr id="642" name="Google Shape;642;p14"/>
          <p:cNvPicPr preferRelativeResize="0"/>
          <p:nvPr/>
        </p:nvPicPr>
        <p:blipFill rotWithShape="1">
          <a:blip r:embed="rId8">
            <a:alphaModFix/>
          </a:blip>
          <a:srcRect b="0" l="0" r="0" t="0"/>
          <a:stretch/>
        </p:blipFill>
        <p:spPr>
          <a:xfrm>
            <a:off x="5094423" y="4375173"/>
            <a:ext cx="458010" cy="520466"/>
          </a:xfrm>
          <a:prstGeom prst="rect">
            <a:avLst/>
          </a:prstGeom>
          <a:noFill/>
          <a:ln>
            <a:noFill/>
          </a:ln>
        </p:spPr>
      </p:pic>
      <p:pic>
        <p:nvPicPr>
          <p:cNvPr id="643" name="Google Shape;643;p14"/>
          <p:cNvPicPr preferRelativeResize="0"/>
          <p:nvPr/>
        </p:nvPicPr>
        <p:blipFill rotWithShape="1">
          <a:blip r:embed="rId9">
            <a:alphaModFix/>
          </a:blip>
          <a:srcRect b="0" l="0" r="0" t="0"/>
          <a:stretch/>
        </p:blipFill>
        <p:spPr>
          <a:xfrm>
            <a:off x="6151745" y="4189418"/>
            <a:ext cx="935931" cy="713784"/>
          </a:xfrm>
          <a:prstGeom prst="rect">
            <a:avLst/>
          </a:prstGeom>
          <a:noFill/>
          <a:ln>
            <a:noFill/>
          </a:ln>
        </p:spPr>
      </p:pic>
      <p:pic>
        <p:nvPicPr>
          <p:cNvPr id="644" name="Google Shape;644;p14"/>
          <p:cNvPicPr preferRelativeResize="0"/>
          <p:nvPr/>
        </p:nvPicPr>
        <p:blipFill rotWithShape="1">
          <a:blip r:embed="rId10">
            <a:alphaModFix/>
          </a:blip>
          <a:srcRect b="0" l="0" r="0" t="0"/>
          <a:stretch/>
        </p:blipFill>
        <p:spPr>
          <a:xfrm>
            <a:off x="3802389" y="6025389"/>
            <a:ext cx="642392" cy="636332"/>
          </a:xfrm>
          <a:prstGeom prst="rect">
            <a:avLst/>
          </a:prstGeom>
          <a:noFill/>
          <a:ln>
            <a:noFill/>
          </a:ln>
        </p:spPr>
      </p:pic>
      <p:pic>
        <p:nvPicPr>
          <p:cNvPr id="645" name="Google Shape;645;p14"/>
          <p:cNvPicPr preferRelativeResize="0"/>
          <p:nvPr/>
        </p:nvPicPr>
        <p:blipFill rotWithShape="1">
          <a:blip r:embed="rId11">
            <a:alphaModFix/>
          </a:blip>
          <a:srcRect b="0" l="0" r="0" t="0"/>
          <a:stretch/>
        </p:blipFill>
        <p:spPr>
          <a:xfrm>
            <a:off x="4636123" y="6009827"/>
            <a:ext cx="623710" cy="601234"/>
          </a:xfrm>
          <a:prstGeom prst="rect">
            <a:avLst/>
          </a:prstGeom>
          <a:noFill/>
          <a:ln>
            <a:noFill/>
          </a:ln>
        </p:spPr>
      </p:pic>
      <p:grpSp>
        <p:nvGrpSpPr>
          <p:cNvPr id="646" name="Google Shape;646;p14"/>
          <p:cNvGrpSpPr/>
          <p:nvPr/>
        </p:nvGrpSpPr>
        <p:grpSpPr>
          <a:xfrm>
            <a:off x="3702805" y="6605790"/>
            <a:ext cx="823641" cy="882974"/>
            <a:chOff x="1073622" y="1243369"/>
            <a:chExt cx="823641" cy="882974"/>
          </a:xfrm>
        </p:grpSpPr>
        <p:sp>
          <p:nvSpPr>
            <p:cNvPr id="647" name="Google Shape;647;p14"/>
            <p:cNvSpPr/>
            <p:nvPr/>
          </p:nvSpPr>
          <p:spPr>
            <a:xfrm>
              <a:off x="1073622" y="1520368"/>
              <a:ext cx="781729"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44,83%</a:t>
              </a:r>
              <a:endParaRPr b="1" sz="1600">
                <a:solidFill>
                  <a:schemeClr val="dk1"/>
                </a:solidFill>
                <a:latin typeface="Arial Narrow"/>
                <a:ea typeface="Arial Narrow"/>
                <a:cs typeface="Arial Narrow"/>
                <a:sym typeface="Arial Narrow"/>
              </a:endParaRPr>
            </a:p>
          </p:txBody>
        </p:sp>
        <p:sp>
          <p:nvSpPr>
            <p:cNvPr id="648" name="Google Shape;648;p14"/>
            <p:cNvSpPr/>
            <p:nvPr/>
          </p:nvSpPr>
          <p:spPr>
            <a:xfrm>
              <a:off x="1180698" y="1243369"/>
              <a:ext cx="55015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Hogar</a:t>
              </a:r>
              <a:endParaRPr/>
            </a:p>
          </p:txBody>
        </p:sp>
        <p:sp>
          <p:nvSpPr>
            <p:cNvPr id="649" name="Google Shape;649;p14"/>
            <p:cNvSpPr/>
            <p:nvPr/>
          </p:nvSpPr>
          <p:spPr>
            <a:xfrm>
              <a:off x="1073623" y="1849344"/>
              <a:ext cx="8236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503 casos</a:t>
              </a:r>
              <a:endParaRPr sz="1200">
                <a:solidFill>
                  <a:schemeClr val="dk1"/>
                </a:solidFill>
                <a:latin typeface="Calibri"/>
                <a:ea typeface="Calibri"/>
                <a:cs typeface="Calibri"/>
                <a:sym typeface="Calibri"/>
              </a:endParaRPr>
            </a:p>
          </p:txBody>
        </p:sp>
      </p:grpSp>
      <p:grpSp>
        <p:nvGrpSpPr>
          <p:cNvPr id="650" name="Google Shape;650;p14"/>
          <p:cNvGrpSpPr/>
          <p:nvPr/>
        </p:nvGrpSpPr>
        <p:grpSpPr>
          <a:xfrm>
            <a:off x="4013888" y="4872449"/>
            <a:ext cx="904415" cy="883043"/>
            <a:chOff x="1033171" y="8262441"/>
            <a:chExt cx="904415" cy="883043"/>
          </a:xfrm>
        </p:grpSpPr>
        <p:sp>
          <p:nvSpPr>
            <p:cNvPr id="651" name="Google Shape;651;p14"/>
            <p:cNvSpPr/>
            <p:nvPr/>
          </p:nvSpPr>
          <p:spPr>
            <a:xfrm>
              <a:off x="1073490" y="8535741"/>
              <a:ext cx="8268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13,90%</a:t>
              </a:r>
              <a:endParaRPr b="1" sz="1600">
                <a:solidFill>
                  <a:schemeClr val="dk1"/>
                </a:solidFill>
                <a:latin typeface="Arial Narrow"/>
                <a:ea typeface="Arial Narrow"/>
                <a:cs typeface="Arial Narrow"/>
                <a:sym typeface="Arial Narrow"/>
              </a:endParaRPr>
            </a:p>
          </p:txBody>
        </p:sp>
        <p:sp>
          <p:nvSpPr>
            <p:cNvPr id="652" name="Google Shape;652;p14"/>
            <p:cNvSpPr/>
            <p:nvPr/>
          </p:nvSpPr>
          <p:spPr>
            <a:xfrm>
              <a:off x="1033171" y="8262441"/>
              <a:ext cx="86754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5 a 18 años</a:t>
              </a:r>
              <a:endParaRPr b="1" sz="1200" u="sng">
                <a:solidFill>
                  <a:srgbClr val="000000"/>
                </a:solidFill>
                <a:latin typeface="Arial Narrow"/>
                <a:ea typeface="Arial Narrow"/>
                <a:cs typeface="Arial Narrow"/>
                <a:sym typeface="Arial Narrow"/>
              </a:endParaRPr>
            </a:p>
          </p:txBody>
        </p:sp>
        <p:sp>
          <p:nvSpPr>
            <p:cNvPr id="653" name="Google Shape;653;p14"/>
            <p:cNvSpPr/>
            <p:nvPr/>
          </p:nvSpPr>
          <p:spPr>
            <a:xfrm>
              <a:off x="1146985" y="8868485"/>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156 casos</a:t>
              </a:r>
              <a:endParaRPr sz="1200">
                <a:solidFill>
                  <a:schemeClr val="dk1"/>
                </a:solidFill>
                <a:latin typeface="Calibri"/>
                <a:ea typeface="Calibri"/>
                <a:cs typeface="Calibri"/>
                <a:sym typeface="Calibri"/>
              </a:endParaRPr>
            </a:p>
          </p:txBody>
        </p:sp>
      </p:grpSp>
      <p:pic>
        <p:nvPicPr>
          <p:cNvPr id="654" name="Google Shape;654;p14"/>
          <p:cNvPicPr preferRelativeResize="0"/>
          <p:nvPr/>
        </p:nvPicPr>
        <p:blipFill rotWithShape="1">
          <a:blip r:embed="rId12">
            <a:alphaModFix/>
          </a:blip>
          <a:srcRect b="0" l="0" r="0" t="0"/>
          <a:stretch/>
        </p:blipFill>
        <p:spPr>
          <a:xfrm>
            <a:off x="6454409" y="5996223"/>
            <a:ext cx="687960" cy="663390"/>
          </a:xfrm>
          <a:prstGeom prst="rect">
            <a:avLst/>
          </a:prstGeom>
          <a:noFill/>
          <a:ln>
            <a:noFill/>
          </a:ln>
        </p:spPr>
      </p:pic>
      <p:grpSp>
        <p:nvGrpSpPr>
          <p:cNvPr id="655" name="Google Shape;655;p14"/>
          <p:cNvGrpSpPr/>
          <p:nvPr/>
        </p:nvGrpSpPr>
        <p:grpSpPr>
          <a:xfrm>
            <a:off x="6383433" y="6588420"/>
            <a:ext cx="774775" cy="903208"/>
            <a:chOff x="5327048" y="1270665"/>
            <a:chExt cx="774775" cy="903208"/>
          </a:xfrm>
        </p:grpSpPr>
        <p:sp>
          <p:nvSpPr>
            <p:cNvPr id="656" name="Google Shape;656;p14"/>
            <p:cNvSpPr/>
            <p:nvPr/>
          </p:nvSpPr>
          <p:spPr>
            <a:xfrm>
              <a:off x="5327048"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6,42%</a:t>
              </a:r>
              <a:endParaRPr b="1" sz="1600">
                <a:solidFill>
                  <a:schemeClr val="dk1"/>
                </a:solidFill>
                <a:latin typeface="Arial Narrow"/>
                <a:ea typeface="Arial Narrow"/>
                <a:cs typeface="Arial Narrow"/>
                <a:sym typeface="Arial Narrow"/>
              </a:endParaRPr>
            </a:p>
          </p:txBody>
        </p:sp>
        <p:sp>
          <p:nvSpPr>
            <p:cNvPr id="657" name="Google Shape;657;p14"/>
            <p:cNvSpPr/>
            <p:nvPr/>
          </p:nvSpPr>
          <p:spPr>
            <a:xfrm>
              <a:off x="5338616" y="1270665"/>
              <a:ext cx="66986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Trabajo </a:t>
              </a:r>
              <a:endParaRPr b="1" sz="1200" u="sng">
                <a:solidFill>
                  <a:srgbClr val="000000"/>
                </a:solidFill>
                <a:latin typeface="Arial Narrow"/>
                <a:ea typeface="Arial Narrow"/>
                <a:cs typeface="Arial Narrow"/>
                <a:sym typeface="Arial Narrow"/>
              </a:endParaRPr>
            </a:p>
          </p:txBody>
        </p:sp>
        <p:sp>
          <p:nvSpPr>
            <p:cNvPr id="658" name="Google Shape;658;p14"/>
            <p:cNvSpPr/>
            <p:nvPr/>
          </p:nvSpPr>
          <p:spPr>
            <a:xfrm>
              <a:off x="5381754" y="1896874"/>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72 casos</a:t>
              </a:r>
              <a:endParaRPr sz="1200">
                <a:solidFill>
                  <a:schemeClr val="dk1"/>
                </a:solidFill>
                <a:latin typeface="Calibri"/>
                <a:ea typeface="Calibri"/>
                <a:cs typeface="Calibri"/>
                <a:sym typeface="Calibri"/>
              </a:endParaRPr>
            </a:p>
          </p:txBody>
        </p:sp>
      </p:grpSp>
      <p:pic>
        <p:nvPicPr>
          <p:cNvPr id="659" name="Google Shape;659;p14"/>
          <p:cNvPicPr preferRelativeResize="0"/>
          <p:nvPr/>
        </p:nvPicPr>
        <p:blipFill rotWithShape="1">
          <a:blip r:embed="rId13">
            <a:alphaModFix/>
          </a:blip>
          <a:srcRect b="0" l="0" r="0" t="0"/>
          <a:stretch/>
        </p:blipFill>
        <p:spPr>
          <a:xfrm>
            <a:off x="5600783" y="6036718"/>
            <a:ext cx="493788" cy="633211"/>
          </a:xfrm>
          <a:prstGeom prst="rect">
            <a:avLst/>
          </a:prstGeom>
          <a:noFill/>
          <a:ln>
            <a:noFill/>
          </a:ln>
        </p:spPr>
      </p:pic>
      <p:grpSp>
        <p:nvGrpSpPr>
          <p:cNvPr id="660" name="Google Shape;660;p14"/>
          <p:cNvGrpSpPr/>
          <p:nvPr/>
        </p:nvGrpSpPr>
        <p:grpSpPr>
          <a:xfrm>
            <a:off x="5309646" y="6613815"/>
            <a:ext cx="1144763" cy="895160"/>
            <a:chOff x="2420491" y="3162904"/>
            <a:chExt cx="1144763" cy="895160"/>
          </a:xfrm>
        </p:grpSpPr>
        <p:sp>
          <p:nvSpPr>
            <p:cNvPr id="661" name="Google Shape;661;p14"/>
            <p:cNvSpPr/>
            <p:nvPr/>
          </p:nvSpPr>
          <p:spPr>
            <a:xfrm>
              <a:off x="2609254" y="3431176"/>
              <a:ext cx="733607"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9,36%</a:t>
              </a:r>
              <a:endParaRPr b="1" sz="1600">
                <a:solidFill>
                  <a:schemeClr val="dk1"/>
                </a:solidFill>
                <a:latin typeface="Arial Narrow"/>
                <a:ea typeface="Arial Narrow"/>
                <a:cs typeface="Arial Narrow"/>
                <a:sym typeface="Arial Narrow"/>
              </a:endParaRPr>
            </a:p>
          </p:txBody>
        </p:sp>
        <p:sp>
          <p:nvSpPr>
            <p:cNvPr id="662" name="Google Shape;662;p14"/>
            <p:cNvSpPr/>
            <p:nvPr/>
          </p:nvSpPr>
          <p:spPr>
            <a:xfrm>
              <a:off x="2420491" y="3162904"/>
              <a:ext cx="114476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Bares/Tabernas</a:t>
              </a:r>
              <a:endParaRPr b="1" sz="1200" u="sng">
                <a:solidFill>
                  <a:srgbClr val="000000"/>
                </a:solidFill>
                <a:latin typeface="Arial Narrow"/>
                <a:ea typeface="Arial Narrow"/>
                <a:cs typeface="Arial Narrow"/>
                <a:sym typeface="Arial Narrow"/>
              </a:endParaRPr>
            </a:p>
          </p:txBody>
        </p:sp>
        <p:sp>
          <p:nvSpPr>
            <p:cNvPr id="663" name="Google Shape;663;p14"/>
            <p:cNvSpPr/>
            <p:nvPr/>
          </p:nvSpPr>
          <p:spPr>
            <a:xfrm>
              <a:off x="2606048" y="3781065"/>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105 casos</a:t>
              </a:r>
              <a:endParaRPr sz="1200">
                <a:solidFill>
                  <a:schemeClr val="dk1"/>
                </a:solidFill>
                <a:latin typeface="Calibri"/>
                <a:ea typeface="Calibri"/>
                <a:cs typeface="Calibri"/>
                <a:sym typeface="Calibri"/>
              </a:endParaRPr>
            </a:p>
          </p:txBody>
        </p:sp>
      </p:grpSp>
      <p:sp>
        <p:nvSpPr>
          <p:cNvPr id="664" name="Google Shape;664;p14"/>
          <p:cNvSpPr txBox="1"/>
          <p:nvPr/>
        </p:nvSpPr>
        <p:spPr>
          <a:xfrm>
            <a:off x="5902928" y="3440403"/>
            <a:ext cx="1239442"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rgbClr val="C00000"/>
                </a:solidFill>
                <a:latin typeface="Arial Narrow"/>
                <a:ea typeface="Arial Narrow"/>
                <a:cs typeface="Arial Narrow"/>
                <a:sym typeface="Arial Narrow"/>
              </a:rPr>
              <a:t>No hubo casos</a:t>
            </a:r>
            <a:endParaRPr/>
          </a:p>
        </p:txBody>
      </p:sp>
      <p:grpSp>
        <p:nvGrpSpPr>
          <p:cNvPr id="665" name="Google Shape;665;p14"/>
          <p:cNvGrpSpPr/>
          <p:nvPr/>
        </p:nvGrpSpPr>
        <p:grpSpPr>
          <a:xfrm>
            <a:off x="2405662" y="4024402"/>
            <a:ext cx="2480324" cy="436842"/>
            <a:chOff x="3054754" y="484500"/>
            <a:chExt cx="2375609" cy="436842"/>
          </a:xfrm>
        </p:grpSpPr>
        <p:sp>
          <p:nvSpPr>
            <p:cNvPr id="666" name="Google Shape;666;p14"/>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67" name="Google Shape;667;p14"/>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 y Edad</a:t>
              </a:r>
              <a:endParaRPr/>
            </a:p>
          </p:txBody>
        </p:sp>
      </p:grpSp>
      <p:grpSp>
        <p:nvGrpSpPr>
          <p:cNvPr id="668" name="Google Shape;668;p14"/>
          <p:cNvGrpSpPr/>
          <p:nvPr/>
        </p:nvGrpSpPr>
        <p:grpSpPr>
          <a:xfrm>
            <a:off x="3861366" y="5640349"/>
            <a:ext cx="3281002" cy="436842"/>
            <a:chOff x="3054754" y="484500"/>
            <a:chExt cx="2375609" cy="436842"/>
          </a:xfrm>
        </p:grpSpPr>
        <p:sp>
          <p:nvSpPr>
            <p:cNvPr id="669" name="Google Shape;669;p14"/>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70" name="Google Shape;670;p14"/>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Lugar de exposición</a:t>
              </a:r>
              <a:endParaRPr/>
            </a:p>
          </p:txBody>
        </p:sp>
      </p:grpSp>
      <p:sp>
        <p:nvSpPr>
          <p:cNvPr id="671" name="Google Shape;671;p14"/>
          <p:cNvSpPr/>
          <p:nvPr/>
        </p:nvSpPr>
        <p:spPr>
          <a:xfrm>
            <a:off x="-11503" y="8429079"/>
            <a:ext cx="7135004"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rgbClr val="FF0000"/>
                </a:solidFill>
                <a:latin typeface="Arial Narrow"/>
                <a:ea typeface="Arial Narrow"/>
                <a:cs typeface="Arial Narrow"/>
                <a:sym typeface="Arial Narrow"/>
              </a:rPr>
              <a:t>El comportamiento de la notificación tuvo un aumento del 7,37% respecto al mismo periodo del año anterior.</a:t>
            </a:r>
            <a:endParaRPr/>
          </a:p>
          <a:p>
            <a:pPr indent="0" lvl="0" marL="0" marR="0" rtl="0" algn="just">
              <a:spcBef>
                <a:spcPts val="0"/>
              </a:spcBef>
              <a:spcAft>
                <a:spcPts val="0"/>
              </a:spcAft>
              <a:buNone/>
            </a:pPr>
            <a:r>
              <a:rPr lang="es-ES" sz="1200">
                <a:solidFill>
                  <a:srgbClr val="FF0000"/>
                </a:solidFill>
                <a:latin typeface="Arial Narrow"/>
                <a:ea typeface="Arial Narrow"/>
                <a:cs typeface="Arial Narrow"/>
                <a:sym typeface="Arial Narrow"/>
              </a:rPr>
              <a:t>Alrededor del 57,84% de las notificaciones relacionadas con las intoxicaciones corresponden aquellas notificadas por sustancias psicoactivas, principalmente en los hombres y dichas exposiciones ocurrieron en el hogar. </a:t>
            </a:r>
            <a:endParaRPr sz="1200">
              <a:solidFill>
                <a:srgbClr val="FF0000"/>
              </a:solidFill>
              <a:latin typeface="Arial Narrow"/>
              <a:ea typeface="Arial Narrow"/>
              <a:cs typeface="Arial Narrow"/>
              <a:sym typeface="Arial Narrow"/>
            </a:endParaRPr>
          </a:p>
        </p:txBody>
      </p:sp>
      <p:sp>
        <p:nvSpPr>
          <p:cNvPr id="672" name="Google Shape;672;p14"/>
          <p:cNvSpPr/>
          <p:nvPr/>
        </p:nvSpPr>
        <p:spPr>
          <a:xfrm>
            <a:off x="-1849" y="8013308"/>
            <a:ext cx="7200900" cy="310824"/>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73" name="Google Shape;673;p14"/>
          <p:cNvGrpSpPr/>
          <p:nvPr/>
        </p:nvGrpSpPr>
        <p:grpSpPr>
          <a:xfrm>
            <a:off x="93859" y="8056850"/>
            <a:ext cx="3446504" cy="276999"/>
            <a:chOff x="2448322" y="33831"/>
            <a:chExt cx="3446504" cy="276999"/>
          </a:xfrm>
        </p:grpSpPr>
        <p:sp>
          <p:nvSpPr>
            <p:cNvPr id="674" name="Google Shape;674;p14"/>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675" name="Google Shape;675;p14"/>
            <p:cNvCxnSpPr>
              <a:stCxn id="674"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676" name="Google Shape;676;p14"/>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grpSp>
        <p:nvGrpSpPr>
          <p:cNvPr id="677" name="Google Shape;677;p14"/>
          <p:cNvGrpSpPr/>
          <p:nvPr/>
        </p:nvGrpSpPr>
        <p:grpSpPr>
          <a:xfrm>
            <a:off x="3132742" y="4419182"/>
            <a:ext cx="879488" cy="1377146"/>
            <a:chOff x="1708524" y="1209162"/>
            <a:chExt cx="1075155" cy="1830651"/>
          </a:xfrm>
        </p:grpSpPr>
        <p:sp>
          <p:nvSpPr>
            <p:cNvPr id="678" name="Google Shape;678;p14"/>
            <p:cNvSpPr/>
            <p:nvPr/>
          </p:nvSpPr>
          <p:spPr>
            <a:xfrm>
              <a:off x="1708524" y="2181418"/>
              <a:ext cx="966980" cy="442799"/>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39,22%</a:t>
              </a:r>
              <a:endParaRPr b="1" sz="1600">
                <a:solidFill>
                  <a:schemeClr val="dk1"/>
                </a:solidFill>
                <a:latin typeface="Arial Narrow"/>
                <a:ea typeface="Arial Narrow"/>
                <a:cs typeface="Arial Narrow"/>
                <a:sym typeface="Arial Narrow"/>
              </a:endParaRPr>
            </a:p>
          </p:txBody>
        </p:sp>
        <p:sp>
          <p:nvSpPr>
            <p:cNvPr id="679" name="Google Shape;679;p14"/>
            <p:cNvSpPr/>
            <p:nvPr/>
          </p:nvSpPr>
          <p:spPr>
            <a:xfrm>
              <a:off x="1715245" y="1803779"/>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680" name="Google Shape;680;p14"/>
            <p:cNvSpPr/>
            <p:nvPr/>
          </p:nvSpPr>
          <p:spPr>
            <a:xfrm>
              <a:off x="1817186" y="2671596"/>
              <a:ext cx="966493" cy="3682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440 casos</a:t>
              </a:r>
              <a:endParaRPr sz="1200">
                <a:solidFill>
                  <a:schemeClr val="dk1"/>
                </a:solidFill>
                <a:latin typeface="Calibri"/>
                <a:ea typeface="Calibri"/>
                <a:cs typeface="Calibri"/>
                <a:sym typeface="Calibri"/>
              </a:endParaRPr>
            </a:p>
          </p:txBody>
        </p:sp>
        <p:pic>
          <p:nvPicPr>
            <p:cNvPr id="681" name="Google Shape;681;p14"/>
            <p:cNvPicPr preferRelativeResize="0"/>
            <p:nvPr/>
          </p:nvPicPr>
          <p:blipFill rotWithShape="1">
            <a:blip r:embed="rId6">
              <a:alphaModFix/>
            </a:blip>
            <a:srcRect b="0" l="29313" r="56038" t="7366"/>
            <a:stretch/>
          </p:blipFill>
          <p:spPr>
            <a:xfrm>
              <a:off x="1875394" y="1209162"/>
              <a:ext cx="530003" cy="699844"/>
            </a:xfrm>
            <a:prstGeom prst="rect">
              <a:avLst/>
            </a:prstGeom>
            <a:noFill/>
            <a:ln>
              <a:noFill/>
            </a:ln>
          </p:spPr>
        </p:pic>
      </p:grpSp>
      <p:pic>
        <p:nvPicPr>
          <p:cNvPr id="682" name="Google Shape;682;p14"/>
          <p:cNvPicPr preferRelativeResize="0"/>
          <p:nvPr/>
        </p:nvPicPr>
        <p:blipFill rotWithShape="1">
          <a:blip r:embed="rId14">
            <a:alphaModFix/>
          </a:blip>
          <a:srcRect b="0" l="0" r="0" t="0"/>
          <a:stretch/>
        </p:blipFill>
        <p:spPr>
          <a:xfrm>
            <a:off x="2235748" y="414855"/>
            <a:ext cx="4948997" cy="1676989"/>
          </a:xfrm>
          <a:prstGeom prst="rect">
            <a:avLst/>
          </a:prstGeom>
          <a:noFill/>
          <a:ln>
            <a:noFill/>
          </a:ln>
        </p:spPr>
      </p:pic>
      <p:pic>
        <p:nvPicPr>
          <p:cNvPr id="683" name="Google Shape;683;p14"/>
          <p:cNvPicPr preferRelativeResize="0"/>
          <p:nvPr/>
        </p:nvPicPr>
        <p:blipFill rotWithShape="1">
          <a:blip r:embed="rId15">
            <a:alphaModFix/>
          </a:blip>
          <a:srcRect b="0" l="0" r="0" t="0"/>
          <a:stretch/>
        </p:blipFill>
        <p:spPr>
          <a:xfrm>
            <a:off x="22617" y="5719854"/>
            <a:ext cx="3446314" cy="19568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pic>
        <p:nvPicPr>
          <p:cNvPr id="688" name="Google Shape;688;p15"/>
          <p:cNvPicPr preferRelativeResize="0"/>
          <p:nvPr/>
        </p:nvPicPr>
        <p:blipFill rotWithShape="1">
          <a:blip r:embed="rId3">
            <a:alphaModFix/>
          </a:blip>
          <a:srcRect b="0" l="0" r="0" t="75483"/>
          <a:stretch/>
        </p:blipFill>
        <p:spPr>
          <a:xfrm>
            <a:off x="568" y="4771410"/>
            <a:ext cx="2180731" cy="1439461"/>
          </a:xfrm>
          <a:prstGeom prst="rect">
            <a:avLst/>
          </a:prstGeom>
          <a:noFill/>
          <a:ln>
            <a:noFill/>
          </a:ln>
        </p:spPr>
      </p:pic>
      <p:pic>
        <p:nvPicPr>
          <p:cNvPr id="689" name="Google Shape;689;p15"/>
          <p:cNvPicPr preferRelativeResize="0"/>
          <p:nvPr/>
        </p:nvPicPr>
        <p:blipFill rotWithShape="1">
          <a:blip r:embed="rId4">
            <a:alphaModFix/>
          </a:blip>
          <a:srcRect b="0" l="0" r="0" t="0"/>
          <a:stretch/>
        </p:blipFill>
        <p:spPr>
          <a:xfrm>
            <a:off x="-14180" y="0"/>
            <a:ext cx="2166585" cy="2824178"/>
          </a:xfrm>
          <a:prstGeom prst="rect">
            <a:avLst/>
          </a:prstGeom>
          <a:noFill/>
          <a:ln>
            <a:noFill/>
          </a:ln>
        </p:spPr>
      </p:pic>
      <p:pic>
        <p:nvPicPr>
          <p:cNvPr id="690" name="Google Shape;690;p15"/>
          <p:cNvPicPr preferRelativeResize="0"/>
          <p:nvPr/>
        </p:nvPicPr>
        <p:blipFill rotWithShape="1">
          <a:blip r:embed="rId3">
            <a:alphaModFix/>
          </a:blip>
          <a:srcRect b="0" l="0" r="0" t="51431"/>
          <a:stretch/>
        </p:blipFill>
        <p:spPr>
          <a:xfrm>
            <a:off x="0" y="2824178"/>
            <a:ext cx="2180731" cy="2851629"/>
          </a:xfrm>
          <a:prstGeom prst="rect">
            <a:avLst/>
          </a:prstGeom>
          <a:noFill/>
          <a:ln>
            <a:noFill/>
          </a:ln>
        </p:spPr>
      </p:pic>
      <p:sp>
        <p:nvSpPr>
          <p:cNvPr id="691" name="Google Shape;691;p15"/>
          <p:cNvSpPr txBox="1"/>
          <p:nvPr/>
        </p:nvSpPr>
        <p:spPr>
          <a:xfrm>
            <a:off x="-28154" y="2367583"/>
            <a:ext cx="225149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10 - 2022</a:t>
            </a:r>
            <a:endParaRPr/>
          </a:p>
        </p:txBody>
      </p:sp>
      <p:grpSp>
        <p:nvGrpSpPr>
          <p:cNvPr id="692" name="Google Shape;692;p15"/>
          <p:cNvGrpSpPr/>
          <p:nvPr/>
        </p:nvGrpSpPr>
        <p:grpSpPr>
          <a:xfrm>
            <a:off x="144066" y="4161193"/>
            <a:ext cx="1892650" cy="488476"/>
            <a:chOff x="2397524" y="3379972"/>
            <a:chExt cx="4508500" cy="904875"/>
          </a:xfrm>
        </p:grpSpPr>
        <p:pic>
          <p:nvPicPr>
            <p:cNvPr id="693" name="Google Shape;693;p15"/>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694" name="Google Shape;694;p15"/>
            <p:cNvSpPr txBox="1"/>
            <p:nvPr/>
          </p:nvSpPr>
          <p:spPr>
            <a:xfrm>
              <a:off x="3317545" y="3478755"/>
              <a:ext cx="15935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518</a:t>
              </a:r>
              <a:endParaRPr b="1" sz="1800">
                <a:solidFill>
                  <a:schemeClr val="dk1"/>
                </a:solidFill>
                <a:latin typeface="Arial Narrow"/>
                <a:ea typeface="Arial Narrow"/>
                <a:cs typeface="Arial Narrow"/>
                <a:sym typeface="Arial Narrow"/>
              </a:endParaRPr>
            </a:p>
          </p:txBody>
        </p:sp>
      </p:grpSp>
      <p:grpSp>
        <p:nvGrpSpPr>
          <p:cNvPr id="695" name="Google Shape;695;p15"/>
          <p:cNvGrpSpPr/>
          <p:nvPr/>
        </p:nvGrpSpPr>
        <p:grpSpPr>
          <a:xfrm>
            <a:off x="2448322" y="74775"/>
            <a:ext cx="3446504" cy="276999"/>
            <a:chOff x="2448322" y="74775"/>
            <a:chExt cx="3446504" cy="276999"/>
          </a:xfrm>
        </p:grpSpPr>
        <p:sp>
          <p:nvSpPr>
            <p:cNvPr id="696" name="Google Shape;696;p1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697" name="Google Shape;697;p15"/>
            <p:cNvCxnSpPr>
              <a:stCxn id="69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698" name="Google Shape;698;p1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grpSp>
      <p:sp>
        <p:nvSpPr>
          <p:cNvPr id="699" name="Google Shape;699;p1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15</a:t>
            </a:r>
            <a:endParaRPr b="1" sz="1050">
              <a:solidFill>
                <a:schemeClr val="dk1"/>
              </a:solidFill>
              <a:latin typeface="Arial Narrow"/>
              <a:ea typeface="Arial Narrow"/>
              <a:cs typeface="Arial Narrow"/>
              <a:sym typeface="Arial Narrow"/>
            </a:endParaRPr>
          </a:p>
        </p:txBody>
      </p:sp>
      <p:sp>
        <p:nvSpPr>
          <p:cNvPr id="700" name="Google Shape;700;p15"/>
          <p:cNvSpPr txBox="1"/>
          <p:nvPr>
            <p:ph type="ctrTitle"/>
          </p:nvPr>
        </p:nvSpPr>
        <p:spPr>
          <a:xfrm>
            <a:off x="-28154" y="14590"/>
            <a:ext cx="2208885" cy="1323439"/>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Enfermedad transmitida por alimentos ETA</a:t>
            </a:r>
            <a:br>
              <a:rPr b="1" lang="es-ES" sz="2000">
                <a:solidFill>
                  <a:srgbClr val="C00000"/>
                </a:solidFill>
                <a:latin typeface="Arial Narrow"/>
                <a:ea typeface="Arial Narrow"/>
                <a:cs typeface="Arial Narrow"/>
                <a:sym typeface="Arial Narrow"/>
              </a:rPr>
            </a:br>
            <a:endParaRPr b="1" sz="2000">
              <a:solidFill>
                <a:srgbClr val="C00000"/>
              </a:solidFill>
              <a:latin typeface="Arial Narrow"/>
              <a:ea typeface="Arial Narrow"/>
              <a:cs typeface="Arial Narrow"/>
              <a:sym typeface="Arial Narrow"/>
            </a:endParaRPr>
          </a:p>
        </p:txBody>
      </p:sp>
      <p:pic>
        <p:nvPicPr>
          <p:cNvPr id="701" name="Google Shape;701;p15"/>
          <p:cNvPicPr preferRelativeResize="0"/>
          <p:nvPr/>
        </p:nvPicPr>
        <p:blipFill rotWithShape="1">
          <a:blip r:embed="rId6">
            <a:alphaModFix/>
          </a:blip>
          <a:srcRect b="0" l="0" r="0" t="0"/>
          <a:stretch/>
        </p:blipFill>
        <p:spPr>
          <a:xfrm>
            <a:off x="288082" y="1043608"/>
            <a:ext cx="1519238" cy="1323975"/>
          </a:xfrm>
          <a:prstGeom prst="rect">
            <a:avLst/>
          </a:prstGeom>
          <a:noFill/>
          <a:ln>
            <a:noFill/>
          </a:ln>
        </p:spPr>
      </p:pic>
      <p:sp>
        <p:nvSpPr>
          <p:cNvPr id="702" name="Google Shape;702;p15"/>
          <p:cNvSpPr/>
          <p:nvPr/>
        </p:nvSpPr>
        <p:spPr>
          <a:xfrm>
            <a:off x="2152405" y="4950692"/>
            <a:ext cx="4895141"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Figura. Mapa temático de densidad de ETA. Medellín, a Periodo epidemiológico 09 acumulado  de  2022</a:t>
            </a:r>
            <a:endParaRPr b="1" sz="1000">
              <a:solidFill>
                <a:schemeClr val="dk1"/>
              </a:solidFill>
              <a:latin typeface="Arial Narrow"/>
              <a:ea typeface="Arial Narrow"/>
              <a:cs typeface="Arial Narrow"/>
              <a:sym typeface="Arial Narrow"/>
            </a:endParaRPr>
          </a:p>
        </p:txBody>
      </p:sp>
      <p:sp>
        <p:nvSpPr>
          <p:cNvPr id="703" name="Google Shape;703;p15"/>
          <p:cNvSpPr/>
          <p:nvPr/>
        </p:nvSpPr>
        <p:spPr>
          <a:xfrm>
            <a:off x="-16570" y="622818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04" name="Google Shape;704;p15"/>
          <p:cNvGrpSpPr/>
          <p:nvPr/>
        </p:nvGrpSpPr>
        <p:grpSpPr>
          <a:xfrm>
            <a:off x="260834" y="6355360"/>
            <a:ext cx="3446504" cy="276999"/>
            <a:chOff x="2448322" y="74775"/>
            <a:chExt cx="3446504" cy="276999"/>
          </a:xfrm>
        </p:grpSpPr>
        <p:sp>
          <p:nvSpPr>
            <p:cNvPr id="705" name="Google Shape;705;p1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706" name="Google Shape;706;p15"/>
            <p:cNvCxnSpPr>
              <a:stCxn id="70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707" name="Google Shape;707;p1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grpSp>
        <p:nvGrpSpPr>
          <p:cNvPr id="708" name="Google Shape;708;p15"/>
          <p:cNvGrpSpPr/>
          <p:nvPr/>
        </p:nvGrpSpPr>
        <p:grpSpPr>
          <a:xfrm>
            <a:off x="473331" y="6875809"/>
            <a:ext cx="873454" cy="1573268"/>
            <a:chOff x="1059074" y="553075"/>
            <a:chExt cx="873454" cy="1573268"/>
          </a:xfrm>
        </p:grpSpPr>
        <p:pic>
          <p:nvPicPr>
            <p:cNvPr id="709" name="Google Shape;709;p15"/>
            <p:cNvPicPr preferRelativeResize="0"/>
            <p:nvPr/>
          </p:nvPicPr>
          <p:blipFill rotWithShape="1">
            <a:blip r:embed="rId7">
              <a:alphaModFix/>
            </a:blip>
            <a:srcRect b="0" l="0" r="84474" t="10614"/>
            <a:stretch/>
          </p:blipFill>
          <p:spPr>
            <a:xfrm>
              <a:off x="1131620" y="553075"/>
              <a:ext cx="737696" cy="720656"/>
            </a:xfrm>
            <a:prstGeom prst="rect">
              <a:avLst/>
            </a:prstGeom>
            <a:noFill/>
            <a:ln>
              <a:noFill/>
            </a:ln>
          </p:spPr>
        </p:pic>
        <p:sp>
          <p:nvSpPr>
            <p:cNvPr id="710" name="Google Shape;710;p15"/>
            <p:cNvSpPr/>
            <p:nvPr/>
          </p:nvSpPr>
          <p:spPr>
            <a:xfrm>
              <a:off x="1059074" y="1520368"/>
              <a:ext cx="796277"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48,46%</a:t>
              </a:r>
              <a:endParaRPr b="1" sz="1600">
                <a:solidFill>
                  <a:schemeClr val="dk1"/>
                </a:solidFill>
                <a:latin typeface="Arial Narrow"/>
                <a:ea typeface="Arial Narrow"/>
                <a:cs typeface="Arial Narrow"/>
                <a:sym typeface="Arial Narrow"/>
              </a:endParaRPr>
            </a:p>
          </p:txBody>
        </p:sp>
        <p:sp>
          <p:nvSpPr>
            <p:cNvPr id="711" name="Google Shape;711;p15"/>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712" name="Google Shape;712;p15"/>
            <p:cNvSpPr/>
            <p:nvPr/>
          </p:nvSpPr>
          <p:spPr>
            <a:xfrm>
              <a:off x="1141927" y="1849344"/>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251 casos</a:t>
              </a:r>
              <a:endParaRPr sz="1200">
                <a:solidFill>
                  <a:schemeClr val="dk1"/>
                </a:solidFill>
                <a:latin typeface="Calibri"/>
                <a:ea typeface="Calibri"/>
                <a:cs typeface="Calibri"/>
                <a:sym typeface="Calibri"/>
              </a:endParaRPr>
            </a:p>
          </p:txBody>
        </p:sp>
      </p:grpSp>
      <p:grpSp>
        <p:nvGrpSpPr>
          <p:cNvPr id="713" name="Google Shape;713;p15"/>
          <p:cNvGrpSpPr/>
          <p:nvPr/>
        </p:nvGrpSpPr>
        <p:grpSpPr>
          <a:xfrm>
            <a:off x="1352672" y="6885689"/>
            <a:ext cx="826373" cy="1582088"/>
            <a:chOff x="3159269" y="6660232"/>
            <a:chExt cx="826373" cy="1582088"/>
          </a:xfrm>
        </p:grpSpPr>
        <p:sp>
          <p:nvSpPr>
            <p:cNvPr id="714" name="Google Shape;714;p15"/>
            <p:cNvSpPr/>
            <p:nvPr/>
          </p:nvSpPr>
          <p:spPr>
            <a:xfrm>
              <a:off x="3171391" y="7613877"/>
              <a:ext cx="79514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51,54%</a:t>
              </a:r>
              <a:endParaRPr b="1" sz="1600">
                <a:solidFill>
                  <a:schemeClr val="dk1"/>
                </a:solidFill>
                <a:latin typeface="Arial Narrow"/>
                <a:ea typeface="Arial Narrow"/>
                <a:cs typeface="Arial Narrow"/>
                <a:sym typeface="Arial Narrow"/>
              </a:endParaRPr>
            </a:p>
          </p:txBody>
        </p:sp>
        <p:sp>
          <p:nvSpPr>
            <p:cNvPr id="715" name="Google Shape;715;p15"/>
            <p:cNvSpPr/>
            <p:nvPr/>
          </p:nvSpPr>
          <p:spPr>
            <a:xfrm>
              <a:off x="3204659" y="7340577"/>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716" name="Google Shape;716;p15"/>
            <p:cNvSpPr/>
            <p:nvPr/>
          </p:nvSpPr>
          <p:spPr>
            <a:xfrm>
              <a:off x="3159269" y="7965321"/>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267 casos</a:t>
              </a:r>
              <a:endParaRPr sz="1200">
                <a:solidFill>
                  <a:schemeClr val="dk1"/>
                </a:solidFill>
                <a:latin typeface="Calibri"/>
                <a:ea typeface="Calibri"/>
                <a:cs typeface="Calibri"/>
                <a:sym typeface="Calibri"/>
              </a:endParaRPr>
            </a:p>
          </p:txBody>
        </p:sp>
        <p:pic>
          <p:nvPicPr>
            <p:cNvPr id="717" name="Google Shape;717;p15"/>
            <p:cNvPicPr preferRelativeResize="0"/>
            <p:nvPr/>
          </p:nvPicPr>
          <p:blipFill rotWithShape="1">
            <a:blip r:embed="rId7">
              <a:alphaModFix/>
            </a:blip>
            <a:srcRect b="0" l="29313" r="56038" t="7366"/>
            <a:stretch/>
          </p:blipFill>
          <p:spPr>
            <a:xfrm>
              <a:off x="3230874" y="6660232"/>
              <a:ext cx="696035" cy="748294"/>
            </a:xfrm>
            <a:prstGeom prst="rect">
              <a:avLst/>
            </a:prstGeom>
            <a:noFill/>
            <a:ln>
              <a:noFill/>
            </a:ln>
          </p:spPr>
        </p:pic>
      </p:grpSp>
      <p:grpSp>
        <p:nvGrpSpPr>
          <p:cNvPr id="718" name="Google Shape;718;p15"/>
          <p:cNvGrpSpPr/>
          <p:nvPr/>
        </p:nvGrpSpPr>
        <p:grpSpPr>
          <a:xfrm>
            <a:off x="3694124" y="6997057"/>
            <a:ext cx="816548" cy="1463375"/>
            <a:chOff x="838588" y="8382748"/>
            <a:chExt cx="816548" cy="1463375"/>
          </a:xfrm>
        </p:grpSpPr>
        <p:pic>
          <p:nvPicPr>
            <p:cNvPr id="719" name="Google Shape;719;p15"/>
            <p:cNvPicPr preferRelativeResize="0"/>
            <p:nvPr/>
          </p:nvPicPr>
          <p:blipFill rotWithShape="1">
            <a:blip r:embed="rId8">
              <a:alphaModFix/>
            </a:blip>
            <a:srcRect b="0" l="0" r="0" t="0"/>
            <a:stretch/>
          </p:blipFill>
          <p:spPr>
            <a:xfrm>
              <a:off x="882863" y="8382748"/>
              <a:ext cx="642392" cy="636332"/>
            </a:xfrm>
            <a:prstGeom prst="rect">
              <a:avLst/>
            </a:prstGeom>
            <a:noFill/>
            <a:ln>
              <a:noFill/>
            </a:ln>
          </p:spPr>
        </p:pic>
        <p:grpSp>
          <p:nvGrpSpPr>
            <p:cNvPr id="720" name="Google Shape;720;p15"/>
            <p:cNvGrpSpPr/>
            <p:nvPr/>
          </p:nvGrpSpPr>
          <p:grpSpPr>
            <a:xfrm>
              <a:off x="838588" y="8963149"/>
              <a:ext cx="816548" cy="882974"/>
              <a:chOff x="1115283" y="1243369"/>
              <a:chExt cx="816548" cy="882974"/>
            </a:xfrm>
          </p:grpSpPr>
          <p:sp>
            <p:nvSpPr>
              <p:cNvPr id="721" name="Google Shape;721;p15"/>
              <p:cNvSpPr/>
              <p:nvPr/>
            </p:nvSpPr>
            <p:spPr>
              <a:xfrm>
                <a:off x="1115283" y="1520368"/>
                <a:ext cx="816548"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17,18%</a:t>
                </a:r>
                <a:endParaRPr b="1" sz="1600">
                  <a:solidFill>
                    <a:schemeClr val="dk1"/>
                  </a:solidFill>
                  <a:latin typeface="Arial Narrow"/>
                  <a:ea typeface="Arial Narrow"/>
                  <a:cs typeface="Arial Narrow"/>
                  <a:sym typeface="Arial Narrow"/>
                </a:endParaRPr>
              </a:p>
            </p:txBody>
          </p:sp>
          <p:sp>
            <p:nvSpPr>
              <p:cNvPr id="722" name="Google Shape;722;p15"/>
              <p:cNvSpPr/>
              <p:nvPr/>
            </p:nvSpPr>
            <p:spPr>
              <a:xfrm>
                <a:off x="1180698" y="1243369"/>
                <a:ext cx="55015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Hogar</a:t>
                </a:r>
                <a:endParaRPr/>
              </a:p>
            </p:txBody>
          </p:sp>
          <p:sp>
            <p:nvSpPr>
              <p:cNvPr id="723" name="Google Shape;723;p15"/>
              <p:cNvSpPr/>
              <p:nvPr/>
            </p:nvSpPr>
            <p:spPr>
              <a:xfrm>
                <a:off x="1141927" y="1849344"/>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89 casos</a:t>
                </a:r>
                <a:endParaRPr sz="1200">
                  <a:solidFill>
                    <a:schemeClr val="dk1"/>
                  </a:solidFill>
                  <a:latin typeface="Calibri"/>
                  <a:ea typeface="Calibri"/>
                  <a:cs typeface="Calibri"/>
                  <a:sym typeface="Calibri"/>
                </a:endParaRPr>
              </a:p>
            </p:txBody>
          </p:sp>
        </p:grpSp>
      </p:grpSp>
      <p:grpSp>
        <p:nvGrpSpPr>
          <p:cNvPr id="724" name="Google Shape;724;p15"/>
          <p:cNvGrpSpPr/>
          <p:nvPr/>
        </p:nvGrpSpPr>
        <p:grpSpPr>
          <a:xfrm>
            <a:off x="5894826" y="6883495"/>
            <a:ext cx="915635" cy="1545833"/>
            <a:chOff x="2206271" y="8300359"/>
            <a:chExt cx="915635" cy="1545833"/>
          </a:xfrm>
        </p:grpSpPr>
        <p:grpSp>
          <p:nvGrpSpPr>
            <p:cNvPr id="725" name="Google Shape;725;p15"/>
            <p:cNvGrpSpPr/>
            <p:nvPr/>
          </p:nvGrpSpPr>
          <p:grpSpPr>
            <a:xfrm>
              <a:off x="2206271" y="8963149"/>
              <a:ext cx="915635" cy="883043"/>
              <a:chOff x="1033171" y="8262441"/>
              <a:chExt cx="915635" cy="883043"/>
            </a:xfrm>
          </p:grpSpPr>
          <p:sp>
            <p:nvSpPr>
              <p:cNvPr id="726" name="Google Shape;726;p15"/>
              <p:cNvSpPr/>
              <p:nvPr/>
            </p:nvSpPr>
            <p:spPr>
              <a:xfrm>
                <a:off x="1101982" y="8535741"/>
                <a:ext cx="84453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4,63%</a:t>
                </a:r>
                <a:endParaRPr b="1" sz="1600">
                  <a:solidFill>
                    <a:schemeClr val="dk1"/>
                  </a:solidFill>
                  <a:latin typeface="Arial Narrow"/>
                  <a:ea typeface="Arial Narrow"/>
                  <a:cs typeface="Arial Narrow"/>
                  <a:sym typeface="Arial Narrow"/>
                </a:endParaRPr>
              </a:p>
            </p:txBody>
          </p:sp>
          <p:sp>
            <p:nvSpPr>
              <p:cNvPr id="727" name="Google Shape;727;p15"/>
              <p:cNvSpPr/>
              <p:nvPr/>
            </p:nvSpPr>
            <p:spPr>
              <a:xfrm>
                <a:off x="1033171" y="8262441"/>
                <a:ext cx="91563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Restaurante</a:t>
                </a:r>
                <a:endParaRPr b="1" sz="1200" u="sng">
                  <a:solidFill>
                    <a:srgbClr val="000000"/>
                  </a:solidFill>
                  <a:latin typeface="Arial Narrow"/>
                  <a:ea typeface="Arial Narrow"/>
                  <a:cs typeface="Arial Narrow"/>
                  <a:sym typeface="Arial Narrow"/>
                </a:endParaRPr>
              </a:p>
            </p:txBody>
          </p:sp>
          <p:sp>
            <p:nvSpPr>
              <p:cNvPr id="728" name="Google Shape;728;p15"/>
              <p:cNvSpPr/>
              <p:nvPr/>
            </p:nvSpPr>
            <p:spPr>
              <a:xfrm>
                <a:off x="1146985" y="8868485"/>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24 casos</a:t>
                </a:r>
                <a:endParaRPr sz="1200">
                  <a:solidFill>
                    <a:schemeClr val="dk1"/>
                  </a:solidFill>
                  <a:latin typeface="Calibri"/>
                  <a:ea typeface="Calibri"/>
                  <a:cs typeface="Calibri"/>
                  <a:sym typeface="Calibri"/>
                </a:endParaRPr>
              </a:p>
            </p:txBody>
          </p:sp>
        </p:grpSp>
        <p:pic>
          <p:nvPicPr>
            <p:cNvPr id="729" name="Google Shape;729;p15"/>
            <p:cNvPicPr preferRelativeResize="0"/>
            <p:nvPr/>
          </p:nvPicPr>
          <p:blipFill rotWithShape="1">
            <a:blip r:embed="rId9">
              <a:alphaModFix/>
            </a:blip>
            <a:srcRect b="0" l="0" r="13735" t="5974"/>
            <a:stretch/>
          </p:blipFill>
          <p:spPr>
            <a:xfrm>
              <a:off x="2357954" y="8300359"/>
              <a:ext cx="672937" cy="733488"/>
            </a:xfrm>
            <a:prstGeom prst="rect">
              <a:avLst/>
            </a:prstGeom>
            <a:noFill/>
            <a:ln>
              <a:noFill/>
            </a:ln>
          </p:spPr>
        </p:pic>
      </p:grpSp>
      <p:grpSp>
        <p:nvGrpSpPr>
          <p:cNvPr id="730" name="Google Shape;730;p15"/>
          <p:cNvGrpSpPr/>
          <p:nvPr/>
        </p:nvGrpSpPr>
        <p:grpSpPr>
          <a:xfrm>
            <a:off x="4818108" y="6876256"/>
            <a:ext cx="861100" cy="1584176"/>
            <a:chOff x="3633824" y="8315126"/>
            <a:chExt cx="861100" cy="1584176"/>
          </a:xfrm>
        </p:grpSpPr>
        <p:grpSp>
          <p:nvGrpSpPr>
            <p:cNvPr id="731" name="Google Shape;731;p15"/>
            <p:cNvGrpSpPr/>
            <p:nvPr/>
          </p:nvGrpSpPr>
          <p:grpSpPr>
            <a:xfrm>
              <a:off x="3633824" y="8987827"/>
              <a:ext cx="861100" cy="911475"/>
              <a:chOff x="5301781" y="1270665"/>
              <a:chExt cx="861100" cy="911475"/>
            </a:xfrm>
          </p:grpSpPr>
          <p:sp>
            <p:nvSpPr>
              <p:cNvPr id="732" name="Google Shape;732;p15"/>
              <p:cNvSpPr/>
              <p:nvPr/>
            </p:nvSpPr>
            <p:spPr>
              <a:xfrm>
                <a:off x="5327048" y="1561312"/>
                <a:ext cx="832562"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61,20%</a:t>
                </a:r>
                <a:endParaRPr/>
              </a:p>
            </p:txBody>
          </p:sp>
          <p:sp>
            <p:nvSpPr>
              <p:cNvPr id="733" name="Google Shape;733;p15"/>
              <p:cNvSpPr/>
              <p:nvPr/>
            </p:nvSpPr>
            <p:spPr>
              <a:xfrm>
                <a:off x="5338616" y="1270665"/>
                <a:ext cx="82426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Educación</a:t>
                </a:r>
                <a:endParaRPr b="1" sz="1200" u="sng">
                  <a:solidFill>
                    <a:srgbClr val="000000"/>
                  </a:solidFill>
                  <a:latin typeface="Arial Narrow"/>
                  <a:ea typeface="Arial Narrow"/>
                  <a:cs typeface="Arial Narrow"/>
                  <a:sym typeface="Arial Narrow"/>
                </a:endParaRPr>
              </a:p>
            </p:txBody>
          </p:sp>
          <p:sp>
            <p:nvSpPr>
              <p:cNvPr id="734" name="Google Shape;734;p15"/>
              <p:cNvSpPr/>
              <p:nvPr/>
            </p:nvSpPr>
            <p:spPr>
              <a:xfrm>
                <a:off x="5301781" y="1905141"/>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317 caso</a:t>
                </a:r>
                <a:endParaRPr sz="1200">
                  <a:solidFill>
                    <a:schemeClr val="dk1"/>
                  </a:solidFill>
                  <a:latin typeface="Calibri"/>
                  <a:ea typeface="Calibri"/>
                  <a:cs typeface="Calibri"/>
                  <a:sym typeface="Calibri"/>
                </a:endParaRPr>
              </a:p>
            </p:txBody>
          </p:sp>
        </p:grpSp>
        <p:pic>
          <p:nvPicPr>
            <p:cNvPr id="735" name="Google Shape;735;p15"/>
            <p:cNvPicPr preferRelativeResize="0"/>
            <p:nvPr/>
          </p:nvPicPr>
          <p:blipFill rotWithShape="1">
            <a:blip r:embed="rId10">
              <a:alphaModFix/>
            </a:blip>
            <a:srcRect b="0" l="0" r="0" t="0"/>
            <a:stretch/>
          </p:blipFill>
          <p:spPr>
            <a:xfrm>
              <a:off x="3636992" y="8315126"/>
              <a:ext cx="854661" cy="785265"/>
            </a:xfrm>
            <a:prstGeom prst="rect">
              <a:avLst/>
            </a:prstGeom>
            <a:noFill/>
            <a:ln>
              <a:noFill/>
            </a:ln>
          </p:spPr>
        </p:pic>
      </p:grpSp>
      <p:grpSp>
        <p:nvGrpSpPr>
          <p:cNvPr id="736" name="Google Shape;736;p15"/>
          <p:cNvGrpSpPr/>
          <p:nvPr/>
        </p:nvGrpSpPr>
        <p:grpSpPr>
          <a:xfrm>
            <a:off x="2128575" y="6929556"/>
            <a:ext cx="1465466" cy="1519521"/>
            <a:chOff x="4557698" y="6783372"/>
            <a:chExt cx="1465466" cy="1519521"/>
          </a:xfrm>
        </p:grpSpPr>
        <p:grpSp>
          <p:nvGrpSpPr>
            <p:cNvPr id="737" name="Google Shape;737;p15"/>
            <p:cNvGrpSpPr/>
            <p:nvPr/>
          </p:nvGrpSpPr>
          <p:grpSpPr>
            <a:xfrm>
              <a:off x="4557698" y="7444062"/>
              <a:ext cx="1465466" cy="858831"/>
              <a:chOff x="3600450" y="1301912"/>
              <a:chExt cx="1465466" cy="858831"/>
            </a:xfrm>
          </p:grpSpPr>
          <p:sp>
            <p:nvSpPr>
              <p:cNvPr id="738" name="Google Shape;738;p15"/>
              <p:cNvSpPr/>
              <p:nvPr/>
            </p:nvSpPr>
            <p:spPr>
              <a:xfrm>
                <a:off x="3912518" y="1553220"/>
                <a:ext cx="783017"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4,83%</a:t>
                </a:r>
                <a:endParaRPr b="1" sz="1600">
                  <a:solidFill>
                    <a:schemeClr val="dk1"/>
                  </a:solidFill>
                  <a:latin typeface="Arial Narrow"/>
                  <a:ea typeface="Arial Narrow"/>
                  <a:cs typeface="Arial Narrow"/>
                  <a:sym typeface="Arial Narrow"/>
                </a:endParaRPr>
              </a:p>
            </p:txBody>
          </p:sp>
          <p:sp>
            <p:nvSpPr>
              <p:cNvPr id="739" name="Google Shape;739;p15"/>
              <p:cNvSpPr/>
              <p:nvPr/>
            </p:nvSpPr>
            <p:spPr>
              <a:xfrm>
                <a:off x="3600450" y="1301912"/>
                <a:ext cx="146546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Privado de la libertad</a:t>
                </a:r>
                <a:endParaRPr/>
              </a:p>
            </p:txBody>
          </p:sp>
          <p:sp>
            <p:nvSpPr>
              <p:cNvPr id="740" name="Google Shape;740;p15"/>
              <p:cNvSpPr/>
              <p:nvPr/>
            </p:nvSpPr>
            <p:spPr>
              <a:xfrm>
                <a:off x="3920197" y="1883744"/>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25 casos</a:t>
                </a:r>
                <a:endParaRPr sz="1200">
                  <a:solidFill>
                    <a:schemeClr val="dk1"/>
                  </a:solidFill>
                  <a:latin typeface="Calibri"/>
                  <a:ea typeface="Calibri"/>
                  <a:cs typeface="Calibri"/>
                  <a:sym typeface="Calibri"/>
                </a:endParaRPr>
              </a:p>
            </p:txBody>
          </p:sp>
        </p:grpSp>
        <p:pic>
          <p:nvPicPr>
            <p:cNvPr id="741" name="Google Shape;741;p15"/>
            <p:cNvPicPr preferRelativeResize="0"/>
            <p:nvPr/>
          </p:nvPicPr>
          <p:blipFill rotWithShape="1">
            <a:blip r:embed="rId11">
              <a:alphaModFix/>
            </a:blip>
            <a:srcRect b="0" l="0" r="48966" t="0"/>
            <a:stretch/>
          </p:blipFill>
          <p:spPr>
            <a:xfrm>
              <a:off x="4816320" y="6783372"/>
              <a:ext cx="946782" cy="695704"/>
            </a:xfrm>
            <a:prstGeom prst="rect">
              <a:avLst/>
            </a:prstGeom>
            <a:noFill/>
            <a:ln>
              <a:noFill/>
            </a:ln>
          </p:spPr>
        </p:pic>
      </p:grpSp>
      <p:sp>
        <p:nvSpPr>
          <p:cNvPr id="742" name="Google Shape;742;p15"/>
          <p:cNvSpPr txBox="1"/>
          <p:nvPr/>
        </p:nvSpPr>
        <p:spPr>
          <a:xfrm>
            <a:off x="-16570" y="4771410"/>
            <a:ext cx="2095750"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Total de personas por brotes</a:t>
            </a:r>
            <a:endParaRPr/>
          </a:p>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376 Personas</a:t>
            </a:r>
            <a:endParaRPr b="1" sz="16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Total de personas reporte individual </a:t>
            </a:r>
            <a:endParaRPr/>
          </a:p>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142 Personas</a:t>
            </a:r>
            <a:endParaRPr/>
          </a:p>
        </p:txBody>
      </p:sp>
      <p:pic>
        <p:nvPicPr>
          <p:cNvPr id="743" name="Google Shape;743;p15"/>
          <p:cNvPicPr preferRelativeResize="0"/>
          <p:nvPr/>
        </p:nvPicPr>
        <p:blipFill rotWithShape="1">
          <a:blip r:embed="rId12">
            <a:alphaModFix/>
          </a:blip>
          <a:srcRect b="0" l="0" r="0" t="0"/>
          <a:stretch/>
        </p:blipFill>
        <p:spPr>
          <a:xfrm>
            <a:off x="2162754" y="430039"/>
            <a:ext cx="5021576" cy="450334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16"/>
          <p:cNvSpPr/>
          <p:nvPr/>
        </p:nvSpPr>
        <p:spPr>
          <a:xfrm>
            <a:off x="-2" y="26642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49" name="Google Shape;749;p16"/>
          <p:cNvGrpSpPr/>
          <p:nvPr/>
        </p:nvGrpSpPr>
        <p:grpSpPr>
          <a:xfrm>
            <a:off x="277402" y="379948"/>
            <a:ext cx="5047355" cy="276999"/>
            <a:chOff x="2448322" y="74775"/>
            <a:chExt cx="5047355" cy="276999"/>
          </a:xfrm>
        </p:grpSpPr>
        <p:sp>
          <p:nvSpPr>
            <p:cNvPr id="750" name="Google Shape;750;p1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Arial Narrow"/>
                  <a:ea typeface="Arial Narrow"/>
                  <a:cs typeface="Arial Narrow"/>
                  <a:sym typeface="Arial Narrow"/>
                </a:rPr>
                <a:t>4</a:t>
              </a:r>
              <a:endParaRPr/>
            </a:p>
          </p:txBody>
        </p:sp>
        <p:cxnSp>
          <p:nvCxnSpPr>
            <p:cNvPr id="751" name="Google Shape;751;p16"/>
            <p:cNvCxnSpPr>
              <a:stCxn id="75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752" name="Google Shape;752;p16"/>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Curso de vida y agente identificado en la muestra</a:t>
              </a:r>
              <a:endParaRPr/>
            </a:p>
          </p:txBody>
        </p:sp>
      </p:grpSp>
      <p:sp>
        <p:nvSpPr>
          <p:cNvPr id="753" name="Google Shape;753;p16"/>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16 </a:t>
            </a:r>
            <a:endParaRPr b="1" sz="1050">
              <a:solidFill>
                <a:schemeClr val="dk1"/>
              </a:solidFill>
              <a:latin typeface="Arial Narrow"/>
              <a:ea typeface="Arial Narrow"/>
              <a:cs typeface="Arial Narrow"/>
              <a:sym typeface="Arial Narrow"/>
            </a:endParaRPr>
          </a:p>
        </p:txBody>
      </p:sp>
      <p:sp>
        <p:nvSpPr>
          <p:cNvPr id="754" name="Google Shape;754;p16"/>
          <p:cNvSpPr/>
          <p:nvPr/>
        </p:nvSpPr>
        <p:spPr>
          <a:xfrm>
            <a:off x="77562" y="4093862"/>
            <a:ext cx="6902777" cy="34624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Distribución porcentual por grupos de edad de los casos notificados de ETA. Periodo epidemiológico 09 de 2022. </a:t>
            </a:r>
            <a:endParaRPr/>
          </a:p>
        </p:txBody>
      </p:sp>
      <p:sp>
        <p:nvSpPr>
          <p:cNvPr descr="https://encrypted-tbn0.gstatic.com/images?q=tbn:ANd9GcQmYAaqrmXHMkh6n_3D5aU9FAfS3KwTjfrPHPkhV7BM2n6lGzte" id="755" name="Google Shape;755;p16"/>
          <p:cNvSpPr/>
          <p:nvPr/>
        </p:nvSpPr>
        <p:spPr>
          <a:xfrm>
            <a:off x="155623" y="107565"/>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6" name="Google Shape;756;p16"/>
          <p:cNvSpPr/>
          <p:nvPr/>
        </p:nvSpPr>
        <p:spPr>
          <a:xfrm>
            <a:off x="-11281" y="8095313"/>
            <a:ext cx="362015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Distribución porcentual de Alimentos implicados en brotes ETA. Periodo epidemiológico 09 de 2022. </a:t>
            </a:r>
            <a:endParaRPr/>
          </a:p>
        </p:txBody>
      </p:sp>
      <p:sp>
        <p:nvSpPr>
          <p:cNvPr id="757" name="Google Shape;757;p16"/>
          <p:cNvSpPr/>
          <p:nvPr/>
        </p:nvSpPr>
        <p:spPr>
          <a:xfrm>
            <a:off x="36243" y="464400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58" name="Google Shape;758;p16"/>
          <p:cNvGrpSpPr/>
          <p:nvPr/>
        </p:nvGrpSpPr>
        <p:grpSpPr>
          <a:xfrm>
            <a:off x="313647" y="4757536"/>
            <a:ext cx="5047355" cy="276999"/>
            <a:chOff x="2448322" y="74775"/>
            <a:chExt cx="5047355" cy="276999"/>
          </a:xfrm>
        </p:grpSpPr>
        <p:sp>
          <p:nvSpPr>
            <p:cNvPr id="759" name="Google Shape;759;p1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760" name="Google Shape;760;p16"/>
            <p:cNvCxnSpPr>
              <a:stCxn id="75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761" name="Google Shape;761;p16"/>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Tipo de alimento y síntomas</a:t>
              </a:r>
              <a:endParaRPr/>
            </a:p>
          </p:txBody>
        </p:sp>
      </p:grpSp>
      <p:sp>
        <p:nvSpPr>
          <p:cNvPr id="762" name="Google Shape;762;p16"/>
          <p:cNvSpPr/>
          <p:nvPr/>
        </p:nvSpPr>
        <p:spPr>
          <a:xfrm>
            <a:off x="3714879" y="8095313"/>
            <a:ext cx="3460378"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Distribución porcentual de Síntomas en pacientes. ETA. Periodo epidemiológico 09 de 2022. </a:t>
            </a:r>
            <a:endParaRPr/>
          </a:p>
        </p:txBody>
      </p:sp>
      <p:pic>
        <p:nvPicPr>
          <p:cNvPr id="763" name="Google Shape;763;p16"/>
          <p:cNvPicPr preferRelativeResize="0"/>
          <p:nvPr/>
        </p:nvPicPr>
        <p:blipFill rotWithShape="1">
          <a:blip r:embed="rId3">
            <a:alphaModFix/>
          </a:blip>
          <a:srcRect b="0" l="0" r="0" t="0"/>
          <a:stretch/>
        </p:blipFill>
        <p:spPr>
          <a:xfrm>
            <a:off x="104541" y="901280"/>
            <a:ext cx="7070716" cy="3192581"/>
          </a:xfrm>
          <a:prstGeom prst="rect">
            <a:avLst/>
          </a:prstGeom>
          <a:noFill/>
          <a:ln>
            <a:noFill/>
          </a:ln>
        </p:spPr>
      </p:pic>
      <p:pic>
        <p:nvPicPr>
          <p:cNvPr id="764" name="Google Shape;764;p16"/>
          <p:cNvPicPr preferRelativeResize="0"/>
          <p:nvPr/>
        </p:nvPicPr>
        <p:blipFill rotWithShape="1">
          <a:blip r:embed="rId4">
            <a:alphaModFix/>
          </a:blip>
          <a:srcRect b="0" l="0" r="0" t="0"/>
          <a:stretch/>
        </p:blipFill>
        <p:spPr>
          <a:xfrm>
            <a:off x="8806" y="5165340"/>
            <a:ext cx="3600071" cy="2929972"/>
          </a:xfrm>
          <a:prstGeom prst="rect">
            <a:avLst/>
          </a:prstGeom>
          <a:noFill/>
          <a:ln>
            <a:noFill/>
          </a:ln>
        </p:spPr>
      </p:pic>
      <p:pic>
        <p:nvPicPr>
          <p:cNvPr id="765" name="Google Shape;765;p16"/>
          <p:cNvPicPr preferRelativeResize="0"/>
          <p:nvPr/>
        </p:nvPicPr>
        <p:blipFill rotWithShape="1">
          <a:blip r:embed="rId5">
            <a:alphaModFix/>
          </a:blip>
          <a:srcRect b="0" l="0" r="0" t="0"/>
          <a:stretch/>
        </p:blipFill>
        <p:spPr>
          <a:xfrm>
            <a:off x="3593739" y="5165338"/>
            <a:ext cx="3581518" cy="292997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17"/>
          <p:cNvSpPr/>
          <p:nvPr/>
        </p:nvSpPr>
        <p:spPr>
          <a:xfrm>
            <a:off x="-50" y="14392"/>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71" name="Google Shape;771;p17"/>
          <p:cNvGrpSpPr/>
          <p:nvPr/>
        </p:nvGrpSpPr>
        <p:grpSpPr>
          <a:xfrm>
            <a:off x="277354" y="127920"/>
            <a:ext cx="936032" cy="261610"/>
            <a:chOff x="2448322" y="74775"/>
            <a:chExt cx="936032" cy="261610"/>
          </a:xfrm>
        </p:grpSpPr>
        <p:sp>
          <p:nvSpPr>
            <p:cNvPr id="772" name="Google Shape;772;p1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773" name="Google Shape;773;p17"/>
            <p:cNvCxnSpPr>
              <a:stCxn id="77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grpSp>
      <p:sp>
        <p:nvSpPr>
          <p:cNvPr id="774" name="Google Shape;774;p1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17 </a:t>
            </a:r>
            <a:endParaRPr b="1" sz="1050">
              <a:solidFill>
                <a:schemeClr val="dk1"/>
              </a:solidFill>
              <a:latin typeface="Arial Narrow"/>
              <a:ea typeface="Arial Narrow"/>
              <a:cs typeface="Arial Narrow"/>
              <a:sym typeface="Arial Narrow"/>
            </a:endParaRPr>
          </a:p>
        </p:txBody>
      </p:sp>
      <p:sp>
        <p:nvSpPr>
          <p:cNvPr descr="https://encrypted-tbn0.gstatic.com/images?q=tbn:ANd9GcQmYAaqrmXHMkh6n_3D5aU9FAfS3KwTjfrPHPkhV7BM2n6lGzte" id="775" name="Google Shape;775;p1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776" name="Google Shape;776;p17"/>
          <p:cNvPicPr preferRelativeResize="0"/>
          <p:nvPr/>
        </p:nvPicPr>
        <p:blipFill rotWithShape="1">
          <a:blip r:embed="rId3">
            <a:alphaModFix/>
          </a:blip>
          <a:srcRect b="0" l="0" r="0" t="0"/>
          <a:stretch/>
        </p:blipFill>
        <p:spPr>
          <a:xfrm>
            <a:off x="1126293" y="114180"/>
            <a:ext cx="2597121" cy="323116"/>
          </a:xfrm>
          <a:prstGeom prst="rect">
            <a:avLst/>
          </a:prstGeom>
          <a:noFill/>
          <a:ln>
            <a:noFill/>
          </a:ln>
        </p:spPr>
      </p:pic>
      <p:sp>
        <p:nvSpPr>
          <p:cNvPr id="777" name="Google Shape;777;p17"/>
          <p:cNvSpPr/>
          <p:nvPr/>
        </p:nvSpPr>
        <p:spPr>
          <a:xfrm>
            <a:off x="196649" y="4367042"/>
            <a:ext cx="4946011" cy="34624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Comportamiento ETA. Medellín, a Periodo epidemiológico 09 acumulado de 2022. </a:t>
            </a:r>
            <a:endParaRPr/>
          </a:p>
        </p:txBody>
      </p:sp>
      <p:sp>
        <p:nvSpPr>
          <p:cNvPr id="778" name="Google Shape;778;p17"/>
          <p:cNvSpPr/>
          <p:nvPr/>
        </p:nvSpPr>
        <p:spPr>
          <a:xfrm>
            <a:off x="9418" y="4795018"/>
            <a:ext cx="7201344"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79" name="Google Shape;779;p17"/>
          <p:cNvGrpSpPr/>
          <p:nvPr/>
        </p:nvGrpSpPr>
        <p:grpSpPr>
          <a:xfrm>
            <a:off x="286822" y="4922194"/>
            <a:ext cx="3446504" cy="276999"/>
            <a:chOff x="2448322" y="74775"/>
            <a:chExt cx="3446504" cy="276999"/>
          </a:xfrm>
        </p:grpSpPr>
        <p:sp>
          <p:nvSpPr>
            <p:cNvPr id="780" name="Google Shape;780;p1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781" name="Google Shape;781;p17"/>
            <p:cNvCxnSpPr>
              <a:stCxn id="78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782" name="Google Shape;782;p1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a:p>
          </p:txBody>
        </p:sp>
      </p:grpSp>
      <p:sp>
        <p:nvSpPr>
          <p:cNvPr id="783" name="Google Shape;783;p17"/>
          <p:cNvSpPr txBox="1"/>
          <p:nvPr/>
        </p:nvSpPr>
        <p:spPr>
          <a:xfrm>
            <a:off x="945066" y="5365661"/>
            <a:ext cx="2578141"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Porcentaje de brotes de ETA de notificación inmediata notificados oportunamente</a:t>
            </a:r>
            <a:endParaRPr b="1" sz="1050">
              <a:solidFill>
                <a:schemeClr val="dk1"/>
              </a:solidFill>
              <a:latin typeface="Arial Narrow"/>
              <a:ea typeface="Arial Narrow"/>
              <a:cs typeface="Arial Narrow"/>
              <a:sym typeface="Arial Narrow"/>
            </a:endParaRPr>
          </a:p>
        </p:txBody>
      </p:sp>
      <p:sp>
        <p:nvSpPr>
          <p:cNvPr id="784" name="Google Shape;784;p17"/>
          <p:cNvSpPr txBox="1"/>
          <p:nvPr/>
        </p:nvSpPr>
        <p:spPr>
          <a:xfrm>
            <a:off x="1065973" y="6316205"/>
            <a:ext cx="2241210"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Porcentaje de brotes de ETA a los que se les detecto modo de transmisión</a:t>
            </a:r>
            <a:endParaRPr b="1" sz="1050">
              <a:solidFill>
                <a:schemeClr val="dk1"/>
              </a:solidFill>
              <a:latin typeface="Arial Narrow"/>
              <a:ea typeface="Arial Narrow"/>
              <a:cs typeface="Arial Narrow"/>
              <a:sym typeface="Arial Narrow"/>
            </a:endParaRPr>
          </a:p>
        </p:txBody>
      </p:sp>
      <p:sp>
        <p:nvSpPr>
          <p:cNvPr id="785" name="Google Shape;785;p17"/>
          <p:cNvSpPr txBox="1"/>
          <p:nvPr/>
        </p:nvSpPr>
        <p:spPr>
          <a:xfrm>
            <a:off x="1562356" y="6676374"/>
            <a:ext cx="93487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C00000"/>
                </a:solidFill>
                <a:latin typeface="Arial Narrow"/>
                <a:ea typeface="Arial Narrow"/>
                <a:cs typeface="Arial Narrow"/>
                <a:sym typeface="Arial Narrow"/>
              </a:rPr>
              <a:t>100,00%</a:t>
            </a:r>
            <a:endParaRPr/>
          </a:p>
        </p:txBody>
      </p:sp>
      <p:sp>
        <p:nvSpPr>
          <p:cNvPr id="786" name="Google Shape;786;p17"/>
          <p:cNvSpPr txBox="1"/>
          <p:nvPr/>
        </p:nvSpPr>
        <p:spPr>
          <a:xfrm>
            <a:off x="3528442" y="5365661"/>
            <a:ext cx="2241210"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Porcentaje de brotes de ETA con identificación de agente etiológico</a:t>
            </a:r>
            <a:endParaRPr/>
          </a:p>
        </p:txBody>
      </p:sp>
      <p:sp>
        <p:nvSpPr>
          <p:cNvPr id="787" name="Google Shape;787;p17"/>
          <p:cNvSpPr txBox="1"/>
          <p:nvPr/>
        </p:nvSpPr>
        <p:spPr>
          <a:xfrm>
            <a:off x="4202569" y="5747941"/>
            <a:ext cx="77617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C00000"/>
                </a:solidFill>
                <a:latin typeface="Arial Narrow"/>
                <a:ea typeface="Arial Narrow"/>
                <a:cs typeface="Arial Narrow"/>
                <a:sym typeface="Arial Narrow"/>
              </a:rPr>
              <a:t>0,00% </a:t>
            </a:r>
            <a:endParaRPr/>
          </a:p>
        </p:txBody>
      </p:sp>
      <p:sp>
        <p:nvSpPr>
          <p:cNvPr id="788" name="Google Shape;788;p17"/>
          <p:cNvSpPr txBox="1"/>
          <p:nvPr/>
        </p:nvSpPr>
        <p:spPr>
          <a:xfrm>
            <a:off x="3470055" y="6317883"/>
            <a:ext cx="2241210" cy="45704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Porcentaje de brotes de ETA  con toma de muestra</a:t>
            </a:r>
            <a:endParaRPr/>
          </a:p>
        </p:txBody>
      </p:sp>
      <p:sp>
        <p:nvSpPr>
          <p:cNvPr id="789" name="Google Shape;789;p17"/>
          <p:cNvSpPr txBox="1"/>
          <p:nvPr/>
        </p:nvSpPr>
        <p:spPr>
          <a:xfrm>
            <a:off x="4176124" y="6684045"/>
            <a:ext cx="82907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C00000"/>
                </a:solidFill>
                <a:latin typeface="Arial Narrow"/>
                <a:ea typeface="Arial Narrow"/>
                <a:cs typeface="Arial Narrow"/>
                <a:sym typeface="Arial Narrow"/>
              </a:rPr>
              <a:t>88,89%</a:t>
            </a:r>
            <a:endParaRPr/>
          </a:p>
        </p:txBody>
      </p:sp>
      <p:cxnSp>
        <p:nvCxnSpPr>
          <p:cNvPr id="790" name="Google Shape;790;p17"/>
          <p:cNvCxnSpPr/>
          <p:nvPr/>
        </p:nvCxnSpPr>
        <p:spPr>
          <a:xfrm rot="10800000">
            <a:off x="1103436" y="6189281"/>
            <a:ext cx="4724027" cy="0"/>
          </a:xfrm>
          <a:prstGeom prst="straightConnector1">
            <a:avLst/>
          </a:prstGeom>
          <a:noFill/>
          <a:ln cap="flat" cmpd="sng" w="9525">
            <a:solidFill>
              <a:srgbClr val="002060"/>
            </a:solidFill>
            <a:prstDash val="solid"/>
            <a:round/>
            <a:headEnd len="sm" w="sm" type="none"/>
            <a:tailEnd len="med" w="med" type="oval"/>
          </a:ln>
        </p:spPr>
      </p:cxnSp>
      <p:sp>
        <p:nvSpPr>
          <p:cNvPr id="791" name="Google Shape;791;p17"/>
          <p:cNvSpPr txBox="1"/>
          <p:nvPr/>
        </p:nvSpPr>
        <p:spPr>
          <a:xfrm>
            <a:off x="1527553" y="5753362"/>
            <a:ext cx="88197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C00000"/>
                </a:solidFill>
                <a:latin typeface="Arial Narrow"/>
                <a:ea typeface="Arial Narrow"/>
                <a:cs typeface="Arial Narrow"/>
                <a:sym typeface="Arial Narrow"/>
              </a:rPr>
              <a:t>88,89% </a:t>
            </a:r>
            <a:endParaRPr b="1" sz="1800">
              <a:solidFill>
                <a:srgbClr val="C00000"/>
              </a:solidFill>
              <a:latin typeface="Arial Narrow"/>
              <a:ea typeface="Arial Narrow"/>
              <a:cs typeface="Arial Narrow"/>
              <a:sym typeface="Arial Narrow"/>
            </a:endParaRPr>
          </a:p>
        </p:txBody>
      </p:sp>
      <p:sp>
        <p:nvSpPr>
          <p:cNvPr id="792" name="Google Shape;792;p17"/>
          <p:cNvSpPr/>
          <p:nvPr/>
        </p:nvSpPr>
        <p:spPr>
          <a:xfrm>
            <a:off x="-494" y="7574340"/>
            <a:ext cx="7171815"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rgbClr val="FF0000"/>
                </a:solidFill>
                <a:latin typeface="Arial Narrow"/>
                <a:ea typeface="Arial Narrow"/>
                <a:cs typeface="Arial Narrow"/>
                <a:sym typeface="Arial Narrow"/>
              </a:rPr>
              <a:t>A nivel individual el sitio de mayor ocurrencia de las ETA es instituciones educativas.</a:t>
            </a:r>
            <a:endParaRPr/>
          </a:p>
          <a:p>
            <a:pPr indent="0" lvl="0" marL="0" marR="0" rtl="0" algn="just">
              <a:spcBef>
                <a:spcPts val="0"/>
              </a:spcBef>
              <a:spcAft>
                <a:spcPts val="0"/>
              </a:spcAft>
              <a:buNone/>
            </a:pPr>
            <a:r>
              <a:rPr lang="es-ES" sz="1200">
                <a:solidFill>
                  <a:srgbClr val="FF0000"/>
                </a:solidFill>
                <a:latin typeface="Arial Narrow"/>
                <a:ea typeface="Arial Narrow"/>
                <a:cs typeface="Arial Narrow"/>
                <a:sym typeface="Arial Narrow"/>
              </a:rPr>
              <a:t>Los alimentos más involucrados son los alimentos que contiene derivados lácteos  y la sintomatología más predominante es la enfermedad gastrointestinal.</a:t>
            </a:r>
            <a:endParaRPr/>
          </a:p>
          <a:p>
            <a:pPr indent="0" lvl="0" marL="0" marR="0" rtl="0" algn="just">
              <a:spcBef>
                <a:spcPts val="0"/>
              </a:spcBef>
              <a:spcAft>
                <a:spcPts val="0"/>
              </a:spcAft>
              <a:buNone/>
            </a:pPr>
            <a:r>
              <a:rPr lang="es-ES" sz="1200">
                <a:solidFill>
                  <a:srgbClr val="FF0000"/>
                </a:solidFill>
                <a:latin typeface="Arial Narrow"/>
                <a:ea typeface="Arial Narrow"/>
                <a:cs typeface="Arial Narrow"/>
                <a:sym typeface="Arial Narrow"/>
              </a:rPr>
              <a:t>A pesar de todas las acciones  y esfuerzos se ve demora en la notificación,  lo que no permite en muchas  ocasiones un estudio más asertivo con la afectación de los indicadores para el evento como: oportunidad, toma de muestras e identificación del agente causal</a:t>
            </a:r>
            <a:endParaRPr/>
          </a:p>
        </p:txBody>
      </p:sp>
      <p:sp>
        <p:nvSpPr>
          <p:cNvPr id="793" name="Google Shape;793;p17"/>
          <p:cNvSpPr/>
          <p:nvPr/>
        </p:nvSpPr>
        <p:spPr>
          <a:xfrm>
            <a:off x="0" y="7093007"/>
            <a:ext cx="7200900" cy="42111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794" name="Google Shape;794;p17"/>
          <p:cNvGrpSpPr/>
          <p:nvPr/>
        </p:nvGrpSpPr>
        <p:grpSpPr>
          <a:xfrm>
            <a:off x="192038" y="7147421"/>
            <a:ext cx="3446504" cy="304699"/>
            <a:chOff x="2448322" y="33831"/>
            <a:chExt cx="3446504" cy="276999"/>
          </a:xfrm>
        </p:grpSpPr>
        <p:sp>
          <p:nvSpPr>
            <p:cNvPr id="795" name="Google Shape;795;p17"/>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796" name="Google Shape;796;p17"/>
            <p:cNvCxnSpPr>
              <a:stCxn id="795"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797" name="Google Shape;797;p17"/>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Finales</a:t>
              </a:r>
              <a:endParaRPr/>
            </a:p>
          </p:txBody>
        </p:sp>
      </p:grpSp>
      <p:pic>
        <p:nvPicPr>
          <p:cNvPr id="798" name="Google Shape;798;p17"/>
          <p:cNvPicPr preferRelativeResize="0"/>
          <p:nvPr/>
        </p:nvPicPr>
        <p:blipFill rotWithShape="1">
          <a:blip r:embed="rId4">
            <a:alphaModFix/>
          </a:blip>
          <a:srcRect b="0" l="0" r="0" t="0"/>
          <a:stretch/>
        </p:blipFill>
        <p:spPr>
          <a:xfrm>
            <a:off x="50045" y="638662"/>
            <a:ext cx="7121275" cy="372838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pic>
        <p:nvPicPr>
          <p:cNvPr id="803" name="Google Shape;803;p18"/>
          <p:cNvPicPr preferRelativeResize="0"/>
          <p:nvPr/>
        </p:nvPicPr>
        <p:blipFill rotWithShape="1">
          <a:blip r:embed="rId3">
            <a:alphaModFix/>
          </a:blip>
          <a:srcRect b="0" l="0" r="0" t="4235"/>
          <a:stretch/>
        </p:blipFill>
        <p:spPr>
          <a:xfrm>
            <a:off x="3790" y="-3261"/>
            <a:ext cx="2214563" cy="2792664"/>
          </a:xfrm>
          <a:prstGeom prst="rect">
            <a:avLst/>
          </a:prstGeom>
          <a:noFill/>
          <a:ln>
            <a:noFill/>
          </a:ln>
        </p:spPr>
      </p:pic>
      <p:pic>
        <p:nvPicPr>
          <p:cNvPr id="804" name="Google Shape;804;p18"/>
          <p:cNvPicPr preferRelativeResize="0"/>
          <p:nvPr/>
        </p:nvPicPr>
        <p:blipFill rotWithShape="1">
          <a:blip r:embed="rId4">
            <a:alphaModFix/>
          </a:blip>
          <a:srcRect b="0" l="0" r="0" t="51431"/>
          <a:stretch/>
        </p:blipFill>
        <p:spPr>
          <a:xfrm>
            <a:off x="0" y="2800429"/>
            <a:ext cx="2232223" cy="2666962"/>
          </a:xfrm>
          <a:prstGeom prst="rect">
            <a:avLst/>
          </a:prstGeom>
          <a:noFill/>
          <a:ln>
            <a:noFill/>
          </a:ln>
        </p:spPr>
      </p:pic>
      <p:sp>
        <p:nvSpPr>
          <p:cNvPr id="805" name="Google Shape;805;p18"/>
          <p:cNvSpPr txBox="1"/>
          <p:nvPr/>
        </p:nvSpPr>
        <p:spPr>
          <a:xfrm>
            <a:off x="-13888" y="753116"/>
            <a:ext cx="223224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9-2022</a:t>
            </a:r>
            <a:endParaRPr/>
          </a:p>
        </p:txBody>
      </p:sp>
      <p:sp>
        <p:nvSpPr>
          <p:cNvPr id="806" name="Google Shape;806;p18"/>
          <p:cNvSpPr/>
          <p:nvPr/>
        </p:nvSpPr>
        <p:spPr>
          <a:xfrm>
            <a:off x="2274078" y="2167727"/>
            <a:ext cx="4946011"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IRA ambulatorias. Medellín, a Periodo 9 acumulado de 2022. </a:t>
            </a:r>
            <a:endParaRPr/>
          </a:p>
        </p:txBody>
      </p:sp>
      <p:grpSp>
        <p:nvGrpSpPr>
          <p:cNvPr id="807" name="Google Shape;807;p18"/>
          <p:cNvGrpSpPr/>
          <p:nvPr/>
        </p:nvGrpSpPr>
        <p:grpSpPr>
          <a:xfrm>
            <a:off x="110974" y="4211962"/>
            <a:ext cx="1981076" cy="488476"/>
            <a:chOff x="2234969" y="3379972"/>
            <a:chExt cx="4719140" cy="904874"/>
          </a:xfrm>
        </p:grpSpPr>
        <p:pic>
          <p:nvPicPr>
            <p:cNvPr id="808" name="Google Shape;808;p18"/>
            <p:cNvPicPr preferRelativeResize="0"/>
            <p:nvPr/>
          </p:nvPicPr>
          <p:blipFill rotWithShape="1">
            <a:blip r:embed="rId5">
              <a:alphaModFix/>
            </a:blip>
            <a:srcRect b="0" l="0" r="0" t="0"/>
            <a:stretch/>
          </p:blipFill>
          <p:spPr>
            <a:xfrm>
              <a:off x="2234969" y="3379972"/>
              <a:ext cx="4719140" cy="904874"/>
            </a:xfrm>
            <a:prstGeom prst="rect">
              <a:avLst/>
            </a:prstGeom>
            <a:noFill/>
            <a:ln>
              <a:noFill/>
            </a:ln>
          </p:spPr>
        </p:pic>
        <p:sp>
          <p:nvSpPr>
            <p:cNvPr id="809" name="Google Shape;809;p18"/>
            <p:cNvSpPr txBox="1"/>
            <p:nvPr/>
          </p:nvSpPr>
          <p:spPr>
            <a:xfrm>
              <a:off x="3154990" y="3554602"/>
              <a:ext cx="1912279" cy="5701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509.232</a:t>
              </a:r>
              <a:endParaRPr/>
            </a:p>
          </p:txBody>
        </p:sp>
      </p:grpSp>
      <p:sp>
        <p:nvSpPr>
          <p:cNvPr id="810" name="Google Shape;810;p18"/>
          <p:cNvSpPr txBox="1"/>
          <p:nvPr/>
        </p:nvSpPr>
        <p:spPr>
          <a:xfrm>
            <a:off x="-38575" y="4709843"/>
            <a:ext cx="230937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aumentó en un 58%</a:t>
            </a:r>
            <a:endParaRPr/>
          </a:p>
        </p:txBody>
      </p:sp>
      <p:sp>
        <p:nvSpPr>
          <p:cNvPr id="811" name="Google Shape;811;p18"/>
          <p:cNvSpPr/>
          <p:nvPr/>
        </p:nvSpPr>
        <p:spPr>
          <a:xfrm>
            <a:off x="2295483" y="4843626"/>
            <a:ext cx="494601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Número de consultas por IRA ambulatorias, Medellín, a Periodo epidemiológico 9 acumulado, años 2019-2022. </a:t>
            </a:r>
            <a:endParaRPr/>
          </a:p>
        </p:txBody>
      </p:sp>
      <p:grpSp>
        <p:nvGrpSpPr>
          <p:cNvPr id="812" name="Google Shape;812;p18"/>
          <p:cNvGrpSpPr/>
          <p:nvPr/>
        </p:nvGrpSpPr>
        <p:grpSpPr>
          <a:xfrm>
            <a:off x="2448322" y="74775"/>
            <a:ext cx="3446504" cy="276999"/>
            <a:chOff x="2448322" y="74775"/>
            <a:chExt cx="3446504" cy="276999"/>
          </a:xfrm>
        </p:grpSpPr>
        <p:sp>
          <p:nvSpPr>
            <p:cNvPr id="813" name="Google Shape;813;p1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14" name="Google Shape;814;p18"/>
            <p:cNvCxnSpPr>
              <a:stCxn id="81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815" name="Google Shape;815;p1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816" name="Google Shape;816;p18"/>
          <p:cNvSpPr/>
          <p:nvPr/>
        </p:nvSpPr>
        <p:spPr>
          <a:xfrm>
            <a:off x="0" y="5472479"/>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817" name="Google Shape;817;p18"/>
          <p:cNvGrpSpPr/>
          <p:nvPr/>
        </p:nvGrpSpPr>
        <p:grpSpPr>
          <a:xfrm>
            <a:off x="277404" y="5621632"/>
            <a:ext cx="3446504" cy="276999"/>
            <a:chOff x="2448322" y="74775"/>
            <a:chExt cx="3446504" cy="276999"/>
          </a:xfrm>
        </p:grpSpPr>
        <p:sp>
          <p:nvSpPr>
            <p:cNvPr id="818" name="Google Shape;818;p1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19" name="Google Shape;819;p18"/>
            <p:cNvCxnSpPr>
              <a:stCxn id="81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820" name="Google Shape;820;p1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a:p>
          </p:txBody>
        </p:sp>
      </p:grpSp>
      <p:sp>
        <p:nvSpPr>
          <p:cNvPr id="821" name="Google Shape;821;p18"/>
          <p:cNvSpPr/>
          <p:nvPr/>
        </p:nvSpPr>
        <p:spPr>
          <a:xfrm>
            <a:off x="36910" y="7766119"/>
            <a:ext cx="680389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Figura. Comportamiento inusual de la IRA consulta ambulatoria. Medellín, a Periodo epidemiológico 9 acumulado de 2022. </a:t>
            </a:r>
            <a:endParaRPr/>
          </a:p>
        </p:txBody>
      </p:sp>
      <p:sp>
        <p:nvSpPr>
          <p:cNvPr id="822" name="Google Shape;822;p1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Pág..18 </a:t>
            </a:r>
            <a:endParaRPr b="1" sz="1050">
              <a:solidFill>
                <a:schemeClr val="dk1"/>
              </a:solidFill>
              <a:latin typeface="Arial Narrow"/>
              <a:ea typeface="Arial Narrow"/>
              <a:cs typeface="Arial Narrow"/>
              <a:sym typeface="Arial Narrow"/>
            </a:endParaRPr>
          </a:p>
        </p:txBody>
      </p:sp>
      <p:sp>
        <p:nvSpPr>
          <p:cNvPr id="823" name="Google Shape;823;p18"/>
          <p:cNvSpPr txBox="1"/>
          <p:nvPr>
            <p:ph type="ctrTitle"/>
          </p:nvPr>
        </p:nvSpPr>
        <p:spPr>
          <a:xfrm>
            <a:off x="85115" y="-31714"/>
            <a:ext cx="2075175" cy="92333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800"/>
              <a:buFont typeface="Arial Narrow"/>
              <a:buNone/>
            </a:pPr>
            <a:r>
              <a:rPr b="1" lang="es-ES" sz="1800">
                <a:solidFill>
                  <a:srgbClr val="C00000"/>
                </a:solidFill>
                <a:latin typeface="Arial Narrow"/>
                <a:ea typeface="Arial Narrow"/>
                <a:cs typeface="Arial Narrow"/>
                <a:sym typeface="Arial Narrow"/>
              </a:rPr>
              <a:t>Infección respiratoria aguda IRA</a:t>
            </a:r>
            <a:endParaRPr/>
          </a:p>
        </p:txBody>
      </p:sp>
      <p:sp>
        <p:nvSpPr>
          <p:cNvPr id="824" name="Google Shape;824;p18"/>
          <p:cNvSpPr/>
          <p:nvPr/>
        </p:nvSpPr>
        <p:spPr>
          <a:xfrm>
            <a:off x="24751" y="2452420"/>
            <a:ext cx="212109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Consulta ambulatoria</a:t>
            </a:r>
            <a:endParaRPr/>
          </a:p>
        </p:txBody>
      </p:sp>
      <p:sp>
        <p:nvSpPr>
          <p:cNvPr id="825" name="Google Shape;825;p18"/>
          <p:cNvSpPr txBox="1"/>
          <p:nvPr/>
        </p:nvSpPr>
        <p:spPr>
          <a:xfrm>
            <a:off x="85115" y="8540792"/>
            <a:ext cx="1401244"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1283 Muertes</a:t>
            </a:r>
            <a:endParaRPr/>
          </a:p>
        </p:txBody>
      </p:sp>
      <p:sp>
        <p:nvSpPr>
          <p:cNvPr id="826" name="Google Shape;826;p18"/>
          <p:cNvSpPr/>
          <p:nvPr/>
        </p:nvSpPr>
        <p:spPr>
          <a:xfrm>
            <a:off x="1299962" y="8309961"/>
            <a:ext cx="2918785" cy="7694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El mayor porcentaje se registró en el grupo de mayores de 60 años (78,8%).  La mayoría corresponden a pacientes  con otras  comorbilidades. Se han notificado 37 muertes en menores de 5 años.</a:t>
            </a:r>
            <a:endParaRPr/>
          </a:p>
        </p:txBody>
      </p:sp>
      <p:graphicFrame>
        <p:nvGraphicFramePr>
          <p:cNvPr id="827" name="Google Shape;827;p18"/>
          <p:cNvGraphicFramePr/>
          <p:nvPr/>
        </p:nvGraphicFramePr>
        <p:xfrm>
          <a:off x="2202139" y="364188"/>
          <a:ext cx="4913645" cy="1818928"/>
        </p:xfrm>
        <a:graphic>
          <a:graphicData uri="http://schemas.openxmlformats.org/drawingml/2006/chart">
            <c:chart r:id="rId6"/>
          </a:graphicData>
        </a:graphic>
      </p:graphicFrame>
      <p:graphicFrame>
        <p:nvGraphicFramePr>
          <p:cNvPr id="828" name="Google Shape;828;p18"/>
          <p:cNvGraphicFramePr/>
          <p:nvPr/>
        </p:nvGraphicFramePr>
        <p:xfrm>
          <a:off x="2270796" y="2683253"/>
          <a:ext cx="4819130" cy="2080980"/>
        </p:xfrm>
        <a:graphic>
          <a:graphicData uri="http://schemas.openxmlformats.org/drawingml/2006/chart">
            <c:chart r:id="rId7"/>
          </a:graphicData>
        </a:graphic>
      </p:graphicFrame>
      <p:graphicFrame>
        <p:nvGraphicFramePr>
          <p:cNvPr id="829" name="Google Shape;829;p18"/>
          <p:cNvGraphicFramePr/>
          <p:nvPr/>
        </p:nvGraphicFramePr>
        <p:xfrm>
          <a:off x="32402" y="6029437"/>
          <a:ext cx="6952424" cy="1595349"/>
        </p:xfrm>
        <a:graphic>
          <a:graphicData uri="http://schemas.openxmlformats.org/drawingml/2006/chart">
            <c:chart r:id="rId8"/>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pic>
        <p:nvPicPr>
          <p:cNvPr id="834" name="Google Shape;834;p19"/>
          <p:cNvPicPr preferRelativeResize="0"/>
          <p:nvPr/>
        </p:nvPicPr>
        <p:blipFill rotWithShape="1">
          <a:blip r:embed="rId3">
            <a:alphaModFix/>
          </a:blip>
          <a:srcRect b="0" l="0" r="0" t="4235"/>
          <a:stretch/>
        </p:blipFill>
        <p:spPr>
          <a:xfrm>
            <a:off x="3790" y="-3261"/>
            <a:ext cx="2214563" cy="2792664"/>
          </a:xfrm>
          <a:prstGeom prst="rect">
            <a:avLst/>
          </a:prstGeom>
          <a:noFill/>
          <a:ln>
            <a:noFill/>
          </a:ln>
        </p:spPr>
      </p:pic>
      <p:pic>
        <p:nvPicPr>
          <p:cNvPr id="835" name="Google Shape;835;p19"/>
          <p:cNvPicPr preferRelativeResize="0"/>
          <p:nvPr/>
        </p:nvPicPr>
        <p:blipFill rotWithShape="1">
          <a:blip r:embed="rId4">
            <a:alphaModFix/>
          </a:blip>
          <a:srcRect b="0" l="0" r="0" t="51431"/>
          <a:stretch/>
        </p:blipFill>
        <p:spPr>
          <a:xfrm>
            <a:off x="0" y="2781646"/>
            <a:ext cx="2232223" cy="2726457"/>
          </a:xfrm>
          <a:prstGeom prst="rect">
            <a:avLst/>
          </a:prstGeom>
          <a:noFill/>
          <a:ln>
            <a:noFill/>
          </a:ln>
        </p:spPr>
      </p:pic>
      <p:sp>
        <p:nvSpPr>
          <p:cNvPr id="836" name="Google Shape;836;p19"/>
          <p:cNvSpPr txBox="1"/>
          <p:nvPr/>
        </p:nvSpPr>
        <p:spPr>
          <a:xfrm>
            <a:off x="-3666" y="741756"/>
            <a:ext cx="22315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9-2022</a:t>
            </a:r>
            <a:endParaRPr/>
          </a:p>
        </p:txBody>
      </p:sp>
      <p:sp>
        <p:nvSpPr>
          <p:cNvPr id="837" name="Google Shape;837;p19"/>
          <p:cNvSpPr/>
          <p:nvPr/>
        </p:nvSpPr>
        <p:spPr>
          <a:xfrm>
            <a:off x="2274078" y="2304207"/>
            <a:ext cx="494601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IRA - Hospitalización. Medellín, a Periodo epidemiológico 9 acumulado de 2022. </a:t>
            </a:r>
            <a:endParaRPr/>
          </a:p>
        </p:txBody>
      </p:sp>
      <p:grpSp>
        <p:nvGrpSpPr>
          <p:cNvPr id="838" name="Google Shape;838;p19"/>
          <p:cNvGrpSpPr/>
          <p:nvPr/>
        </p:nvGrpSpPr>
        <p:grpSpPr>
          <a:xfrm>
            <a:off x="179214" y="4211960"/>
            <a:ext cx="1892650" cy="488476"/>
            <a:chOff x="2397524" y="3379972"/>
            <a:chExt cx="4508500" cy="904875"/>
          </a:xfrm>
        </p:grpSpPr>
        <p:pic>
          <p:nvPicPr>
            <p:cNvPr id="839" name="Google Shape;839;p19"/>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840" name="Google Shape;840;p19"/>
            <p:cNvSpPr txBox="1"/>
            <p:nvPr/>
          </p:nvSpPr>
          <p:spPr>
            <a:xfrm>
              <a:off x="3317545" y="3478755"/>
              <a:ext cx="1593562" cy="57014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19.960</a:t>
              </a:r>
              <a:endParaRPr/>
            </a:p>
          </p:txBody>
        </p:sp>
      </p:grpSp>
      <p:sp>
        <p:nvSpPr>
          <p:cNvPr id="841" name="Google Shape;841;p19"/>
          <p:cNvSpPr txBox="1"/>
          <p:nvPr/>
        </p:nvSpPr>
        <p:spPr>
          <a:xfrm>
            <a:off x="-34895" y="4708900"/>
            <a:ext cx="224333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disminuyó en un 11%</a:t>
            </a:r>
            <a:endParaRPr/>
          </a:p>
        </p:txBody>
      </p:sp>
      <p:sp>
        <p:nvSpPr>
          <p:cNvPr id="842" name="Google Shape;842;p19"/>
          <p:cNvSpPr/>
          <p:nvPr/>
        </p:nvSpPr>
        <p:spPr>
          <a:xfrm>
            <a:off x="2230463" y="4964775"/>
            <a:ext cx="4946011"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Hospitalizaciones por IRAG, Medellín, a Periodo epidemiológico 9 acumulado.</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 Años  2019-2022. </a:t>
            </a:r>
            <a:endParaRPr/>
          </a:p>
        </p:txBody>
      </p:sp>
      <p:grpSp>
        <p:nvGrpSpPr>
          <p:cNvPr id="843" name="Google Shape;843;p19"/>
          <p:cNvGrpSpPr/>
          <p:nvPr/>
        </p:nvGrpSpPr>
        <p:grpSpPr>
          <a:xfrm>
            <a:off x="2448322" y="74775"/>
            <a:ext cx="3446504" cy="276999"/>
            <a:chOff x="2448322" y="74775"/>
            <a:chExt cx="3446504" cy="276999"/>
          </a:xfrm>
        </p:grpSpPr>
        <p:sp>
          <p:nvSpPr>
            <p:cNvPr id="844" name="Google Shape;844;p1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45" name="Google Shape;845;p19"/>
            <p:cNvCxnSpPr>
              <a:stCxn id="84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846" name="Google Shape;846;p1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847" name="Google Shape;847;p19"/>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848" name="Google Shape;848;p19"/>
          <p:cNvGrpSpPr/>
          <p:nvPr/>
        </p:nvGrpSpPr>
        <p:grpSpPr>
          <a:xfrm>
            <a:off x="277404" y="5621632"/>
            <a:ext cx="3446504" cy="276999"/>
            <a:chOff x="2448322" y="74775"/>
            <a:chExt cx="3446504" cy="276999"/>
          </a:xfrm>
        </p:grpSpPr>
        <p:sp>
          <p:nvSpPr>
            <p:cNvPr id="849" name="Google Shape;849;p1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50" name="Google Shape;850;p19"/>
            <p:cNvCxnSpPr>
              <a:stCxn id="84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851" name="Google Shape;851;p1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a:p>
          </p:txBody>
        </p:sp>
      </p:grpSp>
      <p:sp>
        <p:nvSpPr>
          <p:cNvPr id="852" name="Google Shape;852;p19"/>
          <p:cNvSpPr/>
          <p:nvPr/>
        </p:nvSpPr>
        <p:spPr>
          <a:xfrm>
            <a:off x="50069" y="8119764"/>
            <a:ext cx="6502708" cy="3616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Figura. Comportamiento inusual de la IRA en hospitalización. Medellín, a Periodo epidemiológico 9 acumulado de 2022</a:t>
            </a:r>
            <a:endParaRPr/>
          </a:p>
        </p:txBody>
      </p:sp>
      <p:sp>
        <p:nvSpPr>
          <p:cNvPr id="853" name="Google Shape;853;p19"/>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Pág..19 </a:t>
            </a:r>
            <a:endParaRPr b="1" sz="1050">
              <a:solidFill>
                <a:schemeClr val="dk1"/>
              </a:solidFill>
              <a:latin typeface="Arial Narrow"/>
              <a:ea typeface="Arial Narrow"/>
              <a:cs typeface="Arial Narrow"/>
              <a:sym typeface="Arial Narrow"/>
            </a:endParaRPr>
          </a:p>
        </p:txBody>
      </p:sp>
      <p:sp>
        <p:nvSpPr>
          <p:cNvPr id="854" name="Google Shape;854;p19"/>
          <p:cNvSpPr txBox="1"/>
          <p:nvPr>
            <p:ph type="ctrTitle"/>
          </p:nvPr>
        </p:nvSpPr>
        <p:spPr>
          <a:xfrm>
            <a:off x="85115" y="-79012"/>
            <a:ext cx="2075175" cy="92333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800"/>
              <a:buFont typeface="Arial Narrow"/>
              <a:buNone/>
            </a:pPr>
            <a:r>
              <a:rPr b="1" lang="es-ES" sz="1800">
                <a:solidFill>
                  <a:srgbClr val="C00000"/>
                </a:solidFill>
                <a:latin typeface="Arial Narrow"/>
                <a:ea typeface="Arial Narrow"/>
                <a:cs typeface="Arial Narrow"/>
                <a:sym typeface="Arial Narrow"/>
              </a:rPr>
              <a:t> Infección respiratoria aguda IRA</a:t>
            </a:r>
            <a:endParaRPr/>
          </a:p>
        </p:txBody>
      </p:sp>
      <p:sp>
        <p:nvSpPr>
          <p:cNvPr id="855" name="Google Shape;855;p19"/>
          <p:cNvSpPr/>
          <p:nvPr/>
        </p:nvSpPr>
        <p:spPr>
          <a:xfrm>
            <a:off x="298067" y="2452420"/>
            <a:ext cx="157446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Hospitalizados </a:t>
            </a:r>
            <a:endParaRPr/>
          </a:p>
        </p:txBody>
      </p:sp>
      <p:graphicFrame>
        <p:nvGraphicFramePr>
          <p:cNvPr id="856" name="Google Shape;856;p19"/>
          <p:cNvGraphicFramePr/>
          <p:nvPr/>
        </p:nvGraphicFramePr>
        <p:xfrm>
          <a:off x="2269689" y="369992"/>
          <a:ext cx="4846096" cy="1949604"/>
        </p:xfrm>
        <a:graphic>
          <a:graphicData uri="http://schemas.openxmlformats.org/drawingml/2006/chart">
            <c:chart r:id="rId6"/>
          </a:graphicData>
        </a:graphic>
      </p:graphicFrame>
      <p:graphicFrame>
        <p:nvGraphicFramePr>
          <p:cNvPr id="857" name="Google Shape;857;p19"/>
          <p:cNvGraphicFramePr/>
          <p:nvPr/>
        </p:nvGraphicFramePr>
        <p:xfrm>
          <a:off x="2274077" y="2955494"/>
          <a:ext cx="4841707" cy="2068287"/>
        </p:xfrm>
        <a:graphic>
          <a:graphicData uri="http://schemas.openxmlformats.org/drawingml/2006/chart">
            <c:chart r:id="rId7"/>
          </a:graphicData>
        </a:graphic>
      </p:graphicFrame>
      <p:graphicFrame>
        <p:nvGraphicFramePr>
          <p:cNvPr id="858" name="Google Shape;858;p19"/>
          <p:cNvGraphicFramePr/>
          <p:nvPr/>
        </p:nvGraphicFramePr>
        <p:xfrm>
          <a:off x="85115" y="6063406"/>
          <a:ext cx="7030669" cy="2056357"/>
        </p:xfrm>
        <a:graphic>
          <a:graphicData uri="http://schemas.openxmlformats.org/drawingml/2006/chart">
            <c:chart r:id="rId8"/>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a:t>
            </a:r>
            <a:endParaRPr/>
          </a:p>
        </p:txBody>
      </p:sp>
      <p:sp>
        <p:nvSpPr>
          <p:cNvPr id="104" name="Google Shape;104;p2"/>
          <p:cNvSpPr txBox="1"/>
          <p:nvPr>
            <p:ph type="title"/>
          </p:nvPr>
        </p:nvSpPr>
        <p:spPr>
          <a:xfrm>
            <a:off x="216073" y="3030174"/>
            <a:ext cx="6727831" cy="43204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000"/>
              <a:buFont typeface="Arial Narrow"/>
              <a:buNone/>
            </a:pPr>
            <a:r>
              <a:rPr b="1" lang="es-ES" sz="2000">
                <a:latin typeface="Arial Narrow"/>
                <a:ea typeface="Arial Narrow"/>
                <a:cs typeface="Arial Narrow"/>
                <a:sym typeface="Arial Narrow"/>
              </a:rPr>
              <a:t>Contenido</a:t>
            </a:r>
            <a:endParaRPr/>
          </a:p>
        </p:txBody>
      </p:sp>
      <p:grpSp>
        <p:nvGrpSpPr>
          <p:cNvPr id="105" name="Google Shape;105;p2"/>
          <p:cNvGrpSpPr/>
          <p:nvPr/>
        </p:nvGrpSpPr>
        <p:grpSpPr>
          <a:xfrm>
            <a:off x="0" y="107504"/>
            <a:ext cx="7200898" cy="1987144"/>
            <a:chOff x="0" y="14519"/>
            <a:chExt cx="7200898" cy="2078230"/>
          </a:xfrm>
        </p:grpSpPr>
        <p:sp>
          <p:nvSpPr>
            <p:cNvPr id="106" name="Google Shape;106;p2"/>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107" name="Google Shape;107;p2"/>
            <p:cNvPicPr preferRelativeResize="0"/>
            <p:nvPr/>
          </p:nvPicPr>
          <p:blipFill rotWithShape="1">
            <a:blip r:embed="rId3">
              <a:alphaModFix/>
            </a:blip>
            <a:srcRect b="0" l="0" r="0" t="0"/>
            <a:stretch/>
          </p:blipFill>
          <p:spPr>
            <a:xfrm>
              <a:off x="4752578" y="321103"/>
              <a:ext cx="2448320" cy="1771646"/>
            </a:xfrm>
            <a:prstGeom prst="rect">
              <a:avLst/>
            </a:prstGeom>
            <a:noFill/>
            <a:ln>
              <a:noFill/>
            </a:ln>
          </p:spPr>
        </p:pic>
        <p:sp>
          <p:nvSpPr>
            <p:cNvPr id="108" name="Google Shape;108;p2"/>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109" name="Google Shape;109;p2"/>
          <p:cNvSpPr txBox="1"/>
          <p:nvPr/>
        </p:nvSpPr>
        <p:spPr>
          <a:xfrm>
            <a:off x="576114" y="1684583"/>
            <a:ext cx="3598545" cy="45148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Periodo epidemiológico 09 de 2022 - Reporte Semanas 1 a 36 (Hasta septiembre 09 de 2022)</a:t>
            </a:r>
            <a:endParaRPr sz="1200">
              <a:solidFill>
                <a:schemeClr val="dk1"/>
              </a:solidFill>
              <a:latin typeface="Times New Roman"/>
              <a:ea typeface="Times New Roman"/>
              <a:cs typeface="Times New Roman"/>
              <a:sym typeface="Times New Roman"/>
            </a:endParaRPr>
          </a:p>
        </p:txBody>
      </p:sp>
      <p:graphicFrame>
        <p:nvGraphicFramePr>
          <p:cNvPr id="110" name="Google Shape;110;p2"/>
          <p:cNvGraphicFramePr/>
          <p:nvPr/>
        </p:nvGraphicFramePr>
        <p:xfrm>
          <a:off x="216073" y="3656318"/>
          <a:ext cx="3000000" cy="3000000"/>
        </p:xfrm>
        <a:graphic>
          <a:graphicData uri="http://schemas.openxmlformats.org/drawingml/2006/table">
            <a:tbl>
              <a:tblPr>
                <a:noFill/>
                <a:tableStyleId>{0A817C06-EAED-4FD9-ABFA-82AC3D64EF27}</a:tableStyleId>
              </a:tblPr>
              <a:tblGrid>
                <a:gridCol w="1483275"/>
                <a:gridCol w="1483275"/>
                <a:gridCol w="1483275"/>
                <a:gridCol w="1483275"/>
                <a:gridCol w="712350"/>
              </a:tblGrid>
              <a:tr h="137125">
                <a:tc>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Tuberculosis</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Pág. 4</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4">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cap="none" strike="noStrike">
                          <a:solidFill>
                            <a:schemeClr val="dk1"/>
                          </a:solidFill>
                          <a:latin typeface="Arial Narrow"/>
                          <a:ea typeface="Arial Narrow"/>
                          <a:cs typeface="Arial Narrow"/>
                          <a:sym typeface="Arial Narrow"/>
                        </a:rPr>
                        <a:t>Hepatitis A</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cap="none" strike="noStrike">
                          <a:solidFill>
                            <a:schemeClr val="dk1"/>
                          </a:solidFill>
                          <a:latin typeface="Arial Narrow"/>
                          <a:ea typeface="Arial Narrow"/>
                          <a:cs typeface="Arial Narrow"/>
                          <a:sym typeface="Arial Narrow"/>
                        </a:rPr>
                        <a:t>Pág. 7</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4">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cap="none" strike="noStrike">
                          <a:solidFill>
                            <a:schemeClr val="dk1"/>
                          </a:solidFill>
                          <a:latin typeface="Arial Narrow"/>
                          <a:ea typeface="Arial Narrow"/>
                          <a:cs typeface="Arial Narrow"/>
                          <a:sym typeface="Arial Narrow"/>
                        </a:rPr>
                        <a:t>Hepatitis B</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cap="none" strike="noStrike">
                          <a:solidFill>
                            <a:schemeClr val="dk1"/>
                          </a:solidFill>
                          <a:latin typeface="Arial Narrow"/>
                          <a:ea typeface="Arial Narrow"/>
                          <a:cs typeface="Arial Narrow"/>
                          <a:sym typeface="Arial Narrow"/>
                        </a:rPr>
                        <a:t>Pág. 9</a:t>
                      </a:r>
                      <a:endParaRPr b="1" i="0" sz="1100" u="none" cap="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2">
                  <a:txBody>
                    <a:bodyPr/>
                    <a:lstStyle/>
                    <a:p>
                      <a:pPr indent="0" lvl="0" marL="0" marR="0" rtl="0" algn="l">
                        <a:spcBef>
                          <a:spcPts val="0"/>
                        </a:spcBef>
                        <a:spcAft>
                          <a:spcPts val="0"/>
                        </a:spcAft>
                        <a:buNone/>
                      </a:pPr>
                      <a:r>
                        <a:rPr b="1" i="0" lang="es-ES" sz="1100" u="none" cap="none" strike="noStrike">
                          <a:solidFill>
                            <a:schemeClr val="dk1"/>
                          </a:solidFill>
                          <a:latin typeface="Arial Narrow"/>
                          <a:ea typeface="Arial Narrow"/>
                          <a:cs typeface="Arial Narrow"/>
                          <a:sym typeface="Arial Narrow"/>
                        </a:rPr>
                        <a:t>Hepatitis C</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9</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INTOXICACIONES</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14</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8725">
                <a:tc gridSpan="2">
                  <a:txBody>
                    <a:bodyPr/>
                    <a:lstStyle/>
                    <a:p>
                      <a:pPr indent="0" lvl="0" marL="0" marR="0" rtl="0" algn="l">
                        <a:spcBef>
                          <a:spcPts val="0"/>
                        </a:spcBef>
                        <a:spcAft>
                          <a:spcPts val="0"/>
                        </a:spcAft>
                        <a:buNone/>
                      </a:pPr>
                      <a:r>
                        <a:rPr b="1" i="0" lang="es-ES" sz="1100" u="none" strike="noStrike">
                          <a:solidFill>
                            <a:schemeClr val="dk1"/>
                          </a:solidFill>
                          <a:latin typeface="Arial Narrow"/>
                          <a:ea typeface="Arial Narrow"/>
                          <a:cs typeface="Arial Narrow"/>
                          <a:sym typeface="Arial Narrow"/>
                        </a:rPr>
                        <a:t>Enfermedades Transmitidas por Alimentos ETA y vehiculizadas por agua</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l">
                        <a:spcBef>
                          <a:spcPts val="0"/>
                        </a:spcBef>
                        <a:spcAft>
                          <a:spcPts val="0"/>
                        </a:spcAft>
                        <a:buNone/>
                      </a:pPr>
                      <a:r>
                        <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15</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pic>
        <p:nvPicPr>
          <p:cNvPr id="863" name="Google Shape;863;p20"/>
          <p:cNvPicPr preferRelativeResize="0"/>
          <p:nvPr/>
        </p:nvPicPr>
        <p:blipFill rotWithShape="1">
          <a:blip r:embed="rId3">
            <a:alphaModFix/>
          </a:blip>
          <a:srcRect b="0" l="0" r="0" t="4235"/>
          <a:stretch/>
        </p:blipFill>
        <p:spPr>
          <a:xfrm>
            <a:off x="3790" y="10387"/>
            <a:ext cx="2214563" cy="2792664"/>
          </a:xfrm>
          <a:prstGeom prst="rect">
            <a:avLst/>
          </a:prstGeom>
          <a:noFill/>
          <a:ln>
            <a:noFill/>
          </a:ln>
        </p:spPr>
      </p:pic>
      <p:pic>
        <p:nvPicPr>
          <p:cNvPr id="864" name="Google Shape;864;p20"/>
          <p:cNvPicPr preferRelativeResize="0"/>
          <p:nvPr/>
        </p:nvPicPr>
        <p:blipFill rotWithShape="1">
          <a:blip r:embed="rId4">
            <a:alphaModFix/>
          </a:blip>
          <a:srcRect b="0" l="0" r="0" t="51431"/>
          <a:stretch/>
        </p:blipFill>
        <p:spPr>
          <a:xfrm>
            <a:off x="0" y="2805169"/>
            <a:ext cx="2232223" cy="2685972"/>
          </a:xfrm>
          <a:prstGeom prst="rect">
            <a:avLst/>
          </a:prstGeom>
          <a:noFill/>
          <a:ln>
            <a:noFill/>
          </a:ln>
        </p:spPr>
      </p:pic>
      <p:sp>
        <p:nvSpPr>
          <p:cNvPr id="865" name="Google Shape;865;p20"/>
          <p:cNvSpPr txBox="1"/>
          <p:nvPr/>
        </p:nvSpPr>
        <p:spPr>
          <a:xfrm>
            <a:off x="-65136" y="741756"/>
            <a:ext cx="2304256"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9-2022</a:t>
            </a:r>
            <a:endParaRPr/>
          </a:p>
        </p:txBody>
      </p:sp>
      <p:sp>
        <p:nvSpPr>
          <p:cNvPr id="866" name="Google Shape;866;p20"/>
          <p:cNvSpPr/>
          <p:nvPr/>
        </p:nvSpPr>
        <p:spPr>
          <a:xfrm>
            <a:off x="2274078" y="2317855"/>
            <a:ext cx="494601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Gráfico de control IRA-UCI. Medellín, a Periodo epidemiológico 9 acumulado de 2022 </a:t>
            </a:r>
            <a:endParaRPr/>
          </a:p>
        </p:txBody>
      </p:sp>
      <p:grpSp>
        <p:nvGrpSpPr>
          <p:cNvPr id="867" name="Google Shape;867;p20"/>
          <p:cNvGrpSpPr/>
          <p:nvPr/>
        </p:nvGrpSpPr>
        <p:grpSpPr>
          <a:xfrm>
            <a:off x="179214" y="4211960"/>
            <a:ext cx="1892650" cy="488476"/>
            <a:chOff x="2397524" y="3379972"/>
            <a:chExt cx="4508500" cy="904875"/>
          </a:xfrm>
        </p:grpSpPr>
        <p:pic>
          <p:nvPicPr>
            <p:cNvPr id="868" name="Google Shape;868;p20"/>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869" name="Google Shape;869;p20"/>
            <p:cNvSpPr txBox="1"/>
            <p:nvPr/>
          </p:nvSpPr>
          <p:spPr>
            <a:xfrm>
              <a:off x="3317545" y="3478755"/>
              <a:ext cx="1593562" cy="57014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3.065</a:t>
              </a:r>
              <a:endParaRPr/>
            </a:p>
          </p:txBody>
        </p:sp>
      </p:grpSp>
      <p:sp>
        <p:nvSpPr>
          <p:cNvPr id="870" name="Google Shape;870;p20"/>
          <p:cNvSpPr txBox="1"/>
          <p:nvPr/>
        </p:nvSpPr>
        <p:spPr>
          <a:xfrm>
            <a:off x="0" y="4724560"/>
            <a:ext cx="2180732"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disminuyó en un 60%.</a:t>
            </a:r>
            <a:endParaRPr/>
          </a:p>
        </p:txBody>
      </p:sp>
      <p:sp>
        <p:nvSpPr>
          <p:cNvPr id="871" name="Google Shape;871;p20"/>
          <p:cNvSpPr/>
          <p:nvPr/>
        </p:nvSpPr>
        <p:spPr>
          <a:xfrm>
            <a:off x="2295483" y="4912876"/>
            <a:ext cx="4946011"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Hospitalizaciones en UCI por IRAG, Medellín, a Periodo epidemiológico 9 acumulado  Años 2019-2022</a:t>
            </a:r>
            <a:endParaRPr/>
          </a:p>
        </p:txBody>
      </p:sp>
      <p:grpSp>
        <p:nvGrpSpPr>
          <p:cNvPr id="872" name="Google Shape;872;p20"/>
          <p:cNvGrpSpPr/>
          <p:nvPr/>
        </p:nvGrpSpPr>
        <p:grpSpPr>
          <a:xfrm>
            <a:off x="2448322" y="74775"/>
            <a:ext cx="3446504" cy="276999"/>
            <a:chOff x="2448322" y="74775"/>
            <a:chExt cx="3446504" cy="276999"/>
          </a:xfrm>
        </p:grpSpPr>
        <p:sp>
          <p:nvSpPr>
            <p:cNvPr id="873" name="Google Shape;873;p2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74" name="Google Shape;874;p20"/>
            <p:cNvCxnSpPr>
              <a:stCxn id="87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875" name="Google Shape;875;p2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876" name="Google Shape;876;p20"/>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877" name="Google Shape;877;p20"/>
          <p:cNvGrpSpPr/>
          <p:nvPr/>
        </p:nvGrpSpPr>
        <p:grpSpPr>
          <a:xfrm>
            <a:off x="277404" y="5621632"/>
            <a:ext cx="3446504" cy="276999"/>
            <a:chOff x="2448322" y="74775"/>
            <a:chExt cx="3446504" cy="276999"/>
          </a:xfrm>
        </p:grpSpPr>
        <p:sp>
          <p:nvSpPr>
            <p:cNvPr id="878" name="Google Shape;878;p2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879" name="Google Shape;879;p20"/>
            <p:cNvCxnSpPr>
              <a:stCxn id="87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880" name="Google Shape;880;p2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inusual</a:t>
              </a:r>
              <a:endParaRPr/>
            </a:p>
          </p:txBody>
        </p:sp>
      </p:grpSp>
      <p:sp>
        <p:nvSpPr>
          <p:cNvPr id="881" name="Google Shape;881;p20"/>
          <p:cNvSpPr/>
          <p:nvPr/>
        </p:nvSpPr>
        <p:spPr>
          <a:xfrm>
            <a:off x="47604" y="8040974"/>
            <a:ext cx="657718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Figura. Comportamiento inusual de la IRA hospitalización en UCI. Medellín, a Periodo epidemiológico 9 acumulado de 2022. </a:t>
            </a:r>
            <a:endParaRPr/>
          </a:p>
        </p:txBody>
      </p:sp>
      <p:sp>
        <p:nvSpPr>
          <p:cNvPr id="882" name="Google Shape;882;p20"/>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Pág..20 </a:t>
            </a:r>
            <a:endParaRPr b="1" sz="1050">
              <a:solidFill>
                <a:schemeClr val="dk1"/>
              </a:solidFill>
              <a:latin typeface="Arial Narrow"/>
              <a:ea typeface="Arial Narrow"/>
              <a:cs typeface="Arial Narrow"/>
              <a:sym typeface="Arial Narrow"/>
            </a:endParaRPr>
          </a:p>
        </p:txBody>
      </p:sp>
      <p:sp>
        <p:nvSpPr>
          <p:cNvPr id="883" name="Google Shape;883;p20"/>
          <p:cNvSpPr txBox="1"/>
          <p:nvPr>
            <p:ph type="ctrTitle"/>
          </p:nvPr>
        </p:nvSpPr>
        <p:spPr>
          <a:xfrm>
            <a:off x="85115" y="-79012"/>
            <a:ext cx="2075175" cy="92333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800"/>
              <a:buFont typeface="Arial Narrow"/>
              <a:buNone/>
            </a:pPr>
            <a:r>
              <a:rPr b="1" lang="es-ES" sz="1800">
                <a:solidFill>
                  <a:srgbClr val="C00000"/>
                </a:solidFill>
                <a:latin typeface="Arial Narrow"/>
                <a:ea typeface="Arial Narrow"/>
                <a:cs typeface="Arial Narrow"/>
                <a:sym typeface="Arial Narrow"/>
              </a:rPr>
              <a:t>Infección respiratoria aguda IRA</a:t>
            </a:r>
            <a:endParaRPr/>
          </a:p>
        </p:txBody>
      </p:sp>
      <p:sp>
        <p:nvSpPr>
          <p:cNvPr id="884" name="Google Shape;884;p20"/>
          <p:cNvSpPr/>
          <p:nvPr/>
        </p:nvSpPr>
        <p:spPr>
          <a:xfrm>
            <a:off x="-1695" y="2452420"/>
            <a:ext cx="217399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Hospitalizados en UCI</a:t>
            </a:r>
            <a:endParaRPr/>
          </a:p>
        </p:txBody>
      </p:sp>
      <p:graphicFrame>
        <p:nvGraphicFramePr>
          <p:cNvPr id="885" name="Google Shape;885;p20"/>
          <p:cNvGraphicFramePr/>
          <p:nvPr/>
        </p:nvGraphicFramePr>
        <p:xfrm>
          <a:off x="2274078" y="2762695"/>
          <a:ext cx="4830615" cy="2150182"/>
        </p:xfrm>
        <a:graphic>
          <a:graphicData uri="http://schemas.openxmlformats.org/drawingml/2006/chart">
            <c:chart r:id="rId6"/>
          </a:graphicData>
        </a:graphic>
      </p:graphicFrame>
      <p:graphicFrame>
        <p:nvGraphicFramePr>
          <p:cNvPr id="886" name="Google Shape;886;p20"/>
          <p:cNvGraphicFramePr/>
          <p:nvPr/>
        </p:nvGraphicFramePr>
        <p:xfrm>
          <a:off x="145507" y="6186334"/>
          <a:ext cx="6959186" cy="1904463"/>
        </p:xfrm>
        <a:graphic>
          <a:graphicData uri="http://schemas.openxmlformats.org/drawingml/2006/chart">
            <c:chart r:id="rId7"/>
          </a:graphicData>
        </a:graphic>
      </p:graphicFrame>
      <p:graphicFrame>
        <p:nvGraphicFramePr>
          <p:cNvPr id="887" name="Google Shape;887;p20"/>
          <p:cNvGraphicFramePr/>
          <p:nvPr/>
        </p:nvGraphicFramePr>
        <p:xfrm>
          <a:off x="2285170" y="427282"/>
          <a:ext cx="4830615" cy="1951413"/>
        </p:xfrm>
        <a:graphic>
          <a:graphicData uri="http://schemas.openxmlformats.org/drawingml/2006/chart">
            <c:chart r:id="rId8"/>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1" name="Shape 891"/>
        <p:cNvGrpSpPr/>
        <p:nvPr/>
      </p:nvGrpSpPr>
      <p:grpSpPr>
        <a:xfrm>
          <a:off x="0" y="0"/>
          <a:ext cx="0" cy="0"/>
          <a:chOff x="0" y="0"/>
          <a:chExt cx="0" cy="0"/>
        </a:xfrm>
      </p:grpSpPr>
      <p:pic>
        <p:nvPicPr>
          <p:cNvPr id="892" name="Google Shape;892;p21"/>
          <p:cNvPicPr preferRelativeResize="0"/>
          <p:nvPr/>
        </p:nvPicPr>
        <p:blipFill rotWithShape="1">
          <a:blip r:embed="rId3">
            <a:alphaModFix/>
          </a:blip>
          <a:srcRect b="0" l="0" r="0" t="4235"/>
          <a:stretch/>
        </p:blipFill>
        <p:spPr>
          <a:xfrm>
            <a:off x="3790" y="-3261"/>
            <a:ext cx="2214563" cy="2792664"/>
          </a:xfrm>
          <a:prstGeom prst="rect">
            <a:avLst/>
          </a:prstGeom>
          <a:noFill/>
          <a:ln>
            <a:noFill/>
          </a:ln>
        </p:spPr>
      </p:pic>
      <p:pic>
        <p:nvPicPr>
          <p:cNvPr id="893" name="Google Shape;893;p21"/>
          <p:cNvPicPr preferRelativeResize="0"/>
          <p:nvPr/>
        </p:nvPicPr>
        <p:blipFill rotWithShape="1">
          <a:blip r:embed="rId4">
            <a:alphaModFix/>
          </a:blip>
          <a:srcRect b="0" l="0" r="0" t="51431"/>
          <a:stretch/>
        </p:blipFill>
        <p:spPr>
          <a:xfrm>
            <a:off x="0" y="2751189"/>
            <a:ext cx="2232223" cy="2739952"/>
          </a:xfrm>
          <a:prstGeom prst="rect">
            <a:avLst/>
          </a:prstGeom>
          <a:noFill/>
          <a:ln>
            <a:noFill/>
          </a:ln>
        </p:spPr>
      </p:pic>
      <p:sp>
        <p:nvSpPr>
          <p:cNvPr id="894" name="Google Shape;894;p21"/>
          <p:cNvSpPr txBox="1"/>
          <p:nvPr/>
        </p:nvSpPr>
        <p:spPr>
          <a:xfrm>
            <a:off x="-46293" y="741756"/>
            <a:ext cx="220658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9-2022</a:t>
            </a:r>
            <a:endParaRPr/>
          </a:p>
        </p:txBody>
      </p:sp>
      <p:sp>
        <p:nvSpPr>
          <p:cNvPr id="895" name="Google Shape;895;p21"/>
          <p:cNvSpPr/>
          <p:nvPr/>
        </p:nvSpPr>
        <p:spPr>
          <a:xfrm>
            <a:off x="2201761" y="4877572"/>
            <a:ext cx="494601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Número de casos de IRAG positivos notificados por la unidad centinela a Periodo epidemiológico 9 acumulado, 2022</a:t>
            </a:r>
            <a:endParaRPr/>
          </a:p>
        </p:txBody>
      </p:sp>
      <p:grpSp>
        <p:nvGrpSpPr>
          <p:cNvPr id="896" name="Google Shape;896;p21"/>
          <p:cNvGrpSpPr/>
          <p:nvPr/>
        </p:nvGrpSpPr>
        <p:grpSpPr>
          <a:xfrm>
            <a:off x="72058" y="4067944"/>
            <a:ext cx="2071864" cy="635617"/>
            <a:chOff x="2397524" y="3379972"/>
            <a:chExt cx="4508500" cy="904875"/>
          </a:xfrm>
        </p:grpSpPr>
        <p:pic>
          <p:nvPicPr>
            <p:cNvPr id="897" name="Google Shape;897;p21"/>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898" name="Google Shape;898;p21"/>
            <p:cNvSpPr txBox="1"/>
            <p:nvPr/>
          </p:nvSpPr>
          <p:spPr>
            <a:xfrm>
              <a:off x="3317545" y="3519041"/>
              <a:ext cx="1593561" cy="48197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276</a:t>
              </a:r>
              <a:endParaRPr/>
            </a:p>
          </p:txBody>
        </p:sp>
      </p:grpSp>
      <p:sp>
        <p:nvSpPr>
          <p:cNvPr id="899" name="Google Shape;899;p21"/>
          <p:cNvSpPr/>
          <p:nvPr/>
        </p:nvSpPr>
        <p:spPr>
          <a:xfrm>
            <a:off x="2196850" y="2293750"/>
            <a:ext cx="4946011" cy="7232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Número de muestras captadas por la unidad centinela HUSVF, para  estudio  de circulación viral, a Periodo epidemiológico 9 acumulado, 2022</a:t>
            </a:r>
            <a:endParaRPr/>
          </a:p>
          <a:p>
            <a:pPr indent="0" lvl="0" marL="0" marR="0" rtl="0" algn="just">
              <a:spcBef>
                <a:spcPts val="0"/>
              </a:spcBef>
              <a:spcAft>
                <a:spcPts val="0"/>
              </a:spcAft>
              <a:buNone/>
            </a:pPr>
            <a:r>
              <a:t/>
            </a:r>
            <a:endParaRPr sz="1100">
              <a:solidFill>
                <a:schemeClr val="dk1"/>
              </a:solidFill>
              <a:latin typeface="Arial Narrow"/>
              <a:ea typeface="Arial Narrow"/>
              <a:cs typeface="Arial Narrow"/>
              <a:sym typeface="Arial Narrow"/>
            </a:endParaRPr>
          </a:p>
        </p:txBody>
      </p:sp>
      <p:grpSp>
        <p:nvGrpSpPr>
          <p:cNvPr id="900" name="Google Shape;900;p21"/>
          <p:cNvGrpSpPr/>
          <p:nvPr/>
        </p:nvGrpSpPr>
        <p:grpSpPr>
          <a:xfrm>
            <a:off x="2448322" y="74775"/>
            <a:ext cx="3446504" cy="276999"/>
            <a:chOff x="2448322" y="74775"/>
            <a:chExt cx="3446504" cy="276999"/>
          </a:xfrm>
        </p:grpSpPr>
        <p:sp>
          <p:nvSpPr>
            <p:cNvPr id="901" name="Google Shape;901;p2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902" name="Google Shape;902;p21"/>
            <p:cNvCxnSpPr>
              <a:stCxn id="90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903" name="Google Shape;903;p2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904" name="Google Shape;904;p21"/>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905" name="Google Shape;905;p21"/>
          <p:cNvGrpSpPr/>
          <p:nvPr/>
        </p:nvGrpSpPr>
        <p:grpSpPr>
          <a:xfrm>
            <a:off x="277404" y="5621632"/>
            <a:ext cx="3446504" cy="276999"/>
            <a:chOff x="2448322" y="74775"/>
            <a:chExt cx="3446504" cy="276999"/>
          </a:xfrm>
        </p:grpSpPr>
        <p:sp>
          <p:nvSpPr>
            <p:cNvPr id="906" name="Google Shape;906;p2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907" name="Google Shape;907;p21"/>
            <p:cNvCxnSpPr>
              <a:stCxn id="90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908" name="Google Shape;908;p2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a:p>
          </p:txBody>
        </p:sp>
      </p:grpSp>
      <p:sp>
        <p:nvSpPr>
          <p:cNvPr id="909" name="Google Shape;909;p2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Pág..21 </a:t>
            </a:r>
            <a:endParaRPr b="1" sz="1050">
              <a:solidFill>
                <a:schemeClr val="dk1"/>
              </a:solidFill>
              <a:latin typeface="Arial Narrow"/>
              <a:ea typeface="Arial Narrow"/>
              <a:cs typeface="Arial Narrow"/>
              <a:sym typeface="Arial Narrow"/>
            </a:endParaRPr>
          </a:p>
        </p:txBody>
      </p:sp>
      <p:sp>
        <p:nvSpPr>
          <p:cNvPr id="910" name="Google Shape;910;p21"/>
          <p:cNvSpPr txBox="1"/>
          <p:nvPr>
            <p:ph type="ctrTitle"/>
          </p:nvPr>
        </p:nvSpPr>
        <p:spPr>
          <a:xfrm>
            <a:off x="85115" y="-94400"/>
            <a:ext cx="2075175" cy="954107"/>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800"/>
              <a:buFont typeface="Arial Narrow"/>
              <a:buNone/>
            </a:pPr>
            <a:r>
              <a:rPr b="1" lang="es-ES" sz="2800">
                <a:solidFill>
                  <a:srgbClr val="C00000"/>
                </a:solidFill>
                <a:latin typeface="Arial Narrow"/>
                <a:ea typeface="Arial Narrow"/>
                <a:cs typeface="Arial Narrow"/>
                <a:sym typeface="Arial Narrow"/>
              </a:rPr>
              <a:t>ESI – IRAG Centinela</a:t>
            </a:r>
            <a:endParaRPr/>
          </a:p>
        </p:txBody>
      </p:sp>
      <p:sp>
        <p:nvSpPr>
          <p:cNvPr id="911" name="Google Shape;911;p21"/>
          <p:cNvSpPr txBox="1"/>
          <p:nvPr/>
        </p:nvSpPr>
        <p:spPr>
          <a:xfrm>
            <a:off x="113975" y="4716016"/>
            <a:ext cx="2016079"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disminuyó en un 18%</a:t>
            </a:r>
            <a:endParaRPr b="1" sz="1200">
              <a:solidFill>
                <a:schemeClr val="dk1"/>
              </a:solidFill>
              <a:latin typeface="Arial Narrow"/>
              <a:ea typeface="Arial Narrow"/>
              <a:cs typeface="Arial Narrow"/>
              <a:sym typeface="Arial Narrow"/>
            </a:endParaRPr>
          </a:p>
        </p:txBody>
      </p:sp>
      <p:pic>
        <p:nvPicPr>
          <p:cNvPr id="912" name="Google Shape;912;p21"/>
          <p:cNvPicPr preferRelativeResize="0"/>
          <p:nvPr/>
        </p:nvPicPr>
        <p:blipFill rotWithShape="1">
          <a:blip r:embed="rId6">
            <a:alphaModFix/>
          </a:blip>
          <a:srcRect b="0" l="0" r="0" t="0"/>
          <a:stretch/>
        </p:blipFill>
        <p:spPr>
          <a:xfrm>
            <a:off x="72058" y="6382190"/>
            <a:ext cx="1089717" cy="904875"/>
          </a:xfrm>
          <a:prstGeom prst="rect">
            <a:avLst/>
          </a:prstGeom>
          <a:noFill/>
          <a:ln>
            <a:noFill/>
          </a:ln>
        </p:spPr>
      </p:pic>
      <p:grpSp>
        <p:nvGrpSpPr>
          <p:cNvPr id="913" name="Google Shape;913;p21"/>
          <p:cNvGrpSpPr/>
          <p:nvPr/>
        </p:nvGrpSpPr>
        <p:grpSpPr>
          <a:xfrm>
            <a:off x="1051937" y="6726660"/>
            <a:ext cx="1252369" cy="877901"/>
            <a:chOff x="-36884" y="7072716"/>
            <a:chExt cx="1252369" cy="877901"/>
          </a:xfrm>
        </p:grpSpPr>
        <p:sp>
          <p:nvSpPr>
            <p:cNvPr id="914" name="Google Shape;914;p21"/>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a:p>
          </p:txBody>
        </p:sp>
        <p:sp>
          <p:nvSpPr>
            <p:cNvPr id="915" name="Google Shape;915;p21"/>
            <p:cNvSpPr/>
            <p:nvPr/>
          </p:nvSpPr>
          <p:spPr>
            <a:xfrm>
              <a:off x="209546" y="7363321"/>
              <a:ext cx="740068"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55%</a:t>
              </a:r>
              <a:endParaRPr/>
            </a:p>
          </p:txBody>
        </p:sp>
        <p:sp>
          <p:nvSpPr>
            <p:cNvPr id="916" name="Google Shape;916;p21"/>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152 Casos</a:t>
              </a:r>
              <a:endParaRPr/>
            </a:p>
          </p:txBody>
        </p:sp>
      </p:grpSp>
      <p:pic>
        <p:nvPicPr>
          <p:cNvPr id="917" name="Google Shape;917;p21"/>
          <p:cNvPicPr preferRelativeResize="0"/>
          <p:nvPr/>
        </p:nvPicPr>
        <p:blipFill rotWithShape="1">
          <a:blip r:embed="rId7">
            <a:alphaModFix/>
          </a:blip>
          <a:srcRect b="1" l="0" r="83073" t="8462"/>
          <a:stretch/>
        </p:blipFill>
        <p:spPr>
          <a:xfrm>
            <a:off x="1269027" y="6025808"/>
            <a:ext cx="804283" cy="778892"/>
          </a:xfrm>
          <a:prstGeom prst="rect">
            <a:avLst/>
          </a:prstGeom>
          <a:noFill/>
          <a:ln>
            <a:noFill/>
          </a:ln>
        </p:spPr>
      </p:pic>
      <p:grpSp>
        <p:nvGrpSpPr>
          <p:cNvPr id="918" name="Google Shape;918;p21"/>
          <p:cNvGrpSpPr/>
          <p:nvPr/>
        </p:nvGrpSpPr>
        <p:grpSpPr>
          <a:xfrm>
            <a:off x="-58310" y="7244599"/>
            <a:ext cx="1241624" cy="1071817"/>
            <a:chOff x="-14122" y="7072716"/>
            <a:chExt cx="1241624" cy="1071817"/>
          </a:xfrm>
        </p:grpSpPr>
        <p:sp>
          <p:nvSpPr>
            <p:cNvPr id="919" name="Google Shape;919;p21"/>
            <p:cNvSpPr txBox="1"/>
            <p:nvPr/>
          </p:nvSpPr>
          <p:spPr>
            <a:xfrm>
              <a:off x="-14122" y="7072716"/>
              <a:ext cx="122960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Confirmados por laboratorio</a:t>
              </a:r>
              <a:endParaRPr/>
            </a:p>
          </p:txBody>
        </p:sp>
        <p:sp>
          <p:nvSpPr>
            <p:cNvPr id="920" name="Google Shape;920;p21"/>
            <p:cNvSpPr/>
            <p:nvPr/>
          </p:nvSpPr>
          <p:spPr>
            <a:xfrm>
              <a:off x="242917" y="7543341"/>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42%</a:t>
              </a:r>
              <a:endParaRPr/>
            </a:p>
          </p:txBody>
        </p:sp>
        <p:sp>
          <p:nvSpPr>
            <p:cNvPr id="921" name="Google Shape;921;p21"/>
            <p:cNvSpPr txBox="1"/>
            <p:nvPr/>
          </p:nvSpPr>
          <p:spPr>
            <a:xfrm>
              <a:off x="-2105" y="786753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276 Casos</a:t>
              </a:r>
              <a:endParaRPr/>
            </a:p>
          </p:txBody>
        </p:sp>
      </p:grpSp>
      <p:pic>
        <p:nvPicPr>
          <p:cNvPr id="922" name="Google Shape;922;p21"/>
          <p:cNvPicPr preferRelativeResize="0"/>
          <p:nvPr/>
        </p:nvPicPr>
        <p:blipFill rotWithShape="1">
          <a:blip r:embed="rId7">
            <a:alphaModFix/>
          </a:blip>
          <a:srcRect b="1381" l="28990" r="53580" t="5393"/>
          <a:stretch/>
        </p:blipFill>
        <p:spPr>
          <a:xfrm>
            <a:off x="2124273" y="6025808"/>
            <a:ext cx="828105" cy="793252"/>
          </a:xfrm>
          <a:prstGeom prst="rect">
            <a:avLst/>
          </a:prstGeom>
          <a:noFill/>
          <a:ln>
            <a:noFill/>
          </a:ln>
        </p:spPr>
      </p:pic>
      <p:grpSp>
        <p:nvGrpSpPr>
          <p:cNvPr id="923" name="Google Shape;923;p21"/>
          <p:cNvGrpSpPr/>
          <p:nvPr/>
        </p:nvGrpSpPr>
        <p:grpSpPr>
          <a:xfrm>
            <a:off x="1938795" y="6726660"/>
            <a:ext cx="1229607" cy="877901"/>
            <a:chOff x="-14122" y="7072716"/>
            <a:chExt cx="1229607" cy="877901"/>
          </a:xfrm>
        </p:grpSpPr>
        <p:sp>
          <p:nvSpPr>
            <p:cNvPr id="924" name="Google Shape;924;p21"/>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a:p>
          </p:txBody>
        </p:sp>
        <p:sp>
          <p:nvSpPr>
            <p:cNvPr id="925" name="Google Shape;925;p21"/>
            <p:cNvSpPr/>
            <p:nvPr/>
          </p:nvSpPr>
          <p:spPr>
            <a:xfrm>
              <a:off x="209546" y="7363321"/>
              <a:ext cx="74006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45%</a:t>
              </a:r>
              <a:endParaRPr/>
            </a:p>
          </p:txBody>
        </p:sp>
        <p:sp>
          <p:nvSpPr>
            <p:cNvPr id="926" name="Google Shape;926;p21"/>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124 Casos</a:t>
              </a:r>
              <a:endParaRPr/>
            </a:p>
          </p:txBody>
        </p:sp>
      </p:grpSp>
      <p:pic>
        <p:nvPicPr>
          <p:cNvPr id="927" name="Google Shape;927;p21"/>
          <p:cNvPicPr preferRelativeResize="0"/>
          <p:nvPr/>
        </p:nvPicPr>
        <p:blipFill rotWithShape="1">
          <a:blip r:embed="rId8">
            <a:alphaModFix/>
          </a:blip>
          <a:srcRect b="0" l="13773" r="11756" t="0"/>
          <a:stretch/>
        </p:blipFill>
        <p:spPr>
          <a:xfrm>
            <a:off x="2094883" y="7695354"/>
            <a:ext cx="762489" cy="737854"/>
          </a:xfrm>
          <a:prstGeom prst="rect">
            <a:avLst/>
          </a:prstGeom>
          <a:noFill/>
          <a:ln>
            <a:noFill/>
          </a:ln>
        </p:spPr>
      </p:pic>
      <p:pic>
        <p:nvPicPr>
          <p:cNvPr descr="https://www.comb.cat/Upload/Imatges/2979.JPG" id="928" name="Google Shape;928;p21"/>
          <p:cNvPicPr preferRelativeResize="0"/>
          <p:nvPr/>
        </p:nvPicPr>
        <p:blipFill rotWithShape="1">
          <a:blip r:embed="rId9">
            <a:alphaModFix/>
          </a:blip>
          <a:srcRect b="12182" l="20417" r="28520" t="9029"/>
          <a:stretch/>
        </p:blipFill>
        <p:spPr>
          <a:xfrm>
            <a:off x="1216367" y="7604561"/>
            <a:ext cx="831338" cy="808094"/>
          </a:xfrm>
          <a:prstGeom prst="rect">
            <a:avLst/>
          </a:prstGeom>
          <a:noFill/>
          <a:ln>
            <a:noFill/>
          </a:ln>
        </p:spPr>
      </p:pic>
      <p:grpSp>
        <p:nvGrpSpPr>
          <p:cNvPr id="929" name="Google Shape;929;p21"/>
          <p:cNvGrpSpPr/>
          <p:nvPr/>
        </p:nvGrpSpPr>
        <p:grpSpPr>
          <a:xfrm>
            <a:off x="1034152" y="8322080"/>
            <a:ext cx="1229607" cy="877901"/>
            <a:chOff x="-14122" y="7072716"/>
            <a:chExt cx="1229607" cy="877901"/>
          </a:xfrm>
        </p:grpSpPr>
        <p:sp>
          <p:nvSpPr>
            <p:cNvPr id="930" name="Google Shape;930;p21"/>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&lt; 5 años</a:t>
              </a:r>
              <a:endParaRPr/>
            </a:p>
          </p:txBody>
        </p:sp>
        <p:sp>
          <p:nvSpPr>
            <p:cNvPr id="931" name="Google Shape;931;p21"/>
            <p:cNvSpPr/>
            <p:nvPr/>
          </p:nvSpPr>
          <p:spPr>
            <a:xfrm>
              <a:off x="209546" y="7363321"/>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70%</a:t>
              </a:r>
              <a:endParaRPr/>
            </a:p>
          </p:txBody>
        </p:sp>
        <p:sp>
          <p:nvSpPr>
            <p:cNvPr id="932" name="Google Shape;932;p21"/>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198 Casos</a:t>
              </a:r>
              <a:endParaRPr/>
            </a:p>
          </p:txBody>
        </p:sp>
      </p:grpSp>
      <p:grpSp>
        <p:nvGrpSpPr>
          <p:cNvPr id="933" name="Google Shape;933;p21"/>
          <p:cNvGrpSpPr/>
          <p:nvPr/>
        </p:nvGrpSpPr>
        <p:grpSpPr>
          <a:xfrm>
            <a:off x="1925147" y="8312486"/>
            <a:ext cx="1229607" cy="877901"/>
            <a:chOff x="-14122" y="7072716"/>
            <a:chExt cx="1229607" cy="877901"/>
          </a:xfrm>
        </p:grpSpPr>
        <p:sp>
          <p:nvSpPr>
            <p:cNvPr id="934" name="Google Shape;934;p21"/>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&gt; 65 años</a:t>
              </a:r>
              <a:endParaRPr/>
            </a:p>
          </p:txBody>
        </p:sp>
        <p:sp>
          <p:nvSpPr>
            <p:cNvPr id="935" name="Google Shape;935;p21"/>
            <p:cNvSpPr/>
            <p:nvPr/>
          </p:nvSpPr>
          <p:spPr>
            <a:xfrm>
              <a:off x="209546" y="7363321"/>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a:t>
              </a:r>
              <a:endParaRPr/>
            </a:p>
          </p:txBody>
        </p:sp>
        <p:sp>
          <p:nvSpPr>
            <p:cNvPr id="936" name="Google Shape;936;p21"/>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12 Casos</a:t>
              </a:r>
              <a:endParaRPr/>
            </a:p>
          </p:txBody>
        </p:sp>
      </p:grpSp>
      <p:grpSp>
        <p:nvGrpSpPr>
          <p:cNvPr id="937" name="Google Shape;937;p21"/>
          <p:cNvGrpSpPr/>
          <p:nvPr/>
        </p:nvGrpSpPr>
        <p:grpSpPr>
          <a:xfrm>
            <a:off x="3528442" y="5635532"/>
            <a:ext cx="3446504" cy="276999"/>
            <a:chOff x="2448322" y="74775"/>
            <a:chExt cx="3446504" cy="276999"/>
          </a:xfrm>
        </p:grpSpPr>
        <p:sp>
          <p:nvSpPr>
            <p:cNvPr id="938" name="Google Shape;938;p2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939" name="Google Shape;939;p21"/>
            <p:cNvCxnSpPr>
              <a:stCxn id="93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940" name="Google Shape;940;p2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sp>
        <p:nvSpPr>
          <p:cNvPr id="941" name="Google Shape;941;p21"/>
          <p:cNvSpPr/>
          <p:nvPr/>
        </p:nvSpPr>
        <p:spPr>
          <a:xfrm>
            <a:off x="3272261" y="6012160"/>
            <a:ext cx="3889130" cy="175432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La unidad centinela Hospital Universitario San Vicente Fundación ha captado en promedio por semana 18 casos para el estudio de circulación viral y bacteriana. La meta para esta Unidad es de 5 muestras por semana, según lineamientos del evento 345 del INS, lo que denota que ha cumplido con la meta establecida.</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Se han captado 656 muestras estudiadas en la Unidad, se tienen resultados a la fecha del 100% de las cuales se han confirmado por laboratorio el 42%.</a:t>
            </a:r>
            <a:endParaRPr/>
          </a:p>
        </p:txBody>
      </p:sp>
      <p:graphicFrame>
        <p:nvGraphicFramePr>
          <p:cNvPr id="942" name="Google Shape;942;p21"/>
          <p:cNvGraphicFramePr/>
          <p:nvPr/>
        </p:nvGraphicFramePr>
        <p:xfrm>
          <a:off x="2254594" y="376882"/>
          <a:ext cx="4852026" cy="1936793"/>
        </p:xfrm>
        <a:graphic>
          <a:graphicData uri="http://schemas.openxmlformats.org/drawingml/2006/chart">
            <c:chart r:id="rId10"/>
          </a:graphicData>
        </a:graphic>
      </p:graphicFrame>
      <p:graphicFrame>
        <p:nvGraphicFramePr>
          <p:cNvPr id="943" name="Google Shape;943;p21"/>
          <p:cNvGraphicFramePr/>
          <p:nvPr/>
        </p:nvGraphicFramePr>
        <p:xfrm>
          <a:off x="2285933" y="2825016"/>
          <a:ext cx="4662264" cy="2138203"/>
        </p:xfrm>
        <a:graphic>
          <a:graphicData uri="http://schemas.openxmlformats.org/drawingml/2006/chart">
            <c:chart r:id="rId11"/>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 name="Shape 947"/>
        <p:cNvGrpSpPr/>
        <p:nvPr/>
      </p:nvGrpSpPr>
      <p:grpSpPr>
        <a:xfrm>
          <a:off x="0" y="0"/>
          <a:ext cx="0" cy="0"/>
          <a:chOff x="0" y="0"/>
          <a:chExt cx="0" cy="0"/>
        </a:xfrm>
      </p:grpSpPr>
      <p:sp>
        <p:nvSpPr>
          <p:cNvPr id="948" name="Google Shape;948;p22"/>
          <p:cNvSpPr/>
          <p:nvPr/>
        </p:nvSpPr>
        <p:spPr>
          <a:xfrm>
            <a:off x="0" y="23621"/>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949" name="Google Shape;949;p22"/>
          <p:cNvGrpSpPr/>
          <p:nvPr/>
        </p:nvGrpSpPr>
        <p:grpSpPr>
          <a:xfrm>
            <a:off x="277404" y="137149"/>
            <a:ext cx="3446504" cy="276999"/>
            <a:chOff x="2448322" y="74775"/>
            <a:chExt cx="3446504" cy="276999"/>
          </a:xfrm>
        </p:grpSpPr>
        <p:sp>
          <p:nvSpPr>
            <p:cNvPr id="950" name="Google Shape;950;p2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951" name="Google Shape;951;p22"/>
            <p:cNvCxnSpPr>
              <a:stCxn id="95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952" name="Google Shape;952;p2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Circulación viral</a:t>
              </a:r>
              <a:endParaRPr/>
            </a:p>
          </p:txBody>
        </p:sp>
      </p:grpSp>
      <p:sp>
        <p:nvSpPr>
          <p:cNvPr id="953" name="Google Shape;953;p22"/>
          <p:cNvSpPr/>
          <p:nvPr/>
        </p:nvSpPr>
        <p:spPr>
          <a:xfrm>
            <a:off x="0" y="428396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954" name="Google Shape;954;p22"/>
          <p:cNvGrpSpPr/>
          <p:nvPr/>
        </p:nvGrpSpPr>
        <p:grpSpPr>
          <a:xfrm>
            <a:off x="277404" y="4397496"/>
            <a:ext cx="3446504" cy="276999"/>
            <a:chOff x="2448322" y="74775"/>
            <a:chExt cx="3446504" cy="276999"/>
          </a:xfrm>
        </p:grpSpPr>
        <p:sp>
          <p:nvSpPr>
            <p:cNvPr id="955" name="Google Shape;955;p2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956" name="Google Shape;956;p22"/>
            <p:cNvCxnSpPr>
              <a:stCxn id="95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957" name="Google Shape;957;p22"/>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Grupos de edad y circulación viral</a:t>
              </a:r>
              <a:endParaRPr/>
            </a:p>
          </p:txBody>
        </p:sp>
      </p:grpSp>
      <p:sp>
        <p:nvSpPr>
          <p:cNvPr id="958" name="Google Shape;958;p2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22</a:t>
            </a:r>
            <a:endParaRPr b="1" sz="1050">
              <a:solidFill>
                <a:schemeClr val="dk1"/>
              </a:solidFill>
              <a:latin typeface="Arial Narrow"/>
              <a:ea typeface="Arial Narrow"/>
              <a:cs typeface="Arial Narrow"/>
              <a:sym typeface="Arial Narrow"/>
            </a:endParaRPr>
          </a:p>
        </p:txBody>
      </p:sp>
      <p:sp>
        <p:nvSpPr>
          <p:cNvPr id="959" name="Google Shape;959;p22"/>
          <p:cNvSpPr/>
          <p:nvPr/>
        </p:nvSpPr>
        <p:spPr>
          <a:xfrm>
            <a:off x="288082" y="3704129"/>
            <a:ext cx="6912816" cy="3616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LDSP de Antioquia y SIVIGILA 2022. Secretaria de Salud de Medellín</a:t>
            </a:r>
            <a:endParaRPr/>
          </a:p>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Figura .  Comportamiento de la  Circulación viral por semana epidemiológica, Medellín a Periodo epidemiológico 9 acumulado de 2022</a:t>
            </a:r>
            <a:endParaRPr/>
          </a:p>
        </p:txBody>
      </p:sp>
      <p:sp>
        <p:nvSpPr>
          <p:cNvPr id="960" name="Google Shape;960;p22"/>
          <p:cNvSpPr/>
          <p:nvPr/>
        </p:nvSpPr>
        <p:spPr>
          <a:xfrm>
            <a:off x="288082" y="8540311"/>
            <a:ext cx="645541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Unidad Centinela IRAG y SIVIGILA 2022. Secretaria de Salud de Medellín</a:t>
            </a:r>
            <a:endParaRPr/>
          </a:p>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Figura . Número de muestras positivas  por virus respiratorios Captados por la Unidad Centinela, según grupo de edad, a Periodo epidemiológico 9 acumulado de 2022</a:t>
            </a:r>
            <a:endParaRPr/>
          </a:p>
        </p:txBody>
      </p:sp>
      <p:sp>
        <p:nvSpPr>
          <p:cNvPr id="961" name="Google Shape;961;p22"/>
          <p:cNvSpPr txBox="1"/>
          <p:nvPr/>
        </p:nvSpPr>
        <p:spPr>
          <a:xfrm>
            <a:off x="5112618" y="1115616"/>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2" name="Google Shape;962;p22"/>
          <p:cNvSpPr/>
          <p:nvPr/>
        </p:nvSpPr>
        <p:spPr>
          <a:xfrm>
            <a:off x="4680569" y="615330"/>
            <a:ext cx="2480821" cy="280076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Para conocer la circulación viral en la Ciudad, se tuvo en cuenta además de los casos evaluados en la unidad centinela,  los casos notificados como IRAG inusitada por las demás IPS de la ciudad y los resultados del LDSP de los pacientes atendidos en las IPS de la ciudad.  De un total de 96.920 muestras confirmadas por laboratorio para virus respiratorios, los virus de mayor circulación son el Covid-19 con 95.153 y el VSR con 1.574 casos. Se han diagnosticado además, 21 casos de influenza AH1N1,  24 casos de Influenza A, 7 casos  Influenza B, 5 casos de Influenza AH3 estacional, 57 casos de Parainfluenza, 66 casos de adenovirus y  34 casos de  Metaneumovirus.</a:t>
            </a:r>
            <a:endParaRPr sz="1100">
              <a:solidFill>
                <a:srgbClr val="FF0000"/>
              </a:solidFill>
              <a:latin typeface="Arial Narrow"/>
              <a:ea typeface="Arial Narrow"/>
              <a:cs typeface="Arial Narrow"/>
              <a:sym typeface="Arial Narrow"/>
            </a:endParaRPr>
          </a:p>
        </p:txBody>
      </p:sp>
      <p:graphicFrame>
        <p:nvGraphicFramePr>
          <p:cNvPr id="963" name="Google Shape;963;p22"/>
          <p:cNvGraphicFramePr/>
          <p:nvPr/>
        </p:nvGraphicFramePr>
        <p:xfrm>
          <a:off x="75189" y="538794"/>
          <a:ext cx="4533374" cy="3305762"/>
        </p:xfrm>
        <a:graphic>
          <a:graphicData uri="http://schemas.openxmlformats.org/drawingml/2006/chart">
            <c:chart r:id="rId3"/>
          </a:graphicData>
        </a:graphic>
      </p:graphicFrame>
      <p:graphicFrame>
        <p:nvGraphicFramePr>
          <p:cNvPr id="964" name="Google Shape;964;p22"/>
          <p:cNvGraphicFramePr/>
          <p:nvPr/>
        </p:nvGraphicFramePr>
        <p:xfrm>
          <a:off x="79457" y="4788023"/>
          <a:ext cx="7117254" cy="3795621"/>
        </p:xfrm>
        <a:graphic>
          <a:graphicData uri="http://schemas.openxmlformats.org/drawingml/2006/chart">
            <c:chart r:id="rId4"/>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 name="Shape 968"/>
        <p:cNvGrpSpPr/>
        <p:nvPr/>
      </p:nvGrpSpPr>
      <p:grpSpPr>
        <a:xfrm>
          <a:off x="0" y="0"/>
          <a:ext cx="0" cy="0"/>
          <a:chOff x="0" y="0"/>
          <a:chExt cx="0" cy="0"/>
        </a:xfrm>
      </p:grpSpPr>
      <p:pic>
        <p:nvPicPr>
          <p:cNvPr id="969" name="Google Shape;969;p23"/>
          <p:cNvPicPr preferRelativeResize="0"/>
          <p:nvPr/>
        </p:nvPicPr>
        <p:blipFill rotWithShape="1">
          <a:blip r:embed="rId3">
            <a:alphaModFix/>
          </a:blip>
          <a:srcRect b="0" l="0" r="0" t="4235"/>
          <a:stretch/>
        </p:blipFill>
        <p:spPr>
          <a:xfrm>
            <a:off x="3790" y="-3261"/>
            <a:ext cx="2214563" cy="2792664"/>
          </a:xfrm>
          <a:prstGeom prst="rect">
            <a:avLst/>
          </a:prstGeom>
          <a:noFill/>
          <a:ln>
            <a:noFill/>
          </a:ln>
        </p:spPr>
      </p:pic>
      <p:pic>
        <p:nvPicPr>
          <p:cNvPr id="970" name="Google Shape;970;p23"/>
          <p:cNvPicPr preferRelativeResize="0"/>
          <p:nvPr/>
        </p:nvPicPr>
        <p:blipFill rotWithShape="1">
          <a:blip r:embed="rId4">
            <a:alphaModFix/>
          </a:blip>
          <a:srcRect b="0" l="0" r="0" t="51431"/>
          <a:stretch/>
        </p:blipFill>
        <p:spPr>
          <a:xfrm>
            <a:off x="4287" y="2805169"/>
            <a:ext cx="2232223" cy="2666962"/>
          </a:xfrm>
          <a:prstGeom prst="rect">
            <a:avLst/>
          </a:prstGeom>
          <a:noFill/>
          <a:ln>
            <a:noFill/>
          </a:ln>
        </p:spPr>
      </p:pic>
      <p:sp>
        <p:nvSpPr>
          <p:cNvPr id="971" name="Google Shape;971;p23"/>
          <p:cNvSpPr txBox="1"/>
          <p:nvPr/>
        </p:nvSpPr>
        <p:spPr>
          <a:xfrm>
            <a:off x="-1" y="741756"/>
            <a:ext cx="221835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9-2022</a:t>
            </a:r>
            <a:endParaRPr/>
          </a:p>
        </p:txBody>
      </p:sp>
      <p:sp>
        <p:nvSpPr>
          <p:cNvPr id="972" name="Google Shape;972;p23"/>
          <p:cNvSpPr/>
          <p:nvPr/>
        </p:nvSpPr>
        <p:spPr>
          <a:xfrm>
            <a:off x="2254889" y="2300959"/>
            <a:ext cx="494601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Número de casos de IRAG inusitado, notificados al SIVIGILA, Medellín a Periodo epidemiológico 9 acumulado, 2021-2022. </a:t>
            </a:r>
            <a:endParaRPr/>
          </a:p>
        </p:txBody>
      </p:sp>
      <p:grpSp>
        <p:nvGrpSpPr>
          <p:cNvPr id="973" name="Google Shape;973;p23"/>
          <p:cNvGrpSpPr/>
          <p:nvPr/>
        </p:nvGrpSpPr>
        <p:grpSpPr>
          <a:xfrm>
            <a:off x="149112" y="4139952"/>
            <a:ext cx="1892650" cy="488476"/>
            <a:chOff x="2397524" y="3379972"/>
            <a:chExt cx="4508500" cy="904875"/>
          </a:xfrm>
        </p:grpSpPr>
        <p:pic>
          <p:nvPicPr>
            <p:cNvPr id="974" name="Google Shape;974;p23"/>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975" name="Google Shape;975;p23"/>
            <p:cNvSpPr txBox="1"/>
            <p:nvPr/>
          </p:nvSpPr>
          <p:spPr>
            <a:xfrm>
              <a:off x="3317545" y="3478755"/>
              <a:ext cx="1593562" cy="57014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6.394</a:t>
              </a:r>
              <a:endParaRPr/>
            </a:p>
          </p:txBody>
        </p:sp>
      </p:grpSp>
      <p:sp>
        <p:nvSpPr>
          <p:cNvPr id="976" name="Google Shape;976;p23"/>
          <p:cNvSpPr txBox="1"/>
          <p:nvPr/>
        </p:nvSpPr>
        <p:spPr>
          <a:xfrm>
            <a:off x="2229324" y="5035596"/>
            <a:ext cx="4971576"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100">
                <a:solidFill>
                  <a:schemeClr val="dk1"/>
                </a:solidFill>
                <a:latin typeface="Arial Narrow"/>
                <a:ea typeface="Arial Narrow"/>
                <a:cs typeface="Arial Narrow"/>
                <a:sym typeface="Arial Narrow"/>
              </a:rPr>
              <a:t>Los 660 confirmados corresponden todos a casos que cumplen con el criterio 5 del protocolo, es decir IRAG por Covid-19.</a:t>
            </a:r>
            <a:endParaRPr/>
          </a:p>
        </p:txBody>
      </p:sp>
      <p:grpSp>
        <p:nvGrpSpPr>
          <p:cNvPr id="977" name="Google Shape;977;p23"/>
          <p:cNvGrpSpPr/>
          <p:nvPr/>
        </p:nvGrpSpPr>
        <p:grpSpPr>
          <a:xfrm>
            <a:off x="2448322" y="74775"/>
            <a:ext cx="3446504" cy="276999"/>
            <a:chOff x="2448322" y="74775"/>
            <a:chExt cx="3446504" cy="276999"/>
          </a:xfrm>
        </p:grpSpPr>
        <p:sp>
          <p:nvSpPr>
            <p:cNvPr id="978" name="Google Shape;978;p2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979" name="Google Shape;979;p23"/>
            <p:cNvCxnSpPr>
              <a:stCxn id="97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980" name="Google Shape;980;p2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981" name="Google Shape;981;p23"/>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982" name="Google Shape;982;p23"/>
          <p:cNvGrpSpPr/>
          <p:nvPr/>
        </p:nvGrpSpPr>
        <p:grpSpPr>
          <a:xfrm>
            <a:off x="277404" y="5621632"/>
            <a:ext cx="3446504" cy="276999"/>
            <a:chOff x="2448322" y="74775"/>
            <a:chExt cx="3446504" cy="276999"/>
          </a:xfrm>
        </p:grpSpPr>
        <p:sp>
          <p:nvSpPr>
            <p:cNvPr id="983" name="Google Shape;983;p2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984" name="Google Shape;984;p23"/>
            <p:cNvCxnSpPr>
              <a:stCxn id="98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985" name="Google Shape;985;p2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 casos confirmados</a:t>
              </a:r>
              <a:endParaRPr/>
            </a:p>
          </p:txBody>
        </p:sp>
      </p:grpSp>
      <p:sp>
        <p:nvSpPr>
          <p:cNvPr id="986" name="Google Shape;986;p2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23</a:t>
            </a:r>
            <a:endParaRPr b="1" sz="1050">
              <a:solidFill>
                <a:schemeClr val="dk1"/>
              </a:solidFill>
              <a:latin typeface="Arial Narrow"/>
              <a:ea typeface="Arial Narrow"/>
              <a:cs typeface="Arial Narrow"/>
              <a:sym typeface="Arial Narrow"/>
            </a:endParaRPr>
          </a:p>
        </p:txBody>
      </p:sp>
      <p:sp>
        <p:nvSpPr>
          <p:cNvPr id="987" name="Google Shape;987;p23"/>
          <p:cNvSpPr txBox="1"/>
          <p:nvPr>
            <p:ph type="ctrTitle"/>
          </p:nvPr>
        </p:nvSpPr>
        <p:spPr>
          <a:xfrm>
            <a:off x="85115" y="-32846"/>
            <a:ext cx="2075175" cy="830997"/>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Infección Respiratoria Aguda Grave Inusitada - IRAG</a:t>
            </a:r>
            <a:endParaRPr/>
          </a:p>
        </p:txBody>
      </p:sp>
      <p:grpSp>
        <p:nvGrpSpPr>
          <p:cNvPr id="988" name="Google Shape;988;p23"/>
          <p:cNvGrpSpPr/>
          <p:nvPr/>
        </p:nvGrpSpPr>
        <p:grpSpPr>
          <a:xfrm>
            <a:off x="437570" y="6848803"/>
            <a:ext cx="1252369" cy="877901"/>
            <a:chOff x="-36884" y="7072716"/>
            <a:chExt cx="1252369" cy="877901"/>
          </a:xfrm>
        </p:grpSpPr>
        <p:sp>
          <p:nvSpPr>
            <p:cNvPr id="989" name="Google Shape;989;p23"/>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a:p>
          </p:txBody>
        </p:sp>
        <p:sp>
          <p:nvSpPr>
            <p:cNvPr id="990" name="Google Shape;990;p23"/>
            <p:cNvSpPr/>
            <p:nvPr/>
          </p:nvSpPr>
          <p:spPr>
            <a:xfrm>
              <a:off x="60879" y="7363321"/>
              <a:ext cx="888735"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334 casos</a:t>
              </a:r>
              <a:endParaRPr/>
            </a:p>
          </p:txBody>
        </p:sp>
        <p:sp>
          <p:nvSpPr>
            <p:cNvPr id="991" name="Google Shape;991;p23"/>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pic>
        <p:nvPicPr>
          <p:cNvPr id="992" name="Google Shape;992;p23"/>
          <p:cNvPicPr preferRelativeResize="0"/>
          <p:nvPr/>
        </p:nvPicPr>
        <p:blipFill rotWithShape="1">
          <a:blip r:embed="rId6">
            <a:alphaModFix/>
          </a:blip>
          <a:srcRect b="0" l="0" r="83073" t="0"/>
          <a:stretch/>
        </p:blipFill>
        <p:spPr>
          <a:xfrm>
            <a:off x="654660" y="6062295"/>
            <a:ext cx="804283" cy="850900"/>
          </a:xfrm>
          <a:prstGeom prst="rect">
            <a:avLst/>
          </a:prstGeom>
          <a:noFill/>
          <a:ln>
            <a:noFill/>
          </a:ln>
        </p:spPr>
      </p:pic>
      <p:pic>
        <p:nvPicPr>
          <p:cNvPr id="993" name="Google Shape;993;p23"/>
          <p:cNvPicPr preferRelativeResize="0"/>
          <p:nvPr/>
        </p:nvPicPr>
        <p:blipFill rotWithShape="1">
          <a:blip r:embed="rId6">
            <a:alphaModFix/>
          </a:blip>
          <a:srcRect b="1382" l="28990" r="53580" t="-1382"/>
          <a:stretch/>
        </p:blipFill>
        <p:spPr>
          <a:xfrm>
            <a:off x="1725930" y="6076655"/>
            <a:ext cx="828105" cy="850900"/>
          </a:xfrm>
          <a:prstGeom prst="rect">
            <a:avLst/>
          </a:prstGeom>
          <a:noFill/>
          <a:ln>
            <a:noFill/>
          </a:ln>
        </p:spPr>
      </p:pic>
      <p:grpSp>
        <p:nvGrpSpPr>
          <p:cNvPr id="994" name="Google Shape;994;p23"/>
          <p:cNvGrpSpPr/>
          <p:nvPr/>
        </p:nvGrpSpPr>
        <p:grpSpPr>
          <a:xfrm>
            <a:off x="1540452" y="6848803"/>
            <a:ext cx="1229607" cy="877901"/>
            <a:chOff x="-14122" y="7072716"/>
            <a:chExt cx="1229607" cy="877901"/>
          </a:xfrm>
        </p:grpSpPr>
        <p:sp>
          <p:nvSpPr>
            <p:cNvPr id="995" name="Google Shape;995;p23"/>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a:p>
          </p:txBody>
        </p:sp>
        <p:sp>
          <p:nvSpPr>
            <p:cNvPr id="996" name="Google Shape;996;p23"/>
            <p:cNvSpPr/>
            <p:nvPr/>
          </p:nvSpPr>
          <p:spPr>
            <a:xfrm>
              <a:off x="209545" y="7363321"/>
              <a:ext cx="92997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326 casos</a:t>
              </a:r>
              <a:endParaRPr/>
            </a:p>
          </p:txBody>
        </p:sp>
        <p:sp>
          <p:nvSpPr>
            <p:cNvPr id="997" name="Google Shape;997;p23"/>
            <p:cNvSpPr txBox="1"/>
            <p:nvPr/>
          </p:nvSpPr>
          <p:spPr>
            <a:xfrm>
              <a:off x="-14122"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998" name="Google Shape;998;p23"/>
          <p:cNvGrpSpPr/>
          <p:nvPr/>
        </p:nvGrpSpPr>
        <p:grpSpPr>
          <a:xfrm>
            <a:off x="190340" y="7806669"/>
            <a:ext cx="2237424" cy="1105852"/>
            <a:chOff x="-788022" y="6983264"/>
            <a:chExt cx="2237424" cy="1105852"/>
          </a:xfrm>
        </p:grpSpPr>
        <p:sp>
          <p:nvSpPr>
            <p:cNvPr id="999" name="Google Shape;999;p23"/>
            <p:cNvSpPr txBox="1"/>
            <p:nvPr/>
          </p:nvSpPr>
          <p:spPr>
            <a:xfrm>
              <a:off x="-788022" y="6983264"/>
              <a:ext cx="223742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Antecedentes de viaje internacional</a:t>
              </a:r>
              <a:endParaRPr/>
            </a:p>
          </p:txBody>
        </p:sp>
        <p:sp>
          <p:nvSpPr>
            <p:cNvPr id="1000" name="Google Shape;1000;p23"/>
            <p:cNvSpPr/>
            <p:nvPr/>
          </p:nvSpPr>
          <p:spPr>
            <a:xfrm>
              <a:off x="-51253" y="7444929"/>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a:p>
          </p:txBody>
        </p:sp>
        <p:sp>
          <p:nvSpPr>
            <p:cNvPr id="1001" name="Google Shape;1001;p23"/>
            <p:cNvSpPr txBox="1"/>
            <p:nvPr/>
          </p:nvSpPr>
          <p:spPr>
            <a:xfrm>
              <a:off x="-358760" y="781211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002" name="Google Shape;1002;p23"/>
          <p:cNvGrpSpPr/>
          <p:nvPr/>
        </p:nvGrpSpPr>
        <p:grpSpPr>
          <a:xfrm>
            <a:off x="5019370" y="7920176"/>
            <a:ext cx="1857467" cy="877901"/>
            <a:chOff x="-14122" y="7072716"/>
            <a:chExt cx="1857467" cy="877901"/>
          </a:xfrm>
        </p:grpSpPr>
        <p:sp>
          <p:nvSpPr>
            <p:cNvPr id="1003" name="Google Shape;1003;p23"/>
            <p:cNvSpPr txBox="1"/>
            <p:nvPr/>
          </p:nvSpPr>
          <p:spPr>
            <a:xfrm>
              <a:off x="-14122" y="7072716"/>
              <a:ext cx="185746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Contacto con aves o cerdos</a:t>
              </a:r>
              <a:endParaRPr/>
            </a:p>
          </p:txBody>
        </p:sp>
        <p:sp>
          <p:nvSpPr>
            <p:cNvPr id="1004" name="Google Shape;1004;p23"/>
            <p:cNvSpPr/>
            <p:nvPr/>
          </p:nvSpPr>
          <p:spPr>
            <a:xfrm>
              <a:off x="476451" y="7363321"/>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a:p>
          </p:txBody>
        </p:sp>
        <p:sp>
          <p:nvSpPr>
            <p:cNvPr id="1005" name="Google Shape;1005;p23"/>
            <p:cNvSpPr txBox="1"/>
            <p:nvPr/>
          </p:nvSpPr>
          <p:spPr>
            <a:xfrm>
              <a:off x="231681"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a:p>
          </p:txBody>
        </p:sp>
      </p:grpSp>
      <p:sp>
        <p:nvSpPr>
          <p:cNvPr id="1006" name="Google Shape;1006;p23"/>
          <p:cNvSpPr/>
          <p:nvPr/>
        </p:nvSpPr>
        <p:spPr>
          <a:xfrm>
            <a:off x="2273046" y="2858322"/>
            <a:ext cx="4808475"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Figura. Número de casos de IRAG inusitada, residentes en Medellín, a Periodo epidemiológico 9 acumulado, 2022</a:t>
            </a:r>
            <a:endParaRPr/>
          </a:p>
        </p:txBody>
      </p:sp>
      <p:pic>
        <p:nvPicPr>
          <p:cNvPr id="1007" name="Google Shape;1007;p23"/>
          <p:cNvPicPr preferRelativeResize="0"/>
          <p:nvPr/>
        </p:nvPicPr>
        <p:blipFill rotWithShape="1">
          <a:blip r:embed="rId7">
            <a:alphaModFix/>
          </a:blip>
          <a:srcRect b="0" l="0" r="50000" t="0"/>
          <a:stretch/>
        </p:blipFill>
        <p:spPr>
          <a:xfrm>
            <a:off x="5438539" y="6073446"/>
            <a:ext cx="998542" cy="874818"/>
          </a:xfrm>
          <a:prstGeom prst="rect">
            <a:avLst/>
          </a:prstGeom>
          <a:noFill/>
          <a:ln>
            <a:noFill/>
          </a:ln>
        </p:spPr>
      </p:pic>
      <p:pic>
        <p:nvPicPr>
          <p:cNvPr id="1008" name="Google Shape;1008;p23"/>
          <p:cNvPicPr preferRelativeResize="0"/>
          <p:nvPr/>
        </p:nvPicPr>
        <p:blipFill rotWithShape="1">
          <a:blip r:embed="rId7">
            <a:alphaModFix/>
          </a:blip>
          <a:srcRect b="0" l="50528" r="0" t="0"/>
          <a:stretch/>
        </p:blipFill>
        <p:spPr>
          <a:xfrm>
            <a:off x="2041762" y="7904185"/>
            <a:ext cx="949056" cy="840331"/>
          </a:xfrm>
          <a:prstGeom prst="rect">
            <a:avLst/>
          </a:prstGeom>
          <a:noFill/>
          <a:ln>
            <a:noFill/>
          </a:ln>
        </p:spPr>
      </p:pic>
      <p:pic>
        <p:nvPicPr>
          <p:cNvPr id="1009" name="Google Shape;1009;p23"/>
          <p:cNvPicPr preferRelativeResize="0"/>
          <p:nvPr/>
        </p:nvPicPr>
        <p:blipFill rotWithShape="1">
          <a:blip r:embed="rId8">
            <a:alphaModFix/>
          </a:blip>
          <a:srcRect b="0" l="10893" r="64411" t="0"/>
          <a:stretch/>
        </p:blipFill>
        <p:spPr>
          <a:xfrm>
            <a:off x="3045857" y="6162832"/>
            <a:ext cx="904106" cy="743198"/>
          </a:xfrm>
          <a:prstGeom prst="rect">
            <a:avLst/>
          </a:prstGeom>
          <a:noFill/>
          <a:ln>
            <a:noFill/>
          </a:ln>
        </p:spPr>
      </p:pic>
      <p:grpSp>
        <p:nvGrpSpPr>
          <p:cNvPr id="1010" name="Google Shape;1010;p23"/>
          <p:cNvGrpSpPr/>
          <p:nvPr/>
        </p:nvGrpSpPr>
        <p:grpSpPr>
          <a:xfrm>
            <a:off x="2874133" y="6840926"/>
            <a:ext cx="1229607" cy="747277"/>
            <a:chOff x="-14122" y="7072716"/>
            <a:chExt cx="1229607" cy="747277"/>
          </a:xfrm>
        </p:grpSpPr>
        <p:sp>
          <p:nvSpPr>
            <p:cNvPr id="1011" name="Google Shape;1011;p23"/>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Hospitalizados</a:t>
              </a:r>
              <a:endParaRPr/>
            </a:p>
          </p:txBody>
        </p:sp>
        <p:sp>
          <p:nvSpPr>
            <p:cNvPr id="1012" name="Google Shape;1012;p23"/>
            <p:cNvSpPr/>
            <p:nvPr/>
          </p:nvSpPr>
          <p:spPr>
            <a:xfrm>
              <a:off x="157602" y="7363320"/>
              <a:ext cx="792012" cy="456673"/>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660 casos</a:t>
              </a:r>
              <a:endParaRPr/>
            </a:p>
          </p:txBody>
        </p:sp>
      </p:grpSp>
      <p:pic>
        <p:nvPicPr>
          <p:cNvPr id="1013" name="Google Shape;1013;p23"/>
          <p:cNvPicPr preferRelativeResize="0"/>
          <p:nvPr/>
        </p:nvPicPr>
        <p:blipFill rotWithShape="1">
          <a:blip r:embed="rId9">
            <a:alphaModFix/>
          </a:blip>
          <a:srcRect b="0" l="55406" r="19476" t="0"/>
          <a:stretch/>
        </p:blipFill>
        <p:spPr>
          <a:xfrm>
            <a:off x="4108267" y="6219530"/>
            <a:ext cx="844527" cy="708025"/>
          </a:xfrm>
          <a:prstGeom prst="rect">
            <a:avLst/>
          </a:prstGeom>
          <a:noFill/>
          <a:ln>
            <a:noFill/>
          </a:ln>
        </p:spPr>
      </p:pic>
      <p:grpSp>
        <p:nvGrpSpPr>
          <p:cNvPr id="1014" name="Google Shape;1014;p23"/>
          <p:cNvGrpSpPr/>
          <p:nvPr/>
        </p:nvGrpSpPr>
        <p:grpSpPr>
          <a:xfrm>
            <a:off x="3965962" y="6848803"/>
            <a:ext cx="1229607" cy="650645"/>
            <a:chOff x="-14122" y="7072716"/>
            <a:chExt cx="1229607" cy="650645"/>
          </a:xfrm>
        </p:grpSpPr>
        <p:sp>
          <p:nvSpPr>
            <p:cNvPr id="1015" name="Google Shape;1015;p23"/>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Defunciones</a:t>
              </a:r>
              <a:endParaRPr/>
            </a:p>
          </p:txBody>
        </p:sp>
        <p:sp>
          <p:nvSpPr>
            <p:cNvPr id="1016" name="Google Shape;1016;p23"/>
            <p:cNvSpPr/>
            <p:nvPr/>
          </p:nvSpPr>
          <p:spPr>
            <a:xfrm>
              <a:off x="209545" y="7363321"/>
              <a:ext cx="861489"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17 casos</a:t>
              </a:r>
              <a:endParaRPr/>
            </a:p>
          </p:txBody>
        </p:sp>
      </p:grpSp>
      <p:grpSp>
        <p:nvGrpSpPr>
          <p:cNvPr id="1017" name="Google Shape;1017;p23"/>
          <p:cNvGrpSpPr/>
          <p:nvPr/>
        </p:nvGrpSpPr>
        <p:grpSpPr>
          <a:xfrm>
            <a:off x="4974074" y="6852567"/>
            <a:ext cx="1794728" cy="631184"/>
            <a:chOff x="-14122" y="7072716"/>
            <a:chExt cx="1794728" cy="631184"/>
          </a:xfrm>
        </p:grpSpPr>
        <p:sp>
          <p:nvSpPr>
            <p:cNvPr id="1018" name="Google Shape;1018;p23"/>
            <p:cNvSpPr txBox="1"/>
            <p:nvPr/>
          </p:nvSpPr>
          <p:spPr>
            <a:xfrm>
              <a:off x="-14122" y="7072716"/>
              <a:ext cx="179472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Trabajadores de la salud</a:t>
              </a:r>
              <a:endParaRPr/>
            </a:p>
          </p:txBody>
        </p:sp>
        <p:sp>
          <p:nvSpPr>
            <p:cNvPr id="1019" name="Google Shape;1019;p23"/>
            <p:cNvSpPr/>
            <p:nvPr/>
          </p:nvSpPr>
          <p:spPr>
            <a:xfrm>
              <a:off x="537468" y="7343860"/>
              <a:ext cx="865807"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a:p>
          </p:txBody>
        </p:sp>
      </p:grpSp>
      <p:pic>
        <p:nvPicPr>
          <p:cNvPr id="1020" name="Google Shape;1020;p23"/>
          <p:cNvPicPr preferRelativeResize="0"/>
          <p:nvPr/>
        </p:nvPicPr>
        <p:blipFill rotWithShape="1">
          <a:blip r:embed="rId10">
            <a:alphaModFix/>
          </a:blip>
          <a:srcRect b="0" l="0" r="0" t="0"/>
          <a:stretch/>
        </p:blipFill>
        <p:spPr>
          <a:xfrm>
            <a:off x="4146244" y="7906739"/>
            <a:ext cx="904875" cy="788987"/>
          </a:xfrm>
          <a:prstGeom prst="rect">
            <a:avLst/>
          </a:prstGeom>
          <a:noFill/>
          <a:ln>
            <a:noFill/>
          </a:ln>
        </p:spPr>
      </p:pic>
      <p:sp>
        <p:nvSpPr>
          <p:cNvPr id="1021" name="Google Shape;1021;p23"/>
          <p:cNvSpPr txBox="1"/>
          <p:nvPr/>
        </p:nvSpPr>
        <p:spPr>
          <a:xfrm>
            <a:off x="-1" y="4635320"/>
            <a:ext cx="215341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900">
                <a:solidFill>
                  <a:schemeClr val="dk1"/>
                </a:solidFill>
                <a:latin typeface="Arial Narrow"/>
                <a:ea typeface="Arial Narrow"/>
                <a:cs typeface="Arial Narrow"/>
                <a:sym typeface="Arial Narrow"/>
              </a:rPr>
              <a:t>El lineamiento para la vigilancia de este evento cambió a partir del 1º de mayo de 2022, incluyendo en su reporte los pacientes hospitalizados y fallecidos con sospecha o confirmación de Covid-19.</a:t>
            </a:r>
            <a:endParaRPr b="1" sz="9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22" name="Google Shape;1022;p23"/>
          <p:cNvSpPr/>
          <p:nvPr/>
        </p:nvSpPr>
        <p:spPr>
          <a:xfrm>
            <a:off x="2218352" y="4895586"/>
            <a:ext cx="3600450"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p:txBody>
      </p:sp>
      <p:graphicFrame>
        <p:nvGraphicFramePr>
          <p:cNvPr id="1023" name="Google Shape;1023;p23"/>
          <p:cNvGraphicFramePr/>
          <p:nvPr/>
        </p:nvGraphicFramePr>
        <p:xfrm>
          <a:off x="2163513" y="470510"/>
          <a:ext cx="4946011" cy="1858478"/>
        </p:xfrm>
        <a:graphic>
          <a:graphicData uri="http://schemas.openxmlformats.org/drawingml/2006/chart">
            <c:chart r:id="rId11"/>
          </a:graphicData>
        </a:graphic>
      </p:graphicFrame>
      <p:graphicFrame>
        <p:nvGraphicFramePr>
          <p:cNvPr id="1024" name="Google Shape;1024;p23"/>
          <p:cNvGraphicFramePr/>
          <p:nvPr/>
        </p:nvGraphicFramePr>
        <p:xfrm>
          <a:off x="2186587" y="3331793"/>
          <a:ext cx="4971576" cy="1671555"/>
        </p:xfrm>
        <a:graphic>
          <a:graphicData uri="http://schemas.openxmlformats.org/drawingml/2006/chart">
            <c:chart r:id="rId12"/>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8" name="Shape 1028"/>
        <p:cNvGrpSpPr/>
        <p:nvPr/>
      </p:nvGrpSpPr>
      <p:grpSpPr>
        <a:xfrm>
          <a:off x="0" y="0"/>
          <a:ext cx="0" cy="0"/>
          <a:chOff x="0" y="0"/>
          <a:chExt cx="0" cy="0"/>
        </a:xfrm>
      </p:grpSpPr>
      <p:pic>
        <p:nvPicPr>
          <p:cNvPr id="1029" name="Google Shape;1029;p24"/>
          <p:cNvPicPr preferRelativeResize="0"/>
          <p:nvPr/>
        </p:nvPicPr>
        <p:blipFill rotWithShape="1">
          <a:blip r:embed="rId3">
            <a:alphaModFix/>
          </a:blip>
          <a:srcRect b="0" l="0" r="0" t="0"/>
          <a:stretch/>
        </p:blipFill>
        <p:spPr>
          <a:xfrm>
            <a:off x="-21678" y="5592"/>
            <a:ext cx="2174084" cy="2818587"/>
          </a:xfrm>
          <a:prstGeom prst="rect">
            <a:avLst/>
          </a:prstGeom>
          <a:noFill/>
          <a:ln>
            <a:noFill/>
          </a:ln>
        </p:spPr>
      </p:pic>
      <p:pic>
        <p:nvPicPr>
          <p:cNvPr id="1030" name="Google Shape;1030;p24"/>
          <p:cNvPicPr preferRelativeResize="0"/>
          <p:nvPr/>
        </p:nvPicPr>
        <p:blipFill rotWithShape="1">
          <a:blip r:embed="rId4">
            <a:alphaModFix/>
          </a:blip>
          <a:srcRect b="0" l="0" r="0" t="51431"/>
          <a:stretch/>
        </p:blipFill>
        <p:spPr>
          <a:xfrm>
            <a:off x="0" y="2824178"/>
            <a:ext cx="2180731" cy="2724869"/>
          </a:xfrm>
          <a:prstGeom prst="rect">
            <a:avLst/>
          </a:prstGeom>
          <a:noFill/>
          <a:ln>
            <a:noFill/>
          </a:ln>
        </p:spPr>
      </p:pic>
      <p:sp>
        <p:nvSpPr>
          <p:cNvPr id="1031" name="Google Shape;1031;p24"/>
          <p:cNvSpPr txBox="1"/>
          <p:nvPr/>
        </p:nvSpPr>
        <p:spPr>
          <a:xfrm>
            <a:off x="72058" y="766609"/>
            <a:ext cx="216024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Medellín, a septiembre 2022</a:t>
            </a:r>
            <a:endParaRPr/>
          </a:p>
        </p:txBody>
      </p:sp>
      <p:grpSp>
        <p:nvGrpSpPr>
          <p:cNvPr id="1032" name="Google Shape;1032;p24"/>
          <p:cNvGrpSpPr/>
          <p:nvPr/>
        </p:nvGrpSpPr>
        <p:grpSpPr>
          <a:xfrm>
            <a:off x="179214" y="4211960"/>
            <a:ext cx="1892650" cy="488476"/>
            <a:chOff x="2397524" y="3379972"/>
            <a:chExt cx="4508500" cy="904875"/>
          </a:xfrm>
        </p:grpSpPr>
        <p:pic>
          <p:nvPicPr>
            <p:cNvPr id="1033" name="Google Shape;1033;p24"/>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034" name="Google Shape;1034;p24"/>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588</a:t>
              </a:r>
              <a:endParaRPr b="1" sz="2000">
                <a:solidFill>
                  <a:schemeClr val="dk1"/>
                </a:solidFill>
                <a:latin typeface="Arial Narrow"/>
                <a:ea typeface="Arial Narrow"/>
                <a:cs typeface="Arial Narrow"/>
                <a:sym typeface="Arial Narrow"/>
              </a:endParaRPr>
            </a:p>
          </p:txBody>
        </p:sp>
      </p:grpSp>
      <p:sp>
        <p:nvSpPr>
          <p:cNvPr id="1035" name="Google Shape;1035;p24"/>
          <p:cNvSpPr txBox="1"/>
          <p:nvPr/>
        </p:nvSpPr>
        <p:spPr>
          <a:xfrm>
            <a:off x="179214" y="4704713"/>
            <a:ext cx="2001517"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Variación porcentual de</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 -67,5% respecto al mismo periodo del año anterior</a:t>
            </a:r>
            <a:endParaRPr/>
          </a:p>
        </p:txBody>
      </p:sp>
      <p:grpSp>
        <p:nvGrpSpPr>
          <p:cNvPr id="1036" name="Google Shape;1036;p24"/>
          <p:cNvGrpSpPr/>
          <p:nvPr/>
        </p:nvGrpSpPr>
        <p:grpSpPr>
          <a:xfrm>
            <a:off x="2448322" y="74775"/>
            <a:ext cx="3446504" cy="276999"/>
            <a:chOff x="2448322" y="74775"/>
            <a:chExt cx="3446504" cy="276999"/>
          </a:xfrm>
        </p:grpSpPr>
        <p:sp>
          <p:nvSpPr>
            <p:cNvPr id="1037" name="Google Shape;1037;p2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Arial Narrow"/>
                  <a:ea typeface="Arial Narrow"/>
                  <a:cs typeface="Arial Narrow"/>
                  <a:sym typeface="Arial Narrow"/>
                </a:rPr>
                <a:t>1</a:t>
              </a:r>
              <a:endParaRPr/>
            </a:p>
          </p:txBody>
        </p:sp>
        <p:cxnSp>
          <p:nvCxnSpPr>
            <p:cNvPr id="1038" name="Google Shape;1038;p24"/>
            <p:cNvCxnSpPr>
              <a:stCxn id="103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39" name="Google Shape;1039;p2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grpSp>
        <p:nvGrpSpPr>
          <p:cNvPr id="1040" name="Google Shape;1040;p24"/>
          <p:cNvGrpSpPr/>
          <p:nvPr/>
        </p:nvGrpSpPr>
        <p:grpSpPr>
          <a:xfrm>
            <a:off x="634478" y="5575662"/>
            <a:ext cx="6398766" cy="461665"/>
            <a:chOff x="2448322" y="28805"/>
            <a:chExt cx="6539760" cy="461665"/>
          </a:xfrm>
        </p:grpSpPr>
        <p:sp>
          <p:nvSpPr>
            <p:cNvPr id="1041" name="Google Shape;1041;p2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Arial Narrow"/>
                  <a:ea typeface="Arial Narrow"/>
                  <a:cs typeface="Arial Narrow"/>
                  <a:sym typeface="Arial Narrow"/>
                </a:rPr>
                <a:t>3</a:t>
              </a:r>
              <a:endParaRPr/>
            </a:p>
          </p:txBody>
        </p:sp>
        <p:cxnSp>
          <p:nvCxnSpPr>
            <p:cNvPr id="1042" name="Google Shape;1042;p24"/>
            <p:cNvCxnSpPr>
              <a:stCxn id="104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43" name="Google Shape;1043;p24"/>
            <p:cNvSpPr txBox="1"/>
            <p:nvPr/>
          </p:nvSpPr>
          <p:spPr>
            <a:xfrm>
              <a:off x="3384426" y="28805"/>
              <a:ext cx="560365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Tasas de incidencia, porcentajes de uso de dispositivos en UCI y microorganismos asociados a IAD a septiembre de 2022*</a:t>
              </a:r>
              <a:endParaRPr/>
            </a:p>
          </p:txBody>
        </p:sp>
      </p:grpSp>
      <p:sp>
        <p:nvSpPr>
          <p:cNvPr id="1044" name="Google Shape;1044;p2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24</a:t>
            </a:r>
            <a:endParaRPr b="1" sz="1050">
              <a:solidFill>
                <a:schemeClr val="dk1"/>
              </a:solidFill>
              <a:latin typeface="Arial Narrow"/>
              <a:ea typeface="Arial Narrow"/>
              <a:cs typeface="Arial Narrow"/>
              <a:sym typeface="Arial Narrow"/>
            </a:endParaRPr>
          </a:p>
        </p:txBody>
      </p:sp>
      <p:sp>
        <p:nvSpPr>
          <p:cNvPr id="1045" name="Google Shape;1045;p24"/>
          <p:cNvSpPr txBox="1"/>
          <p:nvPr>
            <p:ph type="ctrTitle"/>
          </p:nvPr>
        </p:nvSpPr>
        <p:spPr>
          <a:xfrm>
            <a:off x="-29713" y="132123"/>
            <a:ext cx="2208885" cy="646331"/>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800"/>
              <a:buFont typeface="Arial Narrow"/>
              <a:buNone/>
            </a:pPr>
            <a:r>
              <a:rPr b="1" lang="es-ES" sz="1800">
                <a:solidFill>
                  <a:srgbClr val="C00000"/>
                </a:solidFill>
                <a:latin typeface="Arial Narrow"/>
                <a:ea typeface="Arial Narrow"/>
                <a:cs typeface="Arial Narrow"/>
                <a:sym typeface="Arial Narrow"/>
              </a:rPr>
              <a:t>Infección asociadas a dispositivos en UCI</a:t>
            </a:r>
            <a:endParaRPr/>
          </a:p>
        </p:txBody>
      </p:sp>
      <p:sp>
        <p:nvSpPr>
          <p:cNvPr id="1046" name="Google Shape;1046;p24"/>
          <p:cNvSpPr/>
          <p:nvPr/>
        </p:nvSpPr>
        <p:spPr>
          <a:xfrm>
            <a:off x="2180731" y="3117758"/>
            <a:ext cx="5020169" cy="39052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47" name="Google Shape;1047;p24"/>
          <p:cNvGrpSpPr/>
          <p:nvPr/>
        </p:nvGrpSpPr>
        <p:grpSpPr>
          <a:xfrm>
            <a:off x="4405873" y="3186190"/>
            <a:ext cx="3446504" cy="276999"/>
            <a:chOff x="2448322" y="74775"/>
            <a:chExt cx="3446504" cy="276999"/>
          </a:xfrm>
        </p:grpSpPr>
        <p:sp>
          <p:nvSpPr>
            <p:cNvPr id="1048" name="Google Shape;1048;p2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Arial Narrow"/>
                  <a:ea typeface="Arial Narrow"/>
                  <a:cs typeface="Arial Narrow"/>
                  <a:sym typeface="Arial Narrow"/>
                </a:rPr>
                <a:t>2</a:t>
              </a:r>
              <a:endParaRPr/>
            </a:p>
          </p:txBody>
        </p:sp>
        <p:cxnSp>
          <p:nvCxnSpPr>
            <p:cNvPr id="1049" name="Google Shape;1049;p24"/>
            <p:cNvCxnSpPr>
              <a:stCxn id="104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50" name="Google Shape;1050;p2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Definiciones y percentiles</a:t>
              </a:r>
              <a:endParaRPr/>
            </a:p>
          </p:txBody>
        </p:sp>
      </p:grpSp>
      <p:sp>
        <p:nvSpPr>
          <p:cNvPr id="1051" name="Google Shape;1051;p24"/>
          <p:cNvSpPr txBox="1"/>
          <p:nvPr/>
        </p:nvSpPr>
        <p:spPr>
          <a:xfrm>
            <a:off x="2175772" y="3542727"/>
            <a:ext cx="1716226"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u="sng">
                <a:solidFill>
                  <a:schemeClr val="dk1"/>
                </a:solidFill>
                <a:latin typeface="Arial Narrow"/>
                <a:ea typeface="Arial Narrow"/>
                <a:cs typeface="Arial Narrow"/>
                <a:sym typeface="Arial Narrow"/>
              </a:rPr>
              <a:t>Infección del torrente sanguíneo asociada a catéter – ITS-AC</a:t>
            </a:r>
            <a:endParaRPr/>
          </a:p>
          <a:p>
            <a:pPr indent="0" lvl="0" marL="0" marR="0" rtl="0" algn="ctr">
              <a:spcBef>
                <a:spcPts val="0"/>
              </a:spcBef>
              <a:spcAft>
                <a:spcPts val="0"/>
              </a:spcAft>
              <a:buNone/>
            </a:pPr>
            <a:r>
              <a:t/>
            </a:r>
            <a:endParaRPr b="1" sz="1100" u="sng">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800">
                <a:solidFill>
                  <a:schemeClr val="dk1"/>
                </a:solidFill>
                <a:latin typeface="Arial Narrow"/>
                <a:ea typeface="Arial Narrow"/>
                <a:cs typeface="Arial Narrow"/>
                <a:sym typeface="Arial Narrow"/>
              </a:rPr>
              <a:t>Combinación de criterios clínicos y de laboratorios aplicados en pacientes para clasificar las infecciones del torrente sanguíneo primarias derivadas del catéter central.</a:t>
            </a:r>
            <a:endParaRPr/>
          </a:p>
        </p:txBody>
      </p:sp>
      <p:sp>
        <p:nvSpPr>
          <p:cNvPr id="1052" name="Google Shape;1052;p24"/>
          <p:cNvSpPr txBox="1"/>
          <p:nvPr/>
        </p:nvSpPr>
        <p:spPr>
          <a:xfrm>
            <a:off x="5577320" y="3554669"/>
            <a:ext cx="1582548" cy="13388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u="sng">
                <a:solidFill>
                  <a:schemeClr val="dk1"/>
                </a:solidFill>
                <a:latin typeface="Arial Narrow"/>
                <a:ea typeface="Arial Narrow"/>
                <a:cs typeface="Arial Narrow"/>
                <a:sym typeface="Arial Narrow"/>
              </a:rPr>
              <a:t>Neumonía asociada a ventilador - NAV</a:t>
            </a:r>
            <a:endParaRPr/>
          </a:p>
          <a:p>
            <a:pPr indent="0" lvl="0" marL="0" marR="0" rtl="0" algn="ctr">
              <a:spcBef>
                <a:spcPts val="0"/>
              </a:spcBef>
              <a:spcAft>
                <a:spcPts val="0"/>
              </a:spcAft>
              <a:buNone/>
            </a:pPr>
            <a:r>
              <a:t/>
            </a:r>
            <a:endParaRPr b="1" sz="1100" u="sng">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800">
                <a:solidFill>
                  <a:schemeClr val="dk1"/>
                </a:solidFill>
                <a:latin typeface="Arial Narrow"/>
                <a:ea typeface="Arial Narrow"/>
                <a:cs typeface="Arial Narrow"/>
                <a:sym typeface="Arial Narrow"/>
              </a:rPr>
              <a:t>Combinación de criterios radiológicos, clínicos y de laboratorio para Neumonía en un paciente que estuvo intubado y ventilado en el momento o dentro de las 48 horas previas al inicio del evento.</a:t>
            </a:r>
            <a:endParaRPr/>
          </a:p>
        </p:txBody>
      </p:sp>
      <p:cxnSp>
        <p:nvCxnSpPr>
          <p:cNvPr id="1053" name="Google Shape;1053;p24"/>
          <p:cNvCxnSpPr/>
          <p:nvPr/>
        </p:nvCxnSpPr>
        <p:spPr>
          <a:xfrm>
            <a:off x="3888482" y="3557550"/>
            <a:ext cx="0" cy="1370172"/>
          </a:xfrm>
          <a:prstGeom prst="straightConnector1">
            <a:avLst/>
          </a:prstGeom>
          <a:noFill/>
          <a:ln cap="flat" cmpd="sng" w="9525">
            <a:solidFill>
              <a:schemeClr val="dk1"/>
            </a:solidFill>
            <a:prstDash val="dashDot"/>
            <a:round/>
            <a:headEnd len="sm" w="sm" type="none"/>
            <a:tailEnd len="sm" w="sm" type="none"/>
          </a:ln>
        </p:spPr>
      </p:cxnSp>
      <p:cxnSp>
        <p:nvCxnSpPr>
          <p:cNvPr id="1054" name="Google Shape;1054;p24"/>
          <p:cNvCxnSpPr/>
          <p:nvPr/>
        </p:nvCxnSpPr>
        <p:spPr>
          <a:xfrm>
            <a:off x="5505146" y="3535582"/>
            <a:ext cx="0" cy="1357915"/>
          </a:xfrm>
          <a:prstGeom prst="straightConnector1">
            <a:avLst/>
          </a:prstGeom>
          <a:noFill/>
          <a:ln cap="flat" cmpd="sng" w="9525">
            <a:solidFill>
              <a:schemeClr val="dk1"/>
            </a:solidFill>
            <a:prstDash val="dashDot"/>
            <a:round/>
            <a:headEnd len="sm" w="sm" type="none"/>
            <a:tailEnd len="sm" w="sm" type="none"/>
          </a:ln>
        </p:spPr>
      </p:cxnSp>
      <p:sp>
        <p:nvSpPr>
          <p:cNvPr id="1055" name="Google Shape;1055;p24"/>
          <p:cNvSpPr txBox="1"/>
          <p:nvPr/>
        </p:nvSpPr>
        <p:spPr>
          <a:xfrm>
            <a:off x="3809999" y="3495943"/>
            <a:ext cx="1732261" cy="150810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u="sng">
                <a:solidFill>
                  <a:schemeClr val="dk1"/>
                </a:solidFill>
                <a:latin typeface="Arial Narrow"/>
                <a:ea typeface="Arial Narrow"/>
                <a:cs typeface="Arial Narrow"/>
                <a:sym typeface="Arial Narrow"/>
              </a:rPr>
              <a:t>Infección sintomática de tracto urinario asociada a catéter – ISTU-AC</a:t>
            </a:r>
            <a:endParaRPr/>
          </a:p>
          <a:p>
            <a:pPr indent="0" lvl="0" marL="0" marR="0" rtl="0" algn="ctr">
              <a:spcBef>
                <a:spcPts val="0"/>
              </a:spcBef>
              <a:spcAft>
                <a:spcPts val="0"/>
              </a:spcAft>
              <a:buNone/>
            </a:pPr>
            <a:r>
              <a:t/>
            </a:r>
            <a:endParaRPr b="1" sz="1100" u="sng">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800">
                <a:solidFill>
                  <a:schemeClr val="dk1"/>
                </a:solidFill>
                <a:latin typeface="Arial Narrow"/>
                <a:ea typeface="Arial Narrow"/>
                <a:cs typeface="Arial Narrow"/>
                <a:sym typeface="Arial Narrow"/>
              </a:rPr>
              <a:t>Combinación de criterios clínicos y de laboratorio aplicados en pacientes con infección sintomática del tracto urinario quienes tienen o estuvieron expuestos a sonda vesical 48 horas antes del inicio del evento.</a:t>
            </a:r>
            <a:endParaRPr/>
          </a:p>
        </p:txBody>
      </p:sp>
      <p:pic>
        <p:nvPicPr>
          <p:cNvPr id="1056" name="Google Shape;1056;p24"/>
          <p:cNvPicPr preferRelativeResize="0"/>
          <p:nvPr/>
        </p:nvPicPr>
        <p:blipFill rotWithShape="1">
          <a:blip r:embed="rId6">
            <a:alphaModFix/>
          </a:blip>
          <a:srcRect b="0" l="8316" r="59526" t="0"/>
          <a:stretch/>
        </p:blipFill>
        <p:spPr>
          <a:xfrm>
            <a:off x="504106" y="6016697"/>
            <a:ext cx="1231717" cy="3090897"/>
          </a:xfrm>
          <a:prstGeom prst="rect">
            <a:avLst/>
          </a:prstGeom>
          <a:noFill/>
          <a:ln>
            <a:noFill/>
          </a:ln>
        </p:spPr>
      </p:pic>
      <p:sp>
        <p:nvSpPr>
          <p:cNvPr id="1057" name="Google Shape;1057;p24"/>
          <p:cNvSpPr/>
          <p:nvPr/>
        </p:nvSpPr>
        <p:spPr>
          <a:xfrm>
            <a:off x="2232298" y="6084168"/>
            <a:ext cx="1353561" cy="527569"/>
          </a:xfrm>
          <a:prstGeom prst="roundRect">
            <a:avLst>
              <a:gd fmla="val 16667" name="adj"/>
            </a:avLst>
          </a:prstGeom>
          <a:solidFill>
            <a:srgbClr val="E5B8B7"/>
          </a:solidFill>
          <a:ln cap="flat" cmpd="sng" w="25400">
            <a:solidFill>
              <a:srgbClr val="E5B8B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s-ES" sz="900">
                <a:solidFill>
                  <a:schemeClr val="dk1"/>
                </a:solidFill>
                <a:latin typeface="Arial Narrow"/>
                <a:ea typeface="Arial Narrow"/>
                <a:cs typeface="Arial Narrow"/>
                <a:sym typeface="Arial Narrow"/>
              </a:rPr>
              <a:t>Tasa de Infección del torrente sanguíneo asociado al catéter venoso central </a:t>
            </a:r>
            <a:endParaRPr/>
          </a:p>
        </p:txBody>
      </p:sp>
      <p:sp>
        <p:nvSpPr>
          <p:cNvPr id="1058" name="Google Shape;1058;p24"/>
          <p:cNvSpPr/>
          <p:nvPr/>
        </p:nvSpPr>
        <p:spPr>
          <a:xfrm>
            <a:off x="2254840" y="7485235"/>
            <a:ext cx="1331019" cy="504055"/>
          </a:xfrm>
          <a:prstGeom prst="roundRect">
            <a:avLst>
              <a:gd fmla="val 16667" name="adj"/>
            </a:avLst>
          </a:prstGeom>
          <a:solidFill>
            <a:srgbClr val="B6DDE7"/>
          </a:solidFill>
          <a:ln cap="flat" cmpd="sng" w="25400">
            <a:solidFill>
              <a:srgbClr val="B6DDE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s-ES" sz="900">
                <a:solidFill>
                  <a:schemeClr val="dk1"/>
                </a:solidFill>
                <a:latin typeface="Arial Narrow"/>
                <a:ea typeface="Arial Narrow"/>
                <a:cs typeface="Arial Narrow"/>
                <a:sym typeface="Arial Narrow"/>
              </a:rPr>
              <a:t>Tasa de Neumonía asociada al </a:t>
            </a:r>
            <a:endParaRPr/>
          </a:p>
          <a:p>
            <a:pPr indent="0" lvl="0" marL="0" marR="0" rtl="0" algn="l">
              <a:spcBef>
                <a:spcPts val="0"/>
              </a:spcBef>
              <a:spcAft>
                <a:spcPts val="0"/>
              </a:spcAft>
              <a:buNone/>
            </a:pPr>
            <a:r>
              <a:rPr b="1" lang="es-ES" sz="900">
                <a:solidFill>
                  <a:schemeClr val="dk1"/>
                </a:solidFill>
                <a:latin typeface="Arial Narrow"/>
                <a:ea typeface="Arial Narrow"/>
                <a:cs typeface="Arial Narrow"/>
                <a:sym typeface="Arial Narrow"/>
              </a:rPr>
              <a:t>ventilador</a:t>
            </a:r>
            <a:endParaRPr/>
          </a:p>
        </p:txBody>
      </p:sp>
      <p:sp>
        <p:nvSpPr>
          <p:cNvPr id="1059" name="Google Shape;1059;p24"/>
          <p:cNvSpPr/>
          <p:nvPr/>
        </p:nvSpPr>
        <p:spPr>
          <a:xfrm>
            <a:off x="4809734" y="6100116"/>
            <a:ext cx="1166980" cy="511622"/>
          </a:xfrm>
          <a:prstGeom prst="roundRect">
            <a:avLst>
              <a:gd fmla="val 16667" name="adj"/>
            </a:avLst>
          </a:prstGeom>
          <a:solidFill>
            <a:srgbClr val="D4F7A9"/>
          </a:solidFill>
          <a:ln cap="flat" cmpd="sng" w="25400">
            <a:solidFill>
              <a:srgbClr val="D4F7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s-ES" sz="900">
                <a:solidFill>
                  <a:schemeClr val="dk1"/>
                </a:solidFill>
                <a:latin typeface="Arial Narrow"/>
                <a:ea typeface="Arial Narrow"/>
                <a:cs typeface="Arial Narrow"/>
                <a:sym typeface="Arial Narrow"/>
              </a:rPr>
              <a:t>Tasa de Infección del tracto urinario asociado a sonda vesical </a:t>
            </a:r>
            <a:endParaRPr/>
          </a:p>
        </p:txBody>
      </p:sp>
      <p:pic>
        <p:nvPicPr>
          <p:cNvPr id="1060" name="Google Shape;1060;p24"/>
          <p:cNvPicPr preferRelativeResize="0"/>
          <p:nvPr/>
        </p:nvPicPr>
        <p:blipFill rotWithShape="1">
          <a:blip r:embed="rId7">
            <a:alphaModFix/>
          </a:blip>
          <a:srcRect b="0" l="0" r="84474" t="10614"/>
          <a:stretch/>
        </p:blipFill>
        <p:spPr>
          <a:xfrm>
            <a:off x="6048722" y="7212534"/>
            <a:ext cx="389068" cy="356302"/>
          </a:xfrm>
          <a:prstGeom prst="rect">
            <a:avLst/>
          </a:prstGeom>
          <a:noFill/>
          <a:ln>
            <a:noFill/>
          </a:ln>
        </p:spPr>
      </p:pic>
      <p:pic>
        <p:nvPicPr>
          <p:cNvPr id="1061" name="Google Shape;1061;p24"/>
          <p:cNvPicPr preferRelativeResize="0"/>
          <p:nvPr/>
        </p:nvPicPr>
        <p:blipFill rotWithShape="1">
          <a:blip r:embed="rId7">
            <a:alphaModFix/>
          </a:blip>
          <a:srcRect b="0" l="29313" r="56038" t="7366"/>
          <a:stretch/>
        </p:blipFill>
        <p:spPr>
          <a:xfrm>
            <a:off x="5691724" y="7212534"/>
            <a:ext cx="356998" cy="383802"/>
          </a:xfrm>
          <a:prstGeom prst="rect">
            <a:avLst/>
          </a:prstGeom>
          <a:noFill/>
          <a:ln>
            <a:noFill/>
          </a:ln>
        </p:spPr>
      </p:pic>
      <p:sp>
        <p:nvSpPr>
          <p:cNvPr id="1062" name="Google Shape;1062;p24"/>
          <p:cNvSpPr txBox="1"/>
          <p:nvPr/>
        </p:nvSpPr>
        <p:spPr>
          <a:xfrm>
            <a:off x="2256810" y="6613675"/>
            <a:ext cx="1343640"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UCI Adultos:	2,1*           </a:t>
            </a:r>
            <a:endParaRPr b="1" sz="105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UCI Pediátrica:	2,3*</a:t>
            </a:r>
            <a:endParaRPr b="1" sz="105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UCI Neonatal:       5,6*</a:t>
            </a:r>
            <a:endParaRPr b="1" sz="105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 </a:t>
            </a:r>
            <a:r>
              <a:rPr b="1" lang="es-ES" sz="800">
                <a:solidFill>
                  <a:schemeClr val="dk1"/>
                </a:solidFill>
                <a:latin typeface="Arial Narrow"/>
                <a:ea typeface="Arial Narrow"/>
                <a:cs typeface="Arial Narrow"/>
                <a:sym typeface="Arial Narrow"/>
              </a:rPr>
              <a:t>*Casos por 1000 días de uso de catéter venoso central</a:t>
            </a:r>
            <a:endParaRPr/>
          </a:p>
        </p:txBody>
      </p:sp>
      <p:sp>
        <p:nvSpPr>
          <p:cNvPr id="1063" name="Google Shape;1063;p24"/>
          <p:cNvSpPr txBox="1"/>
          <p:nvPr/>
        </p:nvSpPr>
        <p:spPr>
          <a:xfrm>
            <a:off x="4727031" y="6621323"/>
            <a:ext cx="1393699"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UCI Adultos:	1,8**</a:t>
            </a:r>
            <a:endParaRPr b="1" sz="105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UCI Pediátrica:	4,1*</a:t>
            </a:r>
            <a:endParaRPr b="1" sz="105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900">
                <a:solidFill>
                  <a:schemeClr val="dk1"/>
                </a:solidFill>
                <a:latin typeface="Arial Narrow"/>
                <a:ea typeface="Arial Narrow"/>
                <a:cs typeface="Arial Narrow"/>
                <a:sym typeface="Arial Narrow"/>
              </a:rPr>
              <a:t> </a:t>
            </a:r>
            <a:r>
              <a:rPr b="1" lang="es-ES" sz="800">
                <a:solidFill>
                  <a:schemeClr val="dk1"/>
                </a:solidFill>
                <a:latin typeface="Arial Narrow"/>
                <a:ea typeface="Arial Narrow"/>
                <a:cs typeface="Arial Narrow"/>
                <a:sym typeface="Arial Narrow"/>
              </a:rPr>
              <a:t>***Casos por 1000 días de uso de catéter urinario</a:t>
            </a:r>
            <a:endParaRPr/>
          </a:p>
        </p:txBody>
      </p:sp>
      <p:sp>
        <p:nvSpPr>
          <p:cNvPr id="1064" name="Google Shape;1064;p24"/>
          <p:cNvSpPr txBox="1"/>
          <p:nvPr/>
        </p:nvSpPr>
        <p:spPr>
          <a:xfrm>
            <a:off x="2232298" y="7989290"/>
            <a:ext cx="1343639" cy="82330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UCI Adultos:	3,9**</a:t>
            </a:r>
            <a:endParaRPr b="1" sz="105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UCI Pediátrica:	1,8**</a:t>
            </a:r>
            <a:endParaRPr b="1" sz="105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UCI Neonatal: 	2,8*</a:t>
            </a:r>
            <a:endParaRPr b="1" sz="105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800">
                <a:solidFill>
                  <a:schemeClr val="dk1"/>
                </a:solidFill>
                <a:latin typeface="Arial Narrow"/>
                <a:ea typeface="Arial Narrow"/>
                <a:cs typeface="Arial Narrow"/>
                <a:sym typeface="Arial Narrow"/>
              </a:rPr>
              <a:t> **Casos por 1000 días de uso de ventilador</a:t>
            </a:r>
            <a:endParaRPr/>
          </a:p>
        </p:txBody>
      </p:sp>
      <p:sp>
        <p:nvSpPr>
          <p:cNvPr id="1065" name="Google Shape;1065;p24"/>
          <p:cNvSpPr txBox="1"/>
          <p:nvPr/>
        </p:nvSpPr>
        <p:spPr>
          <a:xfrm>
            <a:off x="50" y="2643753"/>
            <a:ext cx="2180731" cy="200055"/>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700"/>
              <a:buFont typeface="Arial"/>
              <a:buChar char="•"/>
            </a:pPr>
            <a:r>
              <a:rPr b="1" lang="es-ES" sz="700">
                <a:solidFill>
                  <a:schemeClr val="dk1"/>
                </a:solidFill>
                <a:latin typeface="Arial Narrow"/>
                <a:ea typeface="Arial Narrow"/>
                <a:cs typeface="Arial Narrow"/>
                <a:sym typeface="Arial Narrow"/>
              </a:rPr>
              <a:t>UCI= Unidad de cuidado intensivo</a:t>
            </a:r>
            <a:endParaRPr/>
          </a:p>
        </p:txBody>
      </p:sp>
      <p:sp>
        <p:nvSpPr>
          <p:cNvPr id="1066" name="Google Shape;1066;p24"/>
          <p:cNvSpPr/>
          <p:nvPr/>
        </p:nvSpPr>
        <p:spPr>
          <a:xfrm>
            <a:off x="3638508" y="6084169"/>
            <a:ext cx="1114070" cy="527568"/>
          </a:xfrm>
          <a:prstGeom prst="roundRect">
            <a:avLst>
              <a:gd fmla="val 16667" name="adj"/>
            </a:avLst>
          </a:prstGeom>
          <a:solidFill>
            <a:srgbClr val="E5B8B7"/>
          </a:solidFill>
          <a:ln cap="flat" cmpd="sng" w="25400">
            <a:solidFill>
              <a:srgbClr val="E5B8B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s-ES" sz="900">
                <a:solidFill>
                  <a:schemeClr val="dk1"/>
                </a:solidFill>
                <a:latin typeface="Arial Narrow"/>
                <a:ea typeface="Arial Narrow"/>
                <a:cs typeface="Arial Narrow"/>
                <a:sym typeface="Arial Narrow"/>
              </a:rPr>
              <a:t>Porcentaje de uso de catéter venoso central</a:t>
            </a:r>
            <a:endParaRPr/>
          </a:p>
        </p:txBody>
      </p:sp>
      <p:sp>
        <p:nvSpPr>
          <p:cNvPr id="1067" name="Google Shape;1067;p24"/>
          <p:cNvSpPr/>
          <p:nvPr/>
        </p:nvSpPr>
        <p:spPr>
          <a:xfrm>
            <a:off x="6048722" y="6084170"/>
            <a:ext cx="1139528" cy="527568"/>
          </a:xfrm>
          <a:prstGeom prst="roundRect">
            <a:avLst>
              <a:gd fmla="val 16667" name="adj"/>
            </a:avLst>
          </a:prstGeom>
          <a:solidFill>
            <a:srgbClr val="D4F7A9"/>
          </a:solidFill>
          <a:ln cap="flat" cmpd="sng" w="25400">
            <a:solidFill>
              <a:srgbClr val="D4F7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s-ES" sz="900">
                <a:solidFill>
                  <a:schemeClr val="dk1"/>
                </a:solidFill>
                <a:latin typeface="Arial Narrow"/>
                <a:ea typeface="Arial Narrow"/>
                <a:cs typeface="Arial Narrow"/>
                <a:sym typeface="Arial Narrow"/>
              </a:rPr>
              <a:t>Porcentaje de uso de sonda vesical</a:t>
            </a:r>
            <a:endParaRPr/>
          </a:p>
        </p:txBody>
      </p:sp>
      <p:sp>
        <p:nvSpPr>
          <p:cNvPr id="1068" name="Google Shape;1068;p24"/>
          <p:cNvSpPr/>
          <p:nvPr/>
        </p:nvSpPr>
        <p:spPr>
          <a:xfrm>
            <a:off x="3638509" y="7485235"/>
            <a:ext cx="1114070" cy="504055"/>
          </a:xfrm>
          <a:prstGeom prst="roundRect">
            <a:avLst>
              <a:gd fmla="val 16667" name="adj"/>
            </a:avLst>
          </a:prstGeom>
          <a:solidFill>
            <a:srgbClr val="B6DDE7"/>
          </a:solidFill>
          <a:ln cap="flat" cmpd="sng" w="25400">
            <a:solidFill>
              <a:srgbClr val="B6DDE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s-ES" sz="900">
                <a:solidFill>
                  <a:schemeClr val="dk1"/>
                </a:solidFill>
                <a:latin typeface="Arial Narrow"/>
                <a:ea typeface="Arial Narrow"/>
                <a:cs typeface="Arial Narrow"/>
                <a:sym typeface="Arial Narrow"/>
              </a:rPr>
              <a:t>Porcentaje de uso de </a:t>
            </a:r>
            <a:endParaRPr/>
          </a:p>
          <a:p>
            <a:pPr indent="0" lvl="0" marL="0" marR="0" rtl="0" algn="l">
              <a:spcBef>
                <a:spcPts val="0"/>
              </a:spcBef>
              <a:spcAft>
                <a:spcPts val="0"/>
              </a:spcAft>
              <a:buNone/>
            </a:pPr>
            <a:r>
              <a:rPr b="1" lang="es-ES" sz="900">
                <a:solidFill>
                  <a:schemeClr val="dk1"/>
                </a:solidFill>
                <a:latin typeface="Arial Narrow"/>
                <a:ea typeface="Arial Narrow"/>
                <a:cs typeface="Arial Narrow"/>
                <a:sym typeface="Arial Narrow"/>
              </a:rPr>
              <a:t>ventilador</a:t>
            </a:r>
            <a:endParaRPr/>
          </a:p>
        </p:txBody>
      </p:sp>
      <p:sp>
        <p:nvSpPr>
          <p:cNvPr id="1069" name="Google Shape;1069;p24"/>
          <p:cNvSpPr txBox="1"/>
          <p:nvPr/>
        </p:nvSpPr>
        <p:spPr>
          <a:xfrm>
            <a:off x="3474896" y="6613675"/>
            <a:ext cx="1565714"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UCI Adultos:     55,4%           </a:t>
            </a:r>
            <a:endParaRPr b="1" sz="105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UCI Pediátrica: 53,3%</a:t>
            </a:r>
            <a:endParaRPr b="1" sz="105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UCI Neonatal:   47,4%     </a:t>
            </a:r>
            <a:endParaRPr b="1" sz="1050">
              <a:solidFill>
                <a:schemeClr val="dk1"/>
              </a:solidFill>
              <a:latin typeface="Arial Narrow"/>
              <a:ea typeface="Arial Narrow"/>
              <a:cs typeface="Arial Narrow"/>
              <a:sym typeface="Arial Narrow"/>
            </a:endParaRPr>
          </a:p>
        </p:txBody>
      </p:sp>
      <p:sp>
        <p:nvSpPr>
          <p:cNvPr id="1070" name="Google Shape;1070;p24"/>
          <p:cNvSpPr txBox="1"/>
          <p:nvPr/>
        </p:nvSpPr>
        <p:spPr>
          <a:xfrm>
            <a:off x="5956124" y="6613675"/>
            <a:ext cx="1558305"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UCI Adultos:   61,7%</a:t>
            </a:r>
            <a:endParaRPr b="1" sz="105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UCI Pediátrica:34,1%</a:t>
            </a:r>
            <a:endParaRPr b="1" sz="1050">
              <a:solidFill>
                <a:schemeClr val="dk1"/>
              </a:solidFill>
              <a:latin typeface="Arial Narrow"/>
              <a:ea typeface="Arial Narrow"/>
              <a:cs typeface="Arial Narrow"/>
              <a:sym typeface="Arial Narrow"/>
            </a:endParaRPr>
          </a:p>
        </p:txBody>
      </p:sp>
      <p:sp>
        <p:nvSpPr>
          <p:cNvPr id="1071" name="Google Shape;1071;p24"/>
          <p:cNvSpPr txBox="1"/>
          <p:nvPr/>
        </p:nvSpPr>
        <p:spPr>
          <a:xfrm>
            <a:off x="3600450" y="8024058"/>
            <a:ext cx="1976870"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UCI Adultos:     44,7%</a:t>
            </a:r>
            <a:endParaRPr b="1" sz="105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UCI Pediátrica: 34,6%</a:t>
            </a:r>
            <a:endParaRPr b="1" sz="105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UCI Neonatal:   18,2%</a:t>
            </a:r>
            <a:endParaRPr b="1" sz="1050">
              <a:solidFill>
                <a:schemeClr val="dk1"/>
              </a:solidFill>
              <a:latin typeface="Arial Narrow"/>
              <a:ea typeface="Arial Narrow"/>
              <a:cs typeface="Arial Narrow"/>
              <a:sym typeface="Arial Narrow"/>
            </a:endParaRPr>
          </a:p>
        </p:txBody>
      </p:sp>
      <p:sp>
        <p:nvSpPr>
          <p:cNvPr id="1072" name="Google Shape;1072;p24"/>
          <p:cNvSpPr txBox="1"/>
          <p:nvPr/>
        </p:nvSpPr>
        <p:spPr>
          <a:xfrm>
            <a:off x="0" y="6012160"/>
            <a:ext cx="2232298"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Número de agentes causales por tipo de IAD</a:t>
            </a:r>
            <a:endParaRPr/>
          </a:p>
        </p:txBody>
      </p:sp>
      <p:sp>
        <p:nvSpPr>
          <p:cNvPr id="1073" name="Google Shape;1073;p24"/>
          <p:cNvSpPr txBox="1"/>
          <p:nvPr/>
        </p:nvSpPr>
        <p:spPr>
          <a:xfrm>
            <a:off x="-22594" y="8980457"/>
            <a:ext cx="1845028"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700">
                <a:solidFill>
                  <a:schemeClr val="dk1"/>
                </a:solidFill>
                <a:latin typeface="Arial Narrow"/>
                <a:ea typeface="Arial Narrow"/>
                <a:cs typeface="Arial Narrow"/>
                <a:sym typeface="Arial Narrow"/>
              </a:rPr>
              <a:t>Fuente: SIVIGILA</a:t>
            </a:r>
            <a:endParaRPr/>
          </a:p>
        </p:txBody>
      </p:sp>
      <p:sp>
        <p:nvSpPr>
          <p:cNvPr id="1074" name="Google Shape;1074;p24"/>
          <p:cNvSpPr/>
          <p:nvPr/>
        </p:nvSpPr>
        <p:spPr>
          <a:xfrm>
            <a:off x="2254840" y="2411760"/>
            <a:ext cx="4946011" cy="6309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Figura. Comportamiento de la notificación de Infección asociada a dispositivo -IAD en UCI. Medellín, a septiembre de 2022(acumulado) de 2020-2021-2022 </a:t>
            </a:r>
            <a:r>
              <a:rPr lang="es-ES" sz="900" u="sng">
                <a:solidFill>
                  <a:schemeClr val="dk1"/>
                </a:solidFill>
                <a:latin typeface="Arial Narrow"/>
                <a:ea typeface="Arial Narrow"/>
                <a:cs typeface="Arial Narrow"/>
                <a:sym typeface="Arial Narrow"/>
              </a:rPr>
              <a:t>Nota: Durante el 2022 el número de IAD solo sobrepasó el promedio acumulado durante las semanas 3 y 4</a:t>
            </a:r>
            <a:endParaRPr sz="900" u="sng">
              <a:solidFill>
                <a:schemeClr val="dk1"/>
              </a:solidFill>
              <a:latin typeface="Arial Narrow"/>
              <a:ea typeface="Arial Narrow"/>
              <a:cs typeface="Arial Narrow"/>
              <a:sym typeface="Arial Narrow"/>
            </a:endParaRPr>
          </a:p>
        </p:txBody>
      </p:sp>
      <p:sp>
        <p:nvSpPr>
          <p:cNvPr id="1075" name="Google Shape;1075;p24"/>
          <p:cNvSpPr/>
          <p:nvPr/>
        </p:nvSpPr>
        <p:spPr>
          <a:xfrm rot="10800000">
            <a:off x="179214" y="4890870"/>
            <a:ext cx="206344" cy="255023"/>
          </a:xfrm>
          <a:prstGeom prst="up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076" name="Google Shape;1076;p24"/>
          <p:cNvPicPr preferRelativeResize="0"/>
          <p:nvPr/>
        </p:nvPicPr>
        <p:blipFill rotWithShape="1">
          <a:blip r:embed="rId8">
            <a:alphaModFix/>
          </a:blip>
          <a:srcRect b="0" l="0" r="0" t="0"/>
          <a:stretch/>
        </p:blipFill>
        <p:spPr>
          <a:xfrm>
            <a:off x="2180731" y="4944898"/>
            <a:ext cx="5011575" cy="707222"/>
          </a:xfrm>
          <a:prstGeom prst="rect">
            <a:avLst/>
          </a:prstGeom>
          <a:noFill/>
          <a:ln>
            <a:noFill/>
          </a:ln>
        </p:spPr>
      </p:pic>
      <p:graphicFrame>
        <p:nvGraphicFramePr>
          <p:cNvPr id="1077" name="Google Shape;1077;p24"/>
          <p:cNvGraphicFramePr/>
          <p:nvPr/>
        </p:nvGraphicFramePr>
        <p:xfrm>
          <a:off x="2071864" y="336385"/>
          <a:ext cx="5088004" cy="2003367"/>
        </p:xfrm>
        <a:graphic>
          <a:graphicData uri="http://schemas.openxmlformats.org/drawingml/2006/chart">
            <c:chart r:id="rId9"/>
          </a:graphicData>
        </a:graphic>
      </p:graphicFrame>
      <p:graphicFrame>
        <p:nvGraphicFramePr>
          <p:cNvPr id="1078" name="Google Shape;1078;p24"/>
          <p:cNvGraphicFramePr/>
          <p:nvPr/>
        </p:nvGraphicFramePr>
        <p:xfrm>
          <a:off x="4644" y="6258363"/>
          <a:ext cx="3000000" cy="3000000"/>
        </p:xfrm>
        <a:graphic>
          <a:graphicData uri="http://schemas.openxmlformats.org/drawingml/2006/table">
            <a:tbl>
              <a:tblPr>
                <a:noFill/>
                <a:tableStyleId>{16F03A38-F6DA-4D6E-85EB-FC54EE303239}</a:tableStyleId>
              </a:tblPr>
              <a:tblGrid>
                <a:gridCol w="937400"/>
                <a:gridCol w="200350"/>
                <a:gridCol w="314850"/>
                <a:gridCol w="295175"/>
                <a:gridCol w="200350"/>
                <a:gridCol w="243300"/>
              </a:tblGrid>
              <a:tr h="339500">
                <a:tc>
                  <a:txBody>
                    <a:bodyPr/>
                    <a:lstStyle/>
                    <a:p>
                      <a:pPr indent="0" lvl="0" marL="0" marR="0" rtl="0" algn="ctr">
                        <a:spcBef>
                          <a:spcPts val="0"/>
                        </a:spcBef>
                        <a:spcAft>
                          <a:spcPts val="0"/>
                        </a:spcAft>
                        <a:buNone/>
                      </a:pPr>
                      <a:r>
                        <a:rPr b="1" i="1" lang="es-ES" sz="700" u="none" strike="noStrike">
                          <a:solidFill>
                            <a:srgbClr val="000000"/>
                          </a:solidFill>
                          <a:latin typeface="Arial"/>
                          <a:ea typeface="Arial"/>
                          <a:cs typeface="Arial"/>
                          <a:sym typeface="Arial"/>
                        </a:rPr>
                        <a:t>Microorganismo</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s-ES" sz="600" u="none" strike="noStrike">
                          <a:solidFill>
                            <a:srgbClr val="000000"/>
                          </a:solidFill>
                          <a:latin typeface="Arial"/>
                          <a:ea typeface="Arial"/>
                          <a:cs typeface="Arial"/>
                          <a:sym typeface="Arial"/>
                        </a:rPr>
                        <a:t>NAV</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s-ES" sz="600" u="none" strike="noStrike">
                          <a:solidFill>
                            <a:srgbClr val="000000"/>
                          </a:solidFill>
                          <a:latin typeface="Arial"/>
                          <a:ea typeface="Arial"/>
                          <a:cs typeface="Arial"/>
                          <a:sym typeface="Arial"/>
                        </a:rPr>
                        <a:t>ISTU-AC</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s-ES" sz="600" u="none" strike="noStrike">
                          <a:solidFill>
                            <a:srgbClr val="000000"/>
                          </a:solidFill>
                          <a:latin typeface="Arial"/>
                          <a:ea typeface="Arial"/>
                          <a:cs typeface="Arial"/>
                          <a:sym typeface="Arial"/>
                        </a:rPr>
                        <a:t>ITS-AC</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s-ES" sz="500" u="none" strike="noStrike">
                          <a:solidFill>
                            <a:srgbClr val="000000"/>
                          </a:solidFill>
                          <a:latin typeface="Arial"/>
                          <a:ea typeface="Arial"/>
                          <a:cs typeface="Arial"/>
                          <a:sym typeface="Arial"/>
                        </a:rPr>
                        <a:t>Tota</a:t>
                      </a:r>
                      <a:r>
                        <a:rPr b="1" i="0" lang="es-ES" sz="700" u="none" strike="noStrike">
                          <a:solidFill>
                            <a:srgbClr val="000000"/>
                          </a:solidFill>
                          <a:latin typeface="Arial"/>
                          <a:ea typeface="Arial"/>
                          <a:cs typeface="Arial"/>
                          <a:sym typeface="Arial"/>
                        </a:rPr>
                        <a:t>l</a:t>
                      </a:r>
                      <a:endParaRPr b="1" i="0" sz="700" u="none" strike="noStrike">
                        <a:solidFill>
                          <a:srgbClr val="000000"/>
                        </a:solidFill>
                        <a:latin typeface="Arial"/>
                        <a:ea typeface="Arial"/>
                        <a:cs typeface="Arial"/>
                        <a:sym typeface="Arial"/>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s-ES" sz="700" u="none" strike="noStrike">
                          <a:solidFill>
                            <a:srgbClr val="000000"/>
                          </a:solidFill>
                          <a:latin typeface="Arial"/>
                          <a:ea typeface="Arial"/>
                          <a:cs typeface="Arial"/>
                          <a:sym typeface="Arial"/>
                        </a:rPr>
                        <a:t>%</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r>
              <a:tr h="164900">
                <a:tc>
                  <a:txBody>
                    <a:bodyPr/>
                    <a:lstStyle/>
                    <a:p>
                      <a:pPr indent="0" lvl="0" marL="0" marR="0" rtl="0" algn="l">
                        <a:spcBef>
                          <a:spcPts val="0"/>
                        </a:spcBef>
                        <a:spcAft>
                          <a:spcPts val="0"/>
                        </a:spcAft>
                        <a:buNone/>
                      </a:pPr>
                      <a:r>
                        <a:rPr b="0" i="1" lang="es-ES" sz="700" u="none" strike="noStrike">
                          <a:solidFill>
                            <a:srgbClr val="000000"/>
                          </a:solidFill>
                          <a:latin typeface="Arial Narrow"/>
                          <a:ea typeface="Arial Narrow"/>
                          <a:cs typeface="Arial Narrow"/>
                          <a:sym typeface="Arial Narrow"/>
                        </a:rPr>
                        <a:t>Escherichia coli</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4</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62</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18</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84</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13,8</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64900">
                <a:tc>
                  <a:txBody>
                    <a:bodyPr/>
                    <a:lstStyle/>
                    <a:p>
                      <a:pPr indent="0" lvl="0" marL="0" marR="0" rtl="0" algn="l">
                        <a:spcBef>
                          <a:spcPts val="0"/>
                        </a:spcBef>
                        <a:spcAft>
                          <a:spcPts val="0"/>
                        </a:spcAft>
                        <a:buNone/>
                      </a:pPr>
                      <a:r>
                        <a:rPr b="0" i="1" lang="es-ES" sz="700" u="none" strike="noStrike">
                          <a:solidFill>
                            <a:srgbClr val="000000"/>
                          </a:solidFill>
                          <a:latin typeface="Arial Narrow"/>
                          <a:ea typeface="Arial Narrow"/>
                          <a:cs typeface="Arial Narrow"/>
                          <a:sym typeface="Arial Narrow"/>
                        </a:rPr>
                        <a:t>Klebsiella pneumoniae</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8</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29</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35</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72</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11,8</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64900">
                <a:tc>
                  <a:txBody>
                    <a:bodyPr/>
                    <a:lstStyle/>
                    <a:p>
                      <a:pPr indent="0" lvl="0" marL="0" marR="0" rtl="0" algn="l">
                        <a:spcBef>
                          <a:spcPts val="0"/>
                        </a:spcBef>
                        <a:spcAft>
                          <a:spcPts val="0"/>
                        </a:spcAft>
                        <a:buNone/>
                      </a:pPr>
                      <a:r>
                        <a:rPr b="0" i="1" lang="es-ES" sz="700" u="none" strike="noStrike">
                          <a:solidFill>
                            <a:srgbClr val="000000"/>
                          </a:solidFill>
                          <a:latin typeface="Arial Narrow"/>
                          <a:ea typeface="Arial Narrow"/>
                          <a:cs typeface="Arial Narrow"/>
                          <a:sym typeface="Arial Narrow"/>
                        </a:rPr>
                        <a:t>Staphylococcus epidermidis</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700" u="none" strike="noStrike">
                        <a:solidFill>
                          <a:srgbClr val="000000"/>
                        </a:solidFill>
                        <a:latin typeface="Arial Narrow"/>
                        <a:ea typeface="Arial Narrow"/>
                        <a:cs typeface="Arial Narrow"/>
                        <a:sym typeface="Arial Narrow"/>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1</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46</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47</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7,7</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64900">
                <a:tc>
                  <a:txBody>
                    <a:bodyPr/>
                    <a:lstStyle/>
                    <a:p>
                      <a:pPr indent="0" lvl="0" marL="0" marR="0" rtl="0" algn="l">
                        <a:spcBef>
                          <a:spcPts val="0"/>
                        </a:spcBef>
                        <a:spcAft>
                          <a:spcPts val="0"/>
                        </a:spcAft>
                        <a:buNone/>
                      </a:pPr>
                      <a:r>
                        <a:rPr b="0" i="1" lang="es-ES" sz="700" u="none" strike="noStrike">
                          <a:solidFill>
                            <a:srgbClr val="000000"/>
                          </a:solidFill>
                          <a:latin typeface="Arial Narrow"/>
                          <a:ea typeface="Arial Narrow"/>
                          <a:cs typeface="Arial Narrow"/>
                          <a:sym typeface="Arial Narrow"/>
                        </a:rPr>
                        <a:t>Staphylococcus aureus</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6</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2</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26</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34</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5,6</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64900">
                <a:tc>
                  <a:txBody>
                    <a:bodyPr/>
                    <a:lstStyle/>
                    <a:p>
                      <a:pPr indent="0" lvl="0" marL="0" marR="0" rtl="0" algn="l">
                        <a:spcBef>
                          <a:spcPts val="0"/>
                        </a:spcBef>
                        <a:spcAft>
                          <a:spcPts val="0"/>
                        </a:spcAft>
                        <a:buNone/>
                      </a:pPr>
                      <a:r>
                        <a:rPr b="0" i="1" lang="es-ES" sz="700" u="none" strike="noStrike">
                          <a:solidFill>
                            <a:srgbClr val="000000"/>
                          </a:solidFill>
                          <a:latin typeface="Arial Narrow"/>
                          <a:ea typeface="Arial Narrow"/>
                          <a:cs typeface="Arial Narrow"/>
                          <a:sym typeface="Arial Narrow"/>
                        </a:rPr>
                        <a:t>Pseudomonas aeruginosa</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4</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17</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7</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28</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4,6</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64900">
                <a:tc>
                  <a:txBody>
                    <a:bodyPr/>
                    <a:lstStyle/>
                    <a:p>
                      <a:pPr indent="0" lvl="0" marL="0" marR="0" rtl="0" algn="l">
                        <a:spcBef>
                          <a:spcPts val="0"/>
                        </a:spcBef>
                        <a:spcAft>
                          <a:spcPts val="0"/>
                        </a:spcAft>
                        <a:buNone/>
                      </a:pPr>
                      <a:r>
                        <a:rPr b="0" i="1" lang="es-ES" sz="700" u="none" strike="noStrike">
                          <a:solidFill>
                            <a:srgbClr val="000000"/>
                          </a:solidFill>
                          <a:latin typeface="Arial Narrow"/>
                          <a:ea typeface="Arial Narrow"/>
                          <a:cs typeface="Arial Narrow"/>
                          <a:sym typeface="Arial Narrow"/>
                        </a:rPr>
                        <a:t>Enterococcus faecalis</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700" u="none" strike="noStrike">
                        <a:solidFill>
                          <a:srgbClr val="000000"/>
                        </a:solidFill>
                        <a:latin typeface="Arial Narrow"/>
                        <a:ea typeface="Arial Narrow"/>
                        <a:cs typeface="Arial Narrow"/>
                        <a:sym typeface="Arial Narrow"/>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4</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13</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17</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2,8</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64900">
                <a:tc>
                  <a:txBody>
                    <a:bodyPr/>
                    <a:lstStyle/>
                    <a:p>
                      <a:pPr indent="0" lvl="0" marL="0" marR="0" rtl="0" algn="l">
                        <a:spcBef>
                          <a:spcPts val="0"/>
                        </a:spcBef>
                        <a:spcAft>
                          <a:spcPts val="0"/>
                        </a:spcAft>
                        <a:buNone/>
                      </a:pPr>
                      <a:r>
                        <a:rPr b="0" i="1" lang="es-ES" sz="700" u="none" strike="noStrike">
                          <a:solidFill>
                            <a:srgbClr val="000000"/>
                          </a:solidFill>
                          <a:latin typeface="Arial Narrow"/>
                          <a:ea typeface="Arial Narrow"/>
                          <a:cs typeface="Arial Narrow"/>
                          <a:sym typeface="Arial Narrow"/>
                        </a:rPr>
                        <a:t>Proteus mirabilis</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2</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11</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4</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17</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2,8</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64900">
                <a:tc>
                  <a:txBody>
                    <a:bodyPr/>
                    <a:lstStyle/>
                    <a:p>
                      <a:pPr indent="0" lvl="0" marL="0" marR="0" rtl="0" algn="l">
                        <a:spcBef>
                          <a:spcPts val="0"/>
                        </a:spcBef>
                        <a:spcAft>
                          <a:spcPts val="0"/>
                        </a:spcAft>
                        <a:buNone/>
                      </a:pPr>
                      <a:r>
                        <a:rPr b="0" i="1" lang="es-ES" sz="700" u="none" strike="noStrike">
                          <a:solidFill>
                            <a:srgbClr val="000000"/>
                          </a:solidFill>
                          <a:latin typeface="Arial Narrow"/>
                          <a:ea typeface="Arial Narrow"/>
                          <a:cs typeface="Arial Narrow"/>
                          <a:sym typeface="Arial Narrow"/>
                        </a:rPr>
                        <a:t>Enterobacter cloacae</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2</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4</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9</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15</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2,5</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64900">
                <a:tc>
                  <a:txBody>
                    <a:bodyPr/>
                    <a:lstStyle/>
                    <a:p>
                      <a:pPr indent="0" lvl="0" marL="0" marR="0" rtl="0" algn="l">
                        <a:spcBef>
                          <a:spcPts val="0"/>
                        </a:spcBef>
                        <a:spcAft>
                          <a:spcPts val="0"/>
                        </a:spcAft>
                        <a:buNone/>
                      </a:pPr>
                      <a:r>
                        <a:rPr b="0" i="1" lang="es-ES" sz="700" u="none" strike="noStrike">
                          <a:solidFill>
                            <a:srgbClr val="000000"/>
                          </a:solidFill>
                          <a:latin typeface="Arial Narrow"/>
                          <a:ea typeface="Arial Narrow"/>
                          <a:cs typeface="Arial Narrow"/>
                          <a:sym typeface="Arial Narrow"/>
                        </a:rPr>
                        <a:t>Serratia marcescens</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2</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2</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11</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15</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2,5</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64900">
                <a:tc>
                  <a:txBody>
                    <a:bodyPr/>
                    <a:lstStyle/>
                    <a:p>
                      <a:pPr indent="0" lvl="0" marL="0" marR="0" rtl="0" algn="l">
                        <a:spcBef>
                          <a:spcPts val="0"/>
                        </a:spcBef>
                        <a:spcAft>
                          <a:spcPts val="0"/>
                        </a:spcAft>
                        <a:buNone/>
                      </a:pPr>
                      <a:r>
                        <a:rPr b="0" i="1" lang="es-ES" sz="700" u="none" strike="noStrike">
                          <a:solidFill>
                            <a:srgbClr val="000000"/>
                          </a:solidFill>
                          <a:latin typeface="Arial Narrow"/>
                          <a:ea typeface="Arial Narrow"/>
                          <a:cs typeface="Arial Narrow"/>
                          <a:sym typeface="Arial Narrow"/>
                        </a:rPr>
                        <a:t>Acinetobacter baumannii</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2</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3</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8</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13</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2,1</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64900">
                <a:tc>
                  <a:txBody>
                    <a:bodyPr/>
                    <a:lstStyle/>
                    <a:p>
                      <a:pPr indent="0" lvl="0" marL="0" marR="0" rtl="0" algn="l">
                        <a:spcBef>
                          <a:spcPts val="0"/>
                        </a:spcBef>
                        <a:spcAft>
                          <a:spcPts val="0"/>
                        </a:spcAft>
                        <a:buNone/>
                      </a:pPr>
                      <a:r>
                        <a:rPr b="0" i="1" lang="es-ES" sz="700" u="none" strike="noStrike">
                          <a:solidFill>
                            <a:srgbClr val="000000"/>
                          </a:solidFill>
                          <a:latin typeface="Arial Narrow"/>
                          <a:ea typeface="Arial Narrow"/>
                          <a:cs typeface="Arial Narrow"/>
                          <a:sym typeface="Arial Narrow"/>
                        </a:rPr>
                        <a:t>Candida albicans</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700" u="none" strike="noStrike">
                        <a:solidFill>
                          <a:srgbClr val="000000"/>
                        </a:solidFill>
                        <a:latin typeface="Arial Narrow"/>
                        <a:ea typeface="Arial Narrow"/>
                        <a:cs typeface="Arial Narrow"/>
                        <a:sym typeface="Arial Narrow"/>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3</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5</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8</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1,3</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64900">
                <a:tc>
                  <a:txBody>
                    <a:bodyPr/>
                    <a:lstStyle/>
                    <a:p>
                      <a:pPr indent="0" lvl="0" marL="0" marR="0" rtl="0" algn="l">
                        <a:spcBef>
                          <a:spcPts val="0"/>
                        </a:spcBef>
                        <a:spcAft>
                          <a:spcPts val="0"/>
                        </a:spcAft>
                        <a:buNone/>
                      </a:pPr>
                      <a:r>
                        <a:rPr b="0" i="1" lang="es-ES" sz="700" u="none" strike="noStrike">
                          <a:solidFill>
                            <a:srgbClr val="000000"/>
                          </a:solidFill>
                          <a:latin typeface="Arial Narrow"/>
                          <a:ea typeface="Arial Narrow"/>
                          <a:cs typeface="Arial Narrow"/>
                          <a:sym typeface="Arial Narrow"/>
                        </a:rPr>
                        <a:t>Stenotrophomonas maltophilia</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5</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1</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2</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8</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1,3</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164900">
                <a:tc>
                  <a:txBody>
                    <a:bodyPr/>
                    <a:lstStyle/>
                    <a:p>
                      <a:pPr indent="0" lvl="0" marL="0" marR="0" rtl="0" algn="ctr">
                        <a:spcBef>
                          <a:spcPts val="0"/>
                        </a:spcBef>
                        <a:spcAft>
                          <a:spcPts val="0"/>
                        </a:spcAft>
                        <a:buNone/>
                      </a:pPr>
                      <a:r>
                        <a:rPr b="1" i="0" lang="es-ES" sz="700" u="none" strike="noStrike">
                          <a:solidFill>
                            <a:srgbClr val="000000"/>
                          </a:solidFill>
                          <a:latin typeface="Arial"/>
                          <a:ea typeface="Arial"/>
                          <a:cs typeface="Arial"/>
                          <a:sym typeface="Arial"/>
                        </a:rPr>
                        <a:t>Total general</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224</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155</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229</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608</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58,9</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64900">
                <a:tc>
                  <a:txBody>
                    <a:bodyPr/>
                    <a:lstStyle/>
                    <a:p>
                      <a:pPr indent="0" lvl="0" marL="0" marR="0" rtl="0" algn="ctr">
                        <a:spcBef>
                          <a:spcPts val="0"/>
                        </a:spcBef>
                        <a:spcAft>
                          <a:spcPts val="0"/>
                        </a:spcAft>
                        <a:buNone/>
                      </a:pPr>
                      <a:r>
                        <a:rPr b="1" i="0" lang="es-ES" sz="700" u="none" strike="noStrike">
                          <a:solidFill>
                            <a:srgbClr val="000000"/>
                          </a:solidFill>
                          <a:latin typeface="Arial"/>
                          <a:ea typeface="Arial"/>
                          <a:cs typeface="Arial"/>
                          <a:sym typeface="Arial"/>
                        </a:rPr>
                        <a:t>IAD Polimicrobiana</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9</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17</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29</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55</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700" u="none" strike="noStrike">
                          <a:solidFill>
                            <a:srgbClr val="000000"/>
                          </a:solidFill>
                          <a:latin typeface="Arial Narrow"/>
                          <a:ea typeface="Arial Narrow"/>
                          <a:cs typeface="Arial Narrow"/>
                          <a:sym typeface="Arial Narrow"/>
                        </a:rPr>
                        <a:t>9,3</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1079" name="Google Shape;1079;p24"/>
          <p:cNvGraphicFramePr/>
          <p:nvPr/>
        </p:nvGraphicFramePr>
        <p:xfrm>
          <a:off x="4908389" y="7485235"/>
          <a:ext cx="3000000" cy="3000000"/>
        </p:xfrm>
        <a:graphic>
          <a:graphicData uri="http://schemas.openxmlformats.org/drawingml/2006/table">
            <a:tbl>
              <a:tblPr>
                <a:noFill/>
                <a:tableStyleId>{16F03A38-F6DA-4D6E-85EB-FC54EE303239}</a:tableStyleId>
              </a:tblPr>
              <a:tblGrid>
                <a:gridCol w="698050"/>
                <a:gridCol w="438525"/>
                <a:gridCol w="449700"/>
                <a:gridCol w="261775"/>
                <a:gridCol w="288625"/>
              </a:tblGrid>
              <a:tr h="238650">
                <a:tc>
                  <a:txBody>
                    <a:bodyPr/>
                    <a:lstStyle/>
                    <a:p>
                      <a:pPr indent="0" lvl="0" marL="0" marR="0" rtl="0" algn="ctr">
                        <a:spcBef>
                          <a:spcPts val="0"/>
                        </a:spcBef>
                        <a:spcAft>
                          <a:spcPts val="0"/>
                        </a:spcAft>
                        <a:buNone/>
                      </a:pPr>
                      <a:r>
                        <a:rPr b="1" i="0" lang="es-ES" sz="600" u="none" strike="noStrike">
                          <a:latin typeface="Arial Narrow"/>
                          <a:ea typeface="Arial Narrow"/>
                          <a:cs typeface="Arial Narrow"/>
                          <a:sym typeface="Arial Narrow"/>
                        </a:rPr>
                        <a:t>Comorbilidad</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s-ES" sz="600" u="none" strike="noStrike">
                          <a:latin typeface="Arial Narrow"/>
                          <a:ea typeface="Arial Narrow"/>
                          <a:cs typeface="Arial Narrow"/>
                          <a:sym typeface="Arial Narrow"/>
                        </a:rPr>
                        <a:t>Femenino</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s-ES" sz="600" u="none" strike="noStrike">
                          <a:latin typeface="Arial Narrow"/>
                          <a:ea typeface="Arial Narrow"/>
                          <a:cs typeface="Arial Narrow"/>
                          <a:sym typeface="Arial Narrow"/>
                        </a:rPr>
                        <a:t>Masculino</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s-ES" sz="600" u="none" strike="noStrike">
                          <a:latin typeface="Arial Narrow"/>
                          <a:ea typeface="Arial Narrow"/>
                          <a:cs typeface="Arial Narrow"/>
                          <a:sym typeface="Arial Narrow"/>
                        </a:rPr>
                        <a:t>Total</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s-ES" sz="600" u="none" strike="noStrike">
                          <a:latin typeface="Arial Narrow"/>
                          <a:ea typeface="Arial Narrow"/>
                          <a:cs typeface="Arial Narrow"/>
                          <a:sym typeface="Arial Narrow"/>
                        </a:rPr>
                        <a:t>%</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r>
              <a:tr h="122925">
                <a:tc>
                  <a:txBody>
                    <a:bodyPr/>
                    <a:lstStyle/>
                    <a:p>
                      <a:pPr indent="0" lvl="0" marL="0" marR="0" rtl="0" algn="l">
                        <a:spcBef>
                          <a:spcPts val="0"/>
                        </a:spcBef>
                        <a:spcAft>
                          <a:spcPts val="0"/>
                        </a:spcAft>
                        <a:buNone/>
                      </a:pPr>
                      <a:r>
                        <a:rPr b="0" i="0" lang="es-ES" sz="600" u="none" strike="noStrike">
                          <a:latin typeface="Arial Narrow"/>
                          <a:ea typeface="Arial Narrow"/>
                          <a:cs typeface="Arial Narrow"/>
                          <a:sym typeface="Arial Narrow"/>
                        </a:rPr>
                        <a:t>Diabetes</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Narrow"/>
                          <a:ea typeface="Arial Narrow"/>
                          <a:cs typeface="Arial Narrow"/>
                          <a:sym typeface="Arial Narrow"/>
                        </a:rPr>
                        <a:t>43</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Narrow"/>
                          <a:ea typeface="Arial Narrow"/>
                          <a:cs typeface="Arial Narrow"/>
                          <a:sym typeface="Arial Narrow"/>
                        </a:rPr>
                        <a:t>55</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Narrow"/>
                          <a:ea typeface="Arial Narrow"/>
                          <a:cs typeface="Arial Narrow"/>
                          <a:sym typeface="Arial Narrow"/>
                        </a:rPr>
                        <a:t>98</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Narrow"/>
                          <a:ea typeface="Arial Narrow"/>
                          <a:cs typeface="Arial Narrow"/>
                          <a:sym typeface="Arial Narrow"/>
                        </a:rPr>
                        <a:t>16,7</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22925">
                <a:tc>
                  <a:txBody>
                    <a:bodyPr/>
                    <a:lstStyle/>
                    <a:p>
                      <a:pPr indent="0" lvl="0" marL="0" marR="0" rtl="0" algn="l">
                        <a:spcBef>
                          <a:spcPts val="0"/>
                        </a:spcBef>
                        <a:spcAft>
                          <a:spcPts val="0"/>
                        </a:spcAft>
                        <a:buNone/>
                      </a:pPr>
                      <a:r>
                        <a:rPr b="0" i="0" lang="es-ES" sz="600" u="none" strike="noStrike">
                          <a:latin typeface="Arial Narrow"/>
                          <a:ea typeface="Arial Narrow"/>
                          <a:cs typeface="Arial Narrow"/>
                          <a:sym typeface="Arial Narrow"/>
                        </a:rPr>
                        <a:t>Inmunosupresión</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Narrow"/>
                          <a:ea typeface="Arial Narrow"/>
                          <a:cs typeface="Arial Narrow"/>
                          <a:sym typeface="Arial Narrow"/>
                        </a:rPr>
                        <a:t>31</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Narrow"/>
                          <a:ea typeface="Arial Narrow"/>
                          <a:cs typeface="Arial Narrow"/>
                          <a:sym typeface="Arial Narrow"/>
                        </a:rPr>
                        <a:t>17</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Narrow"/>
                          <a:ea typeface="Arial Narrow"/>
                          <a:cs typeface="Arial Narrow"/>
                          <a:sym typeface="Arial Narrow"/>
                        </a:rPr>
                        <a:t>48</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Narrow"/>
                          <a:ea typeface="Arial Narrow"/>
                          <a:cs typeface="Arial Narrow"/>
                          <a:sym typeface="Arial Narrow"/>
                        </a:rPr>
                        <a:t>8,2</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22925">
                <a:tc>
                  <a:txBody>
                    <a:bodyPr/>
                    <a:lstStyle/>
                    <a:p>
                      <a:pPr indent="0" lvl="0" marL="0" marR="0" rtl="0" algn="l">
                        <a:spcBef>
                          <a:spcPts val="0"/>
                        </a:spcBef>
                        <a:spcAft>
                          <a:spcPts val="0"/>
                        </a:spcAft>
                        <a:buNone/>
                      </a:pPr>
                      <a:r>
                        <a:rPr b="0" i="0" lang="es-ES" sz="600" u="none" strike="noStrike">
                          <a:latin typeface="Arial Narrow"/>
                          <a:ea typeface="Arial Narrow"/>
                          <a:cs typeface="Arial Narrow"/>
                          <a:sym typeface="Arial Narrow"/>
                        </a:rPr>
                        <a:t>Enf Renal</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Narrow"/>
                          <a:ea typeface="Arial Narrow"/>
                          <a:cs typeface="Arial Narrow"/>
                          <a:sym typeface="Arial Narrow"/>
                        </a:rPr>
                        <a:t>16</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Narrow"/>
                          <a:ea typeface="Arial Narrow"/>
                          <a:cs typeface="Arial Narrow"/>
                          <a:sym typeface="Arial Narrow"/>
                        </a:rPr>
                        <a:t>29</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Narrow"/>
                          <a:ea typeface="Arial Narrow"/>
                          <a:cs typeface="Arial Narrow"/>
                          <a:sym typeface="Arial Narrow"/>
                        </a:rPr>
                        <a:t>45</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Narrow"/>
                          <a:ea typeface="Arial Narrow"/>
                          <a:cs typeface="Arial Narrow"/>
                          <a:sym typeface="Arial Narrow"/>
                        </a:rPr>
                        <a:t>7,7</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22925">
                <a:tc>
                  <a:txBody>
                    <a:bodyPr/>
                    <a:lstStyle/>
                    <a:p>
                      <a:pPr indent="0" lvl="0" marL="0" marR="0" rtl="0" algn="l">
                        <a:spcBef>
                          <a:spcPts val="0"/>
                        </a:spcBef>
                        <a:spcAft>
                          <a:spcPts val="0"/>
                        </a:spcAft>
                        <a:buNone/>
                      </a:pPr>
                      <a:r>
                        <a:rPr b="0" i="0" lang="es-ES" sz="600" u="none" strike="noStrike">
                          <a:latin typeface="Arial Narrow"/>
                          <a:ea typeface="Arial Narrow"/>
                          <a:cs typeface="Arial Narrow"/>
                          <a:sym typeface="Arial Narrow"/>
                        </a:rPr>
                        <a:t>EPOC</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Narrow"/>
                          <a:ea typeface="Arial Narrow"/>
                          <a:cs typeface="Arial Narrow"/>
                          <a:sym typeface="Arial Narrow"/>
                        </a:rPr>
                        <a:t>23</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Narrow"/>
                          <a:ea typeface="Arial Narrow"/>
                          <a:cs typeface="Arial Narrow"/>
                          <a:sym typeface="Arial Narrow"/>
                        </a:rPr>
                        <a:t>20</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Narrow"/>
                          <a:ea typeface="Arial Narrow"/>
                          <a:cs typeface="Arial Narrow"/>
                          <a:sym typeface="Arial Narrow"/>
                        </a:rPr>
                        <a:t>43</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Narrow"/>
                          <a:ea typeface="Arial Narrow"/>
                          <a:cs typeface="Arial Narrow"/>
                          <a:sym typeface="Arial Narrow"/>
                        </a:rPr>
                        <a:t>7,3</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22925">
                <a:tc>
                  <a:txBody>
                    <a:bodyPr/>
                    <a:lstStyle/>
                    <a:p>
                      <a:pPr indent="0" lvl="0" marL="0" marR="0" rtl="0" algn="l">
                        <a:spcBef>
                          <a:spcPts val="0"/>
                        </a:spcBef>
                        <a:spcAft>
                          <a:spcPts val="0"/>
                        </a:spcAft>
                        <a:buNone/>
                      </a:pPr>
                      <a:r>
                        <a:rPr b="0" i="0" lang="es-ES" sz="600" u="none" strike="noStrike">
                          <a:latin typeface="Arial Narrow"/>
                          <a:ea typeface="Arial Narrow"/>
                          <a:cs typeface="Arial Narrow"/>
                          <a:sym typeface="Arial Narrow"/>
                        </a:rPr>
                        <a:t>Obesidad</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Narrow"/>
                          <a:ea typeface="Arial Narrow"/>
                          <a:cs typeface="Arial Narrow"/>
                          <a:sym typeface="Arial Narrow"/>
                        </a:rPr>
                        <a:t>20</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Narrow"/>
                          <a:ea typeface="Arial Narrow"/>
                          <a:cs typeface="Arial Narrow"/>
                          <a:sym typeface="Arial Narrow"/>
                        </a:rPr>
                        <a:t>17</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Narrow"/>
                          <a:ea typeface="Arial Narrow"/>
                          <a:cs typeface="Arial Narrow"/>
                          <a:sym typeface="Arial Narrow"/>
                        </a:rPr>
                        <a:t>37</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Narrow"/>
                          <a:ea typeface="Arial Narrow"/>
                          <a:cs typeface="Arial Narrow"/>
                          <a:sym typeface="Arial Narrow"/>
                        </a:rPr>
                        <a:t>6,3</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22925">
                <a:tc>
                  <a:txBody>
                    <a:bodyPr/>
                    <a:lstStyle/>
                    <a:p>
                      <a:pPr indent="0" lvl="0" marL="0" marR="0" rtl="0" algn="l">
                        <a:spcBef>
                          <a:spcPts val="0"/>
                        </a:spcBef>
                        <a:spcAft>
                          <a:spcPts val="0"/>
                        </a:spcAft>
                        <a:buNone/>
                      </a:pPr>
                      <a:r>
                        <a:rPr b="0" i="0" lang="es-ES" sz="600" u="none" strike="noStrike">
                          <a:latin typeface="Arial Narrow"/>
                          <a:ea typeface="Arial Narrow"/>
                          <a:cs typeface="Arial Narrow"/>
                          <a:sym typeface="Arial Narrow"/>
                        </a:rPr>
                        <a:t>Cáncer</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Narrow"/>
                          <a:ea typeface="Arial Narrow"/>
                          <a:cs typeface="Arial Narrow"/>
                          <a:sym typeface="Arial Narrow"/>
                        </a:rPr>
                        <a:t>19</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Narrow"/>
                          <a:ea typeface="Arial Narrow"/>
                          <a:cs typeface="Arial Narrow"/>
                          <a:sym typeface="Arial Narrow"/>
                        </a:rPr>
                        <a:t>16</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Narrow"/>
                          <a:ea typeface="Arial Narrow"/>
                          <a:cs typeface="Arial Narrow"/>
                          <a:sym typeface="Arial Narrow"/>
                        </a:rPr>
                        <a:t>35</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Narrow"/>
                          <a:ea typeface="Arial Narrow"/>
                          <a:cs typeface="Arial Narrow"/>
                          <a:sym typeface="Arial Narrow"/>
                        </a:rPr>
                        <a:t>6,0</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22925">
                <a:tc>
                  <a:txBody>
                    <a:bodyPr/>
                    <a:lstStyle/>
                    <a:p>
                      <a:pPr indent="0" lvl="0" marL="0" marR="0" rtl="0" algn="l">
                        <a:spcBef>
                          <a:spcPts val="0"/>
                        </a:spcBef>
                        <a:spcAft>
                          <a:spcPts val="0"/>
                        </a:spcAft>
                        <a:buNone/>
                      </a:pPr>
                      <a:r>
                        <a:rPr b="0" i="0" lang="es-ES" sz="600" u="none" strike="noStrike">
                          <a:latin typeface="Arial Narrow"/>
                          <a:ea typeface="Arial Narrow"/>
                          <a:cs typeface="Arial Narrow"/>
                          <a:sym typeface="Arial Narrow"/>
                        </a:rPr>
                        <a:t>Infección previa</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Narrow"/>
                          <a:ea typeface="Arial Narrow"/>
                          <a:cs typeface="Arial Narrow"/>
                          <a:sym typeface="Arial Narrow"/>
                        </a:rPr>
                        <a:t>16</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Narrow"/>
                          <a:ea typeface="Arial Narrow"/>
                          <a:cs typeface="Arial Narrow"/>
                          <a:sym typeface="Arial Narrow"/>
                        </a:rPr>
                        <a:t>15</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Narrow"/>
                          <a:ea typeface="Arial Narrow"/>
                          <a:cs typeface="Arial Narrow"/>
                          <a:sym typeface="Arial Narrow"/>
                        </a:rPr>
                        <a:t>31</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Narrow"/>
                          <a:ea typeface="Arial Narrow"/>
                          <a:cs typeface="Arial Narrow"/>
                          <a:sym typeface="Arial Narrow"/>
                        </a:rPr>
                        <a:t>5,3</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22925">
                <a:tc>
                  <a:txBody>
                    <a:bodyPr/>
                    <a:lstStyle/>
                    <a:p>
                      <a:pPr indent="0" lvl="0" marL="0" marR="0" rtl="0" algn="l">
                        <a:spcBef>
                          <a:spcPts val="0"/>
                        </a:spcBef>
                        <a:spcAft>
                          <a:spcPts val="0"/>
                        </a:spcAft>
                        <a:buNone/>
                      </a:pPr>
                      <a:r>
                        <a:rPr b="0" i="0" lang="es-ES" sz="600" u="none" strike="noStrike">
                          <a:latin typeface="Arial Narrow"/>
                          <a:ea typeface="Arial Narrow"/>
                          <a:cs typeface="Arial Narrow"/>
                          <a:sym typeface="Arial Narrow"/>
                        </a:rPr>
                        <a:t>Desnutrición</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Narrow"/>
                          <a:ea typeface="Arial Narrow"/>
                          <a:cs typeface="Arial Narrow"/>
                          <a:sym typeface="Arial Narrow"/>
                        </a:rPr>
                        <a:t>10</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Narrow"/>
                          <a:ea typeface="Arial Narrow"/>
                          <a:cs typeface="Arial Narrow"/>
                          <a:sym typeface="Arial Narrow"/>
                        </a:rPr>
                        <a:t>9</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Narrow"/>
                          <a:ea typeface="Arial Narrow"/>
                          <a:cs typeface="Arial Narrow"/>
                          <a:sym typeface="Arial Narrow"/>
                        </a:rPr>
                        <a:t>19</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Narrow"/>
                          <a:ea typeface="Arial Narrow"/>
                          <a:cs typeface="Arial Narrow"/>
                          <a:sym typeface="Arial Narrow"/>
                        </a:rPr>
                        <a:t>3,2</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22925">
                <a:tc>
                  <a:txBody>
                    <a:bodyPr/>
                    <a:lstStyle/>
                    <a:p>
                      <a:pPr indent="0" lvl="0" marL="0" marR="0" rtl="0" algn="l">
                        <a:spcBef>
                          <a:spcPts val="0"/>
                        </a:spcBef>
                        <a:spcAft>
                          <a:spcPts val="0"/>
                        </a:spcAft>
                        <a:buNone/>
                      </a:pPr>
                      <a:r>
                        <a:rPr b="0" i="0" lang="es-ES" sz="600" u="none" strike="noStrike">
                          <a:latin typeface="Arial Narrow"/>
                          <a:ea typeface="Arial Narrow"/>
                          <a:cs typeface="Arial Narrow"/>
                          <a:sym typeface="Arial Narrow"/>
                        </a:rPr>
                        <a:t>VIH</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Narrow"/>
                          <a:ea typeface="Arial Narrow"/>
                          <a:cs typeface="Arial Narrow"/>
                          <a:sym typeface="Arial Narrow"/>
                        </a:rPr>
                        <a:t>2</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Narrow"/>
                          <a:ea typeface="Arial Narrow"/>
                          <a:cs typeface="Arial Narrow"/>
                          <a:sym typeface="Arial Narrow"/>
                        </a:rPr>
                        <a:t>10</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Narrow"/>
                          <a:ea typeface="Arial Narrow"/>
                          <a:cs typeface="Arial Narrow"/>
                          <a:sym typeface="Arial Narrow"/>
                        </a:rPr>
                        <a:t>12</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Narrow"/>
                          <a:ea typeface="Arial Narrow"/>
                          <a:cs typeface="Arial Narrow"/>
                          <a:sym typeface="Arial Narrow"/>
                        </a:rPr>
                        <a:t>2,0</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0175">
                <a:tc>
                  <a:txBody>
                    <a:bodyPr/>
                    <a:lstStyle/>
                    <a:p>
                      <a:pPr indent="0" lvl="0" marL="0" marR="0" rtl="0" algn="l">
                        <a:spcBef>
                          <a:spcPts val="0"/>
                        </a:spcBef>
                        <a:spcAft>
                          <a:spcPts val="0"/>
                        </a:spcAft>
                        <a:buNone/>
                      </a:pPr>
                      <a:r>
                        <a:rPr b="0" i="0" lang="es-ES" sz="600" u="none" strike="noStrike">
                          <a:latin typeface="Arial Narrow"/>
                          <a:ea typeface="Arial Narrow"/>
                          <a:cs typeface="Arial Narrow"/>
                          <a:sym typeface="Arial Narrow"/>
                        </a:rPr>
                        <a:t>Traumatismo</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Narrow"/>
                          <a:ea typeface="Arial Narrow"/>
                          <a:cs typeface="Arial Narrow"/>
                          <a:sym typeface="Arial Narrow"/>
                        </a:rPr>
                        <a:t>3</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Narrow"/>
                          <a:ea typeface="Arial Narrow"/>
                          <a:cs typeface="Arial Narrow"/>
                          <a:sym typeface="Arial Narrow"/>
                        </a:rPr>
                        <a:t>9</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Narrow"/>
                          <a:ea typeface="Arial Narrow"/>
                          <a:cs typeface="Arial Narrow"/>
                          <a:sym typeface="Arial Narrow"/>
                        </a:rPr>
                        <a:t>12</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Narrow"/>
                          <a:ea typeface="Arial Narrow"/>
                          <a:cs typeface="Arial Narrow"/>
                          <a:sym typeface="Arial Narrow"/>
                        </a:rPr>
                        <a:t>2,0</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r>
              <a:tr h="122925">
                <a:tc>
                  <a:txBody>
                    <a:bodyPr/>
                    <a:lstStyle/>
                    <a:p>
                      <a:pPr indent="0" lvl="0" marL="0" marR="0" rtl="0" algn="l">
                        <a:spcBef>
                          <a:spcPts val="0"/>
                        </a:spcBef>
                        <a:spcAft>
                          <a:spcPts val="0"/>
                        </a:spcAft>
                        <a:buNone/>
                      </a:pPr>
                      <a:r>
                        <a:rPr b="0" i="0" lang="es-ES" sz="600" u="none" strike="noStrike">
                          <a:latin typeface="Arial Narrow"/>
                          <a:ea typeface="Arial Narrow"/>
                          <a:cs typeface="Arial Narrow"/>
                          <a:sym typeface="Arial Narrow"/>
                        </a:rPr>
                        <a:t>Sexo</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Narrow"/>
                          <a:ea typeface="Arial Narrow"/>
                          <a:cs typeface="Arial Narrow"/>
                          <a:sym typeface="Arial Narrow"/>
                        </a:rPr>
                        <a:t>44%</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latin typeface="Arial Narrow"/>
                          <a:ea typeface="Arial Narrow"/>
                          <a:cs typeface="Arial Narrow"/>
                          <a:sym typeface="Arial Narrow"/>
                        </a:rPr>
                        <a:t>56%</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600" u="none" strike="noStrike">
                        <a:latin typeface="Arial Narrow"/>
                        <a:ea typeface="Arial Narrow"/>
                        <a:cs typeface="Arial Narrow"/>
                        <a:sym typeface="Arial Narrow"/>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600" u="none" strike="noStrike">
                        <a:latin typeface="Arial Narrow"/>
                        <a:ea typeface="Arial Narrow"/>
                        <a:cs typeface="Arial Narrow"/>
                        <a:sym typeface="Arial Narrow"/>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4" name="Shape 1084"/>
        <p:cNvGrpSpPr/>
        <p:nvPr/>
      </p:nvGrpSpPr>
      <p:grpSpPr>
        <a:xfrm>
          <a:off x="0" y="0"/>
          <a:ext cx="0" cy="0"/>
          <a:chOff x="0" y="0"/>
          <a:chExt cx="0" cy="0"/>
        </a:xfrm>
      </p:grpSpPr>
      <p:sp>
        <p:nvSpPr>
          <p:cNvPr id="1085" name="Google Shape;1085;p25"/>
          <p:cNvSpPr/>
          <p:nvPr/>
        </p:nvSpPr>
        <p:spPr>
          <a:xfrm>
            <a:off x="-13385" y="2856770"/>
            <a:ext cx="2138700" cy="2795349"/>
          </a:xfrm>
          <a:prstGeom prst="rect">
            <a:avLst/>
          </a:prstGeom>
          <a:solidFill>
            <a:srgbClr val="FB995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4000">
                <a:solidFill>
                  <a:srgbClr val="C00000"/>
                </a:solidFill>
                <a:latin typeface="Calibri"/>
                <a:ea typeface="Calibri"/>
                <a:cs typeface="Calibri"/>
                <a:sym typeface="Calibri"/>
              </a:rPr>
              <a:t>UCI adultos</a:t>
            </a:r>
            <a:endParaRPr/>
          </a:p>
        </p:txBody>
      </p:sp>
      <p:pic>
        <p:nvPicPr>
          <p:cNvPr id="1086" name="Google Shape;1086;p25"/>
          <p:cNvPicPr preferRelativeResize="0"/>
          <p:nvPr/>
        </p:nvPicPr>
        <p:blipFill rotWithShape="1">
          <a:blip r:embed="rId3">
            <a:alphaModFix/>
          </a:blip>
          <a:srcRect b="26533" l="0" r="0" t="0"/>
          <a:stretch/>
        </p:blipFill>
        <p:spPr>
          <a:xfrm>
            <a:off x="0" y="1950"/>
            <a:ext cx="2129908" cy="2867570"/>
          </a:xfrm>
          <a:prstGeom prst="rect">
            <a:avLst/>
          </a:prstGeom>
          <a:noFill/>
          <a:ln>
            <a:noFill/>
          </a:ln>
        </p:spPr>
      </p:pic>
      <p:sp>
        <p:nvSpPr>
          <p:cNvPr id="1087" name="Google Shape;1087;p25"/>
          <p:cNvSpPr txBox="1"/>
          <p:nvPr/>
        </p:nvSpPr>
        <p:spPr>
          <a:xfrm>
            <a:off x="1874313" y="1201033"/>
            <a:ext cx="3452222"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Información acumulada a semana 42 de 2022</a:t>
            </a:r>
            <a:endParaRPr/>
          </a:p>
        </p:txBody>
      </p:sp>
      <p:sp>
        <p:nvSpPr>
          <p:cNvPr id="1088" name="Google Shape;1088;p25"/>
          <p:cNvSpPr txBox="1"/>
          <p:nvPr/>
        </p:nvSpPr>
        <p:spPr>
          <a:xfrm>
            <a:off x="447069" y="4057543"/>
            <a:ext cx="1532877"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La molécula de mayor consumo es piperacilina</a:t>
            </a:r>
            <a:endParaRPr/>
          </a:p>
        </p:txBody>
      </p:sp>
      <p:sp>
        <p:nvSpPr>
          <p:cNvPr id="1089" name="Google Shape;1089;p25"/>
          <p:cNvSpPr/>
          <p:nvPr/>
        </p:nvSpPr>
        <p:spPr>
          <a:xfrm>
            <a:off x="72368" y="4251360"/>
            <a:ext cx="370108" cy="854870"/>
          </a:xfrm>
          <a:prstGeom prst="up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0" name="Google Shape;1090;p25"/>
          <p:cNvSpPr/>
          <p:nvPr/>
        </p:nvSpPr>
        <p:spPr>
          <a:xfrm>
            <a:off x="2180682" y="1729167"/>
            <a:ext cx="502016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rial Narrow"/>
                <a:ea typeface="Arial Narrow"/>
                <a:cs typeface="Arial Narrow"/>
                <a:sym typeface="Arial Narrow"/>
              </a:rPr>
              <a:t>NOTA: ajustar el reporte de gramos consumidos teniendo en cuenta devoluciones, solo servicios de adultos excluye urgencias y salas de cirugía, verificar  número de camas reportadas</a:t>
            </a:r>
            <a:endParaRPr sz="900">
              <a:solidFill>
                <a:schemeClr val="dk1"/>
              </a:solidFill>
              <a:latin typeface="Arial Narrow"/>
              <a:ea typeface="Arial Narrow"/>
              <a:cs typeface="Arial Narrow"/>
              <a:sym typeface="Arial Narrow"/>
            </a:endParaRPr>
          </a:p>
        </p:txBody>
      </p:sp>
      <p:grpSp>
        <p:nvGrpSpPr>
          <p:cNvPr id="1091" name="Google Shape;1091;p25"/>
          <p:cNvGrpSpPr/>
          <p:nvPr/>
        </p:nvGrpSpPr>
        <p:grpSpPr>
          <a:xfrm>
            <a:off x="2448322" y="74775"/>
            <a:ext cx="3446504" cy="276999"/>
            <a:chOff x="2448322" y="74775"/>
            <a:chExt cx="3446504" cy="276999"/>
          </a:xfrm>
        </p:grpSpPr>
        <p:sp>
          <p:nvSpPr>
            <p:cNvPr id="1092" name="Google Shape;1092;p2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Arial Narrow"/>
                  <a:ea typeface="Arial Narrow"/>
                  <a:cs typeface="Arial Narrow"/>
                  <a:sym typeface="Arial Narrow"/>
                </a:rPr>
                <a:t>1</a:t>
              </a:r>
              <a:endParaRPr/>
            </a:p>
          </p:txBody>
        </p:sp>
        <p:cxnSp>
          <p:nvCxnSpPr>
            <p:cNvPr id="1093" name="Google Shape;1093;p25"/>
            <p:cNvCxnSpPr>
              <a:stCxn id="109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94" name="Google Shape;1094;p2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de la notificación</a:t>
              </a:r>
              <a:endParaRPr/>
            </a:p>
          </p:txBody>
        </p:sp>
      </p:grpSp>
      <p:sp>
        <p:nvSpPr>
          <p:cNvPr id="1095" name="Google Shape;1095;p25"/>
          <p:cNvSpPr/>
          <p:nvPr/>
        </p:nvSpPr>
        <p:spPr>
          <a:xfrm>
            <a:off x="0" y="6762414"/>
            <a:ext cx="7200851" cy="32986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96" name="Google Shape;1096;p25"/>
          <p:cNvGrpSpPr/>
          <p:nvPr/>
        </p:nvGrpSpPr>
        <p:grpSpPr>
          <a:xfrm>
            <a:off x="277404" y="6762414"/>
            <a:ext cx="3557998" cy="295999"/>
            <a:chOff x="2448322" y="40386"/>
            <a:chExt cx="3557998" cy="295999"/>
          </a:xfrm>
        </p:grpSpPr>
        <p:sp>
          <p:nvSpPr>
            <p:cNvPr id="1097" name="Google Shape;1097;p2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Arial Narrow"/>
                  <a:ea typeface="Arial Narrow"/>
                  <a:cs typeface="Arial Narrow"/>
                  <a:sym typeface="Arial Narrow"/>
                </a:rPr>
                <a:t>3</a:t>
              </a:r>
              <a:endParaRPr/>
            </a:p>
          </p:txBody>
        </p:sp>
        <p:cxnSp>
          <p:nvCxnSpPr>
            <p:cNvPr id="1098" name="Google Shape;1098;p25"/>
            <p:cNvCxnSpPr>
              <a:stCxn id="109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099" name="Google Shape;1099;p25"/>
            <p:cNvSpPr txBox="1"/>
            <p:nvPr/>
          </p:nvSpPr>
          <p:spPr>
            <a:xfrm>
              <a:off x="3302537" y="40386"/>
              <a:ext cx="27037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Percentiles</a:t>
              </a:r>
              <a:endParaRPr/>
            </a:p>
          </p:txBody>
        </p:sp>
      </p:grpSp>
      <p:sp>
        <p:nvSpPr>
          <p:cNvPr id="1100" name="Google Shape;1100;p2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25</a:t>
            </a:r>
            <a:endParaRPr b="1" sz="1050">
              <a:solidFill>
                <a:schemeClr val="dk1"/>
              </a:solidFill>
              <a:latin typeface="Arial Narrow"/>
              <a:ea typeface="Arial Narrow"/>
              <a:cs typeface="Arial Narrow"/>
              <a:sym typeface="Arial Narrow"/>
            </a:endParaRPr>
          </a:p>
        </p:txBody>
      </p:sp>
      <p:sp>
        <p:nvSpPr>
          <p:cNvPr id="1101" name="Google Shape;1101;p25"/>
          <p:cNvSpPr txBox="1"/>
          <p:nvPr>
            <p:ph type="ctrTitle"/>
          </p:nvPr>
        </p:nvSpPr>
        <p:spPr>
          <a:xfrm>
            <a:off x="2160574" y="541513"/>
            <a:ext cx="4752244" cy="707886"/>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Consumo de antibióticos en el ámbito hospitalario, Medellín septiembre de 2022 </a:t>
            </a:r>
            <a:endParaRPr/>
          </a:p>
        </p:txBody>
      </p:sp>
      <p:cxnSp>
        <p:nvCxnSpPr>
          <p:cNvPr id="1102" name="Google Shape;1102;p25"/>
          <p:cNvCxnSpPr/>
          <p:nvPr/>
        </p:nvCxnSpPr>
        <p:spPr>
          <a:xfrm>
            <a:off x="79809" y="6762414"/>
            <a:ext cx="7121042" cy="0"/>
          </a:xfrm>
          <a:prstGeom prst="straightConnector1">
            <a:avLst/>
          </a:prstGeom>
          <a:noFill/>
          <a:ln cap="flat" cmpd="sng" w="9525">
            <a:solidFill>
              <a:srgbClr val="002060"/>
            </a:solidFill>
            <a:prstDash val="solid"/>
            <a:round/>
            <a:headEnd len="sm" w="sm" type="none"/>
            <a:tailEnd len="med" w="med" type="oval"/>
          </a:ln>
        </p:spPr>
      </p:cxnSp>
      <p:sp>
        <p:nvSpPr>
          <p:cNvPr id="1103" name="Google Shape;1103;p25"/>
          <p:cNvSpPr/>
          <p:nvPr/>
        </p:nvSpPr>
        <p:spPr>
          <a:xfrm>
            <a:off x="2180731" y="2565692"/>
            <a:ext cx="5020169" cy="25202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04" name="Google Shape;1104;p25"/>
          <p:cNvGrpSpPr/>
          <p:nvPr/>
        </p:nvGrpSpPr>
        <p:grpSpPr>
          <a:xfrm>
            <a:off x="2601432" y="2566809"/>
            <a:ext cx="4527409" cy="276999"/>
            <a:chOff x="2448322" y="146783"/>
            <a:chExt cx="3446504" cy="276999"/>
          </a:xfrm>
        </p:grpSpPr>
        <p:sp>
          <p:nvSpPr>
            <p:cNvPr id="1105" name="Google Shape;1105;p25"/>
            <p:cNvSpPr/>
            <p:nvPr/>
          </p:nvSpPr>
          <p:spPr>
            <a:xfrm>
              <a:off x="2448322" y="146783"/>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Arial Narrow"/>
                  <a:ea typeface="Arial Narrow"/>
                  <a:cs typeface="Arial Narrow"/>
                  <a:sym typeface="Arial Narrow"/>
                </a:rPr>
                <a:t>2</a:t>
              </a:r>
              <a:endParaRPr/>
            </a:p>
          </p:txBody>
        </p:sp>
        <p:cxnSp>
          <p:nvCxnSpPr>
            <p:cNvPr id="1106" name="Google Shape;1106;p25"/>
            <p:cNvCxnSpPr>
              <a:stCxn id="1105" idx="6"/>
            </p:cNvCxnSpPr>
            <p:nvPr/>
          </p:nvCxnSpPr>
          <p:spPr>
            <a:xfrm>
              <a:off x="2736354" y="277588"/>
              <a:ext cx="648000" cy="0"/>
            </a:xfrm>
            <a:prstGeom prst="straightConnector1">
              <a:avLst/>
            </a:prstGeom>
            <a:noFill/>
            <a:ln cap="flat" cmpd="sng" w="28575">
              <a:solidFill>
                <a:srgbClr val="C00000"/>
              </a:solidFill>
              <a:prstDash val="solid"/>
              <a:round/>
              <a:headEnd len="sm" w="sm" type="none"/>
              <a:tailEnd len="sm" w="sm" type="none"/>
            </a:ln>
          </p:spPr>
        </p:cxnSp>
        <p:sp>
          <p:nvSpPr>
            <p:cNvPr id="1107" name="Google Shape;1107;p25"/>
            <p:cNvSpPr txBox="1"/>
            <p:nvPr/>
          </p:nvSpPr>
          <p:spPr>
            <a:xfrm>
              <a:off x="3302538" y="146783"/>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Tendencia de DDD por cada 100 pacientes en UCI </a:t>
              </a:r>
              <a:endParaRPr/>
            </a:p>
          </p:txBody>
        </p:sp>
      </p:grpSp>
      <p:sp>
        <p:nvSpPr>
          <p:cNvPr id="1108" name="Google Shape;1108;p25"/>
          <p:cNvSpPr/>
          <p:nvPr/>
        </p:nvSpPr>
        <p:spPr>
          <a:xfrm>
            <a:off x="4752578" y="8748464"/>
            <a:ext cx="2376264" cy="2923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 y boletín INS año 2021</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Características del CAB en Medellín,  semana 28 de 2022</a:t>
            </a:r>
            <a:endParaRPr/>
          </a:p>
        </p:txBody>
      </p:sp>
      <p:graphicFrame>
        <p:nvGraphicFramePr>
          <p:cNvPr id="1109" name="Google Shape;1109;p25"/>
          <p:cNvGraphicFramePr/>
          <p:nvPr/>
        </p:nvGraphicFramePr>
        <p:xfrm>
          <a:off x="2180731" y="2906193"/>
          <a:ext cx="4876103" cy="3589484"/>
        </p:xfrm>
        <a:graphic>
          <a:graphicData uri="http://schemas.openxmlformats.org/drawingml/2006/chart">
            <c:chart r:id="rId4"/>
          </a:graphicData>
        </a:graphic>
      </p:graphicFrame>
      <p:graphicFrame>
        <p:nvGraphicFramePr>
          <p:cNvPr id="1110" name="Google Shape;1110;p25"/>
          <p:cNvGraphicFramePr/>
          <p:nvPr/>
        </p:nvGraphicFramePr>
        <p:xfrm>
          <a:off x="72368" y="7164287"/>
          <a:ext cx="3000000" cy="3000000"/>
        </p:xfrm>
        <a:graphic>
          <a:graphicData uri="http://schemas.openxmlformats.org/drawingml/2006/table">
            <a:tbl>
              <a:tblPr>
                <a:noFill/>
                <a:tableStyleId>{16F03A38-F6DA-4D6E-85EB-FC54EE303239}</a:tableStyleId>
              </a:tblPr>
              <a:tblGrid>
                <a:gridCol w="509925"/>
                <a:gridCol w="452575"/>
                <a:gridCol w="543925"/>
                <a:gridCol w="611925"/>
                <a:gridCol w="662925"/>
                <a:gridCol w="554550"/>
                <a:gridCol w="628925"/>
                <a:gridCol w="552425"/>
                <a:gridCol w="577925"/>
                <a:gridCol w="452575"/>
                <a:gridCol w="560925"/>
                <a:gridCol w="509925"/>
                <a:gridCol w="509925"/>
              </a:tblGrid>
              <a:tr h="309800">
                <a:tc>
                  <a:txBody>
                    <a:bodyPr/>
                    <a:lstStyle/>
                    <a:p>
                      <a:pPr indent="0" lvl="0" marL="0" marR="0" rtl="0" algn="ctr">
                        <a:spcBef>
                          <a:spcPts val="0"/>
                        </a:spcBef>
                        <a:spcAft>
                          <a:spcPts val="0"/>
                        </a:spcAft>
                        <a:buNone/>
                      </a:pPr>
                      <a:r>
                        <a:rPr b="1" i="0" lang="es-ES" sz="700" u="none" strike="noStrike">
                          <a:solidFill>
                            <a:srgbClr val="000000"/>
                          </a:solidFill>
                          <a:latin typeface="Calibri"/>
                          <a:ea typeface="Calibri"/>
                          <a:cs typeface="Calibri"/>
                          <a:sym typeface="Calibri"/>
                        </a:rPr>
                        <a:t>Servicio</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i="0" lang="es-ES" sz="700" u="none" strike="noStrike">
                          <a:solidFill>
                            <a:srgbClr val="000000"/>
                          </a:solidFill>
                          <a:latin typeface="Calibri"/>
                          <a:ea typeface="Calibri"/>
                          <a:cs typeface="Calibri"/>
                          <a:sym typeface="Calibri"/>
                        </a:rPr>
                        <a:t>Item</a:t>
                      </a:r>
                      <a:endParaRPr b="1" i="0" sz="700" u="none" strike="noStrike">
                        <a:solidFill>
                          <a:srgbClr val="000000"/>
                        </a:solidFill>
                        <a:latin typeface="Calibri"/>
                        <a:ea typeface="Calibri"/>
                        <a:cs typeface="Calibri"/>
                        <a:sym typeface="Calibri"/>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i="0" lang="es-ES" sz="700" u="none" strike="noStrike">
                          <a:solidFill>
                            <a:srgbClr val="000000"/>
                          </a:solidFill>
                          <a:latin typeface="Calibri"/>
                          <a:ea typeface="Calibri"/>
                          <a:cs typeface="Calibri"/>
                          <a:sym typeface="Calibri"/>
                        </a:rPr>
                        <a:t>ceftriaxona</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i="0" lang="es-ES" sz="700" u="none" strike="noStrike">
                          <a:solidFill>
                            <a:srgbClr val="000000"/>
                          </a:solidFill>
                          <a:latin typeface="Calibri"/>
                          <a:ea typeface="Calibri"/>
                          <a:cs typeface="Calibri"/>
                          <a:sym typeface="Calibri"/>
                        </a:rPr>
                        <a:t>ertapenem</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i="0" lang="es-ES" sz="700" u="none" strike="noStrike">
                          <a:solidFill>
                            <a:srgbClr val="000000"/>
                          </a:solidFill>
                          <a:latin typeface="Calibri"/>
                          <a:ea typeface="Calibri"/>
                          <a:cs typeface="Calibri"/>
                          <a:sym typeface="Calibri"/>
                        </a:rPr>
                        <a:t>meropenem</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i="0" lang="es-ES" sz="700" u="none" strike="noStrike">
                          <a:solidFill>
                            <a:srgbClr val="000000"/>
                          </a:solidFill>
                          <a:latin typeface="Calibri"/>
                          <a:ea typeface="Calibri"/>
                          <a:cs typeface="Calibri"/>
                          <a:sym typeface="Calibri"/>
                        </a:rPr>
                        <a:t>piperacilina</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i="0" lang="es-ES" sz="700" u="none" strike="noStrike">
                          <a:solidFill>
                            <a:srgbClr val="000000"/>
                          </a:solidFill>
                          <a:latin typeface="Calibri"/>
                          <a:ea typeface="Calibri"/>
                          <a:cs typeface="Calibri"/>
                          <a:sym typeface="Calibri"/>
                        </a:rPr>
                        <a:t>vancomicina</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i="0" lang="es-ES" sz="700" u="none" strike="noStrike">
                          <a:solidFill>
                            <a:srgbClr val="000000"/>
                          </a:solidFill>
                          <a:latin typeface="Calibri"/>
                          <a:ea typeface="Calibri"/>
                          <a:cs typeface="Calibri"/>
                          <a:sym typeface="Calibri"/>
                        </a:rPr>
                        <a:t>cefepime</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i="0" lang="es-ES" sz="700" u="none" strike="noStrike">
                          <a:solidFill>
                            <a:srgbClr val="000000"/>
                          </a:solidFill>
                          <a:latin typeface="Calibri"/>
                          <a:ea typeface="Calibri"/>
                          <a:cs typeface="Calibri"/>
                          <a:sym typeface="Calibri"/>
                        </a:rPr>
                        <a:t>ceftazidime avivactam</a:t>
                      </a:r>
                      <a:endParaRPr b="1" i="0" sz="700" u="none" strike="noStrike">
                        <a:solidFill>
                          <a:srgbClr val="000000"/>
                        </a:solidFill>
                        <a:latin typeface="Calibri"/>
                        <a:ea typeface="Calibri"/>
                        <a:cs typeface="Calibri"/>
                        <a:sym typeface="Calibri"/>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i="0" lang="es-ES" sz="700" u="none" strike="noStrike">
                          <a:solidFill>
                            <a:srgbClr val="000000"/>
                          </a:solidFill>
                          <a:latin typeface="Calibri"/>
                          <a:ea typeface="Calibri"/>
                          <a:cs typeface="Calibri"/>
                          <a:sym typeface="Calibri"/>
                        </a:rPr>
                        <a:t>oxacilina</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i="0" lang="es-ES" sz="700" u="none" strike="noStrike">
                          <a:solidFill>
                            <a:srgbClr val="000000"/>
                          </a:solidFill>
                          <a:latin typeface="Calibri"/>
                          <a:ea typeface="Calibri"/>
                          <a:cs typeface="Calibri"/>
                          <a:sym typeface="Calibri"/>
                        </a:rPr>
                        <a:t>gentamicina</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i="0" lang="es-ES" sz="700" u="none" strike="noStrike">
                          <a:solidFill>
                            <a:srgbClr val="000000"/>
                          </a:solidFill>
                          <a:latin typeface="Calibri"/>
                          <a:ea typeface="Calibri"/>
                          <a:cs typeface="Calibri"/>
                          <a:sym typeface="Calibri"/>
                        </a:rPr>
                        <a:t>linezolid</a:t>
                      </a:r>
                      <a:endParaRPr b="1" i="0" sz="700" u="none" strike="noStrike">
                        <a:solidFill>
                          <a:srgbClr val="000000"/>
                        </a:solidFill>
                        <a:latin typeface="Calibri"/>
                        <a:ea typeface="Calibri"/>
                        <a:cs typeface="Calibri"/>
                        <a:sym typeface="Calibri"/>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i="0" lang="es-ES" sz="700" u="none" strike="noStrike">
                          <a:solidFill>
                            <a:srgbClr val="000000"/>
                          </a:solidFill>
                          <a:latin typeface="Calibri"/>
                          <a:ea typeface="Calibri"/>
                          <a:cs typeface="Calibri"/>
                          <a:sym typeface="Calibri"/>
                        </a:rPr>
                        <a:t>%OCUP</a:t>
                      </a:r>
                      <a:endParaRPr/>
                    </a:p>
                  </a:txBody>
                  <a:tcPr marT="5800" marB="0" marR="5800" marL="5800"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r>
              <a:tr h="151125">
                <a:tc rowSpan="4">
                  <a:txBody>
                    <a:bodyPr/>
                    <a:lstStyle/>
                    <a:p>
                      <a:pPr indent="0" lvl="0" marL="0" marR="0" rtl="0" algn="ctr">
                        <a:spcBef>
                          <a:spcPts val="0"/>
                        </a:spcBef>
                        <a:spcAft>
                          <a:spcPts val="0"/>
                        </a:spcAft>
                        <a:buNone/>
                      </a:pPr>
                      <a:r>
                        <a:rPr b="1" i="0" lang="es-ES" sz="700" u="none" strike="noStrike">
                          <a:solidFill>
                            <a:srgbClr val="000000"/>
                          </a:solidFill>
                          <a:latin typeface="Calibri"/>
                          <a:ea typeface="Calibri"/>
                          <a:cs typeface="Calibri"/>
                          <a:sym typeface="Calibri"/>
                        </a:rPr>
                        <a:t>UCI adultos Medellín </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p10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1,95</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0,06</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10,20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10,81</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5,00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4,33</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1,43</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4,23</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0,65</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4,27</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rowSpan="4">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0,81</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r>
              <a:tr h="151125">
                <a:tc vMerge="1"/>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Promedio</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2,76</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0,14</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12,72</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14,67</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6,93</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5,38</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1,70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8,27</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2,40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4,48</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vMerge="1"/>
              </a:tr>
              <a:tr h="151125">
                <a:tc vMerge="1"/>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P75</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3,15</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0,17</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13,76</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17,10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8,12</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6,10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1,88</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9,91</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2,52</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4,67</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vMerge="1"/>
              </a:tr>
              <a:tr h="151125">
                <a:tc vMerge="1"/>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P90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3,70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0,28</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14,95</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17,75</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8,73</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6,25</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1,97</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12,14</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5,34</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4,67</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vMerge="1"/>
              </a:tr>
              <a:tr h="151125">
                <a:tc rowSpan="2">
                  <a:txBody>
                    <a:bodyPr/>
                    <a:lstStyle/>
                    <a:p>
                      <a:pPr indent="0" lvl="0" marL="0" marR="0" rtl="0" algn="ctr">
                        <a:spcBef>
                          <a:spcPts val="0"/>
                        </a:spcBef>
                        <a:spcAft>
                          <a:spcPts val="0"/>
                        </a:spcAft>
                        <a:buNone/>
                      </a:pPr>
                      <a:r>
                        <a:rPr b="1" i="0" lang="es-ES" sz="600" u="none" strike="noStrike">
                          <a:solidFill>
                            <a:srgbClr val="000000"/>
                          </a:solidFill>
                          <a:latin typeface="Calibri"/>
                          <a:ea typeface="Calibri"/>
                          <a:cs typeface="Calibri"/>
                          <a:sym typeface="Calibri"/>
                        </a:rPr>
                        <a:t>Datos del año 2021</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Antioquia</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2,80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0,10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13,50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13,80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8,20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7,60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 </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 </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 </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 </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rowSpan="2">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sin dato</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r>
              <a:tr h="158675">
                <a:tc vMerge="1"/>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INS</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9,40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0,50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18,10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15,50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12,30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7,60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 </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 </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 </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700" u="none" strike="noStrike">
                          <a:solidFill>
                            <a:srgbClr val="000000"/>
                          </a:solidFill>
                          <a:latin typeface="Calibri"/>
                          <a:ea typeface="Calibri"/>
                          <a:cs typeface="Calibri"/>
                          <a:sym typeface="Calibri"/>
                        </a:rPr>
                        <a:t> </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vMerge="1"/>
              </a:tr>
            </a:tbl>
          </a:graphicData>
        </a:graphic>
      </p:graphicFrame>
      <p:sp>
        <p:nvSpPr>
          <p:cNvPr id="1111" name="Google Shape;1111;p25"/>
          <p:cNvSpPr txBox="1"/>
          <p:nvPr/>
        </p:nvSpPr>
        <p:spPr>
          <a:xfrm>
            <a:off x="-47504" y="5710847"/>
            <a:ext cx="2531014"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600">
                <a:solidFill>
                  <a:schemeClr val="dk1"/>
                </a:solidFill>
                <a:latin typeface="Arial Narrow"/>
                <a:ea typeface="Arial Narrow"/>
                <a:cs typeface="Arial Narrow"/>
                <a:sym typeface="Arial Narrow"/>
              </a:rPr>
              <a:t>Siglas: DDD=dosis día definida, CEF=Ceftriaxona, ERT=ertapenem, MEM=meropenem, PTZ=Piperacilina, VAN=Vancomicina, FEP=cefepime, FAV=ceftazidime/avivacam, AMP= ampicilina, OXA=oxacilina, , GEN=gentamicina,LNZ=linezolid</a:t>
            </a:r>
            <a:endParaRPr b="1" sz="6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600">
                <a:solidFill>
                  <a:schemeClr val="dk1"/>
                </a:solidFill>
                <a:latin typeface="Arial Narrow"/>
                <a:ea typeface="Arial Narrow"/>
                <a:cs typeface="Arial Narrow"/>
                <a:sym typeface="Arial Narrow"/>
              </a:rPr>
              <a:t>%OCUP=porcentaje de ocupación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6" name="Shape 1116"/>
        <p:cNvGrpSpPr/>
        <p:nvPr/>
      </p:nvGrpSpPr>
      <p:grpSpPr>
        <a:xfrm>
          <a:off x="0" y="0"/>
          <a:ext cx="0" cy="0"/>
          <a:chOff x="0" y="0"/>
          <a:chExt cx="0" cy="0"/>
        </a:xfrm>
      </p:grpSpPr>
      <p:sp>
        <p:nvSpPr>
          <p:cNvPr id="1117" name="Google Shape;1117;p26"/>
          <p:cNvSpPr/>
          <p:nvPr/>
        </p:nvSpPr>
        <p:spPr>
          <a:xfrm>
            <a:off x="-13385" y="2856770"/>
            <a:ext cx="2138700" cy="2795349"/>
          </a:xfrm>
          <a:prstGeom prst="rect">
            <a:avLst/>
          </a:prstGeom>
          <a:solidFill>
            <a:srgbClr val="FB995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2400">
              <a:solidFill>
                <a:srgbClr val="C00000"/>
              </a:solidFill>
              <a:latin typeface="Calibri"/>
              <a:ea typeface="Calibri"/>
              <a:cs typeface="Calibri"/>
              <a:sym typeface="Calibri"/>
            </a:endParaRPr>
          </a:p>
          <a:p>
            <a:pPr indent="0" lvl="0" marL="0" marR="0" rtl="0" algn="ctr">
              <a:spcBef>
                <a:spcPts val="0"/>
              </a:spcBef>
              <a:spcAft>
                <a:spcPts val="0"/>
              </a:spcAft>
              <a:buNone/>
            </a:pPr>
            <a:r>
              <a:rPr b="1" lang="es-ES" sz="2400">
                <a:solidFill>
                  <a:srgbClr val="C00000"/>
                </a:solidFill>
                <a:latin typeface="Calibri"/>
                <a:ea typeface="Calibri"/>
                <a:cs typeface="Calibri"/>
                <a:sym typeface="Calibri"/>
              </a:rPr>
              <a:t>Hospitalización adultos</a:t>
            </a:r>
            <a:endParaRPr/>
          </a:p>
        </p:txBody>
      </p:sp>
      <p:pic>
        <p:nvPicPr>
          <p:cNvPr id="1118" name="Google Shape;1118;p26"/>
          <p:cNvPicPr preferRelativeResize="0"/>
          <p:nvPr/>
        </p:nvPicPr>
        <p:blipFill rotWithShape="1">
          <a:blip r:embed="rId3">
            <a:alphaModFix/>
          </a:blip>
          <a:srcRect b="26533" l="0" r="0" t="0"/>
          <a:stretch/>
        </p:blipFill>
        <p:spPr>
          <a:xfrm>
            <a:off x="0" y="1950"/>
            <a:ext cx="2129908" cy="2867570"/>
          </a:xfrm>
          <a:prstGeom prst="rect">
            <a:avLst/>
          </a:prstGeom>
          <a:noFill/>
          <a:ln>
            <a:noFill/>
          </a:ln>
        </p:spPr>
      </p:pic>
      <p:sp>
        <p:nvSpPr>
          <p:cNvPr id="1119" name="Google Shape;1119;p26"/>
          <p:cNvSpPr txBox="1"/>
          <p:nvPr/>
        </p:nvSpPr>
        <p:spPr>
          <a:xfrm>
            <a:off x="1979946" y="1194399"/>
            <a:ext cx="3092182"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Información acumulada a semana 42 2022</a:t>
            </a:r>
            <a:endParaRPr/>
          </a:p>
        </p:txBody>
      </p:sp>
      <p:sp>
        <p:nvSpPr>
          <p:cNvPr id="1120" name="Google Shape;1120;p26"/>
          <p:cNvSpPr txBox="1"/>
          <p:nvPr/>
        </p:nvSpPr>
        <p:spPr>
          <a:xfrm>
            <a:off x="447069" y="4057543"/>
            <a:ext cx="1532877"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La molécula de mayor consumo es piperacilina</a:t>
            </a:r>
            <a:endParaRPr/>
          </a:p>
        </p:txBody>
      </p:sp>
      <p:sp>
        <p:nvSpPr>
          <p:cNvPr id="1121" name="Google Shape;1121;p26"/>
          <p:cNvSpPr/>
          <p:nvPr/>
        </p:nvSpPr>
        <p:spPr>
          <a:xfrm>
            <a:off x="72368" y="4251360"/>
            <a:ext cx="370108" cy="854870"/>
          </a:xfrm>
          <a:prstGeom prst="up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22" name="Google Shape;1122;p26"/>
          <p:cNvGrpSpPr/>
          <p:nvPr/>
        </p:nvGrpSpPr>
        <p:grpSpPr>
          <a:xfrm>
            <a:off x="2448322" y="74775"/>
            <a:ext cx="3446504" cy="276999"/>
            <a:chOff x="2448322" y="74775"/>
            <a:chExt cx="3446504" cy="276999"/>
          </a:xfrm>
        </p:grpSpPr>
        <p:sp>
          <p:nvSpPr>
            <p:cNvPr id="1123" name="Google Shape;1123;p2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Arial Narrow"/>
                  <a:ea typeface="Arial Narrow"/>
                  <a:cs typeface="Arial Narrow"/>
                  <a:sym typeface="Arial Narrow"/>
                </a:rPr>
                <a:t>1</a:t>
              </a:r>
              <a:endParaRPr/>
            </a:p>
          </p:txBody>
        </p:sp>
        <p:cxnSp>
          <p:nvCxnSpPr>
            <p:cNvPr id="1124" name="Google Shape;1124;p26"/>
            <p:cNvCxnSpPr>
              <a:stCxn id="112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125" name="Google Shape;1125;p2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de la notificación</a:t>
              </a:r>
              <a:endParaRPr/>
            </a:p>
          </p:txBody>
        </p:sp>
      </p:grpSp>
      <p:sp>
        <p:nvSpPr>
          <p:cNvPr id="1126" name="Google Shape;1126;p26"/>
          <p:cNvSpPr/>
          <p:nvPr/>
        </p:nvSpPr>
        <p:spPr>
          <a:xfrm>
            <a:off x="0" y="6762414"/>
            <a:ext cx="7200851" cy="32986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27" name="Google Shape;1127;p26"/>
          <p:cNvGrpSpPr/>
          <p:nvPr/>
        </p:nvGrpSpPr>
        <p:grpSpPr>
          <a:xfrm>
            <a:off x="277404" y="6762414"/>
            <a:ext cx="3557998" cy="295999"/>
            <a:chOff x="2448322" y="40386"/>
            <a:chExt cx="3557998" cy="295999"/>
          </a:xfrm>
        </p:grpSpPr>
        <p:sp>
          <p:nvSpPr>
            <p:cNvPr id="1128" name="Google Shape;1128;p2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Arial Narrow"/>
                  <a:ea typeface="Arial Narrow"/>
                  <a:cs typeface="Arial Narrow"/>
                  <a:sym typeface="Arial Narrow"/>
                </a:rPr>
                <a:t>3</a:t>
              </a:r>
              <a:endParaRPr/>
            </a:p>
          </p:txBody>
        </p:sp>
        <p:cxnSp>
          <p:nvCxnSpPr>
            <p:cNvPr id="1129" name="Google Shape;1129;p26"/>
            <p:cNvCxnSpPr>
              <a:stCxn id="112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130" name="Google Shape;1130;p26"/>
            <p:cNvSpPr txBox="1"/>
            <p:nvPr/>
          </p:nvSpPr>
          <p:spPr>
            <a:xfrm>
              <a:off x="3302537" y="40386"/>
              <a:ext cx="27037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Percentiles</a:t>
              </a:r>
              <a:endParaRPr/>
            </a:p>
          </p:txBody>
        </p:sp>
      </p:grpSp>
      <p:sp>
        <p:nvSpPr>
          <p:cNvPr id="1131" name="Google Shape;1131;p26"/>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26</a:t>
            </a:r>
            <a:endParaRPr b="1" sz="1050">
              <a:solidFill>
                <a:schemeClr val="dk1"/>
              </a:solidFill>
              <a:latin typeface="Arial Narrow"/>
              <a:ea typeface="Arial Narrow"/>
              <a:cs typeface="Arial Narrow"/>
              <a:sym typeface="Arial Narrow"/>
            </a:endParaRPr>
          </a:p>
        </p:txBody>
      </p:sp>
      <p:sp>
        <p:nvSpPr>
          <p:cNvPr id="1132" name="Google Shape;1132;p26"/>
          <p:cNvSpPr txBox="1"/>
          <p:nvPr>
            <p:ph type="ctrTitle"/>
          </p:nvPr>
        </p:nvSpPr>
        <p:spPr>
          <a:xfrm>
            <a:off x="2160574" y="541513"/>
            <a:ext cx="4824252" cy="707886"/>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Consumo de antibióticos en el ámbito hospitalario, Medellín a septiembre de 2022</a:t>
            </a:r>
            <a:endParaRPr/>
          </a:p>
        </p:txBody>
      </p:sp>
      <p:cxnSp>
        <p:nvCxnSpPr>
          <p:cNvPr id="1133" name="Google Shape;1133;p26"/>
          <p:cNvCxnSpPr/>
          <p:nvPr/>
        </p:nvCxnSpPr>
        <p:spPr>
          <a:xfrm>
            <a:off x="79809" y="6762414"/>
            <a:ext cx="7121042" cy="0"/>
          </a:xfrm>
          <a:prstGeom prst="straightConnector1">
            <a:avLst/>
          </a:prstGeom>
          <a:noFill/>
          <a:ln cap="flat" cmpd="sng" w="9525">
            <a:solidFill>
              <a:srgbClr val="002060"/>
            </a:solidFill>
            <a:prstDash val="solid"/>
            <a:round/>
            <a:headEnd len="sm" w="sm" type="none"/>
            <a:tailEnd len="med" w="med" type="oval"/>
          </a:ln>
        </p:spPr>
      </p:cxnSp>
      <p:sp>
        <p:nvSpPr>
          <p:cNvPr id="1134" name="Google Shape;1134;p26"/>
          <p:cNvSpPr/>
          <p:nvPr/>
        </p:nvSpPr>
        <p:spPr>
          <a:xfrm>
            <a:off x="2125315" y="2540000"/>
            <a:ext cx="5075586" cy="309670"/>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35" name="Google Shape;1135;p26"/>
          <p:cNvGrpSpPr/>
          <p:nvPr/>
        </p:nvGrpSpPr>
        <p:grpSpPr>
          <a:xfrm>
            <a:off x="2601432" y="2485509"/>
            <a:ext cx="4617224" cy="646331"/>
            <a:chOff x="2448322" y="65483"/>
            <a:chExt cx="3514876" cy="646331"/>
          </a:xfrm>
        </p:grpSpPr>
        <p:sp>
          <p:nvSpPr>
            <p:cNvPr id="1136" name="Google Shape;1136;p26"/>
            <p:cNvSpPr/>
            <p:nvPr/>
          </p:nvSpPr>
          <p:spPr>
            <a:xfrm>
              <a:off x="2448322" y="146783"/>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Arial Narrow"/>
                  <a:ea typeface="Arial Narrow"/>
                  <a:cs typeface="Arial Narrow"/>
                  <a:sym typeface="Arial Narrow"/>
                </a:rPr>
                <a:t>2</a:t>
              </a:r>
              <a:endParaRPr/>
            </a:p>
          </p:txBody>
        </p:sp>
        <p:cxnSp>
          <p:nvCxnSpPr>
            <p:cNvPr id="1137" name="Google Shape;1137;p26"/>
            <p:cNvCxnSpPr>
              <a:stCxn id="1136" idx="6"/>
            </p:cNvCxnSpPr>
            <p:nvPr/>
          </p:nvCxnSpPr>
          <p:spPr>
            <a:xfrm>
              <a:off x="2736354" y="277588"/>
              <a:ext cx="648000" cy="0"/>
            </a:xfrm>
            <a:prstGeom prst="straightConnector1">
              <a:avLst/>
            </a:prstGeom>
            <a:noFill/>
            <a:ln cap="flat" cmpd="sng" w="28575">
              <a:solidFill>
                <a:srgbClr val="C00000"/>
              </a:solidFill>
              <a:prstDash val="solid"/>
              <a:round/>
              <a:headEnd len="sm" w="sm" type="none"/>
              <a:tailEnd len="sm" w="sm" type="none"/>
            </a:ln>
          </p:spPr>
        </p:cxnSp>
        <p:sp>
          <p:nvSpPr>
            <p:cNvPr id="1138" name="Google Shape;1138;p26"/>
            <p:cNvSpPr txBox="1"/>
            <p:nvPr/>
          </p:nvSpPr>
          <p:spPr>
            <a:xfrm>
              <a:off x="3370910" y="65483"/>
              <a:ext cx="259228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Tendencia de DDD por cada 100 pacientes en hospitalización adultos</a:t>
              </a:r>
              <a:endParaRPr/>
            </a:p>
            <a:p>
              <a:pPr indent="0" lvl="0" marL="0" marR="0" rtl="0" algn="l">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sp>
        <p:nvSpPr>
          <p:cNvPr id="1139" name="Google Shape;1139;p26"/>
          <p:cNvSpPr/>
          <p:nvPr/>
        </p:nvSpPr>
        <p:spPr>
          <a:xfrm>
            <a:off x="4608562" y="8748464"/>
            <a:ext cx="2520280" cy="2923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 y Boletín INS año 2021</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Características del CAB en Medellín,  semana 28 de 2022</a:t>
            </a:r>
            <a:endParaRPr/>
          </a:p>
        </p:txBody>
      </p:sp>
      <p:graphicFrame>
        <p:nvGraphicFramePr>
          <p:cNvPr id="1140" name="Google Shape;1140;p26"/>
          <p:cNvGraphicFramePr/>
          <p:nvPr/>
        </p:nvGraphicFramePr>
        <p:xfrm>
          <a:off x="2232297" y="1619672"/>
          <a:ext cx="3000000" cy="3000000"/>
        </p:xfrm>
        <a:graphic>
          <a:graphicData uri="http://schemas.openxmlformats.org/drawingml/2006/table">
            <a:tbl>
              <a:tblPr>
                <a:noFill/>
                <a:tableStyleId>{16F03A38-F6DA-4D6E-85EB-FC54EE303239}</a:tableStyleId>
              </a:tblPr>
              <a:tblGrid>
                <a:gridCol w="350275"/>
                <a:gridCol w="310875"/>
                <a:gridCol w="373625"/>
                <a:gridCol w="420325"/>
                <a:gridCol w="455350"/>
                <a:gridCol w="380925"/>
                <a:gridCol w="432000"/>
                <a:gridCol w="379475"/>
                <a:gridCol w="396975"/>
                <a:gridCol w="310875"/>
                <a:gridCol w="385300"/>
                <a:gridCol w="350275"/>
                <a:gridCol w="350275"/>
              </a:tblGrid>
              <a:tr h="121800">
                <a:tc>
                  <a:txBody>
                    <a:bodyPr/>
                    <a:lstStyle/>
                    <a:p>
                      <a:pPr indent="0" lvl="0" marL="0" marR="0" rtl="0" algn="ctr">
                        <a:spcBef>
                          <a:spcPts val="0"/>
                        </a:spcBef>
                        <a:spcAft>
                          <a:spcPts val="0"/>
                        </a:spcAft>
                        <a:buNone/>
                      </a:pPr>
                      <a:r>
                        <a:rPr b="1" i="0" lang="es-ES" sz="600" u="none" strike="noStrike">
                          <a:solidFill>
                            <a:srgbClr val="000000"/>
                          </a:solidFill>
                          <a:latin typeface="Arial"/>
                          <a:ea typeface="Arial"/>
                          <a:cs typeface="Arial"/>
                          <a:sym typeface="Arial"/>
                        </a:rPr>
                        <a:t>mes</a:t>
                      </a:r>
                      <a:endParaRPr/>
                    </a:p>
                  </a:txBody>
                  <a:tcPr marT="5800" marB="0" marR="5800" marL="58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s-ES" sz="600" u="none" strike="noStrike">
                          <a:solidFill>
                            <a:srgbClr val="000000"/>
                          </a:solidFill>
                          <a:latin typeface="Arial"/>
                          <a:ea typeface="Arial"/>
                          <a:cs typeface="Arial"/>
                          <a:sym typeface="Arial"/>
                        </a:rPr>
                        <a:t>ene-21</a:t>
                      </a:r>
                      <a:endParaRPr/>
                    </a:p>
                  </a:txBody>
                  <a:tcPr marT="5800" marB="0" marR="5800" marL="58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s-ES" sz="600" u="none" strike="noStrike">
                          <a:solidFill>
                            <a:srgbClr val="000000"/>
                          </a:solidFill>
                          <a:latin typeface="Arial"/>
                          <a:ea typeface="Arial"/>
                          <a:cs typeface="Arial"/>
                          <a:sym typeface="Arial"/>
                        </a:rPr>
                        <a:t>feb-21</a:t>
                      </a:r>
                      <a:endParaRPr/>
                    </a:p>
                  </a:txBody>
                  <a:tcPr marT="5800" marB="0" marR="5800" marL="58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s-ES" sz="600" u="none" strike="noStrike">
                          <a:solidFill>
                            <a:srgbClr val="000000"/>
                          </a:solidFill>
                          <a:latin typeface="Arial"/>
                          <a:ea typeface="Arial"/>
                          <a:cs typeface="Arial"/>
                          <a:sym typeface="Arial"/>
                        </a:rPr>
                        <a:t>mar-21</a:t>
                      </a:r>
                      <a:endParaRPr/>
                    </a:p>
                  </a:txBody>
                  <a:tcPr marT="5800" marB="0" marR="5800" marL="58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s-ES" sz="600" u="none" strike="noStrike">
                          <a:solidFill>
                            <a:srgbClr val="000000"/>
                          </a:solidFill>
                          <a:latin typeface="Arial"/>
                          <a:ea typeface="Arial"/>
                          <a:cs typeface="Arial"/>
                          <a:sym typeface="Arial"/>
                        </a:rPr>
                        <a:t>abr-21</a:t>
                      </a:r>
                      <a:endParaRPr/>
                    </a:p>
                  </a:txBody>
                  <a:tcPr marT="5800" marB="0" marR="5800" marL="58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s-ES" sz="600" u="none" strike="noStrike">
                          <a:solidFill>
                            <a:srgbClr val="000000"/>
                          </a:solidFill>
                          <a:latin typeface="Arial"/>
                          <a:ea typeface="Arial"/>
                          <a:cs typeface="Arial"/>
                          <a:sym typeface="Arial"/>
                        </a:rPr>
                        <a:t>may-21</a:t>
                      </a:r>
                      <a:endParaRPr/>
                    </a:p>
                  </a:txBody>
                  <a:tcPr marT="5800" marB="0" marR="5800" marL="58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s-ES" sz="600" u="none" strike="noStrike">
                          <a:solidFill>
                            <a:srgbClr val="000000"/>
                          </a:solidFill>
                          <a:latin typeface="Arial"/>
                          <a:ea typeface="Arial"/>
                          <a:cs typeface="Arial"/>
                          <a:sym typeface="Arial"/>
                        </a:rPr>
                        <a:t>jun-21</a:t>
                      </a:r>
                      <a:endParaRPr/>
                    </a:p>
                  </a:txBody>
                  <a:tcPr marT="5800" marB="0" marR="5800" marL="58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s-ES" sz="600" u="none" strike="noStrike">
                          <a:solidFill>
                            <a:srgbClr val="000000"/>
                          </a:solidFill>
                          <a:latin typeface="Arial"/>
                          <a:ea typeface="Arial"/>
                          <a:cs typeface="Arial"/>
                          <a:sym typeface="Arial"/>
                        </a:rPr>
                        <a:t>jul-21</a:t>
                      </a:r>
                      <a:endParaRPr/>
                    </a:p>
                  </a:txBody>
                  <a:tcPr marT="5800" marB="0" marR="5800" marL="58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s-ES" sz="600" u="none" strike="noStrike">
                          <a:solidFill>
                            <a:srgbClr val="000000"/>
                          </a:solidFill>
                          <a:latin typeface="Arial"/>
                          <a:ea typeface="Arial"/>
                          <a:cs typeface="Arial"/>
                          <a:sym typeface="Arial"/>
                        </a:rPr>
                        <a:t>ago-21</a:t>
                      </a:r>
                      <a:endParaRPr/>
                    </a:p>
                  </a:txBody>
                  <a:tcPr marT="5800" marB="0" marR="5800" marL="58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s-ES" sz="600" u="none" strike="noStrike">
                          <a:solidFill>
                            <a:srgbClr val="000000"/>
                          </a:solidFill>
                          <a:latin typeface="Arial"/>
                          <a:ea typeface="Arial"/>
                          <a:cs typeface="Arial"/>
                          <a:sym typeface="Arial"/>
                        </a:rPr>
                        <a:t>sep-21</a:t>
                      </a:r>
                      <a:endParaRPr/>
                    </a:p>
                  </a:txBody>
                  <a:tcPr marT="5800" marB="0" marR="5800" marL="58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s-ES" sz="600" u="none" strike="noStrike">
                          <a:solidFill>
                            <a:srgbClr val="000000"/>
                          </a:solidFill>
                          <a:latin typeface="Arial"/>
                          <a:ea typeface="Arial"/>
                          <a:cs typeface="Arial"/>
                          <a:sym typeface="Arial"/>
                        </a:rPr>
                        <a:t>oct-21</a:t>
                      </a:r>
                      <a:endParaRPr/>
                    </a:p>
                  </a:txBody>
                  <a:tcPr marT="5800" marB="0" marR="5800" marL="58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s-ES" sz="600" u="none" strike="noStrike">
                          <a:solidFill>
                            <a:srgbClr val="000000"/>
                          </a:solidFill>
                          <a:latin typeface="Arial"/>
                          <a:ea typeface="Arial"/>
                          <a:cs typeface="Arial"/>
                          <a:sym typeface="Arial"/>
                        </a:rPr>
                        <a:t>nov-21</a:t>
                      </a:r>
                      <a:endParaRPr/>
                    </a:p>
                  </a:txBody>
                  <a:tcPr marT="5800" marB="0" marR="5800" marL="58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s-ES" sz="600" u="none" strike="noStrike">
                          <a:solidFill>
                            <a:srgbClr val="000000"/>
                          </a:solidFill>
                          <a:latin typeface="Arial"/>
                          <a:ea typeface="Arial"/>
                          <a:cs typeface="Arial"/>
                          <a:sym typeface="Arial"/>
                        </a:rPr>
                        <a:t>dic-21</a:t>
                      </a:r>
                      <a:endParaRPr/>
                    </a:p>
                  </a:txBody>
                  <a:tcPr marT="5800" marB="0" marR="5800" marL="58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r>
              <a:tr h="440775">
                <a:tc>
                  <a:txBody>
                    <a:bodyPr/>
                    <a:lstStyle/>
                    <a:p>
                      <a:pPr indent="0" lvl="0" marL="0" marR="0" rtl="0" algn="ctr">
                        <a:spcBef>
                          <a:spcPts val="0"/>
                        </a:spcBef>
                        <a:spcAft>
                          <a:spcPts val="0"/>
                        </a:spcAft>
                        <a:buNone/>
                      </a:pPr>
                      <a:r>
                        <a:rPr b="0" i="0" lang="es-ES" sz="500" u="none" strike="noStrike">
                          <a:solidFill>
                            <a:srgbClr val="000000"/>
                          </a:solidFill>
                          <a:latin typeface="Arial"/>
                          <a:ea typeface="Arial"/>
                          <a:cs typeface="Arial"/>
                          <a:sym typeface="Arial"/>
                        </a:rPr>
                        <a:t>% cumplimiento en la notificación ficha 354</a:t>
                      </a:r>
                      <a:endParaRPr/>
                    </a:p>
                  </a:txBody>
                  <a:tcPr marT="5800" marB="0" marR="5800" marL="58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solidFill>
                            <a:srgbClr val="000000"/>
                          </a:solidFill>
                          <a:latin typeface="Arial"/>
                          <a:ea typeface="Arial"/>
                          <a:cs typeface="Arial"/>
                          <a:sym typeface="Arial"/>
                        </a:rPr>
                        <a:t>100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solidFill>
                            <a:srgbClr val="000000"/>
                          </a:solidFill>
                          <a:latin typeface="Arial"/>
                          <a:ea typeface="Arial"/>
                          <a:cs typeface="Arial"/>
                          <a:sym typeface="Arial"/>
                        </a:rPr>
                        <a:t>100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solidFill>
                            <a:srgbClr val="000000"/>
                          </a:solidFill>
                          <a:latin typeface="Arial"/>
                          <a:ea typeface="Arial"/>
                          <a:cs typeface="Arial"/>
                          <a:sym typeface="Arial"/>
                        </a:rPr>
                        <a:t>100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solidFill>
                            <a:srgbClr val="000000"/>
                          </a:solidFill>
                          <a:latin typeface="Arial"/>
                          <a:ea typeface="Arial"/>
                          <a:cs typeface="Arial"/>
                          <a:sym typeface="Arial"/>
                        </a:rPr>
                        <a:t>100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solidFill>
                            <a:srgbClr val="000000"/>
                          </a:solidFill>
                          <a:latin typeface="Arial"/>
                          <a:ea typeface="Arial"/>
                          <a:cs typeface="Arial"/>
                          <a:sym typeface="Arial"/>
                        </a:rPr>
                        <a:t>100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solidFill>
                            <a:srgbClr val="000000"/>
                          </a:solidFill>
                          <a:latin typeface="Arial"/>
                          <a:ea typeface="Arial"/>
                          <a:cs typeface="Arial"/>
                          <a:sym typeface="Arial"/>
                        </a:rPr>
                        <a:t>100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solidFill>
                            <a:srgbClr val="000000"/>
                          </a:solidFill>
                          <a:latin typeface="Arial"/>
                          <a:ea typeface="Arial"/>
                          <a:cs typeface="Arial"/>
                          <a:sym typeface="Arial"/>
                        </a:rPr>
                        <a:t>100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solidFill>
                            <a:srgbClr val="000000"/>
                          </a:solidFill>
                          <a:latin typeface="Arial"/>
                          <a:ea typeface="Arial"/>
                          <a:cs typeface="Arial"/>
                          <a:sym typeface="Arial"/>
                        </a:rPr>
                        <a:t>100</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solidFill>
                            <a:srgbClr val="000000"/>
                          </a:solidFill>
                          <a:latin typeface="Arial"/>
                          <a:ea typeface="Arial"/>
                          <a:cs typeface="Arial"/>
                          <a:sym typeface="Arial"/>
                        </a:rPr>
                        <a:t>93,93</a:t>
                      </a:r>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600" u="none" strike="noStrike">
                        <a:solidFill>
                          <a:srgbClr val="000000"/>
                        </a:solidFill>
                        <a:latin typeface="Arial"/>
                        <a:ea typeface="Arial"/>
                        <a:cs typeface="Arial"/>
                        <a:sym typeface="Arial"/>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600" u="none" strike="noStrike">
                        <a:solidFill>
                          <a:srgbClr val="000000"/>
                        </a:solidFill>
                        <a:latin typeface="Arial"/>
                        <a:ea typeface="Arial"/>
                        <a:cs typeface="Arial"/>
                        <a:sym typeface="Arial"/>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600" u="none" strike="noStrike">
                        <a:solidFill>
                          <a:srgbClr val="000000"/>
                        </a:solidFill>
                        <a:latin typeface="Arial"/>
                        <a:ea typeface="Arial"/>
                        <a:cs typeface="Arial"/>
                        <a:sym typeface="Arial"/>
                      </a:endParaRPr>
                    </a:p>
                  </a:txBody>
                  <a:tcPr marT="5800" marB="0" marR="5800" marL="5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1141" name="Google Shape;1141;p26"/>
          <p:cNvGraphicFramePr/>
          <p:nvPr/>
        </p:nvGraphicFramePr>
        <p:xfrm>
          <a:off x="2129907" y="2869521"/>
          <a:ext cx="5070943" cy="3892894"/>
        </p:xfrm>
        <a:graphic>
          <a:graphicData uri="http://schemas.openxmlformats.org/drawingml/2006/chart">
            <c:chart r:id="rId4"/>
          </a:graphicData>
        </a:graphic>
      </p:graphicFrame>
      <p:graphicFrame>
        <p:nvGraphicFramePr>
          <p:cNvPr id="1142" name="Google Shape;1142;p26"/>
          <p:cNvGraphicFramePr/>
          <p:nvPr/>
        </p:nvGraphicFramePr>
        <p:xfrm>
          <a:off x="-13382" y="7452320"/>
          <a:ext cx="3000000" cy="3000000"/>
        </p:xfrm>
        <a:graphic>
          <a:graphicData uri="http://schemas.openxmlformats.org/drawingml/2006/table">
            <a:tbl>
              <a:tblPr>
                <a:noFill/>
                <a:tableStyleId>{16F03A38-F6DA-4D6E-85EB-FC54EE303239}</a:tableStyleId>
              </a:tblPr>
              <a:tblGrid>
                <a:gridCol w="380525"/>
                <a:gridCol w="337700"/>
                <a:gridCol w="405875"/>
                <a:gridCol w="456625"/>
                <a:gridCol w="494675"/>
                <a:gridCol w="413800"/>
                <a:gridCol w="469300"/>
                <a:gridCol w="412225"/>
                <a:gridCol w="431250"/>
                <a:gridCol w="337700"/>
                <a:gridCol w="418575"/>
                <a:gridCol w="380525"/>
                <a:gridCol w="380525"/>
                <a:gridCol w="380525"/>
                <a:gridCol w="380525"/>
                <a:gridCol w="380525"/>
                <a:gridCol w="380525"/>
                <a:gridCol w="380525"/>
              </a:tblGrid>
              <a:tr h="362025">
                <a:tc>
                  <a:txBody>
                    <a:bodyPr/>
                    <a:lstStyle/>
                    <a:p>
                      <a:pPr indent="0" lvl="0" marL="0" marR="0" rtl="0" algn="ctr">
                        <a:spcBef>
                          <a:spcPts val="0"/>
                        </a:spcBef>
                        <a:spcAft>
                          <a:spcPts val="0"/>
                        </a:spcAft>
                        <a:buNone/>
                      </a:pPr>
                      <a:r>
                        <a:rPr b="1" i="0" lang="es-ES" sz="600" u="none" strike="noStrike">
                          <a:solidFill>
                            <a:srgbClr val="000000"/>
                          </a:solidFill>
                          <a:latin typeface="Calibri"/>
                          <a:ea typeface="Calibri"/>
                          <a:cs typeface="Calibri"/>
                          <a:sym typeface="Calibri"/>
                        </a:rPr>
                        <a:t>Servicio</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i="0" lang="es-ES" sz="600" u="none" strike="noStrike">
                          <a:solidFill>
                            <a:srgbClr val="000000"/>
                          </a:solidFill>
                          <a:latin typeface="Calibri"/>
                          <a:ea typeface="Calibri"/>
                          <a:cs typeface="Calibri"/>
                          <a:sym typeface="Calibri"/>
                        </a:rPr>
                        <a:t>Item</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i="0" lang="es-ES" sz="600" u="none" strike="noStrike">
                          <a:solidFill>
                            <a:srgbClr val="000000"/>
                          </a:solidFill>
                          <a:latin typeface="Calibri"/>
                          <a:ea typeface="Calibri"/>
                          <a:cs typeface="Calibri"/>
                          <a:sym typeface="Calibri"/>
                        </a:rPr>
                        <a:t>ceftriaxona</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i="0" lang="es-ES" sz="600" u="none" strike="noStrike">
                          <a:solidFill>
                            <a:srgbClr val="000000"/>
                          </a:solidFill>
                          <a:latin typeface="Calibri"/>
                          <a:ea typeface="Calibri"/>
                          <a:cs typeface="Calibri"/>
                          <a:sym typeface="Calibri"/>
                        </a:rPr>
                        <a:t>ciprofloxacina</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i="0" lang="es-ES" sz="600" u="none" strike="noStrike">
                          <a:solidFill>
                            <a:srgbClr val="000000"/>
                          </a:solidFill>
                          <a:latin typeface="Calibri"/>
                          <a:ea typeface="Calibri"/>
                          <a:cs typeface="Calibri"/>
                          <a:sym typeface="Calibri"/>
                        </a:rPr>
                        <a:t>ertapenem</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i="0" lang="es-ES" sz="600" u="none" strike="noStrike">
                          <a:solidFill>
                            <a:srgbClr val="000000"/>
                          </a:solidFill>
                          <a:latin typeface="Calibri"/>
                          <a:ea typeface="Calibri"/>
                          <a:cs typeface="Calibri"/>
                          <a:sym typeface="Calibri"/>
                        </a:rPr>
                        <a:t>meropenem</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i="0" lang="es-ES" sz="600" u="none" strike="noStrike">
                          <a:solidFill>
                            <a:srgbClr val="000000"/>
                          </a:solidFill>
                          <a:latin typeface="Calibri"/>
                          <a:ea typeface="Calibri"/>
                          <a:cs typeface="Calibri"/>
                          <a:sym typeface="Calibri"/>
                        </a:rPr>
                        <a:t>piperacilina</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i="0" lang="es-ES" sz="600" u="none" strike="noStrike">
                          <a:solidFill>
                            <a:srgbClr val="000000"/>
                          </a:solidFill>
                          <a:latin typeface="Calibri"/>
                          <a:ea typeface="Calibri"/>
                          <a:cs typeface="Calibri"/>
                          <a:sym typeface="Calibri"/>
                        </a:rPr>
                        <a:t>vancomicina</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i="0" lang="es-ES" sz="600" u="none" strike="noStrike">
                          <a:solidFill>
                            <a:srgbClr val="000000"/>
                          </a:solidFill>
                          <a:latin typeface="Calibri"/>
                          <a:ea typeface="Calibri"/>
                          <a:cs typeface="Calibri"/>
                          <a:sym typeface="Calibri"/>
                        </a:rPr>
                        <a:t>cefepime</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i="0" lang="es-ES" sz="600" u="none" strike="noStrike">
                          <a:solidFill>
                            <a:srgbClr val="000000"/>
                          </a:solidFill>
                          <a:latin typeface="Calibri"/>
                          <a:ea typeface="Calibri"/>
                          <a:cs typeface="Calibri"/>
                          <a:sym typeface="Calibri"/>
                        </a:rPr>
                        <a:t>cefta avivactam</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i="0" lang="es-ES" sz="600" u="none" strike="noStrike">
                          <a:solidFill>
                            <a:srgbClr val="000000"/>
                          </a:solidFill>
                          <a:latin typeface="Calibri"/>
                          <a:ea typeface="Calibri"/>
                          <a:cs typeface="Calibri"/>
                          <a:sym typeface="Calibri"/>
                        </a:rPr>
                        <a:t>ampicilina</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i="0" lang="es-ES" sz="600" u="none" strike="noStrike">
                          <a:solidFill>
                            <a:srgbClr val="000000"/>
                          </a:solidFill>
                          <a:latin typeface="Calibri"/>
                          <a:ea typeface="Calibri"/>
                          <a:cs typeface="Calibri"/>
                          <a:sym typeface="Calibri"/>
                        </a:rPr>
                        <a:t>oxacilina</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i="0" lang="es-ES" sz="600" u="none" strike="noStrike">
                          <a:solidFill>
                            <a:srgbClr val="000000"/>
                          </a:solidFill>
                          <a:latin typeface="Calibri"/>
                          <a:ea typeface="Calibri"/>
                          <a:cs typeface="Calibri"/>
                          <a:sym typeface="Calibri"/>
                        </a:rPr>
                        <a:t>amoxacilina clavulanato</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i="0" lang="es-ES" sz="600" u="none" strike="noStrike">
                          <a:solidFill>
                            <a:srgbClr val="000000"/>
                          </a:solidFill>
                          <a:latin typeface="Calibri"/>
                          <a:ea typeface="Calibri"/>
                          <a:cs typeface="Calibri"/>
                          <a:sym typeface="Calibri"/>
                        </a:rPr>
                        <a:t>amikacina</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i="0" lang="es-ES" sz="600" u="none" strike="noStrike">
                          <a:solidFill>
                            <a:srgbClr val="000000"/>
                          </a:solidFill>
                          <a:latin typeface="Calibri"/>
                          <a:ea typeface="Calibri"/>
                          <a:cs typeface="Calibri"/>
                          <a:sym typeface="Calibri"/>
                        </a:rPr>
                        <a:t>gentamicina</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i="0" lang="es-ES" sz="600" u="none" strike="noStrike">
                          <a:solidFill>
                            <a:srgbClr val="000000"/>
                          </a:solidFill>
                          <a:latin typeface="Calibri"/>
                          <a:ea typeface="Calibri"/>
                          <a:cs typeface="Calibri"/>
                          <a:sym typeface="Calibri"/>
                        </a:rPr>
                        <a:t>trimetoprim</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i="0" lang="es-ES" sz="600" u="none" strike="noStrike">
                          <a:solidFill>
                            <a:srgbClr val="000000"/>
                          </a:solidFill>
                          <a:latin typeface="Calibri"/>
                          <a:ea typeface="Calibri"/>
                          <a:cs typeface="Calibri"/>
                          <a:sym typeface="Calibri"/>
                        </a:rPr>
                        <a:t>linezolid</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i="0" lang="es-ES" sz="600" u="none" strike="noStrike">
                          <a:solidFill>
                            <a:srgbClr val="000000"/>
                          </a:solidFill>
                          <a:latin typeface="Calibri"/>
                          <a:ea typeface="Calibri"/>
                          <a:cs typeface="Calibri"/>
                          <a:sym typeface="Calibri"/>
                        </a:rPr>
                        <a:t>%OCUP</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r>
              <a:tr h="118700">
                <a:tc rowSpan="4">
                  <a:txBody>
                    <a:bodyPr/>
                    <a:lstStyle/>
                    <a:p>
                      <a:pPr indent="0" lvl="0" marL="0" marR="0" rtl="0" algn="ctr">
                        <a:spcBef>
                          <a:spcPts val="0"/>
                        </a:spcBef>
                        <a:spcAft>
                          <a:spcPts val="0"/>
                        </a:spcAft>
                        <a:buNone/>
                      </a:pPr>
                      <a:r>
                        <a:rPr b="1" i="0" lang="es-ES" sz="600" u="none" strike="noStrike">
                          <a:solidFill>
                            <a:srgbClr val="000000"/>
                          </a:solidFill>
                          <a:latin typeface="Calibri"/>
                          <a:ea typeface="Calibri"/>
                          <a:cs typeface="Calibri"/>
                          <a:sym typeface="Calibri"/>
                        </a:rPr>
                        <a:t>No UCI adultos Medellin</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p10</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1,27</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2,26</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0,18</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2,48</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7,26</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1,54</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1,18</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0,13</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0,36</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1,39</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0,01</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0,38</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0,83</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0,28</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0,54</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rowSpan="4">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0,87</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r>
              <a:tr h="118700">
                <a:tc vMerge="1"/>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Promedio</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1,40</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3,52</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0,29</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2,85</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7,81</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2,19</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1,40</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0,37</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0,98</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2,50</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2,48</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0,46</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0,92</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0,49</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0,58</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118700">
                <a:tc vMerge="1"/>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P75</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1,48</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3,82</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0,39</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3,11</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8,21</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2,55</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1,55</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0,52</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1,38</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3,40</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4,08</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0,50</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0,98</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0,55</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0,59</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vMerge="1"/>
              </a:tr>
              <a:tr h="118700">
                <a:tc vMerge="1"/>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P90</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1,54</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4,61</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0,41</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3,31</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8,50</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2,66</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1,57</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0,57</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1,52</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3,50</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5,65</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0,51</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1,01</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0,78</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0,65</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vMerge="1"/>
              </a:tr>
              <a:tr h="118700">
                <a:tc rowSpan="2">
                  <a:txBody>
                    <a:bodyPr/>
                    <a:lstStyle/>
                    <a:p>
                      <a:pPr indent="0" lvl="0" marL="0" marR="0" rtl="0" algn="ctr">
                        <a:spcBef>
                          <a:spcPts val="0"/>
                        </a:spcBef>
                        <a:spcAft>
                          <a:spcPts val="0"/>
                        </a:spcAft>
                        <a:buNone/>
                      </a:pPr>
                      <a:r>
                        <a:rPr b="1" i="0" lang="es-ES" sz="600" u="none" strike="noStrike">
                          <a:solidFill>
                            <a:srgbClr val="000000"/>
                          </a:solidFill>
                          <a:latin typeface="Calibri"/>
                          <a:ea typeface="Calibri"/>
                          <a:cs typeface="Calibri"/>
                          <a:sym typeface="Calibri"/>
                        </a:rPr>
                        <a:t>Datos del año 2021</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Antioquia</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3,1</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5,3</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0,1</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3,2</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6,5</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2,2</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1,6</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 </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 </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 </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 </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 </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 </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 </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 </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sin dato</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9"/>
                    </a:solidFill>
                  </a:tcPr>
                </a:tc>
              </a:tr>
              <a:tr h="124625">
                <a:tc vMerge="1"/>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INS</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11,9</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8,9</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0,8</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5,8</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7,7</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6,1</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3,2</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 </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 </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 </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 </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 </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 </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 </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 </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b="0" i="0" lang="es-ES" sz="600" u="none" strike="noStrike">
                          <a:solidFill>
                            <a:srgbClr val="000000"/>
                          </a:solidFill>
                          <a:latin typeface="Calibri"/>
                          <a:ea typeface="Calibri"/>
                          <a:cs typeface="Calibri"/>
                          <a:sym typeface="Calibri"/>
                        </a:rPr>
                        <a:t>sin dato</a:t>
                      </a:r>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sp>
        <p:nvSpPr>
          <p:cNvPr id="1143" name="Google Shape;1143;p26"/>
          <p:cNvSpPr txBox="1"/>
          <p:nvPr/>
        </p:nvSpPr>
        <p:spPr>
          <a:xfrm>
            <a:off x="-47504" y="5710847"/>
            <a:ext cx="253101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600">
                <a:solidFill>
                  <a:schemeClr val="dk1"/>
                </a:solidFill>
                <a:latin typeface="Arial Narrow"/>
                <a:ea typeface="Arial Narrow"/>
                <a:cs typeface="Arial Narrow"/>
                <a:sym typeface="Arial Narrow"/>
              </a:rPr>
              <a:t>Siglas: DDD=dosis día definida, CEF=Ceftriaxona, ERT=ertapenem, MEM=meropenem, PTZ=Piperacilina, VAN=Vancomicina, FEP=cefepime, FAV=ceftazidime/avivacam, AMP= ampicilina, OXA=oxacilina, AMX=amoxacilina clavulanato	, AMK=amikacina, GEN=gentamicina,TMX=trimetoprim, LNZ=linezolid</a:t>
            </a:r>
            <a:endParaRPr b="1" sz="600">
              <a:solidFill>
                <a:schemeClr val="dk1"/>
              </a:solidFill>
              <a:latin typeface="Arial Narrow"/>
              <a:ea typeface="Arial Narrow"/>
              <a:cs typeface="Arial Narrow"/>
              <a:sym typeface="Arial Narrow"/>
            </a:endParaRPr>
          </a:p>
          <a:p>
            <a:pPr indent="0" lvl="0" marL="0" marR="0" rtl="0" algn="l">
              <a:spcBef>
                <a:spcPts val="0"/>
              </a:spcBef>
              <a:spcAft>
                <a:spcPts val="0"/>
              </a:spcAft>
              <a:buNone/>
            </a:pPr>
            <a:r>
              <a:rPr b="1" lang="es-ES" sz="600">
                <a:solidFill>
                  <a:schemeClr val="dk1"/>
                </a:solidFill>
                <a:latin typeface="Arial Narrow"/>
                <a:ea typeface="Arial Narrow"/>
                <a:cs typeface="Arial Narrow"/>
                <a:sym typeface="Arial Narrow"/>
              </a:rPr>
              <a:t>%OCUP=porcentaje de ocupación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7" name="Shape 1147"/>
        <p:cNvGrpSpPr/>
        <p:nvPr/>
      </p:nvGrpSpPr>
      <p:grpSpPr>
        <a:xfrm>
          <a:off x="0" y="0"/>
          <a:ext cx="0" cy="0"/>
          <a:chOff x="0" y="0"/>
          <a:chExt cx="0" cy="0"/>
        </a:xfrm>
      </p:grpSpPr>
      <p:pic>
        <p:nvPicPr>
          <p:cNvPr id="1148" name="Google Shape;1148;p27"/>
          <p:cNvPicPr preferRelativeResize="0"/>
          <p:nvPr/>
        </p:nvPicPr>
        <p:blipFill rotWithShape="1">
          <a:blip r:embed="rId3">
            <a:alphaModFix/>
          </a:blip>
          <a:srcRect b="0" l="0" r="1301" t="0"/>
          <a:stretch/>
        </p:blipFill>
        <p:spPr>
          <a:xfrm>
            <a:off x="-9669" y="10266"/>
            <a:ext cx="2148327" cy="3913662"/>
          </a:xfrm>
          <a:prstGeom prst="rect">
            <a:avLst/>
          </a:prstGeom>
          <a:noFill/>
          <a:ln>
            <a:noFill/>
          </a:ln>
        </p:spPr>
      </p:pic>
      <p:pic>
        <p:nvPicPr>
          <p:cNvPr id="1149" name="Google Shape;1149;p27"/>
          <p:cNvPicPr preferRelativeResize="0"/>
          <p:nvPr/>
        </p:nvPicPr>
        <p:blipFill rotWithShape="1">
          <a:blip r:embed="rId4">
            <a:alphaModFix/>
          </a:blip>
          <a:srcRect b="0" l="0" r="0" t="51431"/>
          <a:stretch/>
        </p:blipFill>
        <p:spPr>
          <a:xfrm>
            <a:off x="0" y="3938064"/>
            <a:ext cx="2180731" cy="3086602"/>
          </a:xfrm>
          <a:prstGeom prst="rect">
            <a:avLst/>
          </a:prstGeom>
          <a:noFill/>
          <a:ln>
            <a:noFill/>
          </a:ln>
        </p:spPr>
      </p:pic>
      <p:sp>
        <p:nvSpPr>
          <p:cNvPr id="1150" name="Google Shape;1150;p27"/>
          <p:cNvSpPr txBox="1"/>
          <p:nvPr/>
        </p:nvSpPr>
        <p:spPr>
          <a:xfrm>
            <a:off x="-90045" y="1026284"/>
            <a:ext cx="23090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09 - 2022</a:t>
            </a:r>
            <a:endParaRPr/>
          </a:p>
        </p:txBody>
      </p:sp>
      <p:sp>
        <p:nvSpPr>
          <p:cNvPr id="1151" name="Google Shape;1151;p27"/>
          <p:cNvSpPr/>
          <p:nvPr/>
        </p:nvSpPr>
        <p:spPr>
          <a:xfrm>
            <a:off x="2179172" y="3520957"/>
            <a:ext cx="4946011" cy="5386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intento de suicidio. Medellín, a Periodo epidemiológico 09  acumulado de 2022. </a:t>
            </a:r>
            <a:endParaRPr/>
          </a:p>
        </p:txBody>
      </p:sp>
      <p:grpSp>
        <p:nvGrpSpPr>
          <p:cNvPr id="1152" name="Google Shape;1152;p27"/>
          <p:cNvGrpSpPr/>
          <p:nvPr/>
        </p:nvGrpSpPr>
        <p:grpSpPr>
          <a:xfrm>
            <a:off x="179214" y="5325845"/>
            <a:ext cx="1892650" cy="488476"/>
            <a:chOff x="2397524" y="3379972"/>
            <a:chExt cx="4508500" cy="904875"/>
          </a:xfrm>
        </p:grpSpPr>
        <p:pic>
          <p:nvPicPr>
            <p:cNvPr id="1153" name="Google Shape;1153;p27"/>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154" name="Google Shape;1154;p27"/>
            <p:cNvSpPr txBox="1"/>
            <p:nvPr/>
          </p:nvSpPr>
          <p:spPr>
            <a:xfrm>
              <a:off x="3317545" y="3478755"/>
              <a:ext cx="15935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1734</a:t>
              </a:r>
              <a:endParaRPr/>
            </a:p>
          </p:txBody>
        </p:sp>
      </p:grpSp>
      <p:sp>
        <p:nvSpPr>
          <p:cNvPr id="1155" name="Google Shape;1155;p27"/>
          <p:cNvSpPr txBox="1"/>
          <p:nvPr/>
        </p:nvSpPr>
        <p:spPr>
          <a:xfrm>
            <a:off x="16447" y="5980058"/>
            <a:ext cx="216428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Variación porcentual con respecto al mismo periodo del año anterior</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Aumentó en un 24,1%</a:t>
            </a:r>
            <a:endParaRPr/>
          </a:p>
        </p:txBody>
      </p:sp>
      <p:sp>
        <p:nvSpPr>
          <p:cNvPr id="1156" name="Google Shape;1156;p27"/>
          <p:cNvSpPr/>
          <p:nvPr/>
        </p:nvSpPr>
        <p:spPr>
          <a:xfrm>
            <a:off x="2163040" y="6504491"/>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Comportamiento del intento de suicidio. Medellín, a Periodo epidemiológico 09   acumulado de 2019-2022. </a:t>
            </a:r>
            <a:endParaRPr/>
          </a:p>
        </p:txBody>
      </p:sp>
      <p:grpSp>
        <p:nvGrpSpPr>
          <p:cNvPr id="1157" name="Google Shape;1157;p27"/>
          <p:cNvGrpSpPr/>
          <p:nvPr/>
        </p:nvGrpSpPr>
        <p:grpSpPr>
          <a:xfrm>
            <a:off x="2448322" y="74775"/>
            <a:ext cx="3446504" cy="276999"/>
            <a:chOff x="2448322" y="74775"/>
            <a:chExt cx="3446504" cy="276999"/>
          </a:xfrm>
        </p:grpSpPr>
        <p:sp>
          <p:nvSpPr>
            <p:cNvPr id="1158" name="Google Shape;1158;p2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159" name="Google Shape;1159;p27"/>
            <p:cNvCxnSpPr>
              <a:stCxn id="115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160" name="Google Shape;1160;p2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1161" name="Google Shape;1161;p2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27</a:t>
            </a:r>
            <a:endParaRPr b="1" sz="1050">
              <a:solidFill>
                <a:schemeClr val="dk1"/>
              </a:solidFill>
              <a:latin typeface="Arial Narrow"/>
              <a:ea typeface="Arial Narrow"/>
              <a:cs typeface="Arial Narrow"/>
              <a:sym typeface="Arial Narrow"/>
            </a:endParaRPr>
          </a:p>
        </p:txBody>
      </p:sp>
      <p:sp>
        <p:nvSpPr>
          <p:cNvPr id="1162" name="Google Shape;1162;p27"/>
          <p:cNvSpPr txBox="1"/>
          <p:nvPr>
            <p:ph type="ctrTitle"/>
          </p:nvPr>
        </p:nvSpPr>
        <p:spPr>
          <a:xfrm>
            <a:off x="-18971" y="211481"/>
            <a:ext cx="2208885" cy="86177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500"/>
              <a:buFont typeface="Arial Narrow"/>
              <a:buNone/>
            </a:pPr>
            <a:r>
              <a:rPr b="1" lang="es-ES" sz="2500">
                <a:solidFill>
                  <a:srgbClr val="C00000"/>
                </a:solidFill>
                <a:latin typeface="Arial Narrow"/>
                <a:ea typeface="Arial Narrow"/>
                <a:cs typeface="Arial Narrow"/>
                <a:sym typeface="Arial Narrow"/>
              </a:rPr>
              <a:t>Intento de suicidio</a:t>
            </a:r>
            <a:endParaRPr/>
          </a:p>
        </p:txBody>
      </p:sp>
      <p:sp>
        <p:nvSpPr>
          <p:cNvPr id="1163" name="Google Shape;1163;p27"/>
          <p:cNvSpPr txBox="1"/>
          <p:nvPr/>
        </p:nvSpPr>
        <p:spPr>
          <a:xfrm>
            <a:off x="879294" y="7889918"/>
            <a:ext cx="248707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en población general por 100.000 habitantes</a:t>
            </a:r>
            <a:endParaRPr b="1" sz="1100">
              <a:solidFill>
                <a:schemeClr val="dk1"/>
              </a:solidFill>
              <a:latin typeface="Arial Narrow"/>
              <a:ea typeface="Arial Narrow"/>
              <a:cs typeface="Arial Narrow"/>
              <a:sym typeface="Arial Narrow"/>
            </a:endParaRPr>
          </a:p>
        </p:txBody>
      </p:sp>
      <p:sp>
        <p:nvSpPr>
          <p:cNvPr id="1164" name="Google Shape;1164;p27"/>
          <p:cNvSpPr txBox="1"/>
          <p:nvPr/>
        </p:nvSpPr>
        <p:spPr>
          <a:xfrm>
            <a:off x="1396775" y="8342291"/>
            <a:ext cx="123623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66,4 * 100 mil</a:t>
            </a:r>
            <a:endParaRPr/>
          </a:p>
        </p:txBody>
      </p:sp>
      <p:sp>
        <p:nvSpPr>
          <p:cNvPr id="1165" name="Google Shape;1165;p27"/>
          <p:cNvSpPr txBox="1"/>
          <p:nvPr/>
        </p:nvSpPr>
        <p:spPr>
          <a:xfrm>
            <a:off x="3456434" y="7889918"/>
            <a:ext cx="2314792"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Cobertura de visita de campo</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Acciones de vigilancia</a:t>
            </a:r>
            <a:endParaRPr b="1" sz="1100">
              <a:solidFill>
                <a:schemeClr val="dk1"/>
              </a:solidFill>
              <a:latin typeface="Arial Narrow"/>
              <a:ea typeface="Arial Narrow"/>
              <a:cs typeface="Arial Narrow"/>
              <a:sym typeface="Arial Narrow"/>
            </a:endParaRPr>
          </a:p>
        </p:txBody>
      </p:sp>
      <p:sp>
        <p:nvSpPr>
          <p:cNvPr id="1166" name="Google Shape;1166;p27"/>
          <p:cNvSpPr txBox="1"/>
          <p:nvPr/>
        </p:nvSpPr>
        <p:spPr>
          <a:xfrm>
            <a:off x="3600750" y="8342291"/>
            <a:ext cx="213612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56,8% (986 visitas)</a:t>
            </a:r>
            <a:endParaRPr/>
          </a:p>
        </p:txBody>
      </p:sp>
      <p:sp>
        <p:nvSpPr>
          <p:cNvPr id="1167" name="Google Shape;1167;p27"/>
          <p:cNvSpPr/>
          <p:nvPr/>
        </p:nvSpPr>
        <p:spPr>
          <a:xfrm>
            <a:off x="23310" y="7050336"/>
            <a:ext cx="7177588" cy="37278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68" name="Google Shape;1168;p27"/>
          <p:cNvGrpSpPr/>
          <p:nvPr/>
        </p:nvGrpSpPr>
        <p:grpSpPr>
          <a:xfrm>
            <a:off x="97999" y="7076361"/>
            <a:ext cx="3446504" cy="276999"/>
            <a:chOff x="2448322" y="74775"/>
            <a:chExt cx="3446504" cy="276999"/>
          </a:xfrm>
        </p:grpSpPr>
        <p:sp>
          <p:nvSpPr>
            <p:cNvPr id="1169" name="Google Shape;1169;p2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170" name="Google Shape;1170;p27"/>
            <p:cNvCxnSpPr>
              <a:stCxn id="116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171" name="Google Shape;1171;p2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a:p>
          </p:txBody>
        </p:sp>
      </p:grpSp>
      <p:sp>
        <p:nvSpPr>
          <p:cNvPr id="1172" name="Google Shape;1172;p27"/>
          <p:cNvSpPr txBox="1"/>
          <p:nvPr/>
        </p:nvSpPr>
        <p:spPr>
          <a:xfrm>
            <a:off x="50" y="8918902"/>
            <a:ext cx="694596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Nota: Los datos del presente boletín corresponden a cifras preliminares.</a:t>
            </a:r>
            <a:endParaRPr sz="1000">
              <a:solidFill>
                <a:schemeClr val="dk1"/>
              </a:solidFill>
              <a:latin typeface="Calibri"/>
              <a:ea typeface="Calibri"/>
              <a:cs typeface="Calibri"/>
              <a:sym typeface="Calibri"/>
            </a:endParaRPr>
          </a:p>
        </p:txBody>
      </p:sp>
      <p:graphicFrame>
        <p:nvGraphicFramePr>
          <p:cNvPr id="1173" name="Google Shape;1173;p27"/>
          <p:cNvGraphicFramePr/>
          <p:nvPr/>
        </p:nvGraphicFramePr>
        <p:xfrm>
          <a:off x="2020379" y="683527"/>
          <a:ext cx="5249023" cy="2845803"/>
        </p:xfrm>
        <a:graphic>
          <a:graphicData uri="http://schemas.openxmlformats.org/drawingml/2006/chart">
            <c:chart r:id="rId6"/>
          </a:graphicData>
        </a:graphic>
      </p:graphicFrame>
      <p:graphicFrame>
        <p:nvGraphicFramePr>
          <p:cNvPr id="1174" name="Google Shape;1174;p27"/>
          <p:cNvGraphicFramePr/>
          <p:nvPr/>
        </p:nvGraphicFramePr>
        <p:xfrm>
          <a:off x="2071864" y="4064025"/>
          <a:ext cx="5053320" cy="2576264"/>
        </p:xfrm>
        <a:graphic>
          <a:graphicData uri="http://schemas.openxmlformats.org/drawingml/2006/chart">
            <c:chart r:id="rId7"/>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8" name="Shape 1178"/>
        <p:cNvGrpSpPr/>
        <p:nvPr/>
      </p:nvGrpSpPr>
      <p:grpSpPr>
        <a:xfrm>
          <a:off x="0" y="0"/>
          <a:ext cx="0" cy="0"/>
          <a:chOff x="0" y="0"/>
          <a:chExt cx="0" cy="0"/>
        </a:xfrm>
      </p:grpSpPr>
      <p:sp>
        <p:nvSpPr>
          <p:cNvPr id="1179" name="Google Shape;1179;p28"/>
          <p:cNvSpPr/>
          <p:nvPr/>
        </p:nvSpPr>
        <p:spPr>
          <a:xfrm>
            <a:off x="0" y="5840406"/>
            <a:ext cx="7200900" cy="370174"/>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0" name="Google Shape;1180;p28"/>
          <p:cNvSpPr/>
          <p:nvPr/>
        </p:nvSpPr>
        <p:spPr>
          <a:xfrm>
            <a:off x="0" y="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81" name="Google Shape;1181;p28"/>
          <p:cNvGrpSpPr/>
          <p:nvPr/>
        </p:nvGrpSpPr>
        <p:grpSpPr>
          <a:xfrm>
            <a:off x="277404" y="127176"/>
            <a:ext cx="3446504" cy="276999"/>
            <a:chOff x="2448322" y="74775"/>
            <a:chExt cx="3446504" cy="276999"/>
          </a:xfrm>
        </p:grpSpPr>
        <p:sp>
          <p:nvSpPr>
            <p:cNvPr id="1182" name="Google Shape;1182;p2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183" name="Google Shape;1183;p28"/>
            <p:cNvCxnSpPr>
              <a:stCxn id="118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184" name="Google Shape;1184;p2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grpSp>
      <p:sp>
        <p:nvSpPr>
          <p:cNvPr id="1185" name="Google Shape;1185;p28"/>
          <p:cNvSpPr/>
          <p:nvPr/>
        </p:nvSpPr>
        <p:spPr>
          <a:xfrm>
            <a:off x="0" y="5215609"/>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Mapa temático de proporción de casos para  intento de suicidio. Medellín, a Periodo epidemiológico 09 acumulado de  2022. </a:t>
            </a:r>
            <a:endParaRPr/>
          </a:p>
        </p:txBody>
      </p:sp>
      <p:grpSp>
        <p:nvGrpSpPr>
          <p:cNvPr id="1186" name="Google Shape;1186;p28"/>
          <p:cNvGrpSpPr/>
          <p:nvPr/>
        </p:nvGrpSpPr>
        <p:grpSpPr>
          <a:xfrm>
            <a:off x="277404" y="5868144"/>
            <a:ext cx="3446504" cy="276999"/>
            <a:chOff x="2448322" y="74775"/>
            <a:chExt cx="3446504" cy="276999"/>
          </a:xfrm>
        </p:grpSpPr>
        <p:sp>
          <p:nvSpPr>
            <p:cNvPr id="1187" name="Google Shape;1187;p2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188" name="Google Shape;1188;p28"/>
            <p:cNvCxnSpPr>
              <a:stCxn id="118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189" name="Google Shape;1189;p2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grpSp>
        <p:nvGrpSpPr>
          <p:cNvPr id="1190" name="Google Shape;1190;p28"/>
          <p:cNvGrpSpPr/>
          <p:nvPr/>
        </p:nvGrpSpPr>
        <p:grpSpPr>
          <a:xfrm>
            <a:off x="155575" y="6559629"/>
            <a:ext cx="841843" cy="1132310"/>
            <a:chOff x="1030415" y="748098"/>
            <a:chExt cx="841843" cy="1132310"/>
          </a:xfrm>
        </p:grpSpPr>
        <p:pic>
          <p:nvPicPr>
            <p:cNvPr id="1191" name="Google Shape;1191;p28"/>
            <p:cNvPicPr preferRelativeResize="0"/>
            <p:nvPr/>
          </p:nvPicPr>
          <p:blipFill rotWithShape="1">
            <a:blip r:embed="rId3">
              <a:alphaModFix/>
            </a:blip>
            <a:srcRect b="0" l="0" r="84474" t="10614"/>
            <a:stretch/>
          </p:blipFill>
          <p:spPr>
            <a:xfrm>
              <a:off x="1252052" y="748098"/>
              <a:ext cx="554199" cy="541398"/>
            </a:xfrm>
            <a:prstGeom prst="rect">
              <a:avLst/>
            </a:prstGeom>
            <a:noFill/>
            <a:ln>
              <a:noFill/>
            </a:ln>
          </p:spPr>
        </p:pic>
        <p:sp>
          <p:nvSpPr>
            <p:cNvPr id="1192" name="Google Shape;1192;p28"/>
            <p:cNvSpPr/>
            <p:nvPr/>
          </p:nvSpPr>
          <p:spPr>
            <a:xfrm>
              <a:off x="1030415" y="1520368"/>
              <a:ext cx="824936"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32,18%</a:t>
              </a:r>
              <a:endParaRPr/>
            </a:p>
          </p:txBody>
        </p:sp>
        <p:sp>
          <p:nvSpPr>
            <p:cNvPr id="1193" name="Google Shape;1193;p28"/>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grpSp>
      <p:grpSp>
        <p:nvGrpSpPr>
          <p:cNvPr id="1194" name="Google Shape;1194;p28"/>
          <p:cNvGrpSpPr/>
          <p:nvPr/>
        </p:nvGrpSpPr>
        <p:grpSpPr>
          <a:xfrm>
            <a:off x="1050530" y="6589361"/>
            <a:ext cx="827642" cy="1091720"/>
            <a:chOff x="1825139" y="815810"/>
            <a:chExt cx="827642" cy="1091720"/>
          </a:xfrm>
        </p:grpSpPr>
        <p:sp>
          <p:nvSpPr>
            <p:cNvPr id="1195" name="Google Shape;1195;p28"/>
            <p:cNvSpPr/>
            <p:nvPr/>
          </p:nvSpPr>
          <p:spPr>
            <a:xfrm>
              <a:off x="1846951" y="1547490"/>
              <a:ext cx="80583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67,82%</a:t>
              </a:r>
              <a:endParaRPr/>
            </a:p>
          </p:txBody>
        </p:sp>
        <p:sp>
          <p:nvSpPr>
            <p:cNvPr id="1196" name="Google Shape;1196;p28"/>
            <p:cNvSpPr/>
            <p:nvPr/>
          </p:nvSpPr>
          <p:spPr>
            <a:xfrm>
              <a:off x="1825139" y="127419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pic>
          <p:nvPicPr>
            <p:cNvPr id="1197" name="Google Shape;1197;p28"/>
            <p:cNvPicPr preferRelativeResize="0"/>
            <p:nvPr/>
          </p:nvPicPr>
          <p:blipFill rotWithShape="1">
            <a:blip r:embed="rId3">
              <a:alphaModFix/>
            </a:blip>
            <a:srcRect b="0" l="29313" r="56038" t="7366"/>
            <a:stretch/>
          </p:blipFill>
          <p:spPr>
            <a:xfrm>
              <a:off x="1975931" y="815810"/>
              <a:ext cx="489570" cy="526328"/>
            </a:xfrm>
            <a:prstGeom prst="rect">
              <a:avLst/>
            </a:prstGeom>
            <a:noFill/>
            <a:ln>
              <a:noFill/>
            </a:ln>
          </p:spPr>
        </p:pic>
      </p:grpSp>
      <p:grpSp>
        <p:nvGrpSpPr>
          <p:cNvPr id="1198" name="Google Shape;1198;p28"/>
          <p:cNvGrpSpPr/>
          <p:nvPr/>
        </p:nvGrpSpPr>
        <p:grpSpPr>
          <a:xfrm>
            <a:off x="2159538" y="6593425"/>
            <a:ext cx="1152880" cy="1113356"/>
            <a:chOff x="2107178" y="815810"/>
            <a:chExt cx="1152880" cy="1113356"/>
          </a:xfrm>
        </p:grpSpPr>
        <p:grpSp>
          <p:nvGrpSpPr>
            <p:cNvPr id="1199" name="Google Shape;1199;p28"/>
            <p:cNvGrpSpPr/>
            <p:nvPr/>
          </p:nvGrpSpPr>
          <p:grpSpPr>
            <a:xfrm>
              <a:off x="2107178" y="1317818"/>
              <a:ext cx="1152880" cy="611348"/>
              <a:chOff x="3744466" y="1301912"/>
              <a:chExt cx="1152880" cy="611348"/>
            </a:xfrm>
          </p:grpSpPr>
          <p:sp>
            <p:nvSpPr>
              <p:cNvPr id="1200" name="Google Shape;1200;p28"/>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0,29%</a:t>
                </a:r>
                <a:endParaRPr/>
              </a:p>
            </p:txBody>
          </p:sp>
          <p:sp>
            <p:nvSpPr>
              <p:cNvPr id="1201" name="Google Shape;1201;p28"/>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grpSp>
        <p:pic>
          <p:nvPicPr>
            <p:cNvPr id="1202" name="Google Shape;1202;p28"/>
            <p:cNvPicPr preferRelativeResize="0"/>
            <p:nvPr/>
          </p:nvPicPr>
          <p:blipFill rotWithShape="1">
            <a:blip r:embed="rId3">
              <a:alphaModFix/>
            </a:blip>
            <a:srcRect b="0" l="59057" r="25145" t="8806"/>
            <a:stretch/>
          </p:blipFill>
          <p:spPr>
            <a:xfrm>
              <a:off x="2376314" y="815810"/>
              <a:ext cx="535911" cy="554004"/>
            </a:xfrm>
            <a:prstGeom prst="rect">
              <a:avLst/>
            </a:prstGeom>
            <a:noFill/>
            <a:ln>
              <a:noFill/>
            </a:ln>
          </p:spPr>
        </p:pic>
      </p:grpSp>
      <p:grpSp>
        <p:nvGrpSpPr>
          <p:cNvPr id="1203" name="Google Shape;1203;p28"/>
          <p:cNvGrpSpPr/>
          <p:nvPr/>
        </p:nvGrpSpPr>
        <p:grpSpPr>
          <a:xfrm>
            <a:off x="3240410" y="6612715"/>
            <a:ext cx="740068" cy="1110282"/>
            <a:chOff x="3580462" y="815810"/>
            <a:chExt cx="740068" cy="1110282"/>
          </a:xfrm>
        </p:grpSpPr>
        <p:grpSp>
          <p:nvGrpSpPr>
            <p:cNvPr id="1204" name="Google Shape;1204;p28"/>
            <p:cNvGrpSpPr/>
            <p:nvPr/>
          </p:nvGrpSpPr>
          <p:grpSpPr>
            <a:xfrm>
              <a:off x="3580462" y="1288342"/>
              <a:ext cx="740068" cy="637750"/>
              <a:chOff x="5245046" y="1274868"/>
              <a:chExt cx="740068" cy="637750"/>
            </a:xfrm>
          </p:grpSpPr>
          <p:sp>
            <p:nvSpPr>
              <p:cNvPr id="1205" name="Google Shape;1205;p28"/>
              <p:cNvSpPr/>
              <p:nvPr/>
            </p:nvSpPr>
            <p:spPr>
              <a:xfrm>
                <a:off x="5245046" y="1561312"/>
                <a:ext cx="740068" cy="351306"/>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0,06%</a:t>
                </a:r>
                <a:endParaRPr/>
              </a:p>
            </p:txBody>
          </p:sp>
          <p:sp>
            <p:nvSpPr>
              <p:cNvPr id="1206" name="Google Shape;1206;p28"/>
              <p:cNvSpPr/>
              <p:nvPr/>
            </p:nvSpPr>
            <p:spPr>
              <a:xfrm>
                <a:off x="5272675"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grpSp>
        <p:pic>
          <p:nvPicPr>
            <p:cNvPr id="1207" name="Google Shape;1207;p28"/>
            <p:cNvPicPr preferRelativeResize="0"/>
            <p:nvPr/>
          </p:nvPicPr>
          <p:blipFill rotWithShape="1">
            <a:blip r:embed="rId3">
              <a:alphaModFix/>
            </a:blip>
            <a:srcRect b="0" l="86761" r="0" t="0"/>
            <a:stretch/>
          </p:blipFill>
          <p:spPr>
            <a:xfrm>
              <a:off x="3727050" y="815810"/>
              <a:ext cx="451077" cy="562592"/>
            </a:xfrm>
            <a:prstGeom prst="rect">
              <a:avLst/>
            </a:prstGeom>
            <a:noFill/>
            <a:ln>
              <a:noFill/>
            </a:ln>
          </p:spPr>
        </p:pic>
      </p:grpSp>
      <p:pic>
        <p:nvPicPr>
          <p:cNvPr id="1208" name="Google Shape;1208;p28"/>
          <p:cNvPicPr preferRelativeResize="0"/>
          <p:nvPr/>
        </p:nvPicPr>
        <p:blipFill rotWithShape="1">
          <a:blip r:embed="rId4">
            <a:alphaModFix/>
          </a:blip>
          <a:srcRect b="0" l="0" r="0" t="0"/>
          <a:stretch/>
        </p:blipFill>
        <p:spPr>
          <a:xfrm>
            <a:off x="4873790" y="7827434"/>
            <a:ext cx="721930" cy="590670"/>
          </a:xfrm>
          <a:prstGeom prst="rect">
            <a:avLst/>
          </a:prstGeom>
          <a:noFill/>
          <a:ln>
            <a:noFill/>
          </a:ln>
        </p:spPr>
      </p:pic>
      <p:grpSp>
        <p:nvGrpSpPr>
          <p:cNvPr id="1209" name="Google Shape;1209;p28"/>
          <p:cNvGrpSpPr/>
          <p:nvPr/>
        </p:nvGrpSpPr>
        <p:grpSpPr>
          <a:xfrm>
            <a:off x="4334634" y="8281069"/>
            <a:ext cx="1690560" cy="650645"/>
            <a:chOff x="-14122" y="7072716"/>
            <a:chExt cx="1282684" cy="650645"/>
          </a:xfrm>
        </p:grpSpPr>
        <p:sp>
          <p:nvSpPr>
            <p:cNvPr id="1210" name="Google Shape;1210;p2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1211" name="Google Shape;1211;p28"/>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99,1%</a:t>
              </a:r>
              <a:endParaRPr/>
            </a:p>
          </p:txBody>
        </p:sp>
      </p:grpSp>
      <p:pic>
        <p:nvPicPr>
          <p:cNvPr id="1212" name="Google Shape;1212;p28"/>
          <p:cNvPicPr preferRelativeResize="0"/>
          <p:nvPr/>
        </p:nvPicPr>
        <p:blipFill rotWithShape="1">
          <a:blip r:embed="rId5">
            <a:alphaModFix/>
          </a:blip>
          <a:srcRect b="0" l="0" r="0" t="0"/>
          <a:stretch/>
        </p:blipFill>
        <p:spPr>
          <a:xfrm>
            <a:off x="1814317" y="7810161"/>
            <a:ext cx="514828" cy="409761"/>
          </a:xfrm>
          <a:prstGeom prst="rect">
            <a:avLst/>
          </a:prstGeom>
          <a:noFill/>
          <a:ln>
            <a:noFill/>
          </a:ln>
        </p:spPr>
      </p:pic>
      <p:grpSp>
        <p:nvGrpSpPr>
          <p:cNvPr id="1213" name="Google Shape;1213;p28"/>
          <p:cNvGrpSpPr/>
          <p:nvPr/>
        </p:nvGrpSpPr>
        <p:grpSpPr>
          <a:xfrm>
            <a:off x="1083388" y="8151213"/>
            <a:ext cx="1995317" cy="905197"/>
            <a:chOff x="-188366" y="7072716"/>
            <a:chExt cx="1513913" cy="905197"/>
          </a:xfrm>
        </p:grpSpPr>
        <p:sp>
          <p:nvSpPr>
            <p:cNvPr id="1214" name="Google Shape;1214;p2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1215" name="Google Shape;1215;p28"/>
            <p:cNvSpPr/>
            <p:nvPr/>
          </p:nvSpPr>
          <p:spPr>
            <a:xfrm>
              <a:off x="-188366" y="7363320"/>
              <a:ext cx="1513913" cy="489897"/>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 63,03%</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31,72%</a:t>
              </a:r>
              <a:endParaRPr b="1" sz="1200">
                <a:solidFill>
                  <a:schemeClr val="dk1"/>
                </a:solidFill>
                <a:latin typeface="Arial Narrow"/>
                <a:ea typeface="Arial Narrow"/>
                <a:cs typeface="Arial Narrow"/>
                <a:sym typeface="Arial Narrow"/>
              </a:endParaRPr>
            </a:p>
          </p:txBody>
        </p:sp>
        <p:sp>
          <p:nvSpPr>
            <p:cNvPr id="1216" name="Google Shape;1216;p28"/>
            <p:cNvSpPr txBox="1"/>
            <p:nvPr/>
          </p:nvSpPr>
          <p:spPr>
            <a:xfrm>
              <a:off x="-3688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grpSp>
      <p:grpSp>
        <p:nvGrpSpPr>
          <p:cNvPr id="1217" name="Google Shape;1217;p28"/>
          <p:cNvGrpSpPr/>
          <p:nvPr/>
        </p:nvGrpSpPr>
        <p:grpSpPr>
          <a:xfrm>
            <a:off x="5275360" y="6644738"/>
            <a:ext cx="874090" cy="1056602"/>
            <a:chOff x="2507826" y="2775558"/>
            <a:chExt cx="874090" cy="1056602"/>
          </a:xfrm>
        </p:grpSpPr>
        <p:sp>
          <p:nvSpPr>
            <p:cNvPr id="1218" name="Google Shape;1218;p28"/>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0,27%</a:t>
              </a:r>
              <a:endParaRPr/>
            </a:p>
          </p:txBody>
        </p:sp>
        <p:pic>
          <p:nvPicPr>
            <p:cNvPr id="1219" name="Google Shape;1219;p28"/>
            <p:cNvPicPr preferRelativeResize="0"/>
            <p:nvPr/>
          </p:nvPicPr>
          <p:blipFill rotWithShape="1">
            <a:blip r:embed="rId6">
              <a:alphaModFix/>
            </a:blip>
            <a:srcRect b="0" l="0" r="0" t="0"/>
            <a:stretch/>
          </p:blipFill>
          <p:spPr>
            <a:xfrm>
              <a:off x="2810491" y="2775558"/>
              <a:ext cx="354332" cy="543426"/>
            </a:xfrm>
            <a:prstGeom prst="rect">
              <a:avLst/>
            </a:prstGeom>
            <a:noFill/>
            <a:ln>
              <a:noFill/>
            </a:ln>
          </p:spPr>
        </p:pic>
        <p:sp>
          <p:nvSpPr>
            <p:cNvPr id="1220" name="Google Shape;1220;p28"/>
            <p:cNvSpPr/>
            <p:nvPr/>
          </p:nvSpPr>
          <p:spPr>
            <a:xfrm>
              <a:off x="2566290" y="3203848"/>
              <a:ext cx="7248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Gestante</a:t>
              </a:r>
              <a:endParaRPr b="1" sz="1200" u="sng">
                <a:solidFill>
                  <a:srgbClr val="000000"/>
                </a:solidFill>
                <a:latin typeface="Arial Narrow"/>
                <a:ea typeface="Arial Narrow"/>
                <a:cs typeface="Arial Narrow"/>
                <a:sym typeface="Arial Narrow"/>
              </a:endParaRPr>
            </a:p>
          </p:txBody>
        </p:sp>
      </p:grpSp>
      <p:grpSp>
        <p:nvGrpSpPr>
          <p:cNvPr id="1221" name="Google Shape;1221;p28"/>
          <p:cNvGrpSpPr/>
          <p:nvPr/>
        </p:nvGrpSpPr>
        <p:grpSpPr>
          <a:xfrm>
            <a:off x="4320530" y="6591933"/>
            <a:ext cx="874090" cy="1127234"/>
            <a:chOff x="4542245" y="835972"/>
            <a:chExt cx="874090" cy="1127234"/>
          </a:xfrm>
        </p:grpSpPr>
        <p:grpSp>
          <p:nvGrpSpPr>
            <p:cNvPr id="1222" name="Google Shape;1222;p28"/>
            <p:cNvGrpSpPr/>
            <p:nvPr/>
          </p:nvGrpSpPr>
          <p:grpSpPr>
            <a:xfrm>
              <a:off x="4542245" y="1334894"/>
              <a:ext cx="874090" cy="628312"/>
              <a:chOff x="2507826" y="3203848"/>
              <a:chExt cx="874090" cy="628312"/>
            </a:xfrm>
          </p:grpSpPr>
          <p:sp>
            <p:nvSpPr>
              <p:cNvPr id="1223" name="Google Shape;1223;p28"/>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0,82%</a:t>
                </a:r>
                <a:endParaRPr/>
              </a:p>
            </p:txBody>
          </p:sp>
          <p:sp>
            <p:nvSpPr>
              <p:cNvPr id="1224" name="Google Shape;1224;p28"/>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grpSp>
        <p:pic>
          <p:nvPicPr>
            <p:cNvPr id="1225" name="Google Shape;1225;p28"/>
            <p:cNvPicPr preferRelativeResize="0"/>
            <p:nvPr/>
          </p:nvPicPr>
          <p:blipFill rotWithShape="1">
            <a:blip r:embed="rId7">
              <a:alphaModFix/>
            </a:blip>
            <a:srcRect b="0" l="0" r="0" t="0"/>
            <a:stretch/>
          </p:blipFill>
          <p:spPr>
            <a:xfrm>
              <a:off x="4769141" y="835972"/>
              <a:ext cx="479073" cy="553215"/>
            </a:xfrm>
            <a:prstGeom prst="rect">
              <a:avLst/>
            </a:prstGeom>
            <a:noFill/>
            <a:ln>
              <a:noFill/>
            </a:ln>
          </p:spPr>
        </p:pic>
      </p:grpSp>
      <p:grpSp>
        <p:nvGrpSpPr>
          <p:cNvPr id="1226" name="Google Shape;1226;p28"/>
          <p:cNvGrpSpPr/>
          <p:nvPr/>
        </p:nvGrpSpPr>
        <p:grpSpPr>
          <a:xfrm>
            <a:off x="6025194" y="6488567"/>
            <a:ext cx="1290798" cy="1202122"/>
            <a:chOff x="9455421" y="903990"/>
            <a:chExt cx="1290798" cy="1202122"/>
          </a:xfrm>
        </p:grpSpPr>
        <p:pic>
          <p:nvPicPr>
            <p:cNvPr id="1227" name="Google Shape;1227;p28"/>
            <p:cNvPicPr preferRelativeResize="0"/>
            <p:nvPr/>
          </p:nvPicPr>
          <p:blipFill rotWithShape="1">
            <a:blip r:embed="rId8">
              <a:alphaModFix/>
            </a:blip>
            <a:srcRect b="0" l="0" r="48966" t="0"/>
            <a:stretch/>
          </p:blipFill>
          <p:spPr>
            <a:xfrm>
              <a:off x="9749565" y="903990"/>
              <a:ext cx="680837" cy="500286"/>
            </a:xfrm>
            <a:prstGeom prst="rect">
              <a:avLst/>
            </a:prstGeom>
            <a:noFill/>
            <a:ln>
              <a:noFill/>
            </a:ln>
          </p:spPr>
        </p:pic>
        <p:grpSp>
          <p:nvGrpSpPr>
            <p:cNvPr id="1228" name="Google Shape;1228;p28"/>
            <p:cNvGrpSpPr/>
            <p:nvPr/>
          </p:nvGrpSpPr>
          <p:grpSpPr>
            <a:xfrm>
              <a:off x="9455421" y="1311975"/>
              <a:ext cx="1290798" cy="794137"/>
              <a:chOff x="-344103" y="6929224"/>
              <a:chExt cx="1508162" cy="794137"/>
            </a:xfrm>
          </p:grpSpPr>
          <p:sp>
            <p:nvSpPr>
              <p:cNvPr id="1229" name="Google Shape;1229;p28"/>
              <p:cNvSpPr txBox="1"/>
              <p:nvPr/>
            </p:nvSpPr>
            <p:spPr>
              <a:xfrm>
                <a:off x="-344103" y="6929224"/>
                <a:ext cx="150816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a:p>
            </p:txBody>
          </p:sp>
          <p:sp>
            <p:nvSpPr>
              <p:cNvPr id="1230" name="Google Shape;1230;p28"/>
              <p:cNvSpPr/>
              <p:nvPr/>
            </p:nvSpPr>
            <p:spPr>
              <a:xfrm>
                <a:off x="-103304" y="7363321"/>
                <a:ext cx="102418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0,49 %</a:t>
                </a:r>
                <a:endParaRPr/>
              </a:p>
            </p:txBody>
          </p:sp>
        </p:grpSp>
      </p:grpSp>
      <p:grpSp>
        <p:nvGrpSpPr>
          <p:cNvPr id="1231" name="Google Shape;1231;p28"/>
          <p:cNvGrpSpPr/>
          <p:nvPr/>
        </p:nvGrpSpPr>
        <p:grpSpPr>
          <a:xfrm>
            <a:off x="2205963" y="6207897"/>
            <a:ext cx="1847617" cy="436842"/>
            <a:chOff x="3060727" y="484500"/>
            <a:chExt cx="2369636" cy="436842"/>
          </a:xfrm>
        </p:grpSpPr>
        <p:sp>
          <p:nvSpPr>
            <p:cNvPr id="1232" name="Google Shape;1232;p2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33" name="Google Shape;1233;p28"/>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nvGrpSpPr>
          <p:cNvPr id="1234" name="Google Shape;1234;p28"/>
          <p:cNvGrpSpPr/>
          <p:nvPr/>
        </p:nvGrpSpPr>
        <p:grpSpPr>
          <a:xfrm>
            <a:off x="54374" y="6196035"/>
            <a:ext cx="1852274" cy="436842"/>
            <a:chOff x="3054754" y="484500"/>
            <a:chExt cx="2375609" cy="436842"/>
          </a:xfrm>
        </p:grpSpPr>
        <p:sp>
          <p:nvSpPr>
            <p:cNvPr id="1235" name="Google Shape;1235;p2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36" name="Google Shape;1236;p28"/>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1237" name="Google Shape;1237;p28"/>
          <p:cNvGrpSpPr/>
          <p:nvPr/>
        </p:nvGrpSpPr>
        <p:grpSpPr>
          <a:xfrm>
            <a:off x="4385407" y="6226595"/>
            <a:ext cx="2722458" cy="436841"/>
            <a:chOff x="3060727" y="484500"/>
            <a:chExt cx="2369637" cy="436842"/>
          </a:xfrm>
        </p:grpSpPr>
        <p:sp>
          <p:nvSpPr>
            <p:cNvPr id="1238" name="Google Shape;1238;p2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39" name="Google Shape;1239;p28"/>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sp>
        <p:nvSpPr>
          <p:cNvPr id="1240" name="Google Shape;1240;p2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28</a:t>
            </a:r>
            <a:endParaRPr b="1" sz="1050">
              <a:solidFill>
                <a:schemeClr val="dk1"/>
              </a:solidFill>
              <a:latin typeface="Arial Narrow"/>
              <a:ea typeface="Arial Narrow"/>
              <a:cs typeface="Arial Narrow"/>
              <a:sym typeface="Arial Narrow"/>
            </a:endParaRPr>
          </a:p>
        </p:txBody>
      </p:sp>
      <p:sp>
        <p:nvSpPr>
          <p:cNvPr id="1241" name="Google Shape;1241;p28"/>
          <p:cNvSpPr/>
          <p:nvPr/>
        </p:nvSpPr>
        <p:spPr>
          <a:xfrm>
            <a:off x="3285509" y="7660781"/>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a:t>
            </a:r>
            <a:endParaRPr sz="1200">
              <a:solidFill>
                <a:schemeClr val="dk1"/>
              </a:solidFill>
              <a:latin typeface="Calibri"/>
              <a:ea typeface="Calibri"/>
              <a:cs typeface="Calibri"/>
              <a:sym typeface="Calibri"/>
            </a:endParaRPr>
          </a:p>
        </p:txBody>
      </p:sp>
      <p:sp>
        <p:nvSpPr>
          <p:cNvPr id="1242" name="Google Shape;1242;p28"/>
          <p:cNvSpPr/>
          <p:nvPr/>
        </p:nvSpPr>
        <p:spPr>
          <a:xfrm>
            <a:off x="2372856" y="7671662"/>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 casos</a:t>
            </a:r>
            <a:endParaRPr sz="1200">
              <a:solidFill>
                <a:schemeClr val="dk1"/>
              </a:solidFill>
              <a:latin typeface="Calibri"/>
              <a:ea typeface="Calibri"/>
              <a:cs typeface="Calibri"/>
              <a:sym typeface="Calibri"/>
            </a:endParaRPr>
          </a:p>
        </p:txBody>
      </p:sp>
      <p:sp>
        <p:nvSpPr>
          <p:cNvPr id="1243" name="Google Shape;1243;p28"/>
          <p:cNvSpPr/>
          <p:nvPr/>
        </p:nvSpPr>
        <p:spPr>
          <a:xfrm>
            <a:off x="218005" y="7668344"/>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558 casos</a:t>
            </a:r>
            <a:endParaRPr sz="1200">
              <a:solidFill>
                <a:schemeClr val="dk1"/>
              </a:solidFill>
              <a:latin typeface="Calibri"/>
              <a:ea typeface="Calibri"/>
              <a:cs typeface="Calibri"/>
              <a:sym typeface="Calibri"/>
            </a:endParaRPr>
          </a:p>
        </p:txBody>
      </p:sp>
      <p:sp>
        <p:nvSpPr>
          <p:cNvPr id="1244" name="Google Shape;1244;p28"/>
          <p:cNvSpPr/>
          <p:nvPr/>
        </p:nvSpPr>
        <p:spPr>
          <a:xfrm>
            <a:off x="1083133" y="7660781"/>
            <a:ext cx="85420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1176 casos</a:t>
            </a:r>
            <a:endParaRPr sz="1200">
              <a:solidFill>
                <a:schemeClr val="dk1"/>
              </a:solidFill>
              <a:latin typeface="Calibri"/>
              <a:ea typeface="Calibri"/>
              <a:cs typeface="Calibri"/>
              <a:sym typeface="Calibri"/>
            </a:endParaRPr>
          </a:p>
        </p:txBody>
      </p:sp>
      <p:sp>
        <p:nvSpPr>
          <p:cNvPr id="1245" name="Google Shape;1245;p28"/>
          <p:cNvSpPr/>
          <p:nvPr/>
        </p:nvSpPr>
        <p:spPr>
          <a:xfrm>
            <a:off x="4432806" y="7674681"/>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15 casos</a:t>
            </a:r>
            <a:endParaRPr sz="1200">
              <a:solidFill>
                <a:schemeClr val="dk1"/>
              </a:solidFill>
              <a:latin typeface="Calibri"/>
              <a:ea typeface="Calibri"/>
              <a:cs typeface="Calibri"/>
              <a:sym typeface="Calibri"/>
            </a:endParaRPr>
          </a:p>
        </p:txBody>
      </p:sp>
      <p:sp>
        <p:nvSpPr>
          <p:cNvPr id="1246" name="Google Shape;1246;p28"/>
          <p:cNvSpPr/>
          <p:nvPr/>
        </p:nvSpPr>
        <p:spPr>
          <a:xfrm>
            <a:off x="5387636" y="766834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 casos</a:t>
            </a:r>
            <a:endParaRPr sz="1200">
              <a:solidFill>
                <a:schemeClr val="dk1"/>
              </a:solidFill>
              <a:latin typeface="Calibri"/>
              <a:ea typeface="Calibri"/>
              <a:cs typeface="Calibri"/>
              <a:sym typeface="Calibri"/>
            </a:endParaRPr>
          </a:p>
        </p:txBody>
      </p:sp>
      <p:sp>
        <p:nvSpPr>
          <p:cNvPr id="1247" name="Google Shape;1247;p28"/>
          <p:cNvSpPr/>
          <p:nvPr/>
        </p:nvSpPr>
        <p:spPr>
          <a:xfrm>
            <a:off x="6350638" y="7660780"/>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9 casos</a:t>
            </a:r>
            <a:endParaRPr sz="1200">
              <a:solidFill>
                <a:schemeClr val="dk1"/>
              </a:solidFill>
              <a:latin typeface="Calibri"/>
              <a:ea typeface="Calibri"/>
              <a:cs typeface="Calibri"/>
              <a:sym typeface="Calibri"/>
            </a:endParaRPr>
          </a:p>
        </p:txBody>
      </p:sp>
      <p:pic>
        <p:nvPicPr>
          <p:cNvPr descr="C:\Users\1037613764\Documents\Boletines\Mapas período 9\Intento_suicidio_P9.jpg" id="1248" name="Google Shape;1248;p28"/>
          <p:cNvPicPr preferRelativeResize="0"/>
          <p:nvPr/>
        </p:nvPicPr>
        <p:blipFill rotWithShape="1">
          <a:blip r:embed="rId9">
            <a:alphaModFix/>
          </a:blip>
          <a:srcRect b="0" l="0" r="0" t="0"/>
          <a:stretch/>
        </p:blipFill>
        <p:spPr>
          <a:xfrm>
            <a:off x="59030" y="430841"/>
            <a:ext cx="7141868" cy="462120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2" name="Shape 1252"/>
        <p:cNvGrpSpPr/>
        <p:nvPr/>
      </p:nvGrpSpPr>
      <p:grpSpPr>
        <a:xfrm>
          <a:off x="0" y="0"/>
          <a:ext cx="0" cy="0"/>
          <a:chOff x="0" y="0"/>
          <a:chExt cx="0" cy="0"/>
        </a:xfrm>
      </p:grpSpPr>
      <p:sp>
        <p:nvSpPr>
          <p:cNvPr id="1253" name="Google Shape;1253;p29"/>
          <p:cNvSpPr/>
          <p:nvPr/>
        </p:nvSpPr>
        <p:spPr>
          <a:xfrm>
            <a:off x="14436" y="15338"/>
            <a:ext cx="7200900" cy="390527"/>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254" name="Google Shape;1254;p29"/>
          <p:cNvGrpSpPr/>
          <p:nvPr/>
        </p:nvGrpSpPr>
        <p:grpSpPr>
          <a:xfrm>
            <a:off x="291840" y="87346"/>
            <a:ext cx="5701151" cy="288032"/>
            <a:chOff x="2448322" y="33255"/>
            <a:chExt cx="5701151" cy="288032"/>
          </a:xfrm>
        </p:grpSpPr>
        <p:sp>
          <p:nvSpPr>
            <p:cNvPr id="1255" name="Google Shape;1255;p29"/>
            <p:cNvSpPr/>
            <p:nvPr/>
          </p:nvSpPr>
          <p:spPr>
            <a:xfrm>
              <a:off x="2448322" y="3325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256" name="Google Shape;1256;p29"/>
            <p:cNvCxnSpPr>
              <a:stCxn id="1255" idx="6"/>
            </p:cNvCxnSpPr>
            <p:nvPr/>
          </p:nvCxnSpPr>
          <p:spPr>
            <a:xfrm>
              <a:off x="2736354" y="164060"/>
              <a:ext cx="648000" cy="0"/>
            </a:xfrm>
            <a:prstGeom prst="straightConnector1">
              <a:avLst/>
            </a:prstGeom>
            <a:noFill/>
            <a:ln cap="flat" cmpd="sng" w="28575">
              <a:solidFill>
                <a:srgbClr val="C00000"/>
              </a:solidFill>
              <a:prstDash val="solid"/>
              <a:round/>
              <a:headEnd len="sm" w="sm" type="none"/>
              <a:tailEnd len="sm" w="sm" type="none"/>
            </a:ln>
          </p:spPr>
        </p:cxnSp>
        <p:sp>
          <p:nvSpPr>
            <p:cNvPr id="1257" name="Google Shape;1257;p29"/>
            <p:cNvSpPr txBox="1"/>
            <p:nvPr/>
          </p:nvSpPr>
          <p:spPr>
            <a:xfrm>
              <a:off x="3302536" y="44288"/>
              <a:ext cx="48469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especificas del comportamiento del evento y curso de vida</a:t>
              </a:r>
              <a:endParaRPr/>
            </a:p>
          </p:txBody>
        </p:sp>
      </p:grpSp>
      <p:sp>
        <p:nvSpPr>
          <p:cNvPr id="1258" name="Google Shape;1258;p29"/>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29</a:t>
            </a:r>
            <a:endParaRPr b="1" sz="1050">
              <a:solidFill>
                <a:schemeClr val="dk1"/>
              </a:solidFill>
              <a:latin typeface="Arial Narrow"/>
              <a:ea typeface="Arial Narrow"/>
              <a:cs typeface="Arial Narrow"/>
              <a:sym typeface="Arial Narrow"/>
            </a:endParaRPr>
          </a:p>
        </p:txBody>
      </p:sp>
      <p:sp>
        <p:nvSpPr>
          <p:cNvPr id="1259" name="Google Shape;1259;p29"/>
          <p:cNvSpPr/>
          <p:nvPr/>
        </p:nvSpPr>
        <p:spPr>
          <a:xfrm>
            <a:off x="239512" y="4829476"/>
            <a:ext cx="318135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Curso de vida de los casos notificados de intento de suicidio. Periodo epidemiológico 09. 2022. </a:t>
            </a:r>
            <a:endParaRPr/>
          </a:p>
        </p:txBody>
      </p:sp>
      <p:grpSp>
        <p:nvGrpSpPr>
          <p:cNvPr id="1260" name="Google Shape;1260;p29"/>
          <p:cNvGrpSpPr/>
          <p:nvPr/>
        </p:nvGrpSpPr>
        <p:grpSpPr>
          <a:xfrm>
            <a:off x="1566124" y="614149"/>
            <a:ext cx="3599812" cy="1558333"/>
            <a:chOff x="201462" y="-3092190"/>
            <a:chExt cx="5615467" cy="2421116"/>
          </a:xfrm>
        </p:grpSpPr>
        <p:pic>
          <p:nvPicPr>
            <p:cNvPr id="1261" name="Google Shape;1261;p29"/>
            <p:cNvPicPr preferRelativeResize="0"/>
            <p:nvPr/>
          </p:nvPicPr>
          <p:blipFill rotWithShape="1">
            <a:blip r:embed="rId3">
              <a:alphaModFix/>
            </a:blip>
            <a:srcRect b="0" l="0" r="0" t="0"/>
            <a:stretch/>
          </p:blipFill>
          <p:spPr>
            <a:xfrm>
              <a:off x="201462" y="-3092190"/>
              <a:ext cx="1171575" cy="1076325"/>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1262" name="Google Shape;1262;p29"/>
            <p:cNvPicPr preferRelativeResize="0"/>
            <p:nvPr/>
          </p:nvPicPr>
          <p:blipFill rotWithShape="1">
            <a:blip r:embed="rId4">
              <a:alphaModFix/>
            </a:blip>
            <a:srcRect b="0" l="0" r="0" t="0"/>
            <a:stretch/>
          </p:blipFill>
          <p:spPr>
            <a:xfrm>
              <a:off x="367005" y="-1890274"/>
              <a:ext cx="1028699" cy="1219200"/>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1263" name="Google Shape;1263;p29"/>
            <p:cNvPicPr preferRelativeResize="0"/>
            <p:nvPr/>
          </p:nvPicPr>
          <p:blipFill rotWithShape="1">
            <a:blip r:embed="rId5">
              <a:alphaModFix/>
            </a:blip>
            <a:srcRect b="0" l="0" r="0" t="0"/>
            <a:stretch/>
          </p:blipFill>
          <p:spPr>
            <a:xfrm>
              <a:off x="3217961" y="-1883222"/>
              <a:ext cx="1029111" cy="1177304"/>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
          <p:nvSpPr>
            <p:cNvPr id="1264" name="Google Shape;1264;p29"/>
            <p:cNvSpPr/>
            <p:nvPr/>
          </p:nvSpPr>
          <p:spPr>
            <a:xfrm rot="10800000">
              <a:off x="1444980" y="-2715136"/>
              <a:ext cx="269965" cy="352089"/>
            </a:xfrm>
            <a:prstGeom prst="lef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p:txBody>
        </p:sp>
        <p:sp>
          <p:nvSpPr>
            <p:cNvPr id="1265" name="Google Shape;1265;p29"/>
            <p:cNvSpPr/>
            <p:nvPr/>
          </p:nvSpPr>
          <p:spPr>
            <a:xfrm>
              <a:off x="1813500" y="-2825077"/>
              <a:ext cx="1238547" cy="576003"/>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73,60%</a:t>
              </a:r>
              <a:endParaRPr/>
            </a:p>
          </p:txBody>
        </p:sp>
        <p:sp>
          <p:nvSpPr>
            <p:cNvPr id="1266" name="Google Shape;1266;p29"/>
            <p:cNvSpPr/>
            <p:nvPr/>
          </p:nvSpPr>
          <p:spPr>
            <a:xfrm rot="10800000">
              <a:off x="4276386" y="-2735518"/>
              <a:ext cx="269965" cy="352088"/>
            </a:xfrm>
            <a:prstGeom prst="lef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p:txBody>
        </p:sp>
        <p:sp>
          <p:nvSpPr>
            <p:cNvPr id="1267" name="Google Shape;1267;p29"/>
            <p:cNvSpPr/>
            <p:nvPr/>
          </p:nvSpPr>
          <p:spPr>
            <a:xfrm>
              <a:off x="4644907" y="-2845458"/>
              <a:ext cx="1172022" cy="576003"/>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15,16%</a:t>
              </a:r>
              <a:endParaRPr/>
            </a:p>
          </p:txBody>
        </p:sp>
        <p:sp>
          <p:nvSpPr>
            <p:cNvPr id="1268" name="Google Shape;1268;p29"/>
            <p:cNvSpPr/>
            <p:nvPr/>
          </p:nvSpPr>
          <p:spPr>
            <a:xfrm rot="10800000">
              <a:off x="1440801" y="-1456720"/>
              <a:ext cx="269965" cy="352088"/>
            </a:xfrm>
            <a:prstGeom prst="lef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p:txBody>
        </p:sp>
        <p:sp>
          <p:nvSpPr>
            <p:cNvPr id="1269" name="Google Shape;1269;p29"/>
            <p:cNvSpPr/>
            <p:nvPr/>
          </p:nvSpPr>
          <p:spPr>
            <a:xfrm>
              <a:off x="1809321" y="-1566661"/>
              <a:ext cx="1124063" cy="576005"/>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4,48%</a:t>
              </a:r>
              <a:endParaRPr/>
            </a:p>
          </p:txBody>
        </p:sp>
        <p:sp>
          <p:nvSpPr>
            <p:cNvPr id="1270" name="Google Shape;1270;p29"/>
            <p:cNvSpPr/>
            <p:nvPr/>
          </p:nvSpPr>
          <p:spPr>
            <a:xfrm rot="10800000">
              <a:off x="4365499" y="-1491264"/>
              <a:ext cx="269965" cy="352088"/>
            </a:xfrm>
            <a:prstGeom prst="lef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p:txBody>
        </p:sp>
        <p:sp>
          <p:nvSpPr>
            <p:cNvPr id="1271" name="Google Shape;1271;p29"/>
            <p:cNvSpPr/>
            <p:nvPr/>
          </p:nvSpPr>
          <p:spPr>
            <a:xfrm>
              <a:off x="4734017" y="-1601205"/>
              <a:ext cx="1082910" cy="576005"/>
            </a:xfrm>
            <a:prstGeom prst="round2DiagRect">
              <a:avLst>
                <a:gd fmla="val 16667" name="adj1"/>
                <a:gd fmla="val 0" name="adj2"/>
              </a:avLst>
            </a:prstGeom>
            <a:solidFill>
              <a:srgbClr val="7030A0">
                <a:alpha val="64705"/>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4,26%</a:t>
              </a:r>
              <a:endParaRPr/>
            </a:p>
          </p:txBody>
        </p:sp>
      </p:grpSp>
      <p:sp>
        <p:nvSpPr>
          <p:cNvPr id="1272" name="Google Shape;1272;p29"/>
          <p:cNvSpPr txBox="1"/>
          <p:nvPr/>
        </p:nvSpPr>
        <p:spPr>
          <a:xfrm>
            <a:off x="2195869" y="1110754"/>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1330 casos</a:t>
            </a:r>
            <a:endParaRPr/>
          </a:p>
        </p:txBody>
      </p:sp>
      <p:sp>
        <p:nvSpPr>
          <p:cNvPr id="1273" name="Google Shape;1273;p29"/>
          <p:cNvSpPr txBox="1"/>
          <p:nvPr/>
        </p:nvSpPr>
        <p:spPr>
          <a:xfrm>
            <a:off x="3996069" y="1156864"/>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274 casos</a:t>
            </a:r>
            <a:endParaRPr/>
          </a:p>
        </p:txBody>
      </p:sp>
      <p:sp>
        <p:nvSpPr>
          <p:cNvPr id="1274" name="Google Shape;1274;p29"/>
          <p:cNvSpPr txBox="1"/>
          <p:nvPr/>
        </p:nvSpPr>
        <p:spPr>
          <a:xfrm>
            <a:off x="2123861" y="1966785"/>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81 casos</a:t>
            </a:r>
            <a:endParaRPr/>
          </a:p>
        </p:txBody>
      </p:sp>
      <p:sp>
        <p:nvSpPr>
          <p:cNvPr id="1275" name="Google Shape;1275;p29"/>
          <p:cNvSpPr txBox="1"/>
          <p:nvPr/>
        </p:nvSpPr>
        <p:spPr>
          <a:xfrm>
            <a:off x="4032498" y="1996428"/>
            <a:ext cx="16206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77 casos</a:t>
            </a:r>
            <a:endParaRPr/>
          </a:p>
        </p:txBody>
      </p:sp>
      <p:sp>
        <p:nvSpPr>
          <p:cNvPr id="1276" name="Google Shape;1276;p29"/>
          <p:cNvSpPr/>
          <p:nvPr/>
        </p:nvSpPr>
        <p:spPr>
          <a:xfrm>
            <a:off x="4125305" y="4963406"/>
            <a:ext cx="350759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Factores desencadenantes de intento de suicidio. Periodo epidemiológico 09. 2022. </a:t>
            </a:r>
            <a:endParaRPr/>
          </a:p>
        </p:txBody>
      </p:sp>
      <p:sp>
        <p:nvSpPr>
          <p:cNvPr id="1277" name="Google Shape;1277;p29"/>
          <p:cNvSpPr/>
          <p:nvPr/>
        </p:nvSpPr>
        <p:spPr>
          <a:xfrm>
            <a:off x="1925567" y="7380312"/>
            <a:ext cx="352043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Factores de riesgo de intento de suicidio. Periodo epidemiológico 09. 2022. </a:t>
            </a:r>
            <a:endParaRPr/>
          </a:p>
        </p:txBody>
      </p:sp>
      <p:sp>
        <p:nvSpPr>
          <p:cNvPr id="1278" name="Google Shape;1278;p29"/>
          <p:cNvSpPr/>
          <p:nvPr/>
        </p:nvSpPr>
        <p:spPr>
          <a:xfrm>
            <a:off x="-27139" y="7924844"/>
            <a:ext cx="7135004" cy="122341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El intento de suicidio es uno de los eventos de interés en salud pública que da cuenta de la salud mental de una comunidad. Cabe resaltar que algunas situaciones que pueden favorecer esta situación y que se han percibido en las visitas epidemiológicas de campo son: problemas familiares, problemas con la pareja o expareja, problemas económicos y judiciales, violencia física o sexual, entre otras. La relación hombre: mujer es de aproximadamente 2 mujeres por cada hombre, en tanto que de acuerdo al curso de vida, las personas más afectadas se encuentran entre los 10 y los 29 años de edad, siendo el 72,4% del total de los casos. La cobertura de las visitas de campo que realizan los psicólogos de la secretaría de salud es del 56,8%, con respecto a los casos notificados hasta el período epidemiológico 09. El evento se está registrando desde la primera infancia, situación que debe ser tenida en cuenta al momento de diseñar estrategias de prevención</a:t>
            </a:r>
            <a:endParaRPr sz="1050">
              <a:solidFill>
                <a:schemeClr val="dk1"/>
              </a:solidFill>
              <a:latin typeface="Arial Narrow"/>
              <a:ea typeface="Arial Narrow"/>
              <a:cs typeface="Arial Narrow"/>
              <a:sym typeface="Arial Narrow"/>
            </a:endParaRPr>
          </a:p>
        </p:txBody>
      </p:sp>
      <p:sp>
        <p:nvSpPr>
          <p:cNvPr id="1279" name="Google Shape;1279;p29"/>
          <p:cNvSpPr/>
          <p:nvPr/>
        </p:nvSpPr>
        <p:spPr>
          <a:xfrm>
            <a:off x="-1849" y="7645552"/>
            <a:ext cx="7200900" cy="310824"/>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280" name="Google Shape;1280;p29"/>
          <p:cNvGrpSpPr/>
          <p:nvPr/>
        </p:nvGrpSpPr>
        <p:grpSpPr>
          <a:xfrm>
            <a:off x="190189" y="7663143"/>
            <a:ext cx="3446504" cy="276999"/>
            <a:chOff x="2448322" y="33831"/>
            <a:chExt cx="3446504" cy="276999"/>
          </a:xfrm>
        </p:grpSpPr>
        <p:sp>
          <p:nvSpPr>
            <p:cNvPr id="1281" name="Google Shape;1281;p29"/>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282" name="Google Shape;1282;p29"/>
            <p:cNvCxnSpPr>
              <a:stCxn id="1281"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1283" name="Google Shape;1283;p29"/>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sp>
        <p:nvSpPr>
          <p:cNvPr descr="https://i1.wp.com/periodicovictoria.mx/wp-content/uploads/2016/04/1-infografi%CC%81a-suicidio.jpg?fit=1403%2C1500" id="1284" name="Google Shape;1284;p2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285" name="Google Shape;1285;p29"/>
          <p:cNvPicPr preferRelativeResize="0"/>
          <p:nvPr/>
        </p:nvPicPr>
        <p:blipFill rotWithShape="1">
          <a:blip r:embed="rId6">
            <a:alphaModFix/>
          </a:blip>
          <a:srcRect b="0" l="0" r="0" t="0"/>
          <a:stretch/>
        </p:blipFill>
        <p:spPr>
          <a:xfrm>
            <a:off x="3420861" y="706877"/>
            <a:ext cx="704106" cy="375523"/>
          </a:xfrm>
          <a:prstGeom prst="rect">
            <a:avLst/>
          </a:prstGeom>
          <a:noFill/>
          <a:ln>
            <a:noFill/>
          </a:ln>
        </p:spPr>
      </p:pic>
      <p:sp>
        <p:nvSpPr>
          <p:cNvPr id="1286" name="Google Shape;1286;p29"/>
          <p:cNvSpPr/>
          <p:nvPr/>
        </p:nvSpPr>
        <p:spPr>
          <a:xfrm>
            <a:off x="1786566" y="2239347"/>
            <a:ext cx="3507593" cy="4154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Mecanismo de intento de suicidio. Periodo epidemiológico 09  2022 </a:t>
            </a:r>
            <a:endParaRPr/>
          </a:p>
        </p:txBody>
      </p:sp>
      <p:graphicFrame>
        <p:nvGraphicFramePr>
          <p:cNvPr id="1287" name="Google Shape;1287;p29"/>
          <p:cNvGraphicFramePr/>
          <p:nvPr/>
        </p:nvGraphicFramePr>
        <p:xfrm>
          <a:off x="-93509" y="2744137"/>
          <a:ext cx="3911435" cy="2267001"/>
        </p:xfrm>
        <a:graphic>
          <a:graphicData uri="http://schemas.openxmlformats.org/drawingml/2006/chart">
            <c:chart r:id="rId7"/>
          </a:graphicData>
        </a:graphic>
      </p:graphicFrame>
      <p:graphicFrame>
        <p:nvGraphicFramePr>
          <p:cNvPr id="1288" name="Google Shape;1288;p29"/>
          <p:cNvGraphicFramePr/>
          <p:nvPr/>
        </p:nvGraphicFramePr>
        <p:xfrm>
          <a:off x="3317431" y="2672436"/>
          <a:ext cx="3897906" cy="2391325"/>
        </p:xfrm>
        <a:graphic>
          <a:graphicData uri="http://schemas.openxmlformats.org/drawingml/2006/chart">
            <c:chart r:id="rId8"/>
          </a:graphicData>
        </a:graphic>
      </p:graphicFrame>
      <p:graphicFrame>
        <p:nvGraphicFramePr>
          <p:cNvPr id="1289" name="Google Shape;1289;p29"/>
          <p:cNvGraphicFramePr/>
          <p:nvPr/>
        </p:nvGraphicFramePr>
        <p:xfrm>
          <a:off x="1220777" y="5190924"/>
          <a:ext cx="4073382" cy="2343275"/>
        </p:xfrm>
        <a:graphic>
          <a:graphicData uri="http://schemas.openxmlformats.org/drawingml/2006/chart">
            <c:chart r:id="rId9"/>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a:t>
            </a:r>
            <a:endParaRPr/>
          </a:p>
        </p:txBody>
      </p:sp>
      <p:sp>
        <p:nvSpPr>
          <p:cNvPr id="117" name="Google Shape;117;p3"/>
          <p:cNvSpPr txBox="1"/>
          <p:nvPr>
            <p:ph type="title"/>
          </p:nvPr>
        </p:nvSpPr>
        <p:spPr>
          <a:xfrm>
            <a:off x="205739" y="2937799"/>
            <a:ext cx="6727831" cy="43204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000"/>
              <a:buFont typeface="Arial Narrow"/>
              <a:buNone/>
            </a:pPr>
            <a:r>
              <a:rPr b="1" lang="es-ES" sz="2000">
                <a:latin typeface="Arial Narrow"/>
                <a:ea typeface="Arial Narrow"/>
                <a:cs typeface="Arial Narrow"/>
                <a:sym typeface="Arial Narrow"/>
              </a:rPr>
              <a:t>Contenido</a:t>
            </a:r>
            <a:endParaRPr/>
          </a:p>
        </p:txBody>
      </p:sp>
      <p:grpSp>
        <p:nvGrpSpPr>
          <p:cNvPr id="118" name="Google Shape;118;p3"/>
          <p:cNvGrpSpPr/>
          <p:nvPr/>
        </p:nvGrpSpPr>
        <p:grpSpPr>
          <a:xfrm>
            <a:off x="0" y="107504"/>
            <a:ext cx="7200898" cy="1987144"/>
            <a:chOff x="0" y="14519"/>
            <a:chExt cx="7200898" cy="2078230"/>
          </a:xfrm>
        </p:grpSpPr>
        <p:sp>
          <p:nvSpPr>
            <p:cNvPr id="119" name="Google Shape;119;p3"/>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120" name="Google Shape;120;p3"/>
            <p:cNvPicPr preferRelativeResize="0"/>
            <p:nvPr/>
          </p:nvPicPr>
          <p:blipFill rotWithShape="1">
            <a:blip r:embed="rId3">
              <a:alphaModFix/>
            </a:blip>
            <a:srcRect b="0" l="0" r="0" t="0"/>
            <a:stretch/>
          </p:blipFill>
          <p:spPr>
            <a:xfrm>
              <a:off x="4752578" y="321103"/>
              <a:ext cx="2448320" cy="1771646"/>
            </a:xfrm>
            <a:prstGeom prst="rect">
              <a:avLst/>
            </a:prstGeom>
            <a:noFill/>
            <a:ln>
              <a:noFill/>
            </a:ln>
          </p:spPr>
        </p:pic>
        <p:sp>
          <p:nvSpPr>
            <p:cNvPr id="121" name="Google Shape;121;p3"/>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122" name="Google Shape;122;p3"/>
          <p:cNvSpPr txBox="1"/>
          <p:nvPr/>
        </p:nvSpPr>
        <p:spPr>
          <a:xfrm>
            <a:off x="576114" y="1684583"/>
            <a:ext cx="3598545" cy="45148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Periodo epidemiológico 09 de 2022 - Reporte Semanas 1 a 36 (Hasta septiembre 09 de 2022)</a:t>
            </a:r>
            <a:endParaRPr sz="1200">
              <a:solidFill>
                <a:schemeClr val="dk1"/>
              </a:solidFill>
              <a:latin typeface="Times New Roman"/>
              <a:ea typeface="Times New Roman"/>
              <a:cs typeface="Times New Roman"/>
              <a:sym typeface="Times New Roman"/>
            </a:endParaRPr>
          </a:p>
        </p:txBody>
      </p:sp>
      <p:graphicFrame>
        <p:nvGraphicFramePr>
          <p:cNvPr id="123" name="Google Shape;123;p3"/>
          <p:cNvGraphicFramePr/>
          <p:nvPr/>
        </p:nvGraphicFramePr>
        <p:xfrm>
          <a:off x="288082" y="3347864"/>
          <a:ext cx="3000000" cy="3000000"/>
        </p:xfrm>
        <a:graphic>
          <a:graphicData uri="http://schemas.openxmlformats.org/drawingml/2006/table">
            <a:tbl>
              <a:tblPr>
                <a:noFill/>
                <a:tableStyleId>{0A817C06-EAED-4FD9-ABFA-82AC3D64EF27}</a:tableStyleId>
              </a:tblPr>
              <a:tblGrid>
                <a:gridCol w="2966575"/>
                <a:gridCol w="2966575"/>
                <a:gridCol w="712350"/>
              </a:tblGrid>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Infección respiratoria aguda IRA-Consulta ambulatoria</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18</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Infección respiratoria aguda IRA</a:t>
                      </a:r>
                      <a:r>
                        <a:rPr b="1" i="0" lang="es-ES" sz="1100" u="none" strike="noStrike">
                          <a:solidFill>
                            <a:schemeClr val="dk1"/>
                          </a:solidFill>
                          <a:latin typeface="Arial Narrow"/>
                          <a:ea typeface="Arial Narrow"/>
                          <a:cs typeface="Arial Narrow"/>
                          <a:sym typeface="Arial Narrow"/>
                        </a:rPr>
                        <a:t>-Hospitalizados</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19</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Infección respiratoria aguda IRA</a:t>
                      </a:r>
                      <a:r>
                        <a:rPr b="1" i="0" lang="es-ES" sz="1100" u="none" strike="noStrike">
                          <a:solidFill>
                            <a:schemeClr val="dk1"/>
                          </a:solidFill>
                          <a:latin typeface="Arial Narrow"/>
                          <a:ea typeface="Arial Narrow"/>
                          <a:cs typeface="Arial Narrow"/>
                          <a:sym typeface="Arial Narrow"/>
                        </a:rPr>
                        <a:t>-Hospitalizados en UCI</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20</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25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ESI – IRAG Centinela</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21</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46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Infección Respiratoria Aguda Grave Inusitada</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23</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8675">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Infección asociadas a dispositivos en UCI</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24</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UCI adultos</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25</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Hospitalización adultos</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26</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Intento de suicidio</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27</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0075">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VIH</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Calibri"/>
                        <a:buNone/>
                      </a:pPr>
                      <a:r>
                        <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30</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Mortalidad materna- MM</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33</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86675">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Morbilidad materna extrema - MME</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34</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Mortalidad perinatal y neonatal tardía MPNNT</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35</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Sífilis Gestacional SG</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36</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Sífilis Congénita  SC</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37</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5225">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Gestantes con diagnóstico de VIH y Trasmisión Materno Infantil TMI de VIH.</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38</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Gestantes con diagnóstico de Hepatitis B y Trasmisión Materno Infantil TMI de la Hepatitis B.</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39</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86675">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Violencia de género e intrafamiliar</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40</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9700">
                <a:tc gridSpan="2">
                  <a:txBody>
                    <a:bodyPr/>
                    <a:lstStyle/>
                    <a:p>
                      <a:pPr indent="0" lvl="0" marL="0" marR="0" rtl="0" algn="l">
                        <a:lnSpc>
                          <a:spcPct val="100000"/>
                        </a:lnSpc>
                        <a:spcBef>
                          <a:spcPts val="0"/>
                        </a:spcBef>
                        <a:spcAft>
                          <a:spcPts val="0"/>
                        </a:spcAft>
                        <a:buClr>
                          <a:schemeClr val="dk1"/>
                        </a:buClr>
                        <a:buSzPts val="1100"/>
                        <a:buFont typeface="Arial Narrow"/>
                        <a:buNone/>
                      </a:pPr>
                      <a:r>
                        <a:rPr b="1" lang="es-ES" sz="1100">
                          <a:solidFill>
                            <a:schemeClr val="dk1"/>
                          </a:solidFill>
                          <a:latin typeface="Arial Narrow"/>
                          <a:ea typeface="Arial Narrow"/>
                          <a:cs typeface="Arial Narrow"/>
                          <a:sym typeface="Arial Narrow"/>
                        </a:rPr>
                        <a:t>Exposición a flúor</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44</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2875">
                <a:tc gridSpan="2">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Búsqueda Activa Institucional BAI</a:t>
                      </a:r>
                      <a:endParaRPr b="1" i="0" sz="1100" u="none" strike="noStrike">
                        <a:solidFill>
                          <a:schemeClr val="dk1"/>
                        </a:solidFill>
                        <a:latin typeface="Arial Narrow"/>
                        <a:ea typeface="Arial Narrow"/>
                        <a:cs typeface="Arial Narrow"/>
                        <a:sym typeface="Arial Narrow"/>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chemeClr val="dk1"/>
                        </a:buClr>
                        <a:buSzPts val="1100"/>
                        <a:buFont typeface="Arial Narrow"/>
                        <a:buNone/>
                      </a:pPr>
                      <a:r>
                        <a:rPr b="1" i="0" lang="es-ES" sz="1100" u="none" strike="noStrike">
                          <a:solidFill>
                            <a:schemeClr val="dk1"/>
                          </a:solidFill>
                          <a:latin typeface="Arial Narrow"/>
                          <a:ea typeface="Arial Narrow"/>
                          <a:cs typeface="Arial Narrow"/>
                          <a:sym typeface="Arial Narrow"/>
                        </a:rPr>
                        <a:t>Pág. 45</a:t>
                      </a:r>
                      <a:endParaRPr/>
                    </a:p>
                  </a:txBody>
                  <a:tcPr marT="5725" marB="0" marR="5725" marL="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3" name="Shape 1293"/>
        <p:cNvGrpSpPr/>
        <p:nvPr/>
      </p:nvGrpSpPr>
      <p:grpSpPr>
        <a:xfrm>
          <a:off x="0" y="0"/>
          <a:ext cx="0" cy="0"/>
          <a:chOff x="0" y="0"/>
          <a:chExt cx="0" cy="0"/>
        </a:xfrm>
      </p:grpSpPr>
      <p:pic>
        <p:nvPicPr>
          <p:cNvPr id="1294" name="Google Shape;1294;p30"/>
          <p:cNvPicPr preferRelativeResize="0"/>
          <p:nvPr/>
        </p:nvPicPr>
        <p:blipFill rotWithShape="1">
          <a:blip r:embed="rId3">
            <a:alphaModFix/>
          </a:blip>
          <a:srcRect b="0" l="0" r="0" t="0"/>
          <a:stretch/>
        </p:blipFill>
        <p:spPr>
          <a:xfrm>
            <a:off x="-628" y="-756"/>
            <a:ext cx="2259818" cy="3636652"/>
          </a:xfrm>
          <a:prstGeom prst="rect">
            <a:avLst/>
          </a:prstGeom>
          <a:noFill/>
          <a:ln>
            <a:noFill/>
          </a:ln>
        </p:spPr>
      </p:pic>
      <p:sp>
        <p:nvSpPr>
          <p:cNvPr id="1295" name="Google Shape;1295;p30"/>
          <p:cNvSpPr/>
          <p:nvPr/>
        </p:nvSpPr>
        <p:spPr>
          <a:xfrm>
            <a:off x="670424" y="467544"/>
            <a:ext cx="50045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rgbClr val="C00000"/>
                </a:solidFill>
                <a:latin typeface="Arial Narrow"/>
                <a:ea typeface="Arial Narrow"/>
                <a:cs typeface="Arial Narrow"/>
                <a:sym typeface="Arial Narrow"/>
              </a:rPr>
              <a:t>VIH</a:t>
            </a:r>
            <a:endParaRPr sz="1800">
              <a:solidFill>
                <a:schemeClr val="dk1"/>
              </a:solidFill>
              <a:latin typeface="Calibri"/>
              <a:ea typeface="Calibri"/>
              <a:cs typeface="Calibri"/>
              <a:sym typeface="Calibri"/>
            </a:endParaRPr>
          </a:p>
        </p:txBody>
      </p:sp>
      <p:sp>
        <p:nvSpPr>
          <p:cNvPr id="1296" name="Google Shape;1296;p30"/>
          <p:cNvSpPr txBox="1"/>
          <p:nvPr/>
        </p:nvSpPr>
        <p:spPr>
          <a:xfrm>
            <a:off x="-629" y="3275856"/>
            <a:ext cx="22209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09 - 2022</a:t>
            </a:r>
            <a:endParaRPr/>
          </a:p>
        </p:txBody>
      </p:sp>
      <p:pic>
        <p:nvPicPr>
          <p:cNvPr id="1297" name="Google Shape;1297;p30"/>
          <p:cNvPicPr preferRelativeResize="0"/>
          <p:nvPr/>
        </p:nvPicPr>
        <p:blipFill rotWithShape="1">
          <a:blip r:embed="rId4">
            <a:alphaModFix/>
          </a:blip>
          <a:srcRect b="0" l="0" r="0" t="51431"/>
          <a:stretch/>
        </p:blipFill>
        <p:spPr>
          <a:xfrm>
            <a:off x="-628" y="3635896"/>
            <a:ext cx="2295053" cy="3722567"/>
          </a:xfrm>
          <a:prstGeom prst="rect">
            <a:avLst/>
          </a:prstGeom>
          <a:noFill/>
          <a:ln>
            <a:noFill/>
          </a:ln>
        </p:spPr>
      </p:pic>
      <p:grpSp>
        <p:nvGrpSpPr>
          <p:cNvPr id="1298" name="Google Shape;1298;p30"/>
          <p:cNvGrpSpPr/>
          <p:nvPr/>
        </p:nvGrpSpPr>
        <p:grpSpPr>
          <a:xfrm>
            <a:off x="109142" y="5846294"/>
            <a:ext cx="1892650" cy="488476"/>
            <a:chOff x="2397524" y="3379972"/>
            <a:chExt cx="4508500" cy="904875"/>
          </a:xfrm>
        </p:grpSpPr>
        <p:pic>
          <p:nvPicPr>
            <p:cNvPr id="1299" name="Google Shape;1299;p30"/>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300" name="Google Shape;1300;p30"/>
            <p:cNvSpPr txBox="1"/>
            <p:nvPr/>
          </p:nvSpPr>
          <p:spPr>
            <a:xfrm>
              <a:off x="3213823" y="3478755"/>
              <a:ext cx="19067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1271</a:t>
              </a:r>
              <a:endParaRPr b="1" sz="1800">
                <a:solidFill>
                  <a:schemeClr val="dk1"/>
                </a:solidFill>
                <a:latin typeface="Arial Narrow"/>
                <a:ea typeface="Arial Narrow"/>
                <a:cs typeface="Arial Narrow"/>
                <a:sym typeface="Arial Narrow"/>
              </a:endParaRPr>
            </a:p>
          </p:txBody>
        </p:sp>
      </p:grpSp>
      <p:sp>
        <p:nvSpPr>
          <p:cNvPr id="1301" name="Google Shape;1301;p30"/>
          <p:cNvSpPr/>
          <p:nvPr/>
        </p:nvSpPr>
        <p:spPr>
          <a:xfrm>
            <a:off x="2171614" y="3260571"/>
            <a:ext cx="494601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a:ea typeface="Arial"/>
                <a:cs typeface="Arial"/>
                <a:sym typeface="Arial"/>
              </a:rPr>
              <a:t>Fuente: SIVIGILA. Secretaria de Salud de Medellín.</a:t>
            </a:r>
            <a:endParaRPr/>
          </a:p>
          <a:p>
            <a:pPr indent="0" lvl="0" marL="0" marR="0" rtl="0" algn="just">
              <a:spcBef>
                <a:spcPts val="0"/>
              </a:spcBef>
              <a:spcAft>
                <a:spcPts val="0"/>
              </a:spcAft>
              <a:buNone/>
            </a:pPr>
            <a:r>
              <a:rPr lang="es-ES" sz="700">
                <a:solidFill>
                  <a:schemeClr val="dk1"/>
                </a:solidFill>
                <a:latin typeface="Arial"/>
                <a:ea typeface="Arial"/>
                <a:cs typeface="Arial"/>
                <a:sym typeface="Arial"/>
              </a:rPr>
              <a:t>Figura. Canal endémico de VIH. Medellín, a Periodo epidemiológico 09  acumulado  de 2022. </a:t>
            </a:r>
            <a:endParaRPr/>
          </a:p>
        </p:txBody>
      </p:sp>
      <p:sp>
        <p:nvSpPr>
          <p:cNvPr id="1302" name="Google Shape;1302;p3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1303" name="Google Shape;1303;p3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cxnSp>
        <p:nvCxnSpPr>
          <p:cNvPr id="1304" name="Google Shape;1304;p30"/>
          <p:cNvCxnSpPr/>
          <p:nvPr/>
        </p:nvCxnSpPr>
        <p:spPr>
          <a:xfrm>
            <a:off x="2736354" y="205580"/>
            <a:ext cx="648072" cy="0"/>
          </a:xfrm>
          <a:prstGeom prst="straightConnector1">
            <a:avLst/>
          </a:prstGeom>
          <a:noFill/>
          <a:ln cap="flat" cmpd="sng" w="28575">
            <a:solidFill>
              <a:srgbClr val="C00000"/>
            </a:solidFill>
            <a:prstDash val="solid"/>
            <a:round/>
            <a:headEnd len="sm" w="sm" type="none"/>
            <a:tailEnd len="sm" w="sm" type="none"/>
          </a:ln>
        </p:spPr>
      </p:cxnSp>
      <p:sp>
        <p:nvSpPr>
          <p:cNvPr id="1305" name="Google Shape;1305;p30"/>
          <p:cNvSpPr/>
          <p:nvPr/>
        </p:nvSpPr>
        <p:spPr>
          <a:xfrm>
            <a:off x="2259190" y="6935461"/>
            <a:ext cx="494601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8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800">
                <a:solidFill>
                  <a:schemeClr val="dk1"/>
                </a:solidFill>
                <a:latin typeface="Arial Narrow"/>
                <a:ea typeface="Arial Narrow"/>
                <a:cs typeface="Arial Narrow"/>
                <a:sym typeface="Arial Narrow"/>
              </a:rPr>
              <a:t>Figura. Comportamiento de VIH. Medellín, a Periodo epidemiológico 09  acumulado de 2019-2022. </a:t>
            </a:r>
            <a:endParaRPr/>
          </a:p>
        </p:txBody>
      </p:sp>
      <p:sp>
        <p:nvSpPr>
          <p:cNvPr id="1306" name="Google Shape;1306;p30"/>
          <p:cNvSpPr txBox="1"/>
          <p:nvPr/>
        </p:nvSpPr>
        <p:spPr>
          <a:xfrm>
            <a:off x="7150" y="6519963"/>
            <a:ext cx="2243575"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incrementó en un 3,7%</a:t>
            </a:r>
            <a:endParaRPr b="1" sz="1200">
              <a:solidFill>
                <a:schemeClr val="dk1"/>
              </a:solidFill>
              <a:latin typeface="Arial Narrow"/>
              <a:ea typeface="Arial Narrow"/>
              <a:cs typeface="Arial Narrow"/>
              <a:sym typeface="Arial Narrow"/>
            </a:endParaRPr>
          </a:p>
        </p:txBody>
      </p:sp>
      <p:sp>
        <p:nvSpPr>
          <p:cNvPr id="1307" name="Google Shape;1307;p30"/>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30</a:t>
            </a:r>
            <a:endParaRPr b="1" sz="1050">
              <a:solidFill>
                <a:schemeClr val="dk1"/>
              </a:solidFill>
              <a:latin typeface="Arial Narrow"/>
              <a:ea typeface="Arial Narrow"/>
              <a:cs typeface="Arial Narrow"/>
              <a:sym typeface="Arial Narrow"/>
            </a:endParaRPr>
          </a:p>
        </p:txBody>
      </p:sp>
      <p:sp>
        <p:nvSpPr>
          <p:cNvPr id="1308" name="Google Shape;1308;p30"/>
          <p:cNvSpPr/>
          <p:nvPr/>
        </p:nvSpPr>
        <p:spPr>
          <a:xfrm>
            <a:off x="21382" y="7380312"/>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309" name="Google Shape;1309;p30"/>
          <p:cNvGrpSpPr/>
          <p:nvPr/>
        </p:nvGrpSpPr>
        <p:grpSpPr>
          <a:xfrm>
            <a:off x="144066" y="7493840"/>
            <a:ext cx="3446504" cy="276999"/>
            <a:chOff x="2448322" y="74775"/>
            <a:chExt cx="3446504" cy="276999"/>
          </a:xfrm>
        </p:grpSpPr>
        <p:sp>
          <p:nvSpPr>
            <p:cNvPr id="1310" name="Google Shape;1310;p3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11" name="Google Shape;1311;p30"/>
            <p:cNvCxnSpPr>
              <a:stCxn id="131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12" name="Google Shape;1312;p3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a:p>
          </p:txBody>
        </p:sp>
      </p:grpSp>
      <p:sp>
        <p:nvSpPr>
          <p:cNvPr id="1313" name="Google Shape;1313;p30"/>
          <p:cNvSpPr txBox="1"/>
          <p:nvPr/>
        </p:nvSpPr>
        <p:spPr>
          <a:xfrm>
            <a:off x="2294426" y="8139590"/>
            <a:ext cx="248707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en población general por 100.000 habitantes</a:t>
            </a:r>
            <a:endParaRPr b="1" sz="1100">
              <a:solidFill>
                <a:schemeClr val="dk1"/>
              </a:solidFill>
              <a:latin typeface="Arial Narrow"/>
              <a:ea typeface="Arial Narrow"/>
              <a:cs typeface="Arial Narrow"/>
              <a:sym typeface="Arial Narrow"/>
            </a:endParaRPr>
          </a:p>
        </p:txBody>
      </p:sp>
      <p:sp>
        <p:nvSpPr>
          <p:cNvPr id="1314" name="Google Shape;1314;p30"/>
          <p:cNvSpPr txBox="1"/>
          <p:nvPr/>
        </p:nvSpPr>
        <p:spPr>
          <a:xfrm>
            <a:off x="2811907" y="8597292"/>
            <a:ext cx="123623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48,6 * 100 mil</a:t>
            </a:r>
            <a:endParaRPr/>
          </a:p>
        </p:txBody>
      </p:sp>
      <p:sp>
        <p:nvSpPr>
          <p:cNvPr id="1315" name="Google Shape;1315;p30"/>
          <p:cNvSpPr txBox="1"/>
          <p:nvPr/>
        </p:nvSpPr>
        <p:spPr>
          <a:xfrm>
            <a:off x="50" y="8918902"/>
            <a:ext cx="694596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Nota: Los datos del presente boletín corresponden a cifras preliminares.</a:t>
            </a:r>
            <a:endParaRPr sz="1000">
              <a:solidFill>
                <a:schemeClr val="dk1"/>
              </a:solidFill>
              <a:latin typeface="Calibri"/>
              <a:ea typeface="Calibri"/>
              <a:cs typeface="Calibri"/>
              <a:sym typeface="Calibri"/>
            </a:endParaRPr>
          </a:p>
        </p:txBody>
      </p:sp>
      <p:graphicFrame>
        <p:nvGraphicFramePr>
          <p:cNvPr id="1316" name="Google Shape;1316;p30"/>
          <p:cNvGraphicFramePr/>
          <p:nvPr/>
        </p:nvGraphicFramePr>
        <p:xfrm>
          <a:off x="2171614" y="336386"/>
          <a:ext cx="5050668" cy="3011478"/>
        </p:xfrm>
        <a:graphic>
          <a:graphicData uri="http://schemas.openxmlformats.org/drawingml/2006/chart">
            <c:chart r:id="rId6"/>
          </a:graphicData>
        </a:graphic>
      </p:graphicFrame>
      <p:graphicFrame>
        <p:nvGraphicFramePr>
          <p:cNvPr id="1317" name="Google Shape;1317;p30"/>
          <p:cNvGraphicFramePr/>
          <p:nvPr/>
        </p:nvGraphicFramePr>
        <p:xfrm>
          <a:off x="2112527" y="3931181"/>
          <a:ext cx="5050668" cy="3004280"/>
        </p:xfrm>
        <a:graphic>
          <a:graphicData uri="http://schemas.openxmlformats.org/drawingml/2006/chart">
            <c:chart r:id="rId7"/>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1" name="Shape 1321"/>
        <p:cNvGrpSpPr/>
        <p:nvPr/>
      </p:nvGrpSpPr>
      <p:grpSpPr>
        <a:xfrm>
          <a:off x="0" y="0"/>
          <a:ext cx="0" cy="0"/>
          <a:chOff x="0" y="0"/>
          <a:chExt cx="0" cy="0"/>
        </a:xfrm>
      </p:grpSpPr>
      <p:sp>
        <p:nvSpPr>
          <p:cNvPr id="1322" name="Google Shape;1322;p31"/>
          <p:cNvSpPr/>
          <p:nvPr/>
        </p:nvSpPr>
        <p:spPr>
          <a:xfrm>
            <a:off x="0" y="9973"/>
            <a:ext cx="7200900" cy="4041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323" name="Google Shape;1323;p31"/>
          <p:cNvGrpSpPr/>
          <p:nvPr/>
        </p:nvGrpSpPr>
        <p:grpSpPr>
          <a:xfrm>
            <a:off x="2491847" y="2792275"/>
            <a:ext cx="1881594" cy="1358120"/>
            <a:chOff x="3232545" y="2931806"/>
            <a:chExt cx="1881594" cy="1358120"/>
          </a:xfrm>
        </p:grpSpPr>
        <p:pic>
          <p:nvPicPr>
            <p:cNvPr id="1324" name="Google Shape;1324;p31"/>
            <p:cNvPicPr preferRelativeResize="0"/>
            <p:nvPr/>
          </p:nvPicPr>
          <p:blipFill rotWithShape="1">
            <a:blip r:embed="rId3">
              <a:alphaModFix/>
            </a:blip>
            <a:srcRect b="0" l="0" r="0" t="0"/>
            <a:stretch/>
          </p:blipFill>
          <p:spPr>
            <a:xfrm>
              <a:off x="3685453" y="2931806"/>
              <a:ext cx="933450" cy="742950"/>
            </a:xfrm>
            <a:prstGeom prst="rect">
              <a:avLst/>
            </a:prstGeom>
            <a:noFill/>
            <a:ln>
              <a:noFill/>
            </a:ln>
          </p:spPr>
        </p:pic>
        <p:grpSp>
          <p:nvGrpSpPr>
            <p:cNvPr id="1325" name="Google Shape;1325;p31"/>
            <p:cNvGrpSpPr/>
            <p:nvPr/>
          </p:nvGrpSpPr>
          <p:grpSpPr>
            <a:xfrm>
              <a:off x="3232545" y="3564985"/>
              <a:ext cx="1881594" cy="724941"/>
              <a:chOff x="-103304" y="7072716"/>
              <a:chExt cx="1427628" cy="724941"/>
            </a:xfrm>
          </p:grpSpPr>
          <p:sp>
            <p:nvSpPr>
              <p:cNvPr id="1326" name="Google Shape;1326;p31"/>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1327" name="Google Shape;1327;p31"/>
              <p:cNvSpPr/>
              <p:nvPr/>
            </p:nvSpPr>
            <p:spPr>
              <a:xfrm>
                <a:off x="-103304" y="7371933"/>
                <a:ext cx="1427628" cy="42572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 60,98%</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27,62%</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p:txBody>
          </p:sp>
        </p:grpSp>
      </p:grpSp>
      <p:grpSp>
        <p:nvGrpSpPr>
          <p:cNvPr id="1328" name="Google Shape;1328;p31"/>
          <p:cNvGrpSpPr/>
          <p:nvPr/>
        </p:nvGrpSpPr>
        <p:grpSpPr>
          <a:xfrm>
            <a:off x="5004639" y="2764717"/>
            <a:ext cx="1690560" cy="1385678"/>
            <a:chOff x="5322204" y="2849006"/>
            <a:chExt cx="1690560" cy="1385678"/>
          </a:xfrm>
        </p:grpSpPr>
        <p:pic>
          <p:nvPicPr>
            <p:cNvPr id="1329" name="Google Shape;1329;p31"/>
            <p:cNvPicPr preferRelativeResize="0"/>
            <p:nvPr/>
          </p:nvPicPr>
          <p:blipFill rotWithShape="1">
            <a:blip r:embed="rId4">
              <a:alphaModFix/>
            </a:blip>
            <a:srcRect b="0" l="0" r="0" t="0"/>
            <a:stretch/>
          </p:blipFill>
          <p:spPr>
            <a:xfrm>
              <a:off x="5575328" y="2849006"/>
              <a:ext cx="942975" cy="771525"/>
            </a:xfrm>
            <a:prstGeom prst="rect">
              <a:avLst/>
            </a:prstGeom>
            <a:noFill/>
            <a:ln>
              <a:noFill/>
            </a:ln>
          </p:spPr>
        </p:pic>
        <p:grpSp>
          <p:nvGrpSpPr>
            <p:cNvPr id="1330" name="Google Shape;1330;p31"/>
            <p:cNvGrpSpPr/>
            <p:nvPr/>
          </p:nvGrpSpPr>
          <p:grpSpPr>
            <a:xfrm>
              <a:off x="5322204" y="3584039"/>
              <a:ext cx="1690560" cy="650645"/>
              <a:chOff x="-14122" y="7072716"/>
              <a:chExt cx="1282684" cy="650645"/>
            </a:xfrm>
          </p:grpSpPr>
          <p:sp>
            <p:nvSpPr>
              <p:cNvPr id="1331" name="Google Shape;1331;p31"/>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1332" name="Google Shape;1332;p31"/>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98,03%</a:t>
                </a:r>
                <a:endParaRPr/>
              </a:p>
            </p:txBody>
          </p:sp>
        </p:grpSp>
      </p:grpSp>
      <p:grpSp>
        <p:nvGrpSpPr>
          <p:cNvPr id="1333" name="Google Shape;1333;p31"/>
          <p:cNvGrpSpPr/>
          <p:nvPr/>
        </p:nvGrpSpPr>
        <p:grpSpPr>
          <a:xfrm>
            <a:off x="787056" y="2483768"/>
            <a:ext cx="957314" cy="1846065"/>
            <a:chOff x="691281" y="4516650"/>
            <a:chExt cx="957314" cy="1846065"/>
          </a:xfrm>
        </p:grpSpPr>
        <p:grpSp>
          <p:nvGrpSpPr>
            <p:cNvPr id="1334" name="Google Shape;1334;p31"/>
            <p:cNvGrpSpPr/>
            <p:nvPr/>
          </p:nvGrpSpPr>
          <p:grpSpPr>
            <a:xfrm>
              <a:off x="691281" y="4516650"/>
              <a:ext cx="957314" cy="1238542"/>
              <a:chOff x="525339" y="2886622"/>
              <a:chExt cx="957314" cy="1238542"/>
            </a:xfrm>
          </p:grpSpPr>
          <p:pic>
            <p:nvPicPr>
              <p:cNvPr id="1335" name="Google Shape;1335;p31"/>
              <p:cNvPicPr preferRelativeResize="0"/>
              <p:nvPr/>
            </p:nvPicPr>
            <p:blipFill rotWithShape="1">
              <a:blip r:embed="rId5">
                <a:alphaModFix/>
              </a:blip>
              <a:srcRect b="0" l="0" r="0" t="0"/>
              <a:stretch/>
            </p:blipFill>
            <p:spPr>
              <a:xfrm>
                <a:off x="646430" y="2886622"/>
                <a:ext cx="704850" cy="971550"/>
              </a:xfrm>
              <a:prstGeom prst="rect">
                <a:avLst/>
              </a:prstGeom>
              <a:noFill/>
              <a:ln>
                <a:noFill/>
              </a:ln>
            </p:spPr>
          </p:pic>
          <p:sp>
            <p:nvSpPr>
              <p:cNvPr id="1336" name="Google Shape;1336;p31"/>
              <p:cNvSpPr/>
              <p:nvPr/>
            </p:nvSpPr>
            <p:spPr>
              <a:xfrm>
                <a:off x="525339" y="3848165"/>
                <a:ext cx="95731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Donó sangre</a:t>
                </a:r>
                <a:endParaRPr b="1" sz="1200" u="sng">
                  <a:solidFill>
                    <a:srgbClr val="000000"/>
                  </a:solidFill>
                  <a:latin typeface="Arial Narrow"/>
                  <a:ea typeface="Arial Narrow"/>
                  <a:cs typeface="Arial Narrow"/>
                  <a:sym typeface="Arial Narrow"/>
                </a:endParaRPr>
              </a:p>
            </p:txBody>
          </p:sp>
        </p:grpSp>
        <p:sp>
          <p:nvSpPr>
            <p:cNvPr id="1337" name="Google Shape;1337;p31"/>
            <p:cNvSpPr/>
            <p:nvPr/>
          </p:nvSpPr>
          <p:spPr>
            <a:xfrm>
              <a:off x="784547" y="5755192"/>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1,3%</a:t>
              </a:r>
              <a:endParaRPr/>
            </a:p>
          </p:txBody>
        </p:sp>
        <p:sp>
          <p:nvSpPr>
            <p:cNvPr id="1338" name="Google Shape;1338;p31"/>
            <p:cNvSpPr/>
            <p:nvPr/>
          </p:nvSpPr>
          <p:spPr>
            <a:xfrm>
              <a:off x="829812" y="6085716"/>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17 casos</a:t>
              </a:r>
              <a:endParaRPr sz="1200">
                <a:solidFill>
                  <a:schemeClr val="dk1"/>
                </a:solidFill>
                <a:latin typeface="Calibri"/>
                <a:ea typeface="Calibri"/>
                <a:cs typeface="Calibri"/>
                <a:sym typeface="Calibri"/>
              </a:endParaRPr>
            </a:p>
          </p:txBody>
        </p:sp>
      </p:grpSp>
      <p:sp>
        <p:nvSpPr>
          <p:cNvPr id="1339" name="Google Shape;1339;p3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31</a:t>
            </a:r>
            <a:endParaRPr b="1" sz="1050">
              <a:solidFill>
                <a:schemeClr val="dk1"/>
              </a:solidFill>
              <a:latin typeface="Arial Narrow"/>
              <a:ea typeface="Arial Narrow"/>
              <a:cs typeface="Arial Narrow"/>
              <a:sym typeface="Arial Narrow"/>
            </a:endParaRPr>
          </a:p>
        </p:txBody>
      </p:sp>
      <p:grpSp>
        <p:nvGrpSpPr>
          <p:cNvPr id="1340" name="Google Shape;1340;p31"/>
          <p:cNvGrpSpPr/>
          <p:nvPr/>
        </p:nvGrpSpPr>
        <p:grpSpPr>
          <a:xfrm>
            <a:off x="160662" y="75973"/>
            <a:ext cx="3446504" cy="276999"/>
            <a:chOff x="2448322" y="74775"/>
            <a:chExt cx="3446504" cy="276999"/>
          </a:xfrm>
        </p:grpSpPr>
        <p:sp>
          <p:nvSpPr>
            <p:cNvPr id="1341" name="Google Shape;1341;p3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42" name="Google Shape;1342;p31"/>
            <p:cNvCxnSpPr>
              <a:stCxn id="134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43" name="Google Shape;1343;p3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sp>
        <p:nvSpPr>
          <p:cNvPr id="1344" name="Google Shape;1344;p31"/>
          <p:cNvSpPr/>
          <p:nvPr/>
        </p:nvSpPr>
        <p:spPr>
          <a:xfrm>
            <a:off x="-2" y="435597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345" name="Google Shape;1345;p31"/>
          <p:cNvGrpSpPr/>
          <p:nvPr/>
        </p:nvGrpSpPr>
        <p:grpSpPr>
          <a:xfrm>
            <a:off x="30478" y="4469504"/>
            <a:ext cx="3446504" cy="276999"/>
            <a:chOff x="2448322" y="74775"/>
            <a:chExt cx="3446504" cy="276999"/>
          </a:xfrm>
        </p:grpSpPr>
        <p:sp>
          <p:nvSpPr>
            <p:cNvPr id="1346" name="Google Shape;1346;p3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47" name="Google Shape;1347;p31"/>
            <p:cNvCxnSpPr>
              <a:stCxn id="134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48" name="Google Shape;1348;p3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grpSp>
      <p:grpSp>
        <p:nvGrpSpPr>
          <p:cNvPr id="1349" name="Google Shape;1349;p31"/>
          <p:cNvGrpSpPr/>
          <p:nvPr/>
        </p:nvGrpSpPr>
        <p:grpSpPr>
          <a:xfrm>
            <a:off x="180838" y="920327"/>
            <a:ext cx="928320" cy="1573970"/>
            <a:chOff x="1068833" y="553075"/>
            <a:chExt cx="928320" cy="1573970"/>
          </a:xfrm>
        </p:grpSpPr>
        <p:pic>
          <p:nvPicPr>
            <p:cNvPr id="1350" name="Google Shape;1350;p31"/>
            <p:cNvPicPr preferRelativeResize="0"/>
            <p:nvPr/>
          </p:nvPicPr>
          <p:blipFill rotWithShape="1">
            <a:blip r:embed="rId6">
              <a:alphaModFix/>
            </a:blip>
            <a:srcRect b="0" l="0" r="84474" t="10614"/>
            <a:stretch/>
          </p:blipFill>
          <p:spPr>
            <a:xfrm>
              <a:off x="1131620" y="553075"/>
              <a:ext cx="737696" cy="720656"/>
            </a:xfrm>
            <a:prstGeom prst="rect">
              <a:avLst/>
            </a:prstGeom>
            <a:noFill/>
            <a:ln>
              <a:noFill/>
            </a:ln>
          </p:spPr>
        </p:pic>
        <p:sp>
          <p:nvSpPr>
            <p:cNvPr id="1351" name="Google Shape;1351;p31"/>
            <p:cNvSpPr/>
            <p:nvPr/>
          </p:nvSpPr>
          <p:spPr>
            <a:xfrm>
              <a:off x="1115283" y="1520368"/>
              <a:ext cx="804404"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83,8%</a:t>
              </a:r>
              <a:endParaRPr b="1" sz="1600">
                <a:solidFill>
                  <a:schemeClr val="dk1"/>
                </a:solidFill>
                <a:latin typeface="Arial Narrow"/>
                <a:ea typeface="Arial Narrow"/>
                <a:cs typeface="Arial Narrow"/>
                <a:sym typeface="Arial Narrow"/>
              </a:endParaRPr>
            </a:p>
          </p:txBody>
        </p:sp>
        <p:sp>
          <p:nvSpPr>
            <p:cNvPr id="1352" name="Google Shape;1352;p31"/>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1353" name="Google Shape;1353;p31"/>
            <p:cNvSpPr/>
            <p:nvPr/>
          </p:nvSpPr>
          <p:spPr>
            <a:xfrm>
              <a:off x="1136020" y="1850046"/>
              <a:ext cx="86113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1065 casos</a:t>
              </a:r>
              <a:endParaRPr sz="1200">
                <a:solidFill>
                  <a:schemeClr val="dk1"/>
                </a:solidFill>
                <a:latin typeface="Calibri"/>
                <a:ea typeface="Calibri"/>
                <a:cs typeface="Calibri"/>
                <a:sym typeface="Calibri"/>
              </a:endParaRPr>
            </a:p>
          </p:txBody>
        </p:sp>
      </p:grpSp>
      <p:grpSp>
        <p:nvGrpSpPr>
          <p:cNvPr id="1354" name="Google Shape;1354;p31"/>
          <p:cNvGrpSpPr/>
          <p:nvPr/>
        </p:nvGrpSpPr>
        <p:grpSpPr>
          <a:xfrm>
            <a:off x="1175708" y="920327"/>
            <a:ext cx="855270" cy="1560887"/>
            <a:chOff x="1752268" y="1227775"/>
            <a:chExt cx="855270" cy="1560887"/>
          </a:xfrm>
        </p:grpSpPr>
        <p:sp>
          <p:nvSpPr>
            <p:cNvPr id="1355" name="Google Shape;1355;p31"/>
            <p:cNvSpPr/>
            <p:nvPr/>
          </p:nvSpPr>
          <p:spPr>
            <a:xfrm>
              <a:off x="1752268" y="2181420"/>
              <a:ext cx="8118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16,2%</a:t>
              </a:r>
              <a:endParaRPr b="1" sz="1600">
                <a:solidFill>
                  <a:schemeClr val="dk1"/>
                </a:solidFill>
                <a:latin typeface="Arial Narrow"/>
                <a:ea typeface="Arial Narrow"/>
                <a:cs typeface="Arial Narrow"/>
                <a:sym typeface="Arial Narrow"/>
              </a:endParaRPr>
            </a:p>
          </p:txBody>
        </p:sp>
        <p:sp>
          <p:nvSpPr>
            <p:cNvPr id="1356" name="Google Shape;1356;p31"/>
            <p:cNvSpPr/>
            <p:nvPr/>
          </p:nvSpPr>
          <p:spPr>
            <a:xfrm>
              <a:off x="1756023" y="190812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1357" name="Google Shape;1357;p31"/>
            <p:cNvSpPr/>
            <p:nvPr/>
          </p:nvSpPr>
          <p:spPr>
            <a:xfrm>
              <a:off x="1816937" y="2511663"/>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206 casos</a:t>
              </a:r>
              <a:endParaRPr sz="1200">
                <a:solidFill>
                  <a:schemeClr val="dk1"/>
                </a:solidFill>
                <a:latin typeface="Calibri"/>
                <a:ea typeface="Calibri"/>
                <a:cs typeface="Calibri"/>
                <a:sym typeface="Calibri"/>
              </a:endParaRPr>
            </a:p>
          </p:txBody>
        </p:sp>
        <p:pic>
          <p:nvPicPr>
            <p:cNvPr id="1358" name="Google Shape;1358;p31"/>
            <p:cNvPicPr preferRelativeResize="0"/>
            <p:nvPr/>
          </p:nvPicPr>
          <p:blipFill rotWithShape="1">
            <a:blip r:embed="rId6">
              <a:alphaModFix/>
            </a:blip>
            <a:srcRect b="0" l="29313" r="56038" t="7366"/>
            <a:stretch/>
          </p:blipFill>
          <p:spPr>
            <a:xfrm>
              <a:off x="1782238" y="1227775"/>
              <a:ext cx="696035" cy="748294"/>
            </a:xfrm>
            <a:prstGeom prst="rect">
              <a:avLst/>
            </a:prstGeom>
            <a:noFill/>
            <a:ln>
              <a:noFill/>
            </a:ln>
          </p:spPr>
        </p:pic>
      </p:grpSp>
      <p:grpSp>
        <p:nvGrpSpPr>
          <p:cNvPr id="1359" name="Google Shape;1359;p31"/>
          <p:cNvGrpSpPr/>
          <p:nvPr/>
        </p:nvGrpSpPr>
        <p:grpSpPr>
          <a:xfrm>
            <a:off x="125886" y="560287"/>
            <a:ext cx="1852274" cy="436842"/>
            <a:chOff x="3054754" y="484500"/>
            <a:chExt cx="2375609" cy="436842"/>
          </a:xfrm>
        </p:grpSpPr>
        <p:sp>
          <p:nvSpPr>
            <p:cNvPr id="1360" name="Google Shape;1360;p31"/>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361" name="Google Shape;1361;p31"/>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1362" name="Google Shape;1362;p31"/>
          <p:cNvGrpSpPr/>
          <p:nvPr/>
        </p:nvGrpSpPr>
        <p:grpSpPr>
          <a:xfrm>
            <a:off x="2070944" y="857976"/>
            <a:ext cx="874090" cy="1631193"/>
            <a:chOff x="2507826" y="2454167"/>
            <a:chExt cx="874090" cy="1631193"/>
          </a:xfrm>
        </p:grpSpPr>
        <p:sp>
          <p:nvSpPr>
            <p:cNvPr id="1363" name="Google Shape;1363;p31"/>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1,71%</a:t>
              </a:r>
              <a:endParaRPr b="1" sz="1600">
                <a:solidFill>
                  <a:schemeClr val="dk1"/>
                </a:solidFill>
                <a:latin typeface="Arial Narrow"/>
                <a:ea typeface="Arial Narrow"/>
                <a:cs typeface="Arial Narrow"/>
                <a:sym typeface="Arial Narrow"/>
              </a:endParaRPr>
            </a:p>
          </p:txBody>
        </p:sp>
        <p:pic>
          <p:nvPicPr>
            <p:cNvPr id="1364" name="Google Shape;1364;p31"/>
            <p:cNvPicPr preferRelativeResize="0"/>
            <p:nvPr/>
          </p:nvPicPr>
          <p:blipFill rotWithShape="1">
            <a:blip r:embed="rId7">
              <a:alphaModFix/>
            </a:blip>
            <a:srcRect b="0" l="0" r="0" t="0"/>
            <a:stretch/>
          </p:blipFill>
          <p:spPr>
            <a:xfrm>
              <a:off x="2702014" y="2454167"/>
              <a:ext cx="557405" cy="912116"/>
            </a:xfrm>
            <a:prstGeom prst="rect">
              <a:avLst/>
            </a:prstGeom>
            <a:noFill/>
            <a:ln>
              <a:noFill/>
            </a:ln>
          </p:spPr>
        </p:pic>
        <p:sp>
          <p:nvSpPr>
            <p:cNvPr id="1365" name="Google Shape;1365;p31"/>
            <p:cNvSpPr/>
            <p:nvPr/>
          </p:nvSpPr>
          <p:spPr>
            <a:xfrm>
              <a:off x="2566290" y="3203848"/>
              <a:ext cx="7248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Gestante</a:t>
              </a:r>
              <a:endParaRPr b="1" sz="1200" u="sng">
                <a:solidFill>
                  <a:srgbClr val="000000"/>
                </a:solidFill>
                <a:latin typeface="Arial Narrow"/>
                <a:ea typeface="Arial Narrow"/>
                <a:cs typeface="Arial Narrow"/>
                <a:sym typeface="Arial Narrow"/>
              </a:endParaRPr>
            </a:p>
          </p:txBody>
        </p:sp>
        <p:sp>
          <p:nvSpPr>
            <p:cNvPr id="1366" name="Google Shape;1366;p31"/>
            <p:cNvSpPr/>
            <p:nvPr/>
          </p:nvSpPr>
          <p:spPr>
            <a:xfrm>
              <a:off x="2620874" y="3808361"/>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23 casos</a:t>
              </a:r>
              <a:endParaRPr sz="1200">
                <a:solidFill>
                  <a:schemeClr val="dk1"/>
                </a:solidFill>
                <a:latin typeface="Calibri"/>
                <a:ea typeface="Calibri"/>
                <a:cs typeface="Calibri"/>
                <a:sym typeface="Calibri"/>
              </a:endParaRPr>
            </a:p>
          </p:txBody>
        </p:sp>
      </p:grpSp>
      <p:grpSp>
        <p:nvGrpSpPr>
          <p:cNvPr id="1367" name="Google Shape;1367;p31"/>
          <p:cNvGrpSpPr/>
          <p:nvPr/>
        </p:nvGrpSpPr>
        <p:grpSpPr>
          <a:xfrm>
            <a:off x="3039937" y="950012"/>
            <a:ext cx="874090" cy="1522723"/>
            <a:chOff x="3826683" y="2822224"/>
            <a:chExt cx="874090" cy="1522723"/>
          </a:xfrm>
        </p:grpSpPr>
        <p:grpSp>
          <p:nvGrpSpPr>
            <p:cNvPr id="1368" name="Google Shape;1368;p31"/>
            <p:cNvGrpSpPr/>
            <p:nvPr/>
          </p:nvGrpSpPr>
          <p:grpSpPr>
            <a:xfrm>
              <a:off x="3826683" y="3446500"/>
              <a:ext cx="874090" cy="898447"/>
              <a:chOff x="2507826" y="3203848"/>
              <a:chExt cx="874090" cy="898447"/>
            </a:xfrm>
          </p:grpSpPr>
          <p:sp>
            <p:nvSpPr>
              <p:cNvPr id="1369" name="Google Shape;1369;p31"/>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9,17%</a:t>
                </a:r>
                <a:endParaRPr b="1" sz="1600">
                  <a:solidFill>
                    <a:schemeClr val="dk1"/>
                  </a:solidFill>
                  <a:latin typeface="Arial Narrow"/>
                  <a:ea typeface="Arial Narrow"/>
                  <a:cs typeface="Arial Narrow"/>
                  <a:sym typeface="Arial Narrow"/>
                </a:endParaRPr>
              </a:p>
            </p:txBody>
          </p:sp>
          <p:sp>
            <p:nvSpPr>
              <p:cNvPr id="1370" name="Google Shape;1370;p31"/>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1371" name="Google Shape;1371;p31"/>
              <p:cNvSpPr/>
              <p:nvPr/>
            </p:nvSpPr>
            <p:spPr>
              <a:xfrm>
                <a:off x="2564283" y="3825296"/>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123 casos</a:t>
                </a:r>
                <a:endParaRPr sz="1200">
                  <a:solidFill>
                    <a:schemeClr val="dk1"/>
                  </a:solidFill>
                  <a:latin typeface="Calibri"/>
                  <a:ea typeface="Calibri"/>
                  <a:cs typeface="Calibri"/>
                  <a:sym typeface="Calibri"/>
                </a:endParaRPr>
              </a:p>
            </p:txBody>
          </p:sp>
        </p:grpSp>
        <p:pic>
          <p:nvPicPr>
            <p:cNvPr id="1372" name="Google Shape;1372;p31"/>
            <p:cNvPicPr preferRelativeResize="0"/>
            <p:nvPr/>
          </p:nvPicPr>
          <p:blipFill rotWithShape="1">
            <a:blip r:embed="rId8">
              <a:alphaModFix/>
            </a:blip>
            <a:srcRect b="0" l="0" r="0" t="0"/>
            <a:stretch/>
          </p:blipFill>
          <p:spPr>
            <a:xfrm>
              <a:off x="3945025" y="2822224"/>
              <a:ext cx="587628" cy="678570"/>
            </a:xfrm>
            <a:prstGeom prst="rect">
              <a:avLst/>
            </a:prstGeom>
            <a:noFill/>
            <a:ln>
              <a:noFill/>
            </a:ln>
          </p:spPr>
        </p:pic>
      </p:grpSp>
      <p:grpSp>
        <p:nvGrpSpPr>
          <p:cNvPr id="1373" name="Google Shape;1373;p31"/>
          <p:cNvGrpSpPr/>
          <p:nvPr/>
        </p:nvGrpSpPr>
        <p:grpSpPr>
          <a:xfrm>
            <a:off x="3914027" y="1550561"/>
            <a:ext cx="1275167" cy="891591"/>
            <a:chOff x="-177188" y="7086322"/>
            <a:chExt cx="1489900" cy="891591"/>
          </a:xfrm>
        </p:grpSpPr>
        <p:sp>
          <p:nvSpPr>
            <p:cNvPr id="1374" name="Google Shape;1374;p31"/>
            <p:cNvSpPr txBox="1"/>
            <p:nvPr/>
          </p:nvSpPr>
          <p:spPr>
            <a:xfrm>
              <a:off x="-177188" y="7086322"/>
              <a:ext cx="148990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Habitante de calle</a:t>
              </a:r>
              <a:endParaRPr/>
            </a:p>
          </p:txBody>
        </p:sp>
        <p:sp>
          <p:nvSpPr>
            <p:cNvPr id="1375" name="Google Shape;1375;p31"/>
            <p:cNvSpPr/>
            <p:nvPr/>
          </p:nvSpPr>
          <p:spPr>
            <a:xfrm>
              <a:off x="-7627" y="7363321"/>
              <a:ext cx="106722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2,38%</a:t>
              </a:r>
              <a:endParaRPr b="1" sz="1600">
                <a:solidFill>
                  <a:schemeClr val="dk1"/>
                </a:solidFill>
                <a:latin typeface="Arial Narrow"/>
                <a:ea typeface="Arial Narrow"/>
                <a:cs typeface="Arial Narrow"/>
                <a:sym typeface="Arial Narrow"/>
              </a:endParaRPr>
            </a:p>
          </p:txBody>
        </p:sp>
        <p:sp>
          <p:nvSpPr>
            <p:cNvPr id="1376" name="Google Shape;1376;p31"/>
            <p:cNvSpPr txBox="1"/>
            <p:nvPr/>
          </p:nvSpPr>
          <p:spPr>
            <a:xfrm>
              <a:off x="-90500"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32 casos</a:t>
              </a:r>
              <a:endParaRPr/>
            </a:p>
          </p:txBody>
        </p:sp>
      </p:grpSp>
      <p:grpSp>
        <p:nvGrpSpPr>
          <p:cNvPr id="1377" name="Google Shape;1377;p31"/>
          <p:cNvGrpSpPr/>
          <p:nvPr/>
        </p:nvGrpSpPr>
        <p:grpSpPr>
          <a:xfrm>
            <a:off x="2282181" y="528496"/>
            <a:ext cx="2722458" cy="436842"/>
            <a:chOff x="3060727" y="484500"/>
            <a:chExt cx="2369637" cy="436842"/>
          </a:xfrm>
        </p:grpSpPr>
        <p:sp>
          <p:nvSpPr>
            <p:cNvPr id="1378" name="Google Shape;1378;p31"/>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379" name="Google Shape;1379;p31"/>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grpSp>
        <p:nvGrpSpPr>
          <p:cNvPr id="1380" name="Google Shape;1380;p31"/>
          <p:cNvGrpSpPr/>
          <p:nvPr/>
        </p:nvGrpSpPr>
        <p:grpSpPr>
          <a:xfrm>
            <a:off x="5098921" y="528496"/>
            <a:ext cx="2129010" cy="1936247"/>
            <a:chOff x="616494" y="2584689"/>
            <a:chExt cx="2129010" cy="1936247"/>
          </a:xfrm>
        </p:grpSpPr>
        <p:grpSp>
          <p:nvGrpSpPr>
            <p:cNvPr id="1381" name="Google Shape;1381;p31"/>
            <p:cNvGrpSpPr/>
            <p:nvPr/>
          </p:nvGrpSpPr>
          <p:grpSpPr>
            <a:xfrm>
              <a:off x="616494" y="2934239"/>
              <a:ext cx="1152880" cy="1582804"/>
              <a:chOff x="3115290" y="1227775"/>
              <a:chExt cx="1152880" cy="1582804"/>
            </a:xfrm>
          </p:grpSpPr>
          <p:grpSp>
            <p:nvGrpSpPr>
              <p:cNvPr id="1382" name="Google Shape;1382;p31"/>
              <p:cNvGrpSpPr/>
              <p:nvPr/>
            </p:nvGrpSpPr>
            <p:grpSpPr>
              <a:xfrm>
                <a:off x="3115290" y="1951748"/>
                <a:ext cx="1152880" cy="858831"/>
                <a:chOff x="3744466" y="1301912"/>
                <a:chExt cx="1152880" cy="858831"/>
              </a:xfrm>
            </p:grpSpPr>
            <p:sp>
              <p:nvSpPr>
                <p:cNvPr id="1383" name="Google Shape;1383;p31"/>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0,6%</a:t>
                  </a:r>
                  <a:endParaRPr/>
                </a:p>
              </p:txBody>
            </p:sp>
            <p:sp>
              <p:nvSpPr>
                <p:cNvPr id="1384" name="Google Shape;1384;p31"/>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1385" name="Google Shape;1385;p31"/>
                <p:cNvSpPr/>
                <p:nvPr/>
              </p:nvSpPr>
              <p:spPr>
                <a:xfrm>
                  <a:off x="3957784" y="18837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7 casos</a:t>
                  </a:r>
                  <a:endParaRPr sz="1200">
                    <a:solidFill>
                      <a:schemeClr val="dk1"/>
                    </a:solidFill>
                    <a:latin typeface="Calibri"/>
                    <a:ea typeface="Calibri"/>
                    <a:cs typeface="Calibri"/>
                    <a:sym typeface="Calibri"/>
                  </a:endParaRPr>
                </a:p>
              </p:txBody>
            </p:sp>
          </p:grpSp>
          <p:pic>
            <p:nvPicPr>
              <p:cNvPr id="1386" name="Google Shape;1386;p31"/>
              <p:cNvPicPr preferRelativeResize="0"/>
              <p:nvPr/>
            </p:nvPicPr>
            <p:blipFill rotWithShape="1">
              <a:blip r:embed="rId6">
                <a:alphaModFix/>
              </a:blip>
              <a:srcRect b="0" l="59057" r="25145" t="8806"/>
              <a:stretch/>
            </p:blipFill>
            <p:spPr>
              <a:xfrm>
                <a:off x="3328608" y="1227775"/>
                <a:ext cx="750627" cy="775969"/>
              </a:xfrm>
              <a:prstGeom prst="rect">
                <a:avLst/>
              </a:prstGeom>
              <a:noFill/>
              <a:ln>
                <a:noFill/>
              </a:ln>
            </p:spPr>
          </p:pic>
        </p:grpSp>
        <p:grpSp>
          <p:nvGrpSpPr>
            <p:cNvPr id="1387" name="Google Shape;1387;p31"/>
            <p:cNvGrpSpPr/>
            <p:nvPr/>
          </p:nvGrpSpPr>
          <p:grpSpPr>
            <a:xfrm>
              <a:off x="1768955" y="3641012"/>
              <a:ext cx="976549" cy="879924"/>
              <a:chOff x="5272675" y="1274868"/>
              <a:chExt cx="976549" cy="879924"/>
            </a:xfrm>
          </p:grpSpPr>
          <p:sp>
            <p:nvSpPr>
              <p:cNvPr id="1388" name="Google Shape;1388;p31"/>
              <p:cNvSpPr/>
              <p:nvPr/>
            </p:nvSpPr>
            <p:spPr>
              <a:xfrm>
                <a:off x="5410067"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0,1%</a:t>
                </a:r>
                <a:endParaRPr/>
              </a:p>
            </p:txBody>
          </p:sp>
          <p:sp>
            <p:nvSpPr>
              <p:cNvPr id="1389" name="Google Shape;1389;p31"/>
              <p:cNvSpPr/>
              <p:nvPr/>
            </p:nvSpPr>
            <p:spPr>
              <a:xfrm>
                <a:off x="5272675" y="1274868"/>
                <a:ext cx="97654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Rom - Gitano</a:t>
                </a:r>
                <a:endParaRPr b="1" sz="1200" u="sng">
                  <a:solidFill>
                    <a:srgbClr val="000000"/>
                  </a:solidFill>
                  <a:latin typeface="Arial Narrow"/>
                  <a:ea typeface="Arial Narrow"/>
                  <a:cs typeface="Arial Narrow"/>
                  <a:sym typeface="Arial Narrow"/>
                </a:endParaRPr>
              </a:p>
            </p:txBody>
          </p:sp>
          <p:sp>
            <p:nvSpPr>
              <p:cNvPr id="1390" name="Google Shape;1390;p31"/>
              <p:cNvSpPr/>
              <p:nvPr/>
            </p:nvSpPr>
            <p:spPr>
              <a:xfrm>
                <a:off x="5502063" y="1877793"/>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a:t>
                </a:r>
                <a:endParaRPr sz="1200">
                  <a:solidFill>
                    <a:schemeClr val="dk1"/>
                  </a:solidFill>
                  <a:latin typeface="Calibri"/>
                  <a:ea typeface="Calibri"/>
                  <a:cs typeface="Calibri"/>
                  <a:sym typeface="Calibri"/>
                </a:endParaRPr>
              </a:p>
            </p:txBody>
          </p:sp>
        </p:grpSp>
        <p:grpSp>
          <p:nvGrpSpPr>
            <p:cNvPr id="1391" name="Google Shape;1391;p31"/>
            <p:cNvGrpSpPr/>
            <p:nvPr/>
          </p:nvGrpSpPr>
          <p:grpSpPr>
            <a:xfrm>
              <a:off x="734175" y="2584689"/>
              <a:ext cx="1847617" cy="436842"/>
              <a:chOff x="3060727" y="484500"/>
              <a:chExt cx="2369636" cy="436842"/>
            </a:xfrm>
          </p:grpSpPr>
          <p:sp>
            <p:nvSpPr>
              <p:cNvPr id="1392" name="Google Shape;1392;p31"/>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393" name="Google Shape;1393;p31"/>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pic>
        <p:nvPicPr>
          <p:cNvPr id="1394" name="Google Shape;1394;p31"/>
          <p:cNvPicPr preferRelativeResize="0"/>
          <p:nvPr/>
        </p:nvPicPr>
        <p:blipFill rotWithShape="1">
          <a:blip r:embed="rId9">
            <a:alphaModFix/>
          </a:blip>
          <a:srcRect b="0" l="0" r="0" t="0"/>
          <a:stretch/>
        </p:blipFill>
        <p:spPr>
          <a:xfrm>
            <a:off x="6487755" y="930627"/>
            <a:ext cx="503801" cy="677030"/>
          </a:xfrm>
          <a:prstGeom prst="rect">
            <a:avLst/>
          </a:prstGeom>
          <a:noFill/>
          <a:ln>
            <a:noFill/>
          </a:ln>
        </p:spPr>
      </p:pic>
      <p:pic>
        <p:nvPicPr>
          <p:cNvPr id="1395" name="Google Shape;1395;p31"/>
          <p:cNvPicPr preferRelativeResize="0"/>
          <p:nvPr/>
        </p:nvPicPr>
        <p:blipFill rotWithShape="1">
          <a:blip r:embed="rId10">
            <a:alphaModFix/>
          </a:blip>
          <a:srcRect b="0" l="0" r="0" t="0"/>
          <a:stretch/>
        </p:blipFill>
        <p:spPr>
          <a:xfrm>
            <a:off x="3849300" y="930961"/>
            <a:ext cx="1203640" cy="716671"/>
          </a:xfrm>
          <a:prstGeom prst="rect">
            <a:avLst/>
          </a:prstGeom>
          <a:noFill/>
          <a:ln>
            <a:noFill/>
          </a:ln>
        </p:spPr>
      </p:pic>
      <p:sp>
        <p:nvSpPr>
          <p:cNvPr id="1396" name="Google Shape;1396;p31"/>
          <p:cNvSpPr/>
          <p:nvPr/>
        </p:nvSpPr>
        <p:spPr>
          <a:xfrm>
            <a:off x="-20700" y="8836223"/>
            <a:ext cx="72160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Mapa temático de proporción de casos VIH. Medellín, a Periodo epidemiológico 09 acumulado  de  2022. </a:t>
            </a:r>
            <a:endParaRPr/>
          </a:p>
        </p:txBody>
      </p:sp>
      <p:pic>
        <p:nvPicPr>
          <p:cNvPr descr="C:\Users\1037613764\Documents\Boletines\Mapas período 9\VIH_P9.jpg" id="1397" name="Google Shape;1397;p31"/>
          <p:cNvPicPr preferRelativeResize="0"/>
          <p:nvPr/>
        </p:nvPicPr>
        <p:blipFill rotWithShape="1">
          <a:blip r:embed="rId11">
            <a:alphaModFix/>
          </a:blip>
          <a:srcRect b="0" l="0" r="0" t="0"/>
          <a:stretch/>
        </p:blipFill>
        <p:spPr>
          <a:xfrm>
            <a:off x="558587" y="4873792"/>
            <a:ext cx="6169643" cy="399212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1" name="Shape 1401"/>
        <p:cNvGrpSpPr/>
        <p:nvPr/>
      </p:nvGrpSpPr>
      <p:grpSpPr>
        <a:xfrm>
          <a:off x="0" y="0"/>
          <a:ext cx="0" cy="0"/>
          <a:chOff x="0" y="0"/>
          <a:chExt cx="0" cy="0"/>
        </a:xfrm>
      </p:grpSpPr>
      <p:sp>
        <p:nvSpPr>
          <p:cNvPr id="1402" name="Google Shape;1402;p32"/>
          <p:cNvSpPr/>
          <p:nvPr/>
        </p:nvSpPr>
        <p:spPr>
          <a:xfrm>
            <a:off x="116253" y="2843808"/>
            <a:ext cx="360044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Tabla. Distribución de pruebas realizadas en diagnóstico VIH, a Periodo epidemiológico 09  de 2022. </a:t>
            </a:r>
            <a:endParaRPr/>
          </a:p>
        </p:txBody>
      </p:sp>
      <p:sp>
        <p:nvSpPr>
          <p:cNvPr id="1403" name="Google Shape;1403;p32"/>
          <p:cNvSpPr/>
          <p:nvPr/>
        </p:nvSpPr>
        <p:spPr>
          <a:xfrm>
            <a:off x="3950845" y="2699792"/>
            <a:ext cx="310598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900">
                <a:solidFill>
                  <a:schemeClr val="dk1"/>
                </a:solidFill>
                <a:latin typeface="Arial Narrow"/>
                <a:ea typeface="Arial Narrow"/>
                <a:cs typeface="Arial Narrow"/>
                <a:sym typeface="Arial Narrow"/>
              </a:rPr>
              <a:t>Tabla. Distribución de estado Clínico en diagnóstico VIH, a Periodo epidemiológico 09  de 2022. </a:t>
            </a:r>
            <a:endParaRPr/>
          </a:p>
        </p:txBody>
      </p:sp>
      <p:sp>
        <p:nvSpPr>
          <p:cNvPr id="1404" name="Google Shape;1404;p32"/>
          <p:cNvSpPr/>
          <p:nvPr/>
        </p:nvSpPr>
        <p:spPr>
          <a:xfrm>
            <a:off x="-2" y="-6499"/>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05" name="Google Shape;1405;p32"/>
          <p:cNvGrpSpPr/>
          <p:nvPr/>
        </p:nvGrpSpPr>
        <p:grpSpPr>
          <a:xfrm>
            <a:off x="30478" y="107029"/>
            <a:ext cx="5655484" cy="276999"/>
            <a:chOff x="2448322" y="74775"/>
            <a:chExt cx="5655484" cy="276999"/>
          </a:xfrm>
        </p:grpSpPr>
        <p:sp>
          <p:nvSpPr>
            <p:cNvPr id="1406" name="Google Shape;1406;p3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07" name="Google Shape;1407;p32"/>
            <p:cNvCxnSpPr>
              <a:stCxn id="140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08" name="Google Shape;1408;p32"/>
            <p:cNvSpPr txBox="1"/>
            <p:nvPr/>
          </p:nvSpPr>
          <p:spPr>
            <a:xfrm>
              <a:off x="3302538" y="74775"/>
              <a:ext cx="480126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especificas del comportamiento del evento y curso de vida</a:t>
              </a:r>
              <a:endParaRPr/>
            </a:p>
          </p:txBody>
        </p:sp>
      </p:grpSp>
      <p:sp>
        <p:nvSpPr>
          <p:cNvPr id="1409" name="Google Shape;1409;p32"/>
          <p:cNvSpPr/>
          <p:nvPr/>
        </p:nvSpPr>
        <p:spPr>
          <a:xfrm>
            <a:off x="1368202" y="5699447"/>
            <a:ext cx="4680520"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Curso de vida de los casos notificados de VIH. Periodo epidemiológico 09. 2022. </a:t>
            </a:r>
            <a:endParaRPr/>
          </a:p>
        </p:txBody>
      </p:sp>
      <p:sp>
        <p:nvSpPr>
          <p:cNvPr id="1410" name="Google Shape;1410;p32"/>
          <p:cNvSpPr/>
          <p:nvPr/>
        </p:nvSpPr>
        <p:spPr>
          <a:xfrm>
            <a:off x="945068" y="8731026"/>
            <a:ext cx="4680520"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9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Mecanismo probable de transmisión de VIH. Periodo epidemiológico 09.  2022. </a:t>
            </a:r>
            <a:endParaRPr/>
          </a:p>
        </p:txBody>
      </p:sp>
      <p:graphicFrame>
        <p:nvGraphicFramePr>
          <p:cNvPr id="1411" name="Google Shape;1411;p32"/>
          <p:cNvGraphicFramePr/>
          <p:nvPr/>
        </p:nvGraphicFramePr>
        <p:xfrm>
          <a:off x="-71958" y="497557"/>
          <a:ext cx="3788660" cy="2562275"/>
        </p:xfrm>
        <a:graphic>
          <a:graphicData uri="http://schemas.openxmlformats.org/drawingml/2006/chart">
            <c:chart r:id="rId3"/>
          </a:graphicData>
        </a:graphic>
      </p:graphicFrame>
      <p:graphicFrame>
        <p:nvGraphicFramePr>
          <p:cNvPr id="1412" name="Google Shape;1412;p32"/>
          <p:cNvGraphicFramePr/>
          <p:nvPr/>
        </p:nvGraphicFramePr>
        <p:xfrm>
          <a:off x="3600448" y="611560"/>
          <a:ext cx="3600450" cy="2232248"/>
        </p:xfrm>
        <a:graphic>
          <a:graphicData uri="http://schemas.openxmlformats.org/drawingml/2006/chart">
            <c:chart r:id="rId4"/>
          </a:graphicData>
        </a:graphic>
      </p:graphicFrame>
      <p:graphicFrame>
        <p:nvGraphicFramePr>
          <p:cNvPr id="1413" name="Google Shape;1413;p32"/>
          <p:cNvGraphicFramePr/>
          <p:nvPr/>
        </p:nvGraphicFramePr>
        <p:xfrm>
          <a:off x="679035" y="3351639"/>
          <a:ext cx="5798197" cy="2601724"/>
        </p:xfrm>
        <a:graphic>
          <a:graphicData uri="http://schemas.openxmlformats.org/drawingml/2006/chart">
            <c:chart r:id="rId5"/>
          </a:graphicData>
        </a:graphic>
      </p:graphicFrame>
      <p:graphicFrame>
        <p:nvGraphicFramePr>
          <p:cNvPr id="1414" name="Google Shape;1414;p32"/>
          <p:cNvGraphicFramePr/>
          <p:nvPr/>
        </p:nvGraphicFramePr>
        <p:xfrm>
          <a:off x="792138" y="6001309"/>
          <a:ext cx="5770998" cy="2729717"/>
        </p:xfrm>
        <a:graphic>
          <a:graphicData uri="http://schemas.openxmlformats.org/drawingml/2006/chart">
            <c:chart r:id="rId6"/>
          </a:graphicData>
        </a:graphic>
      </p:graphicFrame>
      <p:sp>
        <p:nvSpPr>
          <p:cNvPr id="1415" name="Google Shape;1415;p3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32</a:t>
            </a:r>
            <a:endParaRPr b="1" sz="1050">
              <a:solidFill>
                <a:schemeClr val="dk1"/>
              </a:solidFill>
              <a:latin typeface="Arial Narrow"/>
              <a:ea typeface="Arial Narrow"/>
              <a:cs typeface="Arial Narrow"/>
              <a:sym typeface="Arial Narrow"/>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0" name="Shape 1420"/>
        <p:cNvGrpSpPr/>
        <p:nvPr/>
      </p:nvGrpSpPr>
      <p:grpSpPr>
        <a:xfrm>
          <a:off x="0" y="0"/>
          <a:ext cx="0" cy="0"/>
          <a:chOff x="0" y="0"/>
          <a:chExt cx="0" cy="0"/>
        </a:xfrm>
      </p:grpSpPr>
      <p:pic>
        <p:nvPicPr>
          <p:cNvPr id="1421" name="Google Shape;1421;p33"/>
          <p:cNvPicPr preferRelativeResize="0"/>
          <p:nvPr/>
        </p:nvPicPr>
        <p:blipFill rotWithShape="1">
          <a:blip r:embed="rId3">
            <a:alphaModFix/>
          </a:blip>
          <a:srcRect b="0" l="0" r="0" t="0"/>
          <a:stretch/>
        </p:blipFill>
        <p:spPr>
          <a:xfrm>
            <a:off x="1" y="-21028"/>
            <a:ext cx="2167808" cy="2845205"/>
          </a:xfrm>
          <a:prstGeom prst="rect">
            <a:avLst/>
          </a:prstGeom>
          <a:noFill/>
          <a:ln>
            <a:noFill/>
          </a:ln>
        </p:spPr>
      </p:pic>
      <p:pic>
        <p:nvPicPr>
          <p:cNvPr id="1422" name="Google Shape;1422;p33"/>
          <p:cNvPicPr preferRelativeResize="0"/>
          <p:nvPr/>
        </p:nvPicPr>
        <p:blipFill rotWithShape="1">
          <a:blip r:embed="rId4">
            <a:alphaModFix/>
          </a:blip>
          <a:srcRect b="0" l="0" r="0" t="51431"/>
          <a:stretch/>
        </p:blipFill>
        <p:spPr>
          <a:xfrm>
            <a:off x="-14283" y="2878765"/>
            <a:ext cx="2180731" cy="2724869"/>
          </a:xfrm>
          <a:prstGeom prst="rect">
            <a:avLst/>
          </a:prstGeom>
          <a:noFill/>
          <a:ln>
            <a:noFill/>
          </a:ln>
        </p:spPr>
      </p:pic>
      <p:sp>
        <p:nvSpPr>
          <p:cNvPr id="1423" name="Google Shape;1423;p33"/>
          <p:cNvSpPr txBox="1"/>
          <p:nvPr/>
        </p:nvSpPr>
        <p:spPr>
          <a:xfrm>
            <a:off x="-39943" y="766609"/>
            <a:ext cx="220775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9 - 2022</a:t>
            </a:r>
            <a:endParaRPr b="1" sz="1200">
              <a:solidFill>
                <a:schemeClr val="dk1"/>
              </a:solidFill>
              <a:latin typeface="Arial Narrow"/>
              <a:ea typeface="Arial Narrow"/>
              <a:cs typeface="Arial Narrow"/>
              <a:sym typeface="Arial Narrow"/>
            </a:endParaRPr>
          </a:p>
        </p:txBody>
      </p:sp>
      <p:grpSp>
        <p:nvGrpSpPr>
          <p:cNvPr id="1424" name="Google Shape;1424;p33"/>
          <p:cNvGrpSpPr/>
          <p:nvPr/>
        </p:nvGrpSpPr>
        <p:grpSpPr>
          <a:xfrm>
            <a:off x="179214" y="4122809"/>
            <a:ext cx="1892650" cy="666780"/>
            <a:chOff x="2397524" y="3214823"/>
            <a:chExt cx="4508500" cy="1235173"/>
          </a:xfrm>
        </p:grpSpPr>
        <p:pic>
          <p:nvPicPr>
            <p:cNvPr id="1425" name="Google Shape;1425;p33"/>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426" name="Google Shape;1426;p33"/>
            <p:cNvSpPr txBox="1"/>
            <p:nvPr/>
          </p:nvSpPr>
          <p:spPr>
            <a:xfrm>
              <a:off x="3431283" y="3214823"/>
              <a:ext cx="1492699" cy="123517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3 </a:t>
              </a:r>
              <a:r>
                <a:rPr b="1" lang="es-ES" sz="1600">
                  <a:solidFill>
                    <a:schemeClr val="dk1"/>
                  </a:solidFill>
                  <a:latin typeface="Arial Narrow"/>
                  <a:ea typeface="Arial Narrow"/>
                  <a:cs typeface="Arial Narrow"/>
                  <a:sym typeface="Arial Narrow"/>
                </a:rPr>
                <a:t>MMT</a:t>
              </a:r>
              <a:endParaRPr b="1" sz="1600">
                <a:solidFill>
                  <a:schemeClr val="dk1"/>
                </a:solidFill>
                <a:latin typeface="Arial Narrow"/>
                <a:ea typeface="Arial Narrow"/>
                <a:cs typeface="Arial Narrow"/>
                <a:sym typeface="Arial Narrow"/>
              </a:endParaRPr>
            </a:p>
          </p:txBody>
        </p:sp>
      </p:grpSp>
      <p:sp>
        <p:nvSpPr>
          <p:cNvPr id="1427" name="Google Shape;1427;p33"/>
          <p:cNvSpPr txBox="1"/>
          <p:nvPr/>
        </p:nvSpPr>
        <p:spPr>
          <a:xfrm>
            <a:off x="-52866" y="4799603"/>
            <a:ext cx="222067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Se presentó una </a:t>
            </a:r>
            <a:r>
              <a:rPr b="1" lang="es-ES" sz="1200">
                <a:solidFill>
                  <a:srgbClr val="00B050"/>
                </a:solidFill>
                <a:latin typeface="Arial Narrow"/>
                <a:ea typeface="Arial Narrow"/>
                <a:cs typeface="Arial Narrow"/>
                <a:sym typeface="Arial Narrow"/>
              </a:rPr>
              <a:t>disminución en dos (2) casos</a:t>
            </a:r>
            <a:r>
              <a:rPr b="1" lang="es-ES" sz="1200">
                <a:solidFill>
                  <a:schemeClr val="dk1"/>
                </a:solidFill>
                <a:latin typeface="Arial Narrow"/>
                <a:ea typeface="Arial Narrow"/>
                <a:cs typeface="Arial Narrow"/>
                <a:sym typeface="Arial Narrow"/>
              </a:rPr>
              <a:t> respecto al mismo período del año anterior</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 </a:t>
            </a:r>
            <a:endParaRPr b="1" sz="1200">
              <a:solidFill>
                <a:schemeClr val="dk1"/>
              </a:solidFill>
              <a:latin typeface="Arial Narrow"/>
              <a:ea typeface="Arial Narrow"/>
              <a:cs typeface="Arial Narrow"/>
              <a:sym typeface="Arial Narrow"/>
            </a:endParaRPr>
          </a:p>
        </p:txBody>
      </p:sp>
      <p:grpSp>
        <p:nvGrpSpPr>
          <p:cNvPr id="1428" name="Google Shape;1428;p33"/>
          <p:cNvGrpSpPr/>
          <p:nvPr/>
        </p:nvGrpSpPr>
        <p:grpSpPr>
          <a:xfrm>
            <a:off x="2448322" y="74775"/>
            <a:ext cx="3446504" cy="276999"/>
            <a:chOff x="2448322" y="74775"/>
            <a:chExt cx="3446504" cy="276999"/>
          </a:xfrm>
        </p:grpSpPr>
        <p:sp>
          <p:nvSpPr>
            <p:cNvPr id="1429" name="Google Shape;1429;p3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30" name="Google Shape;1430;p33"/>
            <p:cNvCxnSpPr>
              <a:stCxn id="142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31" name="Google Shape;1431;p3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432" name="Google Shape;1432;p33"/>
          <p:cNvSpPr/>
          <p:nvPr/>
        </p:nvSpPr>
        <p:spPr>
          <a:xfrm>
            <a:off x="0" y="554904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33" name="Google Shape;1433;p33"/>
          <p:cNvGrpSpPr/>
          <p:nvPr/>
        </p:nvGrpSpPr>
        <p:grpSpPr>
          <a:xfrm>
            <a:off x="263756" y="5648928"/>
            <a:ext cx="3446504" cy="276999"/>
            <a:chOff x="2448322" y="74775"/>
            <a:chExt cx="3446504" cy="276999"/>
          </a:xfrm>
        </p:grpSpPr>
        <p:sp>
          <p:nvSpPr>
            <p:cNvPr id="1434" name="Google Shape;1434;p3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35" name="Google Shape;1435;p33"/>
            <p:cNvCxnSpPr>
              <a:stCxn id="143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36" name="Google Shape;1436;p3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437" name="Google Shape;1437;p3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Pág..33 </a:t>
            </a:r>
            <a:endParaRPr b="1" sz="1050">
              <a:solidFill>
                <a:schemeClr val="dk1"/>
              </a:solidFill>
              <a:latin typeface="Arial Narrow"/>
              <a:ea typeface="Arial Narrow"/>
              <a:cs typeface="Arial Narrow"/>
              <a:sym typeface="Arial Narrow"/>
            </a:endParaRPr>
          </a:p>
        </p:txBody>
      </p:sp>
      <p:sp>
        <p:nvSpPr>
          <p:cNvPr id="1438" name="Google Shape;1438;p33"/>
          <p:cNvSpPr txBox="1"/>
          <p:nvPr>
            <p:ph type="ctrTitle"/>
          </p:nvPr>
        </p:nvSpPr>
        <p:spPr>
          <a:xfrm>
            <a:off x="-29713" y="286011"/>
            <a:ext cx="2208885" cy="33855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Mortalidad materna - MM</a:t>
            </a:r>
            <a:endParaRPr b="1" sz="1600">
              <a:solidFill>
                <a:srgbClr val="C00000"/>
              </a:solidFill>
              <a:latin typeface="Arial Narrow"/>
              <a:ea typeface="Arial Narrow"/>
              <a:cs typeface="Arial Narrow"/>
              <a:sym typeface="Arial Narrow"/>
            </a:endParaRPr>
          </a:p>
        </p:txBody>
      </p:sp>
      <p:grpSp>
        <p:nvGrpSpPr>
          <p:cNvPr id="1439" name="Google Shape;1439;p33"/>
          <p:cNvGrpSpPr/>
          <p:nvPr/>
        </p:nvGrpSpPr>
        <p:grpSpPr>
          <a:xfrm>
            <a:off x="2053097" y="6684285"/>
            <a:ext cx="757840" cy="646484"/>
            <a:chOff x="5227274" y="1274868"/>
            <a:chExt cx="757840" cy="646484"/>
          </a:xfrm>
        </p:grpSpPr>
        <p:sp>
          <p:nvSpPr>
            <p:cNvPr id="1440" name="Google Shape;1440;p33"/>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1441" name="Google Shape;1441;p33"/>
            <p:cNvSpPr/>
            <p:nvPr/>
          </p:nvSpPr>
          <p:spPr>
            <a:xfrm>
              <a:off x="5227274"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grpSp>
      <p:pic>
        <p:nvPicPr>
          <p:cNvPr id="1442" name="Google Shape;1442;p33"/>
          <p:cNvPicPr preferRelativeResize="0"/>
          <p:nvPr/>
        </p:nvPicPr>
        <p:blipFill rotWithShape="1">
          <a:blip r:embed="rId6">
            <a:alphaModFix/>
          </a:blip>
          <a:srcRect b="0" l="86761" r="0" t="0"/>
          <a:stretch/>
        </p:blipFill>
        <p:spPr>
          <a:xfrm>
            <a:off x="2172100" y="6089341"/>
            <a:ext cx="537606" cy="670512"/>
          </a:xfrm>
          <a:prstGeom prst="rect">
            <a:avLst/>
          </a:prstGeom>
          <a:noFill/>
          <a:ln>
            <a:noFill/>
          </a:ln>
        </p:spPr>
      </p:pic>
      <p:pic>
        <p:nvPicPr>
          <p:cNvPr id="1443" name="Google Shape;1443;p33"/>
          <p:cNvPicPr preferRelativeResize="0"/>
          <p:nvPr/>
        </p:nvPicPr>
        <p:blipFill rotWithShape="1">
          <a:blip r:embed="rId7">
            <a:alphaModFix/>
          </a:blip>
          <a:srcRect b="0" l="0" r="0" t="0"/>
          <a:stretch/>
        </p:blipFill>
        <p:spPr>
          <a:xfrm>
            <a:off x="470011" y="6092824"/>
            <a:ext cx="942975" cy="771525"/>
          </a:xfrm>
          <a:prstGeom prst="rect">
            <a:avLst/>
          </a:prstGeom>
          <a:noFill/>
          <a:ln>
            <a:noFill/>
          </a:ln>
        </p:spPr>
      </p:pic>
      <p:grpSp>
        <p:nvGrpSpPr>
          <p:cNvPr id="1444" name="Google Shape;1444;p33"/>
          <p:cNvGrpSpPr/>
          <p:nvPr/>
        </p:nvGrpSpPr>
        <p:grpSpPr>
          <a:xfrm>
            <a:off x="116195" y="6707570"/>
            <a:ext cx="1720560" cy="877901"/>
            <a:chOff x="-36884" y="7072716"/>
            <a:chExt cx="1305446" cy="877901"/>
          </a:xfrm>
        </p:grpSpPr>
        <p:sp>
          <p:nvSpPr>
            <p:cNvPr id="1445" name="Google Shape;1445;p33"/>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b="1" sz="1200" u="sng">
                <a:solidFill>
                  <a:schemeClr val="dk1"/>
                </a:solidFill>
                <a:latin typeface="Arial Narrow"/>
                <a:ea typeface="Arial Narrow"/>
                <a:cs typeface="Arial Narrow"/>
                <a:sym typeface="Arial Narrow"/>
              </a:endParaRPr>
            </a:p>
          </p:txBody>
        </p:sp>
        <p:sp>
          <p:nvSpPr>
            <p:cNvPr id="1446" name="Google Shape;1446;p33"/>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100%</a:t>
              </a:r>
              <a:endParaRPr b="1" sz="1600">
                <a:solidFill>
                  <a:schemeClr val="dk1"/>
                </a:solidFill>
                <a:latin typeface="Arial Narrow"/>
                <a:ea typeface="Arial Narrow"/>
                <a:cs typeface="Arial Narrow"/>
                <a:sym typeface="Arial Narrow"/>
              </a:endParaRPr>
            </a:p>
          </p:txBody>
        </p:sp>
        <p:sp>
          <p:nvSpPr>
            <p:cNvPr id="1447" name="Google Shape;1447;p33"/>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t>
              </a:r>
              <a:endParaRPr b="1" sz="1200">
                <a:solidFill>
                  <a:schemeClr val="dk1"/>
                </a:solidFill>
                <a:latin typeface="Arial Narrow"/>
                <a:ea typeface="Arial Narrow"/>
                <a:cs typeface="Arial Narrow"/>
                <a:sym typeface="Arial Narrow"/>
              </a:endParaRPr>
            </a:p>
          </p:txBody>
        </p:sp>
      </p:grpSp>
      <p:grpSp>
        <p:nvGrpSpPr>
          <p:cNvPr id="1448" name="Google Shape;1448;p33"/>
          <p:cNvGrpSpPr/>
          <p:nvPr/>
        </p:nvGrpSpPr>
        <p:grpSpPr>
          <a:xfrm>
            <a:off x="2352285" y="3356182"/>
            <a:ext cx="2203493" cy="1647871"/>
            <a:chOff x="-2126797" y="7081666"/>
            <a:chExt cx="1561980" cy="515361"/>
          </a:xfrm>
        </p:grpSpPr>
        <p:sp>
          <p:nvSpPr>
            <p:cNvPr id="1449" name="Google Shape;1449;p33"/>
            <p:cNvSpPr txBox="1"/>
            <p:nvPr/>
          </p:nvSpPr>
          <p:spPr>
            <a:xfrm>
              <a:off x="-2082967" y="7081666"/>
              <a:ext cx="1229607" cy="1058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u="sng">
                  <a:solidFill>
                    <a:schemeClr val="dk1"/>
                  </a:solidFill>
                  <a:latin typeface="Arial Narrow"/>
                  <a:ea typeface="Arial Narrow"/>
                  <a:cs typeface="Arial Narrow"/>
                  <a:sym typeface="Arial Narrow"/>
                </a:rPr>
                <a:t>Afiliación al SGSS</a:t>
              </a:r>
              <a:endParaRPr b="1" sz="1600" u="sng">
                <a:solidFill>
                  <a:schemeClr val="dk1"/>
                </a:solidFill>
                <a:latin typeface="Arial Narrow"/>
                <a:ea typeface="Arial Narrow"/>
                <a:cs typeface="Arial Narrow"/>
                <a:sym typeface="Arial Narrow"/>
              </a:endParaRPr>
            </a:p>
          </p:txBody>
        </p:sp>
        <p:sp>
          <p:nvSpPr>
            <p:cNvPr id="1450" name="Google Shape;1450;p33"/>
            <p:cNvSpPr/>
            <p:nvPr/>
          </p:nvSpPr>
          <p:spPr>
            <a:xfrm>
              <a:off x="-2126797" y="7178843"/>
              <a:ext cx="1561980" cy="41818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MM Tempranas: 3</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MM Tardías: 1</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Régimen subsidiado: 0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No Afiliado: 1 caso</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Contributivo: 3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Excepción – especial : 0 casos</a:t>
              </a:r>
              <a:endParaRPr/>
            </a:p>
          </p:txBody>
        </p:sp>
      </p:grpSp>
      <p:sp>
        <p:nvSpPr>
          <p:cNvPr id="1451" name="Google Shape;1451;p33"/>
          <p:cNvSpPr txBox="1"/>
          <p:nvPr/>
        </p:nvSpPr>
        <p:spPr>
          <a:xfrm>
            <a:off x="4655390" y="4275732"/>
            <a:ext cx="2407637" cy="116955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Razón de MM temprana evitable (1 caso)</a:t>
            </a:r>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p:txBody>
      </p:sp>
      <p:sp>
        <p:nvSpPr>
          <p:cNvPr id="1452" name="Google Shape;1452;p33"/>
          <p:cNvSpPr txBox="1"/>
          <p:nvPr/>
        </p:nvSpPr>
        <p:spPr>
          <a:xfrm>
            <a:off x="4719059" y="4780046"/>
            <a:ext cx="2558714"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00B050"/>
                </a:solidFill>
                <a:latin typeface="Arial Narrow"/>
                <a:ea typeface="Arial Narrow"/>
                <a:cs typeface="Arial Narrow"/>
                <a:sym typeface="Arial Narrow"/>
              </a:rPr>
              <a:t>5,6 por cien mil nacidos vivos</a:t>
            </a:r>
            <a:endParaRPr/>
          </a:p>
        </p:txBody>
      </p:sp>
      <p:cxnSp>
        <p:nvCxnSpPr>
          <p:cNvPr id="1453" name="Google Shape;1453;p33"/>
          <p:cNvCxnSpPr/>
          <p:nvPr/>
        </p:nvCxnSpPr>
        <p:spPr>
          <a:xfrm rot="10800000">
            <a:off x="4908263" y="4067944"/>
            <a:ext cx="2154764" cy="0"/>
          </a:xfrm>
          <a:prstGeom prst="straightConnector1">
            <a:avLst/>
          </a:prstGeom>
          <a:noFill/>
          <a:ln cap="flat" cmpd="sng" w="9525">
            <a:solidFill>
              <a:srgbClr val="002060"/>
            </a:solidFill>
            <a:prstDash val="solid"/>
            <a:round/>
            <a:headEnd len="sm" w="sm" type="none"/>
            <a:tailEnd len="med" w="med" type="oval"/>
          </a:ln>
        </p:spPr>
      </p:cxnSp>
      <p:sp>
        <p:nvSpPr>
          <p:cNvPr id="1454" name="Google Shape;1454;p33"/>
          <p:cNvSpPr txBox="1"/>
          <p:nvPr/>
        </p:nvSpPr>
        <p:spPr>
          <a:xfrm>
            <a:off x="4795934" y="3207237"/>
            <a:ext cx="240496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Razón MM Temprana (3 casos)</a:t>
            </a:r>
            <a:endParaRPr b="1" sz="1400">
              <a:solidFill>
                <a:schemeClr val="dk1"/>
              </a:solidFill>
              <a:latin typeface="Arial Narrow"/>
              <a:ea typeface="Arial Narrow"/>
              <a:cs typeface="Arial Narrow"/>
              <a:sym typeface="Arial Narrow"/>
            </a:endParaRPr>
          </a:p>
        </p:txBody>
      </p:sp>
      <p:sp>
        <p:nvSpPr>
          <p:cNvPr id="1455" name="Google Shape;1455;p33"/>
          <p:cNvSpPr txBox="1"/>
          <p:nvPr/>
        </p:nvSpPr>
        <p:spPr>
          <a:xfrm>
            <a:off x="4615974" y="3496315"/>
            <a:ext cx="2651688"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16,9 por cien mil nacidos vivos</a:t>
            </a:r>
            <a:endParaRPr/>
          </a:p>
        </p:txBody>
      </p:sp>
      <p:cxnSp>
        <p:nvCxnSpPr>
          <p:cNvPr id="1456" name="Google Shape;1456;p33"/>
          <p:cNvCxnSpPr/>
          <p:nvPr/>
        </p:nvCxnSpPr>
        <p:spPr>
          <a:xfrm flipH="1">
            <a:off x="2448322" y="2974289"/>
            <a:ext cx="4571482" cy="13535"/>
          </a:xfrm>
          <a:prstGeom prst="straightConnector1">
            <a:avLst/>
          </a:prstGeom>
          <a:noFill/>
          <a:ln cap="flat" cmpd="sng" w="9525">
            <a:solidFill>
              <a:srgbClr val="002060"/>
            </a:solidFill>
            <a:prstDash val="solid"/>
            <a:round/>
            <a:headEnd len="sm" w="sm" type="none"/>
            <a:tailEnd len="med" w="med" type="oval"/>
          </a:ln>
        </p:spPr>
      </p:cxnSp>
      <p:grpSp>
        <p:nvGrpSpPr>
          <p:cNvPr id="1457" name="Google Shape;1457;p33"/>
          <p:cNvGrpSpPr/>
          <p:nvPr/>
        </p:nvGrpSpPr>
        <p:grpSpPr>
          <a:xfrm>
            <a:off x="3754394" y="5641233"/>
            <a:ext cx="3446504" cy="276999"/>
            <a:chOff x="2448322" y="74775"/>
            <a:chExt cx="3446504" cy="276999"/>
          </a:xfrm>
        </p:grpSpPr>
        <p:sp>
          <p:nvSpPr>
            <p:cNvPr id="1458" name="Google Shape;1458;p3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59" name="Google Shape;1459;p33"/>
            <p:cNvCxnSpPr>
              <a:stCxn id="145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60" name="Google Shape;1460;p3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sp>
        <p:nvSpPr>
          <p:cNvPr id="1461" name="Google Shape;1461;p33"/>
          <p:cNvSpPr/>
          <p:nvPr/>
        </p:nvSpPr>
        <p:spPr>
          <a:xfrm>
            <a:off x="3918671" y="6084168"/>
            <a:ext cx="3158190" cy="286232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Al noveno período epidemiológico se han presentado cuatro (4)  muertes maternas en la Ciudad:</a:t>
            </a:r>
            <a:endParaRPr/>
          </a:p>
          <a:p>
            <a:pPr indent="-171450" lvl="0" marL="171450" marR="0" rtl="0" algn="just">
              <a:spcBef>
                <a:spcPts val="0"/>
              </a:spcBef>
              <a:spcAft>
                <a:spcPts val="0"/>
              </a:spcAft>
              <a:buClr>
                <a:schemeClr val="dk1"/>
              </a:buClr>
              <a:buSzPts val="1200"/>
              <a:buFont typeface="Arial Narrow"/>
              <a:buChar char="-"/>
            </a:pPr>
            <a:r>
              <a:rPr lang="es-ES" sz="1200">
                <a:solidFill>
                  <a:schemeClr val="dk1"/>
                </a:solidFill>
                <a:latin typeface="Arial Narrow"/>
                <a:ea typeface="Arial Narrow"/>
                <a:cs typeface="Arial Narrow"/>
                <a:sym typeface="Arial Narrow"/>
              </a:rPr>
              <a:t>Tres (3) tempranas (gestación a 42 días post evento obstétrico) y </a:t>
            </a:r>
            <a:endParaRPr/>
          </a:p>
          <a:p>
            <a:pPr indent="-171450" lvl="0" marL="171450" marR="0" rtl="0" algn="just">
              <a:spcBef>
                <a:spcPts val="0"/>
              </a:spcBef>
              <a:spcAft>
                <a:spcPts val="0"/>
              </a:spcAft>
              <a:buClr>
                <a:schemeClr val="dk1"/>
              </a:buClr>
              <a:buSzPts val="1200"/>
              <a:buFont typeface="Arial Narrow"/>
              <a:buChar char="-"/>
            </a:pPr>
            <a:r>
              <a:rPr lang="es-ES" sz="1200">
                <a:solidFill>
                  <a:schemeClr val="dk1"/>
                </a:solidFill>
                <a:latin typeface="Arial Narrow"/>
                <a:ea typeface="Arial Narrow"/>
                <a:cs typeface="Arial Narrow"/>
                <a:sym typeface="Arial Narrow"/>
              </a:rPr>
              <a:t>Una (1) tardía (43 a 365 días post evento obstétrico).</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Con la  razón de MM temprana evitable de 5,6 por cien mil nacidos vivos se logra la meta propuesta de 16,5 por mil n.v.</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p:txBody>
      </p:sp>
      <p:sp>
        <p:nvSpPr>
          <p:cNvPr id="1462" name="Google Shape;1462;p33"/>
          <p:cNvSpPr/>
          <p:nvPr/>
        </p:nvSpPr>
        <p:spPr>
          <a:xfrm>
            <a:off x="168546" y="7518815"/>
            <a:ext cx="1628557" cy="953573"/>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Sitio de ocurrencia: </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-Casa </a:t>
            </a:r>
            <a:r>
              <a:rPr b="1" lang="es-ES" sz="1400">
                <a:solidFill>
                  <a:srgbClr val="FF0000"/>
                </a:solidFill>
                <a:latin typeface="Arial Narrow"/>
                <a:ea typeface="Arial Narrow"/>
                <a:cs typeface="Arial Narrow"/>
                <a:sym typeface="Arial Narrow"/>
              </a:rPr>
              <a:t>1</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-Hospital </a:t>
            </a:r>
            <a:r>
              <a:rPr b="1" lang="es-ES" sz="1400">
                <a:solidFill>
                  <a:srgbClr val="FF0000"/>
                </a:solidFill>
                <a:latin typeface="Arial Narrow"/>
                <a:ea typeface="Arial Narrow"/>
                <a:cs typeface="Arial Narrow"/>
                <a:sym typeface="Arial Narrow"/>
              </a:rPr>
              <a:t>2</a:t>
            </a:r>
            <a:endParaRPr b="1" sz="1400">
              <a:solidFill>
                <a:srgbClr val="FF0000"/>
              </a:solidFill>
              <a:latin typeface="Arial Narrow"/>
              <a:ea typeface="Arial Narrow"/>
              <a:cs typeface="Arial Narrow"/>
              <a:sym typeface="Arial Narrow"/>
            </a:endParaRPr>
          </a:p>
        </p:txBody>
      </p:sp>
      <p:pic>
        <p:nvPicPr>
          <p:cNvPr id="1463" name="Google Shape;1463;p33"/>
          <p:cNvPicPr preferRelativeResize="0"/>
          <p:nvPr/>
        </p:nvPicPr>
        <p:blipFill rotWithShape="1">
          <a:blip r:embed="rId8">
            <a:alphaModFix/>
          </a:blip>
          <a:srcRect b="0" l="0" r="0" t="0"/>
          <a:stretch/>
        </p:blipFill>
        <p:spPr>
          <a:xfrm>
            <a:off x="3261311" y="7585664"/>
            <a:ext cx="557405" cy="912116"/>
          </a:xfrm>
          <a:prstGeom prst="rect">
            <a:avLst/>
          </a:prstGeom>
          <a:noFill/>
          <a:ln>
            <a:noFill/>
          </a:ln>
        </p:spPr>
      </p:pic>
      <p:sp>
        <p:nvSpPr>
          <p:cNvPr id="1464" name="Google Shape;1464;p33"/>
          <p:cNvSpPr/>
          <p:nvPr/>
        </p:nvSpPr>
        <p:spPr>
          <a:xfrm>
            <a:off x="1080170" y="8552555"/>
            <a:ext cx="1481989" cy="409926"/>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Grupo de edad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15 a 19 años: </a:t>
            </a:r>
            <a:r>
              <a:rPr b="1" lang="es-ES" sz="1600">
                <a:solidFill>
                  <a:srgbClr val="FF0000"/>
                </a:solidFill>
                <a:latin typeface="Arial Narrow"/>
                <a:ea typeface="Arial Narrow"/>
                <a:cs typeface="Arial Narrow"/>
                <a:sym typeface="Arial Narrow"/>
              </a:rPr>
              <a:t>1</a:t>
            </a:r>
            <a:endParaRPr b="1" sz="1600">
              <a:solidFill>
                <a:srgbClr val="FF0000"/>
              </a:solidFill>
              <a:latin typeface="Arial Narrow"/>
              <a:ea typeface="Arial Narrow"/>
              <a:cs typeface="Arial Narrow"/>
              <a:sym typeface="Arial Narrow"/>
            </a:endParaRPr>
          </a:p>
        </p:txBody>
      </p:sp>
      <p:sp>
        <p:nvSpPr>
          <p:cNvPr id="1465" name="Google Shape;1465;p33"/>
          <p:cNvSpPr/>
          <p:nvPr/>
        </p:nvSpPr>
        <p:spPr>
          <a:xfrm>
            <a:off x="2664346" y="8552555"/>
            <a:ext cx="1440160" cy="414052"/>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Grupo de edad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19 a 24 años: </a:t>
            </a:r>
            <a:r>
              <a:rPr b="1" lang="es-ES" sz="1600">
                <a:solidFill>
                  <a:srgbClr val="FF0000"/>
                </a:solidFill>
                <a:latin typeface="Arial Narrow"/>
                <a:ea typeface="Arial Narrow"/>
                <a:cs typeface="Arial Narrow"/>
                <a:sym typeface="Arial Narrow"/>
              </a:rPr>
              <a:t>1</a:t>
            </a:r>
            <a:endParaRPr b="1" sz="1600">
              <a:solidFill>
                <a:srgbClr val="FF0000"/>
              </a:solidFill>
              <a:latin typeface="Arial Narrow"/>
              <a:ea typeface="Arial Narrow"/>
              <a:cs typeface="Arial Narrow"/>
              <a:sym typeface="Arial Narrow"/>
            </a:endParaRPr>
          </a:p>
        </p:txBody>
      </p:sp>
      <p:sp>
        <p:nvSpPr>
          <p:cNvPr id="1466" name="Google Shape;1466;p33"/>
          <p:cNvSpPr/>
          <p:nvPr/>
        </p:nvSpPr>
        <p:spPr>
          <a:xfrm>
            <a:off x="4206692" y="8566107"/>
            <a:ext cx="1688133" cy="414052"/>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Grupo de edad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35 a 39 años: </a:t>
            </a:r>
            <a:r>
              <a:rPr b="1" lang="es-ES" sz="1600">
                <a:solidFill>
                  <a:srgbClr val="FF0000"/>
                </a:solidFill>
                <a:latin typeface="Arial Narrow"/>
                <a:ea typeface="Arial Narrow"/>
                <a:cs typeface="Arial Narrow"/>
                <a:sym typeface="Arial Narrow"/>
              </a:rPr>
              <a:t>1</a:t>
            </a:r>
            <a:endParaRPr b="1" sz="1600">
              <a:solidFill>
                <a:srgbClr val="FF0000"/>
              </a:solidFill>
              <a:latin typeface="Arial Narrow"/>
              <a:ea typeface="Arial Narrow"/>
              <a:cs typeface="Arial Narrow"/>
              <a:sym typeface="Arial Narrow"/>
            </a:endParaRPr>
          </a:p>
        </p:txBody>
      </p:sp>
      <p:sp>
        <p:nvSpPr>
          <p:cNvPr id="1467" name="Google Shape;1467;p33"/>
          <p:cNvSpPr/>
          <p:nvPr/>
        </p:nvSpPr>
        <p:spPr>
          <a:xfrm rot="-5400000">
            <a:off x="3415678" y="6039361"/>
            <a:ext cx="191526" cy="4930545"/>
          </a:xfrm>
          <a:prstGeom prst="rightBrace">
            <a:avLst>
              <a:gd fmla="val 8333" name="adj1"/>
              <a:gd fmla="val 50000" name="adj2"/>
            </a:avLst>
          </a:prstGeom>
          <a:noFill/>
          <a:ln cap="flat" cmpd="sng" w="9525">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468" name="Google Shape;1468;p33"/>
          <p:cNvPicPr preferRelativeResize="0"/>
          <p:nvPr/>
        </p:nvPicPr>
        <p:blipFill rotWithShape="1">
          <a:blip r:embed="rId9">
            <a:alphaModFix/>
          </a:blip>
          <a:srcRect b="0" l="0" r="0" t="0"/>
          <a:stretch/>
        </p:blipFill>
        <p:spPr>
          <a:xfrm>
            <a:off x="2301120" y="395536"/>
            <a:ext cx="4775742" cy="252734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3" name="Shape 1473"/>
        <p:cNvGrpSpPr/>
        <p:nvPr/>
      </p:nvGrpSpPr>
      <p:grpSpPr>
        <a:xfrm>
          <a:off x="0" y="0"/>
          <a:ext cx="0" cy="0"/>
          <a:chOff x="0" y="0"/>
          <a:chExt cx="0" cy="0"/>
        </a:xfrm>
      </p:grpSpPr>
      <p:pic>
        <p:nvPicPr>
          <p:cNvPr id="1474" name="Google Shape;1474;p34"/>
          <p:cNvPicPr preferRelativeResize="0"/>
          <p:nvPr/>
        </p:nvPicPr>
        <p:blipFill rotWithShape="1">
          <a:blip r:embed="rId3">
            <a:alphaModFix/>
          </a:blip>
          <a:srcRect b="0" l="0" r="0" t="0"/>
          <a:stretch/>
        </p:blipFill>
        <p:spPr>
          <a:xfrm>
            <a:off x="1" y="-21028"/>
            <a:ext cx="2167808" cy="2845205"/>
          </a:xfrm>
          <a:prstGeom prst="rect">
            <a:avLst/>
          </a:prstGeom>
          <a:noFill/>
          <a:ln>
            <a:noFill/>
          </a:ln>
        </p:spPr>
      </p:pic>
      <p:pic>
        <p:nvPicPr>
          <p:cNvPr id="1475" name="Google Shape;1475;p34"/>
          <p:cNvPicPr preferRelativeResize="0"/>
          <p:nvPr/>
        </p:nvPicPr>
        <p:blipFill rotWithShape="1">
          <a:blip r:embed="rId4">
            <a:alphaModFix/>
          </a:blip>
          <a:srcRect b="0" l="0" r="0" t="51431"/>
          <a:stretch/>
        </p:blipFill>
        <p:spPr>
          <a:xfrm>
            <a:off x="0" y="2824178"/>
            <a:ext cx="2180731" cy="2724869"/>
          </a:xfrm>
          <a:prstGeom prst="rect">
            <a:avLst/>
          </a:prstGeom>
          <a:noFill/>
          <a:ln>
            <a:noFill/>
          </a:ln>
        </p:spPr>
      </p:pic>
      <p:sp>
        <p:nvSpPr>
          <p:cNvPr id="1476" name="Google Shape;1476;p34"/>
          <p:cNvSpPr txBox="1"/>
          <p:nvPr/>
        </p:nvSpPr>
        <p:spPr>
          <a:xfrm>
            <a:off x="-39943" y="766609"/>
            <a:ext cx="220775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9 - 2022</a:t>
            </a:r>
            <a:endParaRPr b="1" sz="1200">
              <a:solidFill>
                <a:schemeClr val="dk1"/>
              </a:solidFill>
              <a:latin typeface="Arial Narrow"/>
              <a:ea typeface="Arial Narrow"/>
              <a:cs typeface="Arial Narrow"/>
              <a:sym typeface="Arial Narrow"/>
            </a:endParaRPr>
          </a:p>
        </p:txBody>
      </p:sp>
      <p:grpSp>
        <p:nvGrpSpPr>
          <p:cNvPr id="1477" name="Google Shape;1477;p34"/>
          <p:cNvGrpSpPr/>
          <p:nvPr/>
        </p:nvGrpSpPr>
        <p:grpSpPr>
          <a:xfrm>
            <a:off x="179214" y="4211960"/>
            <a:ext cx="1892650" cy="488476"/>
            <a:chOff x="2397524" y="3379972"/>
            <a:chExt cx="4508500" cy="904875"/>
          </a:xfrm>
        </p:grpSpPr>
        <p:pic>
          <p:nvPicPr>
            <p:cNvPr id="1478" name="Google Shape;1478;p34"/>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479" name="Google Shape;1479;p34"/>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843</a:t>
              </a:r>
              <a:endParaRPr b="1" sz="2000">
                <a:solidFill>
                  <a:schemeClr val="dk1"/>
                </a:solidFill>
                <a:latin typeface="Arial Narrow"/>
                <a:ea typeface="Arial Narrow"/>
                <a:cs typeface="Arial Narrow"/>
                <a:sym typeface="Arial Narrow"/>
              </a:endParaRPr>
            </a:p>
          </p:txBody>
        </p:sp>
      </p:grpSp>
      <p:sp>
        <p:nvSpPr>
          <p:cNvPr id="1480" name="Google Shape;1480;p34"/>
          <p:cNvSpPr txBox="1"/>
          <p:nvPr/>
        </p:nvSpPr>
        <p:spPr>
          <a:xfrm>
            <a:off x="-52866" y="4644008"/>
            <a:ext cx="2220674"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respecto al mismo período del año anterior:</a:t>
            </a:r>
            <a:endParaRPr b="1" sz="20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2000">
                <a:solidFill>
                  <a:srgbClr val="FF0000"/>
                </a:solidFill>
                <a:latin typeface="Arial Narrow"/>
                <a:ea typeface="Arial Narrow"/>
                <a:cs typeface="Arial Narrow"/>
                <a:sym typeface="Arial Narrow"/>
              </a:rPr>
              <a:t> aumentó </a:t>
            </a:r>
            <a:r>
              <a:rPr b="1" lang="es-ES" sz="2000">
                <a:solidFill>
                  <a:schemeClr val="dk1"/>
                </a:solidFill>
                <a:latin typeface="Arial Narrow"/>
                <a:ea typeface="Arial Narrow"/>
                <a:cs typeface="Arial Narrow"/>
                <a:sym typeface="Arial Narrow"/>
              </a:rPr>
              <a:t>en un </a:t>
            </a:r>
            <a:r>
              <a:rPr b="1" lang="es-ES" sz="2000">
                <a:solidFill>
                  <a:srgbClr val="FF0000"/>
                </a:solidFill>
                <a:latin typeface="Arial Narrow"/>
                <a:ea typeface="Arial Narrow"/>
                <a:cs typeface="Arial Narrow"/>
                <a:sym typeface="Arial Narrow"/>
              </a:rPr>
              <a:t>16%</a:t>
            </a:r>
            <a:endParaRPr b="1" sz="2000">
              <a:solidFill>
                <a:srgbClr val="FF0000"/>
              </a:solidFill>
              <a:latin typeface="Arial Narrow"/>
              <a:ea typeface="Arial Narrow"/>
              <a:cs typeface="Arial Narrow"/>
              <a:sym typeface="Arial Narrow"/>
            </a:endParaRPr>
          </a:p>
        </p:txBody>
      </p:sp>
      <p:grpSp>
        <p:nvGrpSpPr>
          <p:cNvPr id="1481" name="Google Shape;1481;p34"/>
          <p:cNvGrpSpPr/>
          <p:nvPr/>
        </p:nvGrpSpPr>
        <p:grpSpPr>
          <a:xfrm>
            <a:off x="2448322" y="74775"/>
            <a:ext cx="3446504" cy="276999"/>
            <a:chOff x="2448322" y="74775"/>
            <a:chExt cx="3446504" cy="276999"/>
          </a:xfrm>
        </p:grpSpPr>
        <p:sp>
          <p:nvSpPr>
            <p:cNvPr id="1482" name="Google Shape;1482;p3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83" name="Google Shape;1483;p34"/>
            <p:cNvCxnSpPr>
              <a:stCxn id="148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84" name="Google Shape;1484;p3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485" name="Google Shape;1485;p34"/>
          <p:cNvSpPr/>
          <p:nvPr/>
        </p:nvSpPr>
        <p:spPr>
          <a:xfrm>
            <a:off x="0" y="554904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86" name="Google Shape;1486;p34"/>
          <p:cNvGrpSpPr/>
          <p:nvPr/>
        </p:nvGrpSpPr>
        <p:grpSpPr>
          <a:xfrm>
            <a:off x="263756" y="5648928"/>
            <a:ext cx="3446504" cy="276999"/>
            <a:chOff x="2448322" y="74775"/>
            <a:chExt cx="3446504" cy="276999"/>
          </a:xfrm>
        </p:grpSpPr>
        <p:sp>
          <p:nvSpPr>
            <p:cNvPr id="1487" name="Google Shape;1487;p3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88" name="Google Shape;1488;p34"/>
            <p:cNvCxnSpPr>
              <a:stCxn id="148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89" name="Google Shape;1489;p3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490" name="Google Shape;1490;p3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34</a:t>
            </a:r>
            <a:endParaRPr b="1" sz="1050">
              <a:solidFill>
                <a:schemeClr val="dk1"/>
              </a:solidFill>
              <a:latin typeface="Arial Narrow"/>
              <a:ea typeface="Arial Narrow"/>
              <a:cs typeface="Arial Narrow"/>
              <a:sym typeface="Arial Narrow"/>
            </a:endParaRPr>
          </a:p>
        </p:txBody>
      </p:sp>
      <p:sp>
        <p:nvSpPr>
          <p:cNvPr id="1491" name="Google Shape;1491;p34"/>
          <p:cNvSpPr txBox="1"/>
          <p:nvPr>
            <p:ph type="ctrTitle"/>
          </p:nvPr>
        </p:nvSpPr>
        <p:spPr>
          <a:xfrm>
            <a:off x="-29713" y="162901"/>
            <a:ext cx="2208885" cy="58477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Morbilidad materna extrema - MME</a:t>
            </a:r>
            <a:endParaRPr b="1" sz="1600">
              <a:solidFill>
                <a:srgbClr val="C00000"/>
              </a:solidFill>
              <a:latin typeface="Arial Narrow"/>
              <a:ea typeface="Arial Narrow"/>
              <a:cs typeface="Arial Narrow"/>
              <a:sym typeface="Arial Narrow"/>
            </a:endParaRPr>
          </a:p>
        </p:txBody>
      </p:sp>
      <p:grpSp>
        <p:nvGrpSpPr>
          <p:cNvPr id="1492" name="Google Shape;1492;p34"/>
          <p:cNvGrpSpPr/>
          <p:nvPr/>
        </p:nvGrpSpPr>
        <p:grpSpPr>
          <a:xfrm>
            <a:off x="2053097" y="6684285"/>
            <a:ext cx="757840" cy="646484"/>
            <a:chOff x="5227274" y="1274868"/>
            <a:chExt cx="757840" cy="646484"/>
          </a:xfrm>
        </p:grpSpPr>
        <p:sp>
          <p:nvSpPr>
            <p:cNvPr id="1493" name="Google Shape;1493;p34"/>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0,15%</a:t>
              </a:r>
              <a:endParaRPr b="1" sz="1600">
                <a:solidFill>
                  <a:schemeClr val="dk1"/>
                </a:solidFill>
                <a:latin typeface="Arial Narrow"/>
                <a:ea typeface="Arial Narrow"/>
                <a:cs typeface="Arial Narrow"/>
                <a:sym typeface="Arial Narrow"/>
              </a:endParaRPr>
            </a:p>
          </p:txBody>
        </p:sp>
        <p:sp>
          <p:nvSpPr>
            <p:cNvPr id="1494" name="Google Shape;1494;p34"/>
            <p:cNvSpPr/>
            <p:nvPr/>
          </p:nvSpPr>
          <p:spPr>
            <a:xfrm>
              <a:off x="5227274"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grpSp>
      <p:pic>
        <p:nvPicPr>
          <p:cNvPr id="1495" name="Google Shape;1495;p34"/>
          <p:cNvPicPr preferRelativeResize="0"/>
          <p:nvPr/>
        </p:nvPicPr>
        <p:blipFill rotWithShape="1">
          <a:blip r:embed="rId6">
            <a:alphaModFix/>
          </a:blip>
          <a:srcRect b="0" l="86761" r="0" t="0"/>
          <a:stretch/>
        </p:blipFill>
        <p:spPr>
          <a:xfrm>
            <a:off x="2172100" y="6089341"/>
            <a:ext cx="537606" cy="670512"/>
          </a:xfrm>
          <a:prstGeom prst="rect">
            <a:avLst/>
          </a:prstGeom>
          <a:noFill/>
          <a:ln>
            <a:noFill/>
          </a:ln>
        </p:spPr>
      </p:pic>
      <p:pic>
        <p:nvPicPr>
          <p:cNvPr id="1496" name="Google Shape;1496;p34"/>
          <p:cNvPicPr preferRelativeResize="0"/>
          <p:nvPr/>
        </p:nvPicPr>
        <p:blipFill rotWithShape="1">
          <a:blip r:embed="rId7">
            <a:alphaModFix/>
          </a:blip>
          <a:srcRect b="0" l="0" r="0" t="0"/>
          <a:stretch/>
        </p:blipFill>
        <p:spPr>
          <a:xfrm>
            <a:off x="470011" y="6092824"/>
            <a:ext cx="942975" cy="771525"/>
          </a:xfrm>
          <a:prstGeom prst="rect">
            <a:avLst/>
          </a:prstGeom>
          <a:noFill/>
          <a:ln>
            <a:noFill/>
          </a:ln>
        </p:spPr>
      </p:pic>
      <p:grpSp>
        <p:nvGrpSpPr>
          <p:cNvPr id="1497" name="Google Shape;1497;p34"/>
          <p:cNvGrpSpPr/>
          <p:nvPr/>
        </p:nvGrpSpPr>
        <p:grpSpPr>
          <a:xfrm>
            <a:off x="146195" y="6707570"/>
            <a:ext cx="1690560" cy="650645"/>
            <a:chOff x="-14122" y="7072716"/>
            <a:chExt cx="1282684" cy="650645"/>
          </a:xfrm>
        </p:grpSpPr>
        <p:sp>
          <p:nvSpPr>
            <p:cNvPr id="1498" name="Google Shape;1498;p34"/>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b="1" sz="1200" u="sng">
                <a:solidFill>
                  <a:schemeClr val="dk1"/>
                </a:solidFill>
                <a:latin typeface="Arial Narrow"/>
                <a:ea typeface="Arial Narrow"/>
                <a:cs typeface="Arial Narrow"/>
                <a:sym typeface="Arial Narrow"/>
              </a:endParaRPr>
            </a:p>
          </p:txBody>
        </p:sp>
        <p:sp>
          <p:nvSpPr>
            <p:cNvPr id="1499" name="Google Shape;1499;p34"/>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95,8%</a:t>
              </a:r>
              <a:endParaRPr b="1" sz="1600">
                <a:solidFill>
                  <a:schemeClr val="dk1"/>
                </a:solidFill>
                <a:latin typeface="Arial Narrow"/>
                <a:ea typeface="Arial Narrow"/>
                <a:cs typeface="Arial Narrow"/>
                <a:sym typeface="Arial Narrow"/>
              </a:endParaRPr>
            </a:p>
          </p:txBody>
        </p:sp>
      </p:grpSp>
      <p:grpSp>
        <p:nvGrpSpPr>
          <p:cNvPr id="1500" name="Google Shape;1500;p34"/>
          <p:cNvGrpSpPr/>
          <p:nvPr/>
        </p:nvGrpSpPr>
        <p:grpSpPr>
          <a:xfrm>
            <a:off x="2358345" y="3335638"/>
            <a:ext cx="2203493" cy="1680424"/>
            <a:chOff x="-2126797" y="7071487"/>
            <a:chExt cx="1561980" cy="525542"/>
          </a:xfrm>
        </p:grpSpPr>
        <p:sp>
          <p:nvSpPr>
            <p:cNvPr id="1501" name="Google Shape;1501;p34"/>
            <p:cNvSpPr txBox="1"/>
            <p:nvPr/>
          </p:nvSpPr>
          <p:spPr>
            <a:xfrm>
              <a:off x="-1978712" y="7071487"/>
              <a:ext cx="1229607" cy="1058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u="sng">
                  <a:solidFill>
                    <a:schemeClr val="dk1"/>
                  </a:solidFill>
                  <a:latin typeface="Arial Narrow"/>
                  <a:ea typeface="Arial Narrow"/>
                  <a:cs typeface="Arial Narrow"/>
                  <a:sym typeface="Arial Narrow"/>
                </a:rPr>
                <a:t>Afiliación al SGSS</a:t>
              </a:r>
              <a:endParaRPr b="1" sz="1600" u="sng">
                <a:solidFill>
                  <a:schemeClr val="dk1"/>
                </a:solidFill>
                <a:latin typeface="Arial Narrow"/>
                <a:ea typeface="Arial Narrow"/>
                <a:cs typeface="Arial Narrow"/>
                <a:sym typeface="Arial Narrow"/>
              </a:endParaRPr>
            </a:p>
          </p:txBody>
        </p:sp>
        <p:sp>
          <p:nvSpPr>
            <p:cNvPr id="1502" name="Google Shape;1502;p34"/>
            <p:cNvSpPr/>
            <p:nvPr/>
          </p:nvSpPr>
          <p:spPr>
            <a:xfrm>
              <a:off x="-2126797" y="7178845"/>
              <a:ext cx="1561980" cy="41818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Régimen subsidiado: 32,6%</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No Afiliado: 7,9%</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Contributivo: 57,8%</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Excepción – especial : 1,7%</a:t>
              </a:r>
              <a:endParaRPr/>
            </a:p>
          </p:txBody>
        </p:sp>
      </p:grpSp>
      <p:sp>
        <p:nvSpPr>
          <p:cNvPr id="1503" name="Google Shape;1503;p34"/>
          <p:cNvSpPr/>
          <p:nvPr/>
        </p:nvSpPr>
        <p:spPr>
          <a:xfrm>
            <a:off x="778015" y="8118196"/>
            <a:ext cx="356964" cy="372311"/>
          </a:xfrm>
          <a:prstGeom prst="rightArrow">
            <a:avLst>
              <a:gd fmla="val 50000" name="adj1"/>
              <a:gd fmla="val 50000" name="adj2"/>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04" name="Google Shape;1504;p34"/>
          <p:cNvGrpSpPr/>
          <p:nvPr/>
        </p:nvGrpSpPr>
        <p:grpSpPr>
          <a:xfrm>
            <a:off x="-39943" y="7494269"/>
            <a:ext cx="3822393" cy="1649731"/>
            <a:chOff x="-39943" y="7494269"/>
            <a:chExt cx="3822393" cy="1649731"/>
          </a:xfrm>
        </p:grpSpPr>
        <p:grpSp>
          <p:nvGrpSpPr>
            <p:cNvPr id="1505" name="Google Shape;1505;p34"/>
            <p:cNvGrpSpPr/>
            <p:nvPr/>
          </p:nvGrpSpPr>
          <p:grpSpPr>
            <a:xfrm>
              <a:off x="-39943" y="7494269"/>
              <a:ext cx="3796415" cy="1570985"/>
              <a:chOff x="2127781" y="2180567"/>
              <a:chExt cx="3796415" cy="1570985"/>
            </a:xfrm>
          </p:grpSpPr>
          <p:sp>
            <p:nvSpPr>
              <p:cNvPr id="1506" name="Google Shape;1506;p34"/>
              <p:cNvSpPr/>
              <p:nvPr/>
            </p:nvSpPr>
            <p:spPr>
              <a:xfrm>
                <a:off x="3381915" y="2180567"/>
                <a:ext cx="2542281" cy="524235"/>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Trastornos Hipertensivos: </a:t>
                </a:r>
                <a:r>
                  <a:rPr b="1" lang="es-ES" sz="1600">
                    <a:solidFill>
                      <a:srgbClr val="C00000"/>
                    </a:solidFill>
                    <a:latin typeface="Arial Narrow"/>
                    <a:ea typeface="Arial Narrow"/>
                    <a:cs typeface="Arial Narrow"/>
                    <a:sym typeface="Arial Narrow"/>
                  </a:rPr>
                  <a:t>63,7%</a:t>
                </a:r>
                <a:endParaRPr b="1" sz="1600">
                  <a:solidFill>
                    <a:srgbClr val="C00000"/>
                  </a:solidFill>
                  <a:latin typeface="Arial Narrow"/>
                  <a:ea typeface="Arial Narrow"/>
                  <a:cs typeface="Arial Narrow"/>
                  <a:sym typeface="Arial Narrow"/>
                </a:endParaRPr>
              </a:p>
            </p:txBody>
          </p:sp>
          <p:pic>
            <p:nvPicPr>
              <p:cNvPr id="1507" name="Google Shape;1507;p34"/>
              <p:cNvPicPr preferRelativeResize="0"/>
              <p:nvPr/>
            </p:nvPicPr>
            <p:blipFill rotWithShape="1">
              <a:blip r:embed="rId8">
                <a:alphaModFix/>
              </a:blip>
              <a:srcRect b="0" l="0" r="0" t="0"/>
              <a:stretch/>
            </p:blipFill>
            <p:spPr>
              <a:xfrm>
                <a:off x="2283919" y="2344762"/>
                <a:ext cx="557405" cy="912116"/>
              </a:xfrm>
              <a:prstGeom prst="rect">
                <a:avLst/>
              </a:prstGeom>
              <a:noFill/>
              <a:ln>
                <a:noFill/>
              </a:ln>
            </p:spPr>
          </p:pic>
          <p:sp>
            <p:nvSpPr>
              <p:cNvPr id="1508" name="Google Shape;1508;p34"/>
              <p:cNvSpPr/>
              <p:nvPr/>
            </p:nvSpPr>
            <p:spPr>
              <a:xfrm>
                <a:off x="2127781" y="3197554"/>
                <a:ext cx="1254133"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00" u="sng">
                    <a:solidFill>
                      <a:schemeClr val="dk1"/>
                    </a:solidFill>
                    <a:latin typeface="Arial Narrow"/>
                    <a:ea typeface="Arial Narrow"/>
                    <a:cs typeface="Arial Narrow"/>
                    <a:sym typeface="Arial Narrow"/>
                  </a:rPr>
                  <a:t>Causas agrupadas de</a:t>
                </a:r>
                <a:endParaRPr/>
              </a:p>
              <a:p>
                <a:pPr indent="0" lvl="0" marL="0" marR="0" rtl="0" algn="ctr">
                  <a:spcBef>
                    <a:spcPts val="0"/>
                  </a:spcBef>
                  <a:spcAft>
                    <a:spcPts val="0"/>
                  </a:spcAft>
                  <a:buNone/>
                </a:pPr>
                <a:r>
                  <a:rPr b="1" lang="es-ES" sz="1000" u="sng">
                    <a:solidFill>
                      <a:schemeClr val="dk1"/>
                    </a:solidFill>
                    <a:latin typeface="Arial Narrow"/>
                    <a:ea typeface="Arial Narrow"/>
                    <a:cs typeface="Arial Narrow"/>
                    <a:sym typeface="Arial Narrow"/>
                  </a:rPr>
                  <a:t>morbilidad materna</a:t>
                </a:r>
                <a:endParaRPr/>
              </a:p>
              <a:p>
                <a:pPr indent="0" lvl="0" marL="0" marR="0" rtl="0" algn="ctr">
                  <a:spcBef>
                    <a:spcPts val="0"/>
                  </a:spcBef>
                  <a:spcAft>
                    <a:spcPts val="0"/>
                  </a:spcAft>
                  <a:buNone/>
                </a:pPr>
                <a:r>
                  <a:rPr b="1" lang="es-ES" sz="1000" u="sng">
                    <a:solidFill>
                      <a:schemeClr val="dk1"/>
                    </a:solidFill>
                    <a:latin typeface="Arial Narrow"/>
                    <a:ea typeface="Arial Narrow"/>
                    <a:cs typeface="Arial Narrow"/>
                    <a:sym typeface="Arial Narrow"/>
                  </a:rPr>
                  <a:t>extrema</a:t>
                </a:r>
                <a:endParaRPr b="1" sz="1000" u="sng">
                  <a:solidFill>
                    <a:srgbClr val="000000"/>
                  </a:solidFill>
                  <a:latin typeface="Arial Narrow"/>
                  <a:ea typeface="Arial Narrow"/>
                  <a:cs typeface="Arial Narrow"/>
                  <a:sym typeface="Arial Narrow"/>
                </a:endParaRPr>
              </a:p>
            </p:txBody>
          </p:sp>
        </p:grpSp>
        <p:sp>
          <p:nvSpPr>
            <p:cNvPr id="1509" name="Google Shape;1509;p34"/>
            <p:cNvSpPr/>
            <p:nvPr/>
          </p:nvSpPr>
          <p:spPr>
            <a:xfrm>
              <a:off x="1234406" y="8088130"/>
              <a:ext cx="2499154" cy="510194"/>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Complicaciones</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hemorrágicas: </a:t>
              </a:r>
              <a:r>
                <a:rPr b="1" lang="es-ES" sz="1600">
                  <a:solidFill>
                    <a:srgbClr val="C00000"/>
                  </a:solidFill>
                  <a:latin typeface="Arial Narrow"/>
                  <a:ea typeface="Arial Narrow"/>
                  <a:cs typeface="Arial Narrow"/>
                  <a:sym typeface="Arial Narrow"/>
                </a:rPr>
                <a:t>23,5%</a:t>
              </a:r>
              <a:endParaRPr b="1" sz="1600">
                <a:solidFill>
                  <a:srgbClr val="C00000"/>
                </a:solidFill>
                <a:latin typeface="Arial Narrow"/>
                <a:ea typeface="Arial Narrow"/>
                <a:cs typeface="Arial Narrow"/>
                <a:sym typeface="Arial Narrow"/>
              </a:endParaRPr>
            </a:p>
          </p:txBody>
        </p:sp>
        <p:sp>
          <p:nvSpPr>
            <p:cNvPr id="1510" name="Google Shape;1510;p34"/>
            <p:cNvSpPr/>
            <p:nvPr/>
          </p:nvSpPr>
          <p:spPr>
            <a:xfrm>
              <a:off x="1240169" y="8667950"/>
              <a:ext cx="2542281" cy="47605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Sepsis de origen obstétrico: </a:t>
              </a:r>
              <a:r>
                <a:rPr b="1" lang="es-ES" sz="1600">
                  <a:solidFill>
                    <a:srgbClr val="C00000"/>
                  </a:solidFill>
                  <a:latin typeface="Arial Narrow"/>
                  <a:ea typeface="Arial Narrow"/>
                  <a:cs typeface="Arial Narrow"/>
                  <a:sym typeface="Arial Narrow"/>
                </a:rPr>
                <a:t>4,3%</a:t>
              </a:r>
              <a:endParaRPr b="1" sz="1600">
                <a:solidFill>
                  <a:srgbClr val="C00000"/>
                </a:solidFill>
                <a:latin typeface="Arial Narrow"/>
                <a:ea typeface="Arial Narrow"/>
                <a:cs typeface="Arial Narrow"/>
                <a:sym typeface="Arial Narrow"/>
              </a:endParaRPr>
            </a:p>
          </p:txBody>
        </p:sp>
      </p:grpSp>
      <p:sp>
        <p:nvSpPr>
          <p:cNvPr id="1511" name="Google Shape;1511;p34"/>
          <p:cNvSpPr txBox="1"/>
          <p:nvPr/>
        </p:nvSpPr>
        <p:spPr>
          <a:xfrm>
            <a:off x="4842271" y="3522772"/>
            <a:ext cx="224121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Proporción de casos con 3 o más criterios </a:t>
            </a:r>
            <a:endParaRPr b="1" sz="1600">
              <a:solidFill>
                <a:schemeClr val="dk1"/>
              </a:solidFill>
              <a:latin typeface="Arial Narrow"/>
              <a:ea typeface="Arial Narrow"/>
              <a:cs typeface="Arial Narrow"/>
              <a:sym typeface="Arial Narrow"/>
            </a:endParaRPr>
          </a:p>
        </p:txBody>
      </p:sp>
      <p:sp>
        <p:nvSpPr>
          <p:cNvPr id="1512" name="Google Shape;1512;p34"/>
          <p:cNvSpPr txBox="1"/>
          <p:nvPr/>
        </p:nvSpPr>
        <p:spPr>
          <a:xfrm>
            <a:off x="5565248" y="4072251"/>
            <a:ext cx="65915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00B050"/>
                </a:solidFill>
                <a:latin typeface="Arial Narrow"/>
                <a:ea typeface="Arial Narrow"/>
                <a:cs typeface="Arial Narrow"/>
                <a:sym typeface="Arial Narrow"/>
              </a:rPr>
              <a:t>25,6%</a:t>
            </a:r>
            <a:endParaRPr/>
          </a:p>
        </p:txBody>
      </p:sp>
      <p:cxnSp>
        <p:nvCxnSpPr>
          <p:cNvPr id="1513" name="Google Shape;1513;p34"/>
          <p:cNvCxnSpPr/>
          <p:nvPr/>
        </p:nvCxnSpPr>
        <p:spPr>
          <a:xfrm rot="10800000">
            <a:off x="4843605" y="3478852"/>
            <a:ext cx="2154764" cy="0"/>
          </a:xfrm>
          <a:prstGeom prst="straightConnector1">
            <a:avLst/>
          </a:prstGeom>
          <a:noFill/>
          <a:ln cap="flat" cmpd="sng" w="9525">
            <a:solidFill>
              <a:srgbClr val="002060"/>
            </a:solidFill>
            <a:prstDash val="solid"/>
            <a:round/>
            <a:headEnd len="sm" w="sm" type="none"/>
            <a:tailEnd len="med" w="med" type="oval"/>
          </a:ln>
        </p:spPr>
      </p:cxnSp>
      <p:sp>
        <p:nvSpPr>
          <p:cNvPr id="1514" name="Google Shape;1514;p34"/>
          <p:cNvSpPr txBox="1"/>
          <p:nvPr/>
        </p:nvSpPr>
        <p:spPr>
          <a:xfrm>
            <a:off x="4800382" y="2848058"/>
            <a:ext cx="224121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Razón</a:t>
            </a:r>
            <a:r>
              <a:rPr b="1" lang="es-ES" sz="1800">
                <a:solidFill>
                  <a:schemeClr val="dk1"/>
                </a:solidFill>
                <a:latin typeface="Arial Narrow"/>
                <a:ea typeface="Arial Narrow"/>
                <a:cs typeface="Arial Narrow"/>
                <a:sym typeface="Arial Narrow"/>
              </a:rPr>
              <a:t> </a:t>
            </a:r>
            <a:r>
              <a:rPr b="1" lang="es-ES" sz="1600">
                <a:solidFill>
                  <a:schemeClr val="dk1"/>
                </a:solidFill>
                <a:latin typeface="Arial Narrow"/>
                <a:ea typeface="Arial Narrow"/>
                <a:cs typeface="Arial Narrow"/>
                <a:sym typeface="Arial Narrow"/>
              </a:rPr>
              <a:t>MME</a:t>
            </a:r>
            <a:endParaRPr b="1" sz="1600">
              <a:solidFill>
                <a:schemeClr val="dk1"/>
              </a:solidFill>
              <a:latin typeface="Arial Narrow"/>
              <a:ea typeface="Arial Narrow"/>
              <a:cs typeface="Arial Narrow"/>
              <a:sym typeface="Arial Narrow"/>
            </a:endParaRPr>
          </a:p>
        </p:txBody>
      </p:sp>
      <p:sp>
        <p:nvSpPr>
          <p:cNvPr id="1515" name="Google Shape;1515;p34"/>
          <p:cNvSpPr txBox="1"/>
          <p:nvPr/>
        </p:nvSpPr>
        <p:spPr>
          <a:xfrm>
            <a:off x="4827790" y="3140298"/>
            <a:ext cx="2270173"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47,5 por mil nacidos vivos</a:t>
            </a:r>
            <a:endParaRPr/>
          </a:p>
        </p:txBody>
      </p:sp>
      <p:cxnSp>
        <p:nvCxnSpPr>
          <p:cNvPr id="1516" name="Google Shape;1516;p34"/>
          <p:cNvCxnSpPr/>
          <p:nvPr/>
        </p:nvCxnSpPr>
        <p:spPr>
          <a:xfrm rot="10800000">
            <a:off x="2448322" y="2824177"/>
            <a:ext cx="4601462" cy="6087"/>
          </a:xfrm>
          <a:prstGeom prst="straightConnector1">
            <a:avLst/>
          </a:prstGeom>
          <a:noFill/>
          <a:ln cap="flat" cmpd="sng" w="9525">
            <a:solidFill>
              <a:srgbClr val="002060"/>
            </a:solidFill>
            <a:prstDash val="solid"/>
            <a:round/>
            <a:headEnd len="sm" w="sm" type="none"/>
            <a:tailEnd len="med" w="med" type="oval"/>
          </a:ln>
        </p:spPr>
      </p:cxnSp>
      <p:grpSp>
        <p:nvGrpSpPr>
          <p:cNvPr id="1517" name="Google Shape;1517;p34"/>
          <p:cNvGrpSpPr/>
          <p:nvPr/>
        </p:nvGrpSpPr>
        <p:grpSpPr>
          <a:xfrm>
            <a:off x="3754394" y="5641233"/>
            <a:ext cx="3446504" cy="276999"/>
            <a:chOff x="2448322" y="74775"/>
            <a:chExt cx="3446504" cy="276999"/>
          </a:xfrm>
        </p:grpSpPr>
        <p:sp>
          <p:nvSpPr>
            <p:cNvPr id="1518" name="Google Shape;1518;p3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519" name="Google Shape;1519;p34"/>
            <p:cNvCxnSpPr>
              <a:stCxn id="151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520" name="Google Shape;1520;p3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sp>
        <p:nvSpPr>
          <p:cNvPr id="1521" name="Google Shape;1521;p34"/>
          <p:cNvSpPr/>
          <p:nvPr/>
        </p:nvSpPr>
        <p:spPr>
          <a:xfrm>
            <a:off x="3918671" y="6075468"/>
            <a:ext cx="3158190" cy="378565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El Protocolo fue actualizado a marzo de 2022; los casos se reportan con un criterio excepto en sepsis. </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Se clasifican en relacionados con: -disfunción de órgano, -enfermedad específica, -el manejo.</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La notificación es inmediata, desde el momento en que se confirma el diagnóstico. </a:t>
            </a:r>
            <a:endParaRPr/>
          </a:p>
          <a:p>
            <a:pPr indent="0" lvl="0" marL="0" marR="0" rtl="0" algn="just">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La notificación </a:t>
            </a:r>
            <a:r>
              <a:rPr b="1" lang="es-ES" sz="1100">
                <a:solidFill>
                  <a:schemeClr val="dk1"/>
                </a:solidFill>
                <a:latin typeface="Arial Narrow"/>
                <a:ea typeface="Arial Narrow"/>
                <a:cs typeface="Arial Narrow"/>
                <a:sym typeface="Arial Narrow"/>
              </a:rPr>
              <a:t>súper inmediata SAT </a:t>
            </a:r>
            <a:r>
              <a:rPr lang="es-ES" sz="1100">
                <a:solidFill>
                  <a:schemeClr val="dk1"/>
                </a:solidFill>
                <a:latin typeface="Arial Narrow"/>
                <a:ea typeface="Arial Narrow"/>
                <a:cs typeface="Arial Narrow"/>
                <a:sym typeface="Arial Narrow"/>
              </a:rPr>
              <a:t>en morbilidad materna extrema está configurada para los casos con al menos uno de los siguientes criterios: -</a:t>
            </a:r>
            <a:r>
              <a:rPr b="1" lang="es-ES" sz="1100">
                <a:solidFill>
                  <a:schemeClr val="dk1"/>
                </a:solidFill>
                <a:latin typeface="Arial Narrow"/>
                <a:ea typeface="Arial Narrow"/>
                <a:cs typeface="Arial Narrow"/>
                <a:sym typeface="Arial Narrow"/>
              </a:rPr>
              <a:t>pre-eclampsia severa, -eclampsia y -hemorragia obstétrica severa; el 88,1% (743) de los casos cumplieron criterios para  el SAT.</a:t>
            </a:r>
            <a:endParaRPr/>
          </a:p>
          <a:p>
            <a:pPr indent="0" lvl="0" marL="0" marR="0" rtl="0" algn="just">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b="1" lang="es-ES" sz="1200">
                <a:solidFill>
                  <a:schemeClr val="dk1"/>
                </a:solidFill>
                <a:latin typeface="Arial Narrow"/>
                <a:ea typeface="Arial Narrow"/>
                <a:cs typeface="Arial Narrow"/>
                <a:sym typeface="Arial Narrow"/>
              </a:rPr>
              <a:t>El canal endémico muestra que los casos del  evento han estado por encima de lo esperado todas las semana epidemiológicas del año</a:t>
            </a:r>
            <a:r>
              <a:rPr b="1" lang="es-ES" sz="1400">
                <a:solidFill>
                  <a:schemeClr val="dk1"/>
                </a:solidFill>
                <a:latin typeface="Arial Narrow"/>
                <a:ea typeface="Arial Narrow"/>
                <a:cs typeface="Arial Narrow"/>
                <a:sym typeface="Arial Narrow"/>
              </a:rPr>
              <a:t>.</a:t>
            </a:r>
            <a:endParaRPr b="1" sz="14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p:txBody>
      </p:sp>
      <p:pic>
        <p:nvPicPr>
          <p:cNvPr id="1522" name="Google Shape;1522;p34"/>
          <p:cNvPicPr preferRelativeResize="0"/>
          <p:nvPr/>
        </p:nvPicPr>
        <p:blipFill rotWithShape="1">
          <a:blip r:embed="rId9">
            <a:alphaModFix/>
          </a:blip>
          <a:srcRect b="0" l="0" r="0" t="0"/>
          <a:stretch/>
        </p:blipFill>
        <p:spPr>
          <a:xfrm>
            <a:off x="2326204" y="418412"/>
            <a:ext cx="4544956" cy="2370952"/>
          </a:xfrm>
          <a:prstGeom prst="rect">
            <a:avLst/>
          </a:prstGeom>
          <a:noFill/>
          <a:ln>
            <a:noFill/>
          </a:ln>
        </p:spPr>
      </p:pic>
      <p:cxnSp>
        <p:nvCxnSpPr>
          <p:cNvPr id="1523" name="Google Shape;1523;p34"/>
          <p:cNvCxnSpPr/>
          <p:nvPr/>
        </p:nvCxnSpPr>
        <p:spPr>
          <a:xfrm rot="10800000">
            <a:off x="4895020" y="4347489"/>
            <a:ext cx="2154764" cy="0"/>
          </a:xfrm>
          <a:prstGeom prst="straightConnector1">
            <a:avLst/>
          </a:prstGeom>
          <a:noFill/>
          <a:ln cap="flat" cmpd="sng" w="9525">
            <a:solidFill>
              <a:srgbClr val="002060"/>
            </a:solidFill>
            <a:prstDash val="solid"/>
            <a:round/>
            <a:headEnd len="sm" w="sm" type="none"/>
            <a:tailEnd len="med" w="med" type="oval"/>
          </a:ln>
        </p:spPr>
      </p:cxnSp>
      <p:sp>
        <p:nvSpPr>
          <p:cNvPr id="1524" name="Google Shape;1524;p34"/>
          <p:cNvSpPr txBox="1"/>
          <p:nvPr/>
        </p:nvSpPr>
        <p:spPr>
          <a:xfrm>
            <a:off x="4895020" y="4311589"/>
            <a:ext cx="2241210"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Índice de mortalidad</a:t>
            </a:r>
            <a:endParaRPr b="1" sz="1600">
              <a:solidFill>
                <a:schemeClr val="dk1"/>
              </a:solidFill>
              <a:latin typeface="Arial Narrow"/>
              <a:ea typeface="Arial Narrow"/>
              <a:cs typeface="Arial Narrow"/>
              <a:sym typeface="Arial Narrow"/>
            </a:endParaRPr>
          </a:p>
        </p:txBody>
      </p:sp>
      <p:sp>
        <p:nvSpPr>
          <p:cNvPr id="1525" name="Google Shape;1525;p34"/>
          <p:cNvSpPr txBox="1"/>
          <p:nvPr/>
        </p:nvSpPr>
        <p:spPr>
          <a:xfrm>
            <a:off x="5637897" y="4593486"/>
            <a:ext cx="56618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00B050"/>
                </a:solidFill>
                <a:latin typeface="Arial Narrow"/>
                <a:ea typeface="Arial Narrow"/>
                <a:cs typeface="Arial Narrow"/>
                <a:sym typeface="Arial Narrow"/>
              </a:rPr>
              <a:t>0,4%</a:t>
            </a:r>
            <a:endParaRPr/>
          </a:p>
        </p:txBody>
      </p:sp>
      <p:cxnSp>
        <p:nvCxnSpPr>
          <p:cNvPr id="1526" name="Google Shape;1526;p34"/>
          <p:cNvCxnSpPr/>
          <p:nvPr/>
        </p:nvCxnSpPr>
        <p:spPr>
          <a:xfrm rot="10800000">
            <a:off x="4895020" y="4891519"/>
            <a:ext cx="2154764" cy="0"/>
          </a:xfrm>
          <a:prstGeom prst="straightConnector1">
            <a:avLst/>
          </a:prstGeom>
          <a:noFill/>
          <a:ln cap="flat" cmpd="sng" w="9525">
            <a:solidFill>
              <a:srgbClr val="002060"/>
            </a:solidFill>
            <a:prstDash val="solid"/>
            <a:round/>
            <a:headEnd len="sm" w="sm" type="none"/>
            <a:tailEnd len="med" w="med" type="oval"/>
          </a:ln>
        </p:spPr>
      </p:cxnSp>
      <p:sp>
        <p:nvSpPr>
          <p:cNvPr id="1527" name="Google Shape;1527;p34"/>
          <p:cNvSpPr txBox="1"/>
          <p:nvPr/>
        </p:nvSpPr>
        <p:spPr>
          <a:xfrm>
            <a:off x="4320530" y="4992645"/>
            <a:ext cx="308208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Porcentaje de casos con MPNNT</a:t>
            </a:r>
            <a:endParaRPr b="1" sz="1600">
              <a:solidFill>
                <a:schemeClr val="dk1"/>
              </a:solidFill>
              <a:latin typeface="Arial Narrow"/>
              <a:ea typeface="Arial Narrow"/>
              <a:cs typeface="Arial Narrow"/>
              <a:sym typeface="Arial Narrow"/>
            </a:endParaRPr>
          </a:p>
        </p:txBody>
      </p:sp>
      <p:sp>
        <p:nvSpPr>
          <p:cNvPr id="1528" name="Google Shape;1528;p34"/>
          <p:cNvSpPr txBox="1"/>
          <p:nvPr/>
        </p:nvSpPr>
        <p:spPr>
          <a:xfrm>
            <a:off x="5658223" y="5196687"/>
            <a:ext cx="56618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00B050"/>
                </a:solidFill>
                <a:latin typeface="Arial Narrow"/>
                <a:ea typeface="Arial Narrow"/>
                <a:cs typeface="Arial Narrow"/>
                <a:sym typeface="Arial Narrow"/>
              </a:rPr>
              <a:t>2,4%</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3" name="Shape 1533"/>
        <p:cNvGrpSpPr/>
        <p:nvPr/>
      </p:nvGrpSpPr>
      <p:grpSpPr>
        <a:xfrm>
          <a:off x="0" y="0"/>
          <a:ext cx="0" cy="0"/>
          <a:chOff x="0" y="0"/>
          <a:chExt cx="0" cy="0"/>
        </a:xfrm>
      </p:grpSpPr>
      <p:pic>
        <p:nvPicPr>
          <p:cNvPr id="1534" name="Google Shape;1534;p35"/>
          <p:cNvPicPr preferRelativeResize="0"/>
          <p:nvPr/>
        </p:nvPicPr>
        <p:blipFill rotWithShape="1">
          <a:blip r:embed="rId3">
            <a:alphaModFix/>
          </a:blip>
          <a:srcRect b="0" l="0" r="0" t="0"/>
          <a:stretch/>
        </p:blipFill>
        <p:spPr>
          <a:xfrm>
            <a:off x="2" y="-16504"/>
            <a:ext cx="2167806" cy="2840682"/>
          </a:xfrm>
          <a:prstGeom prst="rect">
            <a:avLst/>
          </a:prstGeom>
          <a:noFill/>
          <a:ln>
            <a:noFill/>
          </a:ln>
        </p:spPr>
      </p:pic>
      <p:pic>
        <p:nvPicPr>
          <p:cNvPr id="1535" name="Google Shape;1535;p35"/>
          <p:cNvPicPr preferRelativeResize="0"/>
          <p:nvPr/>
        </p:nvPicPr>
        <p:blipFill rotWithShape="1">
          <a:blip r:embed="rId4">
            <a:alphaModFix/>
          </a:blip>
          <a:srcRect b="0" l="0" r="0" t="51431"/>
          <a:stretch/>
        </p:blipFill>
        <p:spPr>
          <a:xfrm>
            <a:off x="0" y="2824178"/>
            <a:ext cx="2180731" cy="2724869"/>
          </a:xfrm>
          <a:prstGeom prst="rect">
            <a:avLst/>
          </a:prstGeom>
          <a:noFill/>
          <a:ln>
            <a:noFill/>
          </a:ln>
        </p:spPr>
      </p:pic>
      <p:sp>
        <p:nvSpPr>
          <p:cNvPr id="1536" name="Google Shape;1536;p35"/>
          <p:cNvSpPr txBox="1"/>
          <p:nvPr/>
        </p:nvSpPr>
        <p:spPr>
          <a:xfrm>
            <a:off x="2241" y="838617"/>
            <a:ext cx="223005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9 - 2022</a:t>
            </a:r>
            <a:endParaRPr b="1" sz="1200">
              <a:solidFill>
                <a:schemeClr val="dk1"/>
              </a:solidFill>
              <a:latin typeface="Arial Narrow"/>
              <a:ea typeface="Arial Narrow"/>
              <a:cs typeface="Arial Narrow"/>
              <a:sym typeface="Arial Narrow"/>
            </a:endParaRPr>
          </a:p>
        </p:txBody>
      </p:sp>
      <p:grpSp>
        <p:nvGrpSpPr>
          <p:cNvPr id="1537" name="Google Shape;1537;p35"/>
          <p:cNvGrpSpPr/>
          <p:nvPr/>
        </p:nvGrpSpPr>
        <p:grpSpPr>
          <a:xfrm>
            <a:off x="179214" y="4211960"/>
            <a:ext cx="1892650" cy="488476"/>
            <a:chOff x="2397524" y="3379972"/>
            <a:chExt cx="4508500" cy="904875"/>
          </a:xfrm>
        </p:grpSpPr>
        <p:pic>
          <p:nvPicPr>
            <p:cNvPr id="1538" name="Google Shape;1538;p35"/>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539" name="Google Shape;1539;p35"/>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196</a:t>
              </a:r>
              <a:endParaRPr b="1" sz="2000">
                <a:solidFill>
                  <a:schemeClr val="dk1"/>
                </a:solidFill>
                <a:latin typeface="Arial Narrow"/>
                <a:ea typeface="Arial Narrow"/>
                <a:cs typeface="Arial Narrow"/>
                <a:sym typeface="Arial Narrow"/>
              </a:endParaRPr>
            </a:p>
          </p:txBody>
        </p:sp>
      </p:grpSp>
      <p:grpSp>
        <p:nvGrpSpPr>
          <p:cNvPr id="1540" name="Google Shape;1540;p35"/>
          <p:cNvGrpSpPr/>
          <p:nvPr/>
        </p:nvGrpSpPr>
        <p:grpSpPr>
          <a:xfrm>
            <a:off x="2448322" y="35496"/>
            <a:ext cx="3446504" cy="276999"/>
            <a:chOff x="2448322" y="74775"/>
            <a:chExt cx="3446504" cy="276999"/>
          </a:xfrm>
        </p:grpSpPr>
        <p:sp>
          <p:nvSpPr>
            <p:cNvPr id="1541" name="Google Shape;1541;p3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542" name="Google Shape;1542;p35"/>
            <p:cNvCxnSpPr>
              <a:stCxn id="154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543" name="Google Shape;1543;p3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544" name="Google Shape;1544;p3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Pág..35 </a:t>
            </a:r>
            <a:endParaRPr b="1" sz="1050">
              <a:solidFill>
                <a:schemeClr val="dk1"/>
              </a:solidFill>
              <a:latin typeface="Arial Narrow"/>
              <a:ea typeface="Arial Narrow"/>
              <a:cs typeface="Arial Narrow"/>
              <a:sym typeface="Arial Narrow"/>
            </a:endParaRPr>
          </a:p>
        </p:txBody>
      </p:sp>
      <p:sp>
        <p:nvSpPr>
          <p:cNvPr id="1545" name="Google Shape;1545;p35"/>
          <p:cNvSpPr txBox="1"/>
          <p:nvPr>
            <p:ph type="ctrTitle"/>
          </p:nvPr>
        </p:nvSpPr>
        <p:spPr>
          <a:xfrm>
            <a:off x="-29713" y="162901"/>
            <a:ext cx="2208885" cy="58477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1600"/>
              <a:buFont typeface="Arial Narrow"/>
              <a:buNone/>
            </a:pPr>
            <a:r>
              <a:rPr b="1" lang="es-ES" sz="1600">
                <a:solidFill>
                  <a:srgbClr val="C00000"/>
                </a:solidFill>
                <a:latin typeface="Arial Narrow"/>
                <a:ea typeface="Arial Narrow"/>
                <a:cs typeface="Arial Narrow"/>
                <a:sym typeface="Arial Narrow"/>
              </a:rPr>
              <a:t>Mortalidad perinatal y neonatal tardía MPNNT</a:t>
            </a:r>
            <a:endParaRPr b="1" sz="1600">
              <a:solidFill>
                <a:srgbClr val="C00000"/>
              </a:solidFill>
              <a:latin typeface="Arial Narrow"/>
              <a:ea typeface="Arial Narrow"/>
              <a:cs typeface="Arial Narrow"/>
              <a:sym typeface="Arial Narrow"/>
            </a:endParaRPr>
          </a:p>
        </p:txBody>
      </p:sp>
      <p:grpSp>
        <p:nvGrpSpPr>
          <p:cNvPr id="1546" name="Google Shape;1546;p35"/>
          <p:cNvGrpSpPr/>
          <p:nvPr/>
        </p:nvGrpSpPr>
        <p:grpSpPr>
          <a:xfrm>
            <a:off x="4523761" y="4581117"/>
            <a:ext cx="757840" cy="1359035"/>
            <a:chOff x="4830630" y="3075226"/>
            <a:chExt cx="757840" cy="1359035"/>
          </a:xfrm>
        </p:grpSpPr>
        <p:grpSp>
          <p:nvGrpSpPr>
            <p:cNvPr id="1547" name="Google Shape;1547;p35"/>
            <p:cNvGrpSpPr/>
            <p:nvPr/>
          </p:nvGrpSpPr>
          <p:grpSpPr>
            <a:xfrm>
              <a:off x="4830630" y="3554337"/>
              <a:ext cx="757840" cy="879924"/>
              <a:chOff x="5227274" y="1274868"/>
              <a:chExt cx="757840" cy="879924"/>
            </a:xfrm>
          </p:grpSpPr>
          <p:sp>
            <p:nvSpPr>
              <p:cNvPr id="1548" name="Google Shape;1548;p35"/>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1,02%</a:t>
                </a:r>
                <a:endParaRPr b="1" sz="1600">
                  <a:solidFill>
                    <a:schemeClr val="dk1"/>
                  </a:solidFill>
                  <a:latin typeface="Arial Narrow"/>
                  <a:ea typeface="Arial Narrow"/>
                  <a:cs typeface="Arial Narrow"/>
                  <a:sym typeface="Arial Narrow"/>
                </a:endParaRPr>
              </a:p>
            </p:txBody>
          </p:sp>
          <p:sp>
            <p:nvSpPr>
              <p:cNvPr id="1549" name="Google Shape;1549;p35"/>
              <p:cNvSpPr/>
              <p:nvPr/>
            </p:nvSpPr>
            <p:spPr>
              <a:xfrm>
                <a:off x="5227274"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sp>
            <p:nvSpPr>
              <p:cNvPr id="1550" name="Google Shape;1550;p35"/>
              <p:cNvSpPr/>
              <p:nvPr/>
            </p:nvSpPr>
            <p:spPr>
              <a:xfrm>
                <a:off x="5286277" y="187779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 casos</a:t>
                </a:r>
                <a:endParaRPr sz="1200">
                  <a:solidFill>
                    <a:schemeClr val="dk1"/>
                  </a:solidFill>
                  <a:latin typeface="Calibri"/>
                  <a:ea typeface="Calibri"/>
                  <a:cs typeface="Calibri"/>
                  <a:sym typeface="Calibri"/>
                </a:endParaRPr>
              </a:p>
            </p:txBody>
          </p:sp>
        </p:grpSp>
        <p:pic>
          <p:nvPicPr>
            <p:cNvPr id="1551" name="Google Shape;1551;p35"/>
            <p:cNvPicPr preferRelativeResize="0"/>
            <p:nvPr/>
          </p:nvPicPr>
          <p:blipFill rotWithShape="1">
            <a:blip r:embed="rId6">
              <a:alphaModFix/>
            </a:blip>
            <a:srcRect b="0" l="86761" r="0" t="0"/>
            <a:stretch/>
          </p:blipFill>
          <p:spPr>
            <a:xfrm>
              <a:off x="4977133" y="3075226"/>
              <a:ext cx="409613" cy="510877"/>
            </a:xfrm>
            <a:prstGeom prst="rect">
              <a:avLst/>
            </a:prstGeom>
            <a:noFill/>
            <a:ln>
              <a:noFill/>
            </a:ln>
          </p:spPr>
        </p:pic>
      </p:grpSp>
      <p:grpSp>
        <p:nvGrpSpPr>
          <p:cNvPr id="1552" name="Google Shape;1552;p35"/>
          <p:cNvGrpSpPr/>
          <p:nvPr/>
        </p:nvGrpSpPr>
        <p:grpSpPr>
          <a:xfrm>
            <a:off x="5536980" y="4551824"/>
            <a:ext cx="1230222" cy="1604352"/>
            <a:chOff x="5754604" y="2996813"/>
            <a:chExt cx="1230222" cy="1604352"/>
          </a:xfrm>
        </p:grpSpPr>
        <p:pic>
          <p:nvPicPr>
            <p:cNvPr id="1553" name="Google Shape;1553;p35"/>
            <p:cNvPicPr preferRelativeResize="0"/>
            <p:nvPr/>
          </p:nvPicPr>
          <p:blipFill rotWithShape="1">
            <a:blip r:embed="rId7">
              <a:alphaModFix/>
            </a:blip>
            <a:srcRect b="0" l="0" r="0" t="0"/>
            <a:stretch/>
          </p:blipFill>
          <p:spPr>
            <a:xfrm>
              <a:off x="6140200" y="2996813"/>
              <a:ext cx="503333" cy="457313"/>
            </a:xfrm>
            <a:prstGeom prst="rect">
              <a:avLst/>
            </a:prstGeom>
            <a:noFill/>
            <a:ln>
              <a:noFill/>
            </a:ln>
          </p:spPr>
        </p:pic>
        <p:grpSp>
          <p:nvGrpSpPr>
            <p:cNvPr id="1554" name="Google Shape;1554;p35"/>
            <p:cNvGrpSpPr/>
            <p:nvPr/>
          </p:nvGrpSpPr>
          <p:grpSpPr>
            <a:xfrm>
              <a:off x="5754604" y="3314759"/>
              <a:ext cx="1230222" cy="1286406"/>
              <a:chOff x="-14122" y="7072716"/>
              <a:chExt cx="1282684" cy="1286406"/>
            </a:xfrm>
          </p:grpSpPr>
          <p:sp>
            <p:nvSpPr>
              <p:cNvPr id="1555" name="Google Shape;1555;p35"/>
              <p:cNvSpPr txBox="1"/>
              <p:nvPr/>
            </p:nvSpPr>
            <p:spPr>
              <a:xfrm>
                <a:off x="-14122" y="7072716"/>
                <a:ext cx="128268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b="1" sz="1200" u="sng">
                  <a:solidFill>
                    <a:schemeClr val="dk1"/>
                  </a:solidFill>
                  <a:latin typeface="Arial Narrow"/>
                  <a:ea typeface="Arial Narrow"/>
                  <a:cs typeface="Arial Narrow"/>
                  <a:sym typeface="Arial Narrow"/>
                </a:endParaRPr>
              </a:p>
            </p:txBody>
          </p:sp>
          <p:sp>
            <p:nvSpPr>
              <p:cNvPr id="1556" name="Google Shape;1556;p35"/>
              <p:cNvSpPr/>
              <p:nvPr/>
            </p:nvSpPr>
            <p:spPr>
              <a:xfrm>
                <a:off x="-14122" y="7502904"/>
                <a:ext cx="1282684" cy="600939"/>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91,84%</a:t>
                </a:r>
                <a:endParaRPr b="1" sz="1600">
                  <a:solidFill>
                    <a:schemeClr val="dk1"/>
                  </a:solidFill>
                  <a:latin typeface="Arial Narrow"/>
                  <a:ea typeface="Arial Narrow"/>
                  <a:cs typeface="Arial Narrow"/>
                  <a:sym typeface="Arial Narrow"/>
                </a:endParaRPr>
              </a:p>
            </p:txBody>
          </p:sp>
          <p:sp>
            <p:nvSpPr>
              <p:cNvPr id="1557" name="Google Shape;1557;p35"/>
              <p:cNvSpPr txBox="1"/>
              <p:nvPr/>
            </p:nvSpPr>
            <p:spPr>
              <a:xfrm>
                <a:off x="-14122" y="8082123"/>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155 casos</a:t>
                </a:r>
                <a:endParaRPr b="1" sz="1200">
                  <a:solidFill>
                    <a:schemeClr val="dk1"/>
                  </a:solidFill>
                  <a:latin typeface="Arial Narrow"/>
                  <a:ea typeface="Arial Narrow"/>
                  <a:cs typeface="Arial Narrow"/>
                  <a:sym typeface="Arial Narrow"/>
                </a:endParaRPr>
              </a:p>
            </p:txBody>
          </p:sp>
        </p:grpSp>
      </p:grpSp>
      <p:pic>
        <p:nvPicPr>
          <p:cNvPr id="1558" name="Google Shape;1558;p35"/>
          <p:cNvPicPr preferRelativeResize="0"/>
          <p:nvPr/>
        </p:nvPicPr>
        <p:blipFill rotWithShape="1">
          <a:blip r:embed="rId8">
            <a:alphaModFix/>
          </a:blip>
          <a:srcRect b="0" l="0" r="0" t="0"/>
          <a:stretch/>
        </p:blipFill>
        <p:spPr>
          <a:xfrm>
            <a:off x="441328" y="5623469"/>
            <a:ext cx="933450" cy="751093"/>
          </a:xfrm>
          <a:prstGeom prst="rect">
            <a:avLst/>
          </a:prstGeom>
          <a:noFill/>
          <a:ln>
            <a:noFill/>
          </a:ln>
        </p:spPr>
      </p:pic>
      <p:grpSp>
        <p:nvGrpSpPr>
          <p:cNvPr id="1559" name="Google Shape;1559;p35"/>
          <p:cNvGrpSpPr/>
          <p:nvPr/>
        </p:nvGrpSpPr>
        <p:grpSpPr>
          <a:xfrm>
            <a:off x="27523" y="6328332"/>
            <a:ext cx="1761059" cy="1216993"/>
            <a:chOff x="-103304" y="7072716"/>
            <a:chExt cx="1336174" cy="1111115"/>
          </a:xfrm>
        </p:grpSpPr>
        <p:sp>
          <p:nvSpPr>
            <p:cNvPr id="1560" name="Google Shape;1560;p35"/>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b="1" sz="1200" u="sng">
                <a:solidFill>
                  <a:schemeClr val="dk1"/>
                </a:solidFill>
                <a:latin typeface="Arial Narrow"/>
                <a:ea typeface="Arial Narrow"/>
                <a:cs typeface="Arial Narrow"/>
                <a:sym typeface="Arial Narrow"/>
              </a:endParaRPr>
            </a:p>
          </p:txBody>
        </p:sp>
        <p:sp>
          <p:nvSpPr>
            <p:cNvPr id="1561" name="Google Shape;1561;p35"/>
            <p:cNvSpPr/>
            <p:nvPr/>
          </p:nvSpPr>
          <p:spPr>
            <a:xfrm>
              <a:off x="-103304" y="7363319"/>
              <a:ext cx="1336174" cy="820512"/>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Régimen contributivo</a:t>
              </a:r>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53,% - 104 casos</a:t>
              </a:r>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Régimen subsidiado</a:t>
              </a:r>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36,22% - 71 casos</a:t>
              </a:r>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No afiliado</a:t>
              </a:r>
              <a:endParaRPr b="1" sz="9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900">
                  <a:solidFill>
                    <a:schemeClr val="dk1"/>
                  </a:solidFill>
                  <a:latin typeface="Arial Narrow"/>
                  <a:ea typeface="Arial Narrow"/>
                  <a:cs typeface="Arial Narrow"/>
                  <a:sym typeface="Arial Narrow"/>
                </a:rPr>
                <a:t>8,67% - 17 casos</a:t>
              </a:r>
              <a:endParaRPr b="1" sz="900">
                <a:solidFill>
                  <a:schemeClr val="dk1"/>
                </a:solidFill>
                <a:latin typeface="Arial Narrow"/>
                <a:ea typeface="Arial Narrow"/>
                <a:cs typeface="Arial Narrow"/>
                <a:sym typeface="Arial Narrow"/>
              </a:endParaRPr>
            </a:p>
          </p:txBody>
        </p:sp>
      </p:grpSp>
      <p:sp>
        <p:nvSpPr>
          <p:cNvPr id="1562" name="Google Shape;1562;p35"/>
          <p:cNvSpPr txBox="1"/>
          <p:nvPr/>
        </p:nvSpPr>
        <p:spPr>
          <a:xfrm>
            <a:off x="0" y="4716016"/>
            <a:ext cx="2180731" cy="89255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respecto al mismo periodo del año anterior: hubo una </a:t>
            </a:r>
            <a:r>
              <a:rPr b="1" lang="es-ES" sz="1400">
                <a:solidFill>
                  <a:srgbClr val="00B050"/>
                </a:solidFill>
                <a:latin typeface="Arial Narrow"/>
                <a:ea typeface="Arial Narrow"/>
                <a:cs typeface="Arial Narrow"/>
                <a:sym typeface="Arial Narrow"/>
              </a:rPr>
              <a:t>disminución del 22%</a:t>
            </a:r>
            <a:endParaRPr b="1" sz="1400">
              <a:solidFill>
                <a:srgbClr val="00B050"/>
              </a:solidFill>
              <a:latin typeface="Arial Narrow"/>
              <a:ea typeface="Arial Narrow"/>
              <a:cs typeface="Arial Narrow"/>
              <a:sym typeface="Arial Narrow"/>
            </a:endParaRPr>
          </a:p>
        </p:txBody>
      </p:sp>
      <p:sp>
        <p:nvSpPr>
          <p:cNvPr id="1563" name="Google Shape;1563;p35"/>
          <p:cNvSpPr/>
          <p:nvPr/>
        </p:nvSpPr>
        <p:spPr>
          <a:xfrm>
            <a:off x="2186603" y="4146459"/>
            <a:ext cx="5020169" cy="390527"/>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64" name="Google Shape;1564;p35"/>
          <p:cNvGrpSpPr/>
          <p:nvPr/>
        </p:nvGrpSpPr>
        <p:grpSpPr>
          <a:xfrm>
            <a:off x="72058" y="7626866"/>
            <a:ext cx="1832623" cy="1483932"/>
            <a:chOff x="1979044" y="5443169"/>
            <a:chExt cx="1832623" cy="1483932"/>
          </a:xfrm>
        </p:grpSpPr>
        <p:pic>
          <p:nvPicPr>
            <p:cNvPr id="1565" name="Google Shape;1565;p35"/>
            <p:cNvPicPr preferRelativeResize="0"/>
            <p:nvPr/>
          </p:nvPicPr>
          <p:blipFill rotWithShape="1">
            <a:blip r:embed="rId9">
              <a:alphaModFix/>
            </a:blip>
            <a:srcRect b="0" l="0" r="0" t="0"/>
            <a:stretch/>
          </p:blipFill>
          <p:spPr>
            <a:xfrm>
              <a:off x="2567526" y="5443169"/>
              <a:ext cx="529058" cy="612280"/>
            </a:xfrm>
            <a:prstGeom prst="rect">
              <a:avLst/>
            </a:prstGeom>
            <a:noFill/>
            <a:ln>
              <a:noFill/>
            </a:ln>
          </p:spPr>
        </p:pic>
        <p:grpSp>
          <p:nvGrpSpPr>
            <p:cNvPr id="1566" name="Google Shape;1566;p35"/>
            <p:cNvGrpSpPr/>
            <p:nvPr/>
          </p:nvGrpSpPr>
          <p:grpSpPr>
            <a:xfrm>
              <a:off x="1979044" y="5875217"/>
              <a:ext cx="1832623" cy="1051884"/>
              <a:chOff x="4697795" y="895031"/>
              <a:chExt cx="1832623" cy="1051884"/>
            </a:xfrm>
          </p:grpSpPr>
          <p:sp>
            <p:nvSpPr>
              <p:cNvPr id="1567" name="Google Shape;1567;p35"/>
              <p:cNvSpPr/>
              <p:nvPr/>
            </p:nvSpPr>
            <p:spPr>
              <a:xfrm>
                <a:off x="4697795" y="1356697"/>
                <a:ext cx="1832623" cy="590218"/>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700">
                    <a:solidFill>
                      <a:srgbClr val="7030A0"/>
                    </a:solidFill>
                    <a:latin typeface="Arial Narrow"/>
                    <a:ea typeface="Arial Narrow"/>
                    <a:cs typeface="Arial Narrow"/>
                    <a:sym typeface="Arial Narrow"/>
                  </a:rPr>
                  <a:t>Fetales: </a:t>
                </a:r>
                <a:endParaRPr/>
              </a:p>
              <a:p>
                <a:pPr indent="0" lvl="0" marL="0" marR="0" rtl="0" algn="ctr">
                  <a:spcBef>
                    <a:spcPts val="0"/>
                  </a:spcBef>
                  <a:spcAft>
                    <a:spcPts val="0"/>
                  </a:spcAft>
                  <a:buNone/>
                </a:pPr>
                <a:r>
                  <a:rPr b="1" lang="es-ES" sz="700">
                    <a:solidFill>
                      <a:schemeClr val="dk1"/>
                    </a:solidFill>
                    <a:latin typeface="Arial Narrow"/>
                    <a:ea typeface="Arial Narrow"/>
                    <a:cs typeface="Arial Narrow"/>
                    <a:sym typeface="Arial Narrow"/>
                  </a:rPr>
                  <a:t>Ante parto 88% (110) – Intra parto 12% (15)</a:t>
                </a:r>
                <a:endParaRPr b="1" sz="700">
                  <a:solidFill>
                    <a:schemeClr val="dk1"/>
                  </a:solidFill>
                  <a:latin typeface="Arial Narrow"/>
                  <a:ea typeface="Arial Narrow"/>
                  <a:cs typeface="Arial Narrow"/>
                  <a:sym typeface="Arial Narrow"/>
                </a:endParaRPr>
              </a:p>
            </p:txBody>
          </p:sp>
          <p:sp>
            <p:nvSpPr>
              <p:cNvPr id="1568" name="Google Shape;1568;p35"/>
              <p:cNvSpPr/>
              <p:nvPr/>
            </p:nvSpPr>
            <p:spPr>
              <a:xfrm>
                <a:off x="4697795" y="895031"/>
                <a:ext cx="18162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Momento de ocurrencia </a:t>
                </a:r>
                <a:endParaRPr/>
              </a:p>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 la muerte</a:t>
                </a:r>
                <a:endParaRPr b="1" sz="1200" u="sng">
                  <a:solidFill>
                    <a:srgbClr val="000000"/>
                  </a:solidFill>
                  <a:latin typeface="Arial Narrow"/>
                  <a:ea typeface="Arial Narrow"/>
                  <a:cs typeface="Arial Narrow"/>
                  <a:sym typeface="Arial Narrow"/>
                </a:endParaRPr>
              </a:p>
            </p:txBody>
          </p:sp>
        </p:grpSp>
      </p:grpSp>
      <p:grpSp>
        <p:nvGrpSpPr>
          <p:cNvPr id="1569" name="Google Shape;1569;p35"/>
          <p:cNvGrpSpPr/>
          <p:nvPr/>
        </p:nvGrpSpPr>
        <p:grpSpPr>
          <a:xfrm>
            <a:off x="2505747" y="4236457"/>
            <a:ext cx="3446504" cy="276999"/>
            <a:chOff x="2448322" y="74775"/>
            <a:chExt cx="3446504" cy="276999"/>
          </a:xfrm>
        </p:grpSpPr>
        <p:sp>
          <p:nvSpPr>
            <p:cNvPr id="1570" name="Google Shape;1570;p3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571" name="Google Shape;1571;p35"/>
            <p:cNvCxnSpPr>
              <a:stCxn id="157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572" name="Google Shape;1572;p3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 e indicadores</a:t>
              </a:r>
              <a:endParaRPr b="1" sz="1200">
                <a:solidFill>
                  <a:schemeClr val="dk1"/>
                </a:solidFill>
                <a:latin typeface="Arial Narrow"/>
                <a:ea typeface="Arial Narrow"/>
                <a:cs typeface="Arial Narrow"/>
                <a:sym typeface="Arial Narrow"/>
              </a:endParaRPr>
            </a:p>
          </p:txBody>
        </p:sp>
      </p:grpSp>
      <p:sp>
        <p:nvSpPr>
          <p:cNvPr id="1573" name="Google Shape;1573;p35"/>
          <p:cNvSpPr txBox="1"/>
          <p:nvPr/>
        </p:nvSpPr>
        <p:spPr>
          <a:xfrm>
            <a:off x="2044944" y="5186088"/>
            <a:ext cx="224121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Razón de mortalidad neonatal tardía</a:t>
            </a:r>
            <a:endParaRPr/>
          </a:p>
        </p:txBody>
      </p:sp>
      <p:sp>
        <p:nvSpPr>
          <p:cNvPr id="1574" name="Google Shape;1574;p35"/>
          <p:cNvSpPr txBox="1"/>
          <p:nvPr/>
        </p:nvSpPr>
        <p:spPr>
          <a:xfrm>
            <a:off x="2221962" y="5401531"/>
            <a:ext cx="207166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1,6 muertes por cada mil nacidos vivos y muertos (29/17.880) *1000</a:t>
            </a:r>
            <a:endParaRPr b="1" sz="1200">
              <a:solidFill>
                <a:srgbClr val="C00000"/>
              </a:solidFill>
              <a:latin typeface="Arial Narrow"/>
              <a:ea typeface="Arial Narrow"/>
              <a:cs typeface="Arial Narrow"/>
              <a:sym typeface="Arial Narrow"/>
            </a:endParaRPr>
          </a:p>
        </p:txBody>
      </p:sp>
      <p:sp>
        <p:nvSpPr>
          <p:cNvPr id="1575" name="Google Shape;1575;p35"/>
          <p:cNvSpPr txBox="1"/>
          <p:nvPr/>
        </p:nvSpPr>
        <p:spPr>
          <a:xfrm>
            <a:off x="2032035" y="4477611"/>
            <a:ext cx="224121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Razón de mortalidad perinatal</a:t>
            </a:r>
            <a:endParaRPr b="1" sz="1100">
              <a:solidFill>
                <a:schemeClr val="dk1"/>
              </a:solidFill>
              <a:latin typeface="Arial Narrow"/>
              <a:ea typeface="Arial Narrow"/>
              <a:cs typeface="Arial Narrow"/>
              <a:sym typeface="Arial Narrow"/>
            </a:endParaRPr>
          </a:p>
        </p:txBody>
      </p:sp>
      <p:sp>
        <p:nvSpPr>
          <p:cNvPr id="1576" name="Google Shape;1576;p35"/>
          <p:cNvSpPr txBox="1"/>
          <p:nvPr/>
        </p:nvSpPr>
        <p:spPr>
          <a:xfrm>
            <a:off x="2279929" y="4645749"/>
            <a:ext cx="191234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9,3 muertes por cada mil nacidos vivos y muertos (167/17.880) *1000</a:t>
            </a:r>
            <a:endParaRPr b="1" sz="1200">
              <a:solidFill>
                <a:srgbClr val="C00000"/>
              </a:solidFill>
              <a:latin typeface="Arial Narrow"/>
              <a:ea typeface="Arial Narrow"/>
              <a:cs typeface="Arial Narrow"/>
              <a:sym typeface="Arial Narrow"/>
            </a:endParaRPr>
          </a:p>
        </p:txBody>
      </p:sp>
      <p:pic>
        <p:nvPicPr>
          <p:cNvPr id="1577" name="Google Shape;1577;p35"/>
          <p:cNvPicPr preferRelativeResize="0"/>
          <p:nvPr/>
        </p:nvPicPr>
        <p:blipFill rotWithShape="1">
          <a:blip r:embed="rId10">
            <a:alphaModFix/>
          </a:blip>
          <a:srcRect b="0" l="0" r="0" t="0"/>
          <a:stretch/>
        </p:blipFill>
        <p:spPr>
          <a:xfrm>
            <a:off x="2649763" y="317799"/>
            <a:ext cx="3850829" cy="1866225"/>
          </a:xfrm>
          <a:prstGeom prst="rect">
            <a:avLst/>
          </a:prstGeom>
          <a:noFill/>
          <a:ln>
            <a:noFill/>
          </a:ln>
        </p:spPr>
      </p:pic>
      <p:pic>
        <p:nvPicPr>
          <p:cNvPr id="1578" name="Google Shape;1578;p35"/>
          <p:cNvPicPr preferRelativeResize="0"/>
          <p:nvPr/>
        </p:nvPicPr>
        <p:blipFill rotWithShape="1">
          <a:blip r:embed="rId11">
            <a:alphaModFix/>
          </a:blip>
          <a:srcRect b="0" l="0" r="0" t="0"/>
          <a:stretch/>
        </p:blipFill>
        <p:spPr>
          <a:xfrm>
            <a:off x="2736354" y="2293362"/>
            <a:ext cx="3898477" cy="1828667"/>
          </a:xfrm>
          <a:prstGeom prst="rect">
            <a:avLst/>
          </a:prstGeom>
          <a:noFill/>
          <a:ln>
            <a:noFill/>
          </a:ln>
        </p:spPr>
      </p:pic>
      <p:pic>
        <p:nvPicPr>
          <p:cNvPr id="1579" name="Google Shape;1579;p35"/>
          <p:cNvPicPr preferRelativeResize="0"/>
          <p:nvPr/>
        </p:nvPicPr>
        <p:blipFill rotWithShape="1">
          <a:blip r:embed="rId12">
            <a:alphaModFix/>
          </a:blip>
          <a:srcRect b="0" l="0" r="0" t="0"/>
          <a:stretch/>
        </p:blipFill>
        <p:spPr>
          <a:xfrm>
            <a:off x="2618964" y="6156176"/>
            <a:ext cx="3806945" cy="292965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3" name="Shape 1583"/>
        <p:cNvGrpSpPr/>
        <p:nvPr/>
      </p:nvGrpSpPr>
      <p:grpSpPr>
        <a:xfrm>
          <a:off x="0" y="0"/>
          <a:ext cx="0" cy="0"/>
          <a:chOff x="0" y="0"/>
          <a:chExt cx="0" cy="0"/>
        </a:xfrm>
      </p:grpSpPr>
      <p:pic>
        <p:nvPicPr>
          <p:cNvPr id="1584" name="Google Shape;1584;p36"/>
          <p:cNvPicPr preferRelativeResize="0"/>
          <p:nvPr/>
        </p:nvPicPr>
        <p:blipFill rotWithShape="1">
          <a:blip r:embed="rId3">
            <a:alphaModFix/>
          </a:blip>
          <a:srcRect b="0" l="59057" r="25145" t="8806"/>
          <a:stretch/>
        </p:blipFill>
        <p:spPr>
          <a:xfrm>
            <a:off x="5189590" y="3219321"/>
            <a:ext cx="486249" cy="502665"/>
          </a:xfrm>
          <a:prstGeom prst="rect">
            <a:avLst/>
          </a:prstGeom>
          <a:noFill/>
          <a:ln>
            <a:noFill/>
          </a:ln>
        </p:spPr>
      </p:pic>
      <p:pic>
        <p:nvPicPr>
          <p:cNvPr id="1585" name="Google Shape;1585;p36"/>
          <p:cNvPicPr preferRelativeResize="0"/>
          <p:nvPr/>
        </p:nvPicPr>
        <p:blipFill rotWithShape="1">
          <a:blip r:embed="rId4">
            <a:alphaModFix/>
          </a:blip>
          <a:srcRect b="0" l="0" r="0" t="0"/>
          <a:stretch/>
        </p:blipFill>
        <p:spPr>
          <a:xfrm>
            <a:off x="-11287" y="-32726"/>
            <a:ext cx="2192018" cy="2856904"/>
          </a:xfrm>
          <a:prstGeom prst="rect">
            <a:avLst/>
          </a:prstGeom>
          <a:noFill/>
          <a:ln>
            <a:noFill/>
          </a:ln>
        </p:spPr>
      </p:pic>
      <p:pic>
        <p:nvPicPr>
          <p:cNvPr id="1586" name="Google Shape;1586;p36"/>
          <p:cNvPicPr preferRelativeResize="0"/>
          <p:nvPr/>
        </p:nvPicPr>
        <p:blipFill rotWithShape="1">
          <a:blip r:embed="rId5">
            <a:alphaModFix/>
          </a:blip>
          <a:srcRect b="0" l="0" r="0" t="51431"/>
          <a:stretch/>
        </p:blipFill>
        <p:spPr>
          <a:xfrm>
            <a:off x="0" y="2824178"/>
            <a:ext cx="2180731" cy="2724869"/>
          </a:xfrm>
          <a:prstGeom prst="rect">
            <a:avLst/>
          </a:prstGeom>
          <a:noFill/>
          <a:ln>
            <a:noFill/>
          </a:ln>
        </p:spPr>
      </p:pic>
      <p:sp>
        <p:nvSpPr>
          <p:cNvPr id="1587" name="Google Shape;1587;p36"/>
          <p:cNvSpPr txBox="1"/>
          <p:nvPr/>
        </p:nvSpPr>
        <p:spPr>
          <a:xfrm>
            <a:off x="-11287" y="766609"/>
            <a:ext cx="217909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9 - 2022</a:t>
            </a:r>
            <a:endParaRPr b="1" sz="1200">
              <a:solidFill>
                <a:schemeClr val="dk1"/>
              </a:solidFill>
              <a:latin typeface="Arial Narrow"/>
              <a:ea typeface="Arial Narrow"/>
              <a:cs typeface="Arial Narrow"/>
              <a:sym typeface="Arial Narrow"/>
            </a:endParaRPr>
          </a:p>
        </p:txBody>
      </p:sp>
      <p:grpSp>
        <p:nvGrpSpPr>
          <p:cNvPr id="1588" name="Google Shape;1588;p36"/>
          <p:cNvGrpSpPr/>
          <p:nvPr/>
        </p:nvGrpSpPr>
        <p:grpSpPr>
          <a:xfrm>
            <a:off x="179214" y="4211960"/>
            <a:ext cx="1892650" cy="488476"/>
            <a:chOff x="2397524" y="3379972"/>
            <a:chExt cx="4508500" cy="904875"/>
          </a:xfrm>
        </p:grpSpPr>
        <p:pic>
          <p:nvPicPr>
            <p:cNvPr id="1589" name="Google Shape;1589;p36"/>
            <p:cNvPicPr preferRelativeResize="0"/>
            <p:nvPr/>
          </p:nvPicPr>
          <p:blipFill rotWithShape="1">
            <a:blip r:embed="rId6">
              <a:alphaModFix/>
            </a:blip>
            <a:srcRect b="0" l="0" r="0" t="0"/>
            <a:stretch/>
          </p:blipFill>
          <p:spPr>
            <a:xfrm>
              <a:off x="2397524" y="3379972"/>
              <a:ext cx="4508500" cy="904875"/>
            </a:xfrm>
            <a:prstGeom prst="rect">
              <a:avLst/>
            </a:prstGeom>
            <a:noFill/>
            <a:ln>
              <a:noFill/>
            </a:ln>
          </p:spPr>
        </p:pic>
        <p:sp>
          <p:nvSpPr>
            <p:cNvPr id="1590" name="Google Shape;1590;p36"/>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423</a:t>
              </a:r>
              <a:endParaRPr b="1" sz="2000">
                <a:solidFill>
                  <a:schemeClr val="dk1"/>
                </a:solidFill>
                <a:latin typeface="Arial Narrow"/>
                <a:ea typeface="Arial Narrow"/>
                <a:cs typeface="Arial Narrow"/>
                <a:sym typeface="Arial Narrow"/>
              </a:endParaRPr>
            </a:p>
          </p:txBody>
        </p:sp>
      </p:grpSp>
      <p:sp>
        <p:nvSpPr>
          <p:cNvPr id="1591" name="Google Shape;1591;p36"/>
          <p:cNvSpPr txBox="1"/>
          <p:nvPr/>
        </p:nvSpPr>
        <p:spPr>
          <a:xfrm>
            <a:off x="0" y="4716016"/>
            <a:ext cx="218073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 </a:t>
            </a:r>
            <a:r>
              <a:rPr b="1" lang="es-ES" sz="1600">
                <a:solidFill>
                  <a:srgbClr val="FF0000"/>
                </a:solidFill>
                <a:latin typeface="Arial Narrow"/>
                <a:ea typeface="Arial Narrow"/>
                <a:cs typeface="Arial Narrow"/>
                <a:sym typeface="Arial Narrow"/>
              </a:rPr>
              <a:t>aumentó</a:t>
            </a:r>
            <a:r>
              <a:rPr b="1" lang="es-ES" sz="1600">
                <a:solidFill>
                  <a:schemeClr val="dk1"/>
                </a:solidFill>
                <a:latin typeface="Arial Narrow"/>
                <a:ea typeface="Arial Narrow"/>
                <a:cs typeface="Arial Narrow"/>
                <a:sym typeface="Arial Narrow"/>
              </a:rPr>
              <a:t> </a:t>
            </a:r>
            <a:r>
              <a:rPr b="1" lang="es-ES" sz="1200">
                <a:solidFill>
                  <a:schemeClr val="dk1"/>
                </a:solidFill>
                <a:latin typeface="Arial Narrow"/>
                <a:ea typeface="Arial Narrow"/>
                <a:cs typeface="Arial Narrow"/>
                <a:sym typeface="Arial Narrow"/>
              </a:rPr>
              <a:t>en un</a:t>
            </a:r>
            <a:r>
              <a:rPr b="1" lang="es-ES" sz="1800">
                <a:solidFill>
                  <a:schemeClr val="dk1"/>
                </a:solidFill>
                <a:latin typeface="Arial Narrow"/>
                <a:ea typeface="Arial Narrow"/>
                <a:cs typeface="Arial Narrow"/>
                <a:sym typeface="Arial Narrow"/>
              </a:rPr>
              <a:t> </a:t>
            </a:r>
            <a:r>
              <a:rPr b="1" lang="es-ES" sz="1800">
                <a:solidFill>
                  <a:srgbClr val="FF0000"/>
                </a:solidFill>
                <a:latin typeface="Arial Narrow"/>
                <a:ea typeface="Arial Narrow"/>
                <a:cs typeface="Arial Narrow"/>
                <a:sym typeface="Arial Narrow"/>
              </a:rPr>
              <a:t>25,6%</a:t>
            </a:r>
            <a:endParaRPr b="1" sz="1800">
              <a:solidFill>
                <a:srgbClr val="FF0000"/>
              </a:solidFill>
              <a:latin typeface="Arial Narrow"/>
              <a:ea typeface="Arial Narrow"/>
              <a:cs typeface="Arial Narrow"/>
              <a:sym typeface="Arial Narrow"/>
            </a:endParaRPr>
          </a:p>
        </p:txBody>
      </p:sp>
      <p:grpSp>
        <p:nvGrpSpPr>
          <p:cNvPr id="1592" name="Google Shape;1592;p36"/>
          <p:cNvGrpSpPr/>
          <p:nvPr/>
        </p:nvGrpSpPr>
        <p:grpSpPr>
          <a:xfrm>
            <a:off x="2448322" y="35496"/>
            <a:ext cx="4037728" cy="276999"/>
            <a:chOff x="2448322" y="74775"/>
            <a:chExt cx="3446504" cy="276999"/>
          </a:xfrm>
        </p:grpSpPr>
        <p:sp>
          <p:nvSpPr>
            <p:cNvPr id="1593" name="Google Shape;1593;p3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594" name="Google Shape;1594;p36"/>
            <p:cNvCxnSpPr>
              <a:stCxn id="159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595" name="Google Shape;1595;p3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596" name="Google Shape;1596;p36"/>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Pág..36 </a:t>
            </a:r>
            <a:endParaRPr b="1" sz="1050">
              <a:solidFill>
                <a:schemeClr val="dk1"/>
              </a:solidFill>
              <a:latin typeface="Arial Narrow"/>
              <a:ea typeface="Arial Narrow"/>
              <a:cs typeface="Arial Narrow"/>
              <a:sym typeface="Arial Narrow"/>
            </a:endParaRPr>
          </a:p>
        </p:txBody>
      </p:sp>
      <p:sp>
        <p:nvSpPr>
          <p:cNvPr id="1597" name="Google Shape;1597;p36"/>
          <p:cNvSpPr txBox="1"/>
          <p:nvPr>
            <p:ph type="ctrTitle"/>
          </p:nvPr>
        </p:nvSpPr>
        <p:spPr>
          <a:xfrm>
            <a:off x="-29713" y="101346"/>
            <a:ext cx="2208885" cy="707886"/>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Sífilis Gestacional SG</a:t>
            </a:r>
            <a:endParaRPr/>
          </a:p>
        </p:txBody>
      </p:sp>
      <p:pic>
        <p:nvPicPr>
          <p:cNvPr id="1598" name="Google Shape;1598;p36"/>
          <p:cNvPicPr preferRelativeResize="0"/>
          <p:nvPr/>
        </p:nvPicPr>
        <p:blipFill rotWithShape="1">
          <a:blip r:embed="rId7">
            <a:alphaModFix/>
          </a:blip>
          <a:srcRect b="0" l="0" r="0" t="0"/>
          <a:stretch/>
        </p:blipFill>
        <p:spPr>
          <a:xfrm>
            <a:off x="2507697" y="3083582"/>
            <a:ext cx="739835" cy="605319"/>
          </a:xfrm>
          <a:prstGeom prst="rect">
            <a:avLst/>
          </a:prstGeom>
          <a:noFill/>
          <a:ln>
            <a:noFill/>
          </a:ln>
        </p:spPr>
      </p:pic>
      <p:grpSp>
        <p:nvGrpSpPr>
          <p:cNvPr id="1599" name="Google Shape;1599;p36"/>
          <p:cNvGrpSpPr/>
          <p:nvPr/>
        </p:nvGrpSpPr>
        <p:grpSpPr>
          <a:xfrm>
            <a:off x="2121823" y="3606616"/>
            <a:ext cx="1475707" cy="1125647"/>
            <a:chOff x="-14122" y="7072716"/>
            <a:chExt cx="1229607" cy="972579"/>
          </a:xfrm>
        </p:grpSpPr>
        <p:sp>
          <p:nvSpPr>
            <p:cNvPr id="1600" name="Google Shape;1600;p36"/>
            <p:cNvSpPr txBox="1"/>
            <p:nvPr/>
          </p:nvSpPr>
          <p:spPr>
            <a:xfrm>
              <a:off x="-14122" y="7072716"/>
              <a:ext cx="1229607" cy="2193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Área de residencia</a:t>
              </a:r>
              <a:endParaRPr b="1" sz="1050" u="sng">
                <a:solidFill>
                  <a:schemeClr val="dk1"/>
                </a:solidFill>
                <a:latin typeface="Arial Narrow"/>
                <a:ea typeface="Arial Narrow"/>
                <a:cs typeface="Arial Narrow"/>
                <a:sym typeface="Arial Narrow"/>
              </a:endParaRPr>
            </a:p>
          </p:txBody>
        </p:sp>
        <p:sp>
          <p:nvSpPr>
            <p:cNvPr id="1601" name="Google Shape;1601;p36"/>
            <p:cNvSpPr/>
            <p:nvPr/>
          </p:nvSpPr>
          <p:spPr>
            <a:xfrm>
              <a:off x="137916" y="7295136"/>
              <a:ext cx="980978" cy="750159"/>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Cabecera 94,8% (401)</a:t>
              </a:r>
              <a:endParaRPr/>
            </a:p>
            <a:p>
              <a:pPr indent="0" lvl="0" marL="0" marR="0" rtl="0" algn="ctr">
                <a:spcBef>
                  <a:spcPts val="0"/>
                </a:spcBef>
                <a:spcAft>
                  <a:spcPts val="0"/>
                </a:spcAft>
                <a:buNone/>
              </a:pPr>
              <a:r>
                <a:t/>
              </a:r>
              <a:endParaRPr b="1" sz="105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Rural </a:t>
              </a:r>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1,2% (5)</a:t>
              </a:r>
              <a:endParaRPr b="1" sz="1200">
                <a:solidFill>
                  <a:schemeClr val="dk1"/>
                </a:solidFill>
                <a:latin typeface="Arial Narrow"/>
                <a:ea typeface="Arial Narrow"/>
                <a:cs typeface="Arial Narrow"/>
                <a:sym typeface="Arial Narrow"/>
              </a:endParaRPr>
            </a:p>
          </p:txBody>
        </p:sp>
      </p:grpSp>
      <p:pic>
        <p:nvPicPr>
          <p:cNvPr id="1602" name="Google Shape;1602;p36"/>
          <p:cNvPicPr preferRelativeResize="0"/>
          <p:nvPr/>
        </p:nvPicPr>
        <p:blipFill rotWithShape="1">
          <a:blip r:embed="rId8">
            <a:alphaModFix/>
          </a:blip>
          <a:srcRect b="0" l="0" r="0" t="0"/>
          <a:stretch/>
        </p:blipFill>
        <p:spPr>
          <a:xfrm>
            <a:off x="3725404" y="3071707"/>
            <a:ext cx="751217" cy="597908"/>
          </a:xfrm>
          <a:prstGeom prst="rect">
            <a:avLst/>
          </a:prstGeom>
          <a:noFill/>
          <a:ln>
            <a:noFill/>
          </a:ln>
        </p:spPr>
      </p:pic>
      <p:grpSp>
        <p:nvGrpSpPr>
          <p:cNvPr id="1603" name="Google Shape;1603;p36"/>
          <p:cNvGrpSpPr/>
          <p:nvPr/>
        </p:nvGrpSpPr>
        <p:grpSpPr>
          <a:xfrm>
            <a:off x="3411381" y="3588396"/>
            <a:ext cx="1475706" cy="1129832"/>
            <a:chOff x="-14122" y="7072716"/>
            <a:chExt cx="1229607" cy="1347068"/>
          </a:xfrm>
        </p:grpSpPr>
        <p:sp>
          <p:nvSpPr>
            <p:cNvPr id="1604" name="Google Shape;1604;p36"/>
            <p:cNvSpPr txBox="1"/>
            <p:nvPr/>
          </p:nvSpPr>
          <p:spPr>
            <a:xfrm>
              <a:off x="-14122" y="7072716"/>
              <a:ext cx="1229607" cy="3119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Afiliación al SGSS</a:t>
              </a:r>
              <a:endParaRPr b="1" sz="1050" u="sng">
                <a:solidFill>
                  <a:schemeClr val="dk1"/>
                </a:solidFill>
                <a:latin typeface="Arial Narrow"/>
                <a:ea typeface="Arial Narrow"/>
                <a:cs typeface="Arial Narrow"/>
                <a:sym typeface="Arial Narrow"/>
              </a:endParaRPr>
            </a:p>
          </p:txBody>
        </p:sp>
        <p:sp>
          <p:nvSpPr>
            <p:cNvPr id="1605" name="Google Shape;1605;p36"/>
            <p:cNvSpPr/>
            <p:nvPr/>
          </p:nvSpPr>
          <p:spPr>
            <a:xfrm>
              <a:off x="177666" y="7363318"/>
              <a:ext cx="804648" cy="1056466"/>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Subsidiado 37,4% (158)</a:t>
              </a:r>
              <a:endParaRPr/>
            </a:p>
            <a:p>
              <a:pPr indent="0" lvl="0" marL="0" marR="0" rtl="0" algn="ctr">
                <a:spcBef>
                  <a:spcPts val="0"/>
                </a:spcBef>
                <a:spcAft>
                  <a:spcPts val="0"/>
                </a:spcAft>
                <a:buNone/>
              </a:pPr>
              <a:r>
                <a:t/>
              </a:r>
              <a:endParaRPr b="1" sz="105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No afiliadas 32,6% (138)</a:t>
              </a:r>
              <a:endParaRPr b="1" sz="1200">
                <a:solidFill>
                  <a:schemeClr val="dk1"/>
                </a:solidFill>
                <a:latin typeface="Arial Narrow"/>
                <a:ea typeface="Arial Narrow"/>
                <a:cs typeface="Arial Narrow"/>
                <a:sym typeface="Arial Narrow"/>
              </a:endParaRPr>
            </a:p>
          </p:txBody>
        </p:sp>
      </p:grpSp>
      <p:grpSp>
        <p:nvGrpSpPr>
          <p:cNvPr id="1606" name="Google Shape;1606;p36"/>
          <p:cNvGrpSpPr/>
          <p:nvPr/>
        </p:nvGrpSpPr>
        <p:grpSpPr>
          <a:xfrm>
            <a:off x="4783707" y="4049643"/>
            <a:ext cx="1069524" cy="690771"/>
            <a:chOff x="3744466" y="1160332"/>
            <a:chExt cx="1174540" cy="823587"/>
          </a:xfrm>
        </p:grpSpPr>
        <p:sp>
          <p:nvSpPr>
            <p:cNvPr id="1607" name="Google Shape;1607;p36"/>
            <p:cNvSpPr/>
            <p:nvPr/>
          </p:nvSpPr>
          <p:spPr>
            <a:xfrm>
              <a:off x="3957784" y="1465903"/>
              <a:ext cx="804183" cy="518016"/>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2,8% (12) </a:t>
              </a:r>
              <a:endParaRPr b="1" sz="1200">
                <a:solidFill>
                  <a:schemeClr val="dk1"/>
                </a:solidFill>
                <a:latin typeface="Arial Narrow"/>
                <a:ea typeface="Arial Narrow"/>
                <a:cs typeface="Arial Narrow"/>
                <a:sym typeface="Arial Narrow"/>
              </a:endParaRPr>
            </a:p>
          </p:txBody>
        </p:sp>
        <p:sp>
          <p:nvSpPr>
            <p:cNvPr id="1608" name="Google Shape;1608;p36"/>
            <p:cNvSpPr/>
            <p:nvPr/>
          </p:nvSpPr>
          <p:spPr>
            <a:xfrm>
              <a:off x="3744466" y="1160332"/>
              <a:ext cx="1174540" cy="3119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u="sng">
                  <a:solidFill>
                    <a:schemeClr val="dk1"/>
                  </a:solidFill>
                  <a:latin typeface="Arial Narrow"/>
                  <a:ea typeface="Arial Narrow"/>
                  <a:cs typeface="Arial Narrow"/>
                  <a:sym typeface="Arial Narrow"/>
                </a:rPr>
                <a:t>Afrocolombiano</a:t>
              </a:r>
              <a:endParaRPr b="1" sz="1050" u="sng">
                <a:solidFill>
                  <a:srgbClr val="000000"/>
                </a:solidFill>
                <a:latin typeface="Arial Narrow"/>
                <a:ea typeface="Arial Narrow"/>
                <a:cs typeface="Arial Narrow"/>
                <a:sym typeface="Arial Narrow"/>
              </a:endParaRPr>
            </a:p>
          </p:txBody>
        </p:sp>
      </p:grpSp>
      <p:sp>
        <p:nvSpPr>
          <p:cNvPr id="1609" name="Google Shape;1609;p36"/>
          <p:cNvSpPr/>
          <p:nvPr/>
        </p:nvSpPr>
        <p:spPr>
          <a:xfrm>
            <a:off x="2180731" y="2555776"/>
            <a:ext cx="5020167"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10" name="Google Shape;1610;p36"/>
          <p:cNvGrpSpPr/>
          <p:nvPr/>
        </p:nvGrpSpPr>
        <p:grpSpPr>
          <a:xfrm>
            <a:off x="2279119" y="2669304"/>
            <a:ext cx="3446504" cy="276999"/>
            <a:chOff x="2448322" y="74775"/>
            <a:chExt cx="3446504" cy="276999"/>
          </a:xfrm>
        </p:grpSpPr>
        <p:sp>
          <p:nvSpPr>
            <p:cNvPr id="1611" name="Google Shape;1611;p3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612" name="Google Shape;1612;p36"/>
            <p:cNvCxnSpPr>
              <a:stCxn id="161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613" name="Google Shape;1613;p3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grpSp>
        <p:nvGrpSpPr>
          <p:cNvPr id="1614" name="Google Shape;1614;p36"/>
          <p:cNvGrpSpPr/>
          <p:nvPr/>
        </p:nvGrpSpPr>
        <p:grpSpPr>
          <a:xfrm>
            <a:off x="6143346" y="4049643"/>
            <a:ext cx="818862" cy="698112"/>
            <a:chOff x="2507826" y="3203848"/>
            <a:chExt cx="874090" cy="698112"/>
          </a:xfrm>
        </p:grpSpPr>
        <p:sp>
          <p:nvSpPr>
            <p:cNvPr id="1615" name="Google Shape;1615;p36"/>
            <p:cNvSpPr/>
            <p:nvPr/>
          </p:nvSpPr>
          <p:spPr>
            <a:xfrm>
              <a:off x="2507826" y="3472120"/>
              <a:ext cx="874090" cy="4298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30,2% </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(117)</a:t>
              </a:r>
              <a:endParaRPr b="1" sz="1100">
                <a:solidFill>
                  <a:schemeClr val="dk1"/>
                </a:solidFill>
                <a:latin typeface="Arial Narrow"/>
                <a:ea typeface="Arial Narrow"/>
                <a:cs typeface="Arial Narrow"/>
                <a:sym typeface="Arial Narrow"/>
              </a:endParaRPr>
            </a:p>
          </p:txBody>
        </p:sp>
        <p:sp>
          <p:nvSpPr>
            <p:cNvPr id="1616" name="Google Shape;1616;p36"/>
            <p:cNvSpPr/>
            <p:nvPr/>
          </p:nvSpPr>
          <p:spPr>
            <a:xfrm>
              <a:off x="2595947" y="3203848"/>
              <a:ext cx="665567"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u="sng">
                  <a:solidFill>
                    <a:schemeClr val="dk1"/>
                  </a:solidFill>
                  <a:latin typeface="Arial Narrow"/>
                  <a:ea typeface="Arial Narrow"/>
                  <a:cs typeface="Arial Narrow"/>
                  <a:sym typeface="Arial Narrow"/>
                </a:rPr>
                <a:t>Migrante</a:t>
              </a:r>
              <a:endParaRPr b="1" sz="1100" u="sng">
                <a:solidFill>
                  <a:srgbClr val="000000"/>
                </a:solidFill>
                <a:latin typeface="Arial Narrow"/>
                <a:ea typeface="Arial Narrow"/>
                <a:cs typeface="Arial Narrow"/>
                <a:sym typeface="Arial Narrow"/>
              </a:endParaRPr>
            </a:p>
          </p:txBody>
        </p:sp>
      </p:grpSp>
      <p:pic>
        <p:nvPicPr>
          <p:cNvPr id="1617" name="Google Shape;1617;p36"/>
          <p:cNvPicPr preferRelativeResize="0"/>
          <p:nvPr/>
        </p:nvPicPr>
        <p:blipFill rotWithShape="1">
          <a:blip r:embed="rId9">
            <a:alphaModFix/>
          </a:blip>
          <a:srcRect b="0" l="0" r="0" t="0"/>
          <a:stretch/>
        </p:blipFill>
        <p:spPr>
          <a:xfrm>
            <a:off x="6486050" y="3175534"/>
            <a:ext cx="414384" cy="478515"/>
          </a:xfrm>
          <a:prstGeom prst="rect">
            <a:avLst/>
          </a:prstGeom>
          <a:noFill/>
          <a:ln>
            <a:noFill/>
          </a:ln>
        </p:spPr>
      </p:pic>
      <p:sp>
        <p:nvSpPr>
          <p:cNvPr id="1618" name="Google Shape;1618;p36"/>
          <p:cNvSpPr/>
          <p:nvPr/>
        </p:nvSpPr>
        <p:spPr>
          <a:xfrm>
            <a:off x="-44282" y="6837635"/>
            <a:ext cx="2420596" cy="284693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1100">
                <a:solidFill>
                  <a:schemeClr val="dk1"/>
                </a:solidFill>
                <a:latin typeface="Arial Narrow"/>
                <a:ea typeface="Arial Narrow"/>
                <a:cs typeface="Arial Narrow"/>
                <a:sym typeface="Arial Narrow"/>
              </a:rPr>
              <a:t>El canal endémico muestra que los casos del  evento han estado por encima de lo esperado durante todo el año. Esto puede deberse al incremento de las infecciones de transmisión sexual en la población general que aumenta a su vez el riesgo de infección en gestantes. </a:t>
            </a:r>
            <a:endParaRPr/>
          </a:p>
          <a:p>
            <a:pPr indent="0" lvl="0" marL="0" marR="0" rtl="0" algn="just">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b="1" lang="es-ES" sz="1100">
                <a:solidFill>
                  <a:schemeClr val="dk1"/>
                </a:solidFill>
                <a:latin typeface="Arial Narrow"/>
                <a:ea typeface="Arial Narrow"/>
                <a:cs typeface="Arial Narrow"/>
                <a:sym typeface="Arial Narrow"/>
              </a:rPr>
              <a:t>El 70% de los casos se presentan en gestantes subsidiadas o no afiliadas, relacionado con los factores de riesgo como nivel educativo, de pobreza y mayor carga de enfermedad.</a:t>
            </a:r>
            <a:endParaRPr b="1"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 </a:t>
            </a:r>
            <a:endParaRPr sz="12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p:txBody>
      </p:sp>
      <p:sp>
        <p:nvSpPr>
          <p:cNvPr id="1619" name="Google Shape;1619;p36"/>
          <p:cNvSpPr/>
          <p:nvPr/>
        </p:nvSpPr>
        <p:spPr>
          <a:xfrm>
            <a:off x="43832" y="6534943"/>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620" name="Google Shape;1620;p36"/>
          <p:cNvCxnSpPr>
            <a:stCxn id="1619" idx="6"/>
            <a:endCxn id="1621" idx="1"/>
          </p:cNvCxnSpPr>
          <p:nvPr/>
        </p:nvCxnSpPr>
        <p:spPr>
          <a:xfrm>
            <a:off x="331864" y="6665748"/>
            <a:ext cx="87900" cy="0"/>
          </a:xfrm>
          <a:prstGeom prst="straightConnector1">
            <a:avLst/>
          </a:prstGeom>
          <a:noFill/>
          <a:ln cap="flat" cmpd="sng" w="28575">
            <a:solidFill>
              <a:srgbClr val="C00000"/>
            </a:solidFill>
            <a:prstDash val="solid"/>
            <a:round/>
            <a:headEnd len="sm" w="sm" type="none"/>
            <a:tailEnd len="sm" w="sm" type="none"/>
          </a:ln>
        </p:spPr>
      </p:cxnSp>
      <p:sp>
        <p:nvSpPr>
          <p:cNvPr id="1621" name="Google Shape;1621;p36"/>
          <p:cNvSpPr txBox="1"/>
          <p:nvPr/>
        </p:nvSpPr>
        <p:spPr>
          <a:xfrm>
            <a:off x="419629" y="6527249"/>
            <a:ext cx="185949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pic>
        <p:nvPicPr>
          <p:cNvPr id="1622" name="Google Shape;1622;p36"/>
          <p:cNvPicPr preferRelativeResize="0"/>
          <p:nvPr/>
        </p:nvPicPr>
        <p:blipFill rotWithShape="1">
          <a:blip r:embed="rId10">
            <a:alphaModFix/>
          </a:blip>
          <a:srcRect b="0" l="0" r="0" t="0"/>
          <a:stretch/>
        </p:blipFill>
        <p:spPr>
          <a:xfrm>
            <a:off x="2647488" y="326883"/>
            <a:ext cx="4409346" cy="2228127"/>
          </a:xfrm>
          <a:prstGeom prst="rect">
            <a:avLst/>
          </a:prstGeom>
          <a:noFill/>
          <a:ln>
            <a:noFill/>
          </a:ln>
        </p:spPr>
      </p:pic>
      <p:pic>
        <p:nvPicPr>
          <p:cNvPr id="1623" name="Google Shape;1623;p36"/>
          <p:cNvPicPr preferRelativeResize="0"/>
          <p:nvPr/>
        </p:nvPicPr>
        <p:blipFill rotWithShape="1">
          <a:blip r:embed="rId11">
            <a:alphaModFix/>
          </a:blip>
          <a:srcRect b="0" l="0" r="0" t="0"/>
          <a:stretch/>
        </p:blipFill>
        <p:spPr>
          <a:xfrm>
            <a:off x="2853653" y="5076056"/>
            <a:ext cx="3515706" cy="3363793"/>
          </a:xfrm>
          <a:prstGeom prst="rect">
            <a:avLst/>
          </a:prstGeom>
          <a:noFill/>
          <a:ln>
            <a:noFill/>
          </a:ln>
        </p:spPr>
      </p:pic>
      <p:cxnSp>
        <p:nvCxnSpPr>
          <p:cNvPr id="1624" name="Google Shape;1624;p36"/>
          <p:cNvCxnSpPr/>
          <p:nvPr/>
        </p:nvCxnSpPr>
        <p:spPr>
          <a:xfrm rot="10800000">
            <a:off x="2412717" y="4999121"/>
            <a:ext cx="4601462" cy="31487"/>
          </a:xfrm>
          <a:prstGeom prst="straightConnector1">
            <a:avLst/>
          </a:prstGeom>
          <a:noFill/>
          <a:ln cap="flat" cmpd="sng" w="9525">
            <a:solidFill>
              <a:srgbClr val="002060"/>
            </a:solidFill>
            <a:prstDash val="solid"/>
            <a:round/>
            <a:headEnd len="sm" w="sm" type="none"/>
            <a:tailEnd len="med" w="med" type="oval"/>
          </a:ln>
        </p:spPr>
      </p:cxnSp>
      <p:pic>
        <p:nvPicPr>
          <p:cNvPr id="1625" name="Google Shape;1625;p36"/>
          <p:cNvPicPr preferRelativeResize="0"/>
          <p:nvPr/>
        </p:nvPicPr>
        <p:blipFill rotWithShape="1">
          <a:blip r:embed="rId12">
            <a:alphaModFix/>
          </a:blip>
          <a:srcRect b="0" l="0" r="0" t="0"/>
          <a:stretch/>
        </p:blipFill>
        <p:spPr>
          <a:xfrm>
            <a:off x="2376314" y="8460432"/>
            <a:ext cx="4778863" cy="655455"/>
          </a:xfrm>
          <a:prstGeom prst="rect">
            <a:avLst/>
          </a:prstGeom>
          <a:noFill/>
          <a:ln>
            <a:noFill/>
          </a:ln>
        </p:spPr>
      </p:pic>
      <p:sp>
        <p:nvSpPr>
          <p:cNvPr id="1626" name="Google Shape;1626;p36"/>
          <p:cNvSpPr txBox="1"/>
          <p:nvPr/>
        </p:nvSpPr>
        <p:spPr>
          <a:xfrm>
            <a:off x="132463" y="5613211"/>
            <a:ext cx="2071665"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Razón de prevalencia de sífilis gestacional: </a:t>
            </a:r>
            <a:r>
              <a:rPr b="1" lang="es-ES" sz="1200">
                <a:solidFill>
                  <a:srgbClr val="C00000"/>
                </a:solidFill>
                <a:latin typeface="Arial Narrow"/>
                <a:ea typeface="Arial Narrow"/>
                <a:cs typeface="Arial Narrow"/>
                <a:sym typeface="Arial Narrow"/>
              </a:rPr>
              <a:t>22,8 casos de sífilis en gestantes por cada mil nacidos vivos y muertos</a:t>
            </a:r>
            <a:endParaRPr b="1" sz="1200">
              <a:solidFill>
                <a:srgbClr val="C00000"/>
              </a:solidFill>
              <a:latin typeface="Arial Narrow"/>
              <a:ea typeface="Arial Narrow"/>
              <a:cs typeface="Arial Narrow"/>
              <a:sym typeface="Arial Narrow"/>
            </a:endParaRPr>
          </a:p>
        </p:txBody>
      </p:sp>
      <p:cxnSp>
        <p:nvCxnSpPr>
          <p:cNvPr id="1627" name="Google Shape;1627;p36"/>
          <p:cNvCxnSpPr/>
          <p:nvPr/>
        </p:nvCxnSpPr>
        <p:spPr>
          <a:xfrm flipH="1">
            <a:off x="161019" y="6443813"/>
            <a:ext cx="1827420" cy="3458"/>
          </a:xfrm>
          <a:prstGeom prst="straightConnector1">
            <a:avLst/>
          </a:prstGeom>
          <a:noFill/>
          <a:ln cap="flat" cmpd="sng" w="9525">
            <a:solidFill>
              <a:srgbClr val="002060"/>
            </a:solidFill>
            <a:prstDash val="solid"/>
            <a:round/>
            <a:headEnd len="sm" w="sm" type="none"/>
            <a:tailEnd len="med" w="med" type="oval"/>
          </a:ln>
        </p:spPr>
      </p:cxn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1" name="Shape 1631"/>
        <p:cNvGrpSpPr/>
        <p:nvPr/>
      </p:nvGrpSpPr>
      <p:grpSpPr>
        <a:xfrm>
          <a:off x="0" y="0"/>
          <a:ext cx="0" cy="0"/>
          <a:chOff x="0" y="0"/>
          <a:chExt cx="0" cy="0"/>
        </a:xfrm>
      </p:grpSpPr>
      <p:pic>
        <p:nvPicPr>
          <p:cNvPr id="1632" name="Google Shape;1632;p37"/>
          <p:cNvPicPr preferRelativeResize="0"/>
          <p:nvPr/>
        </p:nvPicPr>
        <p:blipFill rotWithShape="1">
          <a:blip r:embed="rId3">
            <a:alphaModFix/>
          </a:blip>
          <a:srcRect b="0" l="0" r="0" t="0"/>
          <a:stretch/>
        </p:blipFill>
        <p:spPr>
          <a:xfrm>
            <a:off x="-15289" y="-29810"/>
            <a:ext cx="2183097" cy="2853988"/>
          </a:xfrm>
          <a:prstGeom prst="rect">
            <a:avLst/>
          </a:prstGeom>
          <a:noFill/>
          <a:ln>
            <a:noFill/>
          </a:ln>
        </p:spPr>
      </p:pic>
      <p:pic>
        <p:nvPicPr>
          <p:cNvPr id="1633" name="Google Shape;1633;p37"/>
          <p:cNvPicPr preferRelativeResize="0"/>
          <p:nvPr/>
        </p:nvPicPr>
        <p:blipFill rotWithShape="1">
          <a:blip r:embed="rId4">
            <a:alphaModFix/>
          </a:blip>
          <a:srcRect b="0" l="0" r="0" t="51431"/>
          <a:stretch/>
        </p:blipFill>
        <p:spPr>
          <a:xfrm>
            <a:off x="0" y="2824178"/>
            <a:ext cx="2180731" cy="2724869"/>
          </a:xfrm>
          <a:prstGeom prst="rect">
            <a:avLst/>
          </a:prstGeom>
          <a:noFill/>
          <a:ln>
            <a:noFill/>
          </a:ln>
        </p:spPr>
      </p:pic>
      <p:sp>
        <p:nvSpPr>
          <p:cNvPr id="1634" name="Google Shape;1634;p37"/>
          <p:cNvSpPr txBox="1"/>
          <p:nvPr/>
        </p:nvSpPr>
        <p:spPr>
          <a:xfrm>
            <a:off x="-15289" y="766609"/>
            <a:ext cx="218309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9 - 2022</a:t>
            </a:r>
            <a:endParaRPr b="1" sz="1200">
              <a:solidFill>
                <a:schemeClr val="dk1"/>
              </a:solidFill>
              <a:latin typeface="Arial Narrow"/>
              <a:ea typeface="Arial Narrow"/>
              <a:cs typeface="Arial Narrow"/>
              <a:sym typeface="Arial Narrow"/>
            </a:endParaRPr>
          </a:p>
        </p:txBody>
      </p:sp>
      <p:grpSp>
        <p:nvGrpSpPr>
          <p:cNvPr id="1635" name="Google Shape;1635;p37"/>
          <p:cNvGrpSpPr/>
          <p:nvPr/>
        </p:nvGrpSpPr>
        <p:grpSpPr>
          <a:xfrm>
            <a:off x="179214" y="4211960"/>
            <a:ext cx="1892650" cy="488476"/>
            <a:chOff x="2397524" y="3379972"/>
            <a:chExt cx="4508500" cy="904875"/>
          </a:xfrm>
        </p:grpSpPr>
        <p:pic>
          <p:nvPicPr>
            <p:cNvPr id="1636" name="Google Shape;1636;p37"/>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637" name="Google Shape;1637;p37"/>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79</a:t>
              </a:r>
              <a:endParaRPr b="1" sz="2000">
                <a:solidFill>
                  <a:schemeClr val="dk1"/>
                </a:solidFill>
                <a:latin typeface="Arial Narrow"/>
                <a:ea typeface="Arial Narrow"/>
                <a:cs typeface="Arial Narrow"/>
                <a:sym typeface="Arial Narrow"/>
              </a:endParaRPr>
            </a:p>
          </p:txBody>
        </p:sp>
      </p:grpSp>
      <p:sp>
        <p:nvSpPr>
          <p:cNvPr id="1638" name="Google Shape;1638;p37"/>
          <p:cNvSpPr txBox="1"/>
          <p:nvPr/>
        </p:nvSpPr>
        <p:spPr>
          <a:xfrm>
            <a:off x="0" y="4716016"/>
            <a:ext cx="2180731" cy="89255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a:t>
            </a:r>
            <a:r>
              <a:rPr b="1" lang="es-ES" sz="1200">
                <a:solidFill>
                  <a:srgbClr val="FF0000"/>
                </a:solidFill>
                <a:latin typeface="Arial Narrow"/>
                <a:ea typeface="Arial Narrow"/>
                <a:cs typeface="Arial Narrow"/>
                <a:sym typeface="Arial Narrow"/>
              </a:rPr>
              <a:t> aumentó</a:t>
            </a:r>
            <a:r>
              <a:rPr b="1" lang="es-ES" sz="1200">
                <a:solidFill>
                  <a:schemeClr val="dk1"/>
                </a:solidFill>
                <a:latin typeface="Arial Narrow"/>
                <a:ea typeface="Arial Narrow"/>
                <a:cs typeface="Arial Narrow"/>
                <a:sym typeface="Arial Narrow"/>
              </a:rPr>
              <a:t> en un </a:t>
            </a:r>
            <a:r>
              <a:rPr b="1" lang="es-ES" sz="1600">
                <a:solidFill>
                  <a:srgbClr val="FF0000"/>
                </a:solidFill>
                <a:latin typeface="Arial Narrow"/>
                <a:ea typeface="Arial Narrow"/>
                <a:cs typeface="Arial Narrow"/>
                <a:sym typeface="Arial Narrow"/>
              </a:rPr>
              <a:t>18%</a:t>
            </a:r>
            <a:endParaRPr b="1" sz="1600">
              <a:solidFill>
                <a:srgbClr val="FF0000"/>
              </a:solidFill>
              <a:latin typeface="Arial Narrow"/>
              <a:ea typeface="Arial Narrow"/>
              <a:cs typeface="Arial Narrow"/>
              <a:sym typeface="Arial Narrow"/>
            </a:endParaRPr>
          </a:p>
        </p:txBody>
      </p:sp>
      <p:grpSp>
        <p:nvGrpSpPr>
          <p:cNvPr id="1639" name="Google Shape;1639;p37"/>
          <p:cNvGrpSpPr/>
          <p:nvPr/>
        </p:nvGrpSpPr>
        <p:grpSpPr>
          <a:xfrm>
            <a:off x="2448322" y="35496"/>
            <a:ext cx="3446504" cy="276999"/>
            <a:chOff x="2448322" y="74775"/>
            <a:chExt cx="3446504" cy="276999"/>
          </a:xfrm>
        </p:grpSpPr>
        <p:sp>
          <p:nvSpPr>
            <p:cNvPr id="1640" name="Google Shape;1640;p3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641" name="Google Shape;1641;p37"/>
            <p:cNvCxnSpPr>
              <a:stCxn id="164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642" name="Google Shape;1642;p3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643" name="Google Shape;1643;p37"/>
          <p:cNvSpPr/>
          <p:nvPr/>
        </p:nvSpPr>
        <p:spPr>
          <a:xfrm>
            <a:off x="-19798" y="5724128"/>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44" name="Google Shape;1644;p37"/>
          <p:cNvGrpSpPr/>
          <p:nvPr/>
        </p:nvGrpSpPr>
        <p:grpSpPr>
          <a:xfrm>
            <a:off x="182129" y="5840848"/>
            <a:ext cx="3446504" cy="276999"/>
            <a:chOff x="2448322" y="74775"/>
            <a:chExt cx="3446504" cy="276999"/>
          </a:xfrm>
        </p:grpSpPr>
        <p:sp>
          <p:nvSpPr>
            <p:cNvPr id="1645" name="Google Shape;1645;p3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646" name="Google Shape;1646;p37"/>
            <p:cNvCxnSpPr>
              <a:stCxn id="164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647" name="Google Shape;1647;p3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648" name="Google Shape;1648;p3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Pág..37 </a:t>
            </a:r>
            <a:endParaRPr b="1" sz="1050">
              <a:solidFill>
                <a:schemeClr val="dk1"/>
              </a:solidFill>
              <a:latin typeface="Arial Narrow"/>
              <a:ea typeface="Arial Narrow"/>
              <a:cs typeface="Arial Narrow"/>
              <a:sym typeface="Arial Narrow"/>
            </a:endParaRPr>
          </a:p>
        </p:txBody>
      </p:sp>
      <p:sp>
        <p:nvSpPr>
          <p:cNvPr id="1649" name="Google Shape;1649;p37"/>
          <p:cNvSpPr txBox="1"/>
          <p:nvPr>
            <p:ph type="ctrTitle"/>
          </p:nvPr>
        </p:nvSpPr>
        <p:spPr>
          <a:xfrm>
            <a:off x="-29713" y="101346"/>
            <a:ext cx="2208885" cy="707886"/>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Sífilis Congénita  SC</a:t>
            </a:r>
            <a:endParaRPr/>
          </a:p>
        </p:txBody>
      </p:sp>
      <p:grpSp>
        <p:nvGrpSpPr>
          <p:cNvPr id="1650" name="Google Shape;1650;p37"/>
          <p:cNvGrpSpPr/>
          <p:nvPr/>
        </p:nvGrpSpPr>
        <p:grpSpPr>
          <a:xfrm>
            <a:off x="190632" y="6431434"/>
            <a:ext cx="1720560" cy="984780"/>
            <a:chOff x="-36884" y="6965837"/>
            <a:chExt cx="1305446" cy="984780"/>
          </a:xfrm>
        </p:grpSpPr>
        <p:sp>
          <p:nvSpPr>
            <p:cNvPr id="1651" name="Google Shape;1651;p37"/>
            <p:cNvSpPr txBox="1"/>
            <p:nvPr/>
          </p:nvSpPr>
          <p:spPr>
            <a:xfrm>
              <a:off x="-34820" y="6965837"/>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b="1" sz="1200" u="sng">
                <a:solidFill>
                  <a:schemeClr val="dk1"/>
                </a:solidFill>
                <a:latin typeface="Arial Narrow"/>
                <a:ea typeface="Arial Narrow"/>
                <a:cs typeface="Arial Narrow"/>
                <a:sym typeface="Arial Narrow"/>
              </a:endParaRPr>
            </a:p>
          </p:txBody>
        </p:sp>
        <p:sp>
          <p:nvSpPr>
            <p:cNvPr id="1652" name="Google Shape;1652;p37"/>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94,9%</a:t>
              </a:r>
              <a:endParaRPr b="1" sz="1600">
                <a:solidFill>
                  <a:schemeClr val="dk1"/>
                </a:solidFill>
                <a:latin typeface="Arial Narrow"/>
                <a:ea typeface="Arial Narrow"/>
                <a:cs typeface="Arial Narrow"/>
                <a:sym typeface="Arial Narrow"/>
              </a:endParaRPr>
            </a:p>
          </p:txBody>
        </p:sp>
        <p:sp>
          <p:nvSpPr>
            <p:cNvPr id="1653" name="Google Shape;1653;p37"/>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75 casos</a:t>
              </a:r>
              <a:endParaRPr b="1" sz="1200">
                <a:solidFill>
                  <a:schemeClr val="dk1"/>
                </a:solidFill>
                <a:latin typeface="Arial Narrow"/>
                <a:ea typeface="Arial Narrow"/>
                <a:cs typeface="Arial Narrow"/>
                <a:sym typeface="Arial Narrow"/>
              </a:endParaRPr>
            </a:p>
          </p:txBody>
        </p:sp>
      </p:grpSp>
      <p:pic>
        <p:nvPicPr>
          <p:cNvPr id="1654" name="Google Shape;1654;p37"/>
          <p:cNvPicPr preferRelativeResize="0"/>
          <p:nvPr/>
        </p:nvPicPr>
        <p:blipFill rotWithShape="1">
          <a:blip r:embed="rId6">
            <a:alphaModFix/>
          </a:blip>
          <a:srcRect b="0" l="0" r="0" t="0"/>
          <a:stretch/>
        </p:blipFill>
        <p:spPr>
          <a:xfrm>
            <a:off x="2825786" y="7753337"/>
            <a:ext cx="933450" cy="742950"/>
          </a:xfrm>
          <a:prstGeom prst="rect">
            <a:avLst/>
          </a:prstGeom>
          <a:noFill/>
          <a:ln>
            <a:noFill/>
          </a:ln>
        </p:spPr>
      </p:pic>
      <p:grpSp>
        <p:nvGrpSpPr>
          <p:cNvPr id="1655" name="Google Shape;1655;p37"/>
          <p:cNvGrpSpPr/>
          <p:nvPr/>
        </p:nvGrpSpPr>
        <p:grpSpPr>
          <a:xfrm>
            <a:off x="2429055" y="7930449"/>
            <a:ext cx="4752046" cy="1213551"/>
            <a:chOff x="-103304" y="6807924"/>
            <a:chExt cx="1409470" cy="1213551"/>
          </a:xfrm>
        </p:grpSpPr>
        <p:sp>
          <p:nvSpPr>
            <p:cNvPr id="1656" name="Google Shape;1656;p37"/>
            <p:cNvSpPr txBox="1"/>
            <p:nvPr/>
          </p:nvSpPr>
          <p:spPr>
            <a:xfrm>
              <a:off x="-13687" y="680792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b="1" sz="1200" u="sng">
                <a:solidFill>
                  <a:schemeClr val="dk1"/>
                </a:solidFill>
                <a:latin typeface="Arial Narrow"/>
                <a:ea typeface="Arial Narrow"/>
                <a:cs typeface="Arial Narrow"/>
                <a:sym typeface="Arial Narrow"/>
              </a:endParaRPr>
            </a:p>
          </p:txBody>
        </p:sp>
        <p:sp>
          <p:nvSpPr>
            <p:cNvPr id="1657" name="Google Shape;1657;p37"/>
            <p:cNvSpPr/>
            <p:nvPr/>
          </p:nvSpPr>
          <p:spPr>
            <a:xfrm>
              <a:off x="-103304" y="7363321"/>
              <a:ext cx="1409470" cy="65815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Subsidiado 54,4% - 43</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No afiliadas 27,8% - 22</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El 82% de los casos subsidiados y no afiliados,  población con mayores factores de riesgo como sus madres.</a:t>
              </a:r>
              <a:endParaRPr b="1" sz="1600">
                <a:solidFill>
                  <a:schemeClr val="dk1"/>
                </a:solidFill>
                <a:latin typeface="Arial Narrow"/>
                <a:ea typeface="Arial Narrow"/>
                <a:cs typeface="Arial Narrow"/>
                <a:sym typeface="Arial Narrow"/>
              </a:endParaRPr>
            </a:p>
          </p:txBody>
        </p:sp>
      </p:grpSp>
      <p:grpSp>
        <p:nvGrpSpPr>
          <p:cNvPr id="1658" name="Google Shape;1658;p37"/>
          <p:cNvGrpSpPr/>
          <p:nvPr/>
        </p:nvGrpSpPr>
        <p:grpSpPr>
          <a:xfrm>
            <a:off x="312062" y="7596336"/>
            <a:ext cx="911150" cy="1573268"/>
            <a:chOff x="1008590" y="553075"/>
            <a:chExt cx="911150" cy="1573268"/>
          </a:xfrm>
        </p:grpSpPr>
        <p:pic>
          <p:nvPicPr>
            <p:cNvPr id="1659" name="Google Shape;1659;p37"/>
            <p:cNvPicPr preferRelativeResize="0"/>
            <p:nvPr/>
          </p:nvPicPr>
          <p:blipFill rotWithShape="1">
            <a:blip r:embed="rId7">
              <a:alphaModFix/>
            </a:blip>
            <a:srcRect b="0" l="0" r="84474" t="10614"/>
            <a:stretch/>
          </p:blipFill>
          <p:spPr>
            <a:xfrm>
              <a:off x="1131620" y="553075"/>
              <a:ext cx="737696" cy="720656"/>
            </a:xfrm>
            <a:prstGeom prst="rect">
              <a:avLst/>
            </a:prstGeom>
            <a:noFill/>
            <a:ln>
              <a:noFill/>
            </a:ln>
          </p:spPr>
        </p:pic>
        <p:sp>
          <p:nvSpPr>
            <p:cNvPr id="1660" name="Google Shape;1660;p37"/>
            <p:cNvSpPr/>
            <p:nvPr/>
          </p:nvSpPr>
          <p:spPr>
            <a:xfrm>
              <a:off x="1008590" y="1520368"/>
              <a:ext cx="911150"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53,2%</a:t>
              </a:r>
              <a:endParaRPr b="1" sz="1600">
                <a:solidFill>
                  <a:schemeClr val="dk1"/>
                </a:solidFill>
                <a:latin typeface="Arial Narrow"/>
                <a:ea typeface="Arial Narrow"/>
                <a:cs typeface="Arial Narrow"/>
                <a:sym typeface="Arial Narrow"/>
              </a:endParaRPr>
            </a:p>
          </p:txBody>
        </p:sp>
        <p:sp>
          <p:nvSpPr>
            <p:cNvPr id="1661" name="Google Shape;1661;p37"/>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1662" name="Google Shape;1662;p37"/>
            <p:cNvSpPr/>
            <p:nvPr/>
          </p:nvSpPr>
          <p:spPr>
            <a:xfrm>
              <a:off x="1141927" y="1849344"/>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42 casos</a:t>
              </a:r>
              <a:endParaRPr sz="1200">
                <a:solidFill>
                  <a:schemeClr val="dk1"/>
                </a:solidFill>
                <a:latin typeface="Calibri"/>
                <a:ea typeface="Calibri"/>
                <a:cs typeface="Calibri"/>
                <a:sym typeface="Calibri"/>
              </a:endParaRPr>
            </a:p>
          </p:txBody>
        </p:sp>
      </p:grpSp>
      <p:grpSp>
        <p:nvGrpSpPr>
          <p:cNvPr id="1663" name="Google Shape;1663;p37"/>
          <p:cNvGrpSpPr/>
          <p:nvPr/>
        </p:nvGrpSpPr>
        <p:grpSpPr>
          <a:xfrm>
            <a:off x="1431777" y="7606216"/>
            <a:ext cx="901898" cy="1563388"/>
            <a:chOff x="1512218" y="7507641"/>
            <a:chExt cx="901898" cy="1563388"/>
          </a:xfrm>
        </p:grpSpPr>
        <p:sp>
          <p:nvSpPr>
            <p:cNvPr id="1664" name="Google Shape;1664;p37"/>
            <p:cNvSpPr/>
            <p:nvPr/>
          </p:nvSpPr>
          <p:spPr>
            <a:xfrm>
              <a:off x="1512218" y="8461286"/>
              <a:ext cx="90189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46,8%</a:t>
              </a:r>
              <a:endParaRPr b="1" sz="1600">
                <a:solidFill>
                  <a:schemeClr val="dk1"/>
                </a:solidFill>
                <a:latin typeface="Arial Narrow"/>
                <a:ea typeface="Arial Narrow"/>
                <a:cs typeface="Arial Narrow"/>
                <a:sym typeface="Arial Narrow"/>
              </a:endParaRPr>
            </a:p>
          </p:txBody>
        </p:sp>
        <p:sp>
          <p:nvSpPr>
            <p:cNvPr id="1665" name="Google Shape;1665;p37"/>
            <p:cNvSpPr/>
            <p:nvPr/>
          </p:nvSpPr>
          <p:spPr>
            <a:xfrm>
              <a:off x="1595331" y="8187986"/>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1666" name="Google Shape;1666;p37"/>
            <p:cNvSpPr/>
            <p:nvPr/>
          </p:nvSpPr>
          <p:spPr>
            <a:xfrm>
              <a:off x="1592659" y="8794030"/>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37 casos</a:t>
              </a:r>
              <a:endParaRPr sz="1200">
                <a:solidFill>
                  <a:schemeClr val="dk1"/>
                </a:solidFill>
                <a:latin typeface="Calibri"/>
                <a:ea typeface="Calibri"/>
                <a:cs typeface="Calibri"/>
                <a:sym typeface="Calibri"/>
              </a:endParaRPr>
            </a:p>
          </p:txBody>
        </p:sp>
        <p:pic>
          <p:nvPicPr>
            <p:cNvPr id="1667" name="Google Shape;1667;p37"/>
            <p:cNvPicPr preferRelativeResize="0"/>
            <p:nvPr/>
          </p:nvPicPr>
          <p:blipFill rotWithShape="1">
            <a:blip r:embed="rId7">
              <a:alphaModFix/>
            </a:blip>
            <a:srcRect b="0" l="29313" r="56038" t="7366"/>
            <a:stretch/>
          </p:blipFill>
          <p:spPr>
            <a:xfrm>
              <a:off x="1584226" y="7507641"/>
              <a:ext cx="696035" cy="748294"/>
            </a:xfrm>
            <a:prstGeom prst="rect">
              <a:avLst/>
            </a:prstGeom>
            <a:noFill/>
            <a:ln>
              <a:noFill/>
            </a:ln>
          </p:spPr>
        </p:pic>
      </p:grpSp>
      <p:grpSp>
        <p:nvGrpSpPr>
          <p:cNvPr id="1668" name="Google Shape;1668;p37"/>
          <p:cNvGrpSpPr/>
          <p:nvPr/>
        </p:nvGrpSpPr>
        <p:grpSpPr>
          <a:xfrm>
            <a:off x="2009840" y="6391147"/>
            <a:ext cx="1721982" cy="837611"/>
            <a:chOff x="-1330354" y="2862231"/>
            <a:chExt cx="1721982" cy="837611"/>
          </a:xfrm>
        </p:grpSpPr>
        <p:sp>
          <p:nvSpPr>
            <p:cNvPr id="1669" name="Google Shape;1669;p37"/>
            <p:cNvSpPr/>
            <p:nvPr/>
          </p:nvSpPr>
          <p:spPr>
            <a:xfrm>
              <a:off x="-1138856" y="3339802"/>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21,5%</a:t>
              </a:r>
              <a:endParaRPr b="1" sz="1600">
                <a:solidFill>
                  <a:schemeClr val="dk1"/>
                </a:solidFill>
                <a:latin typeface="Arial Narrow"/>
                <a:ea typeface="Arial Narrow"/>
                <a:cs typeface="Arial Narrow"/>
                <a:sym typeface="Arial Narrow"/>
              </a:endParaRPr>
            </a:p>
          </p:txBody>
        </p:sp>
        <p:sp>
          <p:nvSpPr>
            <p:cNvPr id="1670" name="Google Shape;1670;p37"/>
            <p:cNvSpPr/>
            <p:nvPr/>
          </p:nvSpPr>
          <p:spPr>
            <a:xfrm>
              <a:off x="-1330354" y="2862231"/>
              <a:ext cx="1127232"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Madre migrante</a:t>
              </a:r>
              <a:endParaRPr b="1" sz="1200" u="sng">
                <a:solidFill>
                  <a:srgbClr val="000000"/>
                </a:solidFill>
                <a:latin typeface="Arial Narrow"/>
                <a:ea typeface="Arial Narrow"/>
                <a:cs typeface="Arial Narrow"/>
                <a:sym typeface="Arial Narrow"/>
              </a:endParaRPr>
            </a:p>
          </p:txBody>
        </p:sp>
        <p:sp>
          <p:nvSpPr>
            <p:cNvPr id="1671" name="Google Shape;1671;p37"/>
            <p:cNvSpPr/>
            <p:nvPr/>
          </p:nvSpPr>
          <p:spPr>
            <a:xfrm>
              <a:off x="-328441" y="3390626"/>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17 casos</a:t>
              </a:r>
              <a:endParaRPr sz="1200">
                <a:solidFill>
                  <a:schemeClr val="dk1"/>
                </a:solidFill>
                <a:latin typeface="Calibri"/>
                <a:ea typeface="Calibri"/>
                <a:cs typeface="Calibri"/>
                <a:sym typeface="Calibri"/>
              </a:endParaRPr>
            </a:p>
          </p:txBody>
        </p:sp>
      </p:grpSp>
      <p:sp>
        <p:nvSpPr>
          <p:cNvPr id="1672" name="Google Shape;1672;p37"/>
          <p:cNvSpPr txBox="1"/>
          <p:nvPr/>
        </p:nvSpPr>
        <p:spPr>
          <a:xfrm>
            <a:off x="4280481" y="6270101"/>
            <a:ext cx="224121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Tasa de incidencia </a:t>
            </a:r>
            <a:endParaRPr b="1" sz="1050">
              <a:solidFill>
                <a:schemeClr val="dk1"/>
              </a:solidFill>
              <a:latin typeface="Arial Narrow"/>
              <a:ea typeface="Arial Narrow"/>
              <a:cs typeface="Arial Narrow"/>
              <a:sym typeface="Arial Narrow"/>
            </a:endParaRPr>
          </a:p>
        </p:txBody>
      </p:sp>
      <p:sp>
        <p:nvSpPr>
          <p:cNvPr id="1673" name="Google Shape;1673;p37"/>
          <p:cNvSpPr txBox="1"/>
          <p:nvPr/>
        </p:nvSpPr>
        <p:spPr>
          <a:xfrm>
            <a:off x="4517440" y="6529660"/>
            <a:ext cx="1915909"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rgbClr val="C00000"/>
                </a:solidFill>
                <a:latin typeface="Arial Narrow"/>
                <a:ea typeface="Arial Narrow"/>
                <a:cs typeface="Arial Narrow"/>
                <a:sym typeface="Arial Narrow"/>
              </a:rPr>
              <a:t>4,1 casos por mil nacidos vivos</a:t>
            </a:r>
            <a:endParaRPr/>
          </a:p>
          <a:p>
            <a:pPr indent="0" lvl="0" marL="0" marR="0" rtl="0" algn="ctr">
              <a:spcBef>
                <a:spcPts val="0"/>
              </a:spcBef>
              <a:spcAft>
                <a:spcPts val="0"/>
              </a:spcAft>
              <a:buNone/>
            </a:pPr>
            <a:r>
              <a:t/>
            </a:r>
            <a:endParaRPr b="1" sz="1100">
              <a:solidFill>
                <a:srgbClr val="C00000"/>
              </a:solidFill>
              <a:latin typeface="Arial Narrow"/>
              <a:ea typeface="Arial Narrow"/>
              <a:cs typeface="Arial Narrow"/>
              <a:sym typeface="Arial Narrow"/>
            </a:endParaRPr>
          </a:p>
        </p:txBody>
      </p:sp>
      <p:cxnSp>
        <p:nvCxnSpPr>
          <p:cNvPr id="1674" name="Google Shape;1674;p37"/>
          <p:cNvCxnSpPr/>
          <p:nvPr/>
        </p:nvCxnSpPr>
        <p:spPr>
          <a:xfrm rot="10800000">
            <a:off x="4323704" y="6918584"/>
            <a:ext cx="2154764" cy="0"/>
          </a:xfrm>
          <a:prstGeom prst="straightConnector1">
            <a:avLst/>
          </a:prstGeom>
          <a:noFill/>
          <a:ln cap="flat" cmpd="sng" w="9525">
            <a:solidFill>
              <a:srgbClr val="002060"/>
            </a:solidFill>
            <a:prstDash val="solid"/>
            <a:round/>
            <a:headEnd len="sm" w="sm" type="none"/>
            <a:tailEnd len="med" w="med" type="oval"/>
          </a:ln>
        </p:spPr>
      </p:cxnSp>
      <p:sp>
        <p:nvSpPr>
          <p:cNvPr id="1675" name="Google Shape;1675;p37"/>
          <p:cNvSpPr txBox="1"/>
          <p:nvPr/>
        </p:nvSpPr>
        <p:spPr>
          <a:xfrm>
            <a:off x="4448772" y="7044123"/>
            <a:ext cx="224121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Cumplen con la definición de caso </a:t>
            </a:r>
            <a:endParaRPr/>
          </a:p>
        </p:txBody>
      </p:sp>
      <p:sp>
        <p:nvSpPr>
          <p:cNvPr id="1676" name="Google Shape;1676;p37"/>
          <p:cNvSpPr txBox="1"/>
          <p:nvPr/>
        </p:nvSpPr>
        <p:spPr>
          <a:xfrm>
            <a:off x="4590660" y="7378289"/>
            <a:ext cx="1737976"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84% (57 de 69 analizados)</a:t>
            </a:r>
            <a:endParaRPr b="1" sz="1200">
              <a:solidFill>
                <a:srgbClr val="C00000"/>
              </a:solidFill>
              <a:latin typeface="Arial Narrow"/>
              <a:ea typeface="Arial Narrow"/>
              <a:cs typeface="Arial Narrow"/>
              <a:sym typeface="Arial Narrow"/>
            </a:endParaRPr>
          </a:p>
        </p:txBody>
      </p:sp>
      <p:cxnSp>
        <p:nvCxnSpPr>
          <p:cNvPr id="1677" name="Google Shape;1677;p37"/>
          <p:cNvCxnSpPr/>
          <p:nvPr/>
        </p:nvCxnSpPr>
        <p:spPr>
          <a:xfrm rot="10800000">
            <a:off x="2434856" y="2987749"/>
            <a:ext cx="2554543" cy="75"/>
          </a:xfrm>
          <a:prstGeom prst="straightConnector1">
            <a:avLst/>
          </a:prstGeom>
          <a:noFill/>
          <a:ln cap="flat" cmpd="sng" w="9525">
            <a:solidFill>
              <a:srgbClr val="002060"/>
            </a:solidFill>
            <a:prstDash val="solid"/>
            <a:round/>
            <a:headEnd len="sm" w="sm" type="none"/>
            <a:tailEnd len="med" w="med" type="oval"/>
          </a:ln>
        </p:spPr>
      </p:cxnSp>
      <p:cxnSp>
        <p:nvCxnSpPr>
          <p:cNvPr id="1678" name="Google Shape;1678;p37"/>
          <p:cNvCxnSpPr/>
          <p:nvPr/>
        </p:nvCxnSpPr>
        <p:spPr>
          <a:xfrm rot="10800000">
            <a:off x="4280481" y="7655288"/>
            <a:ext cx="2154764" cy="0"/>
          </a:xfrm>
          <a:prstGeom prst="straightConnector1">
            <a:avLst/>
          </a:prstGeom>
          <a:noFill/>
          <a:ln cap="flat" cmpd="sng" w="9525">
            <a:solidFill>
              <a:srgbClr val="002060"/>
            </a:solidFill>
            <a:prstDash val="solid"/>
            <a:round/>
            <a:headEnd len="sm" w="sm" type="none"/>
            <a:tailEnd len="med" w="med" type="oval"/>
          </a:ln>
        </p:spPr>
      </p:cxnSp>
      <p:pic>
        <p:nvPicPr>
          <p:cNvPr id="1679" name="Google Shape;1679;p37"/>
          <p:cNvPicPr preferRelativeResize="0"/>
          <p:nvPr/>
        </p:nvPicPr>
        <p:blipFill rotWithShape="1">
          <a:blip r:embed="rId8">
            <a:alphaModFix/>
          </a:blip>
          <a:srcRect b="0" l="0" r="0" t="0"/>
          <a:stretch/>
        </p:blipFill>
        <p:spPr>
          <a:xfrm>
            <a:off x="2201895" y="323528"/>
            <a:ext cx="4926947" cy="2595918"/>
          </a:xfrm>
          <a:prstGeom prst="rect">
            <a:avLst/>
          </a:prstGeom>
          <a:noFill/>
          <a:ln>
            <a:noFill/>
          </a:ln>
        </p:spPr>
      </p:pic>
      <p:pic>
        <p:nvPicPr>
          <p:cNvPr id="1680" name="Google Shape;1680;p37"/>
          <p:cNvPicPr preferRelativeResize="0"/>
          <p:nvPr/>
        </p:nvPicPr>
        <p:blipFill rotWithShape="1">
          <a:blip r:embed="rId9">
            <a:alphaModFix/>
          </a:blip>
          <a:srcRect b="0" l="0" r="0" t="0"/>
          <a:stretch/>
        </p:blipFill>
        <p:spPr>
          <a:xfrm>
            <a:off x="2457711" y="3059832"/>
            <a:ext cx="4239083" cy="1827941"/>
          </a:xfrm>
          <a:prstGeom prst="rect">
            <a:avLst/>
          </a:prstGeom>
          <a:noFill/>
          <a:ln>
            <a:noFill/>
          </a:ln>
        </p:spPr>
      </p:pic>
      <p:pic>
        <p:nvPicPr>
          <p:cNvPr id="1681" name="Google Shape;1681;p37"/>
          <p:cNvPicPr preferRelativeResize="0"/>
          <p:nvPr/>
        </p:nvPicPr>
        <p:blipFill rotWithShape="1">
          <a:blip r:embed="rId10">
            <a:alphaModFix/>
          </a:blip>
          <a:srcRect b="0" l="0" r="0" t="0"/>
          <a:stretch/>
        </p:blipFill>
        <p:spPr>
          <a:xfrm>
            <a:off x="2184105" y="4940165"/>
            <a:ext cx="4962525" cy="6096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5" name="Shape 1685"/>
        <p:cNvGrpSpPr/>
        <p:nvPr/>
      </p:nvGrpSpPr>
      <p:grpSpPr>
        <a:xfrm>
          <a:off x="0" y="0"/>
          <a:ext cx="0" cy="0"/>
          <a:chOff x="0" y="0"/>
          <a:chExt cx="0" cy="0"/>
        </a:xfrm>
      </p:grpSpPr>
      <p:pic>
        <p:nvPicPr>
          <p:cNvPr id="1686" name="Google Shape;1686;p38"/>
          <p:cNvPicPr preferRelativeResize="0"/>
          <p:nvPr/>
        </p:nvPicPr>
        <p:blipFill rotWithShape="1">
          <a:blip r:embed="rId3">
            <a:alphaModFix/>
          </a:blip>
          <a:srcRect b="0" l="0" r="0" t="51431"/>
          <a:stretch/>
        </p:blipFill>
        <p:spPr>
          <a:xfrm>
            <a:off x="0" y="2824178"/>
            <a:ext cx="2180731" cy="2977970"/>
          </a:xfrm>
          <a:prstGeom prst="rect">
            <a:avLst/>
          </a:prstGeom>
          <a:noFill/>
          <a:ln>
            <a:noFill/>
          </a:ln>
        </p:spPr>
      </p:pic>
      <p:grpSp>
        <p:nvGrpSpPr>
          <p:cNvPr id="1687" name="Google Shape;1687;p38"/>
          <p:cNvGrpSpPr/>
          <p:nvPr/>
        </p:nvGrpSpPr>
        <p:grpSpPr>
          <a:xfrm>
            <a:off x="179214" y="4211960"/>
            <a:ext cx="1892650" cy="488476"/>
            <a:chOff x="2397524" y="3379972"/>
            <a:chExt cx="4508500" cy="904875"/>
          </a:xfrm>
        </p:grpSpPr>
        <p:pic>
          <p:nvPicPr>
            <p:cNvPr id="1688" name="Google Shape;1688;p38"/>
            <p:cNvPicPr preferRelativeResize="0"/>
            <p:nvPr/>
          </p:nvPicPr>
          <p:blipFill rotWithShape="1">
            <a:blip r:embed="rId4">
              <a:alphaModFix/>
            </a:blip>
            <a:srcRect b="0" l="0" r="0" t="0"/>
            <a:stretch/>
          </p:blipFill>
          <p:spPr>
            <a:xfrm>
              <a:off x="2397524" y="3379972"/>
              <a:ext cx="4508500" cy="904875"/>
            </a:xfrm>
            <a:prstGeom prst="rect">
              <a:avLst/>
            </a:prstGeom>
            <a:noFill/>
            <a:ln>
              <a:noFill/>
            </a:ln>
          </p:spPr>
        </p:pic>
        <p:sp>
          <p:nvSpPr>
            <p:cNvPr id="1689" name="Google Shape;1689;p38"/>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47</a:t>
              </a:r>
              <a:endParaRPr b="1" sz="2000">
                <a:solidFill>
                  <a:schemeClr val="dk1"/>
                </a:solidFill>
                <a:latin typeface="Arial Narrow"/>
                <a:ea typeface="Arial Narrow"/>
                <a:cs typeface="Arial Narrow"/>
                <a:sym typeface="Arial Narrow"/>
              </a:endParaRPr>
            </a:p>
          </p:txBody>
        </p:sp>
      </p:grpSp>
      <p:grpSp>
        <p:nvGrpSpPr>
          <p:cNvPr id="1690" name="Google Shape;1690;p38"/>
          <p:cNvGrpSpPr/>
          <p:nvPr/>
        </p:nvGrpSpPr>
        <p:grpSpPr>
          <a:xfrm>
            <a:off x="2448322" y="74775"/>
            <a:ext cx="3446504" cy="276999"/>
            <a:chOff x="2448322" y="74775"/>
            <a:chExt cx="3446504" cy="276999"/>
          </a:xfrm>
        </p:grpSpPr>
        <p:sp>
          <p:nvSpPr>
            <p:cNvPr id="1691" name="Google Shape;1691;p3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692" name="Google Shape;1692;p38"/>
            <p:cNvCxnSpPr>
              <a:stCxn id="169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693" name="Google Shape;1693;p3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694" name="Google Shape;1694;p38"/>
          <p:cNvSpPr/>
          <p:nvPr/>
        </p:nvSpPr>
        <p:spPr>
          <a:xfrm>
            <a:off x="2149285" y="3059832"/>
            <a:ext cx="5033092"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95" name="Google Shape;1695;p38"/>
          <p:cNvGrpSpPr/>
          <p:nvPr/>
        </p:nvGrpSpPr>
        <p:grpSpPr>
          <a:xfrm>
            <a:off x="2458085" y="3131840"/>
            <a:ext cx="3446504" cy="276999"/>
            <a:chOff x="2448322" y="-177425"/>
            <a:chExt cx="3446504" cy="276999"/>
          </a:xfrm>
        </p:grpSpPr>
        <p:sp>
          <p:nvSpPr>
            <p:cNvPr id="1696" name="Google Shape;1696;p38"/>
            <p:cNvSpPr/>
            <p:nvPr/>
          </p:nvSpPr>
          <p:spPr>
            <a:xfrm>
              <a:off x="2448322" y="-17742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697" name="Google Shape;1697;p38"/>
            <p:cNvCxnSpPr>
              <a:stCxn id="1696" idx="6"/>
            </p:cNvCxnSpPr>
            <p:nvPr/>
          </p:nvCxnSpPr>
          <p:spPr>
            <a:xfrm>
              <a:off x="2736354" y="-46620"/>
              <a:ext cx="648000" cy="0"/>
            </a:xfrm>
            <a:prstGeom prst="straightConnector1">
              <a:avLst/>
            </a:prstGeom>
            <a:noFill/>
            <a:ln cap="flat" cmpd="sng" w="28575">
              <a:solidFill>
                <a:srgbClr val="C00000"/>
              </a:solidFill>
              <a:prstDash val="solid"/>
              <a:round/>
              <a:headEnd len="sm" w="sm" type="none"/>
              <a:tailEnd len="sm" w="sm" type="none"/>
            </a:ln>
          </p:spPr>
        </p:cxnSp>
        <p:sp>
          <p:nvSpPr>
            <p:cNvPr id="1698" name="Google Shape;1698;p38"/>
            <p:cNvSpPr txBox="1"/>
            <p:nvPr/>
          </p:nvSpPr>
          <p:spPr>
            <a:xfrm>
              <a:off x="3302538" y="-17742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sociodemográficas</a:t>
              </a:r>
              <a:endParaRPr b="1" sz="1200">
                <a:solidFill>
                  <a:schemeClr val="dk1"/>
                </a:solidFill>
                <a:latin typeface="Arial Narrow"/>
                <a:ea typeface="Arial Narrow"/>
                <a:cs typeface="Arial Narrow"/>
                <a:sym typeface="Arial Narrow"/>
              </a:endParaRPr>
            </a:p>
          </p:txBody>
        </p:sp>
      </p:grpSp>
      <p:sp>
        <p:nvSpPr>
          <p:cNvPr id="1699" name="Google Shape;1699;p3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38</a:t>
            </a:r>
            <a:endParaRPr b="1" sz="1050">
              <a:solidFill>
                <a:schemeClr val="dk1"/>
              </a:solidFill>
              <a:latin typeface="Arial Narrow"/>
              <a:ea typeface="Arial Narrow"/>
              <a:cs typeface="Arial Narrow"/>
              <a:sym typeface="Arial Narrow"/>
            </a:endParaRPr>
          </a:p>
        </p:txBody>
      </p:sp>
      <p:pic>
        <p:nvPicPr>
          <p:cNvPr id="1700" name="Google Shape;1700;p38"/>
          <p:cNvPicPr preferRelativeResize="0"/>
          <p:nvPr/>
        </p:nvPicPr>
        <p:blipFill rotWithShape="1">
          <a:blip r:embed="rId5">
            <a:alphaModFix/>
          </a:blip>
          <a:srcRect b="0" l="0" r="0" t="0"/>
          <a:stretch/>
        </p:blipFill>
        <p:spPr>
          <a:xfrm>
            <a:off x="0" y="0"/>
            <a:ext cx="2167808" cy="2820804"/>
          </a:xfrm>
          <a:prstGeom prst="rect">
            <a:avLst/>
          </a:prstGeom>
          <a:noFill/>
          <a:ln>
            <a:noFill/>
          </a:ln>
        </p:spPr>
      </p:pic>
      <p:sp>
        <p:nvSpPr>
          <p:cNvPr id="1701" name="Google Shape;1701;p38"/>
          <p:cNvSpPr txBox="1"/>
          <p:nvPr/>
        </p:nvSpPr>
        <p:spPr>
          <a:xfrm>
            <a:off x="-15461" y="2552525"/>
            <a:ext cx="218309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9 - 2022</a:t>
            </a:r>
            <a:endParaRPr b="1" sz="1200">
              <a:solidFill>
                <a:schemeClr val="dk1"/>
              </a:solidFill>
              <a:latin typeface="Arial Narrow"/>
              <a:ea typeface="Arial Narrow"/>
              <a:cs typeface="Arial Narrow"/>
              <a:sym typeface="Arial Narrow"/>
            </a:endParaRPr>
          </a:p>
        </p:txBody>
      </p:sp>
      <p:sp>
        <p:nvSpPr>
          <p:cNvPr id="1702" name="Google Shape;1702;p38"/>
          <p:cNvSpPr txBox="1"/>
          <p:nvPr/>
        </p:nvSpPr>
        <p:spPr>
          <a:xfrm>
            <a:off x="-15633" y="247183"/>
            <a:ext cx="2208885" cy="73866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400"/>
              <a:buFont typeface="Arial Narrow"/>
              <a:buNone/>
            </a:pPr>
            <a:r>
              <a:rPr b="1" lang="es-ES" sz="1400">
                <a:solidFill>
                  <a:srgbClr val="C00000"/>
                </a:solidFill>
                <a:latin typeface="Arial Narrow"/>
                <a:ea typeface="Arial Narrow"/>
                <a:cs typeface="Arial Narrow"/>
                <a:sym typeface="Arial Narrow"/>
              </a:rPr>
              <a:t>Gestantes con diagnóstico de VIH y Trasmisión Materno Infantil TMI de VIH. </a:t>
            </a:r>
            <a:endParaRPr b="1" sz="1400">
              <a:solidFill>
                <a:srgbClr val="C00000"/>
              </a:solidFill>
              <a:latin typeface="Arial Narrow"/>
              <a:ea typeface="Arial Narrow"/>
              <a:cs typeface="Arial Narrow"/>
              <a:sym typeface="Arial Narrow"/>
            </a:endParaRPr>
          </a:p>
        </p:txBody>
      </p:sp>
      <p:grpSp>
        <p:nvGrpSpPr>
          <p:cNvPr id="1703" name="Google Shape;1703;p38"/>
          <p:cNvGrpSpPr/>
          <p:nvPr/>
        </p:nvGrpSpPr>
        <p:grpSpPr>
          <a:xfrm>
            <a:off x="5197494" y="3853689"/>
            <a:ext cx="1976198" cy="1725981"/>
            <a:chOff x="-46892" y="10047979"/>
            <a:chExt cx="1499407" cy="1015206"/>
          </a:xfrm>
        </p:grpSpPr>
        <p:sp>
          <p:nvSpPr>
            <p:cNvPr id="1704" name="Google Shape;1704;p38"/>
            <p:cNvSpPr txBox="1"/>
            <p:nvPr/>
          </p:nvSpPr>
          <p:spPr>
            <a:xfrm>
              <a:off x="-7401" y="10047979"/>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b="1" sz="1200" u="sng">
                <a:solidFill>
                  <a:schemeClr val="dk1"/>
                </a:solidFill>
                <a:latin typeface="Arial Narrow"/>
                <a:ea typeface="Arial Narrow"/>
                <a:cs typeface="Arial Narrow"/>
                <a:sym typeface="Arial Narrow"/>
              </a:endParaRPr>
            </a:p>
          </p:txBody>
        </p:sp>
        <p:sp>
          <p:nvSpPr>
            <p:cNvPr id="1705" name="Google Shape;1705;p38"/>
            <p:cNvSpPr/>
            <p:nvPr/>
          </p:nvSpPr>
          <p:spPr>
            <a:xfrm>
              <a:off x="-46892" y="10302080"/>
              <a:ext cx="1499407" cy="761105"/>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34% - 16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a:t>
              </a:r>
              <a:r>
                <a:rPr b="1" lang="es-ES" sz="1400">
                  <a:solidFill>
                    <a:schemeClr val="dk1"/>
                  </a:solidFill>
                  <a:latin typeface="Arial Narrow"/>
                  <a:ea typeface="Arial Narrow"/>
                  <a:cs typeface="Arial Narrow"/>
                  <a:sym typeface="Arial Narrow"/>
                </a:rPr>
                <a:t> </a:t>
              </a:r>
              <a:r>
                <a:rPr b="1" lang="es-ES" sz="1100">
                  <a:solidFill>
                    <a:schemeClr val="dk1"/>
                  </a:solidFill>
                  <a:latin typeface="Arial Narrow"/>
                  <a:ea typeface="Arial Narrow"/>
                  <a:cs typeface="Arial Narrow"/>
                  <a:sym typeface="Arial Narrow"/>
                </a:rPr>
                <a:t> subsidiado</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36,2% - 17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No afiliadas</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25,5% - 12 casos</a:t>
              </a:r>
              <a:endParaRPr/>
            </a:p>
          </p:txBody>
        </p:sp>
      </p:grpSp>
      <p:grpSp>
        <p:nvGrpSpPr>
          <p:cNvPr id="1706" name="Google Shape;1706;p38"/>
          <p:cNvGrpSpPr/>
          <p:nvPr/>
        </p:nvGrpSpPr>
        <p:grpSpPr>
          <a:xfrm>
            <a:off x="2124145" y="4499993"/>
            <a:ext cx="1260281" cy="1122944"/>
            <a:chOff x="2298589" y="3174940"/>
            <a:chExt cx="1260281" cy="698773"/>
          </a:xfrm>
        </p:grpSpPr>
        <p:sp>
          <p:nvSpPr>
            <p:cNvPr id="1707" name="Google Shape;1707;p38"/>
            <p:cNvSpPr/>
            <p:nvPr/>
          </p:nvSpPr>
          <p:spPr>
            <a:xfrm>
              <a:off x="2507826" y="3407613"/>
              <a:ext cx="874090" cy="46610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b="1" sz="1600">
                <a:solidFill>
                  <a:schemeClr val="dk1"/>
                </a:solidFill>
                <a:latin typeface="Arial Narrow"/>
                <a:ea typeface="Arial Narrow"/>
                <a:cs typeface="Arial Narrow"/>
                <a:sym typeface="Arial Narrow"/>
              </a:endParaRPr>
            </a:p>
          </p:txBody>
        </p:sp>
        <p:sp>
          <p:nvSpPr>
            <p:cNvPr id="1708" name="Google Shape;1708;p38"/>
            <p:cNvSpPr/>
            <p:nvPr/>
          </p:nvSpPr>
          <p:spPr>
            <a:xfrm>
              <a:off x="2298589" y="3174940"/>
              <a:ext cx="126028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Habitante de calle</a:t>
              </a:r>
              <a:endParaRPr b="1" sz="1200" u="sng">
                <a:solidFill>
                  <a:srgbClr val="000000"/>
                </a:solidFill>
                <a:latin typeface="Arial Narrow"/>
                <a:ea typeface="Arial Narrow"/>
                <a:cs typeface="Arial Narrow"/>
                <a:sym typeface="Arial Narrow"/>
              </a:endParaRPr>
            </a:p>
          </p:txBody>
        </p:sp>
      </p:grpSp>
      <p:grpSp>
        <p:nvGrpSpPr>
          <p:cNvPr id="1709" name="Google Shape;1709;p38"/>
          <p:cNvGrpSpPr/>
          <p:nvPr/>
        </p:nvGrpSpPr>
        <p:grpSpPr>
          <a:xfrm>
            <a:off x="4334561" y="4499992"/>
            <a:ext cx="764855" cy="1119116"/>
            <a:chOff x="2548770" y="2872003"/>
            <a:chExt cx="764855" cy="1119116"/>
          </a:xfrm>
        </p:grpSpPr>
        <p:sp>
          <p:nvSpPr>
            <p:cNvPr id="1710" name="Google Shape;1710;p38"/>
            <p:cNvSpPr/>
            <p:nvPr/>
          </p:nvSpPr>
          <p:spPr>
            <a:xfrm>
              <a:off x="2548770" y="3198634"/>
              <a:ext cx="764855" cy="792485"/>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15 casos 31,9%</a:t>
              </a:r>
              <a:endParaRPr b="1" sz="1400">
                <a:solidFill>
                  <a:schemeClr val="dk1"/>
                </a:solidFill>
                <a:latin typeface="Arial Narrow"/>
                <a:ea typeface="Arial Narrow"/>
                <a:cs typeface="Arial Narrow"/>
                <a:sym typeface="Arial Narrow"/>
              </a:endParaRPr>
            </a:p>
          </p:txBody>
        </p:sp>
        <p:sp>
          <p:nvSpPr>
            <p:cNvPr id="1711" name="Google Shape;1711;p38"/>
            <p:cNvSpPr/>
            <p:nvPr/>
          </p:nvSpPr>
          <p:spPr>
            <a:xfrm>
              <a:off x="2572704" y="2872003"/>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grpSp>
      <p:grpSp>
        <p:nvGrpSpPr>
          <p:cNvPr id="1712" name="Google Shape;1712;p38"/>
          <p:cNvGrpSpPr/>
          <p:nvPr/>
        </p:nvGrpSpPr>
        <p:grpSpPr>
          <a:xfrm>
            <a:off x="3084475" y="4499994"/>
            <a:ext cx="1380071" cy="1132695"/>
            <a:chOff x="-285907" y="6736410"/>
            <a:chExt cx="1612468" cy="1003675"/>
          </a:xfrm>
        </p:grpSpPr>
        <p:sp>
          <p:nvSpPr>
            <p:cNvPr id="1713" name="Google Shape;1713;p38"/>
            <p:cNvSpPr txBox="1"/>
            <p:nvPr/>
          </p:nvSpPr>
          <p:spPr>
            <a:xfrm>
              <a:off x="-285907" y="6736410"/>
              <a:ext cx="161246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Carcelario</a:t>
              </a:r>
              <a:endParaRPr b="1" sz="1200" u="sng">
                <a:solidFill>
                  <a:schemeClr val="dk1"/>
                </a:solidFill>
                <a:latin typeface="Arial Narrow"/>
                <a:ea typeface="Arial Narrow"/>
                <a:cs typeface="Arial Narrow"/>
                <a:sym typeface="Arial Narrow"/>
              </a:endParaRPr>
            </a:p>
          </p:txBody>
        </p:sp>
        <p:sp>
          <p:nvSpPr>
            <p:cNvPr id="1714" name="Google Shape;1714;p38"/>
            <p:cNvSpPr/>
            <p:nvPr/>
          </p:nvSpPr>
          <p:spPr>
            <a:xfrm>
              <a:off x="-36885" y="7036821"/>
              <a:ext cx="1091214" cy="703264"/>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 caso</a:t>
              </a:r>
              <a:br>
                <a:rPr b="1" lang="es-ES" sz="1600">
                  <a:solidFill>
                    <a:schemeClr val="dk1"/>
                  </a:solidFill>
                  <a:latin typeface="Arial Narrow"/>
                  <a:ea typeface="Arial Narrow"/>
                  <a:cs typeface="Arial Narrow"/>
                  <a:sym typeface="Arial Narrow"/>
                </a:rPr>
              </a:br>
              <a:r>
                <a:rPr b="1" lang="es-ES" sz="1600">
                  <a:solidFill>
                    <a:schemeClr val="dk1"/>
                  </a:solidFill>
                  <a:latin typeface="Arial Narrow"/>
                  <a:ea typeface="Arial Narrow"/>
                  <a:cs typeface="Arial Narrow"/>
                  <a:sym typeface="Arial Narrow"/>
                </a:rPr>
                <a:t>2,1%</a:t>
              </a:r>
              <a:endParaRPr b="1" sz="1600">
                <a:solidFill>
                  <a:schemeClr val="dk1"/>
                </a:solidFill>
                <a:latin typeface="Arial Narrow"/>
                <a:ea typeface="Arial Narrow"/>
                <a:cs typeface="Arial Narrow"/>
                <a:sym typeface="Arial Narrow"/>
              </a:endParaRPr>
            </a:p>
          </p:txBody>
        </p:sp>
      </p:grpSp>
      <p:sp>
        <p:nvSpPr>
          <p:cNvPr id="1715" name="Google Shape;1715;p38"/>
          <p:cNvSpPr/>
          <p:nvPr/>
        </p:nvSpPr>
        <p:spPr>
          <a:xfrm>
            <a:off x="-9350" y="4786485"/>
            <a:ext cx="2062694"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Gestantes en seguimiento, conviviendo con VIH. </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Los casos se </a:t>
            </a:r>
            <a:r>
              <a:rPr b="1" lang="es-ES" sz="1200">
                <a:solidFill>
                  <a:srgbClr val="FF0000"/>
                </a:solidFill>
                <a:latin typeface="Arial Narrow"/>
                <a:ea typeface="Arial Narrow"/>
                <a:cs typeface="Arial Narrow"/>
                <a:sym typeface="Arial Narrow"/>
              </a:rPr>
              <a:t>incrementaron</a:t>
            </a:r>
            <a:r>
              <a:rPr b="1" lang="es-ES" sz="1200">
                <a:solidFill>
                  <a:schemeClr val="dk1"/>
                </a:solidFill>
                <a:latin typeface="Arial Narrow"/>
                <a:ea typeface="Arial Narrow"/>
                <a:cs typeface="Arial Narrow"/>
                <a:sym typeface="Arial Narrow"/>
              </a:rPr>
              <a:t> en un </a:t>
            </a:r>
            <a:r>
              <a:rPr b="1" lang="es-ES" sz="1600">
                <a:solidFill>
                  <a:srgbClr val="FF0000"/>
                </a:solidFill>
                <a:latin typeface="Arial Narrow"/>
                <a:ea typeface="Arial Narrow"/>
                <a:cs typeface="Arial Narrow"/>
                <a:sym typeface="Arial Narrow"/>
              </a:rPr>
              <a:t>19,1% </a:t>
            </a:r>
            <a:r>
              <a:rPr b="1" lang="es-ES" sz="1200">
                <a:solidFill>
                  <a:schemeClr val="dk1"/>
                </a:solidFill>
                <a:latin typeface="Arial Narrow"/>
                <a:ea typeface="Arial Narrow"/>
                <a:cs typeface="Arial Narrow"/>
                <a:sym typeface="Arial Narrow"/>
              </a:rPr>
              <a:t>respecto al mismo período del año anterior.</a:t>
            </a:r>
            <a:endParaRPr b="1" sz="1200">
              <a:solidFill>
                <a:schemeClr val="dk1"/>
              </a:solidFill>
              <a:latin typeface="Arial Narrow"/>
              <a:ea typeface="Arial Narrow"/>
              <a:cs typeface="Arial Narrow"/>
              <a:sym typeface="Arial Narrow"/>
            </a:endParaRPr>
          </a:p>
        </p:txBody>
      </p:sp>
      <p:pic>
        <p:nvPicPr>
          <p:cNvPr id="1716" name="Google Shape;1716;p38"/>
          <p:cNvPicPr preferRelativeResize="0"/>
          <p:nvPr/>
        </p:nvPicPr>
        <p:blipFill rotWithShape="1">
          <a:blip r:embed="rId6">
            <a:alphaModFix/>
          </a:blip>
          <a:srcRect b="0" l="58247" r="0" t="0"/>
          <a:stretch/>
        </p:blipFill>
        <p:spPr>
          <a:xfrm>
            <a:off x="2384616" y="3735931"/>
            <a:ext cx="739337" cy="664026"/>
          </a:xfrm>
          <a:prstGeom prst="rect">
            <a:avLst/>
          </a:prstGeom>
          <a:noFill/>
          <a:ln>
            <a:noFill/>
          </a:ln>
        </p:spPr>
      </p:pic>
      <p:pic>
        <p:nvPicPr>
          <p:cNvPr id="1717" name="Google Shape;1717;p38"/>
          <p:cNvPicPr preferRelativeResize="0"/>
          <p:nvPr/>
        </p:nvPicPr>
        <p:blipFill rotWithShape="1">
          <a:blip r:embed="rId7">
            <a:alphaModFix/>
          </a:blip>
          <a:srcRect b="0" l="0" r="0" t="0"/>
          <a:stretch/>
        </p:blipFill>
        <p:spPr>
          <a:xfrm>
            <a:off x="4310747" y="3803656"/>
            <a:ext cx="694975" cy="599336"/>
          </a:xfrm>
          <a:prstGeom prst="rect">
            <a:avLst/>
          </a:prstGeom>
          <a:noFill/>
          <a:ln>
            <a:noFill/>
          </a:ln>
        </p:spPr>
      </p:pic>
      <p:grpSp>
        <p:nvGrpSpPr>
          <p:cNvPr id="1718" name="Google Shape;1718;p38"/>
          <p:cNvGrpSpPr/>
          <p:nvPr/>
        </p:nvGrpSpPr>
        <p:grpSpPr>
          <a:xfrm>
            <a:off x="24532" y="6590700"/>
            <a:ext cx="7176368" cy="1060446"/>
            <a:chOff x="2156559" y="5141236"/>
            <a:chExt cx="5549235" cy="1060446"/>
          </a:xfrm>
        </p:grpSpPr>
        <p:grpSp>
          <p:nvGrpSpPr>
            <p:cNvPr id="1719" name="Google Shape;1719;p38"/>
            <p:cNvGrpSpPr/>
            <p:nvPr/>
          </p:nvGrpSpPr>
          <p:grpSpPr>
            <a:xfrm>
              <a:off x="2156559" y="5141236"/>
              <a:ext cx="5549235" cy="1015818"/>
              <a:chOff x="2145310" y="5221006"/>
              <a:chExt cx="5549235" cy="1015818"/>
            </a:xfrm>
          </p:grpSpPr>
          <p:grpSp>
            <p:nvGrpSpPr>
              <p:cNvPr id="1720" name="Google Shape;1720;p38"/>
              <p:cNvGrpSpPr/>
              <p:nvPr/>
            </p:nvGrpSpPr>
            <p:grpSpPr>
              <a:xfrm>
                <a:off x="3438855" y="5497953"/>
                <a:ext cx="3623277" cy="459976"/>
                <a:chOff x="1214190" y="7290191"/>
                <a:chExt cx="4097229" cy="459976"/>
              </a:xfrm>
            </p:grpSpPr>
            <p:sp>
              <p:nvSpPr>
                <p:cNvPr id="1721" name="Google Shape;1721;p38"/>
                <p:cNvSpPr/>
                <p:nvPr/>
              </p:nvSpPr>
              <p:spPr>
                <a:xfrm>
                  <a:off x="1214190" y="7290191"/>
                  <a:ext cx="4097229" cy="174971"/>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Previo a la gestación: 20 casos (42,6%)</a:t>
                  </a:r>
                  <a:endParaRPr b="1" sz="1050">
                    <a:solidFill>
                      <a:srgbClr val="C00000"/>
                    </a:solidFill>
                    <a:latin typeface="Arial Narrow"/>
                    <a:ea typeface="Arial Narrow"/>
                    <a:cs typeface="Arial Narrow"/>
                    <a:sym typeface="Arial Narrow"/>
                  </a:endParaRPr>
                </a:p>
              </p:txBody>
            </p:sp>
            <p:sp>
              <p:nvSpPr>
                <p:cNvPr id="1722" name="Google Shape;1722;p38"/>
                <p:cNvSpPr/>
                <p:nvPr/>
              </p:nvSpPr>
              <p:spPr>
                <a:xfrm>
                  <a:off x="1218088" y="7537707"/>
                  <a:ext cx="4093331" cy="21246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Durante la gestación: 22 casos (46,8%)</a:t>
                  </a:r>
                  <a:endParaRPr b="1" sz="1050">
                    <a:solidFill>
                      <a:srgbClr val="C00000"/>
                    </a:solidFill>
                    <a:latin typeface="Arial Narrow"/>
                    <a:ea typeface="Arial Narrow"/>
                    <a:cs typeface="Arial Narrow"/>
                    <a:sym typeface="Arial Narrow"/>
                  </a:endParaRPr>
                </a:p>
              </p:txBody>
            </p:sp>
          </p:grpSp>
          <p:grpSp>
            <p:nvGrpSpPr>
              <p:cNvPr id="1723" name="Google Shape;1723;p38"/>
              <p:cNvGrpSpPr/>
              <p:nvPr/>
            </p:nvGrpSpPr>
            <p:grpSpPr>
              <a:xfrm>
                <a:off x="2145310" y="5221006"/>
                <a:ext cx="5549235" cy="1015818"/>
                <a:chOff x="2109481" y="5652225"/>
                <a:chExt cx="5549235" cy="1015818"/>
              </a:xfrm>
            </p:grpSpPr>
            <p:sp>
              <p:nvSpPr>
                <p:cNvPr id="1724" name="Google Shape;1724;p38"/>
                <p:cNvSpPr txBox="1"/>
                <p:nvPr/>
              </p:nvSpPr>
              <p:spPr>
                <a:xfrm>
                  <a:off x="2436996" y="5652225"/>
                  <a:ext cx="522172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Momento de ocurrencia del diagnóstico</a:t>
                  </a:r>
                  <a:endParaRPr/>
                </a:p>
              </p:txBody>
            </p:sp>
            <p:pic>
              <p:nvPicPr>
                <p:cNvPr id="1725" name="Google Shape;1725;p38"/>
                <p:cNvPicPr preferRelativeResize="0"/>
                <p:nvPr/>
              </p:nvPicPr>
              <p:blipFill rotWithShape="1">
                <a:blip r:embed="rId8">
                  <a:alphaModFix/>
                </a:blip>
                <a:srcRect b="0" l="0" r="0" t="0"/>
                <a:stretch/>
              </p:blipFill>
              <p:spPr>
                <a:xfrm>
                  <a:off x="2109481" y="5947085"/>
                  <a:ext cx="910301" cy="720958"/>
                </a:xfrm>
                <a:prstGeom prst="rect">
                  <a:avLst/>
                </a:prstGeom>
                <a:noFill/>
                <a:ln>
                  <a:noFill/>
                </a:ln>
              </p:spPr>
            </p:pic>
          </p:grpSp>
          <p:sp>
            <p:nvSpPr>
              <p:cNvPr id="1726" name="Google Shape;1726;p38"/>
              <p:cNvSpPr/>
              <p:nvPr/>
            </p:nvSpPr>
            <p:spPr>
              <a:xfrm>
                <a:off x="3105942" y="5731890"/>
                <a:ext cx="356964" cy="372311"/>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727" name="Google Shape;1727;p38"/>
            <p:cNvSpPr/>
            <p:nvPr/>
          </p:nvSpPr>
          <p:spPr>
            <a:xfrm>
              <a:off x="3461979" y="5944839"/>
              <a:ext cx="3611402" cy="256843"/>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En el post parto: 4 casos (8,5%)</a:t>
              </a:r>
              <a:endParaRPr b="1" sz="1000">
                <a:solidFill>
                  <a:srgbClr val="C00000"/>
                </a:solidFill>
                <a:latin typeface="Arial Narrow"/>
                <a:ea typeface="Arial Narrow"/>
                <a:cs typeface="Arial Narrow"/>
                <a:sym typeface="Arial Narrow"/>
              </a:endParaRPr>
            </a:p>
          </p:txBody>
        </p:sp>
      </p:grpSp>
      <p:grpSp>
        <p:nvGrpSpPr>
          <p:cNvPr id="1728" name="Google Shape;1728;p38"/>
          <p:cNvGrpSpPr/>
          <p:nvPr/>
        </p:nvGrpSpPr>
        <p:grpSpPr>
          <a:xfrm>
            <a:off x="1489972" y="8074419"/>
            <a:ext cx="5689176" cy="656443"/>
            <a:chOff x="2502" y="13686"/>
            <a:chExt cx="5689176" cy="656443"/>
          </a:xfrm>
        </p:grpSpPr>
        <p:sp>
          <p:nvSpPr>
            <p:cNvPr id="1729" name="Google Shape;1729;p38"/>
            <p:cNvSpPr/>
            <p:nvPr/>
          </p:nvSpPr>
          <p:spPr>
            <a:xfrm>
              <a:off x="2502" y="13686"/>
              <a:ext cx="1094072" cy="656443"/>
            </a:xfrm>
            <a:prstGeom prst="roundRect">
              <a:avLst>
                <a:gd fmla="val 10000" name="adj"/>
              </a:avLst>
            </a:prstGeom>
            <a:gradFill>
              <a:gsLst>
                <a:gs pos="0">
                  <a:srgbClr val="C8B2E9"/>
                </a:gs>
                <a:gs pos="35000">
                  <a:srgbClr val="D6CAED"/>
                </a:gs>
                <a:gs pos="100000">
                  <a:srgbClr val="EFE8FA"/>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38"/>
            <p:cNvSpPr txBox="1"/>
            <p:nvPr/>
          </p:nvSpPr>
          <p:spPr>
            <a:xfrm>
              <a:off x="21729"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Primer trimestre: 27 casos (57,4%)                 </a:t>
              </a:r>
              <a:endParaRPr b="1" sz="1050">
                <a:solidFill>
                  <a:schemeClr val="dk1"/>
                </a:solidFill>
                <a:latin typeface="Arial Narrow"/>
                <a:ea typeface="Arial Narrow"/>
                <a:cs typeface="Arial Narrow"/>
                <a:sym typeface="Arial Narrow"/>
              </a:endParaRPr>
            </a:p>
          </p:txBody>
        </p:sp>
        <p:sp>
          <p:nvSpPr>
            <p:cNvPr id="1731" name="Google Shape;1731;p38"/>
            <p:cNvSpPr/>
            <p:nvPr/>
          </p:nvSpPr>
          <p:spPr>
            <a:xfrm>
              <a:off x="1205981" y="206243"/>
              <a:ext cx="231943" cy="271329"/>
            </a:xfrm>
            <a:prstGeom prst="rightArrow">
              <a:avLst>
                <a:gd fmla="val 60000" name="adj1"/>
                <a:gd fmla="val 50000" name="adj2"/>
              </a:avLst>
            </a:prstGeom>
            <a:gradFill>
              <a:gsLst>
                <a:gs pos="0">
                  <a:srgbClr val="C8B2E9"/>
                </a:gs>
                <a:gs pos="35000">
                  <a:srgbClr val="D6CAED"/>
                </a:gs>
                <a:gs pos="100000">
                  <a:srgbClr val="EFE8FA"/>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38"/>
            <p:cNvSpPr txBox="1"/>
            <p:nvPr/>
          </p:nvSpPr>
          <p:spPr>
            <a:xfrm>
              <a:off x="1205981"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1733" name="Google Shape;1733;p38"/>
            <p:cNvSpPr/>
            <p:nvPr/>
          </p:nvSpPr>
          <p:spPr>
            <a:xfrm>
              <a:off x="1534203" y="13686"/>
              <a:ext cx="1094072" cy="656443"/>
            </a:xfrm>
            <a:prstGeom prst="roundRect">
              <a:avLst>
                <a:gd fmla="val 10000" name="adj"/>
              </a:avLst>
            </a:prstGeom>
            <a:gradFill>
              <a:gsLst>
                <a:gs pos="0">
                  <a:srgbClr val="ACA9F4"/>
                </a:gs>
                <a:gs pos="35000">
                  <a:srgbClr val="C6C3F5"/>
                </a:gs>
                <a:gs pos="100000">
                  <a:srgbClr val="E7E7FC"/>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38"/>
            <p:cNvSpPr txBox="1"/>
            <p:nvPr/>
          </p:nvSpPr>
          <p:spPr>
            <a:xfrm>
              <a:off x="1553430"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Segundo trimestre:11 casos (23,4%)              </a:t>
              </a:r>
              <a:endParaRPr b="1" sz="1050">
                <a:solidFill>
                  <a:schemeClr val="dk1"/>
                </a:solidFill>
                <a:latin typeface="Arial Narrow"/>
                <a:ea typeface="Arial Narrow"/>
                <a:cs typeface="Arial Narrow"/>
                <a:sym typeface="Arial Narrow"/>
              </a:endParaRPr>
            </a:p>
          </p:txBody>
        </p:sp>
        <p:sp>
          <p:nvSpPr>
            <p:cNvPr id="1735" name="Google Shape;1735;p38"/>
            <p:cNvSpPr/>
            <p:nvPr/>
          </p:nvSpPr>
          <p:spPr>
            <a:xfrm>
              <a:off x="2737683" y="206243"/>
              <a:ext cx="231943" cy="271329"/>
            </a:xfrm>
            <a:prstGeom prst="rightArrow">
              <a:avLst>
                <a:gd fmla="val 60000" name="adj1"/>
                <a:gd fmla="val 50000" name="adj2"/>
              </a:avLst>
            </a:prstGeom>
            <a:gradFill>
              <a:gsLst>
                <a:gs pos="0">
                  <a:srgbClr val="A6B0F8"/>
                </a:gs>
                <a:gs pos="35000">
                  <a:srgbClr val="C2C8F7"/>
                </a:gs>
                <a:gs pos="100000">
                  <a:srgbClr val="E7E7FC"/>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38"/>
            <p:cNvSpPr txBox="1"/>
            <p:nvPr/>
          </p:nvSpPr>
          <p:spPr>
            <a:xfrm>
              <a:off x="2737683"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1737" name="Google Shape;1737;p38"/>
            <p:cNvSpPr/>
            <p:nvPr/>
          </p:nvSpPr>
          <p:spPr>
            <a:xfrm>
              <a:off x="3065904" y="13686"/>
              <a:ext cx="1094072" cy="656443"/>
            </a:xfrm>
            <a:prstGeom prst="roundRect">
              <a:avLst>
                <a:gd fmla="val 10000" name="adj"/>
              </a:avLst>
            </a:prstGeom>
            <a:gradFill>
              <a:gsLst>
                <a:gs pos="0">
                  <a:srgbClr val="A2BDFF"/>
                </a:gs>
                <a:gs pos="35000">
                  <a:srgbClr val="BED0FC"/>
                </a:gs>
                <a:gs pos="100000">
                  <a:srgbClr val="E4EB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38"/>
            <p:cNvSpPr txBox="1"/>
            <p:nvPr/>
          </p:nvSpPr>
          <p:spPr>
            <a:xfrm>
              <a:off x="3085131"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Tercer trimestre: 2 casos (4,3%)</a:t>
              </a:r>
              <a:endParaRPr b="1" sz="1050">
                <a:solidFill>
                  <a:schemeClr val="dk1"/>
                </a:solidFill>
                <a:latin typeface="Arial Narrow"/>
                <a:ea typeface="Arial Narrow"/>
                <a:cs typeface="Arial Narrow"/>
                <a:sym typeface="Arial Narrow"/>
              </a:endParaRPr>
            </a:p>
          </p:txBody>
        </p:sp>
        <p:sp>
          <p:nvSpPr>
            <p:cNvPr id="1739" name="Google Shape;1739;p38"/>
            <p:cNvSpPr/>
            <p:nvPr/>
          </p:nvSpPr>
          <p:spPr>
            <a:xfrm>
              <a:off x="4269384" y="206243"/>
              <a:ext cx="231943" cy="271329"/>
            </a:xfrm>
            <a:prstGeom prst="rightArrow">
              <a:avLst>
                <a:gd fmla="val 60000" name="adj1"/>
                <a:gd fmla="val 50000" name="adj2"/>
              </a:avLst>
            </a:prstGeom>
            <a:gradFill>
              <a:gsLst>
                <a:gs pos="0">
                  <a:srgbClr val="9CE7FF"/>
                </a:gs>
                <a:gs pos="35000">
                  <a:srgbClr val="B8EEFF"/>
                </a:gs>
                <a:gs pos="100000">
                  <a:srgbClr val="E2F7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38"/>
            <p:cNvSpPr txBox="1"/>
            <p:nvPr/>
          </p:nvSpPr>
          <p:spPr>
            <a:xfrm>
              <a:off x="4269384"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1741" name="Google Shape;1741;p38"/>
            <p:cNvSpPr/>
            <p:nvPr/>
          </p:nvSpPr>
          <p:spPr>
            <a:xfrm>
              <a:off x="4597606" y="13686"/>
              <a:ext cx="1094072" cy="656443"/>
            </a:xfrm>
            <a:prstGeom prst="roundRect">
              <a:avLst>
                <a:gd fmla="val 10000" name="adj"/>
              </a:avLst>
            </a:prstGeom>
            <a:gradFill>
              <a:gsLst>
                <a:gs pos="0">
                  <a:srgbClr val="9CE7FF"/>
                </a:gs>
                <a:gs pos="35000">
                  <a:srgbClr val="B8EEFF"/>
                </a:gs>
                <a:gs pos="100000">
                  <a:srgbClr val="E2F7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38"/>
            <p:cNvSpPr txBox="1"/>
            <p:nvPr/>
          </p:nvSpPr>
          <p:spPr>
            <a:xfrm>
              <a:off x="4616833"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Sin control prenatal: 5 casos (10,6%)                       </a:t>
              </a:r>
              <a:endParaRPr b="1" sz="1050">
                <a:solidFill>
                  <a:schemeClr val="dk1"/>
                </a:solidFill>
                <a:latin typeface="Arial Narrow"/>
                <a:ea typeface="Arial Narrow"/>
                <a:cs typeface="Arial Narrow"/>
                <a:sym typeface="Arial Narrow"/>
              </a:endParaRPr>
            </a:p>
          </p:txBody>
        </p:sp>
      </p:grpSp>
      <p:grpSp>
        <p:nvGrpSpPr>
          <p:cNvPr id="1743" name="Google Shape;1743;p38"/>
          <p:cNvGrpSpPr/>
          <p:nvPr/>
        </p:nvGrpSpPr>
        <p:grpSpPr>
          <a:xfrm>
            <a:off x="0" y="7760753"/>
            <a:ext cx="7065799" cy="1015818"/>
            <a:chOff x="2145310" y="5221006"/>
            <a:chExt cx="6785852" cy="1015818"/>
          </a:xfrm>
        </p:grpSpPr>
        <p:grpSp>
          <p:nvGrpSpPr>
            <p:cNvPr id="1744" name="Google Shape;1744;p38"/>
            <p:cNvGrpSpPr/>
            <p:nvPr/>
          </p:nvGrpSpPr>
          <p:grpSpPr>
            <a:xfrm>
              <a:off x="2145310" y="5221006"/>
              <a:ext cx="6785852" cy="1015818"/>
              <a:chOff x="2109481" y="5652225"/>
              <a:chExt cx="6785852" cy="1015818"/>
            </a:xfrm>
          </p:grpSpPr>
          <p:sp>
            <p:nvSpPr>
              <p:cNvPr id="1745" name="Google Shape;1745;p38"/>
              <p:cNvSpPr txBox="1"/>
              <p:nvPr/>
            </p:nvSpPr>
            <p:spPr>
              <a:xfrm>
                <a:off x="3673613" y="5652225"/>
                <a:ext cx="522172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Trimestre de ingreso al control prenatal </a:t>
                </a:r>
                <a:endParaRPr/>
              </a:p>
            </p:txBody>
          </p:sp>
          <p:pic>
            <p:nvPicPr>
              <p:cNvPr id="1746" name="Google Shape;1746;p38"/>
              <p:cNvPicPr preferRelativeResize="0"/>
              <p:nvPr/>
            </p:nvPicPr>
            <p:blipFill rotWithShape="1">
              <a:blip r:embed="rId8">
                <a:alphaModFix/>
              </a:blip>
              <a:srcRect b="0" l="0" r="0" t="0"/>
              <a:stretch/>
            </p:blipFill>
            <p:spPr>
              <a:xfrm>
                <a:off x="2109481" y="5947085"/>
                <a:ext cx="910301" cy="720958"/>
              </a:xfrm>
              <a:prstGeom prst="rect">
                <a:avLst/>
              </a:prstGeom>
              <a:noFill/>
              <a:ln>
                <a:noFill/>
              </a:ln>
            </p:spPr>
          </p:pic>
        </p:grpSp>
        <p:sp>
          <p:nvSpPr>
            <p:cNvPr id="1747" name="Google Shape;1747;p38"/>
            <p:cNvSpPr/>
            <p:nvPr/>
          </p:nvSpPr>
          <p:spPr>
            <a:xfrm>
              <a:off x="3105942" y="5731890"/>
              <a:ext cx="356964" cy="372311"/>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748" name="Google Shape;1748;p38"/>
          <p:cNvSpPr/>
          <p:nvPr/>
        </p:nvSpPr>
        <p:spPr>
          <a:xfrm>
            <a:off x="-2983" y="5940152"/>
            <a:ext cx="7203833"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749" name="Google Shape;1749;p38"/>
          <p:cNvGrpSpPr/>
          <p:nvPr/>
        </p:nvGrpSpPr>
        <p:grpSpPr>
          <a:xfrm>
            <a:off x="1031068" y="6095201"/>
            <a:ext cx="4536382" cy="276999"/>
            <a:chOff x="2736354" y="74775"/>
            <a:chExt cx="3158472" cy="276999"/>
          </a:xfrm>
        </p:grpSpPr>
        <p:cxnSp>
          <p:nvCxnSpPr>
            <p:cNvPr id="1750" name="Google Shape;1750;p38"/>
            <p:cNvCxnSpPr/>
            <p:nvPr/>
          </p:nvCxnSpPr>
          <p:spPr>
            <a:xfrm>
              <a:off x="2736354" y="204814"/>
              <a:ext cx="648072" cy="766"/>
            </a:xfrm>
            <a:prstGeom prst="straightConnector1">
              <a:avLst/>
            </a:prstGeom>
            <a:noFill/>
            <a:ln cap="flat" cmpd="sng" w="28575">
              <a:solidFill>
                <a:srgbClr val="C00000"/>
              </a:solidFill>
              <a:prstDash val="solid"/>
              <a:round/>
              <a:headEnd len="sm" w="sm" type="none"/>
              <a:tailEnd len="sm" w="sm" type="none"/>
            </a:ln>
          </p:spPr>
        </p:cxnSp>
        <p:sp>
          <p:nvSpPr>
            <p:cNvPr id="1751" name="Google Shape;1751;p3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 Variables clínicas</a:t>
              </a:r>
              <a:endParaRPr b="1" sz="1200">
                <a:solidFill>
                  <a:schemeClr val="dk1"/>
                </a:solidFill>
                <a:latin typeface="Arial Narrow"/>
                <a:ea typeface="Arial Narrow"/>
                <a:cs typeface="Arial Narrow"/>
                <a:sym typeface="Arial Narrow"/>
              </a:endParaRPr>
            </a:p>
          </p:txBody>
        </p:sp>
      </p:grpSp>
      <p:sp>
        <p:nvSpPr>
          <p:cNvPr id="1752" name="Google Shape;1752;p38"/>
          <p:cNvSpPr/>
          <p:nvPr/>
        </p:nvSpPr>
        <p:spPr>
          <a:xfrm>
            <a:off x="743036" y="6110590"/>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pic>
        <p:nvPicPr>
          <p:cNvPr id="1753" name="Google Shape;1753;p38"/>
          <p:cNvPicPr preferRelativeResize="0"/>
          <p:nvPr/>
        </p:nvPicPr>
        <p:blipFill rotWithShape="1">
          <a:blip r:embed="rId9">
            <a:alphaModFix/>
          </a:blip>
          <a:srcRect b="0" l="0" r="0" t="0"/>
          <a:stretch/>
        </p:blipFill>
        <p:spPr>
          <a:xfrm>
            <a:off x="2224662" y="395536"/>
            <a:ext cx="4900038" cy="1876964"/>
          </a:xfrm>
          <a:prstGeom prst="rect">
            <a:avLst/>
          </a:prstGeom>
          <a:noFill/>
          <a:ln>
            <a:noFill/>
          </a:ln>
        </p:spPr>
      </p:pic>
      <p:pic>
        <p:nvPicPr>
          <p:cNvPr id="1754" name="Google Shape;1754;p38"/>
          <p:cNvPicPr preferRelativeResize="0"/>
          <p:nvPr/>
        </p:nvPicPr>
        <p:blipFill rotWithShape="1">
          <a:blip r:embed="rId10">
            <a:alphaModFix/>
          </a:blip>
          <a:srcRect b="0" l="0" r="0" t="0"/>
          <a:stretch/>
        </p:blipFill>
        <p:spPr>
          <a:xfrm>
            <a:off x="2193462" y="2339752"/>
            <a:ext cx="4875626" cy="601673"/>
          </a:xfrm>
          <a:prstGeom prst="rect">
            <a:avLst/>
          </a:prstGeom>
          <a:noFill/>
          <a:ln>
            <a:noFill/>
          </a:ln>
        </p:spPr>
      </p:pic>
      <p:pic>
        <p:nvPicPr>
          <p:cNvPr id="1755" name="Google Shape;1755;p38"/>
          <p:cNvPicPr preferRelativeResize="0"/>
          <p:nvPr/>
        </p:nvPicPr>
        <p:blipFill rotWithShape="1">
          <a:blip r:embed="rId11">
            <a:alphaModFix/>
          </a:blip>
          <a:srcRect b="0" l="0" r="0" t="0"/>
          <a:stretch/>
        </p:blipFill>
        <p:spPr>
          <a:xfrm>
            <a:off x="3410522" y="3722161"/>
            <a:ext cx="587628" cy="67857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9" name="Shape 1759"/>
        <p:cNvGrpSpPr/>
        <p:nvPr/>
      </p:nvGrpSpPr>
      <p:grpSpPr>
        <a:xfrm>
          <a:off x="0" y="0"/>
          <a:ext cx="0" cy="0"/>
          <a:chOff x="0" y="0"/>
          <a:chExt cx="0" cy="0"/>
        </a:xfrm>
      </p:grpSpPr>
      <p:pic>
        <p:nvPicPr>
          <p:cNvPr id="1760" name="Google Shape;1760;p39"/>
          <p:cNvPicPr preferRelativeResize="0"/>
          <p:nvPr/>
        </p:nvPicPr>
        <p:blipFill rotWithShape="1">
          <a:blip r:embed="rId3">
            <a:alphaModFix/>
          </a:blip>
          <a:srcRect b="0" l="0" r="0" t="51431"/>
          <a:stretch/>
        </p:blipFill>
        <p:spPr>
          <a:xfrm>
            <a:off x="-20441" y="2887067"/>
            <a:ext cx="2180731" cy="3125093"/>
          </a:xfrm>
          <a:prstGeom prst="rect">
            <a:avLst/>
          </a:prstGeom>
          <a:noFill/>
          <a:ln>
            <a:noFill/>
          </a:ln>
        </p:spPr>
      </p:pic>
      <p:grpSp>
        <p:nvGrpSpPr>
          <p:cNvPr id="1761" name="Google Shape;1761;p39"/>
          <p:cNvGrpSpPr/>
          <p:nvPr/>
        </p:nvGrpSpPr>
        <p:grpSpPr>
          <a:xfrm>
            <a:off x="154696" y="4295831"/>
            <a:ext cx="1892650" cy="488476"/>
            <a:chOff x="2397524" y="3379972"/>
            <a:chExt cx="4508500" cy="904875"/>
          </a:xfrm>
        </p:grpSpPr>
        <p:pic>
          <p:nvPicPr>
            <p:cNvPr id="1762" name="Google Shape;1762;p39"/>
            <p:cNvPicPr preferRelativeResize="0"/>
            <p:nvPr/>
          </p:nvPicPr>
          <p:blipFill rotWithShape="1">
            <a:blip r:embed="rId4">
              <a:alphaModFix/>
            </a:blip>
            <a:srcRect b="0" l="0" r="0" t="0"/>
            <a:stretch/>
          </p:blipFill>
          <p:spPr>
            <a:xfrm>
              <a:off x="2397524" y="3379972"/>
              <a:ext cx="4508500" cy="904875"/>
            </a:xfrm>
            <a:prstGeom prst="rect">
              <a:avLst/>
            </a:prstGeom>
            <a:noFill/>
            <a:ln>
              <a:noFill/>
            </a:ln>
          </p:spPr>
        </p:pic>
        <p:sp>
          <p:nvSpPr>
            <p:cNvPr id="1763" name="Google Shape;1763;p39"/>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7</a:t>
              </a:r>
              <a:endParaRPr b="1" sz="2000">
                <a:solidFill>
                  <a:schemeClr val="dk1"/>
                </a:solidFill>
                <a:latin typeface="Arial Narrow"/>
                <a:ea typeface="Arial Narrow"/>
                <a:cs typeface="Arial Narrow"/>
                <a:sym typeface="Arial Narrow"/>
              </a:endParaRPr>
            </a:p>
          </p:txBody>
        </p:sp>
      </p:grpSp>
      <p:grpSp>
        <p:nvGrpSpPr>
          <p:cNvPr id="1764" name="Google Shape;1764;p39"/>
          <p:cNvGrpSpPr/>
          <p:nvPr/>
        </p:nvGrpSpPr>
        <p:grpSpPr>
          <a:xfrm>
            <a:off x="2448322" y="74775"/>
            <a:ext cx="3446504" cy="276999"/>
            <a:chOff x="2448322" y="74775"/>
            <a:chExt cx="3446504" cy="276999"/>
          </a:xfrm>
        </p:grpSpPr>
        <p:sp>
          <p:nvSpPr>
            <p:cNvPr id="1765" name="Google Shape;1765;p3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766" name="Google Shape;1766;p39"/>
            <p:cNvCxnSpPr>
              <a:stCxn id="176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767" name="Google Shape;1767;p3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b="1" sz="1200">
                <a:solidFill>
                  <a:schemeClr val="dk1"/>
                </a:solidFill>
                <a:latin typeface="Arial Narrow"/>
                <a:ea typeface="Arial Narrow"/>
                <a:cs typeface="Arial Narrow"/>
                <a:sym typeface="Arial Narrow"/>
              </a:endParaRPr>
            </a:p>
          </p:txBody>
        </p:sp>
      </p:grpSp>
      <p:sp>
        <p:nvSpPr>
          <p:cNvPr id="1768" name="Google Shape;1768;p39"/>
          <p:cNvSpPr/>
          <p:nvPr/>
        </p:nvSpPr>
        <p:spPr>
          <a:xfrm>
            <a:off x="179214" y="6300192"/>
            <a:ext cx="6886635"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769" name="Google Shape;1769;p39"/>
          <p:cNvGrpSpPr/>
          <p:nvPr/>
        </p:nvGrpSpPr>
        <p:grpSpPr>
          <a:xfrm>
            <a:off x="910927" y="6400071"/>
            <a:ext cx="4715752" cy="298119"/>
            <a:chOff x="2448322" y="74774"/>
            <a:chExt cx="3446504" cy="298119"/>
          </a:xfrm>
        </p:grpSpPr>
        <p:sp>
          <p:nvSpPr>
            <p:cNvPr id="1770" name="Google Shape;1770;p39"/>
            <p:cNvSpPr/>
            <p:nvPr/>
          </p:nvSpPr>
          <p:spPr>
            <a:xfrm>
              <a:off x="2448322" y="74774"/>
              <a:ext cx="236414" cy="298119"/>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771" name="Google Shape;1771;p39"/>
            <p:cNvCxnSpPr>
              <a:stCxn id="1770" idx="6"/>
            </p:cNvCxnSpPr>
            <p:nvPr/>
          </p:nvCxnSpPr>
          <p:spPr>
            <a:xfrm flipH="1" rot="10800000">
              <a:off x="2684736" y="205534"/>
              <a:ext cx="699600" cy="18300"/>
            </a:xfrm>
            <a:prstGeom prst="straightConnector1">
              <a:avLst/>
            </a:prstGeom>
            <a:noFill/>
            <a:ln cap="flat" cmpd="sng" w="28575">
              <a:solidFill>
                <a:srgbClr val="C00000"/>
              </a:solidFill>
              <a:prstDash val="solid"/>
              <a:round/>
              <a:headEnd len="sm" w="sm" type="none"/>
              <a:tailEnd len="sm" w="sm" type="none"/>
            </a:ln>
          </p:spPr>
        </p:cxnSp>
        <p:sp>
          <p:nvSpPr>
            <p:cNvPr id="1772" name="Google Shape;1772;p3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    Variables Clínicas</a:t>
              </a:r>
              <a:endParaRPr b="1" sz="1200">
                <a:solidFill>
                  <a:schemeClr val="dk1"/>
                </a:solidFill>
                <a:latin typeface="Arial Narrow"/>
                <a:ea typeface="Arial Narrow"/>
                <a:cs typeface="Arial Narrow"/>
                <a:sym typeface="Arial Narrow"/>
              </a:endParaRPr>
            </a:p>
          </p:txBody>
        </p:sp>
      </p:grpSp>
      <p:sp>
        <p:nvSpPr>
          <p:cNvPr id="1773" name="Google Shape;1773;p39"/>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39</a:t>
            </a:r>
            <a:endParaRPr b="1" sz="1050">
              <a:solidFill>
                <a:schemeClr val="dk1"/>
              </a:solidFill>
              <a:latin typeface="Arial Narrow"/>
              <a:ea typeface="Arial Narrow"/>
              <a:cs typeface="Arial Narrow"/>
              <a:sym typeface="Arial Narrow"/>
            </a:endParaRPr>
          </a:p>
        </p:txBody>
      </p:sp>
      <p:grpSp>
        <p:nvGrpSpPr>
          <p:cNvPr id="1774" name="Google Shape;1774;p39"/>
          <p:cNvGrpSpPr/>
          <p:nvPr/>
        </p:nvGrpSpPr>
        <p:grpSpPr>
          <a:xfrm>
            <a:off x="2664346" y="5645388"/>
            <a:ext cx="1152880" cy="565031"/>
            <a:chOff x="3227042" y="1348229"/>
            <a:chExt cx="1152880" cy="565031"/>
          </a:xfrm>
        </p:grpSpPr>
        <p:sp>
          <p:nvSpPr>
            <p:cNvPr id="1775" name="Google Shape;1775;p39"/>
            <p:cNvSpPr/>
            <p:nvPr/>
          </p:nvSpPr>
          <p:spPr>
            <a:xfrm>
              <a:off x="3395095" y="1553220"/>
              <a:ext cx="884336"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 caso</a:t>
              </a:r>
              <a:endParaRPr b="1" sz="1600">
                <a:solidFill>
                  <a:schemeClr val="dk1"/>
                </a:solidFill>
                <a:latin typeface="Arial Narrow"/>
                <a:ea typeface="Arial Narrow"/>
                <a:cs typeface="Arial Narrow"/>
                <a:sym typeface="Arial Narrow"/>
              </a:endParaRPr>
            </a:p>
          </p:txBody>
        </p:sp>
        <p:sp>
          <p:nvSpPr>
            <p:cNvPr id="1776" name="Google Shape;1776;p39"/>
            <p:cNvSpPr/>
            <p:nvPr/>
          </p:nvSpPr>
          <p:spPr>
            <a:xfrm>
              <a:off x="3227042" y="1348229"/>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grpSp>
      <p:grpSp>
        <p:nvGrpSpPr>
          <p:cNvPr id="1777" name="Google Shape;1777;p39"/>
          <p:cNvGrpSpPr/>
          <p:nvPr/>
        </p:nvGrpSpPr>
        <p:grpSpPr>
          <a:xfrm>
            <a:off x="5321839" y="3388026"/>
            <a:ext cx="1768616" cy="2061136"/>
            <a:chOff x="2580892" y="3325852"/>
            <a:chExt cx="1976198" cy="2061136"/>
          </a:xfrm>
        </p:grpSpPr>
        <p:pic>
          <p:nvPicPr>
            <p:cNvPr id="1778" name="Google Shape;1778;p39"/>
            <p:cNvPicPr preferRelativeResize="0"/>
            <p:nvPr/>
          </p:nvPicPr>
          <p:blipFill rotWithShape="1">
            <a:blip r:embed="rId5">
              <a:alphaModFix/>
            </a:blip>
            <a:srcRect b="0" l="0" r="0" t="0"/>
            <a:stretch/>
          </p:blipFill>
          <p:spPr>
            <a:xfrm>
              <a:off x="3050954" y="3325852"/>
              <a:ext cx="933450" cy="742950"/>
            </a:xfrm>
            <a:prstGeom prst="rect">
              <a:avLst/>
            </a:prstGeom>
            <a:noFill/>
            <a:ln>
              <a:noFill/>
            </a:ln>
          </p:spPr>
        </p:pic>
        <p:grpSp>
          <p:nvGrpSpPr>
            <p:cNvPr id="1779" name="Google Shape;1779;p39"/>
            <p:cNvGrpSpPr/>
            <p:nvPr/>
          </p:nvGrpSpPr>
          <p:grpSpPr>
            <a:xfrm>
              <a:off x="2580892" y="4168682"/>
              <a:ext cx="1976198" cy="1218306"/>
              <a:chOff x="-115819" y="6910484"/>
              <a:chExt cx="1499407" cy="1218306"/>
            </a:xfrm>
          </p:grpSpPr>
          <p:sp>
            <p:nvSpPr>
              <p:cNvPr id="1780" name="Google Shape;1780;p39"/>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b="1" sz="1200" u="sng">
                  <a:solidFill>
                    <a:schemeClr val="dk1"/>
                  </a:solidFill>
                  <a:latin typeface="Arial Narrow"/>
                  <a:ea typeface="Arial Narrow"/>
                  <a:cs typeface="Arial Narrow"/>
                  <a:sym typeface="Arial Narrow"/>
                </a:endParaRPr>
              </a:p>
            </p:txBody>
          </p:sp>
          <p:sp>
            <p:nvSpPr>
              <p:cNvPr id="1781" name="Google Shape;1781;p39"/>
              <p:cNvSpPr/>
              <p:nvPr/>
            </p:nvSpPr>
            <p:spPr>
              <a:xfrm>
                <a:off x="-115819" y="6910484"/>
                <a:ext cx="1499407" cy="1218306"/>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a:t>
                </a:r>
                <a:r>
                  <a:rPr b="1" lang="es-ES" sz="1400">
                    <a:solidFill>
                      <a:schemeClr val="dk1"/>
                    </a:solidFill>
                    <a:latin typeface="Arial Narrow"/>
                    <a:ea typeface="Arial Narrow"/>
                    <a:cs typeface="Arial Narrow"/>
                    <a:sym typeface="Arial Narrow"/>
                  </a:rPr>
                  <a:t> </a:t>
                </a:r>
                <a:r>
                  <a:rPr b="1" lang="es-ES" sz="1100">
                    <a:solidFill>
                      <a:schemeClr val="dk1"/>
                    </a:solidFill>
                    <a:latin typeface="Arial Narrow"/>
                    <a:ea typeface="Arial Narrow"/>
                    <a:cs typeface="Arial Narrow"/>
                    <a:sym typeface="Arial Narrow"/>
                  </a:rPr>
                  <a:t> subsidiado</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2 casos</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No afiliadas</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2 casos</a:t>
                </a:r>
                <a:endParaRPr b="1" sz="14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p:txBody>
          </p:sp>
        </p:grpSp>
      </p:grpSp>
      <p:grpSp>
        <p:nvGrpSpPr>
          <p:cNvPr id="1782" name="Google Shape;1782;p39"/>
          <p:cNvGrpSpPr/>
          <p:nvPr/>
        </p:nvGrpSpPr>
        <p:grpSpPr>
          <a:xfrm>
            <a:off x="2124145" y="4373750"/>
            <a:ext cx="1260281" cy="628312"/>
            <a:chOff x="2298589" y="3203848"/>
            <a:chExt cx="1260281" cy="628312"/>
          </a:xfrm>
        </p:grpSpPr>
        <p:sp>
          <p:nvSpPr>
            <p:cNvPr id="1783" name="Google Shape;1783;p39"/>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 caso</a:t>
              </a:r>
              <a:endParaRPr b="1" sz="1600">
                <a:solidFill>
                  <a:schemeClr val="dk1"/>
                </a:solidFill>
                <a:latin typeface="Arial Narrow"/>
                <a:ea typeface="Arial Narrow"/>
                <a:cs typeface="Arial Narrow"/>
                <a:sym typeface="Arial Narrow"/>
              </a:endParaRPr>
            </a:p>
          </p:txBody>
        </p:sp>
        <p:sp>
          <p:nvSpPr>
            <p:cNvPr id="1784" name="Google Shape;1784;p39"/>
            <p:cNvSpPr/>
            <p:nvPr/>
          </p:nvSpPr>
          <p:spPr>
            <a:xfrm>
              <a:off x="2298589" y="3203848"/>
              <a:ext cx="126028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Habitante de calle</a:t>
              </a:r>
              <a:endParaRPr b="1" sz="1200" u="sng">
                <a:solidFill>
                  <a:srgbClr val="000000"/>
                </a:solidFill>
                <a:latin typeface="Arial Narrow"/>
                <a:ea typeface="Arial Narrow"/>
                <a:cs typeface="Arial Narrow"/>
                <a:sym typeface="Arial Narrow"/>
              </a:endParaRPr>
            </a:p>
          </p:txBody>
        </p:sp>
      </p:grpSp>
      <p:grpSp>
        <p:nvGrpSpPr>
          <p:cNvPr id="1785" name="Google Shape;1785;p39"/>
          <p:cNvGrpSpPr/>
          <p:nvPr/>
        </p:nvGrpSpPr>
        <p:grpSpPr>
          <a:xfrm>
            <a:off x="4334561" y="4354315"/>
            <a:ext cx="764855" cy="913268"/>
            <a:chOff x="2548770" y="3203848"/>
            <a:chExt cx="764855" cy="913268"/>
          </a:xfrm>
        </p:grpSpPr>
        <p:sp>
          <p:nvSpPr>
            <p:cNvPr id="1786" name="Google Shape;1786;p39"/>
            <p:cNvSpPr/>
            <p:nvPr/>
          </p:nvSpPr>
          <p:spPr>
            <a:xfrm>
              <a:off x="2548770" y="3458472"/>
              <a:ext cx="764855" cy="658644"/>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2 casos</a:t>
              </a:r>
              <a:endParaRPr b="1" sz="1400">
                <a:solidFill>
                  <a:schemeClr val="dk1"/>
                </a:solidFill>
                <a:latin typeface="Arial Narrow"/>
                <a:ea typeface="Arial Narrow"/>
                <a:cs typeface="Arial Narrow"/>
                <a:sym typeface="Arial Narrow"/>
              </a:endParaRPr>
            </a:p>
          </p:txBody>
        </p:sp>
        <p:sp>
          <p:nvSpPr>
            <p:cNvPr id="1787" name="Google Shape;1787;p39"/>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grpSp>
      <p:grpSp>
        <p:nvGrpSpPr>
          <p:cNvPr id="1788" name="Google Shape;1788;p39"/>
          <p:cNvGrpSpPr/>
          <p:nvPr/>
        </p:nvGrpSpPr>
        <p:grpSpPr>
          <a:xfrm>
            <a:off x="3084475" y="4378111"/>
            <a:ext cx="1380071" cy="625937"/>
            <a:chOff x="-285907" y="7056480"/>
            <a:chExt cx="1612468" cy="625937"/>
          </a:xfrm>
        </p:grpSpPr>
        <p:sp>
          <p:nvSpPr>
            <p:cNvPr id="1789" name="Google Shape;1789;p39"/>
            <p:cNvSpPr txBox="1"/>
            <p:nvPr/>
          </p:nvSpPr>
          <p:spPr>
            <a:xfrm>
              <a:off x="-285907" y="7056480"/>
              <a:ext cx="161246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Desplazado</a:t>
              </a:r>
              <a:endParaRPr b="1" sz="1200" u="sng">
                <a:solidFill>
                  <a:schemeClr val="dk1"/>
                </a:solidFill>
                <a:latin typeface="Arial Narrow"/>
                <a:ea typeface="Arial Narrow"/>
                <a:cs typeface="Arial Narrow"/>
                <a:sym typeface="Arial Narrow"/>
              </a:endParaRPr>
            </a:p>
          </p:txBody>
        </p:sp>
        <p:sp>
          <p:nvSpPr>
            <p:cNvPr id="1790" name="Google Shape;1790;p39"/>
            <p:cNvSpPr/>
            <p:nvPr/>
          </p:nvSpPr>
          <p:spPr>
            <a:xfrm>
              <a:off x="-36885" y="7322377"/>
              <a:ext cx="1091214"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 casos</a:t>
              </a:r>
              <a:endParaRPr b="1" sz="1600">
                <a:solidFill>
                  <a:schemeClr val="dk1"/>
                </a:solidFill>
                <a:latin typeface="Arial Narrow"/>
                <a:ea typeface="Arial Narrow"/>
                <a:cs typeface="Arial Narrow"/>
                <a:sym typeface="Arial Narrow"/>
              </a:endParaRPr>
            </a:p>
          </p:txBody>
        </p:sp>
      </p:grpSp>
      <p:grpSp>
        <p:nvGrpSpPr>
          <p:cNvPr id="1791" name="Google Shape;1791;p39"/>
          <p:cNvGrpSpPr/>
          <p:nvPr/>
        </p:nvGrpSpPr>
        <p:grpSpPr>
          <a:xfrm>
            <a:off x="2283663" y="5134536"/>
            <a:ext cx="1847617" cy="436842"/>
            <a:chOff x="3060727" y="484500"/>
            <a:chExt cx="2369636" cy="436842"/>
          </a:xfrm>
        </p:grpSpPr>
        <p:sp>
          <p:nvSpPr>
            <p:cNvPr id="1792" name="Google Shape;1792;p39"/>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793" name="Google Shape;1793;p39"/>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b="1" sz="1400">
                <a:solidFill>
                  <a:schemeClr val="dk1"/>
                </a:solidFill>
                <a:latin typeface="Arial Narrow"/>
                <a:ea typeface="Arial Narrow"/>
                <a:cs typeface="Arial Narrow"/>
                <a:sym typeface="Arial Narrow"/>
              </a:endParaRPr>
            </a:p>
          </p:txBody>
        </p:sp>
      </p:grpSp>
      <p:grpSp>
        <p:nvGrpSpPr>
          <p:cNvPr id="1794" name="Google Shape;1794;p39"/>
          <p:cNvGrpSpPr/>
          <p:nvPr/>
        </p:nvGrpSpPr>
        <p:grpSpPr>
          <a:xfrm>
            <a:off x="2349030" y="3369999"/>
            <a:ext cx="2722458" cy="436842"/>
            <a:chOff x="3060727" y="484500"/>
            <a:chExt cx="2369637" cy="436842"/>
          </a:xfrm>
        </p:grpSpPr>
        <p:sp>
          <p:nvSpPr>
            <p:cNvPr id="1795" name="Google Shape;1795;p39"/>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796" name="Google Shape;1796;p39"/>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b="1" sz="1400">
                <a:solidFill>
                  <a:schemeClr val="dk1"/>
                </a:solidFill>
                <a:latin typeface="Arial Narrow"/>
                <a:ea typeface="Arial Narrow"/>
                <a:cs typeface="Arial Narrow"/>
                <a:sym typeface="Arial Narrow"/>
              </a:endParaRPr>
            </a:p>
          </p:txBody>
        </p:sp>
      </p:grpSp>
      <p:sp>
        <p:nvSpPr>
          <p:cNvPr id="1797" name="Google Shape;1797;p39"/>
          <p:cNvSpPr/>
          <p:nvPr/>
        </p:nvSpPr>
        <p:spPr>
          <a:xfrm>
            <a:off x="-44333" y="4642022"/>
            <a:ext cx="2183097" cy="18158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Gestantes en seguimiento con diagnóstico de HB.</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Los casos se </a:t>
            </a:r>
            <a:r>
              <a:rPr b="1" lang="es-ES" sz="1200">
                <a:solidFill>
                  <a:srgbClr val="00B050"/>
                </a:solidFill>
                <a:latin typeface="Arial Narrow"/>
                <a:ea typeface="Arial Narrow"/>
                <a:cs typeface="Arial Narrow"/>
                <a:sym typeface="Arial Narrow"/>
              </a:rPr>
              <a:t>disminuyeron</a:t>
            </a:r>
            <a:r>
              <a:rPr b="1" lang="es-ES" sz="1200">
                <a:solidFill>
                  <a:schemeClr val="dk1"/>
                </a:solidFill>
                <a:latin typeface="Arial Narrow"/>
                <a:ea typeface="Arial Narrow"/>
                <a:cs typeface="Arial Narrow"/>
                <a:sym typeface="Arial Narrow"/>
              </a:rPr>
              <a:t> en un </a:t>
            </a:r>
            <a:r>
              <a:rPr b="1" lang="es-ES" sz="1600">
                <a:solidFill>
                  <a:srgbClr val="00B050"/>
                </a:solidFill>
                <a:latin typeface="Arial Narrow"/>
                <a:ea typeface="Arial Narrow"/>
                <a:cs typeface="Arial Narrow"/>
                <a:sym typeface="Arial Narrow"/>
              </a:rPr>
              <a:t>42,8% </a:t>
            </a:r>
            <a:r>
              <a:rPr b="1" lang="es-ES" sz="1200">
                <a:solidFill>
                  <a:schemeClr val="dk1"/>
                </a:solidFill>
                <a:latin typeface="Arial Narrow"/>
                <a:ea typeface="Arial Narrow"/>
                <a:cs typeface="Arial Narrow"/>
                <a:sym typeface="Arial Narrow"/>
              </a:rPr>
              <a:t>respecto al mismo período del año anterior.</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 </a:t>
            </a:r>
            <a:endParaRPr b="1" sz="12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t/>
            </a:r>
            <a:endParaRPr b="1" sz="1200">
              <a:solidFill>
                <a:schemeClr val="dk1"/>
              </a:solidFill>
              <a:latin typeface="Arial Narrow"/>
              <a:ea typeface="Arial Narrow"/>
              <a:cs typeface="Arial Narrow"/>
              <a:sym typeface="Arial Narrow"/>
            </a:endParaRPr>
          </a:p>
        </p:txBody>
      </p:sp>
      <p:pic>
        <p:nvPicPr>
          <p:cNvPr id="1798" name="Google Shape;1798;p39"/>
          <p:cNvPicPr preferRelativeResize="0"/>
          <p:nvPr/>
        </p:nvPicPr>
        <p:blipFill rotWithShape="1">
          <a:blip r:embed="rId6">
            <a:alphaModFix/>
          </a:blip>
          <a:srcRect b="0" l="58247" r="0" t="0"/>
          <a:stretch/>
        </p:blipFill>
        <p:spPr>
          <a:xfrm>
            <a:off x="2321053" y="3721423"/>
            <a:ext cx="739337" cy="664026"/>
          </a:xfrm>
          <a:prstGeom prst="rect">
            <a:avLst/>
          </a:prstGeom>
          <a:noFill/>
          <a:ln>
            <a:noFill/>
          </a:ln>
        </p:spPr>
      </p:pic>
      <p:pic>
        <p:nvPicPr>
          <p:cNvPr id="1799" name="Google Shape;1799;p39"/>
          <p:cNvPicPr preferRelativeResize="0"/>
          <p:nvPr/>
        </p:nvPicPr>
        <p:blipFill rotWithShape="1">
          <a:blip r:embed="rId7">
            <a:alphaModFix/>
          </a:blip>
          <a:srcRect b="0" l="0" r="0" t="0"/>
          <a:stretch/>
        </p:blipFill>
        <p:spPr>
          <a:xfrm>
            <a:off x="3383042" y="3840407"/>
            <a:ext cx="694975" cy="599336"/>
          </a:xfrm>
          <a:prstGeom prst="rect">
            <a:avLst/>
          </a:prstGeom>
          <a:noFill/>
          <a:ln>
            <a:noFill/>
          </a:ln>
        </p:spPr>
      </p:pic>
      <p:grpSp>
        <p:nvGrpSpPr>
          <p:cNvPr id="1800" name="Google Shape;1800;p39"/>
          <p:cNvGrpSpPr/>
          <p:nvPr/>
        </p:nvGrpSpPr>
        <p:grpSpPr>
          <a:xfrm>
            <a:off x="144066" y="6948264"/>
            <a:ext cx="6681893" cy="875752"/>
            <a:chOff x="21203" y="7684876"/>
            <a:chExt cx="6681893" cy="875752"/>
          </a:xfrm>
        </p:grpSpPr>
        <p:grpSp>
          <p:nvGrpSpPr>
            <p:cNvPr id="1801" name="Google Shape;1801;p39"/>
            <p:cNvGrpSpPr/>
            <p:nvPr/>
          </p:nvGrpSpPr>
          <p:grpSpPr>
            <a:xfrm>
              <a:off x="1385705" y="7900900"/>
              <a:ext cx="5188226" cy="659728"/>
              <a:chOff x="-1107522" y="9693138"/>
              <a:chExt cx="5866885" cy="659728"/>
            </a:xfrm>
          </p:grpSpPr>
          <p:sp>
            <p:nvSpPr>
              <p:cNvPr id="1802" name="Google Shape;1802;p39"/>
              <p:cNvSpPr/>
              <p:nvPr/>
            </p:nvSpPr>
            <p:spPr>
              <a:xfrm>
                <a:off x="-1107522" y="9693138"/>
                <a:ext cx="5866885" cy="241439"/>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Durante la gestación: 4 casos </a:t>
                </a:r>
                <a:endParaRPr b="1" sz="1050">
                  <a:solidFill>
                    <a:srgbClr val="C00000"/>
                  </a:solidFill>
                  <a:latin typeface="Arial Narrow"/>
                  <a:ea typeface="Arial Narrow"/>
                  <a:cs typeface="Arial Narrow"/>
                  <a:sym typeface="Arial Narrow"/>
                </a:endParaRPr>
              </a:p>
            </p:txBody>
          </p:sp>
          <p:sp>
            <p:nvSpPr>
              <p:cNvPr id="1803" name="Google Shape;1803;p39"/>
              <p:cNvSpPr/>
              <p:nvPr/>
            </p:nvSpPr>
            <p:spPr>
              <a:xfrm>
                <a:off x="-1103625" y="10053178"/>
                <a:ext cx="5862987" cy="299688"/>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Previo a la gestación: 3 casos </a:t>
                </a:r>
                <a:endParaRPr b="1" sz="1050">
                  <a:solidFill>
                    <a:srgbClr val="C00000"/>
                  </a:solidFill>
                  <a:latin typeface="Arial Narrow"/>
                  <a:ea typeface="Arial Narrow"/>
                  <a:cs typeface="Arial Narrow"/>
                  <a:sym typeface="Arial Narrow"/>
                </a:endParaRPr>
              </a:p>
            </p:txBody>
          </p:sp>
        </p:grpSp>
        <p:grpSp>
          <p:nvGrpSpPr>
            <p:cNvPr id="1804" name="Google Shape;1804;p39"/>
            <p:cNvGrpSpPr/>
            <p:nvPr/>
          </p:nvGrpSpPr>
          <p:grpSpPr>
            <a:xfrm>
              <a:off x="21203" y="7684876"/>
              <a:ext cx="6681893" cy="864096"/>
              <a:chOff x="-14626" y="8116095"/>
              <a:chExt cx="6681893" cy="864096"/>
            </a:xfrm>
          </p:grpSpPr>
          <p:sp>
            <p:nvSpPr>
              <p:cNvPr id="1805" name="Google Shape;1805;p39"/>
              <p:cNvSpPr txBox="1"/>
              <p:nvPr/>
            </p:nvSpPr>
            <p:spPr>
              <a:xfrm>
                <a:off x="1445547" y="8116095"/>
                <a:ext cx="522172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Momento de ocurrencia del diagnóstico</a:t>
                </a:r>
                <a:endParaRPr/>
              </a:p>
            </p:txBody>
          </p:sp>
          <p:pic>
            <p:nvPicPr>
              <p:cNvPr id="1806" name="Google Shape;1806;p39"/>
              <p:cNvPicPr preferRelativeResize="0"/>
              <p:nvPr/>
            </p:nvPicPr>
            <p:blipFill rotWithShape="1">
              <a:blip r:embed="rId8">
                <a:alphaModFix/>
              </a:blip>
              <a:srcRect b="0" l="0" r="0" t="0"/>
              <a:stretch/>
            </p:blipFill>
            <p:spPr>
              <a:xfrm>
                <a:off x="-14626" y="8259233"/>
                <a:ext cx="910301" cy="720958"/>
              </a:xfrm>
              <a:prstGeom prst="rect">
                <a:avLst/>
              </a:prstGeom>
              <a:noFill/>
              <a:ln>
                <a:noFill/>
              </a:ln>
            </p:spPr>
          </p:pic>
        </p:grpSp>
        <p:sp>
          <p:nvSpPr>
            <p:cNvPr id="1807" name="Google Shape;1807;p39"/>
            <p:cNvSpPr/>
            <p:nvPr/>
          </p:nvSpPr>
          <p:spPr>
            <a:xfrm>
              <a:off x="980545" y="8100574"/>
              <a:ext cx="356964" cy="372311"/>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808" name="Google Shape;1808;p39"/>
          <p:cNvGrpSpPr/>
          <p:nvPr/>
        </p:nvGrpSpPr>
        <p:grpSpPr>
          <a:xfrm>
            <a:off x="1442712" y="8222349"/>
            <a:ext cx="5689176" cy="656443"/>
            <a:chOff x="2502" y="13686"/>
            <a:chExt cx="5689176" cy="656443"/>
          </a:xfrm>
        </p:grpSpPr>
        <p:sp>
          <p:nvSpPr>
            <p:cNvPr id="1809" name="Google Shape;1809;p39"/>
            <p:cNvSpPr/>
            <p:nvPr/>
          </p:nvSpPr>
          <p:spPr>
            <a:xfrm>
              <a:off x="2502" y="13686"/>
              <a:ext cx="1094072" cy="656443"/>
            </a:xfrm>
            <a:prstGeom prst="roundRect">
              <a:avLst>
                <a:gd fmla="val 10000" name="adj"/>
              </a:avLst>
            </a:prstGeom>
            <a:gradFill>
              <a:gsLst>
                <a:gs pos="0">
                  <a:srgbClr val="C8B2E9"/>
                </a:gs>
                <a:gs pos="35000">
                  <a:srgbClr val="D6CAED"/>
                </a:gs>
                <a:gs pos="100000">
                  <a:srgbClr val="EFE8FA"/>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39"/>
            <p:cNvSpPr txBox="1"/>
            <p:nvPr/>
          </p:nvSpPr>
          <p:spPr>
            <a:xfrm>
              <a:off x="21729"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Primer trimestre: 4 casos </a:t>
              </a:r>
              <a:endParaRPr b="1" sz="1050">
                <a:solidFill>
                  <a:schemeClr val="dk1"/>
                </a:solidFill>
                <a:latin typeface="Arial Narrow"/>
                <a:ea typeface="Arial Narrow"/>
                <a:cs typeface="Arial Narrow"/>
                <a:sym typeface="Arial Narrow"/>
              </a:endParaRPr>
            </a:p>
          </p:txBody>
        </p:sp>
        <p:sp>
          <p:nvSpPr>
            <p:cNvPr id="1811" name="Google Shape;1811;p39"/>
            <p:cNvSpPr/>
            <p:nvPr/>
          </p:nvSpPr>
          <p:spPr>
            <a:xfrm>
              <a:off x="1205981" y="206243"/>
              <a:ext cx="231943" cy="271329"/>
            </a:xfrm>
            <a:prstGeom prst="rightArrow">
              <a:avLst>
                <a:gd fmla="val 60000" name="adj1"/>
                <a:gd fmla="val 50000" name="adj2"/>
              </a:avLst>
            </a:prstGeom>
            <a:gradFill>
              <a:gsLst>
                <a:gs pos="0">
                  <a:srgbClr val="C8B2E9"/>
                </a:gs>
                <a:gs pos="35000">
                  <a:srgbClr val="D6CAED"/>
                </a:gs>
                <a:gs pos="100000">
                  <a:srgbClr val="EFE8FA"/>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39"/>
            <p:cNvSpPr txBox="1"/>
            <p:nvPr/>
          </p:nvSpPr>
          <p:spPr>
            <a:xfrm>
              <a:off x="1205981"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1813" name="Google Shape;1813;p39"/>
            <p:cNvSpPr/>
            <p:nvPr/>
          </p:nvSpPr>
          <p:spPr>
            <a:xfrm>
              <a:off x="1534203" y="13686"/>
              <a:ext cx="1094072" cy="656443"/>
            </a:xfrm>
            <a:prstGeom prst="roundRect">
              <a:avLst>
                <a:gd fmla="val 10000" name="adj"/>
              </a:avLst>
            </a:prstGeom>
            <a:gradFill>
              <a:gsLst>
                <a:gs pos="0">
                  <a:srgbClr val="ACA9F4"/>
                </a:gs>
                <a:gs pos="35000">
                  <a:srgbClr val="C6C3F5"/>
                </a:gs>
                <a:gs pos="100000">
                  <a:srgbClr val="E7E7FC"/>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39"/>
            <p:cNvSpPr txBox="1"/>
            <p:nvPr/>
          </p:nvSpPr>
          <p:spPr>
            <a:xfrm>
              <a:off x="1553430"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Segundo trimestre: 2 casos</a:t>
              </a:r>
              <a:endParaRPr b="1" sz="1050">
                <a:solidFill>
                  <a:schemeClr val="dk1"/>
                </a:solidFill>
                <a:latin typeface="Arial Narrow"/>
                <a:ea typeface="Arial Narrow"/>
                <a:cs typeface="Arial Narrow"/>
                <a:sym typeface="Arial Narrow"/>
              </a:endParaRPr>
            </a:p>
          </p:txBody>
        </p:sp>
        <p:sp>
          <p:nvSpPr>
            <p:cNvPr id="1815" name="Google Shape;1815;p39"/>
            <p:cNvSpPr/>
            <p:nvPr/>
          </p:nvSpPr>
          <p:spPr>
            <a:xfrm>
              <a:off x="2737683" y="206243"/>
              <a:ext cx="231943" cy="271329"/>
            </a:xfrm>
            <a:prstGeom prst="rightArrow">
              <a:avLst>
                <a:gd fmla="val 60000" name="adj1"/>
                <a:gd fmla="val 50000" name="adj2"/>
              </a:avLst>
            </a:prstGeom>
            <a:gradFill>
              <a:gsLst>
                <a:gs pos="0">
                  <a:srgbClr val="A6B0F8"/>
                </a:gs>
                <a:gs pos="35000">
                  <a:srgbClr val="C2C8F7"/>
                </a:gs>
                <a:gs pos="100000">
                  <a:srgbClr val="E7E7FC"/>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39"/>
            <p:cNvSpPr txBox="1"/>
            <p:nvPr/>
          </p:nvSpPr>
          <p:spPr>
            <a:xfrm>
              <a:off x="2737683"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1817" name="Google Shape;1817;p39"/>
            <p:cNvSpPr/>
            <p:nvPr/>
          </p:nvSpPr>
          <p:spPr>
            <a:xfrm>
              <a:off x="3065904" y="13686"/>
              <a:ext cx="1094072" cy="656443"/>
            </a:xfrm>
            <a:prstGeom prst="roundRect">
              <a:avLst>
                <a:gd fmla="val 10000" name="adj"/>
              </a:avLst>
            </a:prstGeom>
            <a:gradFill>
              <a:gsLst>
                <a:gs pos="0">
                  <a:srgbClr val="A2BDFF"/>
                </a:gs>
                <a:gs pos="35000">
                  <a:srgbClr val="BED0FC"/>
                </a:gs>
                <a:gs pos="100000">
                  <a:srgbClr val="E4EB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39"/>
            <p:cNvSpPr txBox="1"/>
            <p:nvPr/>
          </p:nvSpPr>
          <p:spPr>
            <a:xfrm>
              <a:off x="3085131"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Tercer trimestre: 0 casos </a:t>
              </a:r>
              <a:endParaRPr b="1" sz="1050">
                <a:solidFill>
                  <a:schemeClr val="dk1"/>
                </a:solidFill>
                <a:latin typeface="Arial Narrow"/>
                <a:ea typeface="Arial Narrow"/>
                <a:cs typeface="Arial Narrow"/>
                <a:sym typeface="Arial Narrow"/>
              </a:endParaRPr>
            </a:p>
          </p:txBody>
        </p:sp>
        <p:sp>
          <p:nvSpPr>
            <p:cNvPr id="1819" name="Google Shape;1819;p39"/>
            <p:cNvSpPr/>
            <p:nvPr/>
          </p:nvSpPr>
          <p:spPr>
            <a:xfrm>
              <a:off x="4269384" y="206243"/>
              <a:ext cx="231943" cy="271329"/>
            </a:xfrm>
            <a:prstGeom prst="rightArrow">
              <a:avLst>
                <a:gd fmla="val 60000" name="adj1"/>
                <a:gd fmla="val 50000" name="adj2"/>
              </a:avLst>
            </a:prstGeom>
            <a:gradFill>
              <a:gsLst>
                <a:gs pos="0">
                  <a:srgbClr val="9CE7FF"/>
                </a:gs>
                <a:gs pos="35000">
                  <a:srgbClr val="B8EEFF"/>
                </a:gs>
                <a:gs pos="100000">
                  <a:srgbClr val="E2F7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39"/>
            <p:cNvSpPr txBox="1"/>
            <p:nvPr/>
          </p:nvSpPr>
          <p:spPr>
            <a:xfrm>
              <a:off x="4269384" y="260509"/>
              <a:ext cx="162360" cy="1627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1200">
                <a:solidFill>
                  <a:schemeClr val="dk1"/>
                </a:solidFill>
                <a:latin typeface="Arial Narrow"/>
                <a:ea typeface="Arial Narrow"/>
                <a:cs typeface="Arial Narrow"/>
                <a:sym typeface="Arial Narrow"/>
              </a:endParaRPr>
            </a:p>
          </p:txBody>
        </p:sp>
        <p:sp>
          <p:nvSpPr>
            <p:cNvPr id="1821" name="Google Shape;1821;p39"/>
            <p:cNvSpPr/>
            <p:nvPr/>
          </p:nvSpPr>
          <p:spPr>
            <a:xfrm>
              <a:off x="4597606" y="13686"/>
              <a:ext cx="1094072" cy="656443"/>
            </a:xfrm>
            <a:prstGeom prst="roundRect">
              <a:avLst>
                <a:gd fmla="val 10000" name="adj"/>
              </a:avLst>
            </a:prstGeom>
            <a:gradFill>
              <a:gsLst>
                <a:gs pos="0">
                  <a:srgbClr val="9CE7FF"/>
                </a:gs>
                <a:gs pos="35000">
                  <a:srgbClr val="B8EEFF"/>
                </a:gs>
                <a:gs pos="100000">
                  <a:srgbClr val="E2F7FF"/>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39"/>
            <p:cNvSpPr txBox="1"/>
            <p:nvPr/>
          </p:nvSpPr>
          <p:spPr>
            <a:xfrm>
              <a:off x="4616833" y="32913"/>
              <a:ext cx="1055618" cy="617989"/>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1" lang="es-ES" sz="1050">
                  <a:solidFill>
                    <a:schemeClr val="dk1"/>
                  </a:solidFill>
                  <a:latin typeface="Arial Narrow"/>
                  <a:ea typeface="Arial Narrow"/>
                  <a:cs typeface="Arial Narrow"/>
                  <a:sym typeface="Arial Narrow"/>
                </a:rPr>
                <a:t>Sin dato: 1 caso</a:t>
              </a:r>
              <a:endParaRPr b="1" sz="1050">
                <a:solidFill>
                  <a:schemeClr val="dk1"/>
                </a:solidFill>
                <a:latin typeface="Arial Narrow"/>
                <a:ea typeface="Arial Narrow"/>
                <a:cs typeface="Arial Narrow"/>
                <a:sym typeface="Arial Narrow"/>
              </a:endParaRPr>
            </a:p>
          </p:txBody>
        </p:sp>
      </p:grpSp>
      <p:grpSp>
        <p:nvGrpSpPr>
          <p:cNvPr id="1823" name="Google Shape;1823;p39"/>
          <p:cNvGrpSpPr/>
          <p:nvPr/>
        </p:nvGrpSpPr>
        <p:grpSpPr>
          <a:xfrm>
            <a:off x="50" y="7948670"/>
            <a:ext cx="7065799" cy="1015818"/>
            <a:chOff x="2145310" y="5221006"/>
            <a:chExt cx="6785852" cy="1015818"/>
          </a:xfrm>
        </p:grpSpPr>
        <p:grpSp>
          <p:nvGrpSpPr>
            <p:cNvPr id="1824" name="Google Shape;1824;p39"/>
            <p:cNvGrpSpPr/>
            <p:nvPr/>
          </p:nvGrpSpPr>
          <p:grpSpPr>
            <a:xfrm>
              <a:off x="2145310" y="5221006"/>
              <a:ext cx="6785852" cy="1015818"/>
              <a:chOff x="2109481" y="5652225"/>
              <a:chExt cx="6785852" cy="1015818"/>
            </a:xfrm>
          </p:grpSpPr>
          <p:sp>
            <p:nvSpPr>
              <p:cNvPr id="1825" name="Google Shape;1825;p39"/>
              <p:cNvSpPr txBox="1"/>
              <p:nvPr/>
            </p:nvSpPr>
            <p:spPr>
              <a:xfrm>
                <a:off x="3673613" y="5652225"/>
                <a:ext cx="522172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u="sng">
                    <a:solidFill>
                      <a:schemeClr val="dk1"/>
                    </a:solidFill>
                    <a:latin typeface="Arial Narrow"/>
                    <a:ea typeface="Arial Narrow"/>
                    <a:cs typeface="Arial Narrow"/>
                    <a:sym typeface="Arial Narrow"/>
                  </a:rPr>
                  <a:t>Trimestre de ingreso al control prenatal </a:t>
                </a:r>
                <a:endParaRPr/>
              </a:p>
            </p:txBody>
          </p:sp>
          <p:pic>
            <p:nvPicPr>
              <p:cNvPr id="1826" name="Google Shape;1826;p39"/>
              <p:cNvPicPr preferRelativeResize="0"/>
              <p:nvPr/>
            </p:nvPicPr>
            <p:blipFill rotWithShape="1">
              <a:blip r:embed="rId8">
                <a:alphaModFix/>
              </a:blip>
              <a:srcRect b="0" l="0" r="0" t="0"/>
              <a:stretch/>
            </p:blipFill>
            <p:spPr>
              <a:xfrm>
                <a:off x="2109481" y="5947085"/>
                <a:ext cx="910301" cy="720958"/>
              </a:xfrm>
              <a:prstGeom prst="rect">
                <a:avLst/>
              </a:prstGeom>
              <a:noFill/>
              <a:ln>
                <a:noFill/>
              </a:ln>
            </p:spPr>
          </p:pic>
        </p:grpSp>
        <p:sp>
          <p:nvSpPr>
            <p:cNvPr id="1827" name="Google Shape;1827;p39"/>
            <p:cNvSpPr/>
            <p:nvPr/>
          </p:nvSpPr>
          <p:spPr>
            <a:xfrm>
              <a:off x="3105942" y="5731890"/>
              <a:ext cx="356964" cy="372311"/>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1828" name="Google Shape;1828;p39"/>
          <p:cNvPicPr preferRelativeResize="0"/>
          <p:nvPr/>
        </p:nvPicPr>
        <p:blipFill rotWithShape="1">
          <a:blip r:embed="rId9">
            <a:alphaModFix/>
          </a:blip>
          <a:srcRect b="0" l="0" r="0" t="0"/>
          <a:stretch/>
        </p:blipFill>
        <p:spPr>
          <a:xfrm>
            <a:off x="-29713" y="-1"/>
            <a:ext cx="2153858" cy="2846793"/>
          </a:xfrm>
          <a:prstGeom prst="rect">
            <a:avLst/>
          </a:prstGeom>
          <a:noFill/>
          <a:ln>
            <a:noFill/>
          </a:ln>
        </p:spPr>
      </p:pic>
      <p:sp>
        <p:nvSpPr>
          <p:cNvPr id="1829" name="Google Shape;1829;p39"/>
          <p:cNvSpPr txBox="1"/>
          <p:nvPr/>
        </p:nvSpPr>
        <p:spPr>
          <a:xfrm>
            <a:off x="-104131" y="139462"/>
            <a:ext cx="2208885" cy="954107"/>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Clr>
                <a:srgbClr val="C00000"/>
              </a:buClr>
              <a:buSzPts val="1400"/>
              <a:buFont typeface="Arial Narrow"/>
              <a:buNone/>
            </a:pPr>
            <a:r>
              <a:rPr b="1" lang="es-ES" sz="1400">
                <a:solidFill>
                  <a:srgbClr val="C00000"/>
                </a:solidFill>
                <a:latin typeface="Arial Narrow"/>
                <a:ea typeface="Arial Narrow"/>
                <a:cs typeface="Arial Narrow"/>
                <a:sym typeface="Arial Narrow"/>
              </a:rPr>
              <a:t>Gestantes con diagnóstico de Hepatitis B y Trasmisión Materno Infantil TMI de la Hepatitis B. </a:t>
            </a:r>
            <a:endParaRPr/>
          </a:p>
        </p:txBody>
      </p:sp>
      <p:sp>
        <p:nvSpPr>
          <p:cNvPr id="1830" name="Google Shape;1830;p39"/>
          <p:cNvSpPr txBox="1"/>
          <p:nvPr/>
        </p:nvSpPr>
        <p:spPr>
          <a:xfrm>
            <a:off x="-44333" y="2524097"/>
            <a:ext cx="218309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9- 2022</a:t>
            </a:r>
            <a:endParaRPr b="1" sz="1200">
              <a:solidFill>
                <a:schemeClr val="dk1"/>
              </a:solidFill>
              <a:latin typeface="Arial Narrow"/>
              <a:ea typeface="Arial Narrow"/>
              <a:cs typeface="Arial Narrow"/>
              <a:sym typeface="Arial Narrow"/>
            </a:endParaRPr>
          </a:p>
        </p:txBody>
      </p:sp>
      <p:cxnSp>
        <p:nvCxnSpPr>
          <p:cNvPr id="1831" name="Google Shape;1831;p39"/>
          <p:cNvCxnSpPr/>
          <p:nvPr/>
        </p:nvCxnSpPr>
        <p:spPr>
          <a:xfrm rot="10800000">
            <a:off x="2432987" y="3287142"/>
            <a:ext cx="4392972" cy="7026"/>
          </a:xfrm>
          <a:prstGeom prst="straightConnector1">
            <a:avLst/>
          </a:prstGeom>
          <a:noFill/>
          <a:ln cap="flat" cmpd="sng" w="9525">
            <a:solidFill>
              <a:srgbClr val="002060"/>
            </a:solidFill>
            <a:prstDash val="solid"/>
            <a:round/>
            <a:headEnd len="sm" w="sm" type="none"/>
            <a:tailEnd len="med" w="med" type="oval"/>
          </a:ln>
        </p:spPr>
      </p:cxnSp>
      <p:pic>
        <p:nvPicPr>
          <p:cNvPr id="1832" name="Google Shape;1832;p39"/>
          <p:cNvPicPr preferRelativeResize="0"/>
          <p:nvPr/>
        </p:nvPicPr>
        <p:blipFill rotWithShape="1">
          <a:blip r:embed="rId10">
            <a:alphaModFix/>
          </a:blip>
          <a:srcRect b="0" l="0" r="0" t="0"/>
          <a:stretch/>
        </p:blipFill>
        <p:spPr>
          <a:xfrm>
            <a:off x="2187397" y="467544"/>
            <a:ext cx="4941445" cy="2058935"/>
          </a:xfrm>
          <a:prstGeom prst="rect">
            <a:avLst/>
          </a:prstGeom>
          <a:noFill/>
          <a:ln>
            <a:noFill/>
          </a:ln>
        </p:spPr>
      </p:pic>
      <p:pic>
        <p:nvPicPr>
          <p:cNvPr id="1833" name="Google Shape;1833;p39"/>
          <p:cNvPicPr preferRelativeResize="0"/>
          <p:nvPr/>
        </p:nvPicPr>
        <p:blipFill rotWithShape="1">
          <a:blip r:embed="rId11">
            <a:alphaModFix/>
          </a:blip>
          <a:srcRect b="0" l="0" r="0" t="0"/>
          <a:stretch/>
        </p:blipFill>
        <p:spPr>
          <a:xfrm>
            <a:off x="2224274" y="2584289"/>
            <a:ext cx="4832560" cy="619559"/>
          </a:xfrm>
          <a:prstGeom prst="rect">
            <a:avLst/>
          </a:prstGeom>
          <a:noFill/>
          <a:ln>
            <a:noFill/>
          </a:ln>
        </p:spPr>
      </p:pic>
      <p:pic>
        <p:nvPicPr>
          <p:cNvPr id="1834" name="Google Shape;1834;p39"/>
          <p:cNvPicPr preferRelativeResize="0"/>
          <p:nvPr/>
        </p:nvPicPr>
        <p:blipFill rotWithShape="1">
          <a:blip r:embed="rId7">
            <a:alphaModFix/>
          </a:blip>
          <a:srcRect b="0" l="0" r="0" t="0"/>
          <a:stretch/>
        </p:blipFill>
        <p:spPr>
          <a:xfrm>
            <a:off x="4295050" y="3828543"/>
            <a:ext cx="694975" cy="59933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4"/>
          <p:cNvPicPr preferRelativeResize="0"/>
          <p:nvPr/>
        </p:nvPicPr>
        <p:blipFill rotWithShape="1">
          <a:blip r:embed="rId3">
            <a:alphaModFix/>
          </a:blip>
          <a:srcRect b="0" l="0" r="0" t="0"/>
          <a:stretch/>
        </p:blipFill>
        <p:spPr>
          <a:xfrm>
            <a:off x="0" y="0"/>
            <a:ext cx="2232223" cy="5491141"/>
          </a:xfrm>
          <a:prstGeom prst="rect">
            <a:avLst/>
          </a:prstGeom>
          <a:noFill/>
          <a:ln>
            <a:noFill/>
          </a:ln>
        </p:spPr>
      </p:pic>
      <p:sp>
        <p:nvSpPr>
          <p:cNvPr id="129" name="Google Shape;129;p4"/>
          <p:cNvSpPr txBox="1"/>
          <p:nvPr/>
        </p:nvSpPr>
        <p:spPr>
          <a:xfrm>
            <a:off x="0" y="623805"/>
            <a:ext cx="223865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9 - 2022</a:t>
            </a:r>
            <a:endParaRPr b="1" sz="1200">
              <a:solidFill>
                <a:schemeClr val="dk1"/>
              </a:solidFill>
              <a:latin typeface="Arial Narrow"/>
              <a:ea typeface="Arial Narrow"/>
              <a:cs typeface="Arial Narrow"/>
              <a:sym typeface="Arial Narrow"/>
            </a:endParaRPr>
          </a:p>
        </p:txBody>
      </p:sp>
      <p:sp>
        <p:nvSpPr>
          <p:cNvPr id="130" name="Google Shape;130;p4"/>
          <p:cNvSpPr/>
          <p:nvPr/>
        </p:nvSpPr>
        <p:spPr>
          <a:xfrm>
            <a:off x="2274078" y="2305199"/>
            <a:ext cx="4946011"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b="1" lang="es-ES" sz="800">
                <a:solidFill>
                  <a:schemeClr val="dk1"/>
                </a:solidFill>
                <a:latin typeface="Arial Narrow"/>
                <a:ea typeface="Arial Narrow"/>
                <a:cs typeface="Arial Narrow"/>
                <a:sym typeface="Arial Narrow"/>
              </a:rPr>
              <a:t>Figura. Canal endémico de los casos notificados de tuberculosis todas las formas Medellín, a Periodo epidemiológico 9  acumulado de 2022. </a:t>
            </a:r>
            <a:endParaRPr b="1" sz="800">
              <a:solidFill>
                <a:schemeClr val="dk1"/>
              </a:solidFill>
              <a:latin typeface="Arial Narrow"/>
              <a:ea typeface="Arial Narrow"/>
              <a:cs typeface="Arial Narrow"/>
              <a:sym typeface="Arial Narrow"/>
            </a:endParaRPr>
          </a:p>
        </p:txBody>
      </p:sp>
      <p:grpSp>
        <p:nvGrpSpPr>
          <p:cNvPr id="131" name="Google Shape;131;p4"/>
          <p:cNvGrpSpPr/>
          <p:nvPr/>
        </p:nvGrpSpPr>
        <p:grpSpPr>
          <a:xfrm>
            <a:off x="179214" y="4211965"/>
            <a:ext cx="1892650" cy="488477"/>
            <a:chOff x="2397524" y="3379972"/>
            <a:chExt cx="4508500" cy="904875"/>
          </a:xfrm>
        </p:grpSpPr>
        <p:pic>
          <p:nvPicPr>
            <p:cNvPr id="132" name="Google Shape;132;p4"/>
            <p:cNvPicPr preferRelativeResize="0"/>
            <p:nvPr/>
          </p:nvPicPr>
          <p:blipFill rotWithShape="1">
            <a:blip r:embed="rId4">
              <a:alphaModFix/>
            </a:blip>
            <a:srcRect b="0" l="0" r="0" t="0"/>
            <a:stretch/>
          </p:blipFill>
          <p:spPr>
            <a:xfrm>
              <a:off x="2397524" y="3379972"/>
              <a:ext cx="4508500" cy="904875"/>
            </a:xfrm>
            <a:prstGeom prst="rect">
              <a:avLst/>
            </a:prstGeom>
            <a:noFill/>
            <a:ln>
              <a:noFill/>
            </a:ln>
          </p:spPr>
        </p:pic>
        <p:sp>
          <p:nvSpPr>
            <p:cNvPr id="133" name="Google Shape;133;p4"/>
            <p:cNvSpPr txBox="1"/>
            <p:nvPr/>
          </p:nvSpPr>
          <p:spPr>
            <a:xfrm>
              <a:off x="3171452" y="3478755"/>
              <a:ext cx="1936622" cy="7411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1539</a:t>
              </a:r>
              <a:endParaRPr b="1" sz="2000">
                <a:solidFill>
                  <a:schemeClr val="dk1"/>
                </a:solidFill>
                <a:latin typeface="Arial Narrow"/>
                <a:ea typeface="Arial Narrow"/>
                <a:cs typeface="Arial Narrow"/>
                <a:sym typeface="Arial Narrow"/>
              </a:endParaRPr>
            </a:p>
          </p:txBody>
        </p:sp>
      </p:grpSp>
      <p:sp>
        <p:nvSpPr>
          <p:cNvPr id="134" name="Google Shape;134;p4"/>
          <p:cNvSpPr txBox="1"/>
          <p:nvPr/>
        </p:nvSpPr>
        <p:spPr>
          <a:xfrm>
            <a:off x="-19190" y="4861773"/>
            <a:ext cx="2293268"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aumentó en un 35,0%</a:t>
            </a:r>
            <a:endParaRPr b="1" sz="1200">
              <a:solidFill>
                <a:schemeClr val="dk1"/>
              </a:solidFill>
              <a:latin typeface="Arial Narrow"/>
              <a:ea typeface="Arial Narrow"/>
              <a:cs typeface="Arial Narrow"/>
              <a:sym typeface="Arial Narrow"/>
            </a:endParaRPr>
          </a:p>
        </p:txBody>
      </p:sp>
      <p:sp>
        <p:nvSpPr>
          <p:cNvPr id="135" name="Google Shape;135;p4"/>
          <p:cNvSpPr/>
          <p:nvPr/>
        </p:nvSpPr>
        <p:spPr>
          <a:xfrm>
            <a:off x="2295483" y="4974431"/>
            <a:ext cx="494601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8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b="1" lang="es-ES" sz="800">
                <a:solidFill>
                  <a:schemeClr val="dk1"/>
                </a:solidFill>
                <a:latin typeface="Arial Narrow"/>
                <a:ea typeface="Arial Narrow"/>
                <a:cs typeface="Arial Narrow"/>
                <a:sym typeface="Arial Narrow"/>
              </a:rPr>
              <a:t>Figura. Comportamiento de los casos notificados semanalmente de tuberculosis todas las formas Medellín, a Periodo epidemiológico 9 acumulado de 2019-2022. </a:t>
            </a:r>
            <a:endParaRPr/>
          </a:p>
        </p:txBody>
      </p:sp>
      <p:grpSp>
        <p:nvGrpSpPr>
          <p:cNvPr id="136" name="Google Shape;136;p4"/>
          <p:cNvGrpSpPr/>
          <p:nvPr/>
        </p:nvGrpSpPr>
        <p:grpSpPr>
          <a:xfrm>
            <a:off x="2448322" y="74775"/>
            <a:ext cx="3446504" cy="276999"/>
            <a:chOff x="2448322" y="74775"/>
            <a:chExt cx="3446504" cy="276999"/>
          </a:xfrm>
        </p:grpSpPr>
        <p:sp>
          <p:nvSpPr>
            <p:cNvPr id="137" name="Google Shape;137;p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38" name="Google Shape;138;p4"/>
            <p:cNvCxnSpPr>
              <a:stCxn id="13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39" name="Google Shape;139;p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b="1" sz="1200">
                <a:solidFill>
                  <a:schemeClr val="dk1"/>
                </a:solidFill>
                <a:latin typeface="Arial Narrow"/>
                <a:ea typeface="Arial Narrow"/>
                <a:cs typeface="Arial Narrow"/>
                <a:sym typeface="Arial Narrow"/>
              </a:endParaRPr>
            </a:p>
          </p:txBody>
        </p:sp>
      </p:grpSp>
      <p:sp>
        <p:nvSpPr>
          <p:cNvPr id="140" name="Google Shape;140;p4"/>
          <p:cNvSpPr/>
          <p:nvPr/>
        </p:nvSpPr>
        <p:spPr>
          <a:xfrm>
            <a:off x="0" y="5508104"/>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1" name="Google Shape;141;p4"/>
          <p:cNvGrpSpPr/>
          <p:nvPr/>
        </p:nvGrpSpPr>
        <p:grpSpPr>
          <a:xfrm>
            <a:off x="277404" y="5621632"/>
            <a:ext cx="3446504" cy="276999"/>
            <a:chOff x="2448322" y="74775"/>
            <a:chExt cx="3446504" cy="276999"/>
          </a:xfrm>
        </p:grpSpPr>
        <p:sp>
          <p:nvSpPr>
            <p:cNvPr id="142" name="Google Shape;142;p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43" name="Google Shape;143;p4"/>
            <p:cNvCxnSpPr>
              <a:stCxn id="14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44" name="Google Shape;144;p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b="1" sz="1200">
                <a:solidFill>
                  <a:schemeClr val="dk1"/>
                </a:solidFill>
                <a:latin typeface="Arial Narrow"/>
                <a:ea typeface="Arial Narrow"/>
                <a:cs typeface="Arial Narrow"/>
                <a:sym typeface="Arial Narrow"/>
              </a:endParaRPr>
            </a:p>
          </p:txBody>
        </p:sp>
      </p:grpSp>
      <p:sp>
        <p:nvSpPr>
          <p:cNvPr id="145" name="Google Shape;145;p4"/>
          <p:cNvSpPr/>
          <p:nvPr/>
        </p:nvSpPr>
        <p:spPr>
          <a:xfrm>
            <a:off x="0" y="8581424"/>
            <a:ext cx="324041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8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b="1" lang="es-ES" sz="800">
                <a:solidFill>
                  <a:schemeClr val="dk1"/>
                </a:solidFill>
                <a:latin typeface="Arial Narrow"/>
                <a:ea typeface="Arial Narrow"/>
                <a:cs typeface="Arial Narrow"/>
                <a:sym typeface="Arial Narrow"/>
              </a:rPr>
              <a:t>Figura. Numero de casos de Tuberculosis por Comuna. Medellín, a Periodo epidemiológico 9 acumulado de 2022. </a:t>
            </a:r>
            <a:endParaRPr b="1" sz="800">
              <a:solidFill>
                <a:schemeClr val="dk1"/>
              </a:solidFill>
              <a:latin typeface="Arial Narrow"/>
              <a:ea typeface="Arial Narrow"/>
              <a:cs typeface="Arial Narrow"/>
              <a:sym typeface="Arial Narrow"/>
            </a:endParaRPr>
          </a:p>
        </p:txBody>
      </p:sp>
      <p:sp>
        <p:nvSpPr>
          <p:cNvPr id="146" name="Google Shape;146;p4"/>
          <p:cNvSpPr txBox="1"/>
          <p:nvPr/>
        </p:nvSpPr>
        <p:spPr>
          <a:xfrm>
            <a:off x="-31766" y="2811293"/>
            <a:ext cx="2216557" cy="44627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rgbClr val="C00000"/>
                </a:solidFill>
                <a:latin typeface="Arial Narrow"/>
                <a:ea typeface="Arial Narrow"/>
                <a:cs typeface="Arial Narrow"/>
                <a:sym typeface="Arial Narrow"/>
              </a:rPr>
              <a:t>5,1 </a:t>
            </a:r>
            <a:r>
              <a:rPr b="1" lang="es-ES" sz="1100">
                <a:solidFill>
                  <a:schemeClr val="dk1"/>
                </a:solidFill>
                <a:latin typeface="Arial Narrow"/>
                <a:ea typeface="Arial Narrow"/>
                <a:cs typeface="Arial Narrow"/>
                <a:sym typeface="Arial Narrow"/>
              </a:rPr>
              <a:t>Mortalidad por 100.000 hab. (131 casos)</a:t>
            </a:r>
            <a:endParaRPr b="1" sz="1100">
              <a:solidFill>
                <a:schemeClr val="dk1"/>
              </a:solidFill>
              <a:latin typeface="Arial Narrow"/>
              <a:ea typeface="Arial Narrow"/>
              <a:cs typeface="Arial Narrow"/>
              <a:sym typeface="Arial Narrow"/>
            </a:endParaRPr>
          </a:p>
        </p:txBody>
      </p:sp>
      <p:sp>
        <p:nvSpPr>
          <p:cNvPr id="147" name="Google Shape;147;p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a:t>
            </a:r>
            <a:endParaRPr b="1" sz="1050">
              <a:solidFill>
                <a:schemeClr val="dk1"/>
              </a:solidFill>
              <a:latin typeface="Arial Narrow"/>
              <a:ea typeface="Arial Narrow"/>
              <a:cs typeface="Arial Narrow"/>
              <a:sym typeface="Arial Narrow"/>
            </a:endParaRPr>
          </a:p>
        </p:txBody>
      </p:sp>
      <p:sp>
        <p:nvSpPr>
          <p:cNvPr id="148" name="Google Shape;148;p4"/>
          <p:cNvSpPr txBox="1"/>
          <p:nvPr>
            <p:ph type="ctrTitle"/>
          </p:nvPr>
        </p:nvSpPr>
        <p:spPr>
          <a:xfrm>
            <a:off x="85115" y="136330"/>
            <a:ext cx="2075175" cy="40011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Tuberculosis</a:t>
            </a:r>
            <a:endParaRPr b="1" sz="2000">
              <a:solidFill>
                <a:srgbClr val="C00000"/>
              </a:solidFill>
              <a:latin typeface="Arial Narrow"/>
              <a:ea typeface="Arial Narrow"/>
              <a:cs typeface="Arial Narrow"/>
              <a:sym typeface="Arial Narrow"/>
            </a:endParaRPr>
          </a:p>
        </p:txBody>
      </p:sp>
      <p:sp>
        <p:nvSpPr>
          <p:cNvPr id="149" name="Google Shape;149;p4"/>
          <p:cNvSpPr/>
          <p:nvPr/>
        </p:nvSpPr>
        <p:spPr>
          <a:xfrm>
            <a:off x="3224403" y="8532440"/>
            <a:ext cx="360045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8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b="1" lang="es-ES" sz="800">
                <a:solidFill>
                  <a:schemeClr val="dk1"/>
                </a:solidFill>
                <a:latin typeface="Arial Narrow"/>
                <a:ea typeface="Arial Narrow"/>
                <a:cs typeface="Arial Narrow"/>
                <a:sym typeface="Arial Narrow"/>
              </a:rPr>
              <a:t>Figura. Mapa temático de densidad de tuberculosis todas las formas. Medellín, a Periodo epidemiológico 9 acumulado de 2022 </a:t>
            </a:r>
            <a:endParaRPr/>
          </a:p>
        </p:txBody>
      </p:sp>
      <p:pic>
        <p:nvPicPr>
          <p:cNvPr id="150" name="Google Shape;150;p4"/>
          <p:cNvPicPr preferRelativeResize="0"/>
          <p:nvPr/>
        </p:nvPicPr>
        <p:blipFill rotWithShape="1">
          <a:blip r:embed="rId5">
            <a:alphaModFix/>
          </a:blip>
          <a:srcRect b="0" l="787" r="19544" t="0"/>
          <a:stretch/>
        </p:blipFill>
        <p:spPr>
          <a:xfrm>
            <a:off x="3096394" y="6090865"/>
            <a:ext cx="3584442" cy="2490559"/>
          </a:xfrm>
          <a:prstGeom prst="rect">
            <a:avLst/>
          </a:prstGeom>
          <a:noFill/>
          <a:ln>
            <a:noFill/>
          </a:ln>
        </p:spPr>
      </p:pic>
      <p:pic>
        <p:nvPicPr>
          <p:cNvPr id="151" name="Google Shape;151;p4"/>
          <p:cNvPicPr preferRelativeResize="0"/>
          <p:nvPr/>
        </p:nvPicPr>
        <p:blipFill rotWithShape="1">
          <a:blip r:embed="rId6">
            <a:alphaModFix/>
          </a:blip>
          <a:srcRect b="0" l="0" r="0" t="0"/>
          <a:stretch/>
        </p:blipFill>
        <p:spPr>
          <a:xfrm>
            <a:off x="2337376" y="398180"/>
            <a:ext cx="4719458" cy="1920373"/>
          </a:xfrm>
          <a:prstGeom prst="rect">
            <a:avLst/>
          </a:prstGeom>
          <a:noFill/>
          <a:ln>
            <a:noFill/>
          </a:ln>
        </p:spPr>
      </p:pic>
      <p:pic>
        <p:nvPicPr>
          <p:cNvPr id="152" name="Google Shape;152;p4"/>
          <p:cNvPicPr preferRelativeResize="0"/>
          <p:nvPr/>
        </p:nvPicPr>
        <p:blipFill rotWithShape="1">
          <a:blip r:embed="rId7">
            <a:alphaModFix/>
          </a:blip>
          <a:srcRect b="0" l="0" r="0" t="0"/>
          <a:stretch/>
        </p:blipFill>
        <p:spPr>
          <a:xfrm>
            <a:off x="2393643" y="2745570"/>
            <a:ext cx="4647450" cy="2157389"/>
          </a:xfrm>
          <a:prstGeom prst="rect">
            <a:avLst/>
          </a:prstGeom>
          <a:noFill/>
          <a:ln>
            <a:noFill/>
          </a:ln>
        </p:spPr>
      </p:pic>
      <p:pic>
        <p:nvPicPr>
          <p:cNvPr id="153" name="Google Shape;153;p4"/>
          <p:cNvPicPr preferRelativeResize="0"/>
          <p:nvPr/>
        </p:nvPicPr>
        <p:blipFill rotWithShape="1">
          <a:blip r:embed="rId8">
            <a:alphaModFix/>
          </a:blip>
          <a:srcRect b="0" l="0" r="0" t="0"/>
          <a:stretch/>
        </p:blipFill>
        <p:spPr>
          <a:xfrm>
            <a:off x="56951" y="6037110"/>
            <a:ext cx="2751411" cy="2517942"/>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8" name="Shape 1838"/>
        <p:cNvGrpSpPr/>
        <p:nvPr/>
      </p:nvGrpSpPr>
      <p:grpSpPr>
        <a:xfrm>
          <a:off x="0" y="0"/>
          <a:ext cx="0" cy="0"/>
          <a:chOff x="0" y="0"/>
          <a:chExt cx="0" cy="0"/>
        </a:xfrm>
      </p:grpSpPr>
      <p:pic>
        <p:nvPicPr>
          <p:cNvPr id="1839" name="Google Shape;1839;p40"/>
          <p:cNvPicPr preferRelativeResize="0"/>
          <p:nvPr/>
        </p:nvPicPr>
        <p:blipFill rotWithShape="1">
          <a:blip r:embed="rId3">
            <a:alphaModFix/>
          </a:blip>
          <a:srcRect b="0" l="0" r="0" t="0"/>
          <a:stretch/>
        </p:blipFill>
        <p:spPr>
          <a:xfrm>
            <a:off x="-628" y="-756"/>
            <a:ext cx="2159959" cy="3492635"/>
          </a:xfrm>
          <a:prstGeom prst="rect">
            <a:avLst/>
          </a:prstGeom>
          <a:noFill/>
          <a:ln>
            <a:noFill/>
          </a:ln>
        </p:spPr>
      </p:pic>
      <p:pic>
        <p:nvPicPr>
          <p:cNvPr id="1840" name="Google Shape;1840;p40"/>
          <p:cNvPicPr preferRelativeResize="0"/>
          <p:nvPr/>
        </p:nvPicPr>
        <p:blipFill rotWithShape="1">
          <a:blip r:embed="rId4">
            <a:alphaModFix/>
          </a:blip>
          <a:srcRect b="0" l="0" r="0" t="51431"/>
          <a:stretch/>
        </p:blipFill>
        <p:spPr>
          <a:xfrm>
            <a:off x="23413" y="4597101"/>
            <a:ext cx="2180731" cy="2666962"/>
          </a:xfrm>
          <a:prstGeom prst="rect">
            <a:avLst/>
          </a:prstGeom>
          <a:noFill/>
          <a:ln>
            <a:noFill/>
          </a:ln>
        </p:spPr>
      </p:pic>
      <p:sp>
        <p:nvSpPr>
          <p:cNvPr id="1841" name="Google Shape;1841;p40"/>
          <p:cNvSpPr txBox="1"/>
          <p:nvPr/>
        </p:nvSpPr>
        <p:spPr>
          <a:xfrm>
            <a:off x="-14017" y="3180550"/>
            <a:ext cx="22209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09 - 2022</a:t>
            </a:r>
            <a:endParaRPr/>
          </a:p>
        </p:txBody>
      </p:sp>
      <p:sp>
        <p:nvSpPr>
          <p:cNvPr id="1842" name="Google Shape;1842;p40"/>
          <p:cNvSpPr/>
          <p:nvPr/>
        </p:nvSpPr>
        <p:spPr>
          <a:xfrm>
            <a:off x="2268854" y="3598903"/>
            <a:ext cx="494601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a:ea typeface="Arial"/>
                <a:cs typeface="Arial"/>
                <a:sym typeface="Arial"/>
              </a:rPr>
              <a:t>Fuente: SIVIGILA. Secretaria de Salud de Medellín.</a:t>
            </a:r>
            <a:endParaRPr/>
          </a:p>
          <a:p>
            <a:pPr indent="0" lvl="0" marL="0" marR="0" rtl="0" algn="just">
              <a:spcBef>
                <a:spcPts val="0"/>
              </a:spcBef>
              <a:spcAft>
                <a:spcPts val="0"/>
              </a:spcAft>
              <a:buNone/>
            </a:pPr>
            <a:r>
              <a:rPr lang="es-ES" sz="700">
                <a:solidFill>
                  <a:schemeClr val="dk1"/>
                </a:solidFill>
                <a:latin typeface="Arial"/>
                <a:ea typeface="Arial"/>
                <a:cs typeface="Arial"/>
                <a:sym typeface="Arial"/>
              </a:rPr>
              <a:t>Figura 1. Canal endémico de las violencias. Medellín, a Periodo epidemiológico 09  acumulado  de 2022. </a:t>
            </a:r>
            <a:endParaRPr/>
          </a:p>
        </p:txBody>
      </p:sp>
      <p:grpSp>
        <p:nvGrpSpPr>
          <p:cNvPr id="1843" name="Google Shape;1843;p40"/>
          <p:cNvGrpSpPr/>
          <p:nvPr/>
        </p:nvGrpSpPr>
        <p:grpSpPr>
          <a:xfrm>
            <a:off x="204943" y="5792409"/>
            <a:ext cx="1892650" cy="488476"/>
            <a:chOff x="2397524" y="3379972"/>
            <a:chExt cx="4508500" cy="904875"/>
          </a:xfrm>
        </p:grpSpPr>
        <p:pic>
          <p:nvPicPr>
            <p:cNvPr id="1844" name="Google Shape;1844;p40"/>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1845" name="Google Shape;1845;p40"/>
            <p:cNvSpPr txBox="1"/>
            <p:nvPr/>
          </p:nvSpPr>
          <p:spPr>
            <a:xfrm>
              <a:off x="3213823" y="3478755"/>
              <a:ext cx="19067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635</a:t>
              </a:r>
              <a:endParaRPr/>
            </a:p>
          </p:txBody>
        </p:sp>
      </p:grpSp>
      <p:sp>
        <p:nvSpPr>
          <p:cNvPr id="1846" name="Google Shape;1846;p40"/>
          <p:cNvSpPr txBox="1"/>
          <p:nvPr/>
        </p:nvSpPr>
        <p:spPr>
          <a:xfrm>
            <a:off x="9231" y="6271096"/>
            <a:ext cx="219491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aumento en un 7,2 %</a:t>
            </a:r>
            <a:endParaRPr/>
          </a:p>
        </p:txBody>
      </p:sp>
      <p:sp>
        <p:nvSpPr>
          <p:cNvPr id="1847" name="Google Shape;1847;p40"/>
          <p:cNvSpPr/>
          <p:nvPr/>
        </p:nvSpPr>
        <p:spPr>
          <a:xfrm>
            <a:off x="2174917" y="7417660"/>
            <a:ext cx="494601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a:ea typeface="Arial"/>
                <a:cs typeface="Arial"/>
                <a:sym typeface="Arial"/>
              </a:rPr>
              <a:t>Fuente  SIVIGILA. Secretaria de Salud de Medellín.</a:t>
            </a:r>
            <a:endParaRPr/>
          </a:p>
          <a:p>
            <a:pPr indent="0" lvl="0" marL="0" marR="0" rtl="0" algn="l">
              <a:spcBef>
                <a:spcPts val="0"/>
              </a:spcBef>
              <a:spcAft>
                <a:spcPts val="0"/>
              </a:spcAft>
              <a:buNone/>
            </a:pPr>
            <a:r>
              <a:rPr lang="es-ES" sz="700">
                <a:solidFill>
                  <a:schemeClr val="dk1"/>
                </a:solidFill>
                <a:latin typeface="Arial"/>
                <a:ea typeface="Arial"/>
                <a:cs typeface="Arial"/>
                <a:sym typeface="Arial"/>
              </a:rPr>
              <a:t>Figura 2. Comportamiento de las violencias. Medellín, a Periodo epidemiológico 09 acumulado de 2018-2022. </a:t>
            </a:r>
            <a:endParaRPr/>
          </a:p>
        </p:txBody>
      </p:sp>
      <p:grpSp>
        <p:nvGrpSpPr>
          <p:cNvPr id="1848" name="Google Shape;1848;p40"/>
          <p:cNvGrpSpPr/>
          <p:nvPr/>
        </p:nvGrpSpPr>
        <p:grpSpPr>
          <a:xfrm>
            <a:off x="2448322" y="74775"/>
            <a:ext cx="3446504" cy="276999"/>
            <a:chOff x="2448322" y="74775"/>
            <a:chExt cx="3446504" cy="276999"/>
          </a:xfrm>
        </p:grpSpPr>
        <p:sp>
          <p:nvSpPr>
            <p:cNvPr id="1849" name="Google Shape;1849;p40"/>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50" name="Google Shape;1850;p40"/>
            <p:cNvCxnSpPr>
              <a:stCxn id="184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851" name="Google Shape;1851;p40"/>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1852" name="Google Shape;1852;p40"/>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40</a:t>
            </a:r>
            <a:endParaRPr b="1" sz="1050">
              <a:solidFill>
                <a:schemeClr val="dk1"/>
              </a:solidFill>
              <a:latin typeface="Arial Narrow"/>
              <a:ea typeface="Arial Narrow"/>
              <a:cs typeface="Arial Narrow"/>
              <a:sym typeface="Arial Narrow"/>
            </a:endParaRPr>
          </a:p>
        </p:txBody>
      </p:sp>
      <p:sp>
        <p:nvSpPr>
          <p:cNvPr id="1853" name="Google Shape;1853;p40"/>
          <p:cNvSpPr txBox="1"/>
          <p:nvPr>
            <p:ph type="ctrTitle"/>
          </p:nvPr>
        </p:nvSpPr>
        <p:spPr>
          <a:xfrm>
            <a:off x="23413" y="-27471"/>
            <a:ext cx="2208885" cy="1400383"/>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000"/>
              <a:buFont typeface="Arial Narrow"/>
              <a:buNone/>
            </a:pPr>
            <a:r>
              <a:rPr b="1" lang="es-ES" sz="2000">
                <a:solidFill>
                  <a:srgbClr val="C00000"/>
                </a:solidFill>
                <a:latin typeface="Arial Narrow"/>
                <a:ea typeface="Arial Narrow"/>
                <a:cs typeface="Arial Narrow"/>
                <a:sym typeface="Arial Narrow"/>
              </a:rPr>
              <a:t>Violencia de género, intrafamiliar y ataques con agentes químicos</a:t>
            </a:r>
            <a:r>
              <a:rPr b="1" lang="es-ES" sz="2500">
                <a:solidFill>
                  <a:srgbClr val="C00000"/>
                </a:solidFill>
                <a:latin typeface="Arial Narrow"/>
                <a:ea typeface="Arial Narrow"/>
                <a:cs typeface="Arial Narrow"/>
                <a:sym typeface="Arial Narrow"/>
              </a:rPr>
              <a:t>. </a:t>
            </a:r>
            <a:endParaRPr/>
          </a:p>
        </p:txBody>
      </p:sp>
      <p:graphicFrame>
        <p:nvGraphicFramePr>
          <p:cNvPr id="1854" name="Google Shape;1854;p40"/>
          <p:cNvGraphicFramePr/>
          <p:nvPr/>
        </p:nvGraphicFramePr>
        <p:xfrm>
          <a:off x="2246487" y="467190"/>
          <a:ext cx="4870880" cy="3046359"/>
        </p:xfrm>
        <a:graphic>
          <a:graphicData uri="http://schemas.openxmlformats.org/drawingml/2006/chart">
            <c:chart r:id="rId6"/>
          </a:graphicData>
        </a:graphic>
      </p:graphicFrame>
      <p:graphicFrame>
        <p:nvGraphicFramePr>
          <p:cNvPr id="1855" name="Google Shape;1855;p40"/>
          <p:cNvGraphicFramePr/>
          <p:nvPr/>
        </p:nvGraphicFramePr>
        <p:xfrm>
          <a:off x="2218326" y="4573066"/>
          <a:ext cx="4899041" cy="2844594"/>
        </p:xfrm>
        <a:graphic>
          <a:graphicData uri="http://schemas.openxmlformats.org/drawingml/2006/chart">
            <c:chart r:id="rId7"/>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9" name="Shape 1859"/>
        <p:cNvGrpSpPr/>
        <p:nvPr/>
      </p:nvGrpSpPr>
      <p:grpSpPr>
        <a:xfrm>
          <a:off x="0" y="0"/>
          <a:ext cx="0" cy="0"/>
          <a:chOff x="0" y="0"/>
          <a:chExt cx="0" cy="0"/>
        </a:xfrm>
      </p:grpSpPr>
      <p:sp>
        <p:nvSpPr>
          <p:cNvPr id="1860" name="Google Shape;1860;p41"/>
          <p:cNvSpPr/>
          <p:nvPr/>
        </p:nvSpPr>
        <p:spPr>
          <a:xfrm>
            <a:off x="-8797" y="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861" name="Google Shape;1861;p41"/>
          <p:cNvGrpSpPr/>
          <p:nvPr/>
        </p:nvGrpSpPr>
        <p:grpSpPr>
          <a:xfrm>
            <a:off x="268607" y="127176"/>
            <a:ext cx="3446504" cy="276999"/>
            <a:chOff x="2448322" y="74775"/>
            <a:chExt cx="3446504" cy="276999"/>
          </a:xfrm>
        </p:grpSpPr>
        <p:sp>
          <p:nvSpPr>
            <p:cNvPr id="1862" name="Google Shape;1862;p4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63" name="Google Shape;1863;p41"/>
            <p:cNvCxnSpPr>
              <a:stCxn id="186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864" name="Google Shape;1864;p4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grpSp>
      <p:sp>
        <p:nvSpPr>
          <p:cNvPr id="1865" name="Google Shape;1865;p41"/>
          <p:cNvSpPr/>
          <p:nvPr/>
        </p:nvSpPr>
        <p:spPr>
          <a:xfrm>
            <a:off x="-8797" y="5669074"/>
            <a:ext cx="7200900" cy="4041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866" name="Google Shape;1866;p41"/>
          <p:cNvGrpSpPr/>
          <p:nvPr/>
        </p:nvGrpSpPr>
        <p:grpSpPr>
          <a:xfrm>
            <a:off x="268607" y="5717420"/>
            <a:ext cx="3446504" cy="276999"/>
            <a:chOff x="2448322" y="74775"/>
            <a:chExt cx="3446504" cy="276999"/>
          </a:xfrm>
        </p:grpSpPr>
        <p:sp>
          <p:nvSpPr>
            <p:cNvPr id="1867" name="Google Shape;1867;p41"/>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868" name="Google Shape;1868;p41"/>
            <p:cNvCxnSpPr>
              <a:stCxn id="186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869" name="Google Shape;1869;p41"/>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sp>
        <p:nvSpPr>
          <p:cNvPr id="1870" name="Google Shape;1870;p41"/>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41</a:t>
            </a:r>
            <a:endParaRPr b="1" sz="1050">
              <a:solidFill>
                <a:schemeClr val="dk1"/>
              </a:solidFill>
              <a:latin typeface="Arial Narrow"/>
              <a:ea typeface="Arial Narrow"/>
              <a:cs typeface="Arial Narrow"/>
              <a:sym typeface="Arial Narrow"/>
            </a:endParaRPr>
          </a:p>
        </p:txBody>
      </p:sp>
      <p:grpSp>
        <p:nvGrpSpPr>
          <p:cNvPr id="1871" name="Google Shape;1871;p41"/>
          <p:cNvGrpSpPr/>
          <p:nvPr/>
        </p:nvGrpSpPr>
        <p:grpSpPr>
          <a:xfrm>
            <a:off x="81902" y="6897132"/>
            <a:ext cx="808178" cy="1628596"/>
            <a:chOff x="1064080" y="553075"/>
            <a:chExt cx="808178" cy="1628596"/>
          </a:xfrm>
        </p:grpSpPr>
        <p:pic>
          <p:nvPicPr>
            <p:cNvPr id="1872" name="Google Shape;1872;p41"/>
            <p:cNvPicPr preferRelativeResize="0"/>
            <p:nvPr/>
          </p:nvPicPr>
          <p:blipFill rotWithShape="1">
            <a:blip r:embed="rId3">
              <a:alphaModFix/>
            </a:blip>
            <a:srcRect b="0" l="0" r="84474" t="10614"/>
            <a:stretch/>
          </p:blipFill>
          <p:spPr>
            <a:xfrm>
              <a:off x="1131620" y="553075"/>
              <a:ext cx="737696" cy="720656"/>
            </a:xfrm>
            <a:prstGeom prst="rect">
              <a:avLst/>
            </a:prstGeom>
            <a:noFill/>
            <a:ln>
              <a:noFill/>
            </a:ln>
          </p:spPr>
        </p:pic>
        <p:sp>
          <p:nvSpPr>
            <p:cNvPr id="1873" name="Google Shape;1873;p41"/>
            <p:cNvSpPr/>
            <p:nvPr/>
          </p:nvSpPr>
          <p:spPr>
            <a:xfrm>
              <a:off x="1064080" y="1520368"/>
              <a:ext cx="791271"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18,6%</a:t>
              </a:r>
              <a:endParaRPr/>
            </a:p>
          </p:txBody>
        </p:sp>
        <p:sp>
          <p:nvSpPr>
            <p:cNvPr id="1874" name="Google Shape;1874;p41"/>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1875" name="Google Shape;1875;p41"/>
            <p:cNvSpPr/>
            <p:nvPr/>
          </p:nvSpPr>
          <p:spPr>
            <a:xfrm>
              <a:off x="1064080" y="1904672"/>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50 casos</a:t>
              </a:r>
              <a:endParaRPr sz="1200">
                <a:solidFill>
                  <a:schemeClr val="dk1"/>
                </a:solidFill>
                <a:latin typeface="Calibri"/>
                <a:ea typeface="Calibri"/>
                <a:cs typeface="Calibri"/>
                <a:sym typeface="Calibri"/>
              </a:endParaRPr>
            </a:p>
          </p:txBody>
        </p:sp>
      </p:grpSp>
      <p:grpSp>
        <p:nvGrpSpPr>
          <p:cNvPr id="1876" name="Google Shape;1876;p41"/>
          <p:cNvGrpSpPr/>
          <p:nvPr/>
        </p:nvGrpSpPr>
        <p:grpSpPr>
          <a:xfrm>
            <a:off x="1085280" y="6897132"/>
            <a:ext cx="851515" cy="1596380"/>
            <a:chOff x="1756023" y="1227775"/>
            <a:chExt cx="851515" cy="1596380"/>
          </a:xfrm>
        </p:grpSpPr>
        <p:sp>
          <p:nvSpPr>
            <p:cNvPr id="1877" name="Google Shape;1877;p41"/>
            <p:cNvSpPr/>
            <p:nvPr/>
          </p:nvSpPr>
          <p:spPr>
            <a:xfrm>
              <a:off x="1777835" y="2181420"/>
              <a:ext cx="807884"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81,4%</a:t>
              </a:r>
              <a:endParaRPr/>
            </a:p>
          </p:txBody>
        </p:sp>
        <p:sp>
          <p:nvSpPr>
            <p:cNvPr id="1878" name="Google Shape;1878;p41"/>
            <p:cNvSpPr/>
            <p:nvPr/>
          </p:nvSpPr>
          <p:spPr>
            <a:xfrm>
              <a:off x="1756023" y="190812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1879" name="Google Shape;1879;p41"/>
            <p:cNvSpPr/>
            <p:nvPr/>
          </p:nvSpPr>
          <p:spPr>
            <a:xfrm>
              <a:off x="1816937" y="2547156"/>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220 casos</a:t>
              </a:r>
              <a:endParaRPr sz="1200">
                <a:solidFill>
                  <a:schemeClr val="dk1"/>
                </a:solidFill>
                <a:latin typeface="Calibri"/>
                <a:ea typeface="Calibri"/>
                <a:cs typeface="Calibri"/>
                <a:sym typeface="Calibri"/>
              </a:endParaRPr>
            </a:p>
          </p:txBody>
        </p:sp>
        <p:pic>
          <p:nvPicPr>
            <p:cNvPr id="1880" name="Google Shape;1880;p41"/>
            <p:cNvPicPr preferRelativeResize="0"/>
            <p:nvPr/>
          </p:nvPicPr>
          <p:blipFill rotWithShape="1">
            <a:blip r:embed="rId3">
              <a:alphaModFix/>
            </a:blip>
            <a:srcRect b="0" l="29313" r="56038" t="7366"/>
            <a:stretch/>
          </p:blipFill>
          <p:spPr>
            <a:xfrm>
              <a:off x="1782238" y="1227775"/>
              <a:ext cx="696035" cy="748294"/>
            </a:xfrm>
            <a:prstGeom prst="rect">
              <a:avLst/>
            </a:prstGeom>
            <a:noFill/>
            <a:ln>
              <a:noFill/>
            </a:ln>
          </p:spPr>
        </p:pic>
      </p:grpSp>
      <p:grpSp>
        <p:nvGrpSpPr>
          <p:cNvPr id="1881" name="Google Shape;1881;p41"/>
          <p:cNvGrpSpPr/>
          <p:nvPr/>
        </p:nvGrpSpPr>
        <p:grpSpPr>
          <a:xfrm>
            <a:off x="2065611" y="6898504"/>
            <a:ext cx="1152880" cy="1582804"/>
            <a:chOff x="3115290" y="1227775"/>
            <a:chExt cx="1152880" cy="1582804"/>
          </a:xfrm>
        </p:grpSpPr>
        <p:grpSp>
          <p:nvGrpSpPr>
            <p:cNvPr id="1882" name="Google Shape;1882;p41"/>
            <p:cNvGrpSpPr/>
            <p:nvPr/>
          </p:nvGrpSpPr>
          <p:grpSpPr>
            <a:xfrm>
              <a:off x="3115290" y="1951748"/>
              <a:ext cx="1152880" cy="858831"/>
              <a:chOff x="3744466" y="1301912"/>
              <a:chExt cx="1152880" cy="858831"/>
            </a:xfrm>
          </p:grpSpPr>
          <p:sp>
            <p:nvSpPr>
              <p:cNvPr id="1883" name="Google Shape;1883;p41"/>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a:t>
                </a:r>
                <a:endParaRPr/>
              </a:p>
            </p:txBody>
          </p:sp>
          <p:sp>
            <p:nvSpPr>
              <p:cNvPr id="1884" name="Google Shape;1884;p41"/>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1885" name="Google Shape;1885;p41"/>
              <p:cNvSpPr/>
              <p:nvPr/>
            </p:nvSpPr>
            <p:spPr>
              <a:xfrm>
                <a:off x="3957784" y="18837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grpSp>
        <p:pic>
          <p:nvPicPr>
            <p:cNvPr id="1886" name="Google Shape;1886;p41"/>
            <p:cNvPicPr preferRelativeResize="0"/>
            <p:nvPr/>
          </p:nvPicPr>
          <p:blipFill rotWithShape="1">
            <a:blip r:embed="rId3">
              <a:alphaModFix/>
            </a:blip>
            <a:srcRect b="0" l="59057" r="25145" t="8806"/>
            <a:stretch/>
          </p:blipFill>
          <p:spPr>
            <a:xfrm>
              <a:off x="3328608" y="1227775"/>
              <a:ext cx="750627" cy="775969"/>
            </a:xfrm>
            <a:prstGeom prst="rect">
              <a:avLst/>
            </a:prstGeom>
            <a:noFill/>
            <a:ln>
              <a:noFill/>
            </a:ln>
          </p:spPr>
        </p:pic>
      </p:grpSp>
      <p:grpSp>
        <p:nvGrpSpPr>
          <p:cNvPr id="1887" name="Google Shape;1887;p41"/>
          <p:cNvGrpSpPr/>
          <p:nvPr/>
        </p:nvGrpSpPr>
        <p:grpSpPr>
          <a:xfrm>
            <a:off x="3190443" y="6910780"/>
            <a:ext cx="740068" cy="1574421"/>
            <a:chOff x="4615870" y="1227775"/>
            <a:chExt cx="740068" cy="1574421"/>
          </a:xfrm>
        </p:grpSpPr>
        <p:grpSp>
          <p:nvGrpSpPr>
            <p:cNvPr id="1888" name="Google Shape;1888;p41"/>
            <p:cNvGrpSpPr/>
            <p:nvPr/>
          </p:nvGrpSpPr>
          <p:grpSpPr>
            <a:xfrm>
              <a:off x="4615870" y="1922272"/>
              <a:ext cx="740068" cy="879924"/>
              <a:chOff x="5245046" y="1274868"/>
              <a:chExt cx="740068" cy="879924"/>
            </a:xfrm>
          </p:grpSpPr>
          <p:sp>
            <p:nvSpPr>
              <p:cNvPr id="1889" name="Google Shape;1889;p41"/>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1,1%</a:t>
                </a:r>
                <a:endParaRPr/>
              </a:p>
            </p:txBody>
          </p:sp>
          <p:sp>
            <p:nvSpPr>
              <p:cNvPr id="1890" name="Google Shape;1890;p41"/>
              <p:cNvSpPr/>
              <p:nvPr/>
            </p:nvSpPr>
            <p:spPr>
              <a:xfrm>
                <a:off x="5272675" y="1274868"/>
                <a:ext cx="6190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rgbClr val="000000"/>
                    </a:solidFill>
                    <a:latin typeface="Arial Narrow"/>
                    <a:ea typeface="Arial Narrow"/>
                    <a:cs typeface="Arial Narrow"/>
                    <a:sym typeface="Arial Narrow"/>
                  </a:rPr>
                  <a:t>Gitano </a:t>
                </a:r>
                <a:endParaRPr/>
              </a:p>
            </p:txBody>
          </p:sp>
          <p:sp>
            <p:nvSpPr>
              <p:cNvPr id="1891" name="Google Shape;1891;p41"/>
              <p:cNvSpPr/>
              <p:nvPr/>
            </p:nvSpPr>
            <p:spPr>
              <a:xfrm>
                <a:off x="5286277" y="187779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 casos</a:t>
                </a:r>
                <a:endParaRPr sz="1200">
                  <a:solidFill>
                    <a:schemeClr val="dk1"/>
                  </a:solidFill>
                  <a:latin typeface="Calibri"/>
                  <a:ea typeface="Calibri"/>
                  <a:cs typeface="Calibri"/>
                  <a:sym typeface="Calibri"/>
                </a:endParaRPr>
              </a:p>
            </p:txBody>
          </p:sp>
        </p:grpSp>
        <p:pic>
          <p:nvPicPr>
            <p:cNvPr id="1892" name="Google Shape;1892;p41"/>
            <p:cNvPicPr preferRelativeResize="0"/>
            <p:nvPr/>
          </p:nvPicPr>
          <p:blipFill rotWithShape="1">
            <a:blip r:embed="rId3">
              <a:alphaModFix/>
            </a:blip>
            <a:srcRect b="0" l="86761" r="0" t="0"/>
            <a:stretch/>
          </p:blipFill>
          <p:spPr>
            <a:xfrm>
              <a:off x="4668287" y="1227775"/>
              <a:ext cx="629046" cy="784558"/>
            </a:xfrm>
            <a:prstGeom prst="rect">
              <a:avLst/>
            </a:prstGeom>
            <a:noFill/>
            <a:ln>
              <a:noFill/>
            </a:ln>
          </p:spPr>
        </p:pic>
      </p:grpSp>
      <p:grpSp>
        <p:nvGrpSpPr>
          <p:cNvPr id="1893" name="Google Shape;1893;p41"/>
          <p:cNvGrpSpPr/>
          <p:nvPr/>
        </p:nvGrpSpPr>
        <p:grpSpPr>
          <a:xfrm>
            <a:off x="4151499" y="6897132"/>
            <a:ext cx="874090" cy="1644841"/>
            <a:chOff x="2507826" y="2454167"/>
            <a:chExt cx="874090" cy="1644841"/>
          </a:xfrm>
        </p:grpSpPr>
        <p:sp>
          <p:nvSpPr>
            <p:cNvPr id="1894" name="Google Shape;1894;p41"/>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2,2%%</a:t>
              </a:r>
              <a:endParaRPr/>
            </a:p>
          </p:txBody>
        </p:sp>
        <p:pic>
          <p:nvPicPr>
            <p:cNvPr id="1895" name="Google Shape;1895;p41"/>
            <p:cNvPicPr preferRelativeResize="0"/>
            <p:nvPr/>
          </p:nvPicPr>
          <p:blipFill rotWithShape="1">
            <a:blip r:embed="rId4">
              <a:alphaModFix/>
            </a:blip>
            <a:srcRect b="0" l="0" r="0" t="0"/>
            <a:stretch/>
          </p:blipFill>
          <p:spPr>
            <a:xfrm>
              <a:off x="2702014" y="2454167"/>
              <a:ext cx="557405" cy="912116"/>
            </a:xfrm>
            <a:prstGeom prst="rect">
              <a:avLst/>
            </a:prstGeom>
            <a:noFill/>
            <a:ln>
              <a:noFill/>
            </a:ln>
          </p:spPr>
        </p:pic>
        <p:sp>
          <p:nvSpPr>
            <p:cNvPr id="1896" name="Google Shape;1896;p41"/>
            <p:cNvSpPr/>
            <p:nvPr/>
          </p:nvSpPr>
          <p:spPr>
            <a:xfrm>
              <a:off x="2558275" y="3203848"/>
              <a:ext cx="74090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Maternas</a:t>
              </a:r>
              <a:endParaRPr b="1" sz="1200" u="sng">
                <a:solidFill>
                  <a:srgbClr val="000000"/>
                </a:solidFill>
                <a:latin typeface="Arial Narrow"/>
                <a:ea typeface="Arial Narrow"/>
                <a:cs typeface="Arial Narrow"/>
                <a:sym typeface="Arial Narrow"/>
              </a:endParaRPr>
            </a:p>
          </p:txBody>
        </p:sp>
        <p:sp>
          <p:nvSpPr>
            <p:cNvPr id="1897" name="Google Shape;1897;p41"/>
            <p:cNvSpPr/>
            <p:nvPr/>
          </p:nvSpPr>
          <p:spPr>
            <a:xfrm>
              <a:off x="2648170" y="3822009"/>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6 casos</a:t>
              </a:r>
              <a:endParaRPr sz="1200">
                <a:solidFill>
                  <a:schemeClr val="dk1"/>
                </a:solidFill>
                <a:latin typeface="Calibri"/>
                <a:ea typeface="Calibri"/>
                <a:cs typeface="Calibri"/>
                <a:sym typeface="Calibri"/>
              </a:endParaRPr>
            </a:p>
          </p:txBody>
        </p:sp>
      </p:grpSp>
      <p:grpSp>
        <p:nvGrpSpPr>
          <p:cNvPr id="1898" name="Google Shape;1898;p41"/>
          <p:cNvGrpSpPr/>
          <p:nvPr/>
        </p:nvGrpSpPr>
        <p:grpSpPr>
          <a:xfrm>
            <a:off x="5120492" y="6989168"/>
            <a:ext cx="874090" cy="1519436"/>
            <a:chOff x="3826683" y="2822224"/>
            <a:chExt cx="874090" cy="1519436"/>
          </a:xfrm>
        </p:grpSpPr>
        <p:grpSp>
          <p:nvGrpSpPr>
            <p:cNvPr id="1899" name="Google Shape;1899;p41"/>
            <p:cNvGrpSpPr/>
            <p:nvPr/>
          </p:nvGrpSpPr>
          <p:grpSpPr>
            <a:xfrm>
              <a:off x="3826683" y="3446500"/>
              <a:ext cx="874090" cy="895160"/>
              <a:chOff x="2507826" y="3203848"/>
              <a:chExt cx="874090" cy="895160"/>
            </a:xfrm>
          </p:grpSpPr>
          <p:sp>
            <p:nvSpPr>
              <p:cNvPr id="1900" name="Google Shape;1900;p41"/>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2,5%</a:t>
                </a:r>
                <a:endParaRPr/>
              </a:p>
            </p:txBody>
          </p:sp>
          <p:sp>
            <p:nvSpPr>
              <p:cNvPr id="1901" name="Google Shape;1901;p41"/>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1902" name="Google Shape;1902;p41"/>
              <p:cNvSpPr/>
              <p:nvPr/>
            </p:nvSpPr>
            <p:spPr>
              <a:xfrm>
                <a:off x="2648170" y="3822009"/>
                <a:ext cx="68480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7  casos</a:t>
                </a:r>
                <a:endParaRPr sz="1200">
                  <a:solidFill>
                    <a:schemeClr val="dk1"/>
                  </a:solidFill>
                  <a:latin typeface="Calibri"/>
                  <a:ea typeface="Calibri"/>
                  <a:cs typeface="Calibri"/>
                  <a:sym typeface="Calibri"/>
                </a:endParaRPr>
              </a:p>
            </p:txBody>
          </p:sp>
        </p:grpSp>
        <p:pic>
          <p:nvPicPr>
            <p:cNvPr id="1903" name="Google Shape;1903;p41"/>
            <p:cNvPicPr preferRelativeResize="0"/>
            <p:nvPr/>
          </p:nvPicPr>
          <p:blipFill rotWithShape="1">
            <a:blip r:embed="rId5">
              <a:alphaModFix/>
            </a:blip>
            <a:srcRect b="0" l="0" r="0" t="0"/>
            <a:stretch/>
          </p:blipFill>
          <p:spPr>
            <a:xfrm>
              <a:off x="3945025" y="2822224"/>
              <a:ext cx="587628" cy="678570"/>
            </a:xfrm>
            <a:prstGeom prst="rect">
              <a:avLst/>
            </a:prstGeom>
            <a:noFill/>
            <a:ln>
              <a:noFill/>
            </a:ln>
          </p:spPr>
        </p:pic>
      </p:grpSp>
      <p:grpSp>
        <p:nvGrpSpPr>
          <p:cNvPr id="1904" name="Google Shape;1904;p41"/>
          <p:cNvGrpSpPr/>
          <p:nvPr/>
        </p:nvGrpSpPr>
        <p:grpSpPr>
          <a:xfrm>
            <a:off x="5988668" y="6897132"/>
            <a:ext cx="1275167" cy="1584176"/>
            <a:chOff x="2084244" y="2767521"/>
            <a:chExt cx="1275167" cy="1584176"/>
          </a:xfrm>
        </p:grpSpPr>
        <p:pic>
          <p:nvPicPr>
            <p:cNvPr id="1905" name="Google Shape;1905;p41"/>
            <p:cNvPicPr preferRelativeResize="0"/>
            <p:nvPr/>
          </p:nvPicPr>
          <p:blipFill rotWithShape="1">
            <a:blip r:embed="rId6">
              <a:alphaModFix/>
            </a:blip>
            <a:srcRect b="0" l="0" r="48966" t="0"/>
            <a:stretch/>
          </p:blipFill>
          <p:spPr>
            <a:xfrm>
              <a:off x="2244412" y="2767521"/>
              <a:ext cx="973905" cy="715634"/>
            </a:xfrm>
            <a:prstGeom prst="rect">
              <a:avLst/>
            </a:prstGeom>
            <a:noFill/>
            <a:ln>
              <a:noFill/>
            </a:ln>
          </p:spPr>
        </p:pic>
        <p:grpSp>
          <p:nvGrpSpPr>
            <p:cNvPr id="1906" name="Google Shape;1906;p41"/>
            <p:cNvGrpSpPr/>
            <p:nvPr/>
          </p:nvGrpSpPr>
          <p:grpSpPr>
            <a:xfrm>
              <a:off x="2084244" y="3329937"/>
              <a:ext cx="1275167" cy="1021760"/>
              <a:chOff x="-184098" y="6956153"/>
              <a:chExt cx="1489900" cy="1021760"/>
            </a:xfrm>
          </p:grpSpPr>
          <p:sp>
            <p:nvSpPr>
              <p:cNvPr id="1907" name="Google Shape;1907;p41"/>
              <p:cNvSpPr txBox="1"/>
              <p:nvPr/>
            </p:nvSpPr>
            <p:spPr>
              <a:xfrm>
                <a:off x="-184098" y="6956153"/>
                <a:ext cx="14899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a:p>
            </p:txBody>
          </p:sp>
          <p:sp>
            <p:nvSpPr>
              <p:cNvPr id="1908" name="Google Shape;1908;p41"/>
              <p:cNvSpPr/>
              <p:nvPr/>
            </p:nvSpPr>
            <p:spPr>
              <a:xfrm>
                <a:off x="-7627" y="7363321"/>
                <a:ext cx="106722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a:t>
                </a:r>
                <a:endParaRPr/>
              </a:p>
            </p:txBody>
          </p:sp>
          <p:sp>
            <p:nvSpPr>
              <p:cNvPr id="1909" name="Google Shape;1909;p41"/>
              <p:cNvSpPr txBox="1"/>
              <p:nvPr/>
            </p:nvSpPr>
            <p:spPr>
              <a:xfrm>
                <a:off x="-16445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 0 caso</a:t>
                </a:r>
                <a:endParaRPr/>
              </a:p>
            </p:txBody>
          </p:sp>
        </p:grpSp>
      </p:grpSp>
      <p:sp>
        <p:nvSpPr>
          <p:cNvPr id="1910" name="Google Shape;1910;p41"/>
          <p:cNvSpPr txBox="1"/>
          <p:nvPr>
            <p:ph type="ctrTitle"/>
          </p:nvPr>
        </p:nvSpPr>
        <p:spPr>
          <a:xfrm>
            <a:off x="377105" y="6173813"/>
            <a:ext cx="6535714" cy="46166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400"/>
              <a:buFont typeface="Arial Narrow"/>
              <a:buNone/>
            </a:pPr>
            <a:r>
              <a:rPr b="1" lang="es-ES" sz="2400">
                <a:solidFill>
                  <a:srgbClr val="C00000"/>
                </a:solidFill>
                <a:latin typeface="Arial Narrow"/>
                <a:ea typeface="Arial Narrow"/>
                <a:cs typeface="Arial Narrow"/>
                <a:sym typeface="Arial Narrow"/>
              </a:rPr>
              <a:t>Violencia No sexual: 270 Casos 42,5% del total</a:t>
            </a:r>
            <a:endParaRPr/>
          </a:p>
        </p:txBody>
      </p:sp>
      <p:grpSp>
        <p:nvGrpSpPr>
          <p:cNvPr id="1911" name="Google Shape;1911;p41"/>
          <p:cNvGrpSpPr/>
          <p:nvPr/>
        </p:nvGrpSpPr>
        <p:grpSpPr>
          <a:xfrm>
            <a:off x="2183292" y="6548954"/>
            <a:ext cx="1847617" cy="436842"/>
            <a:chOff x="3060727" y="484500"/>
            <a:chExt cx="2369636" cy="436842"/>
          </a:xfrm>
        </p:grpSpPr>
        <p:sp>
          <p:nvSpPr>
            <p:cNvPr id="1912" name="Google Shape;1912;p41"/>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913" name="Google Shape;1913;p41"/>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nvGrpSpPr>
          <p:cNvPr id="1914" name="Google Shape;1914;p41"/>
          <p:cNvGrpSpPr/>
          <p:nvPr/>
        </p:nvGrpSpPr>
        <p:grpSpPr>
          <a:xfrm>
            <a:off x="18645" y="6548954"/>
            <a:ext cx="1847617" cy="436842"/>
            <a:chOff x="3054754" y="484500"/>
            <a:chExt cx="2375609" cy="436842"/>
          </a:xfrm>
        </p:grpSpPr>
        <p:sp>
          <p:nvSpPr>
            <p:cNvPr id="1915" name="Google Shape;1915;p41"/>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916" name="Google Shape;1916;p41"/>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1917" name="Google Shape;1917;p41"/>
          <p:cNvGrpSpPr/>
          <p:nvPr/>
        </p:nvGrpSpPr>
        <p:grpSpPr>
          <a:xfrm>
            <a:off x="4363354" y="6587739"/>
            <a:ext cx="2722458" cy="436841"/>
            <a:chOff x="3060727" y="484500"/>
            <a:chExt cx="2369637" cy="436842"/>
          </a:xfrm>
        </p:grpSpPr>
        <p:sp>
          <p:nvSpPr>
            <p:cNvPr id="1918" name="Google Shape;1918;p41"/>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919" name="Google Shape;1919;p41"/>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sp>
        <p:nvSpPr>
          <p:cNvPr id="1920" name="Google Shape;1920;p41"/>
          <p:cNvSpPr/>
          <p:nvPr/>
        </p:nvSpPr>
        <p:spPr>
          <a:xfrm>
            <a:off x="58986" y="5159535"/>
            <a:ext cx="7167158"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Figura 3. Mapa temático de proporción de casos para violencia intrafamiliar y de genero. Medellín, a Periodo epidemiológico 09 acumulado  de  2022</a:t>
            </a:r>
            <a:r>
              <a:rPr lang="es-ES" sz="1000">
                <a:solidFill>
                  <a:schemeClr val="dk1"/>
                </a:solidFill>
                <a:latin typeface="Arial Narrow"/>
                <a:ea typeface="Arial Narrow"/>
                <a:cs typeface="Arial Narrow"/>
                <a:sym typeface="Arial Narrow"/>
              </a:rPr>
              <a:t>. </a:t>
            </a:r>
            <a:endParaRPr/>
          </a:p>
        </p:txBody>
      </p:sp>
      <p:pic>
        <p:nvPicPr>
          <p:cNvPr id="1921" name="Google Shape;1921;p41"/>
          <p:cNvPicPr preferRelativeResize="0"/>
          <p:nvPr/>
        </p:nvPicPr>
        <p:blipFill rotWithShape="1">
          <a:blip r:embed="rId7">
            <a:alphaModFix/>
          </a:blip>
          <a:srcRect b="0" l="0" r="0" t="0"/>
          <a:stretch/>
        </p:blipFill>
        <p:spPr>
          <a:xfrm>
            <a:off x="0" y="517728"/>
            <a:ext cx="7200900" cy="452653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5" name="Shape 1925"/>
        <p:cNvGrpSpPr/>
        <p:nvPr/>
      </p:nvGrpSpPr>
      <p:grpSpPr>
        <a:xfrm>
          <a:off x="0" y="0"/>
          <a:ext cx="0" cy="0"/>
          <a:chOff x="0" y="0"/>
          <a:chExt cx="0" cy="0"/>
        </a:xfrm>
      </p:grpSpPr>
      <p:sp>
        <p:nvSpPr>
          <p:cNvPr id="1926" name="Google Shape;1926;p42"/>
          <p:cNvSpPr/>
          <p:nvPr/>
        </p:nvSpPr>
        <p:spPr>
          <a:xfrm>
            <a:off x="22943" y="4211960"/>
            <a:ext cx="7200900" cy="37513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27" name="Google Shape;1927;p42"/>
          <p:cNvGrpSpPr/>
          <p:nvPr/>
        </p:nvGrpSpPr>
        <p:grpSpPr>
          <a:xfrm>
            <a:off x="300347" y="4246658"/>
            <a:ext cx="5047355" cy="276999"/>
            <a:chOff x="2448322" y="74775"/>
            <a:chExt cx="5047355" cy="276999"/>
          </a:xfrm>
        </p:grpSpPr>
        <p:sp>
          <p:nvSpPr>
            <p:cNvPr id="1928" name="Google Shape;1928;p42"/>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929" name="Google Shape;1929;p42"/>
            <p:cNvCxnSpPr>
              <a:stCxn id="192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930" name="Google Shape;1930;p42"/>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Modalidades de violencia</a:t>
              </a:r>
              <a:endParaRPr b="1" sz="1200">
                <a:solidFill>
                  <a:schemeClr val="dk1"/>
                </a:solidFill>
                <a:latin typeface="Arial Narrow"/>
                <a:ea typeface="Arial Narrow"/>
                <a:cs typeface="Arial Narrow"/>
                <a:sym typeface="Arial Narrow"/>
              </a:endParaRPr>
            </a:p>
          </p:txBody>
        </p:sp>
      </p:grpSp>
      <p:pic>
        <p:nvPicPr>
          <p:cNvPr id="1931" name="Google Shape;1931;p42"/>
          <p:cNvPicPr preferRelativeResize="0"/>
          <p:nvPr/>
        </p:nvPicPr>
        <p:blipFill rotWithShape="1">
          <a:blip r:embed="rId3">
            <a:alphaModFix/>
          </a:blip>
          <a:srcRect b="0" l="0" r="0" t="0"/>
          <a:stretch/>
        </p:blipFill>
        <p:spPr>
          <a:xfrm>
            <a:off x="22334" y="5086264"/>
            <a:ext cx="796469" cy="865394"/>
          </a:xfrm>
          <a:prstGeom prst="rect">
            <a:avLst/>
          </a:prstGeom>
          <a:noFill/>
          <a:ln>
            <a:noFill/>
          </a:ln>
        </p:spPr>
      </p:pic>
      <p:grpSp>
        <p:nvGrpSpPr>
          <p:cNvPr id="1932" name="Google Shape;1932;p42"/>
          <p:cNvGrpSpPr/>
          <p:nvPr/>
        </p:nvGrpSpPr>
        <p:grpSpPr>
          <a:xfrm>
            <a:off x="827530" y="5050102"/>
            <a:ext cx="1509462" cy="677795"/>
            <a:chOff x="985375" y="4325999"/>
            <a:chExt cx="1509462" cy="478736"/>
          </a:xfrm>
        </p:grpSpPr>
        <p:sp>
          <p:nvSpPr>
            <p:cNvPr id="1933" name="Google Shape;1933;p42"/>
            <p:cNvSpPr/>
            <p:nvPr/>
          </p:nvSpPr>
          <p:spPr>
            <a:xfrm>
              <a:off x="985375" y="4542881"/>
              <a:ext cx="1509462" cy="26185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77,2%</a:t>
              </a:r>
              <a:endParaRPr b="1" sz="1600">
                <a:solidFill>
                  <a:schemeClr val="dk1"/>
                </a:solidFill>
                <a:latin typeface="Arial Narrow"/>
                <a:ea typeface="Arial Narrow"/>
                <a:cs typeface="Arial Narrow"/>
                <a:sym typeface="Arial Narrow"/>
              </a:endParaRPr>
            </a:p>
          </p:txBody>
        </p:sp>
        <p:sp>
          <p:nvSpPr>
            <p:cNvPr id="1934" name="Google Shape;1934;p42"/>
            <p:cNvSpPr/>
            <p:nvPr/>
          </p:nvSpPr>
          <p:spPr>
            <a:xfrm>
              <a:off x="1417423" y="4325999"/>
              <a:ext cx="5437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Física</a:t>
              </a:r>
              <a:endParaRPr b="1" sz="1200" u="sng">
                <a:solidFill>
                  <a:srgbClr val="000000"/>
                </a:solidFill>
                <a:latin typeface="Arial Narrow"/>
                <a:ea typeface="Arial Narrow"/>
                <a:cs typeface="Arial Narrow"/>
                <a:sym typeface="Arial Narrow"/>
              </a:endParaRPr>
            </a:p>
          </p:txBody>
        </p:sp>
      </p:grpSp>
      <p:grpSp>
        <p:nvGrpSpPr>
          <p:cNvPr id="1935" name="Google Shape;1935;p42"/>
          <p:cNvGrpSpPr/>
          <p:nvPr/>
        </p:nvGrpSpPr>
        <p:grpSpPr>
          <a:xfrm>
            <a:off x="3238041" y="5007822"/>
            <a:ext cx="1392424" cy="720079"/>
            <a:chOff x="68358" y="6677206"/>
            <a:chExt cx="1392424" cy="926181"/>
          </a:xfrm>
        </p:grpSpPr>
        <p:sp>
          <p:nvSpPr>
            <p:cNvPr id="1936" name="Google Shape;1936;p42"/>
            <p:cNvSpPr/>
            <p:nvPr/>
          </p:nvSpPr>
          <p:spPr>
            <a:xfrm>
              <a:off x="68358" y="7048318"/>
              <a:ext cx="1392424" cy="555069"/>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11,4%</a:t>
              </a:r>
              <a:endParaRPr b="1" sz="1600">
                <a:solidFill>
                  <a:schemeClr val="dk1"/>
                </a:solidFill>
                <a:latin typeface="Arial Narrow"/>
                <a:ea typeface="Arial Narrow"/>
                <a:cs typeface="Arial Narrow"/>
                <a:sym typeface="Arial Narrow"/>
              </a:endParaRPr>
            </a:p>
          </p:txBody>
        </p:sp>
        <p:sp>
          <p:nvSpPr>
            <p:cNvPr id="1937" name="Google Shape;1937;p42"/>
            <p:cNvSpPr/>
            <p:nvPr/>
          </p:nvSpPr>
          <p:spPr>
            <a:xfrm>
              <a:off x="316093" y="6677206"/>
              <a:ext cx="88838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Psicológica</a:t>
              </a:r>
              <a:endParaRPr b="1" sz="1200" u="sng">
                <a:solidFill>
                  <a:srgbClr val="000000"/>
                </a:solidFill>
                <a:latin typeface="Arial Narrow"/>
                <a:ea typeface="Arial Narrow"/>
                <a:cs typeface="Arial Narrow"/>
                <a:sym typeface="Arial Narrow"/>
              </a:endParaRPr>
            </a:p>
          </p:txBody>
        </p:sp>
      </p:grpSp>
      <p:pic>
        <p:nvPicPr>
          <p:cNvPr id="1938" name="Google Shape;1938;p42"/>
          <p:cNvPicPr preferRelativeResize="0"/>
          <p:nvPr/>
        </p:nvPicPr>
        <p:blipFill rotWithShape="1">
          <a:blip r:embed="rId4">
            <a:alphaModFix/>
          </a:blip>
          <a:srcRect b="0" l="0" r="0" t="0"/>
          <a:stretch/>
        </p:blipFill>
        <p:spPr>
          <a:xfrm>
            <a:off x="2397865" y="5054621"/>
            <a:ext cx="733921" cy="857615"/>
          </a:xfrm>
          <a:prstGeom prst="rect">
            <a:avLst/>
          </a:prstGeom>
          <a:noFill/>
          <a:ln>
            <a:noFill/>
          </a:ln>
        </p:spPr>
      </p:pic>
      <p:pic>
        <p:nvPicPr>
          <p:cNvPr id="1939" name="Google Shape;1939;p42"/>
          <p:cNvPicPr preferRelativeResize="0"/>
          <p:nvPr/>
        </p:nvPicPr>
        <p:blipFill rotWithShape="1">
          <a:blip r:embed="rId5">
            <a:alphaModFix/>
          </a:blip>
          <a:srcRect b="0" l="0" r="0" t="0"/>
          <a:stretch/>
        </p:blipFill>
        <p:spPr>
          <a:xfrm>
            <a:off x="4793436" y="5108866"/>
            <a:ext cx="516293" cy="766112"/>
          </a:xfrm>
          <a:prstGeom prst="rect">
            <a:avLst/>
          </a:prstGeom>
          <a:noFill/>
          <a:ln>
            <a:noFill/>
          </a:ln>
        </p:spPr>
      </p:pic>
      <p:grpSp>
        <p:nvGrpSpPr>
          <p:cNvPr id="1940" name="Google Shape;1940;p42"/>
          <p:cNvGrpSpPr/>
          <p:nvPr/>
        </p:nvGrpSpPr>
        <p:grpSpPr>
          <a:xfrm>
            <a:off x="5287739" y="5095736"/>
            <a:ext cx="1638590" cy="566300"/>
            <a:chOff x="1739715" y="6554323"/>
            <a:chExt cx="1638590" cy="566300"/>
          </a:xfrm>
        </p:grpSpPr>
        <p:sp>
          <p:nvSpPr>
            <p:cNvPr id="1941" name="Google Shape;1941;p42"/>
            <p:cNvSpPr/>
            <p:nvPr/>
          </p:nvSpPr>
          <p:spPr>
            <a:xfrm>
              <a:off x="1878899" y="6827481"/>
              <a:ext cx="1485306" cy="293142"/>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11,4%</a:t>
              </a:r>
              <a:endParaRPr b="1" sz="1600">
                <a:solidFill>
                  <a:schemeClr val="dk1"/>
                </a:solidFill>
                <a:latin typeface="Arial Narrow"/>
                <a:ea typeface="Arial Narrow"/>
                <a:cs typeface="Arial Narrow"/>
                <a:sym typeface="Arial Narrow"/>
              </a:endParaRPr>
            </a:p>
          </p:txBody>
        </p:sp>
        <p:sp>
          <p:nvSpPr>
            <p:cNvPr id="1942" name="Google Shape;1942;p42"/>
            <p:cNvSpPr/>
            <p:nvPr/>
          </p:nvSpPr>
          <p:spPr>
            <a:xfrm>
              <a:off x="1739715" y="6554323"/>
              <a:ext cx="163859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Negligencia y abandono</a:t>
              </a:r>
              <a:endParaRPr b="1" sz="1200" u="sng">
                <a:solidFill>
                  <a:srgbClr val="000000"/>
                </a:solidFill>
                <a:latin typeface="Arial Narrow"/>
                <a:ea typeface="Arial Narrow"/>
                <a:cs typeface="Arial Narrow"/>
                <a:sym typeface="Arial Narrow"/>
              </a:endParaRPr>
            </a:p>
          </p:txBody>
        </p:sp>
      </p:grpSp>
      <p:sp>
        <p:nvSpPr>
          <p:cNvPr id="1943" name="Google Shape;1943;p42"/>
          <p:cNvSpPr/>
          <p:nvPr/>
        </p:nvSpPr>
        <p:spPr>
          <a:xfrm>
            <a:off x="25003" y="6773278"/>
            <a:ext cx="7171815" cy="147732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La violencia de género e intrafamiliar y ataques con agentes químicos, es uno de los eventos de interés en salud pública. En Medellín a diferencia del comportamiento observado en el país, las violencias sexuales ocupan el primer lugar, con un 57,5% del total de violencia reportadas, evidenciado una situación de interés en salud publica que se esta analizando e interviniendo desde la metodología de gestión del riesgo y expuesta ante la sala de análisis de riesgo (SAR) del equipo de vigilancia epidemiológica.. </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Con respecto a la violencia no sexual, éstas constituyen el 42,5% del total de las violencias, la relación hombre, mujer, es aproximadamente de un hombre por cada 5 mujeres, se presenta en todos los cursos de vida, desde la primera infancia, siendo los adultos los mas afectados (27-59 años), seguido por los jóvenes. cabe resaltar que el 2,2% de las víctimas son maternas. Las personas mayores de 18 años padecen más violencia física y psicológica, mientras que los menores de 18 años sufren más violencia por negligencia y abandono; en mas del 53% de cada una de las violencias no sexuales el agresor es familiar de la víctima. La violencia no sexual que más se presenta es la violencia física. </a:t>
            </a:r>
            <a:endParaRPr/>
          </a:p>
        </p:txBody>
      </p:sp>
      <p:sp>
        <p:nvSpPr>
          <p:cNvPr id="1944" name="Google Shape;1944;p42"/>
          <p:cNvSpPr/>
          <p:nvPr/>
        </p:nvSpPr>
        <p:spPr>
          <a:xfrm>
            <a:off x="9885" y="6372200"/>
            <a:ext cx="7200900" cy="382832"/>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45" name="Google Shape;1945;p42"/>
          <p:cNvGrpSpPr/>
          <p:nvPr/>
        </p:nvGrpSpPr>
        <p:grpSpPr>
          <a:xfrm>
            <a:off x="201923" y="6421323"/>
            <a:ext cx="3446504" cy="276999"/>
            <a:chOff x="2448322" y="33831"/>
            <a:chExt cx="3446504" cy="276999"/>
          </a:xfrm>
        </p:grpSpPr>
        <p:sp>
          <p:nvSpPr>
            <p:cNvPr id="1946" name="Google Shape;1946;p42"/>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947" name="Google Shape;1947;p42"/>
            <p:cNvCxnSpPr>
              <a:stCxn id="1946"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1948" name="Google Shape;1948;p42"/>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Finales</a:t>
              </a:r>
              <a:endParaRPr/>
            </a:p>
          </p:txBody>
        </p:sp>
      </p:grpSp>
      <p:sp>
        <p:nvSpPr>
          <p:cNvPr id="1949" name="Google Shape;1949;p42"/>
          <p:cNvSpPr/>
          <p:nvPr/>
        </p:nvSpPr>
        <p:spPr>
          <a:xfrm>
            <a:off x="1479574" y="3724889"/>
            <a:ext cx="4337706"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700">
                <a:solidFill>
                  <a:schemeClr val="dk1"/>
                </a:solidFill>
                <a:latin typeface="Arial Narrow"/>
                <a:ea typeface="Arial Narrow"/>
                <a:cs typeface="Arial Narrow"/>
                <a:sym typeface="Arial Narrow"/>
              </a:rPr>
              <a:t>Figura 4. Curso de vida de los casos  de violencia. Periodo epidemiológico 09 2022</a:t>
            </a:r>
            <a:r>
              <a:rPr lang="es-ES" sz="1000">
                <a:solidFill>
                  <a:schemeClr val="dk1"/>
                </a:solidFill>
                <a:latin typeface="Arial Narrow"/>
                <a:ea typeface="Arial Narrow"/>
                <a:cs typeface="Arial Narrow"/>
                <a:sym typeface="Arial Narrow"/>
              </a:rPr>
              <a:t>. </a:t>
            </a:r>
            <a:endParaRPr/>
          </a:p>
        </p:txBody>
      </p:sp>
      <p:pic>
        <p:nvPicPr>
          <p:cNvPr id="1950" name="Google Shape;1950;p42"/>
          <p:cNvPicPr preferRelativeResize="0"/>
          <p:nvPr/>
        </p:nvPicPr>
        <p:blipFill rotWithShape="1">
          <a:blip r:embed="rId6">
            <a:alphaModFix/>
          </a:blip>
          <a:srcRect b="0" l="0" r="0" t="0"/>
          <a:stretch/>
        </p:blipFill>
        <p:spPr>
          <a:xfrm>
            <a:off x="3850461" y="39682"/>
            <a:ext cx="942975" cy="771525"/>
          </a:xfrm>
          <a:prstGeom prst="rect">
            <a:avLst/>
          </a:prstGeom>
          <a:noFill/>
          <a:ln>
            <a:noFill/>
          </a:ln>
        </p:spPr>
      </p:pic>
      <p:grpSp>
        <p:nvGrpSpPr>
          <p:cNvPr id="1951" name="Google Shape;1951;p42"/>
          <p:cNvGrpSpPr/>
          <p:nvPr/>
        </p:nvGrpSpPr>
        <p:grpSpPr>
          <a:xfrm>
            <a:off x="3526645" y="654428"/>
            <a:ext cx="1690560" cy="650645"/>
            <a:chOff x="-14122" y="7072716"/>
            <a:chExt cx="1282684" cy="650645"/>
          </a:xfrm>
        </p:grpSpPr>
        <p:sp>
          <p:nvSpPr>
            <p:cNvPr id="1952" name="Google Shape;1952;p4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1953" name="Google Shape;1953;p42"/>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98,8%</a:t>
              </a:r>
              <a:endParaRPr/>
            </a:p>
          </p:txBody>
        </p:sp>
      </p:grpSp>
      <p:pic>
        <p:nvPicPr>
          <p:cNvPr id="1954" name="Google Shape;1954;p42"/>
          <p:cNvPicPr preferRelativeResize="0"/>
          <p:nvPr/>
        </p:nvPicPr>
        <p:blipFill rotWithShape="1">
          <a:blip r:embed="rId7">
            <a:alphaModFix/>
          </a:blip>
          <a:srcRect b="0" l="0" r="0" t="0"/>
          <a:stretch/>
        </p:blipFill>
        <p:spPr>
          <a:xfrm>
            <a:off x="1927331" y="604"/>
            <a:ext cx="933450" cy="742950"/>
          </a:xfrm>
          <a:prstGeom prst="rect">
            <a:avLst/>
          </a:prstGeom>
          <a:noFill/>
          <a:ln>
            <a:noFill/>
          </a:ln>
        </p:spPr>
      </p:pic>
      <p:grpSp>
        <p:nvGrpSpPr>
          <p:cNvPr id="1955" name="Google Shape;1955;p42"/>
          <p:cNvGrpSpPr/>
          <p:nvPr/>
        </p:nvGrpSpPr>
        <p:grpSpPr>
          <a:xfrm>
            <a:off x="1474423" y="647431"/>
            <a:ext cx="1881594" cy="724941"/>
            <a:chOff x="-103304" y="7072716"/>
            <a:chExt cx="1427628" cy="724941"/>
          </a:xfrm>
        </p:grpSpPr>
        <p:sp>
          <p:nvSpPr>
            <p:cNvPr id="1956" name="Google Shape;1956;p42"/>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1957" name="Google Shape;1957;p42"/>
            <p:cNvSpPr/>
            <p:nvPr/>
          </p:nvSpPr>
          <p:spPr>
            <a:xfrm>
              <a:off x="-103304" y="7371933"/>
              <a:ext cx="1427628" cy="42572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 66,6%</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29,6%</a:t>
              </a:r>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p:txBody>
        </p:sp>
      </p:grpSp>
      <p:sp>
        <p:nvSpPr>
          <p:cNvPr id="1958" name="Google Shape;1958;p42"/>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42</a:t>
            </a:r>
            <a:endParaRPr b="1" sz="1050">
              <a:solidFill>
                <a:schemeClr val="dk1"/>
              </a:solidFill>
              <a:latin typeface="Arial Narrow"/>
              <a:ea typeface="Arial Narrow"/>
              <a:cs typeface="Arial Narrow"/>
              <a:sym typeface="Arial Narrow"/>
            </a:endParaRPr>
          </a:p>
        </p:txBody>
      </p:sp>
      <p:graphicFrame>
        <p:nvGraphicFramePr>
          <p:cNvPr id="1959" name="Google Shape;1959;p42"/>
          <p:cNvGraphicFramePr/>
          <p:nvPr/>
        </p:nvGraphicFramePr>
        <p:xfrm>
          <a:off x="1278968" y="1536278"/>
          <a:ext cx="4625738" cy="2234737"/>
        </p:xfrm>
        <a:graphic>
          <a:graphicData uri="http://schemas.openxmlformats.org/drawingml/2006/chart">
            <c:chart r:id="rId8"/>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3" name="Shape 1963"/>
        <p:cNvGrpSpPr/>
        <p:nvPr/>
      </p:nvGrpSpPr>
      <p:grpSpPr>
        <a:xfrm>
          <a:off x="0" y="0"/>
          <a:ext cx="0" cy="0"/>
          <a:chOff x="0" y="0"/>
          <a:chExt cx="0" cy="0"/>
        </a:xfrm>
      </p:grpSpPr>
      <p:sp>
        <p:nvSpPr>
          <p:cNvPr id="1964" name="Google Shape;1964;p43"/>
          <p:cNvSpPr/>
          <p:nvPr/>
        </p:nvSpPr>
        <p:spPr>
          <a:xfrm>
            <a:off x="0" y="9973"/>
            <a:ext cx="7200900" cy="404175"/>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65" name="Google Shape;1965;p43"/>
          <p:cNvGrpSpPr/>
          <p:nvPr/>
        </p:nvGrpSpPr>
        <p:grpSpPr>
          <a:xfrm>
            <a:off x="277404" y="58319"/>
            <a:ext cx="3446504" cy="276999"/>
            <a:chOff x="2448322" y="74775"/>
            <a:chExt cx="3446504" cy="276999"/>
          </a:xfrm>
        </p:grpSpPr>
        <p:sp>
          <p:nvSpPr>
            <p:cNvPr id="1966" name="Google Shape;1966;p4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967" name="Google Shape;1967;p43"/>
            <p:cNvCxnSpPr>
              <a:stCxn id="1966"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968" name="Google Shape;1968;p43"/>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sp>
        <p:nvSpPr>
          <p:cNvPr id="1969" name="Google Shape;1969;p43"/>
          <p:cNvSpPr/>
          <p:nvPr/>
        </p:nvSpPr>
        <p:spPr>
          <a:xfrm>
            <a:off x="54374" y="5157117"/>
            <a:ext cx="7160865" cy="37513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70" name="Google Shape;1970;p43"/>
          <p:cNvGrpSpPr/>
          <p:nvPr/>
        </p:nvGrpSpPr>
        <p:grpSpPr>
          <a:xfrm>
            <a:off x="296301" y="5203040"/>
            <a:ext cx="5047355" cy="276999"/>
            <a:chOff x="2448322" y="74775"/>
            <a:chExt cx="5047355" cy="276999"/>
          </a:xfrm>
        </p:grpSpPr>
        <p:sp>
          <p:nvSpPr>
            <p:cNvPr id="1971" name="Google Shape;1971;p43"/>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972" name="Google Shape;1972;p43"/>
            <p:cNvCxnSpPr>
              <a:stCxn id="1971"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973" name="Google Shape;1973;p43"/>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Modalidades de violencia sexual </a:t>
              </a:r>
              <a:endParaRPr b="1" sz="1200">
                <a:solidFill>
                  <a:schemeClr val="dk1"/>
                </a:solidFill>
                <a:latin typeface="Arial Narrow"/>
                <a:ea typeface="Arial Narrow"/>
                <a:cs typeface="Arial Narrow"/>
                <a:sym typeface="Arial Narrow"/>
              </a:endParaRPr>
            </a:p>
          </p:txBody>
        </p:sp>
      </p:grpSp>
      <p:sp>
        <p:nvSpPr>
          <p:cNvPr id="1974" name="Google Shape;1974;p43"/>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43</a:t>
            </a:r>
            <a:endParaRPr b="1" sz="1050">
              <a:solidFill>
                <a:schemeClr val="dk1"/>
              </a:solidFill>
              <a:latin typeface="Arial Narrow"/>
              <a:ea typeface="Arial Narrow"/>
              <a:cs typeface="Arial Narrow"/>
              <a:sym typeface="Arial Narrow"/>
            </a:endParaRPr>
          </a:p>
        </p:txBody>
      </p:sp>
      <p:grpSp>
        <p:nvGrpSpPr>
          <p:cNvPr id="1975" name="Google Shape;1975;p43"/>
          <p:cNvGrpSpPr/>
          <p:nvPr/>
        </p:nvGrpSpPr>
        <p:grpSpPr>
          <a:xfrm>
            <a:off x="109326" y="1043608"/>
            <a:ext cx="850854" cy="1582774"/>
            <a:chOff x="1068833" y="553075"/>
            <a:chExt cx="850854" cy="1582774"/>
          </a:xfrm>
        </p:grpSpPr>
        <p:pic>
          <p:nvPicPr>
            <p:cNvPr id="1976" name="Google Shape;1976;p43"/>
            <p:cNvPicPr preferRelativeResize="0"/>
            <p:nvPr/>
          </p:nvPicPr>
          <p:blipFill rotWithShape="1">
            <a:blip r:embed="rId3">
              <a:alphaModFix/>
            </a:blip>
            <a:srcRect b="0" l="0" r="84474" t="10614"/>
            <a:stretch/>
          </p:blipFill>
          <p:spPr>
            <a:xfrm>
              <a:off x="1131620" y="553075"/>
              <a:ext cx="737696" cy="720656"/>
            </a:xfrm>
            <a:prstGeom prst="rect">
              <a:avLst/>
            </a:prstGeom>
            <a:noFill/>
            <a:ln>
              <a:noFill/>
            </a:ln>
          </p:spPr>
        </p:pic>
        <p:sp>
          <p:nvSpPr>
            <p:cNvPr id="1977" name="Google Shape;1977;p43"/>
            <p:cNvSpPr/>
            <p:nvPr/>
          </p:nvSpPr>
          <p:spPr>
            <a:xfrm>
              <a:off x="1115283" y="1520368"/>
              <a:ext cx="804404"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16,5%</a:t>
              </a:r>
              <a:endParaRPr/>
            </a:p>
          </p:txBody>
        </p:sp>
        <p:sp>
          <p:nvSpPr>
            <p:cNvPr id="1978" name="Google Shape;1978;p43"/>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1979" name="Google Shape;1979;p43"/>
            <p:cNvSpPr/>
            <p:nvPr/>
          </p:nvSpPr>
          <p:spPr>
            <a:xfrm>
              <a:off x="1140433" y="1858850"/>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60 casos</a:t>
              </a:r>
              <a:endParaRPr sz="1200">
                <a:solidFill>
                  <a:schemeClr val="dk1"/>
                </a:solidFill>
                <a:latin typeface="Calibri"/>
                <a:ea typeface="Calibri"/>
                <a:cs typeface="Calibri"/>
                <a:sym typeface="Calibri"/>
              </a:endParaRPr>
            </a:p>
          </p:txBody>
        </p:sp>
      </p:grpSp>
      <p:grpSp>
        <p:nvGrpSpPr>
          <p:cNvPr id="1980" name="Google Shape;1980;p43"/>
          <p:cNvGrpSpPr/>
          <p:nvPr/>
        </p:nvGrpSpPr>
        <p:grpSpPr>
          <a:xfrm>
            <a:off x="1104196" y="1043608"/>
            <a:ext cx="811840" cy="1567326"/>
            <a:chOff x="1752268" y="1227775"/>
            <a:chExt cx="811840" cy="1567326"/>
          </a:xfrm>
        </p:grpSpPr>
        <p:sp>
          <p:nvSpPr>
            <p:cNvPr id="1981" name="Google Shape;1981;p43"/>
            <p:cNvSpPr/>
            <p:nvPr/>
          </p:nvSpPr>
          <p:spPr>
            <a:xfrm>
              <a:off x="1752268" y="2181420"/>
              <a:ext cx="8118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83,5%</a:t>
              </a:r>
              <a:endParaRPr/>
            </a:p>
          </p:txBody>
        </p:sp>
        <p:sp>
          <p:nvSpPr>
            <p:cNvPr id="1982" name="Google Shape;1982;p43"/>
            <p:cNvSpPr/>
            <p:nvPr/>
          </p:nvSpPr>
          <p:spPr>
            <a:xfrm>
              <a:off x="1756023" y="1908120"/>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1983" name="Google Shape;1983;p43"/>
            <p:cNvSpPr/>
            <p:nvPr/>
          </p:nvSpPr>
          <p:spPr>
            <a:xfrm>
              <a:off x="1766687" y="2518102"/>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305 casos</a:t>
              </a:r>
              <a:endParaRPr sz="1200">
                <a:solidFill>
                  <a:schemeClr val="dk1"/>
                </a:solidFill>
                <a:latin typeface="Calibri"/>
                <a:ea typeface="Calibri"/>
                <a:cs typeface="Calibri"/>
                <a:sym typeface="Calibri"/>
              </a:endParaRPr>
            </a:p>
          </p:txBody>
        </p:sp>
        <p:pic>
          <p:nvPicPr>
            <p:cNvPr id="1984" name="Google Shape;1984;p43"/>
            <p:cNvPicPr preferRelativeResize="0"/>
            <p:nvPr/>
          </p:nvPicPr>
          <p:blipFill rotWithShape="1">
            <a:blip r:embed="rId3">
              <a:alphaModFix/>
            </a:blip>
            <a:srcRect b="0" l="29313" r="56038" t="7366"/>
            <a:stretch/>
          </p:blipFill>
          <p:spPr>
            <a:xfrm>
              <a:off x="1782238" y="1227775"/>
              <a:ext cx="696035" cy="748294"/>
            </a:xfrm>
            <a:prstGeom prst="rect">
              <a:avLst/>
            </a:prstGeom>
            <a:noFill/>
            <a:ln>
              <a:noFill/>
            </a:ln>
          </p:spPr>
        </p:pic>
      </p:grpSp>
      <p:grpSp>
        <p:nvGrpSpPr>
          <p:cNvPr id="1985" name="Google Shape;1985;p43"/>
          <p:cNvGrpSpPr/>
          <p:nvPr/>
        </p:nvGrpSpPr>
        <p:grpSpPr>
          <a:xfrm>
            <a:off x="2088282" y="1044980"/>
            <a:ext cx="1152880" cy="1582804"/>
            <a:chOff x="3115290" y="1227775"/>
            <a:chExt cx="1152880" cy="1582804"/>
          </a:xfrm>
        </p:grpSpPr>
        <p:grpSp>
          <p:nvGrpSpPr>
            <p:cNvPr id="1986" name="Google Shape;1986;p43"/>
            <p:cNvGrpSpPr/>
            <p:nvPr/>
          </p:nvGrpSpPr>
          <p:grpSpPr>
            <a:xfrm>
              <a:off x="3115290" y="1951748"/>
              <a:ext cx="1152880" cy="858831"/>
              <a:chOff x="3744466" y="1301912"/>
              <a:chExt cx="1152880" cy="858831"/>
            </a:xfrm>
          </p:grpSpPr>
          <p:sp>
            <p:nvSpPr>
              <p:cNvPr id="1987" name="Google Shape;1987;p43"/>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0,2%</a:t>
                </a:r>
                <a:endParaRPr/>
              </a:p>
            </p:txBody>
          </p:sp>
          <p:sp>
            <p:nvSpPr>
              <p:cNvPr id="1988" name="Google Shape;1988;p43"/>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1989" name="Google Shape;1989;p43"/>
              <p:cNvSpPr/>
              <p:nvPr/>
            </p:nvSpPr>
            <p:spPr>
              <a:xfrm>
                <a:off x="3957784" y="18837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 casos</a:t>
                </a:r>
                <a:endParaRPr sz="1200">
                  <a:solidFill>
                    <a:schemeClr val="dk1"/>
                  </a:solidFill>
                  <a:latin typeface="Calibri"/>
                  <a:ea typeface="Calibri"/>
                  <a:cs typeface="Calibri"/>
                  <a:sym typeface="Calibri"/>
                </a:endParaRPr>
              </a:p>
            </p:txBody>
          </p:sp>
        </p:grpSp>
        <p:pic>
          <p:nvPicPr>
            <p:cNvPr id="1990" name="Google Shape;1990;p43"/>
            <p:cNvPicPr preferRelativeResize="0"/>
            <p:nvPr/>
          </p:nvPicPr>
          <p:blipFill rotWithShape="1">
            <a:blip r:embed="rId3">
              <a:alphaModFix/>
            </a:blip>
            <a:srcRect b="0" l="59057" r="25145" t="8806"/>
            <a:stretch/>
          </p:blipFill>
          <p:spPr>
            <a:xfrm>
              <a:off x="3328608" y="1227775"/>
              <a:ext cx="750627" cy="775969"/>
            </a:xfrm>
            <a:prstGeom prst="rect">
              <a:avLst/>
            </a:prstGeom>
            <a:noFill/>
            <a:ln>
              <a:noFill/>
            </a:ln>
          </p:spPr>
        </p:pic>
      </p:grpSp>
      <p:grpSp>
        <p:nvGrpSpPr>
          <p:cNvPr id="1991" name="Google Shape;1991;p43"/>
          <p:cNvGrpSpPr/>
          <p:nvPr/>
        </p:nvGrpSpPr>
        <p:grpSpPr>
          <a:xfrm>
            <a:off x="3213114" y="1057256"/>
            <a:ext cx="740068" cy="1574421"/>
            <a:chOff x="4615870" y="1227775"/>
            <a:chExt cx="740068" cy="1574421"/>
          </a:xfrm>
        </p:grpSpPr>
        <p:grpSp>
          <p:nvGrpSpPr>
            <p:cNvPr id="1992" name="Google Shape;1992;p43"/>
            <p:cNvGrpSpPr/>
            <p:nvPr/>
          </p:nvGrpSpPr>
          <p:grpSpPr>
            <a:xfrm>
              <a:off x="4615870" y="1922272"/>
              <a:ext cx="740068" cy="879924"/>
              <a:chOff x="5245046" y="1274868"/>
              <a:chExt cx="740068" cy="879924"/>
            </a:xfrm>
          </p:grpSpPr>
          <p:sp>
            <p:nvSpPr>
              <p:cNvPr id="1993" name="Google Shape;1993;p43"/>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0,5%</a:t>
                </a:r>
                <a:endParaRPr/>
              </a:p>
            </p:txBody>
          </p:sp>
          <p:sp>
            <p:nvSpPr>
              <p:cNvPr id="1994" name="Google Shape;1994;p43"/>
              <p:cNvSpPr/>
              <p:nvPr/>
            </p:nvSpPr>
            <p:spPr>
              <a:xfrm>
                <a:off x="5272675"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sp>
            <p:nvSpPr>
              <p:cNvPr id="1995" name="Google Shape;1995;p43"/>
              <p:cNvSpPr/>
              <p:nvPr/>
            </p:nvSpPr>
            <p:spPr>
              <a:xfrm>
                <a:off x="5286277" y="1877793"/>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2 caso</a:t>
                </a:r>
                <a:endParaRPr sz="1200">
                  <a:solidFill>
                    <a:schemeClr val="dk1"/>
                  </a:solidFill>
                  <a:latin typeface="Calibri"/>
                  <a:ea typeface="Calibri"/>
                  <a:cs typeface="Calibri"/>
                  <a:sym typeface="Calibri"/>
                </a:endParaRPr>
              </a:p>
            </p:txBody>
          </p:sp>
        </p:grpSp>
        <p:pic>
          <p:nvPicPr>
            <p:cNvPr id="1996" name="Google Shape;1996;p43"/>
            <p:cNvPicPr preferRelativeResize="0"/>
            <p:nvPr/>
          </p:nvPicPr>
          <p:blipFill rotWithShape="1">
            <a:blip r:embed="rId3">
              <a:alphaModFix/>
            </a:blip>
            <a:srcRect b="0" l="86761" r="0" t="0"/>
            <a:stretch/>
          </p:blipFill>
          <p:spPr>
            <a:xfrm>
              <a:off x="4668287" y="1227775"/>
              <a:ext cx="629046" cy="784558"/>
            </a:xfrm>
            <a:prstGeom prst="rect">
              <a:avLst/>
            </a:prstGeom>
            <a:noFill/>
            <a:ln>
              <a:noFill/>
            </a:ln>
          </p:spPr>
        </p:pic>
      </p:grpSp>
      <p:sp>
        <p:nvSpPr>
          <p:cNvPr id="1997" name="Google Shape;1997;p43"/>
          <p:cNvSpPr/>
          <p:nvPr/>
        </p:nvSpPr>
        <p:spPr>
          <a:xfrm>
            <a:off x="3636693" y="4600413"/>
            <a:ext cx="357854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700">
                <a:solidFill>
                  <a:schemeClr val="dk1"/>
                </a:solidFill>
                <a:latin typeface="Arial"/>
                <a:ea typeface="Arial"/>
                <a:cs typeface="Arial"/>
                <a:sym typeface="Arial"/>
              </a:rPr>
              <a:t>Fuente: SIVIGILA. Secretaria de Salud de Medellín.</a:t>
            </a:r>
            <a:endParaRPr/>
          </a:p>
          <a:p>
            <a:pPr indent="0" lvl="0" marL="0" marR="0" rtl="0" algn="l">
              <a:spcBef>
                <a:spcPts val="0"/>
              </a:spcBef>
              <a:spcAft>
                <a:spcPts val="0"/>
              </a:spcAft>
              <a:buNone/>
            </a:pPr>
            <a:r>
              <a:rPr lang="es-ES" sz="700">
                <a:solidFill>
                  <a:schemeClr val="dk1"/>
                </a:solidFill>
                <a:latin typeface="Arial"/>
                <a:ea typeface="Arial"/>
                <a:cs typeface="Arial"/>
                <a:sym typeface="Arial"/>
              </a:rPr>
              <a:t>Figura 5. Curso de vida de los casos  de violencia. Periodo epidemiológico 09. 2022. </a:t>
            </a:r>
            <a:endParaRPr/>
          </a:p>
        </p:txBody>
      </p:sp>
      <p:pic>
        <p:nvPicPr>
          <p:cNvPr id="1998" name="Google Shape;1998;p43"/>
          <p:cNvPicPr preferRelativeResize="0"/>
          <p:nvPr/>
        </p:nvPicPr>
        <p:blipFill rotWithShape="1">
          <a:blip r:embed="rId4">
            <a:alphaModFix/>
          </a:blip>
          <a:srcRect b="0" l="0" r="0" t="0"/>
          <a:stretch/>
        </p:blipFill>
        <p:spPr>
          <a:xfrm>
            <a:off x="2500331" y="2863329"/>
            <a:ext cx="942975" cy="771525"/>
          </a:xfrm>
          <a:prstGeom prst="rect">
            <a:avLst/>
          </a:prstGeom>
          <a:noFill/>
          <a:ln>
            <a:noFill/>
          </a:ln>
        </p:spPr>
      </p:pic>
      <p:grpSp>
        <p:nvGrpSpPr>
          <p:cNvPr id="1999" name="Google Shape;1999;p43"/>
          <p:cNvGrpSpPr/>
          <p:nvPr/>
        </p:nvGrpSpPr>
        <p:grpSpPr>
          <a:xfrm>
            <a:off x="2176515" y="3478075"/>
            <a:ext cx="1690560" cy="650645"/>
            <a:chOff x="-14122" y="7072716"/>
            <a:chExt cx="1282684" cy="650645"/>
          </a:xfrm>
        </p:grpSpPr>
        <p:sp>
          <p:nvSpPr>
            <p:cNvPr id="2000" name="Google Shape;2000;p43"/>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2001" name="Google Shape;2001;p43"/>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98,3%</a:t>
              </a:r>
              <a:endParaRPr/>
            </a:p>
          </p:txBody>
        </p:sp>
      </p:grpSp>
      <p:pic>
        <p:nvPicPr>
          <p:cNvPr id="2002" name="Google Shape;2002;p43"/>
          <p:cNvPicPr preferRelativeResize="0"/>
          <p:nvPr/>
        </p:nvPicPr>
        <p:blipFill rotWithShape="1">
          <a:blip r:embed="rId5">
            <a:alphaModFix/>
          </a:blip>
          <a:srcRect b="0" l="0" r="0" t="0"/>
          <a:stretch/>
        </p:blipFill>
        <p:spPr>
          <a:xfrm>
            <a:off x="508961" y="2799516"/>
            <a:ext cx="933450" cy="742950"/>
          </a:xfrm>
          <a:prstGeom prst="rect">
            <a:avLst/>
          </a:prstGeom>
          <a:noFill/>
          <a:ln>
            <a:noFill/>
          </a:ln>
        </p:spPr>
      </p:pic>
      <p:grpSp>
        <p:nvGrpSpPr>
          <p:cNvPr id="2003" name="Google Shape;2003;p43"/>
          <p:cNvGrpSpPr/>
          <p:nvPr/>
        </p:nvGrpSpPr>
        <p:grpSpPr>
          <a:xfrm>
            <a:off x="56053" y="3432695"/>
            <a:ext cx="1881594" cy="724941"/>
            <a:chOff x="-103304" y="7072716"/>
            <a:chExt cx="1427628" cy="724941"/>
          </a:xfrm>
        </p:grpSpPr>
        <p:sp>
          <p:nvSpPr>
            <p:cNvPr id="2004" name="Google Shape;2004;p43"/>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2005" name="Google Shape;2005;p43"/>
            <p:cNvSpPr/>
            <p:nvPr/>
          </p:nvSpPr>
          <p:spPr>
            <a:xfrm>
              <a:off x="-103304" y="7371933"/>
              <a:ext cx="1427628" cy="425724"/>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contributivo: 57,5%</a:t>
              </a:r>
              <a:endParaRPr/>
            </a:p>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Régimen subsidiado: 36,4%</a:t>
              </a:r>
              <a:endParaRPr/>
            </a:p>
            <a:p>
              <a:pPr indent="0" lvl="0" marL="0" marR="0" rtl="0" algn="ctr">
                <a:spcBef>
                  <a:spcPts val="0"/>
                </a:spcBef>
                <a:spcAft>
                  <a:spcPts val="0"/>
                </a:spcAft>
                <a:buNone/>
              </a:pPr>
              <a:r>
                <a:t/>
              </a:r>
              <a:endParaRPr b="1" sz="1400">
                <a:solidFill>
                  <a:schemeClr val="dk1"/>
                </a:solidFill>
                <a:latin typeface="Arial Narrow"/>
                <a:ea typeface="Arial Narrow"/>
                <a:cs typeface="Arial Narrow"/>
                <a:sym typeface="Arial Narrow"/>
              </a:endParaRPr>
            </a:p>
          </p:txBody>
        </p:sp>
      </p:grpSp>
      <p:grpSp>
        <p:nvGrpSpPr>
          <p:cNvPr id="2006" name="Google Shape;2006;p43"/>
          <p:cNvGrpSpPr/>
          <p:nvPr/>
        </p:nvGrpSpPr>
        <p:grpSpPr>
          <a:xfrm>
            <a:off x="4174170" y="1043608"/>
            <a:ext cx="874090" cy="1631193"/>
            <a:chOff x="2507826" y="2454167"/>
            <a:chExt cx="874090" cy="1631193"/>
          </a:xfrm>
        </p:grpSpPr>
        <p:sp>
          <p:nvSpPr>
            <p:cNvPr id="2007" name="Google Shape;2007;p43"/>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3,0%</a:t>
              </a:r>
              <a:endParaRPr/>
            </a:p>
          </p:txBody>
        </p:sp>
        <p:pic>
          <p:nvPicPr>
            <p:cNvPr id="2008" name="Google Shape;2008;p43"/>
            <p:cNvPicPr preferRelativeResize="0"/>
            <p:nvPr/>
          </p:nvPicPr>
          <p:blipFill rotWithShape="1">
            <a:blip r:embed="rId6">
              <a:alphaModFix/>
            </a:blip>
            <a:srcRect b="0" l="0" r="0" t="0"/>
            <a:stretch/>
          </p:blipFill>
          <p:spPr>
            <a:xfrm>
              <a:off x="2702014" y="2454167"/>
              <a:ext cx="557405" cy="912116"/>
            </a:xfrm>
            <a:prstGeom prst="rect">
              <a:avLst/>
            </a:prstGeom>
            <a:noFill/>
            <a:ln>
              <a:noFill/>
            </a:ln>
          </p:spPr>
        </p:pic>
        <p:sp>
          <p:nvSpPr>
            <p:cNvPr id="2009" name="Google Shape;2009;p43"/>
            <p:cNvSpPr/>
            <p:nvPr/>
          </p:nvSpPr>
          <p:spPr>
            <a:xfrm>
              <a:off x="2558275" y="3203848"/>
              <a:ext cx="74090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Maternas</a:t>
              </a:r>
              <a:endParaRPr b="1" sz="1200" u="sng">
                <a:solidFill>
                  <a:srgbClr val="000000"/>
                </a:solidFill>
                <a:latin typeface="Arial Narrow"/>
                <a:ea typeface="Arial Narrow"/>
                <a:cs typeface="Arial Narrow"/>
                <a:sym typeface="Arial Narrow"/>
              </a:endParaRPr>
            </a:p>
          </p:txBody>
        </p:sp>
        <p:sp>
          <p:nvSpPr>
            <p:cNvPr id="2010" name="Google Shape;2010;p43"/>
            <p:cNvSpPr/>
            <p:nvPr/>
          </p:nvSpPr>
          <p:spPr>
            <a:xfrm>
              <a:off x="2620874" y="3808361"/>
              <a:ext cx="71314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11 casos</a:t>
              </a:r>
              <a:endParaRPr sz="1200">
                <a:solidFill>
                  <a:schemeClr val="dk1"/>
                </a:solidFill>
                <a:latin typeface="Calibri"/>
                <a:ea typeface="Calibri"/>
                <a:cs typeface="Calibri"/>
                <a:sym typeface="Calibri"/>
              </a:endParaRPr>
            </a:p>
          </p:txBody>
        </p:sp>
      </p:grpSp>
      <p:grpSp>
        <p:nvGrpSpPr>
          <p:cNvPr id="2011" name="Google Shape;2011;p43"/>
          <p:cNvGrpSpPr/>
          <p:nvPr/>
        </p:nvGrpSpPr>
        <p:grpSpPr>
          <a:xfrm>
            <a:off x="5143163" y="1135644"/>
            <a:ext cx="888754" cy="1519436"/>
            <a:chOff x="3826683" y="2822224"/>
            <a:chExt cx="888754" cy="1519436"/>
          </a:xfrm>
        </p:grpSpPr>
        <p:grpSp>
          <p:nvGrpSpPr>
            <p:cNvPr id="2012" name="Google Shape;2012;p43"/>
            <p:cNvGrpSpPr/>
            <p:nvPr/>
          </p:nvGrpSpPr>
          <p:grpSpPr>
            <a:xfrm>
              <a:off x="3826683" y="3446500"/>
              <a:ext cx="888754" cy="895160"/>
              <a:chOff x="2507826" y="3203848"/>
              <a:chExt cx="888754" cy="895160"/>
            </a:xfrm>
          </p:grpSpPr>
          <p:sp>
            <p:nvSpPr>
              <p:cNvPr id="2013" name="Google Shape;2013;p43"/>
              <p:cNvSpPr/>
              <p:nvPr/>
            </p:nvSpPr>
            <p:spPr>
              <a:xfrm>
                <a:off x="2507826" y="3472120"/>
                <a:ext cx="874090"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3,0%</a:t>
                </a:r>
                <a:endParaRPr/>
              </a:p>
            </p:txBody>
          </p:sp>
          <p:sp>
            <p:nvSpPr>
              <p:cNvPr id="2014" name="Google Shape;2014;p43"/>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2015" name="Google Shape;2015;p43"/>
              <p:cNvSpPr/>
              <p:nvPr/>
            </p:nvSpPr>
            <p:spPr>
              <a:xfrm>
                <a:off x="2648170" y="3822009"/>
                <a:ext cx="74841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11  casos</a:t>
                </a:r>
                <a:endParaRPr sz="1200">
                  <a:solidFill>
                    <a:schemeClr val="dk1"/>
                  </a:solidFill>
                  <a:latin typeface="Calibri"/>
                  <a:ea typeface="Calibri"/>
                  <a:cs typeface="Calibri"/>
                  <a:sym typeface="Calibri"/>
                </a:endParaRPr>
              </a:p>
            </p:txBody>
          </p:sp>
        </p:grpSp>
        <p:pic>
          <p:nvPicPr>
            <p:cNvPr id="2016" name="Google Shape;2016;p43"/>
            <p:cNvPicPr preferRelativeResize="0"/>
            <p:nvPr/>
          </p:nvPicPr>
          <p:blipFill rotWithShape="1">
            <a:blip r:embed="rId7">
              <a:alphaModFix/>
            </a:blip>
            <a:srcRect b="0" l="0" r="0" t="0"/>
            <a:stretch/>
          </p:blipFill>
          <p:spPr>
            <a:xfrm>
              <a:off x="3945025" y="2822224"/>
              <a:ext cx="587628" cy="678570"/>
            </a:xfrm>
            <a:prstGeom prst="rect">
              <a:avLst/>
            </a:prstGeom>
            <a:noFill/>
            <a:ln>
              <a:noFill/>
            </a:ln>
          </p:spPr>
        </p:pic>
      </p:grpSp>
      <p:grpSp>
        <p:nvGrpSpPr>
          <p:cNvPr id="2017" name="Google Shape;2017;p43"/>
          <p:cNvGrpSpPr/>
          <p:nvPr/>
        </p:nvGrpSpPr>
        <p:grpSpPr>
          <a:xfrm>
            <a:off x="6011339" y="1043608"/>
            <a:ext cx="1275167" cy="1584176"/>
            <a:chOff x="2084244" y="2767521"/>
            <a:chExt cx="1275167" cy="1584176"/>
          </a:xfrm>
        </p:grpSpPr>
        <p:pic>
          <p:nvPicPr>
            <p:cNvPr id="2018" name="Google Shape;2018;p43"/>
            <p:cNvPicPr preferRelativeResize="0"/>
            <p:nvPr/>
          </p:nvPicPr>
          <p:blipFill rotWithShape="1">
            <a:blip r:embed="rId8">
              <a:alphaModFix/>
            </a:blip>
            <a:srcRect b="0" l="0" r="48966" t="0"/>
            <a:stretch/>
          </p:blipFill>
          <p:spPr>
            <a:xfrm>
              <a:off x="2244412" y="2767521"/>
              <a:ext cx="973905" cy="715634"/>
            </a:xfrm>
            <a:prstGeom prst="rect">
              <a:avLst/>
            </a:prstGeom>
            <a:noFill/>
            <a:ln>
              <a:noFill/>
            </a:ln>
          </p:spPr>
        </p:pic>
        <p:grpSp>
          <p:nvGrpSpPr>
            <p:cNvPr id="2019" name="Google Shape;2019;p43"/>
            <p:cNvGrpSpPr/>
            <p:nvPr/>
          </p:nvGrpSpPr>
          <p:grpSpPr>
            <a:xfrm>
              <a:off x="2084244" y="3329937"/>
              <a:ext cx="1275167" cy="1021760"/>
              <a:chOff x="-184098" y="6956153"/>
              <a:chExt cx="1489900" cy="1021760"/>
            </a:xfrm>
          </p:grpSpPr>
          <p:sp>
            <p:nvSpPr>
              <p:cNvPr id="2020" name="Google Shape;2020;p43"/>
              <p:cNvSpPr txBox="1"/>
              <p:nvPr/>
            </p:nvSpPr>
            <p:spPr>
              <a:xfrm>
                <a:off x="-184098" y="6956153"/>
                <a:ext cx="14899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a:p>
            </p:txBody>
          </p:sp>
          <p:sp>
            <p:nvSpPr>
              <p:cNvPr id="2021" name="Google Shape;2021;p43"/>
              <p:cNvSpPr/>
              <p:nvPr/>
            </p:nvSpPr>
            <p:spPr>
              <a:xfrm>
                <a:off x="-7627" y="7363321"/>
                <a:ext cx="1067227"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0,0%</a:t>
                </a:r>
                <a:endParaRPr/>
              </a:p>
            </p:txBody>
          </p:sp>
          <p:sp>
            <p:nvSpPr>
              <p:cNvPr id="2022" name="Google Shape;2022;p43"/>
              <p:cNvSpPr txBox="1"/>
              <p:nvPr/>
            </p:nvSpPr>
            <p:spPr>
              <a:xfrm>
                <a:off x="-164454" y="7700914"/>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a:p>
            </p:txBody>
          </p:sp>
        </p:grpSp>
      </p:grpSp>
      <p:sp>
        <p:nvSpPr>
          <p:cNvPr id="2023" name="Google Shape;2023;p43"/>
          <p:cNvSpPr/>
          <p:nvPr/>
        </p:nvSpPr>
        <p:spPr>
          <a:xfrm>
            <a:off x="375308" y="7164369"/>
            <a:ext cx="6393494"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700">
                <a:solidFill>
                  <a:schemeClr val="dk1"/>
                </a:solidFill>
                <a:latin typeface="Arial"/>
                <a:ea typeface="Arial"/>
                <a:cs typeface="Arial"/>
                <a:sym typeface="Arial"/>
              </a:rPr>
              <a:t>Tabla 1. Proporción de casos sospechosos por edad de la víctima y tipo de agresor. Violencia Periodo epidemiológico 09. 2022</a:t>
            </a:r>
            <a:r>
              <a:rPr lang="es-ES" sz="1050">
                <a:solidFill>
                  <a:schemeClr val="dk1"/>
                </a:solidFill>
                <a:latin typeface="Arial Narrow"/>
                <a:ea typeface="Arial Narrow"/>
                <a:cs typeface="Arial Narrow"/>
                <a:sym typeface="Arial Narrow"/>
              </a:rPr>
              <a:t>. </a:t>
            </a:r>
            <a:endParaRPr/>
          </a:p>
        </p:txBody>
      </p:sp>
      <p:sp>
        <p:nvSpPr>
          <p:cNvPr id="2024" name="Google Shape;2024;p43"/>
          <p:cNvSpPr/>
          <p:nvPr/>
        </p:nvSpPr>
        <p:spPr>
          <a:xfrm>
            <a:off x="25935" y="8020833"/>
            <a:ext cx="7171815"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La violencia sexual constituye el 57,4% del total de las violencias. La relación hombre, mujer es de 1 hombre por cada 5 mujeres; la padecen personas de todos los cursos de vida, siendo los niños, niñas y adolescentes los más afectados; cabe resaltar que aunque en menos proporción se siguen presentando casos en adultos mayores convirtiéndose en poblaciones altamente vulnerables. El tipo de violencia sexual que más se presenta es el acceso carnal (41,1%) seguido de actos sexuales (34,6%). Las víctimas menores de 18 años representan el 74,5% de los casos y el agresor se identifica como familiar de la víctima en el 46% de los mismos. </a:t>
            </a:r>
            <a:endParaRPr sz="1200">
              <a:solidFill>
                <a:schemeClr val="dk1"/>
              </a:solidFill>
              <a:latin typeface="Arial Narrow"/>
              <a:ea typeface="Arial Narrow"/>
              <a:cs typeface="Arial Narrow"/>
              <a:sym typeface="Arial Narrow"/>
            </a:endParaRPr>
          </a:p>
        </p:txBody>
      </p:sp>
      <p:sp>
        <p:nvSpPr>
          <p:cNvPr id="2025" name="Google Shape;2025;p43"/>
          <p:cNvSpPr/>
          <p:nvPr/>
        </p:nvSpPr>
        <p:spPr>
          <a:xfrm>
            <a:off x="-1849" y="7601767"/>
            <a:ext cx="7200900" cy="382832"/>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026" name="Google Shape;2026;p43"/>
          <p:cNvGrpSpPr/>
          <p:nvPr/>
        </p:nvGrpSpPr>
        <p:grpSpPr>
          <a:xfrm>
            <a:off x="190189" y="7650890"/>
            <a:ext cx="3446504" cy="276999"/>
            <a:chOff x="2448322" y="33831"/>
            <a:chExt cx="3446504" cy="276999"/>
          </a:xfrm>
        </p:grpSpPr>
        <p:sp>
          <p:nvSpPr>
            <p:cNvPr id="2027" name="Google Shape;2027;p43"/>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028" name="Google Shape;2028;p43"/>
            <p:cNvCxnSpPr>
              <a:stCxn id="2027"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2029" name="Google Shape;2029;p43"/>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sp>
        <p:nvSpPr>
          <p:cNvPr id="2030" name="Google Shape;2030;p43"/>
          <p:cNvSpPr txBox="1"/>
          <p:nvPr>
            <p:ph type="ctrTitle"/>
          </p:nvPr>
        </p:nvSpPr>
        <p:spPr>
          <a:xfrm>
            <a:off x="432098" y="376749"/>
            <a:ext cx="6225011" cy="461665"/>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400"/>
              <a:buFont typeface="Arial Narrow"/>
              <a:buNone/>
            </a:pPr>
            <a:r>
              <a:rPr b="1" lang="es-ES" sz="2400">
                <a:solidFill>
                  <a:srgbClr val="C00000"/>
                </a:solidFill>
                <a:latin typeface="Arial Narrow"/>
                <a:ea typeface="Arial Narrow"/>
                <a:cs typeface="Arial Narrow"/>
                <a:sym typeface="Arial Narrow"/>
              </a:rPr>
              <a:t>Violencia Sexual: 365 Casos 57,4% del total</a:t>
            </a:r>
            <a:endParaRPr/>
          </a:p>
        </p:txBody>
      </p:sp>
      <p:grpSp>
        <p:nvGrpSpPr>
          <p:cNvPr id="2031" name="Google Shape;2031;p43"/>
          <p:cNvGrpSpPr/>
          <p:nvPr/>
        </p:nvGrpSpPr>
        <p:grpSpPr>
          <a:xfrm>
            <a:off x="2205963" y="695430"/>
            <a:ext cx="1847617" cy="436842"/>
            <a:chOff x="3060727" y="484500"/>
            <a:chExt cx="2369636" cy="436842"/>
          </a:xfrm>
        </p:grpSpPr>
        <p:sp>
          <p:nvSpPr>
            <p:cNvPr id="2032" name="Google Shape;2032;p43"/>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033" name="Google Shape;2033;p43"/>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nvGrpSpPr>
          <p:cNvPr id="2034" name="Google Shape;2034;p43"/>
          <p:cNvGrpSpPr/>
          <p:nvPr/>
        </p:nvGrpSpPr>
        <p:grpSpPr>
          <a:xfrm>
            <a:off x="54374" y="683568"/>
            <a:ext cx="1852274" cy="436842"/>
            <a:chOff x="3054754" y="484500"/>
            <a:chExt cx="2375609" cy="436842"/>
          </a:xfrm>
        </p:grpSpPr>
        <p:sp>
          <p:nvSpPr>
            <p:cNvPr id="2035" name="Google Shape;2035;p43"/>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036" name="Google Shape;2036;p43"/>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2037" name="Google Shape;2037;p43"/>
          <p:cNvGrpSpPr/>
          <p:nvPr/>
        </p:nvGrpSpPr>
        <p:grpSpPr>
          <a:xfrm>
            <a:off x="4385407" y="714128"/>
            <a:ext cx="2722458" cy="436842"/>
            <a:chOff x="3060727" y="484500"/>
            <a:chExt cx="2369637" cy="436842"/>
          </a:xfrm>
        </p:grpSpPr>
        <p:sp>
          <p:nvSpPr>
            <p:cNvPr id="2038" name="Google Shape;2038;p43"/>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039" name="Google Shape;2039;p43"/>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pic>
        <p:nvPicPr>
          <p:cNvPr id="2040" name="Google Shape;2040;p43"/>
          <p:cNvPicPr preferRelativeResize="0"/>
          <p:nvPr/>
        </p:nvPicPr>
        <p:blipFill rotWithShape="1">
          <a:blip r:embed="rId9">
            <a:alphaModFix/>
          </a:blip>
          <a:srcRect b="0" l="0" r="0" t="0"/>
          <a:stretch/>
        </p:blipFill>
        <p:spPr>
          <a:xfrm>
            <a:off x="375308" y="5944673"/>
            <a:ext cx="838200" cy="895350"/>
          </a:xfrm>
          <a:prstGeom prst="rect">
            <a:avLst/>
          </a:prstGeom>
          <a:noFill/>
          <a:ln>
            <a:noFill/>
          </a:ln>
        </p:spPr>
      </p:pic>
      <p:graphicFrame>
        <p:nvGraphicFramePr>
          <p:cNvPr id="2041" name="Google Shape;2041;p43"/>
          <p:cNvGraphicFramePr/>
          <p:nvPr/>
        </p:nvGraphicFramePr>
        <p:xfrm>
          <a:off x="3993726" y="2726720"/>
          <a:ext cx="3033580" cy="1800225"/>
        </p:xfrm>
        <a:graphic>
          <a:graphicData uri="http://schemas.openxmlformats.org/drawingml/2006/chart">
            <c:chart r:id="rId10"/>
          </a:graphicData>
        </a:graphic>
      </p:graphicFrame>
      <p:graphicFrame>
        <p:nvGraphicFramePr>
          <p:cNvPr id="2042" name="Google Shape;2042;p43"/>
          <p:cNvGraphicFramePr/>
          <p:nvPr/>
        </p:nvGraphicFramePr>
        <p:xfrm>
          <a:off x="1830200" y="5680039"/>
          <a:ext cx="3000000" cy="3000000"/>
        </p:xfrm>
        <a:graphic>
          <a:graphicData uri="http://schemas.openxmlformats.org/drawingml/2006/table">
            <a:tbl>
              <a:tblPr>
                <a:noFill/>
                <a:tableStyleId>{16F03A38-F6DA-4D6E-85EB-FC54EE303239}</a:tableStyleId>
              </a:tblPr>
              <a:tblGrid>
                <a:gridCol w="1857225"/>
                <a:gridCol w="928625"/>
                <a:gridCol w="928625"/>
              </a:tblGrid>
              <a:tr h="190500">
                <a:tc>
                  <a:txBody>
                    <a:bodyPr/>
                    <a:lstStyle/>
                    <a:p>
                      <a:pPr indent="0" lvl="0" marL="0" marR="0" rtl="0" algn="l">
                        <a:spcBef>
                          <a:spcPts val="0"/>
                        </a:spcBef>
                        <a:spcAft>
                          <a:spcPts val="0"/>
                        </a:spcAft>
                        <a:buNone/>
                      </a:pPr>
                      <a:r>
                        <a:rPr b="1" i="0" lang="es-ES" sz="1100" u="none" strike="noStrike">
                          <a:solidFill>
                            <a:srgbClr val="000000"/>
                          </a:solidFill>
                          <a:latin typeface="Calibri"/>
                          <a:ea typeface="Calibri"/>
                          <a:cs typeface="Calibri"/>
                          <a:sym typeface="Calibri"/>
                        </a:rPr>
                        <a:t>Naturaleza</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marR="0" rtl="0" algn="l">
                        <a:spcBef>
                          <a:spcPts val="0"/>
                        </a:spcBef>
                        <a:spcAft>
                          <a:spcPts val="0"/>
                        </a:spcAft>
                        <a:buNone/>
                      </a:pPr>
                      <a:r>
                        <a:rPr b="1" i="0" lang="es-ES" sz="1100" u="none" strike="noStrike">
                          <a:solidFill>
                            <a:srgbClr val="000000"/>
                          </a:solidFill>
                          <a:latin typeface="Calibri"/>
                          <a:ea typeface="Calibri"/>
                          <a:cs typeface="Calibri"/>
                          <a:sym typeface="Calibri"/>
                        </a:rPr>
                        <a:t>Frecuencia </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marR="0" rtl="0" algn="l">
                        <a:spcBef>
                          <a:spcPts val="0"/>
                        </a:spcBef>
                        <a:spcAft>
                          <a:spcPts val="0"/>
                        </a:spcAft>
                        <a:buNone/>
                      </a:pPr>
                      <a:r>
                        <a:rPr b="1" i="0" lang="es-ES" sz="1100" u="none" strike="noStrike">
                          <a:solidFill>
                            <a:srgbClr val="000000"/>
                          </a:solidFill>
                          <a:latin typeface="Calibri"/>
                          <a:ea typeface="Calibri"/>
                          <a:cs typeface="Calibri"/>
                          <a:sym typeface="Calibri"/>
                        </a:rPr>
                        <a:t>Porcentaje </a:t>
                      </a:r>
                      <a:endParaRPr/>
                    </a:p>
                  </a:txBody>
                  <a:tcPr marT="6350" marB="0" marR="6350" marL="635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r>
              <a:tr h="184150">
                <a:tc>
                  <a:txBody>
                    <a:bodyPr/>
                    <a:lstStyle/>
                    <a:p>
                      <a:pPr indent="0" lvl="0" marL="0" marR="0" rtl="0" algn="l">
                        <a:spcBef>
                          <a:spcPts val="0"/>
                        </a:spcBef>
                        <a:spcAft>
                          <a:spcPts val="0"/>
                        </a:spcAft>
                        <a:buNone/>
                      </a:pPr>
                      <a:r>
                        <a:rPr b="0" i="0" lang="es-ES" sz="1100" u="none" strike="noStrike">
                          <a:solidFill>
                            <a:srgbClr val="000000"/>
                          </a:solidFill>
                          <a:latin typeface="Calibri"/>
                          <a:ea typeface="Calibri"/>
                          <a:cs typeface="Calibri"/>
                          <a:sym typeface="Calibri"/>
                        </a:rPr>
                        <a:t>Acoso sexual </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b="0" i="0" lang="es-ES" sz="1100" u="none" strike="noStrike">
                          <a:solidFill>
                            <a:srgbClr val="000000"/>
                          </a:solidFill>
                          <a:latin typeface="Calibri"/>
                          <a:ea typeface="Calibri"/>
                          <a:cs typeface="Calibri"/>
                          <a:sym typeface="Calibri"/>
                        </a:rPr>
                        <a:t>55</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b="0" i="0" lang="es-ES" sz="1100" u="none" strike="noStrike">
                          <a:solidFill>
                            <a:srgbClr val="000000"/>
                          </a:solidFill>
                          <a:latin typeface="Calibri"/>
                          <a:ea typeface="Calibri"/>
                          <a:cs typeface="Calibri"/>
                          <a:sym typeface="Calibri"/>
                        </a:rPr>
                        <a:t>15</a:t>
                      </a:r>
                      <a:endParaRPr/>
                    </a:p>
                  </a:txBody>
                  <a:tcPr marT="6350" marB="0" marR="6350" marL="635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r>
              <a:tr h="184150">
                <a:tc>
                  <a:txBody>
                    <a:bodyPr/>
                    <a:lstStyle/>
                    <a:p>
                      <a:pPr indent="0" lvl="0" marL="0" marR="0" rtl="0" algn="l">
                        <a:spcBef>
                          <a:spcPts val="0"/>
                        </a:spcBef>
                        <a:spcAft>
                          <a:spcPts val="0"/>
                        </a:spcAft>
                        <a:buNone/>
                      </a:pPr>
                      <a:r>
                        <a:rPr b="0" i="0" lang="es-ES" sz="1100" u="none" strike="noStrike">
                          <a:solidFill>
                            <a:srgbClr val="000000"/>
                          </a:solidFill>
                          <a:latin typeface="Calibri"/>
                          <a:ea typeface="Calibri"/>
                          <a:cs typeface="Calibri"/>
                          <a:sym typeface="Calibri"/>
                        </a:rPr>
                        <a:t>Acceso carnal </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b="0" i="0" lang="es-ES" sz="1100" u="none" strike="noStrike">
                          <a:solidFill>
                            <a:srgbClr val="000000"/>
                          </a:solidFill>
                          <a:latin typeface="Calibri"/>
                          <a:ea typeface="Calibri"/>
                          <a:cs typeface="Calibri"/>
                          <a:sym typeface="Calibri"/>
                        </a:rPr>
                        <a:t>150</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b="0" i="0" lang="es-ES" sz="1100" u="none" strike="noStrike">
                          <a:solidFill>
                            <a:srgbClr val="000000"/>
                          </a:solidFill>
                          <a:latin typeface="Calibri"/>
                          <a:ea typeface="Calibri"/>
                          <a:cs typeface="Calibri"/>
                          <a:sym typeface="Calibri"/>
                        </a:rPr>
                        <a:t>41,1</a:t>
                      </a:r>
                      <a:endParaRPr/>
                    </a:p>
                  </a:txBody>
                  <a:tcPr marT="6350" marB="0" marR="6350" marL="635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r>
              <a:tr h="184150">
                <a:tc>
                  <a:txBody>
                    <a:bodyPr/>
                    <a:lstStyle/>
                    <a:p>
                      <a:pPr indent="0" lvl="0" marL="0" marR="0" rtl="0" algn="l">
                        <a:spcBef>
                          <a:spcPts val="0"/>
                        </a:spcBef>
                        <a:spcAft>
                          <a:spcPts val="0"/>
                        </a:spcAft>
                        <a:buNone/>
                      </a:pPr>
                      <a:r>
                        <a:rPr b="0" i="0" lang="es-ES" sz="1100" u="none" strike="noStrike">
                          <a:solidFill>
                            <a:srgbClr val="000000"/>
                          </a:solidFill>
                          <a:latin typeface="Calibri"/>
                          <a:ea typeface="Calibri"/>
                          <a:cs typeface="Calibri"/>
                          <a:sym typeface="Calibri"/>
                        </a:rPr>
                        <a:t>Explotacion sexual </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b="0" i="0" lang="es-ES" sz="1100" u="none" strike="noStrike">
                          <a:solidFill>
                            <a:srgbClr val="000000"/>
                          </a:solidFill>
                          <a:latin typeface="Calibri"/>
                          <a:ea typeface="Calibri"/>
                          <a:cs typeface="Calibri"/>
                          <a:sym typeface="Calibri"/>
                        </a:rPr>
                        <a:t>3</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b="0" i="0" lang="es-ES" sz="1100" u="none" strike="noStrike">
                          <a:solidFill>
                            <a:srgbClr val="000000"/>
                          </a:solidFill>
                          <a:latin typeface="Calibri"/>
                          <a:ea typeface="Calibri"/>
                          <a:cs typeface="Calibri"/>
                          <a:sym typeface="Calibri"/>
                        </a:rPr>
                        <a:t>0,8</a:t>
                      </a:r>
                      <a:endParaRPr/>
                    </a:p>
                  </a:txBody>
                  <a:tcPr marT="6350" marB="0" marR="6350" marL="635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r>
              <a:tr h="184150">
                <a:tc>
                  <a:txBody>
                    <a:bodyPr/>
                    <a:lstStyle/>
                    <a:p>
                      <a:pPr indent="0" lvl="0" marL="0" marR="0" rtl="0" algn="l">
                        <a:spcBef>
                          <a:spcPts val="0"/>
                        </a:spcBef>
                        <a:spcAft>
                          <a:spcPts val="0"/>
                        </a:spcAft>
                        <a:buNone/>
                      </a:pPr>
                      <a:r>
                        <a:rPr b="0" i="0" lang="es-ES" sz="1100" u="none" strike="noStrike">
                          <a:solidFill>
                            <a:srgbClr val="000000"/>
                          </a:solidFill>
                          <a:latin typeface="Calibri"/>
                          <a:ea typeface="Calibri"/>
                          <a:cs typeface="Calibri"/>
                          <a:sym typeface="Calibri"/>
                        </a:rPr>
                        <a:t>Trata de personas </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b="0" i="0" lang="es-ES" sz="1100" u="none" strike="noStrike">
                          <a:solidFill>
                            <a:srgbClr val="000000"/>
                          </a:solidFill>
                          <a:latin typeface="Calibri"/>
                          <a:ea typeface="Calibri"/>
                          <a:cs typeface="Calibri"/>
                          <a:sym typeface="Calibri"/>
                        </a:rPr>
                        <a:t>0</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b="0" i="0" lang="es-ES" sz="1100" u="none" strike="noStrike">
                          <a:solidFill>
                            <a:srgbClr val="000000"/>
                          </a:solidFill>
                          <a:latin typeface="Calibri"/>
                          <a:ea typeface="Calibri"/>
                          <a:cs typeface="Calibri"/>
                          <a:sym typeface="Calibri"/>
                        </a:rPr>
                        <a:t>0</a:t>
                      </a:r>
                      <a:endParaRPr/>
                    </a:p>
                  </a:txBody>
                  <a:tcPr marT="6350" marB="0" marR="6350" marL="635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r>
              <a:tr h="184150">
                <a:tc>
                  <a:txBody>
                    <a:bodyPr/>
                    <a:lstStyle/>
                    <a:p>
                      <a:pPr indent="0" lvl="0" marL="0" marR="0" rtl="0" algn="l">
                        <a:spcBef>
                          <a:spcPts val="0"/>
                        </a:spcBef>
                        <a:spcAft>
                          <a:spcPts val="0"/>
                        </a:spcAft>
                        <a:buNone/>
                      </a:pPr>
                      <a:r>
                        <a:rPr b="0" i="0" lang="es-ES" sz="1100" u="none" strike="noStrike">
                          <a:solidFill>
                            <a:srgbClr val="000000"/>
                          </a:solidFill>
                          <a:latin typeface="Calibri"/>
                          <a:ea typeface="Calibri"/>
                          <a:cs typeface="Calibri"/>
                          <a:sym typeface="Calibri"/>
                        </a:rPr>
                        <a:t>Actos sexuales </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b="0" i="0" lang="es-ES" sz="1100" u="none" strike="noStrike">
                          <a:solidFill>
                            <a:srgbClr val="000000"/>
                          </a:solidFill>
                          <a:latin typeface="Calibri"/>
                          <a:ea typeface="Calibri"/>
                          <a:cs typeface="Calibri"/>
                          <a:sym typeface="Calibri"/>
                        </a:rPr>
                        <a:t>126</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b="0" i="0" lang="es-ES" sz="1100" u="none" strike="noStrike">
                          <a:solidFill>
                            <a:srgbClr val="000000"/>
                          </a:solidFill>
                          <a:latin typeface="Calibri"/>
                          <a:ea typeface="Calibri"/>
                          <a:cs typeface="Calibri"/>
                          <a:sym typeface="Calibri"/>
                        </a:rPr>
                        <a:t>34,6</a:t>
                      </a:r>
                      <a:endParaRPr/>
                    </a:p>
                  </a:txBody>
                  <a:tcPr marT="6350" marB="0" marR="6350" marL="635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r>
              <a:tr h="184150">
                <a:tc>
                  <a:txBody>
                    <a:bodyPr/>
                    <a:lstStyle/>
                    <a:p>
                      <a:pPr indent="0" lvl="0" marL="0" marR="0" rtl="0" algn="l">
                        <a:spcBef>
                          <a:spcPts val="0"/>
                        </a:spcBef>
                        <a:spcAft>
                          <a:spcPts val="0"/>
                        </a:spcAft>
                        <a:buNone/>
                      </a:pPr>
                      <a:r>
                        <a:rPr b="0" i="0" lang="es-ES" sz="1100" u="none" strike="noStrike">
                          <a:solidFill>
                            <a:srgbClr val="000000"/>
                          </a:solidFill>
                          <a:latin typeface="Calibri"/>
                          <a:ea typeface="Calibri"/>
                          <a:cs typeface="Calibri"/>
                          <a:sym typeface="Calibri"/>
                        </a:rPr>
                        <a:t>Otras violencias sexuales </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b="0" i="0" lang="es-ES" sz="1100" u="none" strike="noStrike">
                          <a:solidFill>
                            <a:srgbClr val="000000"/>
                          </a:solidFill>
                          <a:latin typeface="Calibri"/>
                          <a:ea typeface="Calibri"/>
                          <a:cs typeface="Calibri"/>
                          <a:sym typeface="Calibri"/>
                        </a:rPr>
                        <a:t>31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b="0" i="0" lang="es-ES" sz="1100" u="none" strike="noStrike">
                          <a:solidFill>
                            <a:srgbClr val="000000"/>
                          </a:solidFill>
                          <a:latin typeface="Calibri"/>
                          <a:ea typeface="Calibri"/>
                          <a:cs typeface="Calibri"/>
                          <a:sym typeface="Calibri"/>
                        </a:rPr>
                        <a:t>8,5</a:t>
                      </a:r>
                      <a:endParaRPr/>
                    </a:p>
                  </a:txBody>
                  <a:tcPr marT="6350" marB="0" marR="6350" marL="635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2F2F2"/>
                    </a:solidFill>
                  </a:tcPr>
                </a:tc>
              </a:tr>
              <a:tr h="190500">
                <a:tc>
                  <a:txBody>
                    <a:bodyPr/>
                    <a:lstStyle/>
                    <a:p>
                      <a:pPr indent="0" lvl="0" marL="0" marR="0" rtl="0" algn="l">
                        <a:spcBef>
                          <a:spcPts val="0"/>
                        </a:spcBef>
                        <a:spcAft>
                          <a:spcPts val="0"/>
                        </a:spcAft>
                        <a:buNone/>
                      </a:pPr>
                      <a:r>
                        <a:rPr b="0" i="0" lang="es-ES" sz="1100" u="none" strike="noStrike">
                          <a:solidFill>
                            <a:srgbClr val="000000"/>
                          </a:solidFill>
                          <a:latin typeface="Calibri"/>
                          <a:ea typeface="Calibri"/>
                          <a:cs typeface="Calibri"/>
                          <a:sym typeface="Calibri"/>
                        </a:rPr>
                        <a:t>Mutilacion genital </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b="0" i="0" lang="es-ES" sz="1100" u="none" strike="noStrike">
                          <a:solidFill>
                            <a:srgbClr val="000000"/>
                          </a:solidFill>
                          <a:latin typeface="Calibri"/>
                          <a:ea typeface="Calibri"/>
                          <a:cs typeface="Calibri"/>
                          <a:sym typeface="Calibri"/>
                        </a:rPr>
                        <a:t>0</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b="0" i="0" lang="es-ES" sz="1100" u="none" strike="noStrike">
                          <a:solidFill>
                            <a:srgbClr val="000000"/>
                          </a:solidFill>
                          <a:latin typeface="Calibri"/>
                          <a:ea typeface="Calibri"/>
                          <a:cs typeface="Calibri"/>
                          <a:sym typeface="Calibri"/>
                        </a:rPr>
                        <a:t>0</a:t>
                      </a:r>
                      <a:endParaRPr/>
                    </a:p>
                  </a:txBody>
                  <a:tcPr marT="6350" marB="0" marR="6350" marL="635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6" name="Shape 2046"/>
        <p:cNvGrpSpPr/>
        <p:nvPr/>
      </p:nvGrpSpPr>
      <p:grpSpPr>
        <a:xfrm>
          <a:off x="0" y="0"/>
          <a:ext cx="0" cy="0"/>
          <a:chOff x="0" y="0"/>
          <a:chExt cx="0" cy="0"/>
        </a:xfrm>
      </p:grpSpPr>
      <p:pic>
        <p:nvPicPr>
          <p:cNvPr id="2047" name="Google Shape;2047;p44"/>
          <p:cNvPicPr preferRelativeResize="0"/>
          <p:nvPr/>
        </p:nvPicPr>
        <p:blipFill rotWithShape="1">
          <a:blip r:embed="rId3">
            <a:alphaModFix/>
          </a:blip>
          <a:srcRect b="0" l="0" r="0" t="51431"/>
          <a:stretch/>
        </p:blipFill>
        <p:spPr>
          <a:xfrm>
            <a:off x="0" y="2824179"/>
            <a:ext cx="2232223" cy="2666962"/>
          </a:xfrm>
          <a:prstGeom prst="rect">
            <a:avLst/>
          </a:prstGeom>
          <a:noFill/>
          <a:ln>
            <a:noFill/>
          </a:ln>
        </p:spPr>
      </p:pic>
      <p:sp>
        <p:nvSpPr>
          <p:cNvPr id="2048" name="Google Shape;2048;p44"/>
          <p:cNvSpPr txBox="1"/>
          <p:nvPr/>
        </p:nvSpPr>
        <p:spPr>
          <a:xfrm>
            <a:off x="-9187" y="894075"/>
            <a:ext cx="224022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09  - 2022</a:t>
            </a:r>
            <a:endParaRPr/>
          </a:p>
        </p:txBody>
      </p:sp>
      <p:grpSp>
        <p:nvGrpSpPr>
          <p:cNvPr id="2049" name="Google Shape;2049;p44"/>
          <p:cNvGrpSpPr/>
          <p:nvPr/>
        </p:nvGrpSpPr>
        <p:grpSpPr>
          <a:xfrm>
            <a:off x="179214" y="4211960"/>
            <a:ext cx="1892650" cy="488476"/>
            <a:chOff x="2397524" y="3379972"/>
            <a:chExt cx="4508500" cy="904875"/>
          </a:xfrm>
        </p:grpSpPr>
        <p:pic>
          <p:nvPicPr>
            <p:cNvPr id="2050" name="Google Shape;2050;p44"/>
            <p:cNvPicPr preferRelativeResize="0"/>
            <p:nvPr/>
          </p:nvPicPr>
          <p:blipFill rotWithShape="1">
            <a:blip r:embed="rId4">
              <a:alphaModFix/>
            </a:blip>
            <a:srcRect b="0" l="0" r="0" t="0"/>
            <a:stretch/>
          </p:blipFill>
          <p:spPr>
            <a:xfrm>
              <a:off x="2397524" y="3379972"/>
              <a:ext cx="4508500" cy="904875"/>
            </a:xfrm>
            <a:prstGeom prst="rect">
              <a:avLst/>
            </a:prstGeom>
            <a:noFill/>
            <a:ln>
              <a:noFill/>
            </a:ln>
          </p:spPr>
        </p:pic>
        <p:sp>
          <p:nvSpPr>
            <p:cNvPr id="2051" name="Google Shape;2051;p44"/>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46</a:t>
              </a:r>
              <a:endParaRPr/>
            </a:p>
          </p:txBody>
        </p:sp>
      </p:grpSp>
      <p:sp>
        <p:nvSpPr>
          <p:cNvPr id="2052" name="Google Shape;2052;p44"/>
          <p:cNvSpPr txBox="1"/>
          <p:nvPr/>
        </p:nvSpPr>
        <p:spPr>
          <a:xfrm>
            <a:off x="-15637" y="4700436"/>
            <a:ext cx="2180731"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La variación porcentual con respecto al mismo periodo del año anterior disminuyo en un 13%</a:t>
            </a:r>
            <a:endParaRPr/>
          </a:p>
        </p:txBody>
      </p:sp>
      <p:sp>
        <p:nvSpPr>
          <p:cNvPr id="2053" name="Google Shape;2053;p44"/>
          <p:cNvSpPr/>
          <p:nvPr/>
        </p:nvSpPr>
        <p:spPr>
          <a:xfrm>
            <a:off x="2305713" y="2708749"/>
            <a:ext cx="4946011" cy="4078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a:t>
            </a:r>
            <a:r>
              <a:rPr lang="es-ES" sz="1000">
                <a:solidFill>
                  <a:schemeClr val="dk1"/>
                </a:solidFill>
                <a:latin typeface="Arial Narrow"/>
                <a:ea typeface="Arial Narrow"/>
                <a:cs typeface="Arial Narrow"/>
                <a:sym typeface="Arial Narrow"/>
              </a:rPr>
              <a:t>Datos UPGD Número de reportes por semana epidemiológica 2019-2022</a:t>
            </a:r>
            <a:endParaRPr sz="1000">
              <a:solidFill>
                <a:schemeClr val="dk1"/>
              </a:solidFill>
              <a:latin typeface="Arial Narrow"/>
              <a:ea typeface="Arial Narrow"/>
              <a:cs typeface="Arial Narrow"/>
              <a:sym typeface="Arial Narrow"/>
            </a:endParaRPr>
          </a:p>
        </p:txBody>
      </p:sp>
      <p:grpSp>
        <p:nvGrpSpPr>
          <p:cNvPr id="2054" name="Google Shape;2054;p44"/>
          <p:cNvGrpSpPr/>
          <p:nvPr/>
        </p:nvGrpSpPr>
        <p:grpSpPr>
          <a:xfrm>
            <a:off x="2448322" y="74775"/>
            <a:ext cx="3446504" cy="276999"/>
            <a:chOff x="2448322" y="74775"/>
            <a:chExt cx="3446504" cy="276999"/>
          </a:xfrm>
        </p:grpSpPr>
        <p:sp>
          <p:nvSpPr>
            <p:cNvPr id="2055" name="Google Shape;2055;p4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056" name="Google Shape;2056;p44"/>
            <p:cNvCxnSpPr>
              <a:stCxn id="2055"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057" name="Google Shape;2057;p4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2058" name="Google Shape;2058;p44"/>
          <p:cNvSpPr/>
          <p:nvPr/>
        </p:nvSpPr>
        <p:spPr>
          <a:xfrm>
            <a:off x="0" y="549445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059" name="Google Shape;2059;p44"/>
          <p:cNvGrpSpPr/>
          <p:nvPr/>
        </p:nvGrpSpPr>
        <p:grpSpPr>
          <a:xfrm>
            <a:off x="277404" y="5621632"/>
            <a:ext cx="3446504" cy="276999"/>
            <a:chOff x="2448322" y="74775"/>
            <a:chExt cx="3446504" cy="276999"/>
          </a:xfrm>
        </p:grpSpPr>
        <p:sp>
          <p:nvSpPr>
            <p:cNvPr id="2060" name="Google Shape;2060;p4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061" name="Google Shape;2061;p44"/>
            <p:cNvCxnSpPr>
              <a:stCxn id="206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062" name="Google Shape;2062;p4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Variables de interés</a:t>
              </a:r>
              <a:endParaRPr/>
            </a:p>
          </p:txBody>
        </p:sp>
      </p:grpSp>
      <p:grpSp>
        <p:nvGrpSpPr>
          <p:cNvPr id="2063" name="Google Shape;2063;p44"/>
          <p:cNvGrpSpPr/>
          <p:nvPr/>
        </p:nvGrpSpPr>
        <p:grpSpPr>
          <a:xfrm>
            <a:off x="3888482" y="5635532"/>
            <a:ext cx="3446504" cy="276999"/>
            <a:chOff x="2448322" y="74775"/>
            <a:chExt cx="3446504" cy="276999"/>
          </a:xfrm>
        </p:grpSpPr>
        <p:sp>
          <p:nvSpPr>
            <p:cNvPr id="2064" name="Google Shape;2064;p44"/>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065" name="Google Shape;2065;p44"/>
            <p:cNvCxnSpPr>
              <a:stCxn id="206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066" name="Google Shape;2066;p44"/>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Ingesta de crema dental</a:t>
              </a:r>
              <a:endParaRPr/>
            </a:p>
          </p:txBody>
        </p:sp>
      </p:grpSp>
      <p:sp>
        <p:nvSpPr>
          <p:cNvPr id="2067" name="Google Shape;2067;p44"/>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44</a:t>
            </a:r>
            <a:endParaRPr b="1" sz="1050">
              <a:solidFill>
                <a:schemeClr val="dk1"/>
              </a:solidFill>
              <a:latin typeface="Arial Narrow"/>
              <a:ea typeface="Arial Narrow"/>
              <a:cs typeface="Arial Narrow"/>
              <a:sym typeface="Arial Narrow"/>
            </a:endParaRPr>
          </a:p>
        </p:txBody>
      </p:sp>
      <p:sp>
        <p:nvSpPr>
          <p:cNvPr id="2068" name="Google Shape;2068;p44"/>
          <p:cNvSpPr txBox="1"/>
          <p:nvPr>
            <p:ph type="ctrTitle"/>
          </p:nvPr>
        </p:nvSpPr>
        <p:spPr>
          <a:xfrm>
            <a:off x="-29713" y="24402"/>
            <a:ext cx="2208885" cy="86177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500"/>
              <a:buFont typeface="Arial Narrow"/>
              <a:buNone/>
            </a:pPr>
            <a:r>
              <a:rPr b="1" lang="es-ES" sz="2500">
                <a:solidFill>
                  <a:srgbClr val="C00000"/>
                </a:solidFill>
                <a:latin typeface="Arial Narrow"/>
                <a:ea typeface="Arial Narrow"/>
                <a:cs typeface="Arial Narrow"/>
                <a:sym typeface="Arial Narrow"/>
              </a:rPr>
              <a:t>Exposición a flúor</a:t>
            </a:r>
            <a:endParaRPr/>
          </a:p>
        </p:txBody>
      </p:sp>
      <p:pic>
        <p:nvPicPr>
          <p:cNvPr id="2069" name="Google Shape;2069;p44"/>
          <p:cNvPicPr preferRelativeResize="0"/>
          <p:nvPr/>
        </p:nvPicPr>
        <p:blipFill rotWithShape="1">
          <a:blip r:embed="rId5">
            <a:alphaModFix/>
          </a:blip>
          <a:srcRect b="0" l="0" r="0" t="0"/>
          <a:stretch/>
        </p:blipFill>
        <p:spPr>
          <a:xfrm>
            <a:off x="517448" y="6017658"/>
            <a:ext cx="933450" cy="742950"/>
          </a:xfrm>
          <a:prstGeom prst="rect">
            <a:avLst/>
          </a:prstGeom>
          <a:noFill/>
          <a:ln>
            <a:noFill/>
          </a:ln>
        </p:spPr>
      </p:pic>
      <p:grpSp>
        <p:nvGrpSpPr>
          <p:cNvPr id="2070" name="Google Shape;2070;p44"/>
          <p:cNvGrpSpPr/>
          <p:nvPr/>
        </p:nvGrpSpPr>
        <p:grpSpPr>
          <a:xfrm>
            <a:off x="64540" y="6650837"/>
            <a:ext cx="1761059" cy="918845"/>
            <a:chOff x="-103304" y="7072716"/>
            <a:chExt cx="1336174" cy="918845"/>
          </a:xfrm>
        </p:grpSpPr>
        <p:sp>
          <p:nvSpPr>
            <p:cNvPr id="2071" name="Google Shape;2071;p44"/>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2072" name="Google Shape;2072;p44"/>
            <p:cNvSpPr/>
            <p:nvPr/>
          </p:nvSpPr>
          <p:spPr>
            <a:xfrm>
              <a:off x="-103304" y="7363321"/>
              <a:ext cx="1336174" cy="6282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Régimen contributivo</a:t>
              </a:r>
              <a:endParaRPr/>
            </a:p>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85%</a:t>
              </a:r>
              <a:endParaRPr/>
            </a:p>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Régimen subsidiado</a:t>
              </a:r>
              <a:endParaRPr/>
            </a:p>
            <a:p>
              <a:pPr indent="0" lvl="0" marL="0" marR="0" rtl="0" algn="ctr">
                <a:spcBef>
                  <a:spcPts val="0"/>
                </a:spcBef>
                <a:spcAft>
                  <a:spcPts val="0"/>
                </a:spcAft>
                <a:buNone/>
              </a:pPr>
              <a:r>
                <a:rPr b="1" lang="es-ES" sz="1000">
                  <a:solidFill>
                    <a:schemeClr val="dk1"/>
                  </a:solidFill>
                  <a:latin typeface="Arial Narrow"/>
                  <a:ea typeface="Arial Narrow"/>
                  <a:cs typeface="Arial Narrow"/>
                  <a:sym typeface="Arial Narrow"/>
                </a:rPr>
                <a:t>15%</a:t>
              </a:r>
              <a:endParaRPr b="1" sz="1400">
                <a:solidFill>
                  <a:schemeClr val="dk1"/>
                </a:solidFill>
                <a:latin typeface="Arial Narrow"/>
                <a:ea typeface="Arial Narrow"/>
                <a:cs typeface="Arial Narrow"/>
                <a:sym typeface="Arial Narrow"/>
              </a:endParaRPr>
            </a:p>
          </p:txBody>
        </p:sp>
      </p:grpSp>
      <p:pic>
        <p:nvPicPr>
          <p:cNvPr id="2073" name="Google Shape;2073;p44"/>
          <p:cNvPicPr preferRelativeResize="0"/>
          <p:nvPr/>
        </p:nvPicPr>
        <p:blipFill rotWithShape="1">
          <a:blip r:embed="rId6">
            <a:alphaModFix/>
          </a:blip>
          <a:srcRect b="0" l="0" r="0" t="0"/>
          <a:stretch/>
        </p:blipFill>
        <p:spPr>
          <a:xfrm>
            <a:off x="2305714" y="6031681"/>
            <a:ext cx="942975" cy="771525"/>
          </a:xfrm>
          <a:prstGeom prst="rect">
            <a:avLst/>
          </a:prstGeom>
          <a:noFill/>
          <a:ln>
            <a:noFill/>
          </a:ln>
        </p:spPr>
      </p:pic>
      <p:grpSp>
        <p:nvGrpSpPr>
          <p:cNvPr id="2074" name="Google Shape;2074;p44"/>
          <p:cNvGrpSpPr/>
          <p:nvPr/>
        </p:nvGrpSpPr>
        <p:grpSpPr>
          <a:xfrm>
            <a:off x="1951898" y="6646427"/>
            <a:ext cx="1720560" cy="877901"/>
            <a:chOff x="-36884" y="7072716"/>
            <a:chExt cx="1305446" cy="877901"/>
          </a:xfrm>
        </p:grpSpPr>
        <p:sp>
          <p:nvSpPr>
            <p:cNvPr id="2075" name="Google Shape;2075;p44"/>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2076" name="Google Shape;2076;p44"/>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100%</a:t>
              </a:r>
              <a:endParaRPr/>
            </a:p>
          </p:txBody>
        </p:sp>
        <p:sp>
          <p:nvSpPr>
            <p:cNvPr id="2077" name="Google Shape;2077;p44"/>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46 casos</a:t>
              </a:r>
              <a:endParaRPr/>
            </a:p>
          </p:txBody>
        </p:sp>
      </p:grpSp>
      <p:sp>
        <p:nvSpPr>
          <p:cNvPr id="2078" name="Google Shape;2078;p44"/>
          <p:cNvSpPr/>
          <p:nvPr/>
        </p:nvSpPr>
        <p:spPr>
          <a:xfrm>
            <a:off x="2295218" y="5066549"/>
            <a:ext cx="4946011" cy="26161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Tabla. Casos de exposición a flúor por UPGD. </a:t>
            </a:r>
            <a:endParaRPr/>
          </a:p>
        </p:txBody>
      </p:sp>
      <p:sp>
        <p:nvSpPr>
          <p:cNvPr id="2079" name="Google Shape;2079;p44"/>
          <p:cNvSpPr/>
          <p:nvPr/>
        </p:nvSpPr>
        <p:spPr>
          <a:xfrm>
            <a:off x="1101982" y="8535741"/>
            <a:ext cx="74006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67%</a:t>
            </a:r>
            <a:endParaRPr/>
          </a:p>
        </p:txBody>
      </p:sp>
      <p:grpSp>
        <p:nvGrpSpPr>
          <p:cNvPr id="2080" name="Google Shape;2080;p44"/>
          <p:cNvGrpSpPr/>
          <p:nvPr/>
        </p:nvGrpSpPr>
        <p:grpSpPr>
          <a:xfrm>
            <a:off x="72058" y="8272390"/>
            <a:ext cx="803425" cy="882974"/>
            <a:chOff x="1068833" y="1243369"/>
            <a:chExt cx="803425" cy="882974"/>
          </a:xfrm>
        </p:grpSpPr>
        <p:sp>
          <p:nvSpPr>
            <p:cNvPr id="2081" name="Google Shape;2081;p44"/>
            <p:cNvSpPr/>
            <p:nvPr/>
          </p:nvSpPr>
          <p:spPr>
            <a:xfrm>
              <a:off x="1115283" y="1520368"/>
              <a:ext cx="740068"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33%</a:t>
              </a:r>
              <a:endParaRPr/>
            </a:p>
          </p:txBody>
        </p:sp>
        <p:sp>
          <p:nvSpPr>
            <p:cNvPr id="2082" name="Google Shape;2082;p44"/>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2083" name="Google Shape;2083;p44"/>
            <p:cNvSpPr/>
            <p:nvPr/>
          </p:nvSpPr>
          <p:spPr>
            <a:xfrm>
              <a:off x="1141927" y="1849344"/>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15 casos</a:t>
              </a:r>
              <a:endParaRPr sz="1200">
                <a:solidFill>
                  <a:schemeClr val="dk1"/>
                </a:solidFill>
                <a:latin typeface="Calibri"/>
                <a:ea typeface="Calibri"/>
                <a:cs typeface="Calibri"/>
                <a:sym typeface="Calibri"/>
              </a:endParaRPr>
            </a:p>
          </p:txBody>
        </p:sp>
      </p:grpSp>
      <p:sp>
        <p:nvSpPr>
          <p:cNvPr id="2084" name="Google Shape;2084;p44"/>
          <p:cNvSpPr/>
          <p:nvPr/>
        </p:nvSpPr>
        <p:spPr>
          <a:xfrm>
            <a:off x="1080170" y="8262441"/>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2085" name="Google Shape;2085;p44"/>
          <p:cNvSpPr/>
          <p:nvPr/>
        </p:nvSpPr>
        <p:spPr>
          <a:xfrm>
            <a:off x="1099687" y="8868485"/>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31 casos</a:t>
            </a:r>
            <a:endParaRPr sz="1200">
              <a:solidFill>
                <a:schemeClr val="dk1"/>
              </a:solidFill>
              <a:latin typeface="Calibri"/>
              <a:ea typeface="Calibri"/>
              <a:cs typeface="Calibri"/>
              <a:sym typeface="Calibri"/>
            </a:endParaRPr>
          </a:p>
        </p:txBody>
      </p:sp>
      <p:pic>
        <p:nvPicPr>
          <p:cNvPr id="2086" name="Google Shape;2086;p44"/>
          <p:cNvPicPr preferRelativeResize="0"/>
          <p:nvPr/>
        </p:nvPicPr>
        <p:blipFill rotWithShape="1">
          <a:blip r:embed="rId7">
            <a:alphaModFix/>
          </a:blip>
          <a:srcRect b="0" l="0" r="0" t="0"/>
          <a:stretch/>
        </p:blipFill>
        <p:spPr>
          <a:xfrm>
            <a:off x="1219810" y="7635608"/>
            <a:ext cx="460169" cy="694026"/>
          </a:xfrm>
          <a:prstGeom prst="rect">
            <a:avLst/>
          </a:prstGeom>
          <a:noFill/>
          <a:ln>
            <a:noFill/>
          </a:ln>
        </p:spPr>
      </p:pic>
      <p:pic>
        <p:nvPicPr>
          <p:cNvPr id="2087" name="Google Shape;2087;p44"/>
          <p:cNvPicPr preferRelativeResize="0"/>
          <p:nvPr/>
        </p:nvPicPr>
        <p:blipFill rotWithShape="1">
          <a:blip r:embed="rId8">
            <a:alphaModFix/>
          </a:blip>
          <a:srcRect b="0" l="0" r="84474" t="10614"/>
          <a:stretch/>
        </p:blipFill>
        <p:spPr>
          <a:xfrm>
            <a:off x="118508" y="7585413"/>
            <a:ext cx="737696" cy="720656"/>
          </a:xfrm>
          <a:prstGeom prst="rect">
            <a:avLst/>
          </a:prstGeom>
          <a:noFill/>
          <a:ln>
            <a:noFill/>
          </a:ln>
        </p:spPr>
      </p:pic>
      <p:sp>
        <p:nvSpPr>
          <p:cNvPr id="2088" name="Google Shape;2088;p44"/>
          <p:cNvSpPr/>
          <p:nvPr/>
        </p:nvSpPr>
        <p:spPr>
          <a:xfrm>
            <a:off x="3744465" y="7092280"/>
            <a:ext cx="3456433" cy="326499"/>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089" name="Google Shape;2089;p44"/>
          <p:cNvGrpSpPr/>
          <p:nvPr/>
        </p:nvGrpSpPr>
        <p:grpSpPr>
          <a:xfrm>
            <a:off x="3947570" y="7125637"/>
            <a:ext cx="3446504" cy="276999"/>
            <a:chOff x="2448322" y="33831"/>
            <a:chExt cx="3446504" cy="276999"/>
          </a:xfrm>
        </p:grpSpPr>
        <p:sp>
          <p:nvSpPr>
            <p:cNvPr id="2090" name="Google Shape;2090;p44"/>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091" name="Google Shape;2091;p44"/>
            <p:cNvCxnSpPr>
              <a:stCxn id="2090"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2092" name="Google Shape;2092;p44"/>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sp>
        <p:nvSpPr>
          <p:cNvPr id="2093" name="Google Shape;2093;p44"/>
          <p:cNvSpPr txBox="1"/>
          <p:nvPr/>
        </p:nvSpPr>
        <p:spPr>
          <a:xfrm>
            <a:off x="3600082" y="7485030"/>
            <a:ext cx="3651641" cy="16158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100">
                <a:solidFill>
                  <a:schemeClr val="dk1"/>
                </a:solidFill>
                <a:latin typeface="Arial Narrow"/>
                <a:ea typeface="Arial Narrow"/>
                <a:cs typeface="Arial Narrow"/>
                <a:sym typeface="Arial Narrow"/>
              </a:rPr>
              <a:t>Entre los 46 casos incluidos, 54 presentaron una clasificación normal con un 69,23% (sin presencia de fluorosis), y 24 presentaron algún grado de severidad según la clasificación de DEAN (30,77%). Para los 6 años, Dudoso (2,56%) fue la clasificación que más se presentó. Para los 12 años Dudoso con el (5,13%), en los 15 años hay 4 casos leves con el (5,13%) y para los 18 años Dudosos 2 casos con el (2,56%). se les recomienda a las IPS que hagan un acompañamiento a estos pacientes por presentar una alteración en el esmalte con mayor riesgo de presentar caries dental</a:t>
            </a:r>
            <a:endParaRPr sz="1100">
              <a:solidFill>
                <a:schemeClr val="dk1"/>
              </a:solidFill>
              <a:latin typeface="Arial Narrow"/>
              <a:ea typeface="Arial Narrow"/>
              <a:cs typeface="Arial Narrow"/>
              <a:sym typeface="Arial Narrow"/>
            </a:endParaRPr>
          </a:p>
        </p:txBody>
      </p:sp>
      <p:pic>
        <p:nvPicPr>
          <p:cNvPr descr="La salud bucal es sinónimo de calidad de vida | Andalucía Información.  Todas las noticias de Sociedad" id="2094" name="Google Shape;2094;p44"/>
          <p:cNvPicPr preferRelativeResize="0"/>
          <p:nvPr/>
        </p:nvPicPr>
        <p:blipFill rotWithShape="1">
          <a:blip r:embed="rId9">
            <a:alphaModFix/>
          </a:blip>
          <a:srcRect b="0" l="0" r="0" t="0"/>
          <a:stretch/>
        </p:blipFill>
        <p:spPr>
          <a:xfrm>
            <a:off x="593379" y="1377539"/>
            <a:ext cx="1086600" cy="1086600"/>
          </a:xfrm>
          <a:prstGeom prst="rect">
            <a:avLst/>
          </a:prstGeom>
          <a:noFill/>
          <a:ln>
            <a:noFill/>
          </a:ln>
        </p:spPr>
      </p:pic>
      <p:sp>
        <p:nvSpPr>
          <p:cNvPr id="2095" name="Google Shape;2095;p44"/>
          <p:cNvSpPr txBox="1"/>
          <p:nvPr/>
        </p:nvSpPr>
        <p:spPr>
          <a:xfrm>
            <a:off x="2197179" y="7672392"/>
            <a:ext cx="1375324"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900">
                <a:solidFill>
                  <a:schemeClr val="dk1"/>
                </a:solidFill>
                <a:latin typeface="Arial Narrow"/>
                <a:ea typeface="Arial Narrow"/>
                <a:cs typeface="Arial Narrow"/>
                <a:sym typeface="Arial Narrow"/>
              </a:rPr>
              <a:t>Clasificación según DEAN </a:t>
            </a:r>
            <a:endParaRPr/>
          </a:p>
        </p:txBody>
      </p:sp>
      <p:pic>
        <p:nvPicPr>
          <p:cNvPr id="2096" name="Google Shape;2096;p44"/>
          <p:cNvPicPr preferRelativeResize="0"/>
          <p:nvPr/>
        </p:nvPicPr>
        <p:blipFill rotWithShape="1">
          <a:blip r:embed="rId10">
            <a:alphaModFix/>
          </a:blip>
          <a:srcRect b="26666" l="38000" r="12000" t="39209"/>
          <a:stretch/>
        </p:blipFill>
        <p:spPr>
          <a:xfrm>
            <a:off x="2448322" y="512909"/>
            <a:ext cx="4450366" cy="2065036"/>
          </a:xfrm>
          <a:prstGeom prst="rect">
            <a:avLst/>
          </a:prstGeom>
          <a:noFill/>
          <a:ln>
            <a:noFill/>
          </a:ln>
        </p:spPr>
      </p:pic>
      <p:pic>
        <p:nvPicPr>
          <p:cNvPr id="2097" name="Google Shape;2097;p44"/>
          <p:cNvPicPr preferRelativeResize="0"/>
          <p:nvPr/>
        </p:nvPicPr>
        <p:blipFill rotWithShape="1">
          <a:blip r:embed="rId11">
            <a:alphaModFix/>
          </a:blip>
          <a:srcRect b="29454" l="2447" r="57569" t="44606"/>
          <a:stretch/>
        </p:blipFill>
        <p:spPr>
          <a:xfrm>
            <a:off x="2305713" y="3156685"/>
            <a:ext cx="4805742" cy="1882985"/>
          </a:xfrm>
          <a:prstGeom prst="rect">
            <a:avLst/>
          </a:prstGeom>
          <a:noFill/>
          <a:ln>
            <a:noFill/>
          </a:ln>
        </p:spPr>
      </p:pic>
      <p:pic>
        <p:nvPicPr>
          <p:cNvPr id="2098" name="Google Shape;2098;p44"/>
          <p:cNvPicPr preferRelativeResize="0"/>
          <p:nvPr/>
        </p:nvPicPr>
        <p:blipFill rotWithShape="1">
          <a:blip r:embed="rId12">
            <a:alphaModFix/>
          </a:blip>
          <a:srcRect b="39340" l="76000" r="3852" t="31592"/>
          <a:stretch/>
        </p:blipFill>
        <p:spPr>
          <a:xfrm>
            <a:off x="2110171" y="7903224"/>
            <a:ext cx="1450838" cy="1176767"/>
          </a:xfrm>
          <a:prstGeom prst="rect">
            <a:avLst/>
          </a:prstGeom>
          <a:noFill/>
          <a:ln>
            <a:noFill/>
          </a:ln>
        </p:spPr>
      </p:pic>
      <p:pic>
        <p:nvPicPr>
          <p:cNvPr id="2099" name="Google Shape;2099;p44"/>
          <p:cNvPicPr preferRelativeResize="0"/>
          <p:nvPr/>
        </p:nvPicPr>
        <p:blipFill rotWithShape="1">
          <a:blip r:embed="rId13">
            <a:alphaModFix/>
          </a:blip>
          <a:srcRect b="34220" l="33799" r="35774" t="51855"/>
          <a:stretch/>
        </p:blipFill>
        <p:spPr>
          <a:xfrm>
            <a:off x="3876752" y="6092777"/>
            <a:ext cx="3363888" cy="86551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4" name="Shape 2104"/>
        <p:cNvGrpSpPr/>
        <p:nvPr/>
      </p:nvGrpSpPr>
      <p:grpSpPr>
        <a:xfrm>
          <a:off x="0" y="0"/>
          <a:ext cx="0" cy="0"/>
          <a:chOff x="0" y="0"/>
          <a:chExt cx="0" cy="0"/>
        </a:xfrm>
      </p:grpSpPr>
      <p:sp>
        <p:nvSpPr>
          <p:cNvPr id="2105" name="Google Shape;2105;p4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45</a:t>
            </a:r>
            <a:endParaRPr b="1" sz="1050">
              <a:solidFill>
                <a:schemeClr val="dk1"/>
              </a:solidFill>
              <a:latin typeface="Arial Narrow"/>
              <a:ea typeface="Arial Narrow"/>
              <a:cs typeface="Arial Narrow"/>
              <a:sym typeface="Arial Narrow"/>
            </a:endParaRPr>
          </a:p>
        </p:txBody>
      </p:sp>
      <p:sp>
        <p:nvSpPr>
          <p:cNvPr id="2106" name="Google Shape;2106;p45"/>
          <p:cNvSpPr txBox="1"/>
          <p:nvPr>
            <p:ph type="title"/>
          </p:nvPr>
        </p:nvSpPr>
        <p:spPr>
          <a:xfrm>
            <a:off x="0" y="2066169"/>
            <a:ext cx="6727831" cy="43204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600"/>
              <a:buFont typeface="Arial Narrow"/>
              <a:buNone/>
            </a:pPr>
            <a:r>
              <a:rPr b="1" lang="es-ES" sz="1600">
                <a:latin typeface="Arial Narrow"/>
                <a:ea typeface="Arial Narrow"/>
                <a:cs typeface="Arial Narrow"/>
                <a:sym typeface="Arial Narrow"/>
              </a:rPr>
              <a:t>Búsqueda activa institucional</a:t>
            </a:r>
            <a:endParaRPr/>
          </a:p>
        </p:txBody>
      </p:sp>
      <p:sp>
        <p:nvSpPr>
          <p:cNvPr id="2107" name="Google Shape;2107;p45"/>
          <p:cNvSpPr/>
          <p:nvPr/>
        </p:nvSpPr>
        <p:spPr>
          <a:xfrm>
            <a:off x="-27830" y="2414666"/>
            <a:ext cx="7200900" cy="249299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El promedio en la ejecución de la Búsqueda Activa Institucional (BAI) en 166 Unidades Primarias Generadoras de Datos (UPGD) para el mes de agosto, semanas 27 a la 30, fue del 81.93%, por encima de la línea base para el distrito. </a:t>
            </a:r>
            <a:endParaRPr/>
          </a:p>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Para la ejecución de la BRI desde el mes de mayo, la Líder de Programa Unidad de Vigilancia Epidemiológica de la Secretaría Distrital de Salud de Medellín realizó ajuste al protocolo BRI para el distrito, definiendo como eventos de interés en salud pública (EISP) objeto BAI a los eventos en eliminación/erradicación (sarampión, rubéola, rubéola congénita, parálisis flácida aguda en menores de 15  años y tétanos neonatal), dengue, dengue grave – ya que Medellín es zona endémica y por lineamientos Instituto Nacional de Salud 2022, se debe fortalecer la BAI de estos eventos - por lineamiento nacional, cáncer de mama, cáncer de cuello uterino, morbilidad materna extrema y mortalidad perinatal por lineamiento departamental, y tosferina por necesidad del distrito. Para el mes de junio, se realizó Búsqueda Retrospectiva Institucional (BRI) con adaptación del documento técnico Metodología de Búsqueda Activa Institucional por RIPS, desde la Secretaría Distrital de Salud de Medellín.  El detalle de hallazgos de estos criterios por UPGD y su correlación con los hallazgos BRI, se aprecia a continuación:</a:t>
            </a:r>
            <a:endParaRPr/>
          </a:p>
          <a:p>
            <a:pPr indent="0" lvl="0" marL="0" marR="0" rtl="0" algn="just">
              <a:spcBef>
                <a:spcPts val="0"/>
              </a:spcBef>
              <a:spcAft>
                <a:spcPts val="0"/>
              </a:spcAft>
              <a:buNone/>
            </a:pPr>
            <a:r>
              <a:t/>
            </a:r>
            <a:endParaRPr sz="1200">
              <a:solidFill>
                <a:schemeClr val="dk1"/>
              </a:solidFill>
              <a:latin typeface="Arial Narrow"/>
              <a:ea typeface="Arial Narrow"/>
              <a:cs typeface="Arial Narrow"/>
              <a:sym typeface="Arial Narrow"/>
            </a:endParaRPr>
          </a:p>
        </p:txBody>
      </p:sp>
      <p:sp>
        <p:nvSpPr>
          <p:cNvPr id="2108" name="Google Shape;2108;p45"/>
          <p:cNvSpPr/>
          <p:nvPr/>
        </p:nvSpPr>
        <p:spPr>
          <a:xfrm>
            <a:off x="616337" y="4722990"/>
            <a:ext cx="6111494"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050">
                <a:solidFill>
                  <a:schemeClr val="dk1"/>
                </a:solidFill>
                <a:latin typeface="Arial Narrow"/>
                <a:ea typeface="Arial Narrow"/>
                <a:cs typeface="Arial Narrow"/>
                <a:sym typeface="Arial Narrow"/>
              </a:rPr>
              <a:t>Tabla 1. Número de UPGD según criterio para realización de Búsqueda Activa Institucional, BRI SSM, agosto de 2022</a:t>
            </a:r>
            <a:endParaRPr sz="1050">
              <a:solidFill>
                <a:schemeClr val="dk1"/>
              </a:solidFill>
              <a:latin typeface="Arial Narrow"/>
              <a:ea typeface="Arial Narrow"/>
              <a:cs typeface="Arial Narrow"/>
              <a:sym typeface="Arial Narrow"/>
            </a:endParaRPr>
          </a:p>
        </p:txBody>
      </p:sp>
      <p:pic>
        <p:nvPicPr>
          <p:cNvPr id="2109" name="Google Shape;2109;p45"/>
          <p:cNvPicPr preferRelativeResize="0"/>
          <p:nvPr/>
        </p:nvPicPr>
        <p:blipFill rotWithShape="1">
          <a:blip r:embed="rId3">
            <a:alphaModFix/>
          </a:blip>
          <a:srcRect b="0" l="0" r="0" t="0"/>
          <a:stretch/>
        </p:blipFill>
        <p:spPr>
          <a:xfrm>
            <a:off x="6552777" y="8834366"/>
            <a:ext cx="620293" cy="280609"/>
          </a:xfrm>
          <a:prstGeom prst="rect">
            <a:avLst/>
          </a:prstGeom>
          <a:noFill/>
          <a:ln>
            <a:noFill/>
          </a:ln>
        </p:spPr>
      </p:pic>
      <p:grpSp>
        <p:nvGrpSpPr>
          <p:cNvPr id="2110" name="Google Shape;2110;p45"/>
          <p:cNvGrpSpPr/>
          <p:nvPr/>
        </p:nvGrpSpPr>
        <p:grpSpPr>
          <a:xfrm>
            <a:off x="0" y="14519"/>
            <a:ext cx="7200898" cy="2078231"/>
            <a:chOff x="0" y="14519"/>
            <a:chExt cx="7200898" cy="2078231"/>
          </a:xfrm>
        </p:grpSpPr>
        <p:sp>
          <p:nvSpPr>
            <p:cNvPr id="2111" name="Google Shape;2111;p45"/>
            <p:cNvSpPr txBox="1"/>
            <p:nvPr/>
          </p:nvSpPr>
          <p:spPr>
            <a:xfrm>
              <a:off x="576114" y="1744252"/>
              <a:ext cx="3672408" cy="348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Mes de agosto de 2022 -  Reporte Semanas 01 a 32</a:t>
              </a:r>
              <a:endParaRPr sz="1200">
                <a:solidFill>
                  <a:schemeClr val="dk1"/>
                </a:solidFill>
                <a:latin typeface="Times New Roman"/>
                <a:ea typeface="Times New Roman"/>
                <a:cs typeface="Times New Roman"/>
                <a:sym typeface="Times New Roman"/>
              </a:endParaRPr>
            </a:p>
          </p:txBody>
        </p:sp>
        <p:sp>
          <p:nvSpPr>
            <p:cNvPr id="2112" name="Google Shape;2112;p45"/>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2113" name="Google Shape;2113;p45"/>
            <p:cNvPicPr preferRelativeResize="0"/>
            <p:nvPr/>
          </p:nvPicPr>
          <p:blipFill rotWithShape="1">
            <a:blip r:embed="rId4">
              <a:alphaModFix/>
            </a:blip>
            <a:srcRect b="0" l="0" r="0" t="0"/>
            <a:stretch/>
          </p:blipFill>
          <p:spPr>
            <a:xfrm>
              <a:off x="4752578" y="321103"/>
              <a:ext cx="2448320" cy="1771646"/>
            </a:xfrm>
            <a:prstGeom prst="rect">
              <a:avLst/>
            </a:prstGeom>
            <a:noFill/>
            <a:ln>
              <a:noFill/>
            </a:ln>
          </p:spPr>
        </p:pic>
        <p:sp>
          <p:nvSpPr>
            <p:cNvPr id="2114" name="Google Shape;2114;p45"/>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pic>
        <p:nvPicPr>
          <p:cNvPr id="2115" name="Google Shape;2115;p45"/>
          <p:cNvPicPr preferRelativeResize="0"/>
          <p:nvPr/>
        </p:nvPicPr>
        <p:blipFill rotWithShape="1">
          <a:blip r:embed="rId5">
            <a:alphaModFix/>
          </a:blip>
          <a:srcRect b="0" l="0" r="0" t="0"/>
          <a:stretch/>
        </p:blipFill>
        <p:spPr>
          <a:xfrm>
            <a:off x="540889" y="4976906"/>
            <a:ext cx="5943600" cy="292036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0" name="Shape 2120"/>
        <p:cNvGrpSpPr/>
        <p:nvPr/>
      </p:nvGrpSpPr>
      <p:grpSpPr>
        <a:xfrm>
          <a:off x="0" y="0"/>
          <a:ext cx="0" cy="0"/>
          <a:chOff x="0" y="0"/>
          <a:chExt cx="0" cy="0"/>
        </a:xfrm>
      </p:grpSpPr>
      <p:sp>
        <p:nvSpPr>
          <p:cNvPr id="2121" name="Google Shape;2121;p46"/>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46</a:t>
            </a:r>
            <a:endParaRPr b="1" sz="1050">
              <a:solidFill>
                <a:schemeClr val="dk1"/>
              </a:solidFill>
              <a:latin typeface="Arial Narrow"/>
              <a:ea typeface="Arial Narrow"/>
              <a:cs typeface="Arial Narrow"/>
              <a:sym typeface="Arial Narrow"/>
            </a:endParaRPr>
          </a:p>
        </p:txBody>
      </p:sp>
      <p:sp>
        <p:nvSpPr>
          <p:cNvPr id="2122" name="Google Shape;2122;p46"/>
          <p:cNvSpPr txBox="1"/>
          <p:nvPr>
            <p:ph type="title"/>
          </p:nvPr>
        </p:nvSpPr>
        <p:spPr>
          <a:xfrm>
            <a:off x="149005" y="2339752"/>
            <a:ext cx="6727831" cy="43204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600"/>
              <a:buFont typeface="Arial Narrow"/>
              <a:buNone/>
            </a:pPr>
            <a:r>
              <a:rPr b="1" lang="es-ES" sz="1600">
                <a:latin typeface="Arial Narrow"/>
                <a:ea typeface="Arial Narrow"/>
                <a:cs typeface="Arial Narrow"/>
                <a:sym typeface="Arial Narrow"/>
              </a:rPr>
              <a:t>Búsqueda activa institucional</a:t>
            </a:r>
            <a:endParaRPr/>
          </a:p>
        </p:txBody>
      </p:sp>
      <p:sp>
        <p:nvSpPr>
          <p:cNvPr id="2123" name="Google Shape;2123;p46"/>
          <p:cNvSpPr/>
          <p:nvPr/>
        </p:nvSpPr>
        <p:spPr>
          <a:xfrm>
            <a:off x="355255" y="2995154"/>
            <a:ext cx="6523829"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050">
                <a:solidFill>
                  <a:schemeClr val="dk1"/>
                </a:solidFill>
                <a:latin typeface="Arial Narrow"/>
                <a:ea typeface="Arial Narrow"/>
                <a:cs typeface="Arial Narrow"/>
                <a:sym typeface="Arial Narrow"/>
              </a:rPr>
              <a:t>Tabla 2. Correlación  de UPGD con silencio en la notificación/ UPGD con casos no notificados para el criterio,  BRI SSM, agosto de 2022</a:t>
            </a:r>
            <a:endParaRPr sz="1050">
              <a:solidFill>
                <a:schemeClr val="dk1"/>
              </a:solidFill>
              <a:latin typeface="Arial Narrow"/>
              <a:ea typeface="Arial Narrow"/>
              <a:cs typeface="Arial Narrow"/>
              <a:sym typeface="Arial Narrow"/>
            </a:endParaRPr>
          </a:p>
        </p:txBody>
      </p:sp>
      <p:pic>
        <p:nvPicPr>
          <p:cNvPr id="2124" name="Google Shape;2124;p46"/>
          <p:cNvPicPr preferRelativeResize="0"/>
          <p:nvPr/>
        </p:nvPicPr>
        <p:blipFill rotWithShape="1">
          <a:blip r:embed="rId3">
            <a:alphaModFix/>
          </a:blip>
          <a:srcRect b="0" l="0" r="0" t="0"/>
          <a:stretch/>
        </p:blipFill>
        <p:spPr>
          <a:xfrm>
            <a:off x="6552777" y="8834366"/>
            <a:ext cx="620293" cy="280609"/>
          </a:xfrm>
          <a:prstGeom prst="rect">
            <a:avLst/>
          </a:prstGeom>
          <a:noFill/>
          <a:ln>
            <a:noFill/>
          </a:ln>
        </p:spPr>
      </p:pic>
      <p:grpSp>
        <p:nvGrpSpPr>
          <p:cNvPr id="2125" name="Google Shape;2125;p46"/>
          <p:cNvGrpSpPr/>
          <p:nvPr/>
        </p:nvGrpSpPr>
        <p:grpSpPr>
          <a:xfrm>
            <a:off x="0" y="14519"/>
            <a:ext cx="7200898" cy="2078230"/>
            <a:chOff x="0" y="14519"/>
            <a:chExt cx="7200898" cy="2078230"/>
          </a:xfrm>
        </p:grpSpPr>
        <p:sp>
          <p:nvSpPr>
            <p:cNvPr id="2126" name="Google Shape;2126;p46"/>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2127" name="Google Shape;2127;p46"/>
            <p:cNvPicPr preferRelativeResize="0"/>
            <p:nvPr/>
          </p:nvPicPr>
          <p:blipFill rotWithShape="1">
            <a:blip r:embed="rId4">
              <a:alphaModFix/>
            </a:blip>
            <a:srcRect b="0" l="0" r="0" t="0"/>
            <a:stretch/>
          </p:blipFill>
          <p:spPr>
            <a:xfrm>
              <a:off x="4752578" y="321103"/>
              <a:ext cx="2448320" cy="1771646"/>
            </a:xfrm>
            <a:prstGeom prst="rect">
              <a:avLst/>
            </a:prstGeom>
            <a:noFill/>
            <a:ln>
              <a:noFill/>
            </a:ln>
          </p:spPr>
        </p:pic>
        <p:sp>
          <p:nvSpPr>
            <p:cNvPr id="2128" name="Google Shape;2128;p46"/>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2129" name="Google Shape;2129;p46"/>
          <p:cNvSpPr txBox="1"/>
          <p:nvPr/>
        </p:nvSpPr>
        <p:spPr>
          <a:xfrm>
            <a:off x="576114" y="1744252"/>
            <a:ext cx="3672408" cy="348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Mes de agosto de 2022 -  Reporte Semanas 01 a 32</a:t>
            </a:r>
            <a:endParaRPr sz="1200">
              <a:solidFill>
                <a:schemeClr val="dk1"/>
              </a:solidFill>
              <a:latin typeface="Times New Roman"/>
              <a:ea typeface="Times New Roman"/>
              <a:cs typeface="Times New Roman"/>
              <a:sym typeface="Times New Roman"/>
            </a:endParaRPr>
          </a:p>
        </p:txBody>
      </p:sp>
      <p:pic>
        <p:nvPicPr>
          <p:cNvPr id="2130" name="Google Shape;2130;p46"/>
          <p:cNvPicPr preferRelativeResize="0"/>
          <p:nvPr/>
        </p:nvPicPr>
        <p:blipFill rotWithShape="1">
          <a:blip r:embed="rId5">
            <a:alphaModFix/>
          </a:blip>
          <a:srcRect b="0" l="0" r="0" t="0"/>
          <a:stretch/>
        </p:blipFill>
        <p:spPr>
          <a:xfrm>
            <a:off x="638492" y="3414712"/>
            <a:ext cx="5923915" cy="231457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5" name="Shape 2135"/>
        <p:cNvGrpSpPr/>
        <p:nvPr/>
      </p:nvGrpSpPr>
      <p:grpSpPr>
        <a:xfrm>
          <a:off x="0" y="0"/>
          <a:ext cx="0" cy="0"/>
          <a:chOff x="0" y="0"/>
          <a:chExt cx="0" cy="0"/>
        </a:xfrm>
      </p:grpSpPr>
      <p:sp>
        <p:nvSpPr>
          <p:cNvPr id="2136" name="Google Shape;2136;p4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47</a:t>
            </a:r>
            <a:endParaRPr b="1" sz="1050">
              <a:solidFill>
                <a:schemeClr val="dk1"/>
              </a:solidFill>
              <a:latin typeface="Arial Narrow"/>
              <a:ea typeface="Arial Narrow"/>
              <a:cs typeface="Arial Narrow"/>
              <a:sym typeface="Arial Narrow"/>
            </a:endParaRPr>
          </a:p>
        </p:txBody>
      </p:sp>
      <p:sp>
        <p:nvSpPr>
          <p:cNvPr id="2137" name="Google Shape;2137;p47"/>
          <p:cNvSpPr/>
          <p:nvPr/>
        </p:nvSpPr>
        <p:spPr>
          <a:xfrm>
            <a:off x="1800250" y="3208110"/>
            <a:ext cx="3403172"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Tabla 3. EISP no notificados,  BRI SSM, agosto de 2022</a:t>
            </a:r>
            <a:endParaRPr b="1" sz="1050">
              <a:solidFill>
                <a:schemeClr val="dk1"/>
              </a:solidFill>
              <a:latin typeface="Arial Narrow"/>
              <a:ea typeface="Arial Narrow"/>
              <a:cs typeface="Arial Narrow"/>
              <a:sym typeface="Arial Narrow"/>
            </a:endParaRPr>
          </a:p>
        </p:txBody>
      </p:sp>
      <p:sp>
        <p:nvSpPr>
          <p:cNvPr id="2138" name="Google Shape;2138;p47"/>
          <p:cNvSpPr/>
          <p:nvPr/>
        </p:nvSpPr>
        <p:spPr>
          <a:xfrm>
            <a:off x="288082" y="2119793"/>
            <a:ext cx="6794731" cy="101566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200">
                <a:solidFill>
                  <a:schemeClr val="dk1"/>
                </a:solidFill>
                <a:latin typeface="Arial Narrow"/>
                <a:ea typeface="Arial Narrow"/>
                <a:cs typeface="Arial Narrow"/>
                <a:sym typeface="Arial Narrow"/>
              </a:rPr>
              <a:t>Se captaron 22 EISP sin notificar. De éstos, sarampión, muerte perinatal y dengue fueron los que se encontraron con mayor incidencia en la ausencia de la notificación con 4 casos (18.18%) cada uno. Llama la atención, los eventos en eliminación se encontraron con una incidencia en la ausencia de notificación en 7 casos (31.81%) -4 de sarampión, 2 de rubéola y 1 de rubéola congénita -, situación que aumenta el riesgo de estos eventos vuelvan a instalarse en el territorio.</a:t>
            </a:r>
            <a:endParaRPr sz="1200">
              <a:solidFill>
                <a:schemeClr val="dk1"/>
              </a:solidFill>
              <a:latin typeface="Arial Narrow"/>
              <a:ea typeface="Arial Narrow"/>
              <a:cs typeface="Arial Narrow"/>
              <a:sym typeface="Arial Narrow"/>
            </a:endParaRPr>
          </a:p>
        </p:txBody>
      </p:sp>
      <p:pic>
        <p:nvPicPr>
          <p:cNvPr id="2139" name="Google Shape;2139;p47"/>
          <p:cNvPicPr preferRelativeResize="0"/>
          <p:nvPr/>
        </p:nvPicPr>
        <p:blipFill rotWithShape="1">
          <a:blip r:embed="rId3">
            <a:alphaModFix/>
          </a:blip>
          <a:srcRect b="0" l="0" r="0" t="0"/>
          <a:stretch/>
        </p:blipFill>
        <p:spPr>
          <a:xfrm>
            <a:off x="6552777" y="8834366"/>
            <a:ext cx="620293" cy="280609"/>
          </a:xfrm>
          <a:prstGeom prst="rect">
            <a:avLst/>
          </a:prstGeom>
          <a:noFill/>
          <a:ln>
            <a:noFill/>
          </a:ln>
        </p:spPr>
      </p:pic>
      <p:grpSp>
        <p:nvGrpSpPr>
          <p:cNvPr id="2140" name="Google Shape;2140;p47"/>
          <p:cNvGrpSpPr/>
          <p:nvPr/>
        </p:nvGrpSpPr>
        <p:grpSpPr>
          <a:xfrm>
            <a:off x="0" y="14519"/>
            <a:ext cx="7200898" cy="2078230"/>
            <a:chOff x="0" y="14519"/>
            <a:chExt cx="7200898" cy="2078230"/>
          </a:xfrm>
        </p:grpSpPr>
        <p:sp>
          <p:nvSpPr>
            <p:cNvPr id="2141" name="Google Shape;2141;p47"/>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2142" name="Google Shape;2142;p47"/>
            <p:cNvPicPr preferRelativeResize="0"/>
            <p:nvPr/>
          </p:nvPicPr>
          <p:blipFill rotWithShape="1">
            <a:blip r:embed="rId4">
              <a:alphaModFix/>
            </a:blip>
            <a:srcRect b="0" l="0" r="0" t="0"/>
            <a:stretch/>
          </p:blipFill>
          <p:spPr>
            <a:xfrm>
              <a:off x="4752578" y="321103"/>
              <a:ext cx="2448320" cy="1771646"/>
            </a:xfrm>
            <a:prstGeom prst="rect">
              <a:avLst/>
            </a:prstGeom>
            <a:noFill/>
            <a:ln>
              <a:noFill/>
            </a:ln>
          </p:spPr>
        </p:pic>
        <p:sp>
          <p:nvSpPr>
            <p:cNvPr id="2143" name="Google Shape;2143;p47"/>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2144" name="Google Shape;2144;p47"/>
          <p:cNvSpPr txBox="1"/>
          <p:nvPr/>
        </p:nvSpPr>
        <p:spPr>
          <a:xfrm>
            <a:off x="576114" y="1744252"/>
            <a:ext cx="3672408" cy="348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Mes de agosto de 2022 -  Reporte Semanas 01 a 32</a:t>
            </a:r>
            <a:endParaRPr sz="1200">
              <a:solidFill>
                <a:schemeClr val="dk1"/>
              </a:solidFill>
              <a:latin typeface="Times New Roman"/>
              <a:ea typeface="Times New Roman"/>
              <a:cs typeface="Times New Roman"/>
              <a:sym typeface="Times New Roman"/>
            </a:endParaRPr>
          </a:p>
        </p:txBody>
      </p:sp>
      <p:pic>
        <p:nvPicPr>
          <p:cNvPr id="2145" name="Google Shape;2145;p47"/>
          <p:cNvPicPr preferRelativeResize="0"/>
          <p:nvPr/>
        </p:nvPicPr>
        <p:blipFill rotWithShape="1">
          <a:blip r:embed="rId5">
            <a:alphaModFix/>
          </a:blip>
          <a:srcRect b="0" l="0" r="0" t="0"/>
          <a:stretch/>
        </p:blipFill>
        <p:spPr>
          <a:xfrm>
            <a:off x="1377196" y="3677274"/>
            <a:ext cx="4249280" cy="1786283"/>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0" name="Shape 2150"/>
        <p:cNvGrpSpPr/>
        <p:nvPr/>
      </p:nvGrpSpPr>
      <p:grpSpPr>
        <a:xfrm>
          <a:off x="0" y="0"/>
          <a:ext cx="0" cy="0"/>
          <a:chOff x="0" y="0"/>
          <a:chExt cx="0" cy="0"/>
        </a:xfrm>
      </p:grpSpPr>
      <p:sp>
        <p:nvSpPr>
          <p:cNvPr id="2151" name="Google Shape;2151;p4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48</a:t>
            </a:r>
            <a:endParaRPr b="1" sz="1050">
              <a:solidFill>
                <a:schemeClr val="dk1"/>
              </a:solidFill>
              <a:latin typeface="Arial Narrow"/>
              <a:ea typeface="Arial Narrow"/>
              <a:cs typeface="Arial Narrow"/>
              <a:sym typeface="Arial Narrow"/>
            </a:endParaRPr>
          </a:p>
        </p:txBody>
      </p:sp>
      <p:pic>
        <p:nvPicPr>
          <p:cNvPr id="2152" name="Google Shape;2152;p48"/>
          <p:cNvPicPr preferRelativeResize="0"/>
          <p:nvPr/>
        </p:nvPicPr>
        <p:blipFill rotWithShape="1">
          <a:blip r:embed="rId3">
            <a:alphaModFix/>
          </a:blip>
          <a:srcRect b="0" l="0" r="0" t="0"/>
          <a:stretch/>
        </p:blipFill>
        <p:spPr>
          <a:xfrm>
            <a:off x="6712302" y="8695344"/>
            <a:ext cx="436191" cy="337944"/>
          </a:xfrm>
          <a:prstGeom prst="rect">
            <a:avLst/>
          </a:prstGeom>
          <a:noFill/>
          <a:ln>
            <a:noFill/>
          </a:ln>
        </p:spPr>
      </p:pic>
      <p:pic>
        <p:nvPicPr>
          <p:cNvPr id="2153" name="Google Shape;2153;p48"/>
          <p:cNvPicPr preferRelativeResize="0"/>
          <p:nvPr/>
        </p:nvPicPr>
        <p:blipFill rotWithShape="1">
          <a:blip r:embed="rId4">
            <a:alphaModFix/>
          </a:blip>
          <a:srcRect b="0" l="-2" r="40938" t="0"/>
          <a:stretch/>
        </p:blipFill>
        <p:spPr>
          <a:xfrm>
            <a:off x="0" y="2275443"/>
            <a:ext cx="7200900" cy="6880924"/>
          </a:xfrm>
          <a:prstGeom prst="rect">
            <a:avLst/>
          </a:prstGeom>
          <a:noFill/>
          <a:ln>
            <a:noFill/>
          </a:ln>
        </p:spPr>
      </p:pic>
      <p:grpSp>
        <p:nvGrpSpPr>
          <p:cNvPr id="2154" name="Google Shape;2154;p48"/>
          <p:cNvGrpSpPr/>
          <p:nvPr/>
        </p:nvGrpSpPr>
        <p:grpSpPr>
          <a:xfrm>
            <a:off x="1728242" y="2275443"/>
            <a:ext cx="5305921" cy="6880924"/>
            <a:chOff x="7461810" y="-36659"/>
            <a:chExt cx="4447883" cy="6903934"/>
          </a:xfrm>
        </p:grpSpPr>
        <p:sp>
          <p:nvSpPr>
            <p:cNvPr id="2155" name="Google Shape;2155;p48"/>
            <p:cNvSpPr/>
            <p:nvPr/>
          </p:nvSpPr>
          <p:spPr>
            <a:xfrm>
              <a:off x="7461810" y="-27296"/>
              <a:ext cx="4315226" cy="6894571"/>
            </a:xfrm>
            <a:custGeom>
              <a:rect b="b" l="l" r="r" t="t"/>
              <a:pathLst>
                <a:path extrusionOk="0" h="6894571" w="4315226">
                  <a:moveTo>
                    <a:pt x="614150" y="0"/>
                  </a:moveTo>
                  <a:lnTo>
                    <a:pt x="4315226" y="27295"/>
                  </a:lnTo>
                  <a:lnTo>
                    <a:pt x="3673781" y="6894571"/>
                  </a:lnTo>
                  <a:lnTo>
                    <a:pt x="0" y="6894571"/>
                  </a:lnTo>
                  <a:lnTo>
                    <a:pt x="614150" y="0"/>
                  </a:lnTo>
                  <a:close/>
                </a:path>
              </a:pathLst>
            </a:custGeom>
            <a:solidFill>
              <a:srgbClr val="0099CC">
                <a:alpha val="77647"/>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156" name="Google Shape;2156;p48"/>
            <p:cNvCxnSpPr/>
            <p:nvPr/>
          </p:nvCxnSpPr>
          <p:spPr>
            <a:xfrm flipH="1">
              <a:off x="11280577" y="-36659"/>
              <a:ext cx="629116" cy="6890287"/>
            </a:xfrm>
            <a:prstGeom prst="straightConnector1">
              <a:avLst/>
            </a:prstGeom>
            <a:noFill/>
            <a:ln cap="flat" cmpd="sng" w="38100">
              <a:solidFill>
                <a:schemeClr val="lt1"/>
              </a:solidFill>
              <a:prstDash val="solid"/>
              <a:round/>
              <a:headEnd len="sm" w="sm" type="none"/>
              <a:tailEnd len="sm" w="sm" type="none"/>
            </a:ln>
          </p:spPr>
        </p:cxnSp>
      </p:grpSp>
      <p:sp>
        <p:nvSpPr>
          <p:cNvPr id="2157" name="Google Shape;2157;p48"/>
          <p:cNvSpPr txBox="1"/>
          <p:nvPr/>
        </p:nvSpPr>
        <p:spPr>
          <a:xfrm>
            <a:off x="2520330" y="4554942"/>
            <a:ext cx="3502566" cy="34163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s-ES" sz="3600">
                <a:solidFill>
                  <a:schemeClr val="lt1"/>
                </a:solidFill>
                <a:latin typeface="Libre Franklin Black"/>
                <a:ea typeface="Libre Franklin Black"/>
                <a:cs typeface="Libre Franklin Black"/>
                <a:sym typeface="Libre Franklin Black"/>
              </a:rPr>
              <a:t>Gracias</a:t>
            </a:r>
            <a:endParaRPr/>
          </a:p>
          <a:p>
            <a:pPr indent="0" lvl="0" marL="0" marR="0" rtl="0" algn="ctr">
              <a:spcBef>
                <a:spcPts val="0"/>
              </a:spcBef>
              <a:spcAft>
                <a:spcPts val="0"/>
              </a:spcAft>
              <a:buNone/>
            </a:pPr>
            <a:r>
              <a:rPr i="1" lang="es-ES" sz="3600">
                <a:solidFill>
                  <a:schemeClr val="lt1"/>
                </a:solidFill>
                <a:latin typeface="Libre Franklin Black"/>
                <a:ea typeface="Libre Franklin Black"/>
                <a:cs typeface="Libre Franklin Black"/>
                <a:sym typeface="Libre Franklin Black"/>
              </a:rPr>
              <a:t>Equipo de Vigilancia epidemiológica y Sistemas de información</a:t>
            </a:r>
            <a:endParaRPr i="1" sz="5400">
              <a:solidFill>
                <a:schemeClr val="lt1"/>
              </a:solidFill>
              <a:latin typeface="Libre Franklin Black"/>
              <a:ea typeface="Libre Franklin Black"/>
              <a:cs typeface="Libre Franklin Black"/>
              <a:sym typeface="Libre Franklin Black"/>
            </a:endParaRPr>
          </a:p>
        </p:txBody>
      </p:sp>
      <p:sp>
        <p:nvSpPr>
          <p:cNvPr id="2158" name="Google Shape;2158;p48"/>
          <p:cNvSpPr txBox="1"/>
          <p:nvPr/>
        </p:nvSpPr>
        <p:spPr>
          <a:xfrm>
            <a:off x="2502805" y="6876256"/>
            <a:ext cx="3598545" cy="45148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9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nvGrpSpPr>
          <p:cNvPr id="2159" name="Google Shape;2159;p48"/>
          <p:cNvGrpSpPr/>
          <p:nvPr/>
        </p:nvGrpSpPr>
        <p:grpSpPr>
          <a:xfrm>
            <a:off x="0" y="14519"/>
            <a:ext cx="7200898" cy="2078230"/>
            <a:chOff x="0" y="14519"/>
            <a:chExt cx="7200898" cy="2078230"/>
          </a:xfrm>
        </p:grpSpPr>
        <p:sp>
          <p:nvSpPr>
            <p:cNvPr id="2160" name="Google Shape;2160;p48"/>
            <p:cNvSpPr txBox="1"/>
            <p:nvPr/>
          </p:nvSpPr>
          <p:spPr>
            <a:xfrm>
              <a:off x="1162804" y="992927"/>
              <a:ext cx="2734310" cy="6267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0000"/>
                  </a:solidFill>
                  <a:latin typeface="Arial Narrow"/>
                  <a:ea typeface="Arial Narrow"/>
                  <a:cs typeface="Arial Narrow"/>
                  <a:sym typeface="Arial Narrow"/>
                </a:rPr>
                <a:t>Boletín de Periodo Epidemiológico Medellín </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pic>
          <p:nvPicPr>
            <p:cNvPr id="2161" name="Google Shape;2161;p48"/>
            <p:cNvPicPr preferRelativeResize="0"/>
            <p:nvPr/>
          </p:nvPicPr>
          <p:blipFill rotWithShape="1">
            <a:blip r:embed="rId5">
              <a:alphaModFix/>
            </a:blip>
            <a:srcRect b="0" l="0" r="0" t="0"/>
            <a:stretch/>
          </p:blipFill>
          <p:spPr>
            <a:xfrm>
              <a:off x="4752578" y="321103"/>
              <a:ext cx="2448320" cy="1771646"/>
            </a:xfrm>
            <a:prstGeom prst="rect">
              <a:avLst/>
            </a:prstGeom>
            <a:noFill/>
            <a:ln>
              <a:noFill/>
            </a:ln>
          </p:spPr>
        </p:pic>
        <p:sp>
          <p:nvSpPr>
            <p:cNvPr id="2162" name="Google Shape;2162;p48"/>
            <p:cNvSpPr txBox="1"/>
            <p:nvPr/>
          </p:nvSpPr>
          <p:spPr>
            <a:xfrm>
              <a:off x="0" y="14519"/>
              <a:ext cx="4536554" cy="9969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3200">
                  <a:solidFill>
                    <a:srgbClr val="00B050"/>
                  </a:solidFill>
                  <a:latin typeface="Arial Narrow"/>
                  <a:ea typeface="Arial Narrow"/>
                  <a:cs typeface="Arial Narrow"/>
                  <a:sym typeface="Arial Narrow"/>
                </a:rPr>
                <a:t>Secretaría de Salud de Medellín</a:t>
              </a: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s-ES" sz="11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2163" name="Google Shape;2163;p48"/>
          <p:cNvSpPr txBox="1"/>
          <p:nvPr/>
        </p:nvSpPr>
        <p:spPr>
          <a:xfrm>
            <a:off x="576114" y="1684583"/>
            <a:ext cx="3816424" cy="45148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Programa Vigilancia Epidemiológica – Subsecretaría de Salud Pública</a:t>
            </a:r>
            <a:endParaRPr sz="1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s-ES" sz="800">
                <a:solidFill>
                  <a:srgbClr val="000000"/>
                </a:solidFill>
                <a:latin typeface="Arial Narrow"/>
                <a:ea typeface="Arial Narrow"/>
                <a:cs typeface="Arial Narrow"/>
                <a:sym typeface="Arial Narrow"/>
              </a:rPr>
              <a:t>Periodo epidemiológico 09 de 2022 - Reporte Semanas 1 a 36 (Hasta septiembre 09 de 2022)</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5"/>
          <p:cNvSpPr/>
          <p:nvPr/>
        </p:nvSpPr>
        <p:spPr>
          <a:xfrm>
            <a:off x="0" y="23621"/>
            <a:ext cx="7200900" cy="460879"/>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9" name="Google Shape;159;p5"/>
          <p:cNvGrpSpPr/>
          <p:nvPr/>
        </p:nvGrpSpPr>
        <p:grpSpPr>
          <a:xfrm>
            <a:off x="277404" y="105617"/>
            <a:ext cx="3446504" cy="276999"/>
            <a:chOff x="2448322" y="74775"/>
            <a:chExt cx="3446504" cy="276999"/>
          </a:xfrm>
        </p:grpSpPr>
        <p:sp>
          <p:nvSpPr>
            <p:cNvPr id="160" name="Google Shape;160;p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61" name="Google Shape;161;p5"/>
            <p:cNvCxnSpPr>
              <a:stCxn id="160"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62" name="Google Shape;162;p5"/>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b="1" sz="1200">
                <a:solidFill>
                  <a:schemeClr val="dk1"/>
                </a:solidFill>
                <a:latin typeface="Arial Narrow"/>
                <a:ea typeface="Arial Narrow"/>
                <a:cs typeface="Arial Narrow"/>
                <a:sym typeface="Arial Narrow"/>
              </a:endParaRPr>
            </a:p>
          </p:txBody>
        </p:sp>
      </p:grpSp>
      <p:pic>
        <p:nvPicPr>
          <p:cNvPr id="163" name="Google Shape;163;p5"/>
          <p:cNvPicPr preferRelativeResize="0"/>
          <p:nvPr/>
        </p:nvPicPr>
        <p:blipFill rotWithShape="1">
          <a:blip r:embed="rId3">
            <a:alphaModFix/>
          </a:blip>
          <a:srcRect b="0" l="31453" r="56934" t="7635"/>
          <a:stretch/>
        </p:blipFill>
        <p:spPr>
          <a:xfrm>
            <a:off x="1934415" y="828686"/>
            <a:ext cx="551793" cy="785935"/>
          </a:xfrm>
          <a:prstGeom prst="rect">
            <a:avLst/>
          </a:prstGeom>
          <a:noFill/>
          <a:ln>
            <a:noFill/>
          </a:ln>
        </p:spPr>
      </p:pic>
      <p:sp>
        <p:nvSpPr>
          <p:cNvPr id="164" name="Google Shape;164;p5"/>
          <p:cNvSpPr/>
          <p:nvPr/>
        </p:nvSpPr>
        <p:spPr>
          <a:xfrm>
            <a:off x="419910" y="1741916"/>
            <a:ext cx="790983"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61,9%</a:t>
            </a:r>
            <a:endParaRPr b="1" sz="1600">
              <a:solidFill>
                <a:schemeClr val="dk1"/>
              </a:solidFill>
              <a:latin typeface="Arial Narrow"/>
              <a:ea typeface="Arial Narrow"/>
              <a:cs typeface="Arial Narrow"/>
              <a:sym typeface="Arial Narrow"/>
            </a:endParaRPr>
          </a:p>
        </p:txBody>
      </p:sp>
      <p:sp>
        <p:nvSpPr>
          <p:cNvPr id="165" name="Google Shape;165;p5"/>
          <p:cNvSpPr/>
          <p:nvPr/>
        </p:nvSpPr>
        <p:spPr>
          <a:xfrm>
            <a:off x="1787995" y="1741916"/>
            <a:ext cx="811038"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38,1%</a:t>
            </a:r>
            <a:endParaRPr b="1" sz="1600">
              <a:solidFill>
                <a:schemeClr val="dk1"/>
              </a:solidFill>
              <a:latin typeface="Arial Narrow"/>
              <a:ea typeface="Arial Narrow"/>
              <a:cs typeface="Arial Narrow"/>
              <a:sym typeface="Arial Narrow"/>
            </a:endParaRPr>
          </a:p>
        </p:txBody>
      </p:sp>
      <p:sp>
        <p:nvSpPr>
          <p:cNvPr id="166" name="Google Shape;166;p5"/>
          <p:cNvSpPr/>
          <p:nvPr/>
        </p:nvSpPr>
        <p:spPr>
          <a:xfrm>
            <a:off x="3227117" y="1765356"/>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41,9%</a:t>
            </a:r>
            <a:endParaRPr b="1" sz="1600">
              <a:solidFill>
                <a:schemeClr val="dk1"/>
              </a:solidFill>
              <a:latin typeface="Arial Narrow"/>
              <a:ea typeface="Arial Narrow"/>
              <a:cs typeface="Arial Narrow"/>
              <a:sym typeface="Arial Narrow"/>
            </a:endParaRPr>
          </a:p>
        </p:txBody>
      </p:sp>
      <p:sp>
        <p:nvSpPr>
          <p:cNvPr id="167" name="Google Shape;167;p5"/>
          <p:cNvSpPr/>
          <p:nvPr/>
        </p:nvSpPr>
        <p:spPr>
          <a:xfrm>
            <a:off x="4559644" y="1789214"/>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8,5%</a:t>
            </a:r>
            <a:endParaRPr b="1" sz="1600">
              <a:solidFill>
                <a:schemeClr val="dk1"/>
              </a:solidFill>
              <a:latin typeface="Arial Narrow"/>
              <a:ea typeface="Arial Narrow"/>
              <a:cs typeface="Arial Narrow"/>
              <a:sym typeface="Arial Narrow"/>
            </a:endParaRPr>
          </a:p>
        </p:txBody>
      </p:sp>
      <p:pic>
        <p:nvPicPr>
          <p:cNvPr id="168" name="Google Shape;168;p5"/>
          <p:cNvPicPr preferRelativeResize="0"/>
          <p:nvPr/>
        </p:nvPicPr>
        <p:blipFill rotWithShape="1">
          <a:blip r:embed="rId4">
            <a:alphaModFix/>
          </a:blip>
          <a:srcRect b="0" l="58247" r="0" t="0"/>
          <a:stretch/>
        </p:blipFill>
        <p:spPr>
          <a:xfrm>
            <a:off x="1964656" y="2510820"/>
            <a:ext cx="1157125" cy="1039258"/>
          </a:xfrm>
          <a:prstGeom prst="rect">
            <a:avLst/>
          </a:prstGeom>
          <a:noFill/>
          <a:ln>
            <a:noFill/>
          </a:ln>
        </p:spPr>
      </p:pic>
      <p:pic>
        <p:nvPicPr>
          <p:cNvPr id="169" name="Google Shape;169;p5"/>
          <p:cNvPicPr preferRelativeResize="0"/>
          <p:nvPr/>
        </p:nvPicPr>
        <p:blipFill rotWithShape="1">
          <a:blip r:embed="rId5">
            <a:alphaModFix/>
          </a:blip>
          <a:srcRect b="0" l="0" r="50000" t="0"/>
          <a:stretch/>
        </p:blipFill>
        <p:spPr>
          <a:xfrm>
            <a:off x="3700336" y="2411760"/>
            <a:ext cx="1268412" cy="1111250"/>
          </a:xfrm>
          <a:prstGeom prst="rect">
            <a:avLst/>
          </a:prstGeom>
          <a:noFill/>
          <a:ln>
            <a:noFill/>
          </a:ln>
        </p:spPr>
      </p:pic>
      <p:pic>
        <p:nvPicPr>
          <p:cNvPr id="170" name="Google Shape;170;p5"/>
          <p:cNvPicPr preferRelativeResize="0"/>
          <p:nvPr/>
        </p:nvPicPr>
        <p:blipFill rotWithShape="1">
          <a:blip r:embed="rId4">
            <a:alphaModFix/>
          </a:blip>
          <a:srcRect b="0" l="0" r="48966" t="0"/>
          <a:stretch/>
        </p:blipFill>
        <p:spPr>
          <a:xfrm>
            <a:off x="332260" y="2650922"/>
            <a:ext cx="1306822" cy="960264"/>
          </a:xfrm>
          <a:prstGeom prst="rect">
            <a:avLst/>
          </a:prstGeom>
          <a:noFill/>
          <a:ln>
            <a:noFill/>
          </a:ln>
        </p:spPr>
      </p:pic>
      <p:pic>
        <p:nvPicPr>
          <p:cNvPr id="171" name="Google Shape;171;p5"/>
          <p:cNvPicPr preferRelativeResize="0"/>
          <p:nvPr/>
        </p:nvPicPr>
        <p:blipFill rotWithShape="1">
          <a:blip r:embed="rId5">
            <a:alphaModFix/>
          </a:blip>
          <a:srcRect b="0" l="50528" r="0" t="0"/>
          <a:stretch/>
        </p:blipFill>
        <p:spPr>
          <a:xfrm>
            <a:off x="5497770" y="2465642"/>
            <a:ext cx="1255027" cy="1111250"/>
          </a:xfrm>
          <a:prstGeom prst="rect">
            <a:avLst/>
          </a:prstGeom>
          <a:noFill/>
          <a:ln>
            <a:noFill/>
          </a:ln>
        </p:spPr>
      </p:pic>
      <p:graphicFrame>
        <p:nvGraphicFramePr>
          <p:cNvPr id="172" name="Google Shape;172;p5"/>
          <p:cNvGraphicFramePr/>
          <p:nvPr/>
        </p:nvGraphicFramePr>
        <p:xfrm>
          <a:off x="144066" y="3523010"/>
          <a:ext cx="3000000" cy="3000000"/>
        </p:xfrm>
        <a:graphic>
          <a:graphicData uri="http://schemas.openxmlformats.org/drawingml/2006/table">
            <a:tbl>
              <a:tblPr bandRow="1" firstRow="1">
                <a:noFill/>
                <a:tableStyleId>{FF87880D-D0AE-45EA-9E9B-CB5E192FD8EE}</a:tableStyleId>
              </a:tblPr>
              <a:tblGrid>
                <a:gridCol w="1631400"/>
                <a:gridCol w="1664025"/>
                <a:gridCol w="1822500"/>
                <a:gridCol w="1866850"/>
              </a:tblGrid>
              <a:tr h="370850">
                <a:tc>
                  <a:txBody>
                    <a:bodyPr/>
                    <a:lstStyle/>
                    <a:p>
                      <a:pPr indent="0" lvl="0" marL="0" marR="0" rtl="0" algn="ctr">
                        <a:spcBef>
                          <a:spcPts val="0"/>
                        </a:spcBef>
                        <a:spcAft>
                          <a:spcPts val="0"/>
                        </a:spcAft>
                        <a:buNone/>
                      </a:pPr>
                      <a:r>
                        <a:rPr b="1" lang="es-ES" sz="1200" u="sng">
                          <a:latin typeface="Arial Narrow"/>
                          <a:ea typeface="Arial Narrow"/>
                          <a:cs typeface="Arial Narrow"/>
                          <a:sym typeface="Arial Narrow"/>
                        </a:rPr>
                        <a:t>Privados de la Libertad</a:t>
                      </a:r>
                      <a:endParaRPr b="1" sz="1200" u="sng">
                        <a:solidFill>
                          <a:srgbClr val="000000"/>
                        </a:solidFill>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b="1" lang="es-ES" sz="1200" u="sng">
                          <a:latin typeface="Arial Narrow"/>
                          <a:ea typeface="Arial Narrow"/>
                          <a:cs typeface="Arial Narrow"/>
                          <a:sym typeface="Arial Narrow"/>
                        </a:rPr>
                        <a:t>Habitante</a:t>
                      </a:r>
                      <a:r>
                        <a:rPr b="1" lang="es-ES" sz="1200" u="sng">
                          <a:latin typeface="Arial Narrow"/>
                          <a:ea typeface="Arial Narrow"/>
                          <a:cs typeface="Arial Narrow"/>
                          <a:sym typeface="Arial Narrow"/>
                        </a:rPr>
                        <a:t> de calle</a:t>
                      </a:r>
                      <a:endParaRPr b="1" sz="1200" u="sng">
                        <a:solidFill>
                          <a:srgbClr val="000000"/>
                        </a:solidFill>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b="1" lang="es-ES" sz="1200" u="sng">
                          <a:latin typeface="Arial Narrow"/>
                          <a:ea typeface="Arial Narrow"/>
                          <a:cs typeface="Arial Narrow"/>
                          <a:sym typeface="Arial Narrow"/>
                        </a:rPr>
                        <a:t>Profesionales de la</a:t>
                      </a:r>
                      <a:r>
                        <a:rPr b="1" lang="es-ES" sz="1200" u="sng">
                          <a:latin typeface="Arial Narrow"/>
                          <a:ea typeface="Arial Narrow"/>
                          <a:cs typeface="Arial Narrow"/>
                          <a:sym typeface="Arial Narrow"/>
                        </a:rPr>
                        <a:t> salud</a:t>
                      </a:r>
                      <a:endParaRPr b="1" sz="1200" u="sng">
                        <a:solidFill>
                          <a:srgbClr val="000000"/>
                        </a:solidFill>
                        <a:latin typeface="Arial Narrow"/>
                        <a:ea typeface="Arial Narrow"/>
                        <a:cs typeface="Arial Narrow"/>
                        <a:sym typeface="Arial Narrow"/>
                      </a:endParaRPr>
                    </a:p>
                  </a:txBody>
                  <a:tcPr marT="45725" marB="45725" marR="91450" marL="91450"/>
                </a:tc>
                <a:tc>
                  <a:txBody>
                    <a:bodyPr/>
                    <a:lstStyle/>
                    <a:p>
                      <a:pPr indent="0" lvl="0" marL="0" marR="0" rtl="0" algn="ctr">
                        <a:spcBef>
                          <a:spcPts val="0"/>
                        </a:spcBef>
                        <a:spcAft>
                          <a:spcPts val="0"/>
                        </a:spcAft>
                        <a:buNone/>
                      </a:pPr>
                      <a:r>
                        <a:rPr b="1" lang="es-ES" sz="1200" u="sng">
                          <a:latin typeface="Arial Narrow"/>
                          <a:ea typeface="Arial Narrow"/>
                          <a:cs typeface="Arial Narrow"/>
                          <a:sym typeface="Arial Narrow"/>
                        </a:rPr>
                        <a:t>Población Migrante</a:t>
                      </a:r>
                      <a:endParaRPr b="1" sz="1200" u="sng">
                        <a:solidFill>
                          <a:srgbClr val="000000"/>
                        </a:solidFill>
                        <a:latin typeface="Arial Narrow"/>
                        <a:ea typeface="Arial Narrow"/>
                        <a:cs typeface="Arial Narrow"/>
                        <a:sym typeface="Arial Narrow"/>
                      </a:endParaRPr>
                    </a:p>
                  </a:txBody>
                  <a:tcPr marT="45725" marB="45725" marR="91450" marL="91450"/>
                </a:tc>
              </a:tr>
            </a:tbl>
          </a:graphicData>
        </a:graphic>
      </p:graphicFrame>
      <p:sp>
        <p:nvSpPr>
          <p:cNvPr id="173" name="Google Shape;173;p5"/>
          <p:cNvSpPr/>
          <p:nvPr/>
        </p:nvSpPr>
        <p:spPr>
          <a:xfrm>
            <a:off x="529379" y="3801192"/>
            <a:ext cx="893884"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14 casos</a:t>
            </a:r>
            <a:endParaRPr b="1" sz="1400">
              <a:solidFill>
                <a:schemeClr val="dk1"/>
              </a:solidFill>
              <a:latin typeface="Arial Narrow"/>
              <a:ea typeface="Arial Narrow"/>
              <a:cs typeface="Arial Narrow"/>
              <a:sym typeface="Arial Narrow"/>
            </a:endParaRPr>
          </a:p>
        </p:txBody>
      </p:sp>
      <p:sp>
        <p:nvSpPr>
          <p:cNvPr id="174" name="Google Shape;174;p5"/>
          <p:cNvSpPr/>
          <p:nvPr/>
        </p:nvSpPr>
        <p:spPr>
          <a:xfrm>
            <a:off x="2079654" y="3801192"/>
            <a:ext cx="971485"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23 casos</a:t>
            </a:r>
            <a:endParaRPr b="1" sz="1400">
              <a:solidFill>
                <a:schemeClr val="dk1"/>
              </a:solidFill>
              <a:latin typeface="Arial Narrow"/>
              <a:ea typeface="Arial Narrow"/>
              <a:cs typeface="Arial Narrow"/>
              <a:sym typeface="Arial Narrow"/>
            </a:endParaRPr>
          </a:p>
        </p:txBody>
      </p:sp>
      <p:sp>
        <p:nvSpPr>
          <p:cNvPr id="175" name="Google Shape;175;p5"/>
          <p:cNvSpPr/>
          <p:nvPr/>
        </p:nvSpPr>
        <p:spPr>
          <a:xfrm>
            <a:off x="3964508" y="3793100"/>
            <a:ext cx="880066"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18 casos</a:t>
            </a:r>
            <a:endParaRPr b="1" sz="1400">
              <a:solidFill>
                <a:schemeClr val="dk1"/>
              </a:solidFill>
              <a:latin typeface="Arial Narrow"/>
              <a:ea typeface="Arial Narrow"/>
              <a:cs typeface="Arial Narrow"/>
              <a:sym typeface="Arial Narrow"/>
            </a:endParaRPr>
          </a:p>
        </p:txBody>
      </p:sp>
      <p:sp>
        <p:nvSpPr>
          <p:cNvPr id="176" name="Google Shape;176;p5"/>
          <p:cNvSpPr/>
          <p:nvPr/>
        </p:nvSpPr>
        <p:spPr>
          <a:xfrm>
            <a:off x="5803688" y="3801192"/>
            <a:ext cx="893106"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55 casos</a:t>
            </a:r>
            <a:endParaRPr b="1" sz="1400">
              <a:solidFill>
                <a:schemeClr val="dk1"/>
              </a:solidFill>
              <a:latin typeface="Arial Narrow"/>
              <a:ea typeface="Arial Narrow"/>
              <a:cs typeface="Arial Narrow"/>
              <a:sym typeface="Arial Narrow"/>
            </a:endParaRPr>
          </a:p>
        </p:txBody>
      </p:sp>
      <p:pic>
        <p:nvPicPr>
          <p:cNvPr id="177" name="Google Shape;177;p5"/>
          <p:cNvPicPr preferRelativeResize="0"/>
          <p:nvPr/>
        </p:nvPicPr>
        <p:blipFill rotWithShape="1">
          <a:blip r:embed="rId6">
            <a:alphaModFix/>
          </a:blip>
          <a:srcRect b="0" l="0" r="0" t="0"/>
          <a:stretch/>
        </p:blipFill>
        <p:spPr>
          <a:xfrm>
            <a:off x="5688682" y="942404"/>
            <a:ext cx="1344613" cy="650082"/>
          </a:xfrm>
          <a:prstGeom prst="rect">
            <a:avLst/>
          </a:prstGeom>
          <a:noFill/>
          <a:ln>
            <a:noFill/>
          </a:ln>
        </p:spPr>
      </p:pic>
      <p:sp>
        <p:nvSpPr>
          <p:cNvPr id="178" name="Google Shape;178;p5"/>
          <p:cNvSpPr txBox="1"/>
          <p:nvPr/>
        </p:nvSpPr>
        <p:spPr>
          <a:xfrm>
            <a:off x="5899235" y="1509082"/>
            <a:ext cx="122960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Coinfección</a:t>
            </a:r>
            <a:endParaRPr b="1" sz="1200" u="sng">
              <a:solidFill>
                <a:schemeClr val="dk1"/>
              </a:solidFill>
              <a:latin typeface="Arial Narrow"/>
              <a:ea typeface="Arial Narrow"/>
              <a:cs typeface="Arial Narrow"/>
              <a:sym typeface="Arial Narrow"/>
            </a:endParaRPr>
          </a:p>
        </p:txBody>
      </p:sp>
      <p:sp>
        <p:nvSpPr>
          <p:cNvPr id="179" name="Google Shape;179;p5"/>
          <p:cNvSpPr/>
          <p:nvPr/>
        </p:nvSpPr>
        <p:spPr>
          <a:xfrm>
            <a:off x="5944799" y="1766114"/>
            <a:ext cx="80799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15,9%</a:t>
            </a:r>
            <a:endParaRPr b="1" sz="1600">
              <a:solidFill>
                <a:schemeClr val="dk1"/>
              </a:solidFill>
              <a:latin typeface="Arial Narrow"/>
              <a:ea typeface="Arial Narrow"/>
              <a:cs typeface="Arial Narrow"/>
              <a:sym typeface="Arial Narrow"/>
            </a:endParaRPr>
          </a:p>
        </p:txBody>
      </p:sp>
      <p:sp>
        <p:nvSpPr>
          <p:cNvPr id="180" name="Google Shape;180;p5"/>
          <p:cNvSpPr txBox="1"/>
          <p:nvPr/>
        </p:nvSpPr>
        <p:spPr>
          <a:xfrm>
            <a:off x="5746184" y="2097021"/>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245 casos</a:t>
            </a:r>
            <a:endParaRPr b="1" sz="1200">
              <a:solidFill>
                <a:schemeClr val="dk1"/>
              </a:solidFill>
              <a:latin typeface="Arial Narrow"/>
              <a:ea typeface="Arial Narrow"/>
              <a:cs typeface="Arial Narrow"/>
              <a:sym typeface="Arial Narrow"/>
            </a:endParaRPr>
          </a:p>
        </p:txBody>
      </p:sp>
      <p:sp>
        <p:nvSpPr>
          <p:cNvPr id="181" name="Google Shape;181;p5"/>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5</a:t>
            </a:r>
            <a:endParaRPr b="1" sz="1050">
              <a:solidFill>
                <a:schemeClr val="dk1"/>
              </a:solidFill>
              <a:latin typeface="Arial Narrow"/>
              <a:ea typeface="Arial Narrow"/>
              <a:cs typeface="Arial Narrow"/>
              <a:sym typeface="Arial Narrow"/>
            </a:endParaRPr>
          </a:p>
        </p:txBody>
      </p:sp>
      <p:sp>
        <p:nvSpPr>
          <p:cNvPr id="182" name="Google Shape;182;p5"/>
          <p:cNvSpPr txBox="1"/>
          <p:nvPr/>
        </p:nvSpPr>
        <p:spPr>
          <a:xfrm>
            <a:off x="655206" y="4806760"/>
            <a:ext cx="233134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Porcentaje de casos de tuberculosis</a:t>
            </a:r>
            <a:endParaRPr/>
          </a:p>
        </p:txBody>
      </p:sp>
      <p:cxnSp>
        <p:nvCxnSpPr>
          <p:cNvPr id="183" name="Google Shape;183;p5"/>
          <p:cNvCxnSpPr/>
          <p:nvPr/>
        </p:nvCxnSpPr>
        <p:spPr>
          <a:xfrm>
            <a:off x="4247918" y="5804229"/>
            <a:ext cx="2222505" cy="0"/>
          </a:xfrm>
          <a:prstGeom prst="straightConnector1">
            <a:avLst/>
          </a:prstGeom>
          <a:noFill/>
          <a:ln cap="flat" cmpd="sng" w="9525">
            <a:solidFill>
              <a:srgbClr val="002060"/>
            </a:solidFill>
            <a:prstDash val="solid"/>
            <a:round/>
            <a:headEnd len="sm" w="sm" type="none"/>
            <a:tailEnd len="med" w="med" type="oval"/>
          </a:ln>
        </p:spPr>
      </p:cxnSp>
      <p:cxnSp>
        <p:nvCxnSpPr>
          <p:cNvPr id="184" name="Google Shape;184;p5"/>
          <p:cNvCxnSpPr/>
          <p:nvPr/>
        </p:nvCxnSpPr>
        <p:spPr>
          <a:xfrm rot="10800000">
            <a:off x="745292" y="5804229"/>
            <a:ext cx="2259337" cy="0"/>
          </a:xfrm>
          <a:prstGeom prst="straightConnector1">
            <a:avLst/>
          </a:prstGeom>
          <a:noFill/>
          <a:ln cap="flat" cmpd="sng" w="9525">
            <a:solidFill>
              <a:srgbClr val="002060"/>
            </a:solidFill>
            <a:prstDash val="solid"/>
            <a:round/>
            <a:headEnd len="sm" w="sm" type="none"/>
            <a:tailEnd len="med" w="med" type="oval"/>
          </a:ln>
        </p:spPr>
      </p:cxnSp>
      <p:sp>
        <p:nvSpPr>
          <p:cNvPr id="185" name="Google Shape;185;p5"/>
          <p:cNvSpPr txBox="1"/>
          <p:nvPr/>
        </p:nvSpPr>
        <p:spPr>
          <a:xfrm>
            <a:off x="683841" y="5229646"/>
            <a:ext cx="864339"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82,5%</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Pulmonar</a:t>
            </a:r>
            <a:endParaRPr b="1" sz="1400">
              <a:solidFill>
                <a:schemeClr val="dk1"/>
              </a:solidFill>
              <a:latin typeface="Arial Narrow"/>
              <a:ea typeface="Arial Narrow"/>
              <a:cs typeface="Arial Narrow"/>
              <a:sym typeface="Arial Narrow"/>
            </a:endParaRPr>
          </a:p>
        </p:txBody>
      </p:sp>
      <p:sp>
        <p:nvSpPr>
          <p:cNvPr id="186" name="Google Shape;186;p5"/>
          <p:cNvSpPr txBox="1"/>
          <p:nvPr/>
        </p:nvSpPr>
        <p:spPr>
          <a:xfrm>
            <a:off x="1750759" y="5229646"/>
            <a:ext cx="1225015"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17,5%</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Extrapulmonar</a:t>
            </a:r>
            <a:endParaRPr b="1" sz="1400">
              <a:solidFill>
                <a:schemeClr val="dk1"/>
              </a:solidFill>
              <a:latin typeface="Arial Narrow"/>
              <a:ea typeface="Arial Narrow"/>
              <a:cs typeface="Arial Narrow"/>
              <a:sym typeface="Arial Narrow"/>
            </a:endParaRPr>
          </a:p>
        </p:txBody>
      </p:sp>
      <p:sp>
        <p:nvSpPr>
          <p:cNvPr id="187" name="Google Shape;187;p5"/>
          <p:cNvSpPr txBox="1"/>
          <p:nvPr/>
        </p:nvSpPr>
        <p:spPr>
          <a:xfrm>
            <a:off x="3924902" y="4811251"/>
            <a:ext cx="248718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Porcentaje de antecedente de tratamiento</a:t>
            </a:r>
            <a:endParaRPr/>
          </a:p>
        </p:txBody>
      </p:sp>
      <p:sp>
        <p:nvSpPr>
          <p:cNvPr id="188" name="Google Shape;188;p5"/>
          <p:cNvSpPr txBox="1"/>
          <p:nvPr/>
        </p:nvSpPr>
        <p:spPr>
          <a:xfrm>
            <a:off x="4156918" y="5241858"/>
            <a:ext cx="659155"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89,9%</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Nuevo</a:t>
            </a:r>
            <a:endParaRPr b="1" sz="1400">
              <a:solidFill>
                <a:schemeClr val="dk1"/>
              </a:solidFill>
              <a:latin typeface="Arial Narrow"/>
              <a:ea typeface="Arial Narrow"/>
              <a:cs typeface="Arial Narrow"/>
              <a:sym typeface="Arial Narrow"/>
            </a:endParaRPr>
          </a:p>
        </p:txBody>
      </p:sp>
      <p:sp>
        <p:nvSpPr>
          <p:cNvPr id="189" name="Google Shape;189;p5"/>
          <p:cNvSpPr txBox="1"/>
          <p:nvPr/>
        </p:nvSpPr>
        <p:spPr>
          <a:xfrm>
            <a:off x="4867099" y="5243542"/>
            <a:ext cx="1603324"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10,1%</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Previamente tratado</a:t>
            </a:r>
            <a:endParaRPr b="1" sz="1400">
              <a:solidFill>
                <a:schemeClr val="dk1"/>
              </a:solidFill>
              <a:latin typeface="Arial Narrow"/>
              <a:ea typeface="Arial Narrow"/>
              <a:cs typeface="Arial Narrow"/>
              <a:sym typeface="Arial Narrow"/>
            </a:endParaRPr>
          </a:p>
        </p:txBody>
      </p:sp>
      <p:sp>
        <p:nvSpPr>
          <p:cNvPr id="190" name="Google Shape;190;p5"/>
          <p:cNvSpPr/>
          <p:nvPr/>
        </p:nvSpPr>
        <p:spPr>
          <a:xfrm>
            <a:off x="-3736" y="428021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1" name="Google Shape;191;p5"/>
          <p:cNvGrpSpPr/>
          <p:nvPr/>
        </p:nvGrpSpPr>
        <p:grpSpPr>
          <a:xfrm>
            <a:off x="242311" y="4362212"/>
            <a:ext cx="3486389" cy="276999"/>
            <a:chOff x="2448322" y="74775"/>
            <a:chExt cx="3486389" cy="276999"/>
          </a:xfrm>
        </p:grpSpPr>
        <p:sp>
          <p:nvSpPr>
            <p:cNvPr id="192" name="Google Shape;192;p5"/>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193" name="Google Shape;193;p5"/>
            <p:cNvCxnSpPr>
              <a:stCxn id="19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194" name="Google Shape;194;p5"/>
            <p:cNvSpPr txBox="1"/>
            <p:nvPr/>
          </p:nvSpPr>
          <p:spPr>
            <a:xfrm>
              <a:off x="3342423"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b="1" sz="1200">
                <a:solidFill>
                  <a:schemeClr val="dk1"/>
                </a:solidFill>
                <a:latin typeface="Arial Narrow"/>
                <a:ea typeface="Arial Narrow"/>
                <a:cs typeface="Arial Narrow"/>
                <a:sym typeface="Arial Narrow"/>
              </a:endParaRPr>
            </a:p>
          </p:txBody>
        </p:sp>
      </p:grpSp>
      <p:sp>
        <p:nvSpPr>
          <p:cNvPr id="195" name="Google Shape;195;p5"/>
          <p:cNvSpPr/>
          <p:nvPr/>
        </p:nvSpPr>
        <p:spPr>
          <a:xfrm>
            <a:off x="420292" y="2089658"/>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953 casos</a:t>
            </a:r>
            <a:endParaRPr/>
          </a:p>
        </p:txBody>
      </p:sp>
      <p:sp>
        <p:nvSpPr>
          <p:cNvPr id="196" name="Google Shape;196;p5"/>
          <p:cNvSpPr/>
          <p:nvPr/>
        </p:nvSpPr>
        <p:spPr>
          <a:xfrm>
            <a:off x="1833698" y="2089247"/>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586 casos</a:t>
            </a:r>
            <a:endParaRPr/>
          </a:p>
        </p:txBody>
      </p:sp>
      <p:sp>
        <p:nvSpPr>
          <p:cNvPr id="197" name="Google Shape;197;p5"/>
          <p:cNvSpPr/>
          <p:nvPr/>
        </p:nvSpPr>
        <p:spPr>
          <a:xfrm>
            <a:off x="3201413" y="2099679"/>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646 casos</a:t>
            </a:r>
            <a:endParaRPr/>
          </a:p>
        </p:txBody>
      </p:sp>
      <p:sp>
        <p:nvSpPr>
          <p:cNvPr id="198" name="Google Shape;198;p5"/>
          <p:cNvSpPr/>
          <p:nvPr/>
        </p:nvSpPr>
        <p:spPr>
          <a:xfrm>
            <a:off x="4607097" y="2107821"/>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131 casos</a:t>
            </a:r>
            <a:endParaRPr b="1" sz="1200">
              <a:solidFill>
                <a:schemeClr val="dk1"/>
              </a:solidFill>
              <a:latin typeface="Arial Narrow"/>
              <a:ea typeface="Arial Narrow"/>
              <a:cs typeface="Arial Narrow"/>
              <a:sym typeface="Arial Narrow"/>
            </a:endParaRPr>
          </a:p>
        </p:txBody>
      </p:sp>
      <p:pic>
        <p:nvPicPr>
          <p:cNvPr id="199" name="Google Shape;199;p5"/>
          <p:cNvPicPr preferRelativeResize="0"/>
          <p:nvPr/>
        </p:nvPicPr>
        <p:blipFill rotWithShape="1">
          <a:blip r:embed="rId3">
            <a:alphaModFix/>
          </a:blip>
          <a:srcRect b="0" l="0" r="86146" t="12580"/>
          <a:stretch/>
        </p:blipFill>
        <p:spPr>
          <a:xfrm>
            <a:off x="477736" y="830744"/>
            <a:ext cx="658263" cy="743858"/>
          </a:xfrm>
          <a:prstGeom prst="rect">
            <a:avLst/>
          </a:prstGeom>
          <a:noFill/>
          <a:ln>
            <a:noFill/>
          </a:ln>
        </p:spPr>
      </p:pic>
      <p:sp>
        <p:nvSpPr>
          <p:cNvPr id="200" name="Google Shape;200;p5"/>
          <p:cNvSpPr/>
          <p:nvPr/>
        </p:nvSpPr>
        <p:spPr>
          <a:xfrm>
            <a:off x="370561" y="1409280"/>
            <a:ext cx="8563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 </a:t>
            </a:r>
            <a:r>
              <a:rPr b="1" lang="es-ES" sz="1200" u="sng">
                <a:solidFill>
                  <a:schemeClr val="dk1"/>
                </a:solidFill>
                <a:latin typeface="Arial Narrow"/>
                <a:ea typeface="Arial Narrow"/>
                <a:cs typeface="Arial Narrow"/>
                <a:sym typeface="Arial Narrow"/>
              </a:rPr>
              <a:t>Masculino</a:t>
            </a:r>
            <a:endParaRPr/>
          </a:p>
        </p:txBody>
      </p:sp>
      <p:sp>
        <p:nvSpPr>
          <p:cNvPr id="201" name="Google Shape;201;p5"/>
          <p:cNvSpPr/>
          <p:nvPr/>
        </p:nvSpPr>
        <p:spPr>
          <a:xfrm>
            <a:off x="1791306" y="1393514"/>
            <a:ext cx="85632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800">
                <a:solidFill>
                  <a:schemeClr val="dk1"/>
                </a:solidFill>
                <a:latin typeface="Calibri"/>
                <a:ea typeface="Calibri"/>
                <a:cs typeface="Calibri"/>
                <a:sym typeface="Calibri"/>
              </a:rPr>
              <a:t> </a:t>
            </a: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202" name="Google Shape;202;p5"/>
          <p:cNvSpPr/>
          <p:nvPr/>
        </p:nvSpPr>
        <p:spPr>
          <a:xfrm>
            <a:off x="3034455" y="1461784"/>
            <a:ext cx="105830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800">
                <a:solidFill>
                  <a:schemeClr val="dk1"/>
                </a:solidFill>
                <a:latin typeface="Calibri"/>
                <a:ea typeface="Calibri"/>
                <a:cs typeface="Calibri"/>
                <a:sym typeface="Calibri"/>
              </a:rPr>
              <a:t> </a:t>
            </a:r>
            <a:r>
              <a:rPr b="1" lang="es-ES" sz="1200" u="sng">
                <a:solidFill>
                  <a:schemeClr val="dk1"/>
                </a:solidFill>
                <a:latin typeface="Arial Narrow"/>
                <a:ea typeface="Arial Narrow"/>
                <a:cs typeface="Arial Narrow"/>
                <a:sym typeface="Arial Narrow"/>
              </a:rPr>
              <a:t>Hospitalizado</a:t>
            </a:r>
            <a:endParaRPr b="1" sz="1200" u="sng">
              <a:solidFill>
                <a:srgbClr val="000000"/>
              </a:solidFill>
              <a:latin typeface="Arial Narrow"/>
              <a:ea typeface="Arial Narrow"/>
              <a:cs typeface="Arial Narrow"/>
              <a:sym typeface="Arial Narrow"/>
            </a:endParaRPr>
          </a:p>
        </p:txBody>
      </p:sp>
      <p:sp>
        <p:nvSpPr>
          <p:cNvPr id="203" name="Google Shape;203;p5"/>
          <p:cNvSpPr/>
          <p:nvPr/>
        </p:nvSpPr>
        <p:spPr>
          <a:xfrm>
            <a:off x="4510334" y="1509082"/>
            <a:ext cx="838691"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 </a:t>
            </a:r>
            <a:r>
              <a:rPr b="1" lang="es-ES" sz="1200" u="sng">
                <a:solidFill>
                  <a:schemeClr val="dk1"/>
                </a:solidFill>
                <a:latin typeface="Arial Narrow"/>
                <a:ea typeface="Arial Narrow"/>
                <a:cs typeface="Arial Narrow"/>
                <a:sym typeface="Arial Narrow"/>
              </a:rPr>
              <a:t>Fallecidos</a:t>
            </a:r>
            <a:endParaRPr b="1" sz="1200" u="sng">
              <a:solidFill>
                <a:srgbClr val="000000"/>
              </a:solidFill>
              <a:latin typeface="Arial Narrow"/>
              <a:ea typeface="Arial Narrow"/>
              <a:cs typeface="Arial Narrow"/>
              <a:sym typeface="Arial Narrow"/>
            </a:endParaRPr>
          </a:p>
        </p:txBody>
      </p:sp>
      <p:grpSp>
        <p:nvGrpSpPr>
          <p:cNvPr id="204" name="Google Shape;204;p5"/>
          <p:cNvGrpSpPr/>
          <p:nvPr/>
        </p:nvGrpSpPr>
        <p:grpSpPr>
          <a:xfrm>
            <a:off x="432098" y="2303427"/>
            <a:ext cx="2369637" cy="436842"/>
            <a:chOff x="3060726" y="484500"/>
            <a:chExt cx="2369637" cy="436842"/>
          </a:xfrm>
        </p:grpSpPr>
        <p:sp>
          <p:nvSpPr>
            <p:cNvPr id="205" name="Google Shape;205;p5"/>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06" name="Google Shape;206;p5"/>
            <p:cNvSpPr txBox="1"/>
            <p:nvPr/>
          </p:nvSpPr>
          <p:spPr>
            <a:xfrm>
              <a:off x="3060726" y="484500"/>
              <a:ext cx="232023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Poblaciones especiales</a:t>
              </a:r>
              <a:endParaRPr b="1" sz="1600">
                <a:solidFill>
                  <a:schemeClr val="dk1"/>
                </a:solidFill>
                <a:latin typeface="Arial Narrow"/>
                <a:ea typeface="Arial Narrow"/>
                <a:cs typeface="Arial Narrow"/>
                <a:sym typeface="Arial Narrow"/>
              </a:endParaRPr>
            </a:p>
          </p:txBody>
        </p:sp>
      </p:grpSp>
      <p:sp>
        <p:nvSpPr>
          <p:cNvPr id="207" name="Google Shape;207;p5"/>
          <p:cNvSpPr/>
          <p:nvPr/>
        </p:nvSpPr>
        <p:spPr>
          <a:xfrm>
            <a:off x="310623" y="8698710"/>
            <a:ext cx="6566214"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b="1" lang="es-ES" sz="800">
                <a:solidFill>
                  <a:schemeClr val="dk1"/>
                </a:solidFill>
                <a:latin typeface="Arial Narrow"/>
                <a:ea typeface="Arial Narrow"/>
                <a:cs typeface="Arial Narrow"/>
                <a:sym typeface="Arial Narrow"/>
              </a:rPr>
              <a:t>Figura Tasa de incidencia y numero  casos notificados de tuberculosis todas las formas por grupo de edad Medellín, a Periodo epidemiológico 9  acumulado de 2022. </a:t>
            </a:r>
            <a:endParaRPr b="1" sz="800">
              <a:solidFill>
                <a:schemeClr val="dk1"/>
              </a:solidFill>
              <a:latin typeface="Arial Narrow"/>
              <a:ea typeface="Arial Narrow"/>
              <a:cs typeface="Arial Narrow"/>
              <a:sym typeface="Arial Narrow"/>
            </a:endParaRPr>
          </a:p>
        </p:txBody>
      </p:sp>
      <p:pic>
        <p:nvPicPr>
          <p:cNvPr id="208" name="Google Shape;208;p5"/>
          <p:cNvPicPr preferRelativeResize="0"/>
          <p:nvPr/>
        </p:nvPicPr>
        <p:blipFill rotWithShape="1">
          <a:blip r:embed="rId7">
            <a:alphaModFix/>
          </a:blip>
          <a:srcRect b="0" l="10893" r="64411" t="0"/>
          <a:stretch/>
        </p:blipFill>
        <p:spPr>
          <a:xfrm>
            <a:off x="3111553" y="840721"/>
            <a:ext cx="904106" cy="743198"/>
          </a:xfrm>
          <a:prstGeom prst="rect">
            <a:avLst/>
          </a:prstGeom>
          <a:noFill/>
          <a:ln>
            <a:noFill/>
          </a:ln>
        </p:spPr>
      </p:pic>
      <p:pic>
        <p:nvPicPr>
          <p:cNvPr id="209" name="Google Shape;209;p5"/>
          <p:cNvPicPr preferRelativeResize="0"/>
          <p:nvPr/>
        </p:nvPicPr>
        <p:blipFill rotWithShape="1">
          <a:blip r:embed="rId8">
            <a:alphaModFix/>
          </a:blip>
          <a:srcRect b="0" l="55406" r="19476" t="0"/>
          <a:stretch/>
        </p:blipFill>
        <p:spPr>
          <a:xfrm>
            <a:off x="4404541" y="875894"/>
            <a:ext cx="844527" cy="708025"/>
          </a:xfrm>
          <a:prstGeom prst="rect">
            <a:avLst/>
          </a:prstGeom>
          <a:noFill/>
          <a:ln>
            <a:noFill/>
          </a:ln>
        </p:spPr>
      </p:pic>
      <p:pic>
        <p:nvPicPr>
          <p:cNvPr id="210" name="Google Shape;210;p5"/>
          <p:cNvPicPr preferRelativeResize="0"/>
          <p:nvPr/>
        </p:nvPicPr>
        <p:blipFill rotWithShape="1">
          <a:blip r:embed="rId9">
            <a:alphaModFix/>
          </a:blip>
          <a:srcRect b="0" l="0" r="0" t="0"/>
          <a:stretch/>
        </p:blipFill>
        <p:spPr>
          <a:xfrm>
            <a:off x="110390" y="5940152"/>
            <a:ext cx="7044176" cy="259228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6"/>
          <p:cNvSpPr/>
          <p:nvPr/>
        </p:nvSpPr>
        <p:spPr>
          <a:xfrm>
            <a:off x="0" y="18080"/>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16" name="Google Shape;216;p6"/>
          <p:cNvGrpSpPr/>
          <p:nvPr/>
        </p:nvGrpSpPr>
        <p:grpSpPr>
          <a:xfrm>
            <a:off x="277404" y="131608"/>
            <a:ext cx="3446504" cy="276999"/>
            <a:chOff x="2448322" y="74775"/>
            <a:chExt cx="3446504" cy="276999"/>
          </a:xfrm>
        </p:grpSpPr>
        <p:sp>
          <p:nvSpPr>
            <p:cNvPr id="217" name="Google Shape;217;p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18" name="Google Shape;218;p6"/>
            <p:cNvCxnSpPr>
              <a:stCxn id="217"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19" name="Google Shape;219;p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Análisis de resistencia</a:t>
              </a:r>
              <a:endParaRPr b="1" sz="1200">
                <a:solidFill>
                  <a:schemeClr val="dk1"/>
                </a:solidFill>
                <a:latin typeface="Arial Narrow"/>
                <a:ea typeface="Arial Narrow"/>
                <a:cs typeface="Arial Narrow"/>
                <a:sym typeface="Arial Narrow"/>
              </a:endParaRPr>
            </a:p>
          </p:txBody>
        </p:sp>
      </p:grpSp>
      <p:grpSp>
        <p:nvGrpSpPr>
          <p:cNvPr id="220" name="Google Shape;220;p6"/>
          <p:cNvGrpSpPr/>
          <p:nvPr/>
        </p:nvGrpSpPr>
        <p:grpSpPr>
          <a:xfrm>
            <a:off x="627150" y="645427"/>
            <a:ext cx="1698105" cy="1972170"/>
            <a:chOff x="5222211" y="5004048"/>
            <a:chExt cx="1698105" cy="1972170"/>
          </a:xfrm>
        </p:grpSpPr>
        <p:pic>
          <p:nvPicPr>
            <p:cNvPr id="221" name="Google Shape;221;p6"/>
            <p:cNvPicPr preferRelativeResize="0"/>
            <p:nvPr/>
          </p:nvPicPr>
          <p:blipFill rotWithShape="1">
            <a:blip r:embed="rId3">
              <a:alphaModFix/>
            </a:blip>
            <a:srcRect b="0" l="0" r="0" t="0"/>
            <a:stretch/>
          </p:blipFill>
          <p:spPr>
            <a:xfrm>
              <a:off x="5222211" y="5004048"/>
              <a:ext cx="1698105" cy="1107232"/>
            </a:xfrm>
            <a:prstGeom prst="rect">
              <a:avLst/>
            </a:prstGeom>
            <a:noFill/>
            <a:ln>
              <a:noFill/>
            </a:ln>
          </p:spPr>
        </p:pic>
        <p:sp>
          <p:nvSpPr>
            <p:cNvPr id="222" name="Google Shape;222;p6"/>
            <p:cNvSpPr txBox="1"/>
            <p:nvPr/>
          </p:nvSpPr>
          <p:spPr>
            <a:xfrm>
              <a:off x="5437921" y="6063050"/>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Resistencia</a:t>
              </a:r>
              <a:endParaRPr/>
            </a:p>
          </p:txBody>
        </p:sp>
        <p:sp>
          <p:nvSpPr>
            <p:cNvPr id="223" name="Google Shape;223;p6"/>
            <p:cNvSpPr/>
            <p:nvPr/>
          </p:nvSpPr>
          <p:spPr>
            <a:xfrm>
              <a:off x="5701229" y="6368312"/>
              <a:ext cx="740068" cy="360040"/>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2,1%</a:t>
              </a:r>
              <a:endParaRPr b="1" sz="1600">
                <a:solidFill>
                  <a:schemeClr val="dk1"/>
                </a:solidFill>
                <a:latin typeface="Arial Narrow"/>
                <a:ea typeface="Arial Narrow"/>
                <a:cs typeface="Arial Narrow"/>
                <a:sym typeface="Arial Narrow"/>
              </a:endParaRPr>
            </a:p>
          </p:txBody>
        </p:sp>
        <p:sp>
          <p:nvSpPr>
            <p:cNvPr id="224" name="Google Shape;224;p6"/>
            <p:cNvSpPr txBox="1"/>
            <p:nvPr/>
          </p:nvSpPr>
          <p:spPr>
            <a:xfrm>
              <a:off x="5485630" y="6699219"/>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32 casos</a:t>
              </a:r>
              <a:endParaRPr b="1" sz="1200">
                <a:solidFill>
                  <a:schemeClr val="dk1"/>
                </a:solidFill>
                <a:latin typeface="Arial Narrow"/>
                <a:ea typeface="Arial Narrow"/>
                <a:cs typeface="Arial Narrow"/>
                <a:sym typeface="Arial Narrow"/>
              </a:endParaRPr>
            </a:p>
          </p:txBody>
        </p:sp>
      </p:grpSp>
      <p:cxnSp>
        <p:nvCxnSpPr>
          <p:cNvPr id="225" name="Google Shape;225;p6"/>
          <p:cNvCxnSpPr>
            <a:stCxn id="223" idx="3"/>
          </p:cNvCxnSpPr>
          <p:nvPr/>
        </p:nvCxnSpPr>
        <p:spPr>
          <a:xfrm>
            <a:off x="1846236" y="2189711"/>
            <a:ext cx="273900" cy="1580100"/>
          </a:xfrm>
          <a:prstGeom prst="bentConnector2">
            <a:avLst/>
          </a:prstGeom>
          <a:noFill/>
          <a:ln cap="flat" cmpd="sng" w="9525">
            <a:solidFill>
              <a:srgbClr val="002060"/>
            </a:solidFill>
            <a:prstDash val="solid"/>
            <a:round/>
            <a:headEnd len="sm" w="sm" type="none"/>
            <a:tailEnd len="med" w="med" type="stealth"/>
          </a:ln>
        </p:spPr>
      </p:cxnSp>
      <p:cxnSp>
        <p:nvCxnSpPr>
          <p:cNvPr id="226" name="Google Shape;226;p6"/>
          <p:cNvCxnSpPr>
            <a:stCxn id="223" idx="1"/>
            <a:endCxn id="227" idx="0"/>
          </p:cNvCxnSpPr>
          <p:nvPr/>
        </p:nvCxnSpPr>
        <p:spPr>
          <a:xfrm flipH="1">
            <a:off x="900968" y="2189711"/>
            <a:ext cx="205200" cy="777600"/>
          </a:xfrm>
          <a:prstGeom prst="bentConnector2">
            <a:avLst/>
          </a:prstGeom>
          <a:noFill/>
          <a:ln cap="flat" cmpd="sng" w="9525">
            <a:solidFill>
              <a:srgbClr val="002060"/>
            </a:solidFill>
            <a:prstDash val="solid"/>
            <a:round/>
            <a:headEnd len="sm" w="sm" type="none"/>
            <a:tailEnd len="med" w="med" type="stealth"/>
          </a:ln>
        </p:spPr>
      </p:cxnSp>
      <p:sp>
        <p:nvSpPr>
          <p:cNvPr id="227" name="Google Shape;227;p6"/>
          <p:cNvSpPr/>
          <p:nvPr/>
        </p:nvSpPr>
        <p:spPr>
          <a:xfrm>
            <a:off x="142691" y="2967450"/>
            <a:ext cx="1516721" cy="586251"/>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Casos Nuevos </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24 Casos </a:t>
            </a:r>
            <a:endParaRPr b="1" sz="1400">
              <a:solidFill>
                <a:schemeClr val="dk1"/>
              </a:solidFill>
              <a:latin typeface="Arial Narrow"/>
              <a:ea typeface="Arial Narrow"/>
              <a:cs typeface="Arial Narrow"/>
              <a:sym typeface="Arial Narrow"/>
            </a:endParaRPr>
          </a:p>
        </p:txBody>
      </p:sp>
      <p:sp>
        <p:nvSpPr>
          <p:cNvPr id="228" name="Google Shape;228;p6"/>
          <p:cNvSpPr/>
          <p:nvPr/>
        </p:nvSpPr>
        <p:spPr>
          <a:xfrm>
            <a:off x="1003609" y="3769725"/>
            <a:ext cx="1516721" cy="586251"/>
          </a:xfrm>
          <a:prstGeom prst="roundRect">
            <a:avLst>
              <a:gd fmla="val 16667" name="adj"/>
            </a:avLst>
          </a:prstGeom>
          <a:solidFill>
            <a:srgbClr val="B2A0C7"/>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Previamente tratados</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8 Casos </a:t>
            </a:r>
            <a:endParaRPr b="1" sz="1400">
              <a:solidFill>
                <a:schemeClr val="dk1"/>
              </a:solidFill>
              <a:latin typeface="Arial Narrow"/>
              <a:ea typeface="Arial Narrow"/>
              <a:cs typeface="Arial Narrow"/>
              <a:sym typeface="Arial Narrow"/>
            </a:endParaRPr>
          </a:p>
        </p:txBody>
      </p:sp>
      <p:sp>
        <p:nvSpPr>
          <p:cNvPr id="229" name="Google Shape;229;p6"/>
          <p:cNvSpPr txBox="1"/>
          <p:nvPr/>
        </p:nvSpPr>
        <p:spPr>
          <a:xfrm>
            <a:off x="6284910" y="131608"/>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6</a:t>
            </a:r>
            <a:endParaRPr b="1" sz="1050">
              <a:solidFill>
                <a:schemeClr val="dk1"/>
              </a:solidFill>
              <a:latin typeface="Arial Narrow"/>
              <a:ea typeface="Arial Narrow"/>
              <a:cs typeface="Arial Narrow"/>
              <a:sym typeface="Arial Narrow"/>
            </a:endParaRPr>
          </a:p>
        </p:txBody>
      </p:sp>
      <p:sp>
        <p:nvSpPr>
          <p:cNvPr id="230" name="Google Shape;230;p6"/>
          <p:cNvSpPr/>
          <p:nvPr/>
        </p:nvSpPr>
        <p:spPr>
          <a:xfrm>
            <a:off x="0" y="4878112"/>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nvGrpSpPr>
          <p:cNvPr id="231" name="Google Shape;231;p6"/>
          <p:cNvGrpSpPr/>
          <p:nvPr/>
        </p:nvGrpSpPr>
        <p:grpSpPr>
          <a:xfrm>
            <a:off x="277404" y="4991640"/>
            <a:ext cx="3446504" cy="276999"/>
            <a:chOff x="2448322" y="74775"/>
            <a:chExt cx="3446504" cy="276999"/>
          </a:xfrm>
        </p:grpSpPr>
        <p:sp>
          <p:nvSpPr>
            <p:cNvPr id="232" name="Google Shape;232;p6"/>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33" name="Google Shape;233;p6"/>
            <p:cNvCxnSpPr>
              <a:stCxn id="232"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34" name="Google Shape;234;p6"/>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b="1" sz="1200">
                <a:solidFill>
                  <a:schemeClr val="dk1"/>
                </a:solidFill>
                <a:latin typeface="Arial Narrow"/>
                <a:ea typeface="Arial Narrow"/>
                <a:cs typeface="Arial Narrow"/>
                <a:sym typeface="Arial Narrow"/>
              </a:endParaRPr>
            </a:p>
          </p:txBody>
        </p:sp>
      </p:grpSp>
      <p:sp>
        <p:nvSpPr>
          <p:cNvPr id="235" name="Google Shape;235;p6"/>
          <p:cNvSpPr txBox="1"/>
          <p:nvPr/>
        </p:nvSpPr>
        <p:spPr>
          <a:xfrm>
            <a:off x="142691" y="5508104"/>
            <a:ext cx="6914143" cy="28931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400">
                <a:solidFill>
                  <a:schemeClr val="dk1"/>
                </a:solidFill>
                <a:latin typeface="Arial Narrow"/>
                <a:ea typeface="Arial Narrow"/>
                <a:cs typeface="Arial Narrow"/>
                <a:sym typeface="Arial Narrow"/>
              </a:rPr>
              <a:t>Un aumento en la notificación de casos de tuberculosis con respecto al mismo período del año anterior (35,1%) y una tasa total 59,8 casos por 100.000 habitantes En promedio se notifican 44 casos de tuberculosis semanalmente..</a:t>
            </a:r>
            <a:endParaRPr sz="14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400">
                <a:solidFill>
                  <a:schemeClr val="dk1"/>
                </a:solidFill>
                <a:latin typeface="Arial Narrow"/>
                <a:ea typeface="Arial Narrow"/>
                <a:cs typeface="Arial Narrow"/>
                <a:sym typeface="Arial Narrow"/>
              </a:rPr>
              <a:t>De las personas con tuberculosis, el 22.9% son mayores de 65 años y con las mayores tasas de incidencia, superando las tasa total. La población migrante aportó 86 casos del total de los casos notificados con mayor frecuencia en población procedente de Venezuela</a:t>
            </a:r>
            <a:endParaRPr/>
          </a:p>
          <a:p>
            <a:pPr indent="0" lvl="0" marL="0" marR="0" rtl="0" algn="just">
              <a:spcBef>
                <a:spcPts val="0"/>
              </a:spcBef>
              <a:spcAft>
                <a:spcPts val="0"/>
              </a:spcAft>
              <a:buNone/>
            </a:pPr>
            <a:r>
              <a:t/>
            </a:r>
            <a:endParaRPr sz="1400">
              <a:solidFill>
                <a:schemeClr val="dk1"/>
              </a:solidFill>
              <a:latin typeface="Arial Narrow"/>
              <a:ea typeface="Arial Narrow"/>
              <a:cs typeface="Arial Narrow"/>
              <a:sym typeface="Arial Narrow"/>
            </a:endParaRPr>
          </a:p>
          <a:p>
            <a:pPr indent="0" lvl="0" marL="0" marR="0" rtl="0" algn="just">
              <a:spcBef>
                <a:spcPts val="0"/>
              </a:spcBef>
              <a:spcAft>
                <a:spcPts val="0"/>
              </a:spcAft>
              <a:buNone/>
            </a:pPr>
            <a:r>
              <a:rPr lang="es-ES" sz="1400">
                <a:solidFill>
                  <a:schemeClr val="dk1"/>
                </a:solidFill>
                <a:latin typeface="Arial Narrow"/>
                <a:ea typeface="Arial Narrow"/>
                <a:cs typeface="Arial Narrow"/>
                <a:sym typeface="Arial Narrow"/>
              </a:rPr>
              <a:t>Aunque la mortalidad reportada es de 5,1 por 100.000 habitantes, esta cifra solo representa los casos fallecidos al momento de la notificación pero no durante el seguimiento. Este indicador se verá reflejado de manera más precisa al realizar el análisis de la cohorte que se calcula de forma anualizada. En cuanto a la resistencia, El 73,33% de los casos se presentan en personas sin antecedentes de tratamiento previo para tuberculosis lo que sugiere transmisión activa comunitaria. Igualmente el 53,33% corresponden a multidrogorresisitenca o resistencia a rifampicina.</a:t>
            </a:r>
            <a:endParaRPr/>
          </a:p>
        </p:txBody>
      </p:sp>
      <p:sp>
        <p:nvSpPr>
          <p:cNvPr id="236" name="Google Shape;236;p6"/>
          <p:cNvSpPr/>
          <p:nvPr/>
        </p:nvSpPr>
        <p:spPr>
          <a:xfrm>
            <a:off x="2356100" y="1367755"/>
            <a:ext cx="4700733"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Tabla . Clasificación según tipo de Resistencia y antecedente de tratamiento previo de la tuberculosis. Período epidemiológico 9 Medellín 2022</a:t>
            </a:r>
            <a:endParaRPr b="1" sz="1050">
              <a:solidFill>
                <a:schemeClr val="dk1"/>
              </a:solidFill>
              <a:latin typeface="Arial Narrow"/>
              <a:ea typeface="Arial Narrow"/>
              <a:cs typeface="Arial Narrow"/>
              <a:sym typeface="Arial Narrow"/>
            </a:endParaRPr>
          </a:p>
        </p:txBody>
      </p:sp>
      <p:pic>
        <p:nvPicPr>
          <p:cNvPr id="237" name="Google Shape;237;p6"/>
          <p:cNvPicPr preferRelativeResize="0"/>
          <p:nvPr/>
        </p:nvPicPr>
        <p:blipFill rotWithShape="1">
          <a:blip r:embed="rId4">
            <a:alphaModFix/>
          </a:blip>
          <a:srcRect b="0" l="0" r="0" t="0"/>
          <a:stretch/>
        </p:blipFill>
        <p:spPr>
          <a:xfrm>
            <a:off x="2526156" y="2369731"/>
            <a:ext cx="4210050" cy="1171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7"/>
          <p:cNvPicPr preferRelativeResize="0"/>
          <p:nvPr/>
        </p:nvPicPr>
        <p:blipFill rotWithShape="1">
          <a:blip r:embed="rId3">
            <a:alphaModFix/>
          </a:blip>
          <a:srcRect b="0" l="0" r="1301" t="0"/>
          <a:stretch/>
        </p:blipFill>
        <p:spPr>
          <a:xfrm>
            <a:off x="4078" y="-1"/>
            <a:ext cx="2148327" cy="2824179"/>
          </a:xfrm>
          <a:prstGeom prst="rect">
            <a:avLst/>
          </a:prstGeom>
          <a:noFill/>
          <a:ln>
            <a:noFill/>
          </a:ln>
        </p:spPr>
      </p:pic>
      <p:pic>
        <p:nvPicPr>
          <p:cNvPr id="243" name="Google Shape;243;p7"/>
          <p:cNvPicPr preferRelativeResize="0"/>
          <p:nvPr/>
        </p:nvPicPr>
        <p:blipFill rotWithShape="1">
          <a:blip r:embed="rId4">
            <a:alphaModFix/>
          </a:blip>
          <a:srcRect b="0" l="0" r="0" t="51431"/>
          <a:stretch/>
        </p:blipFill>
        <p:spPr>
          <a:xfrm>
            <a:off x="0" y="2824179"/>
            <a:ext cx="2180731" cy="2666962"/>
          </a:xfrm>
          <a:prstGeom prst="rect">
            <a:avLst/>
          </a:prstGeom>
          <a:noFill/>
          <a:ln>
            <a:noFill/>
          </a:ln>
        </p:spPr>
      </p:pic>
      <p:sp>
        <p:nvSpPr>
          <p:cNvPr id="244" name="Google Shape;244;p7"/>
          <p:cNvSpPr txBox="1"/>
          <p:nvPr/>
        </p:nvSpPr>
        <p:spPr>
          <a:xfrm>
            <a:off x="-29712" y="755576"/>
            <a:ext cx="220888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Periodo epidemiológico 09 - 2022</a:t>
            </a:r>
            <a:endParaRPr/>
          </a:p>
        </p:txBody>
      </p:sp>
      <p:sp>
        <p:nvSpPr>
          <p:cNvPr id="245" name="Google Shape;245;p7"/>
          <p:cNvSpPr/>
          <p:nvPr/>
        </p:nvSpPr>
        <p:spPr>
          <a:xfrm>
            <a:off x="2274078" y="2167727"/>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hepatitis A. Medellín, a Periodo epidemiológico 09  acumulado  de 2022. </a:t>
            </a:r>
            <a:endParaRPr/>
          </a:p>
        </p:txBody>
      </p:sp>
      <p:grpSp>
        <p:nvGrpSpPr>
          <p:cNvPr id="246" name="Google Shape;246;p7"/>
          <p:cNvGrpSpPr/>
          <p:nvPr/>
        </p:nvGrpSpPr>
        <p:grpSpPr>
          <a:xfrm>
            <a:off x="179214" y="4211960"/>
            <a:ext cx="1892650" cy="488476"/>
            <a:chOff x="2397524" y="3379972"/>
            <a:chExt cx="4508500" cy="904875"/>
          </a:xfrm>
        </p:grpSpPr>
        <p:pic>
          <p:nvPicPr>
            <p:cNvPr id="247" name="Google Shape;247;p7"/>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248" name="Google Shape;248;p7"/>
            <p:cNvSpPr txBox="1"/>
            <p:nvPr/>
          </p:nvSpPr>
          <p:spPr>
            <a:xfrm>
              <a:off x="3317545" y="3478755"/>
              <a:ext cx="1593562" cy="7411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Narrow"/>
                  <a:ea typeface="Arial Narrow"/>
                  <a:cs typeface="Arial Narrow"/>
                  <a:sym typeface="Arial Narrow"/>
                </a:rPr>
                <a:t>217</a:t>
              </a:r>
              <a:endParaRPr b="1" sz="2000">
                <a:solidFill>
                  <a:schemeClr val="dk1"/>
                </a:solidFill>
                <a:latin typeface="Arial Narrow"/>
                <a:ea typeface="Arial Narrow"/>
                <a:cs typeface="Arial Narrow"/>
                <a:sym typeface="Arial Narrow"/>
              </a:endParaRPr>
            </a:p>
          </p:txBody>
        </p:sp>
      </p:grpSp>
      <p:sp>
        <p:nvSpPr>
          <p:cNvPr id="249" name="Google Shape;249;p7"/>
          <p:cNvSpPr txBox="1"/>
          <p:nvPr/>
        </p:nvSpPr>
        <p:spPr>
          <a:xfrm>
            <a:off x="317056" y="4739632"/>
            <a:ext cx="194421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Variación porcentual de 193,24% más respecto al mismo periodo del año anterior</a:t>
            </a:r>
            <a:endParaRPr/>
          </a:p>
        </p:txBody>
      </p:sp>
      <p:sp>
        <p:nvSpPr>
          <p:cNvPr id="250" name="Google Shape;250;p7"/>
          <p:cNvSpPr/>
          <p:nvPr/>
        </p:nvSpPr>
        <p:spPr>
          <a:xfrm>
            <a:off x="43792" y="4800751"/>
            <a:ext cx="395188" cy="538707"/>
          </a:xfrm>
          <a:prstGeom prst="up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7"/>
          <p:cNvSpPr/>
          <p:nvPr/>
        </p:nvSpPr>
        <p:spPr>
          <a:xfrm>
            <a:off x="2254887" y="4932040"/>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Comportamiento de la Hepatitis A. Medellín, a Periodo epidemiológico 09 acumulado de 2020-2022. </a:t>
            </a:r>
            <a:endParaRPr/>
          </a:p>
        </p:txBody>
      </p:sp>
      <p:grpSp>
        <p:nvGrpSpPr>
          <p:cNvPr id="252" name="Google Shape;252;p7"/>
          <p:cNvGrpSpPr/>
          <p:nvPr/>
        </p:nvGrpSpPr>
        <p:grpSpPr>
          <a:xfrm>
            <a:off x="2448322" y="74775"/>
            <a:ext cx="3446504" cy="276999"/>
            <a:chOff x="2448322" y="74775"/>
            <a:chExt cx="3446504" cy="276999"/>
          </a:xfrm>
        </p:grpSpPr>
        <p:sp>
          <p:nvSpPr>
            <p:cNvPr id="253" name="Google Shape;253;p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54" name="Google Shape;254;p7"/>
            <p:cNvCxnSpPr>
              <a:stCxn id="253"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55" name="Google Shape;255;p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256" name="Google Shape;256;p7"/>
          <p:cNvSpPr/>
          <p:nvPr/>
        </p:nvSpPr>
        <p:spPr>
          <a:xfrm>
            <a:off x="0" y="5494456"/>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57" name="Google Shape;257;p7"/>
          <p:cNvGrpSpPr/>
          <p:nvPr/>
        </p:nvGrpSpPr>
        <p:grpSpPr>
          <a:xfrm>
            <a:off x="277404" y="5621632"/>
            <a:ext cx="3446504" cy="276999"/>
            <a:chOff x="2448322" y="74775"/>
            <a:chExt cx="3446504" cy="276999"/>
          </a:xfrm>
        </p:grpSpPr>
        <p:sp>
          <p:nvSpPr>
            <p:cNvPr id="258" name="Google Shape;258;p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59" name="Google Shape;259;p7"/>
            <p:cNvCxnSpPr>
              <a:stCxn id="258"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60" name="Google Shape;260;p7"/>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por territorio</a:t>
              </a:r>
              <a:endParaRPr/>
            </a:p>
          </p:txBody>
        </p:sp>
      </p:grpSp>
      <p:sp>
        <p:nvSpPr>
          <p:cNvPr id="261" name="Google Shape;261;p7"/>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7</a:t>
            </a:r>
            <a:endParaRPr b="1" sz="1050">
              <a:solidFill>
                <a:schemeClr val="dk1"/>
              </a:solidFill>
              <a:latin typeface="Arial Narrow"/>
              <a:ea typeface="Arial Narrow"/>
              <a:cs typeface="Arial Narrow"/>
              <a:sym typeface="Arial Narrow"/>
            </a:endParaRPr>
          </a:p>
        </p:txBody>
      </p:sp>
      <p:sp>
        <p:nvSpPr>
          <p:cNvPr id="262" name="Google Shape;262;p7"/>
          <p:cNvSpPr txBox="1"/>
          <p:nvPr>
            <p:ph type="ctrTitle"/>
          </p:nvPr>
        </p:nvSpPr>
        <p:spPr>
          <a:xfrm>
            <a:off x="-29713" y="216762"/>
            <a:ext cx="2208885" cy="47705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500"/>
              <a:buFont typeface="Arial Narrow"/>
              <a:buNone/>
            </a:pPr>
            <a:r>
              <a:rPr b="1" lang="es-ES" sz="2500">
                <a:solidFill>
                  <a:srgbClr val="C00000"/>
                </a:solidFill>
                <a:latin typeface="Arial Narrow"/>
                <a:ea typeface="Arial Narrow"/>
                <a:cs typeface="Arial Narrow"/>
                <a:sym typeface="Arial Narrow"/>
              </a:rPr>
              <a:t>Hepatitis A</a:t>
            </a:r>
            <a:endParaRPr/>
          </a:p>
        </p:txBody>
      </p:sp>
      <p:grpSp>
        <p:nvGrpSpPr>
          <p:cNvPr id="263" name="Google Shape;263;p7"/>
          <p:cNvGrpSpPr/>
          <p:nvPr/>
        </p:nvGrpSpPr>
        <p:grpSpPr>
          <a:xfrm>
            <a:off x="5114767" y="5635532"/>
            <a:ext cx="3526243" cy="276999"/>
            <a:chOff x="2448322" y="74775"/>
            <a:chExt cx="3526243" cy="276999"/>
          </a:xfrm>
        </p:grpSpPr>
        <p:sp>
          <p:nvSpPr>
            <p:cNvPr id="264" name="Google Shape;264;p7"/>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65" name="Google Shape;265;p7"/>
            <p:cNvCxnSpPr>
              <a:stCxn id="26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66" name="Google Shape;266;p7"/>
            <p:cNvSpPr txBox="1"/>
            <p:nvPr/>
          </p:nvSpPr>
          <p:spPr>
            <a:xfrm>
              <a:off x="3382277"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Indicadores</a:t>
              </a:r>
              <a:endParaRPr/>
            </a:p>
          </p:txBody>
        </p:sp>
      </p:grpSp>
      <p:pic>
        <p:nvPicPr>
          <p:cNvPr id="267" name="Google Shape;267;p7"/>
          <p:cNvPicPr preferRelativeResize="0"/>
          <p:nvPr/>
        </p:nvPicPr>
        <p:blipFill rotWithShape="1">
          <a:blip r:embed="rId6">
            <a:alphaModFix/>
          </a:blip>
          <a:srcRect b="50000" l="50000" r="8707" t="4286"/>
          <a:stretch/>
        </p:blipFill>
        <p:spPr>
          <a:xfrm>
            <a:off x="299945" y="1032575"/>
            <a:ext cx="1448718" cy="1603802"/>
          </a:xfrm>
          <a:prstGeom prst="rect">
            <a:avLst/>
          </a:prstGeom>
          <a:noFill/>
          <a:ln>
            <a:noFill/>
          </a:ln>
        </p:spPr>
      </p:pic>
      <p:sp>
        <p:nvSpPr>
          <p:cNvPr id="268" name="Google Shape;268;p7"/>
          <p:cNvSpPr/>
          <p:nvPr/>
        </p:nvSpPr>
        <p:spPr>
          <a:xfrm>
            <a:off x="87842" y="8722678"/>
            <a:ext cx="6896984"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l">
              <a:spcBef>
                <a:spcPts val="0"/>
              </a:spcBef>
              <a:spcAft>
                <a:spcPts val="0"/>
              </a:spcAft>
              <a:buNone/>
            </a:pPr>
            <a:r>
              <a:rPr lang="es-ES" sz="1100">
                <a:solidFill>
                  <a:schemeClr val="dk1"/>
                </a:solidFill>
                <a:latin typeface="Arial Narrow"/>
                <a:ea typeface="Arial Narrow"/>
                <a:cs typeface="Arial Narrow"/>
                <a:sym typeface="Arial Narrow"/>
              </a:rPr>
              <a:t>Figura. Mapa temático de proporción de hepatitis A. Medellín, a Periodo epidemiológico 09  acumulado  de  2022. </a:t>
            </a:r>
            <a:endParaRPr/>
          </a:p>
        </p:txBody>
      </p:sp>
      <p:sp>
        <p:nvSpPr>
          <p:cNvPr id="269" name="Google Shape;269;p7"/>
          <p:cNvSpPr txBox="1"/>
          <p:nvPr/>
        </p:nvSpPr>
        <p:spPr>
          <a:xfrm>
            <a:off x="4869555" y="6444208"/>
            <a:ext cx="2331345"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100">
                <a:solidFill>
                  <a:schemeClr val="dk1"/>
                </a:solidFill>
                <a:latin typeface="Arial Narrow"/>
                <a:ea typeface="Arial Narrow"/>
                <a:cs typeface="Arial Narrow"/>
                <a:sym typeface="Arial Narrow"/>
              </a:rPr>
              <a:t>Proporción de Incidencia en población general x 100,000 habitantes</a:t>
            </a:r>
            <a:endParaRPr b="1" sz="1100">
              <a:solidFill>
                <a:schemeClr val="dk1"/>
              </a:solidFill>
              <a:latin typeface="Arial Narrow"/>
              <a:ea typeface="Arial Narrow"/>
              <a:cs typeface="Arial Narrow"/>
              <a:sym typeface="Arial Narrow"/>
            </a:endParaRPr>
          </a:p>
        </p:txBody>
      </p:sp>
      <p:cxnSp>
        <p:nvCxnSpPr>
          <p:cNvPr id="270" name="Google Shape;270;p7"/>
          <p:cNvCxnSpPr/>
          <p:nvPr/>
        </p:nvCxnSpPr>
        <p:spPr>
          <a:xfrm>
            <a:off x="4939618" y="8604448"/>
            <a:ext cx="2222505" cy="0"/>
          </a:xfrm>
          <a:prstGeom prst="straightConnector1">
            <a:avLst/>
          </a:prstGeom>
          <a:noFill/>
          <a:ln cap="flat" cmpd="sng" w="9525">
            <a:solidFill>
              <a:srgbClr val="002060"/>
            </a:solidFill>
            <a:prstDash val="solid"/>
            <a:round/>
            <a:headEnd len="sm" w="sm" type="none"/>
            <a:tailEnd len="med" w="med" type="oval"/>
          </a:ln>
        </p:spPr>
      </p:cxnSp>
      <p:cxnSp>
        <p:nvCxnSpPr>
          <p:cNvPr id="271" name="Google Shape;271;p7"/>
          <p:cNvCxnSpPr/>
          <p:nvPr/>
        </p:nvCxnSpPr>
        <p:spPr>
          <a:xfrm rot="10800000">
            <a:off x="4869505" y="7380312"/>
            <a:ext cx="2259337" cy="0"/>
          </a:xfrm>
          <a:prstGeom prst="straightConnector1">
            <a:avLst/>
          </a:prstGeom>
          <a:noFill/>
          <a:ln cap="flat" cmpd="sng" w="9525">
            <a:solidFill>
              <a:srgbClr val="002060"/>
            </a:solidFill>
            <a:prstDash val="solid"/>
            <a:round/>
            <a:headEnd len="sm" w="sm" type="none"/>
            <a:tailEnd len="med" w="med" type="oval"/>
          </a:ln>
        </p:spPr>
      </p:cxnSp>
      <p:sp>
        <p:nvSpPr>
          <p:cNvPr id="272" name="Google Shape;272;p7"/>
          <p:cNvSpPr txBox="1"/>
          <p:nvPr/>
        </p:nvSpPr>
        <p:spPr>
          <a:xfrm>
            <a:off x="5164059" y="6804248"/>
            <a:ext cx="1664238"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8,30 * cada 100 mil</a:t>
            </a:r>
            <a:endParaRPr/>
          </a:p>
          <a:p>
            <a:pPr indent="0" lvl="0" marL="0" marR="0" rtl="0" algn="ctr">
              <a:spcBef>
                <a:spcPts val="0"/>
              </a:spcBef>
              <a:spcAft>
                <a:spcPts val="0"/>
              </a:spcAft>
              <a:buNone/>
            </a:pPr>
            <a:r>
              <a:rPr b="1" lang="es-ES" sz="1400">
                <a:solidFill>
                  <a:srgbClr val="C00000"/>
                </a:solidFill>
                <a:latin typeface="Arial Narrow"/>
                <a:ea typeface="Arial Narrow"/>
                <a:cs typeface="Arial Narrow"/>
                <a:sym typeface="Arial Narrow"/>
              </a:rPr>
              <a:t>217 casos</a:t>
            </a:r>
            <a:endParaRPr/>
          </a:p>
        </p:txBody>
      </p:sp>
      <p:sp>
        <p:nvSpPr>
          <p:cNvPr id="273" name="Google Shape;273;p7"/>
          <p:cNvSpPr txBox="1"/>
          <p:nvPr/>
        </p:nvSpPr>
        <p:spPr>
          <a:xfrm>
            <a:off x="4746354" y="7524328"/>
            <a:ext cx="2382488" cy="5770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Proporción de Incidencia en menores de 1 año </a:t>
            </a:r>
            <a:endParaRPr/>
          </a:p>
          <a:p>
            <a:pPr indent="0" lvl="0" marL="0" marR="0" rtl="0" algn="ctr">
              <a:spcBef>
                <a:spcPts val="0"/>
              </a:spcBef>
              <a:spcAft>
                <a:spcPts val="0"/>
              </a:spcAft>
              <a:buNone/>
            </a:pPr>
            <a:r>
              <a:rPr b="1" lang="es-ES" sz="1050">
                <a:solidFill>
                  <a:schemeClr val="dk1"/>
                </a:solidFill>
                <a:latin typeface="Arial Narrow"/>
                <a:ea typeface="Arial Narrow"/>
                <a:cs typeface="Arial Narrow"/>
                <a:sym typeface="Arial Narrow"/>
              </a:rPr>
              <a:t>100,000 habitantes</a:t>
            </a:r>
            <a:endParaRPr b="1" sz="1050">
              <a:solidFill>
                <a:schemeClr val="dk1"/>
              </a:solidFill>
              <a:latin typeface="Arial Narrow"/>
              <a:ea typeface="Arial Narrow"/>
              <a:cs typeface="Arial Narrow"/>
              <a:sym typeface="Arial Narrow"/>
            </a:endParaRPr>
          </a:p>
        </p:txBody>
      </p:sp>
      <p:sp>
        <p:nvSpPr>
          <p:cNvPr id="274" name="Google Shape;274;p7"/>
          <p:cNvSpPr txBox="1"/>
          <p:nvPr/>
        </p:nvSpPr>
        <p:spPr>
          <a:xfrm>
            <a:off x="5319326" y="8100218"/>
            <a:ext cx="1431802"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rgbClr val="C00000"/>
                </a:solidFill>
                <a:latin typeface="Arial Narrow"/>
                <a:ea typeface="Arial Narrow"/>
                <a:cs typeface="Arial Narrow"/>
                <a:sym typeface="Arial Narrow"/>
              </a:rPr>
              <a:t>0 * cada 100 mil</a:t>
            </a:r>
            <a:endParaRPr/>
          </a:p>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0 casos</a:t>
            </a:r>
            <a:endParaRPr/>
          </a:p>
        </p:txBody>
      </p:sp>
      <p:pic>
        <p:nvPicPr>
          <p:cNvPr id="275" name="Google Shape;275;p7"/>
          <p:cNvPicPr preferRelativeResize="0"/>
          <p:nvPr/>
        </p:nvPicPr>
        <p:blipFill rotWithShape="1">
          <a:blip r:embed="rId7">
            <a:alphaModFix/>
          </a:blip>
          <a:srcRect b="0" l="0" r="0" t="0"/>
          <a:stretch/>
        </p:blipFill>
        <p:spPr>
          <a:xfrm>
            <a:off x="0" y="5967092"/>
            <a:ext cx="4791456" cy="2755585"/>
          </a:xfrm>
          <a:prstGeom prst="rect">
            <a:avLst/>
          </a:prstGeom>
          <a:noFill/>
          <a:ln>
            <a:noFill/>
          </a:ln>
        </p:spPr>
      </p:pic>
      <p:pic>
        <p:nvPicPr>
          <p:cNvPr id="276" name="Google Shape;276;p7"/>
          <p:cNvPicPr preferRelativeResize="0"/>
          <p:nvPr/>
        </p:nvPicPr>
        <p:blipFill rotWithShape="1">
          <a:blip r:embed="rId8">
            <a:alphaModFix/>
          </a:blip>
          <a:srcRect b="0" l="0" r="0" t="0"/>
          <a:stretch/>
        </p:blipFill>
        <p:spPr>
          <a:xfrm>
            <a:off x="2161302" y="429917"/>
            <a:ext cx="5000821" cy="1632436"/>
          </a:xfrm>
          <a:prstGeom prst="rect">
            <a:avLst/>
          </a:prstGeom>
          <a:noFill/>
          <a:ln>
            <a:noFill/>
          </a:ln>
        </p:spPr>
      </p:pic>
      <p:pic>
        <p:nvPicPr>
          <p:cNvPr id="277" name="Google Shape;277;p7"/>
          <p:cNvPicPr preferRelativeResize="0"/>
          <p:nvPr/>
        </p:nvPicPr>
        <p:blipFill rotWithShape="1">
          <a:blip r:embed="rId9">
            <a:alphaModFix/>
          </a:blip>
          <a:srcRect b="0" l="0" r="0" t="0"/>
          <a:stretch/>
        </p:blipFill>
        <p:spPr>
          <a:xfrm>
            <a:off x="2174339" y="2668375"/>
            <a:ext cx="4987784" cy="22603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8"/>
          <p:cNvSpPr/>
          <p:nvPr/>
        </p:nvSpPr>
        <p:spPr>
          <a:xfrm>
            <a:off x="0" y="9973"/>
            <a:ext cx="7200900" cy="504056"/>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83" name="Google Shape;283;p8"/>
          <p:cNvGrpSpPr/>
          <p:nvPr/>
        </p:nvGrpSpPr>
        <p:grpSpPr>
          <a:xfrm>
            <a:off x="277404" y="137149"/>
            <a:ext cx="3446504" cy="276999"/>
            <a:chOff x="2448322" y="74775"/>
            <a:chExt cx="3446504" cy="276999"/>
          </a:xfrm>
        </p:grpSpPr>
        <p:sp>
          <p:nvSpPr>
            <p:cNvPr id="284" name="Google Shape;284;p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85" name="Google Shape;285;p8"/>
            <p:cNvCxnSpPr>
              <a:stCxn id="28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86" name="Google Shape;286;p8"/>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variables de interés</a:t>
              </a:r>
              <a:endParaRPr/>
            </a:p>
          </p:txBody>
        </p:sp>
      </p:grpSp>
      <p:sp>
        <p:nvSpPr>
          <p:cNvPr id="287" name="Google Shape;287;p8"/>
          <p:cNvSpPr/>
          <p:nvPr/>
        </p:nvSpPr>
        <p:spPr>
          <a:xfrm>
            <a:off x="0" y="4178552"/>
            <a:ext cx="7200900" cy="375138"/>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88" name="Google Shape;288;p8"/>
          <p:cNvGrpSpPr/>
          <p:nvPr/>
        </p:nvGrpSpPr>
        <p:grpSpPr>
          <a:xfrm>
            <a:off x="277404" y="4224158"/>
            <a:ext cx="5047355" cy="276999"/>
            <a:chOff x="2448322" y="74775"/>
            <a:chExt cx="5047355" cy="276999"/>
          </a:xfrm>
        </p:grpSpPr>
        <p:sp>
          <p:nvSpPr>
            <p:cNvPr id="289" name="Google Shape;289;p8"/>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290" name="Google Shape;290;p8"/>
            <p:cNvCxnSpPr>
              <a:stCxn id="289"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291" name="Google Shape;291;p8"/>
            <p:cNvSpPr txBox="1"/>
            <p:nvPr/>
          </p:nvSpPr>
          <p:spPr>
            <a:xfrm>
              <a:off x="3302537" y="74775"/>
              <a:ext cx="419314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Factores y curso de vida</a:t>
              </a:r>
              <a:endParaRPr/>
            </a:p>
          </p:txBody>
        </p:sp>
      </p:grpSp>
      <p:sp>
        <p:nvSpPr>
          <p:cNvPr id="292" name="Google Shape;292;p8"/>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8</a:t>
            </a:r>
            <a:endParaRPr b="1" sz="1050">
              <a:solidFill>
                <a:schemeClr val="dk1"/>
              </a:solidFill>
              <a:latin typeface="Arial Narrow"/>
              <a:ea typeface="Arial Narrow"/>
              <a:cs typeface="Arial Narrow"/>
              <a:sym typeface="Arial Narrow"/>
            </a:endParaRPr>
          </a:p>
        </p:txBody>
      </p:sp>
      <p:grpSp>
        <p:nvGrpSpPr>
          <p:cNvPr id="293" name="Google Shape;293;p8"/>
          <p:cNvGrpSpPr/>
          <p:nvPr/>
        </p:nvGrpSpPr>
        <p:grpSpPr>
          <a:xfrm>
            <a:off x="168022" y="910500"/>
            <a:ext cx="900410" cy="1573268"/>
            <a:chOff x="1032118" y="553075"/>
            <a:chExt cx="900410" cy="1573268"/>
          </a:xfrm>
        </p:grpSpPr>
        <p:pic>
          <p:nvPicPr>
            <p:cNvPr id="294" name="Google Shape;294;p8"/>
            <p:cNvPicPr preferRelativeResize="0"/>
            <p:nvPr/>
          </p:nvPicPr>
          <p:blipFill rotWithShape="1">
            <a:blip r:embed="rId3">
              <a:alphaModFix/>
            </a:blip>
            <a:srcRect b="0" l="0" r="84474" t="10614"/>
            <a:stretch/>
          </p:blipFill>
          <p:spPr>
            <a:xfrm>
              <a:off x="1131620" y="553075"/>
              <a:ext cx="737696" cy="720656"/>
            </a:xfrm>
            <a:prstGeom prst="rect">
              <a:avLst/>
            </a:prstGeom>
            <a:noFill/>
            <a:ln>
              <a:noFill/>
            </a:ln>
          </p:spPr>
        </p:pic>
        <p:sp>
          <p:nvSpPr>
            <p:cNvPr id="295" name="Google Shape;295;p8"/>
            <p:cNvSpPr/>
            <p:nvPr/>
          </p:nvSpPr>
          <p:spPr>
            <a:xfrm>
              <a:off x="1032118" y="1520368"/>
              <a:ext cx="823233" cy="36004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69,59%</a:t>
              </a:r>
              <a:endParaRPr b="1" sz="1600">
                <a:solidFill>
                  <a:schemeClr val="dk1"/>
                </a:solidFill>
                <a:latin typeface="Arial Narrow"/>
                <a:ea typeface="Arial Narrow"/>
                <a:cs typeface="Arial Narrow"/>
                <a:sym typeface="Arial Narrow"/>
              </a:endParaRPr>
            </a:p>
          </p:txBody>
        </p:sp>
        <p:sp>
          <p:nvSpPr>
            <p:cNvPr id="296" name="Google Shape;296;p8"/>
            <p:cNvSpPr/>
            <p:nvPr/>
          </p:nvSpPr>
          <p:spPr>
            <a:xfrm>
              <a:off x="1068833" y="1243369"/>
              <a:ext cx="8034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Masculino</a:t>
              </a:r>
              <a:endParaRPr b="1" sz="1200" u="sng">
                <a:solidFill>
                  <a:srgbClr val="000000"/>
                </a:solidFill>
                <a:latin typeface="Arial Narrow"/>
                <a:ea typeface="Arial Narrow"/>
                <a:cs typeface="Arial Narrow"/>
                <a:sym typeface="Arial Narrow"/>
              </a:endParaRPr>
            </a:p>
          </p:txBody>
        </p:sp>
        <p:sp>
          <p:nvSpPr>
            <p:cNvPr id="297" name="Google Shape;297;p8"/>
            <p:cNvSpPr/>
            <p:nvPr/>
          </p:nvSpPr>
          <p:spPr>
            <a:xfrm>
              <a:off x="1141927" y="1849344"/>
              <a:ext cx="7906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151 casos</a:t>
              </a:r>
              <a:endParaRPr sz="1200">
                <a:solidFill>
                  <a:schemeClr val="dk1"/>
                </a:solidFill>
                <a:latin typeface="Calibri"/>
                <a:ea typeface="Calibri"/>
                <a:cs typeface="Calibri"/>
                <a:sym typeface="Calibri"/>
              </a:endParaRPr>
            </a:p>
          </p:txBody>
        </p:sp>
      </p:grpSp>
      <p:grpSp>
        <p:nvGrpSpPr>
          <p:cNvPr id="298" name="Google Shape;298;p8"/>
          <p:cNvGrpSpPr/>
          <p:nvPr/>
        </p:nvGrpSpPr>
        <p:grpSpPr>
          <a:xfrm>
            <a:off x="1117971" y="913240"/>
            <a:ext cx="812752" cy="1594295"/>
            <a:chOff x="1825139" y="1057131"/>
            <a:chExt cx="812752" cy="1594295"/>
          </a:xfrm>
        </p:grpSpPr>
        <p:sp>
          <p:nvSpPr>
            <p:cNvPr id="299" name="Google Shape;299;p8"/>
            <p:cNvSpPr/>
            <p:nvPr/>
          </p:nvSpPr>
          <p:spPr>
            <a:xfrm>
              <a:off x="1846951" y="2010776"/>
              <a:ext cx="790940"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30,41%</a:t>
              </a:r>
              <a:endParaRPr b="1" sz="1600">
                <a:solidFill>
                  <a:schemeClr val="dk1"/>
                </a:solidFill>
                <a:latin typeface="Arial Narrow"/>
                <a:ea typeface="Arial Narrow"/>
                <a:cs typeface="Arial Narrow"/>
                <a:sym typeface="Arial Narrow"/>
              </a:endParaRPr>
            </a:p>
          </p:txBody>
        </p:sp>
        <p:sp>
          <p:nvSpPr>
            <p:cNvPr id="300" name="Google Shape;300;p8"/>
            <p:cNvSpPr/>
            <p:nvPr/>
          </p:nvSpPr>
          <p:spPr>
            <a:xfrm>
              <a:off x="1825139" y="1737476"/>
              <a:ext cx="7809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Femenino</a:t>
              </a:r>
              <a:endParaRPr b="1" sz="1200" u="sng">
                <a:solidFill>
                  <a:srgbClr val="000000"/>
                </a:solidFill>
                <a:latin typeface="Arial Narrow"/>
                <a:ea typeface="Arial Narrow"/>
                <a:cs typeface="Arial Narrow"/>
                <a:sym typeface="Arial Narrow"/>
              </a:endParaRPr>
            </a:p>
          </p:txBody>
        </p:sp>
        <p:sp>
          <p:nvSpPr>
            <p:cNvPr id="301" name="Google Shape;301;p8"/>
            <p:cNvSpPr/>
            <p:nvPr/>
          </p:nvSpPr>
          <p:spPr>
            <a:xfrm>
              <a:off x="1891954" y="2374427"/>
              <a:ext cx="72006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66 casos</a:t>
              </a:r>
              <a:endParaRPr sz="1200">
                <a:solidFill>
                  <a:schemeClr val="dk1"/>
                </a:solidFill>
                <a:latin typeface="Calibri"/>
                <a:ea typeface="Calibri"/>
                <a:cs typeface="Calibri"/>
                <a:sym typeface="Calibri"/>
              </a:endParaRPr>
            </a:p>
          </p:txBody>
        </p:sp>
        <p:pic>
          <p:nvPicPr>
            <p:cNvPr id="302" name="Google Shape;302;p8"/>
            <p:cNvPicPr preferRelativeResize="0"/>
            <p:nvPr/>
          </p:nvPicPr>
          <p:blipFill rotWithShape="1">
            <a:blip r:embed="rId3">
              <a:alphaModFix/>
            </a:blip>
            <a:srcRect b="0" l="29313" r="56038" t="7366"/>
            <a:stretch/>
          </p:blipFill>
          <p:spPr>
            <a:xfrm>
              <a:off x="1851354" y="1057131"/>
              <a:ext cx="696035" cy="748294"/>
            </a:xfrm>
            <a:prstGeom prst="rect">
              <a:avLst/>
            </a:prstGeom>
            <a:noFill/>
            <a:ln>
              <a:noFill/>
            </a:ln>
          </p:spPr>
        </p:pic>
      </p:grpSp>
      <p:grpSp>
        <p:nvGrpSpPr>
          <p:cNvPr id="303" name="Google Shape;303;p8"/>
          <p:cNvGrpSpPr/>
          <p:nvPr/>
        </p:nvGrpSpPr>
        <p:grpSpPr>
          <a:xfrm>
            <a:off x="2210241" y="879878"/>
            <a:ext cx="1152880" cy="1582804"/>
            <a:chOff x="3115290" y="1057131"/>
            <a:chExt cx="1152880" cy="1582804"/>
          </a:xfrm>
        </p:grpSpPr>
        <p:grpSp>
          <p:nvGrpSpPr>
            <p:cNvPr id="304" name="Google Shape;304;p8"/>
            <p:cNvGrpSpPr/>
            <p:nvPr/>
          </p:nvGrpSpPr>
          <p:grpSpPr>
            <a:xfrm>
              <a:off x="3115290" y="1781104"/>
              <a:ext cx="1152880" cy="858831"/>
              <a:chOff x="3744466" y="1301912"/>
              <a:chExt cx="1152880" cy="858831"/>
            </a:xfrm>
          </p:grpSpPr>
          <p:sp>
            <p:nvSpPr>
              <p:cNvPr id="305" name="Google Shape;305;p8"/>
              <p:cNvSpPr/>
              <p:nvPr/>
            </p:nvSpPr>
            <p:spPr>
              <a:xfrm>
                <a:off x="3912519" y="1553220"/>
                <a:ext cx="740068"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a:p>
            </p:txBody>
          </p:sp>
          <p:sp>
            <p:nvSpPr>
              <p:cNvPr id="306" name="Google Shape;306;p8"/>
              <p:cNvSpPr/>
              <p:nvPr/>
            </p:nvSpPr>
            <p:spPr>
              <a:xfrm>
                <a:off x="3744466" y="1301912"/>
                <a:ext cx="11528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Afrocolombiano</a:t>
                </a:r>
                <a:endParaRPr b="1" sz="1200" u="sng">
                  <a:solidFill>
                    <a:srgbClr val="000000"/>
                  </a:solidFill>
                  <a:latin typeface="Arial Narrow"/>
                  <a:ea typeface="Arial Narrow"/>
                  <a:cs typeface="Arial Narrow"/>
                  <a:sym typeface="Arial Narrow"/>
                </a:endParaRPr>
              </a:p>
            </p:txBody>
          </p:sp>
          <p:sp>
            <p:nvSpPr>
              <p:cNvPr id="307" name="Google Shape;307;p8"/>
              <p:cNvSpPr/>
              <p:nvPr/>
            </p:nvSpPr>
            <p:spPr>
              <a:xfrm>
                <a:off x="3957784" y="1883744"/>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grpSp>
        <p:pic>
          <p:nvPicPr>
            <p:cNvPr id="308" name="Google Shape;308;p8"/>
            <p:cNvPicPr preferRelativeResize="0"/>
            <p:nvPr/>
          </p:nvPicPr>
          <p:blipFill rotWithShape="1">
            <a:blip r:embed="rId3">
              <a:alphaModFix/>
            </a:blip>
            <a:srcRect b="0" l="59057" r="25145" t="8806"/>
            <a:stretch/>
          </p:blipFill>
          <p:spPr>
            <a:xfrm>
              <a:off x="3328608" y="1057131"/>
              <a:ext cx="750627" cy="775969"/>
            </a:xfrm>
            <a:prstGeom prst="rect">
              <a:avLst/>
            </a:prstGeom>
            <a:noFill/>
            <a:ln>
              <a:noFill/>
            </a:ln>
          </p:spPr>
        </p:pic>
      </p:grpSp>
      <p:grpSp>
        <p:nvGrpSpPr>
          <p:cNvPr id="309" name="Google Shape;309;p8"/>
          <p:cNvGrpSpPr/>
          <p:nvPr/>
        </p:nvGrpSpPr>
        <p:grpSpPr>
          <a:xfrm>
            <a:off x="3371476" y="879878"/>
            <a:ext cx="740068" cy="1574421"/>
            <a:chOff x="4588574" y="1057131"/>
            <a:chExt cx="740068" cy="1574421"/>
          </a:xfrm>
        </p:grpSpPr>
        <p:grpSp>
          <p:nvGrpSpPr>
            <p:cNvPr id="310" name="Google Shape;310;p8"/>
            <p:cNvGrpSpPr/>
            <p:nvPr/>
          </p:nvGrpSpPr>
          <p:grpSpPr>
            <a:xfrm>
              <a:off x="4588574" y="1751628"/>
              <a:ext cx="740068" cy="879924"/>
              <a:chOff x="5245046" y="1274868"/>
              <a:chExt cx="740068" cy="879924"/>
            </a:xfrm>
          </p:grpSpPr>
          <p:sp>
            <p:nvSpPr>
              <p:cNvPr id="311" name="Google Shape;311;p8"/>
              <p:cNvSpPr/>
              <p:nvPr/>
            </p:nvSpPr>
            <p:spPr>
              <a:xfrm>
                <a:off x="5245046" y="1561312"/>
                <a:ext cx="740068"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a:p>
            </p:txBody>
          </p:sp>
          <p:sp>
            <p:nvSpPr>
              <p:cNvPr id="312" name="Google Shape;312;p8"/>
              <p:cNvSpPr/>
              <p:nvPr/>
            </p:nvSpPr>
            <p:spPr>
              <a:xfrm>
                <a:off x="5272675" y="1274868"/>
                <a:ext cx="70403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u="sng">
                    <a:solidFill>
                      <a:schemeClr val="dk1"/>
                    </a:solidFill>
                    <a:latin typeface="Arial Narrow"/>
                    <a:ea typeface="Arial Narrow"/>
                    <a:cs typeface="Arial Narrow"/>
                    <a:sym typeface="Arial Narrow"/>
                  </a:rPr>
                  <a:t>Indígena</a:t>
                </a:r>
                <a:endParaRPr b="1" sz="1200" u="sng">
                  <a:solidFill>
                    <a:srgbClr val="000000"/>
                  </a:solidFill>
                  <a:latin typeface="Arial Narrow"/>
                  <a:ea typeface="Arial Narrow"/>
                  <a:cs typeface="Arial Narrow"/>
                  <a:sym typeface="Arial Narrow"/>
                </a:endParaRPr>
              </a:p>
            </p:txBody>
          </p:sp>
          <p:sp>
            <p:nvSpPr>
              <p:cNvPr id="313" name="Google Shape;313;p8"/>
              <p:cNvSpPr/>
              <p:nvPr/>
            </p:nvSpPr>
            <p:spPr>
              <a:xfrm>
                <a:off x="5286277" y="1877793"/>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casos</a:t>
                </a:r>
                <a:endParaRPr sz="1200">
                  <a:solidFill>
                    <a:schemeClr val="dk1"/>
                  </a:solidFill>
                  <a:latin typeface="Calibri"/>
                  <a:ea typeface="Calibri"/>
                  <a:cs typeface="Calibri"/>
                  <a:sym typeface="Calibri"/>
                </a:endParaRPr>
              </a:p>
            </p:txBody>
          </p:sp>
        </p:grpSp>
        <p:pic>
          <p:nvPicPr>
            <p:cNvPr id="314" name="Google Shape;314;p8"/>
            <p:cNvPicPr preferRelativeResize="0"/>
            <p:nvPr/>
          </p:nvPicPr>
          <p:blipFill rotWithShape="1">
            <a:blip r:embed="rId3">
              <a:alphaModFix/>
            </a:blip>
            <a:srcRect b="0" l="86761" r="0" t="0"/>
            <a:stretch/>
          </p:blipFill>
          <p:spPr>
            <a:xfrm>
              <a:off x="4668287" y="1057131"/>
              <a:ext cx="629046" cy="784558"/>
            </a:xfrm>
            <a:prstGeom prst="rect">
              <a:avLst/>
            </a:prstGeom>
            <a:noFill/>
            <a:ln>
              <a:noFill/>
            </a:ln>
          </p:spPr>
        </p:pic>
      </p:grpSp>
      <p:sp>
        <p:nvSpPr>
          <p:cNvPr id="315" name="Google Shape;315;p8"/>
          <p:cNvSpPr/>
          <p:nvPr/>
        </p:nvSpPr>
        <p:spPr>
          <a:xfrm>
            <a:off x="20117" y="7095275"/>
            <a:ext cx="4950964" cy="34624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Curso de vida de los casos notificados de hepatitis A. Periodo epidemiológico 09 2022. </a:t>
            </a:r>
            <a:endParaRPr/>
          </a:p>
        </p:txBody>
      </p:sp>
      <p:pic>
        <p:nvPicPr>
          <p:cNvPr id="316" name="Google Shape;316;p8"/>
          <p:cNvPicPr preferRelativeResize="0"/>
          <p:nvPr/>
        </p:nvPicPr>
        <p:blipFill rotWithShape="1">
          <a:blip r:embed="rId4">
            <a:alphaModFix/>
          </a:blip>
          <a:srcRect b="0" l="0" r="0" t="0"/>
          <a:stretch/>
        </p:blipFill>
        <p:spPr>
          <a:xfrm>
            <a:off x="4684183" y="2631204"/>
            <a:ext cx="942975" cy="771525"/>
          </a:xfrm>
          <a:prstGeom prst="rect">
            <a:avLst/>
          </a:prstGeom>
          <a:noFill/>
          <a:ln>
            <a:noFill/>
          </a:ln>
        </p:spPr>
      </p:pic>
      <p:grpSp>
        <p:nvGrpSpPr>
          <p:cNvPr id="317" name="Google Shape;317;p8"/>
          <p:cNvGrpSpPr/>
          <p:nvPr/>
        </p:nvGrpSpPr>
        <p:grpSpPr>
          <a:xfrm>
            <a:off x="4330367" y="3245950"/>
            <a:ext cx="1720560" cy="877901"/>
            <a:chOff x="-36884" y="7072716"/>
            <a:chExt cx="1305446" cy="877901"/>
          </a:xfrm>
        </p:grpSpPr>
        <p:sp>
          <p:nvSpPr>
            <p:cNvPr id="318" name="Google Shape;318;p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Área de ocurrencia</a:t>
              </a:r>
              <a:endParaRPr/>
            </a:p>
          </p:txBody>
        </p:sp>
        <p:sp>
          <p:nvSpPr>
            <p:cNvPr id="319" name="Google Shape;319;p8"/>
            <p:cNvSpPr/>
            <p:nvPr/>
          </p:nvSpPr>
          <p:spPr>
            <a:xfrm>
              <a:off x="-14122" y="7363321"/>
              <a:ext cx="1282684" cy="360040"/>
            </a:xfrm>
            <a:prstGeom prst="roundRect">
              <a:avLst>
                <a:gd fmla="val 1666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Cabecera municipal</a:t>
              </a:r>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96,77%</a:t>
              </a:r>
              <a:endParaRPr b="1" sz="1600">
                <a:solidFill>
                  <a:schemeClr val="dk1"/>
                </a:solidFill>
                <a:latin typeface="Arial Narrow"/>
                <a:ea typeface="Arial Narrow"/>
                <a:cs typeface="Arial Narrow"/>
                <a:sym typeface="Arial Narrow"/>
              </a:endParaRPr>
            </a:p>
          </p:txBody>
        </p:sp>
        <p:sp>
          <p:nvSpPr>
            <p:cNvPr id="320" name="Google Shape;320;p8"/>
            <p:cNvSpPr txBox="1"/>
            <p:nvPr/>
          </p:nvSpPr>
          <p:spPr>
            <a:xfrm>
              <a:off x="-36884" y="7673618"/>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210 casos</a:t>
              </a:r>
              <a:endParaRPr/>
            </a:p>
          </p:txBody>
        </p:sp>
      </p:grpSp>
      <p:pic>
        <p:nvPicPr>
          <p:cNvPr id="321" name="Google Shape;321;p8"/>
          <p:cNvPicPr preferRelativeResize="0"/>
          <p:nvPr/>
        </p:nvPicPr>
        <p:blipFill rotWithShape="1">
          <a:blip r:embed="rId5">
            <a:alphaModFix/>
          </a:blip>
          <a:srcRect b="0" l="0" r="0" t="0"/>
          <a:stretch/>
        </p:blipFill>
        <p:spPr>
          <a:xfrm>
            <a:off x="508961" y="2659779"/>
            <a:ext cx="933450" cy="742950"/>
          </a:xfrm>
          <a:prstGeom prst="rect">
            <a:avLst/>
          </a:prstGeom>
          <a:noFill/>
          <a:ln>
            <a:noFill/>
          </a:ln>
        </p:spPr>
      </p:pic>
      <p:grpSp>
        <p:nvGrpSpPr>
          <p:cNvPr id="322" name="Google Shape;322;p8"/>
          <p:cNvGrpSpPr/>
          <p:nvPr/>
        </p:nvGrpSpPr>
        <p:grpSpPr>
          <a:xfrm>
            <a:off x="173594" y="2738085"/>
            <a:ext cx="3277595" cy="978490"/>
            <a:chOff x="-14122" y="6517843"/>
            <a:chExt cx="2486820" cy="978490"/>
          </a:xfrm>
        </p:grpSpPr>
        <p:sp>
          <p:nvSpPr>
            <p:cNvPr id="323" name="Google Shape;323;p8"/>
            <p:cNvSpPr txBox="1"/>
            <p:nvPr/>
          </p:nvSpPr>
          <p:spPr>
            <a:xfrm>
              <a:off x="-14122" y="7072716"/>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Afiliación al SGSS</a:t>
              </a:r>
              <a:endParaRPr/>
            </a:p>
          </p:txBody>
        </p:sp>
        <p:sp>
          <p:nvSpPr>
            <p:cNvPr id="324" name="Google Shape;324;p8"/>
            <p:cNvSpPr/>
            <p:nvPr/>
          </p:nvSpPr>
          <p:spPr>
            <a:xfrm>
              <a:off x="1062597" y="6517843"/>
              <a:ext cx="1410101" cy="978490"/>
            </a:xfrm>
            <a:prstGeom prst="roundRect">
              <a:avLst>
                <a:gd fmla="val 16667" name="adj"/>
              </a:avLst>
            </a:prstGeom>
            <a:solidFill>
              <a:srgbClr val="92CCDC"/>
            </a:solidFill>
            <a:ln cap="flat" cmpd="sng" w="2540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Régimen contributivo</a:t>
              </a:r>
              <a:endParaRPr b="1" sz="16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78,34% - 170 casos</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Régimen</a:t>
              </a:r>
              <a:r>
                <a:rPr b="1" lang="es-ES" sz="1600">
                  <a:solidFill>
                    <a:schemeClr val="dk1"/>
                  </a:solidFill>
                  <a:latin typeface="Arial Narrow"/>
                  <a:ea typeface="Arial Narrow"/>
                  <a:cs typeface="Arial Narrow"/>
                  <a:sym typeface="Arial Narrow"/>
                </a:rPr>
                <a:t> </a:t>
              </a:r>
              <a:r>
                <a:rPr b="1" lang="es-ES" sz="1200">
                  <a:solidFill>
                    <a:schemeClr val="dk1"/>
                  </a:solidFill>
                  <a:latin typeface="Arial Narrow"/>
                  <a:ea typeface="Arial Narrow"/>
                  <a:cs typeface="Arial Narrow"/>
                  <a:sym typeface="Arial Narrow"/>
                </a:rPr>
                <a:t> subsidiado</a:t>
              </a:r>
              <a:endParaRPr b="1" sz="1600">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17,05% - 37 casos</a:t>
              </a:r>
              <a:endParaRPr/>
            </a:p>
          </p:txBody>
        </p:sp>
      </p:grpSp>
      <p:grpSp>
        <p:nvGrpSpPr>
          <p:cNvPr id="325" name="Google Shape;325;p8"/>
          <p:cNvGrpSpPr/>
          <p:nvPr/>
        </p:nvGrpSpPr>
        <p:grpSpPr>
          <a:xfrm>
            <a:off x="4329256" y="982183"/>
            <a:ext cx="874090" cy="1513653"/>
            <a:chOff x="2507826" y="2585355"/>
            <a:chExt cx="874090" cy="1513653"/>
          </a:xfrm>
        </p:grpSpPr>
        <p:sp>
          <p:nvSpPr>
            <p:cNvPr id="326" name="Google Shape;326;p8"/>
            <p:cNvSpPr/>
            <p:nvPr/>
          </p:nvSpPr>
          <p:spPr>
            <a:xfrm>
              <a:off x="2507826" y="3472120"/>
              <a:ext cx="874090" cy="360040"/>
            </a:xfrm>
            <a:prstGeom prst="roundRect">
              <a:avLst>
                <a:gd fmla="val 16667" name="adj"/>
              </a:avLst>
            </a:prstGeom>
            <a:solidFill>
              <a:srgbClr val="CCC0D9"/>
            </a:solidFill>
            <a:ln cap="flat" cmpd="sng" w="25400">
              <a:solidFill>
                <a:srgbClr val="CCC0D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a:p>
          </p:txBody>
        </p:sp>
        <p:pic>
          <p:nvPicPr>
            <p:cNvPr id="327" name="Google Shape;327;p8"/>
            <p:cNvPicPr preferRelativeResize="0"/>
            <p:nvPr/>
          </p:nvPicPr>
          <p:blipFill rotWithShape="1">
            <a:blip r:embed="rId6">
              <a:alphaModFix/>
            </a:blip>
            <a:srcRect b="0" l="0" r="0" t="0"/>
            <a:stretch/>
          </p:blipFill>
          <p:spPr>
            <a:xfrm>
              <a:off x="2782185" y="2585355"/>
              <a:ext cx="477234" cy="780927"/>
            </a:xfrm>
            <a:prstGeom prst="rect">
              <a:avLst/>
            </a:prstGeom>
            <a:noFill/>
            <a:ln>
              <a:noFill/>
            </a:ln>
          </p:spPr>
        </p:pic>
        <p:sp>
          <p:nvSpPr>
            <p:cNvPr id="328" name="Google Shape;328;p8"/>
            <p:cNvSpPr/>
            <p:nvPr/>
          </p:nvSpPr>
          <p:spPr>
            <a:xfrm>
              <a:off x="2558275" y="3203848"/>
              <a:ext cx="74090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Maternas</a:t>
              </a:r>
              <a:endParaRPr b="1" sz="1200" u="sng">
                <a:solidFill>
                  <a:srgbClr val="000000"/>
                </a:solidFill>
                <a:latin typeface="Arial Narrow"/>
                <a:ea typeface="Arial Narrow"/>
                <a:cs typeface="Arial Narrow"/>
                <a:sym typeface="Arial Narrow"/>
              </a:endParaRPr>
            </a:p>
          </p:txBody>
        </p:sp>
        <p:sp>
          <p:nvSpPr>
            <p:cNvPr id="329" name="Google Shape;329;p8"/>
            <p:cNvSpPr/>
            <p:nvPr/>
          </p:nvSpPr>
          <p:spPr>
            <a:xfrm>
              <a:off x="2648170" y="3822009"/>
              <a:ext cx="5790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0 caso</a:t>
              </a:r>
              <a:endParaRPr sz="1200">
                <a:solidFill>
                  <a:schemeClr val="dk1"/>
                </a:solidFill>
                <a:latin typeface="Calibri"/>
                <a:ea typeface="Calibri"/>
                <a:cs typeface="Calibri"/>
                <a:sym typeface="Calibri"/>
              </a:endParaRPr>
            </a:p>
          </p:txBody>
        </p:sp>
      </p:grpSp>
      <p:grpSp>
        <p:nvGrpSpPr>
          <p:cNvPr id="330" name="Google Shape;330;p8"/>
          <p:cNvGrpSpPr/>
          <p:nvPr/>
        </p:nvGrpSpPr>
        <p:grpSpPr>
          <a:xfrm>
            <a:off x="6355281" y="988099"/>
            <a:ext cx="789881" cy="1519436"/>
            <a:chOff x="3826683" y="2682487"/>
            <a:chExt cx="789881" cy="1519436"/>
          </a:xfrm>
        </p:grpSpPr>
        <p:grpSp>
          <p:nvGrpSpPr>
            <p:cNvPr id="331" name="Google Shape;331;p8"/>
            <p:cNvGrpSpPr/>
            <p:nvPr/>
          </p:nvGrpSpPr>
          <p:grpSpPr>
            <a:xfrm>
              <a:off x="3826683" y="3306763"/>
              <a:ext cx="789881" cy="895160"/>
              <a:chOff x="2507826" y="3203848"/>
              <a:chExt cx="789881" cy="895160"/>
            </a:xfrm>
          </p:grpSpPr>
          <p:sp>
            <p:nvSpPr>
              <p:cNvPr id="332" name="Google Shape;332;p8"/>
              <p:cNvSpPr/>
              <p:nvPr/>
            </p:nvSpPr>
            <p:spPr>
              <a:xfrm>
                <a:off x="2507826" y="3472120"/>
                <a:ext cx="764855" cy="360040"/>
              </a:xfrm>
              <a:prstGeom prst="roundRect">
                <a:avLst>
                  <a:gd fmla="val 16667" name="adj"/>
                </a:avLst>
              </a:prstGeom>
              <a:solidFill>
                <a:srgbClr val="FABF8E"/>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2,76%</a:t>
                </a:r>
                <a:endParaRPr b="1" sz="1600">
                  <a:solidFill>
                    <a:schemeClr val="dk1"/>
                  </a:solidFill>
                  <a:latin typeface="Arial Narrow"/>
                  <a:ea typeface="Arial Narrow"/>
                  <a:cs typeface="Arial Narrow"/>
                  <a:sym typeface="Arial Narrow"/>
                </a:endParaRPr>
              </a:p>
            </p:txBody>
          </p:sp>
          <p:sp>
            <p:nvSpPr>
              <p:cNvPr id="333" name="Google Shape;333;p8"/>
              <p:cNvSpPr/>
              <p:nvPr/>
            </p:nvSpPr>
            <p:spPr>
              <a:xfrm>
                <a:off x="2572704" y="3203848"/>
                <a:ext cx="71205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Migrante</a:t>
                </a:r>
                <a:endParaRPr b="1" sz="1200" u="sng">
                  <a:solidFill>
                    <a:srgbClr val="000000"/>
                  </a:solidFill>
                  <a:latin typeface="Arial Narrow"/>
                  <a:ea typeface="Arial Narrow"/>
                  <a:cs typeface="Arial Narrow"/>
                  <a:sym typeface="Arial Narrow"/>
                </a:endParaRPr>
              </a:p>
            </p:txBody>
          </p:sp>
          <p:sp>
            <p:nvSpPr>
              <p:cNvPr id="334" name="Google Shape;334;p8"/>
              <p:cNvSpPr/>
              <p:nvPr/>
            </p:nvSpPr>
            <p:spPr>
              <a:xfrm>
                <a:off x="2648170" y="3822009"/>
                <a:ext cx="6495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6 casos</a:t>
                </a:r>
                <a:endParaRPr sz="1200">
                  <a:solidFill>
                    <a:schemeClr val="dk1"/>
                  </a:solidFill>
                  <a:latin typeface="Calibri"/>
                  <a:ea typeface="Calibri"/>
                  <a:cs typeface="Calibri"/>
                  <a:sym typeface="Calibri"/>
                </a:endParaRPr>
              </a:p>
            </p:txBody>
          </p:sp>
        </p:grpSp>
        <p:pic>
          <p:nvPicPr>
            <p:cNvPr id="335" name="Google Shape;335;p8"/>
            <p:cNvPicPr preferRelativeResize="0"/>
            <p:nvPr/>
          </p:nvPicPr>
          <p:blipFill rotWithShape="1">
            <a:blip r:embed="rId7">
              <a:alphaModFix/>
            </a:blip>
            <a:srcRect b="0" l="0" r="0" t="0"/>
            <a:stretch/>
          </p:blipFill>
          <p:spPr>
            <a:xfrm>
              <a:off x="3945025" y="2682487"/>
              <a:ext cx="587628" cy="678570"/>
            </a:xfrm>
            <a:prstGeom prst="rect">
              <a:avLst/>
            </a:prstGeom>
            <a:noFill/>
            <a:ln>
              <a:noFill/>
            </a:ln>
          </p:spPr>
        </p:pic>
      </p:grpSp>
      <p:grpSp>
        <p:nvGrpSpPr>
          <p:cNvPr id="336" name="Google Shape;336;p8"/>
          <p:cNvGrpSpPr/>
          <p:nvPr/>
        </p:nvGrpSpPr>
        <p:grpSpPr>
          <a:xfrm>
            <a:off x="5112618" y="932914"/>
            <a:ext cx="1380071" cy="1567357"/>
            <a:chOff x="1963587" y="2618404"/>
            <a:chExt cx="1380071" cy="1567357"/>
          </a:xfrm>
        </p:grpSpPr>
        <p:pic>
          <p:nvPicPr>
            <p:cNvPr id="337" name="Google Shape;337;p8"/>
            <p:cNvPicPr preferRelativeResize="0"/>
            <p:nvPr/>
          </p:nvPicPr>
          <p:blipFill rotWithShape="1">
            <a:blip r:embed="rId8">
              <a:alphaModFix/>
            </a:blip>
            <a:srcRect b="0" l="0" r="48966" t="0"/>
            <a:stretch/>
          </p:blipFill>
          <p:spPr>
            <a:xfrm>
              <a:off x="2148657" y="2618404"/>
              <a:ext cx="995527" cy="731522"/>
            </a:xfrm>
            <a:prstGeom prst="rect">
              <a:avLst/>
            </a:prstGeom>
            <a:noFill/>
            <a:ln>
              <a:noFill/>
            </a:ln>
          </p:spPr>
        </p:pic>
        <p:grpSp>
          <p:nvGrpSpPr>
            <p:cNvPr id="338" name="Google Shape;338;p8"/>
            <p:cNvGrpSpPr/>
            <p:nvPr/>
          </p:nvGrpSpPr>
          <p:grpSpPr>
            <a:xfrm>
              <a:off x="1963587" y="3189889"/>
              <a:ext cx="1380071" cy="995872"/>
              <a:chOff x="-325073" y="6955842"/>
              <a:chExt cx="1612468" cy="995872"/>
            </a:xfrm>
          </p:grpSpPr>
          <p:sp>
            <p:nvSpPr>
              <p:cNvPr id="339" name="Google Shape;339;p8"/>
              <p:cNvSpPr txBox="1"/>
              <p:nvPr/>
            </p:nvSpPr>
            <p:spPr>
              <a:xfrm>
                <a:off x="-325073" y="6955842"/>
                <a:ext cx="1612468"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u="sng">
                    <a:solidFill>
                      <a:schemeClr val="dk1"/>
                    </a:solidFill>
                    <a:latin typeface="Arial Narrow"/>
                    <a:ea typeface="Arial Narrow"/>
                    <a:cs typeface="Arial Narrow"/>
                    <a:sym typeface="Arial Narrow"/>
                  </a:rPr>
                  <a:t>Privado de la libertad</a:t>
                </a:r>
                <a:endParaRPr/>
              </a:p>
            </p:txBody>
          </p:sp>
          <p:sp>
            <p:nvSpPr>
              <p:cNvPr id="340" name="Google Shape;340;p8"/>
              <p:cNvSpPr/>
              <p:nvPr/>
            </p:nvSpPr>
            <p:spPr>
              <a:xfrm>
                <a:off x="-36885" y="7363321"/>
                <a:ext cx="1091214" cy="360040"/>
              </a:xfrm>
              <a:prstGeom prst="roundRect">
                <a:avLst>
                  <a:gd fmla="val 16667" name="adj"/>
                </a:avLst>
              </a:prstGeom>
              <a:solidFill>
                <a:srgbClr val="D99593"/>
              </a:solidFill>
              <a:ln cap="flat" cmpd="sng" w="25400">
                <a:solidFill>
                  <a:srgbClr val="D995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Arial Narrow"/>
                    <a:ea typeface="Arial Narrow"/>
                    <a:cs typeface="Arial Narrow"/>
                    <a:sym typeface="Arial Narrow"/>
                  </a:rPr>
                  <a:t>0%</a:t>
                </a:r>
                <a:endParaRPr/>
              </a:p>
            </p:txBody>
          </p:sp>
          <p:sp>
            <p:nvSpPr>
              <p:cNvPr id="341" name="Google Shape;341;p8"/>
              <p:cNvSpPr txBox="1"/>
              <p:nvPr/>
            </p:nvSpPr>
            <p:spPr>
              <a:xfrm>
                <a:off x="-142058" y="7674715"/>
                <a:ext cx="122960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0 casos</a:t>
                </a:r>
                <a:endParaRPr/>
              </a:p>
            </p:txBody>
          </p:sp>
        </p:grpSp>
      </p:grpSp>
      <p:sp>
        <p:nvSpPr>
          <p:cNvPr id="342" name="Google Shape;342;p8"/>
          <p:cNvSpPr/>
          <p:nvPr/>
        </p:nvSpPr>
        <p:spPr>
          <a:xfrm>
            <a:off x="3723908" y="6614023"/>
            <a:ext cx="3396228"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50">
                <a:solidFill>
                  <a:schemeClr val="dk1"/>
                </a:solidFill>
                <a:latin typeface="Arial Narrow"/>
                <a:ea typeface="Arial Narrow"/>
                <a:cs typeface="Arial Narrow"/>
                <a:sym typeface="Arial Narrow"/>
              </a:rPr>
              <a:t>Figura. Comportamiento inusual para hepatitis A. Periodo epidemiológico 09 2022. </a:t>
            </a:r>
            <a:endParaRPr/>
          </a:p>
        </p:txBody>
      </p:sp>
      <p:sp>
        <p:nvSpPr>
          <p:cNvPr id="343" name="Google Shape;343;p8"/>
          <p:cNvSpPr/>
          <p:nvPr/>
        </p:nvSpPr>
        <p:spPr>
          <a:xfrm>
            <a:off x="7644" y="8100392"/>
            <a:ext cx="7230095" cy="5539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La Hepatitis A se observa en el canal endémico en comportamiento esperado por debajo de los casos usuales. Durante este año no se supera el número de casos de los dos últimos años durante las semanas epidemiológicas evaluadas. Se evidencia un aumento del 193,24% en relación con el mismo periodo de año anterior. Los cursos de vida de adolescencia,  juventud y  adultez con el 95% de los casos, una mayor frecuencia de casos en hombres.  </a:t>
            </a:r>
            <a:endParaRPr sz="1100">
              <a:solidFill>
                <a:schemeClr val="dk1"/>
              </a:solidFill>
              <a:latin typeface="Arial Narrow"/>
              <a:ea typeface="Arial Narrow"/>
              <a:cs typeface="Arial Narrow"/>
              <a:sym typeface="Arial Narrow"/>
            </a:endParaRPr>
          </a:p>
        </p:txBody>
      </p:sp>
      <p:sp>
        <p:nvSpPr>
          <p:cNvPr id="344" name="Google Shape;344;p8"/>
          <p:cNvSpPr/>
          <p:nvPr/>
        </p:nvSpPr>
        <p:spPr>
          <a:xfrm>
            <a:off x="-50" y="7493532"/>
            <a:ext cx="7200900" cy="382832"/>
          </a:xfrm>
          <a:prstGeom prst="rect">
            <a:avLst/>
          </a:prstGeom>
          <a:solidFill>
            <a:srgbClr val="DDD9C3"/>
          </a:solidFill>
          <a:ln cap="flat" cmpd="sng" w="25400">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45" name="Google Shape;345;p8"/>
          <p:cNvGrpSpPr/>
          <p:nvPr/>
        </p:nvGrpSpPr>
        <p:grpSpPr>
          <a:xfrm>
            <a:off x="160381" y="7558421"/>
            <a:ext cx="3446504" cy="276999"/>
            <a:chOff x="2448322" y="33831"/>
            <a:chExt cx="3446504" cy="276999"/>
          </a:xfrm>
        </p:grpSpPr>
        <p:sp>
          <p:nvSpPr>
            <p:cNvPr id="346" name="Google Shape;346;p8"/>
            <p:cNvSpPr/>
            <p:nvPr/>
          </p:nvSpPr>
          <p:spPr>
            <a:xfrm>
              <a:off x="2448322" y="33831"/>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347" name="Google Shape;347;p8"/>
            <p:cNvCxnSpPr>
              <a:stCxn id="346" idx="6"/>
            </p:cNvCxnSpPr>
            <p:nvPr/>
          </p:nvCxnSpPr>
          <p:spPr>
            <a:xfrm>
              <a:off x="2736354" y="164636"/>
              <a:ext cx="648000" cy="0"/>
            </a:xfrm>
            <a:prstGeom prst="straightConnector1">
              <a:avLst/>
            </a:prstGeom>
            <a:noFill/>
            <a:ln cap="flat" cmpd="sng" w="28575">
              <a:solidFill>
                <a:srgbClr val="C00000"/>
              </a:solidFill>
              <a:prstDash val="solid"/>
              <a:round/>
              <a:headEnd len="sm" w="sm" type="none"/>
              <a:tailEnd len="sm" w="sm" type="none"/>
            </a:ln>
          </p:spPr>
        </p:cxnSp>
        <p:sp>
          <p:nvSpPr>
            <p:cNvPr id="348" name="Google Shape;348;p8"/>
            <p:cNvSpPr txBox="1"/>
            <p:nvPr/>
          </p:nvSpPr>
          <p:spPr>
            <a:xfrm>
              <a:off x="3302538" y="33831"/>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Consideraciones  técnicas</a:t>
              </a:r>
              <a:endParaRPr/>
            </a:p>
          </p:txBody>
        </p:sp>
      </p:grpSp>
      <p:grpSp>
        <p:nvGrpSpPr>
          <p:cNvPr id="349" name="Google Shape;349;p8"/>
          <p:cNvGrpSpPr/>
          <p:nvPr/>
        </p:nvGrpSpPr>
        <p:grpSpPr>
          <a:xfrm>
            <a:off x="2338822" y="534761"/>
            <a:ext cx="1847617" cy="436842"/>
            <a:chOff x="3060727" y="484500"/>
            <a:chExt cx="2369636" cy="436842"/>
          </a:xfrm>
        </p:grpSpPr>
        <p:sp>
          <p:nvSpPr>
            <p:cNvPr id="350" name="Google Shape;350;p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51" name="Google Shape;351;p8"/>
            <p:cNvSpPr txBox="1"/>
            <p:nvPr/>
          </p:nvSpPr>
          <p:spPr>
            <a:xfrm>
              <a:off x="3600450" y="484500"/>
              <a:ext cx="147712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Etnia</a:t>
              </a:r>
              <a:endParaRPr/>
            </a:p>
          </p:txBody>
        </p:sp>
      </p:grpSp>
      <p:grpSp>
        <p:nvGrpSpPr>
          <p:cNvPr id="352" name="Google Shape;352;p8"/>
          <p:cNvGrpSpPr/>
          <p:nvPr/>
        </p:nvGrpSpPr>
        <p:grpSpPr>
          <a:xfrm>
            <a:off x="205725" y="534759"/>
            <a:ext cx="1852274" cy="436842"/>
            <a:chOff x="3054754" y="484500"/>
            <a:chExt cx="2375609" cy="436842"/>
          </a:xfrm>
        </p:grpSpPr>
        <p:sp>
          <p:nvSpPr>
            <p:cNvPr id="353" name="Google Shape;353;p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54" name="Google Shape;354;p8"/>
            <p:cNvSpPr txBox="1"/>
            <p:nvPr/>
          </p:nvSpPr>
          <p:spPr>
            <a:xfrm>
              <a:off x="3054754" y="484500"/>
              <a:ext cx="23390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Sexo</a:t>
              </a:r>
              <a:endParaRPr/>
            </a:p>
          </p:txBody>
        </p:sp>
      </p:grpSp>
      <p:grpSp>
        <p:nvGrpSpPr>
          <p:cNvPr id="355" name="Google Shape;355;p8"/>
          <p:cNvGrpSpPr/>
          <p:nvPr/>
        </p:nvGrpSpPr>
        <p:grpSpPr>
          <a:xfrm>
            <a:off x="4410694" y="596925"/>
            <a:ext cx="2722458" cy="436842"/>
            <a:chOff x="3060727" y="484500"/>
            <a:chExt cx="2369637" cy="436842"/>
          </a:xfrm>
        </p:grpSpPr>
        <p:sp>
          <p:nvSpPr>
            <p:cNvPr id="356" name="Google Shape;356;p8"/>
            <p:cNvSpPr/>
            <p:nvPr/>
          </p:nvSpPr>
          <p:spPr>
            <a:xfrm rot="-5400000">
              <a:off x="4128531" y="-380490"/>
              <a:ext cx="234027" cy="2369636"/>
            </a:xfrm>
            <a:prstGeom prst="leftBrace">
              <a:avLst>
                <a:gd fmla="val 8333" name="adj1"/>
                <a:gd fmla="val 50000" name="adj2"/>
              </a:avLst>
            </a:prstGeom>
            <a:noFill/>
            <a:ln cap="flat" cmpd="sng" w="38100">
              <a:solidFill>
                <a:srgbClr val="0C0C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57" name="Google Shape;357;p8"/>
            <p:cNvSpPr txBox="1"/>
            <p:nvPr/>
          </p:nvSpPr>
          <p:spPr>
            <a:xfrm>
              <a:off x="3060727" y="484500"/>
              <a:ext cx="23696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400">
                  <a:solidFill>
                    <a:schemeClr val="dk1"/>
                  </a:solidFill>
                  <a:latin typeface="Arial Narrow"/>
                  <a:ea typeface="Arial Narrow"/>
                  <a:cs typeface="Arial Narrow"/>
                  <a:sym typeface="Arial Narrow"/>
                </a:rPr>
                <a:t>Poblaciones especiales</a:t>
              </a:r>
              <a:endParaRPr/>
            </a:p>
          </p:txBody>
        </p:sp>
      </p:grpSp>
      <p:pic>
        <p:nvPicPr>
          <p:cNvPr id="358" name="Google Shape;358;p8"/>
          <p:cNvPicPr preferRelativeResize="0"/>
          <p:nvPr/>
        </p:nvPicPr>
        <p:blipFill rotWithShape="1">
          <a:blip r:embed="rId9">
            <a:alphaModFix/>
          </a:blip>
          <a:srcRect b="0" l="0" r="0" t="0"/>
          <a:stretch/>
        </p:blipFill>
        <p:spPr>
          <a:xfrm>
            <a:off x="7643" y="4582779"/>
            <a:ext cx="3599241" cy="2512495"/>
          </a:xfrm>
          <a:prstGeom prst="rect">
            <a:avLst/>
          </a:prstGeom>
          <a:noFill/>
          <a:ln>
            <a:noFill/>
          </a:ln>
        </p:spPr>
      </p:pic>
      <p:pic>
        <p:nvPicPr>
          <p:cNvPr id="359" name="Google Shape;359;p8"/>
          <p:cNvPicPr preferRelativeResize="0"/>
          <p:nvPr/>
        </p:nvPicPr>
        <p:blipFill rotWithShape="1">
          <a:blip r:embed="rId10">
            <a:alphaModFix/>
          </a:blip>
          <a:srcRect b="0" l="0" r="0" t="0"/>
          <a:stretch/>
        </p:blipFill>
        <p:spPr>
          <a:xfrm>
            <a:off x="3622691" y="4596751"/>
            <a:ext cx="3567717" cy="201292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id="364" name="Google Shape;364;p9"/>
          <p:cNvPicPr preferRelativeResize="0"/>
          <p:nvPr/>
        </p:nvPicPr>
        <p:blipFill rotWithShape="1">
          <a:blip r:embed="rId3">
            <a:alphaModFix/>
          </a:blip>
          <a:srcRect b="1" l="0" r="0" t="73034"/>
          <a:stretch/>
        </p:blipFill>
        <p:spPr>
          <a:xfrm>
            <a:off x="50" y="6876256"/>
            <a:ext cx="2172322" cy="2267744"/>
          </a:xfrm>
          <a:prstGeom prst="rect">
            <a:avLst/>
          </a:prstGeom>
          <a:noFill/>
          <a:ln>
            <a:noFill/>
          </a:ln>
        </p:spPr>
      </p:pic>
      <p:pic>
        <p:nvPicPr>
          <p:cNvPr id="365" name="Google Shape;365;p9"/>
          <p:cNvPicPr preferRelativeResize="0"/>
          <p:nvPr/>
        </p:nvPicPr>
        <p:blipFill rotWithShape="1">
          <a:blip r:embed="rId4">
            <a:alphaModFix/>
          </a:blip>
          <a:srcRect b="37555" l="33160" r="52563" t="16888"/>
          <a:stretch/>
        </p:blipFill>
        <p:spPr>
          <a:xfrm>
            <a:off x="-23417" y="13742"/>
            <a:ext cx="2175822" cy="3905250"/>
          </a:xfrm>
          <a:prstGeom prst="rect">
            <a:avLst/>
          </a:prstGeom>
          <a:noFill/>
          <a:ln>
            <a:noFill/>
          </a:ln>
        </p:spPr>
      </p:pic>
      <p:pic>
        <p:nvPicPr>
          <p:cNvPr id="366" name="Google Shape;366;p9"/>
          <p:cNvPicPr preferRelativeResize="0"/>
          <p:nvPr/>
        </p:nvPicPr>
        <p:blipFill rotWithShape="1">
          <a:blip r:embed="rId3">
            <a:alphaModFix/>
          </a:blip>
          <a:srcRect b="0" l="0" r="0" t="55451"/>
          <a:stretch/>
        </p:blipFill>
        <p:spPr>
          <a:xfrm>
            <a:off x="0" y="3419872"/>
            <a:ext cx="2180731" cy="3487638"/>
          </a:xfrm>
          <a:prstGeom prst="rect">
            <a:avLst/>
          </a:prstGeom>
          <a:noFill/>
          <a:ln>
            <a:noFill/>
          </a:ln>
        </p:spPr>
      </p:pic>
      <p:sp>
        <p:nvSpPr>
          <p:cNvPr id="367" name="Google Shape;367;p9"/>
          <p:cNvSpPr txBox="1"/>
          <p:nvPr/>
        </p:nvSpPr>
        <p:spPr>
          <a:xfrm>
            <a:off x="-90045" y="1026284"/>
            <a:ext cx="23090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Periodo epidemiológico 09 - 2022</a:t>
            </a:r>
            <a:endParaRPr b="1" sz="1200">
              <a:solidFill>
                <a:schemeClr val="dk1"/>
              </a:solidFill>
              <a:latin typeface="Arial Narrow"/>
              <a:ea typeface="Arial Narrow"/>
              <a:cs typeface="Arial Narrow"/>
              <a:sym typeface="Arial Narrow"/>
            </a:endParaRPr>
          </a:p>
        </p:txBody>
      </p:sp>
      <p:sp>
        <p:nvSpPr>
          <p:cNvPr id="368" name="Google Shape;368;p9"/>
          <p:cNvSpPr/>
          <p:nvPr/>
        </p:nvSpPr>
        <p:spPr>
          <a:xfrm>
            <a:off x="2179172" y="2968660"/>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hepatitis B. Medellín, a Periodo epidemiológico 09  acumulado de 2022. </a:t>
            </a:r>
            <a:endParaRPr sz="1100">
              <a:solidFill>
                <a:schemeClr val="dk1"/>
              </a:solidFill>
              <a:latin typeface="Arial Narrow"/>
              <a:ea typeface="Arial Narrow"/>
              <a:cs typeface="Arial Narrow"/>
              <a:sym typeface="Arial Narrow"/>
            </a:endParaRPr>
          </a:p>
        </p:txBody>
      </p:sp>
      <p:grpSp>
        <p:nvGrpSpPr>
          <p:cNvPr id="369" name="Google Shape;369;p9"/>
          <p:cNvGrpSpPr/>
          <p:nvPr/>
        </p:nvGrpSpPr>
        <p:grpSpPr>
          <a:xfrm>
            <a:off x="179214" y="5091636"/>
            <a:ext cx="1892650" cy="488476"/>
            <a:chOff x="2397524" y="3379972"/>
            <a:chExt cx="4508500" cy="904875"/>
          </a:xfrm>
        </p:grpSpPr>
        <p:pic>
          <p:nvPicPr>
            <p:cNvPr id="370" name="Google Shape;370;p9"/>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371" name="Google Shape;371;p9"/>
            <p:cNvSpPr txBox="1"/>
            <p:nvPr/>
          </p:nvSpPr>
          <p:spPr>
            <a:xfrm>
              <a:off x="3317545" y="3478755"/>
              <a:ext cx="15935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101</a:t>
              </a:r>
              <a:endParaRPr b="1" sz="1800">
                <a:solidFill>
                  <a:schemeClr val="dk1"/>
                </a:solidFill>
                <a:latin typeface="Arial Narrow"/>
                <a:ea typeface="Arial Narrow"/>
                <a:cs typeface="Arial Narrow"/>
                <a:sym typeface="Arial Narrow"/>
              </a:endParaRPr>
            </a:p>
          </p:txBody>
        </p:sp>
      </p:grpSp>
      <p:sp>
        <p:nvSpPr>
          <p:cNvPr id="372" name="Google Shape;372;p9"/>
          <p:cNvSpPr txBox="1"/>
          <p:nvPr/>
        </p:nvSpPr>
        <p:spPr>
          <a:xfrm>
            <a:off x="16447" y="5541203"/>
            <a:ext cx="216428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Variación porcentual con respecto al mismo periodo del año anterior</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Aumentó en un 17,4%</a:t>
            </a:r>
            <a:endParaRPr b="1" sz="1200">
              <a:solidFill>
                <a:schemeClr val="dk1"/>
              </a:solidFill>
              <a:latin typeface="Arial Narrow"/>
              <a:ea typeface="Arial Narrow"/>
              <a:cs typeface="Arial Narrow"/>
              <a:sym typeface="Arial Narrow"/>
            </a:endParaRPr>
          </a:p>
        </p:txBody>
      </p:sp>
      <p:grpSp>
        <p:nvGrpSpPr>
          <p:cNvPr id="373" name="Google Shape;373;p9"/>
          <p:cNvGrpSpPr/>
          <p:nvPr/>
        </p:nvGrpSpPr>
        <p:grpSpPr>
          <a:xfrm>
            <a:off x="2448322" y="74775"/>
            <a:ext cx="3446504" cy="276999"/>
            <a:chOff x="2448322" y="74775"/>
            <a:chExt cx="3446504" cy="276999"/>
          </a:xfrm>
        </p:grpSpPr>
        <p:sp>
          <p:nvSpPr>
            <p:cNvPr id="374" name="Google Shape;374;p9"/>
            <p:cNvSpPr/>
            <p:nvPr/>
          </p:nvSpPr>
          <p:spPr>
            <a:xfrm>
              <a:off x="2448322" y="74775"/>
              <a:ext cx="288032" cy="261610"/>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cxnSp>
          <p:nvCxnSpPr>
            <p:cNvPr id="375" name="Google Shape;375;p9"/>
            <p:cNvCxnSpPr>
              <a:stCxn id="374" idx="6"/>
            </p:cNvCxnSpPr>
            <p:nvPr/>
          </p:nvCxnSpPr>
          <p:spPr>
            <a:xfrm>
              <a:off x="2736354" y="205580"/>
              <a:ext cx="648000" cy="0"/>
            </a:xfrm>
            <a:prstGeom prst="straightConnector1">
              <a:avLst/>
            </a:prstGeom>
            <a:noFill/>
            <a:ln cap="flat" cmpd="sng" w="28575">
              <a:solidFill>
                <a:srgbClr val="C00000"/>
              </a:solidFill>
              <a:prstDash val="solid"/>
              <a:round/>
              <a:headEnd len="sm" w="sm" type="none"/>
              <a:tailEnd len="sm" w="sm" type="none"/>
            </a:ln>
          </p:spPr>
        </p:cxnSp>
        <p:sp>
          <p:nvSpPr>
            <p:cNvPr id="376" name="Google Shape;376;p9"/>
            <p:cNvSpPr txBox="1"/>
            <p:nvPr/>
          </p:nvSpPr>
          <p:spPr>
            <a:xfrm>
              <a:off x="3302538" y="74775"/>
              <a:ext cx="259228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200">
                  <a:solidFill>
                    <a:schemeClr val="dk1"/>
                  </a:solidFill>
                  <a:latin typeface="Arial Narrow"/>
                  <a:ea typeface="Arial Narrow"/>
                  <a:cs typeface="Arial Narrow"/>
                  <a:sym typeface="Arial Narrow"/>
                </a:rPr>
                <a:t>Comportamiento de la notificación</a:t>
              </a:r>
              <a:endParaRPr/>
            </a:p>
          </p:txBody>
        </p:sp>
      </p:grpSp>
      <p:sp>
        <p:nvSpPr>
          <p:cNvPr id="377" name="Google Shape;377;p9"/>
          <p:cNvSpPr txBox="1"/>
          <p:nvPr/>
        </p:nvSpPr>
        <p:spPr>
          <a:xfrm>
            <a:off x="6552777" y="12504"/>
            <a:ext cx="64812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50">
                <a:solidFill>
                  <a:schemeClr val="dk1"/>
                </a:solidFill>
                <a:latin typeface="Arial Narrow"/>
                <a:ea typeface="Arial Narrow"/>
                <a:cs typeface="Arial Narrow"/>
                <a:sym typeface="Arial Narrow"/>
              </a:rPr>
              <a:t>Pág.. 9</a:t>
            </a:r>
            <a:endParaRPr b="1" sz="1050">
              <a:solidFill>
                <a:schemeClr val="dk1"/>
              </a:solidFill>
              <a:latin typeface="Arial Narrow"/>
              <a:ea typeface="Arial Narrow"/>
              <a:cs typeface="Arial Narrow"/>
              <a:sym typeface="Arial Narrow"/>
            </a:endParaRPr>
          </a:p>
        </p:txBody>
      </p:sp>
      <p:sp>
        <p:nvSpPr>
          <p:cNvPr id="378" name="Google Shape;378;p9"/>
          <p:cNvSpPr txBox="1"/>
          <p:nvPr>
            <p:ph type="ctrTitle"/>
          </p:nvPr>
        </p:nvSpPr>
        <p:spPr>
          <a:xfrm>
            <a:off x="-18971" y="403841"/>
            <a:ext cx="2208885" cy="477054"/>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Clr>
                <a:srgbClr val="C00000"/>
              </a:buClr>
              <a:buSzPts val="2500"/>
              <a:buFont typeface="Arial Narrow"/>
              <a:buNone/>
            </a:pPr>
            <a:r>
              <a:rPr b="1" lang="es-ES" sz="2500">
                <a:solidFill>
                  <a:srgbClr val="C00000"/>
                </a:solidFill>
                <a:latin typeface="Arial Narrow"/>
                <a:ea typeface="Arial Narrow"/>
                <a:cs typeface="Arial Narrow"/>
                <a:sym typeface="Arial Narrow"/>
              </a:rPr>
              <a:t>Hepatitis B y C</a:t>
            </a:r>
            <a:endParaRPr b="1" sz="2500">
              <a:solidFill>
                <a:srgbClr val="C00000"/>
              </a:solidFill>
              <a:latin typeface="Arial Narrow"/>
              <a:ea typeface="Arial Narrow"/>
              <a:cs typeface="Arial Narrow"/>
              <a:sym typeface="Arial Narrow"/>
            </a:endParaRPr>
          </a:p>
        </p:txBody>
      </p:sp>
      <p:sp>
        <p:nvSpPr>
          <p:cNvPr id="379" name="Google Shape;379;p9"/>
          <p:cNvSpPr/>
          <p:nvPr/>
        </p:nvSpPr>
        <p:spPr>
          <a:xfrm>
            <a:off x="2179172" y="6084168"/>
            <a:ext cx="494601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6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100">
                <a:solidFill>
                  <a:schemeClr val="dk1"/>
                </a:solidFill>
                <a:latin typeface="Arial Narrow"/>
                <a:ea typeface="Arial Narrow"/>
                <a:cs typeface="Arial Narrow"/>
                <a:sym typeface="Arial Narrow"/>
              </a:rPr>
              <a:t>Figura. Canal endémico de hepatitis C. Medellín, a Periodo epidemiológico 09 acumulado de 2022. </a:t>
            </a:r>
            <a:endParaRPr sz="1100">
              <a:solidFill>
                <a:schemeClr val="dk1"/>
              </a:solidFill>
              <a:latin typeface="Arial Narrow"/>
              <a:ea typeface="Arial Narrow"/>
              <a:cs typeface="Arial Narrow"/>
              <a:sym typeface="Arial Narrow"/>
            </a:endParaRPr>
          </a:p>
        </p:txBody>
      </p:sp>
      <p:sp>
        <p:nvSpPr>
          <p:cNvPr id="380" name="Google Shape;380;p9"/>
          <p:cNvSpPr/>
          <p:nvPr/>
        </p:nvSpPr>
        <p:spPr>
          <a:xfrm>
            <a:off x="2181225" y="8553451"/>
            <a:ext cx="494395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400">
                <a:solidFill>
                  <a:schemeClr val="dk1"/>
                </a:solidFill>
                <a:latin typeface="Arial Narrow"/>
                <a:ea typeface="Arial Narrow"/>
                <a:cs typeface="Arial Narrow"/>
                <a:sym typeface="Arial Narrow"/>
              </a:rPr>
              <a:t>Fuente: SIVIGILA. Secretaria de Salud de Medellín.</a:t>
            </a:r>
            <a:endParaRPr/>
          </a:p>
          <a:p>
            <a:pPr indent="0" lvl="0" marL="0" marR="0" rtl="0" algn="just">
              <a:spcBef>
                <a:spcPts val="0"/>
              </a:spcBef>
              <a:spcAft>
                <a:spcPts val="0"/>
              </a:spcAft>
              <a:buNone/>
            </a:pPr>
            <a:r>
              <a:rPr lang="es-ES" sz="1000">
                <a:solidFill>
                  <a:schemeClr val="dk1"/>
                </a:solidFill>
                <a:latin typeface="Arial Narrow"/>
                <a:ea typeface="Arial Narrow"/>
                <a:cs typeface="Arial Narrow"/>
                <a:sym typeface="Arial Narrow"/>
              </a:rPr>
              <a:t>Figura. Comportamiento de la hepatitis B. Medellín, a Periodo epidemiológico 09 acumulado de 2019-2022. </a:t>
            </a:r>
            <a:endParaRPr sz="1000">
              <a:solidFill>
                <a:schemeClr val="dk1"/>
              </a:solidFill>
              <a:latin typeface="Arial Narrow"/>
              <a:ea typeface="Arial Narrow"/>
              <a:cs typeface="Arial Narrow"/>
              <a:sym typeface="Arial Narrow"/>
            </a:endParaRPr>
          </a:p>
        </p:txBody>
      </p:sp>
      <p:sp>
        <p:nvSpPr>
          <p:cNvPr id="381" name="Google Shape;381;p9"/>
          <p:cNvSpPr txBox="1"/>
          <p:nvPr/>
        </p:nvSpPr>
        <p:spPr>
          <a:xfrm flipH="1">
            <a:off x="544821" y="4845571"/>
            <a:ext cx="125540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400">
                <a:solidFill>
                  <a:schemeClr val="dk1"/>
                </a:solidFill>
                <a:latin typeface="Calibri"/>
                <a:ea typeface="Calibri"/>
                <a:cs typeface="Calibri"/>
                <a:sym typeface="Calibri"/>
              </a:rPr>
              <a:t>Hepatitis B</a:t>
            </a:r>
            <a:endParaRPr b="1" sz="1400">
              <a:solidFill>
                <a:schemeClr val="dk1"/>
              </a:solidFill>
              <a:latin typeface="Calibri"/>
              <a:ea typeface="Calibri"/>
              <a:cs typeface="Calibri"/>
              <a:sym typeface="Calibri"/>
            </a:endParaRPr>
          </a:p>
        </p:txBody>
      </p:sp>
      <p:grpSp>
        <p:nvGrpSpPr>
          <p:cNvPr id="382" name="Google Shape;382;p9"/>
          <p:cNvGrpSpPr/>
          <p:nvPr/>
        </p:nvGrpSpPr>
        <p:grpSpPr>
          <a:xfrm>
            <a:off x="144066" y="6618265"/>
            <a:ext cx="1892650" cy="488476"/>
            <a:chOff x="2397524" y="3379972"/>
            <a:chExt cx="4508500" cy="904875"/>
          </a:xfrm>
        </p:grpSpPr>
        <p:pic>
          <p:nvPicPr>
            <p:cNvPr id="383" name="Google Shape;383;p9"/>
            <p:cNvPicPr preferRelativeResize="0"/>
            <p:nvPr/>
          </p:nvPicPr>
          <p:blipFill rotWithShape="1">
            <a:blip r:embed="rId5">
              <a:alphaModFix/>
            </a:blip>
            <a:srcRect b="0" l="0" r="0" t="0"/>
            <a:stretch/>
          </p:blipFill>
          <p:spPr>
            <a:xfrm>
              <a:off x="2397524" y="3379972"/>
              <a:ext cx="4508500" cy="904875"/>
            </a:xfrm>
            <a:prstGeom prst="rect">
              <a:avLst/>
            </a:prstGeom>
            <a:noFill/>
            <a:ln>
              <a:noFill/>
            </a:ln>
          </p:spPr>
        </p:pic>
        <p:sp>
          <p:nvSpPr>
            <p:cNvPr id="384" name="Google Shape;384;p9"/>
            <p:cNvSpPr txBox="1"/>
            <p:nvPr/>
          </p:nvSpPr>
          <p:spPr>
            <a:xfrm>
              <a:off x="3317545" y="3478755"/>
              <a:ext cx="1593562" cy="6841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chemeClr val="dk1"/>
                  </a:solidFill>
                  <a:latin typeface="Arial Narrow"/>
                  <a:ea typeface="Arial Narrow"/>
                  <a:cs typeface="Arial Narrow"/>
                  <a:sym typeface="Arial Narrow"/>
                </a:rPr>
                <a:t>94</a:t>
              </a:r>
              <a:endParaRPr b="1" sz="1800">
                <a:solidFill>
                  <a:schemeClr val="dk1"/>
                </a:solidFill>
                <a:latin typeface="Arial Narrow"/>
                <a:ea typeface="Arial Narrow"/>
                <a:cs typeface="Arial Narrow"/>
                <a:sym typeface="Arial Narrow"/>
              </a:endParaRPr>
            </a:p>
          </p:txBody>
        </p:sp>
      </p:grpSp>
      <p:sp>
        <p:nvSpPr>
          <p:cNvPr id="385" name="Google Shape;385;p9"/>
          <p:cNvSpPr txBox="1"/>
          <p:nvPr/>
        </p:nvSpPr>
        <p:spPr>
          <a:xfrm flipH="1">
            <a:off x="509673" y="6372200"/>
            <a:ext cx="125540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400">
                <a:solidFill>
                  <a:schemeClr val="dk1"/>
                </a:solidFill>
                <a:latin typeface="Calibri"/>
                <a:ea typeface="Calibri"/>
                <a:cs typeface="Calibri"/>
                <a:sym typeface="Calibri"/>
              </a:rPr>
              <a:t>Hepatitis C</a:t>
            </a:r>
            <a:endParaRPr b="1" sz="1400">
              <a:solidFill>
                <a:schemeClr val="dk1"/>
              </a:solidFill>
              <a:latin typeface="Calibri"/>
              <a:ea typeface="Calibri"/>
              <a:cs typeface="Calibri"/>
              <a:sym typeface="Calibri"/>
            </a:endParaRPr>
          </a:p>
        </p:txBody>
      </p:sp>
      <p:sp>
        <p:nvSpPr>
          <p:cNvPr id="386" name="Google Shape;386;p9"/>
          <p:cNvSpPr txBox="1"/>
          <p:nvPr/>
        </p:nvSpPr>
        <p:spPr>
          <a:xfrm>
            <a:off x="50" y="7125379"/>
            <a:ext cx="216428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Variación porcentual con respecto al mismo periodo del año anterior</a:t>
            </a:r>
            <a:endParaRPr/>
          </a:p>
          <a:p>
            <a:pPr indent="0" lvl="0" marL="0" marR="0" rtl="0" algn="ctr">
              <a:spcBef>
                <a:spcPts val="0"/>
              </a:spcBef>
              <a:spcAft>
                <a:spcPts val="0"/>
              </a:spcAft>
              <a:buNone/>
            </a:pPr>
            <a:r>
              <a:rPr b="1" lang="es-ES" sz="1200">
                <a:solidFill>
                  <a:schemeClr val="dk1"/>
                </a:solidFill>
                <a:latin typeface="Arial Narrow"/>
                <a:ea typeface="Arial Narrow"/>
                <a:cs typeface="Arial Narrow"/>
                <a:sym typeface="Arial Narrow"/>
              </a:rPr>
              <a:t>Aumentó en un 46,8%</a:t>
            </a:r>
            <a:endParaRPr b="1" sz="1200">
              <a:solidFill>
                <a:schemeClr val="dk1"/>
              </a:solidFill>
              <a:latin typeface="Arial Narrow"/>
              <a:ea typeface="Arial Narrow"/>
              <a:cs typeface="Arial Narrow"/>
              <a:sym typeface="Arial Narrow"/>
            </a:endParaRPr>
          </a:p>
        </p:txBody>
      </p:sp>
      <p:graphicFrame>
        <p:nvGraphicFramePr>
          <p:cNvPr id="387" name="Google Shape;387;p9"/>
          <p:cNvGraphicFramePr/>
          <p:nvPr/>
        </p:nvGraphicFramePr>
        <p:xfrm>
          <a:off x="2036716" y="351775"/>
          <a:ext cx="5088467" cy="2616885"/>
        </p:xfrm>
        <a:graphic>
          <a:graphicData uri="http://schemas.openxmlformats.org/drawingml/2006/chart">
            <c:chart r:id="rId6"/>
          </a:graphicData>
        </a:graphic>
      </p:graphicFrame>
      <p:graphicFrame>
        <p:nvGraphicFramePr>
          <p:cNvPr id="388" name="Google Shape;388;p9"/>
          <p:cNvGraphicFramePr/>
          <p:nvPr/>
        </p:nvGraphicFramePr>
        <p:xfrm>
          <a:off x="2227095" y="3521591"/>
          <a:ext cx="4898088" cy="2634585"/>
        </p:xfrm>
        <a:graphic>
          <a:graphicData uri="http://schemas.openxmlformats.org/drawingml/2006/chart">
            <c:chart r:id="rId7"/>
          </a:graphicData>
        </a:graphic>
      </p:graphicFrame>
      <p:graphicFrame>
        <p:nvGraphicFramePr>
          <p:cNvPr id="389" name="Google Shape;389;p9"/>
          <p:cNvGraphicFramePr/>
          <p:nvPr/>
        </p:nvGraphicFramePr>
        <p:xfrm>
          <a:off x="2172372" y="6520780"/>
          <a:ext cx="4952811" cy="2263503"/>
        </p:xfrm>
        <a:graphic>
          <a:graphicData uri="http://schemas.openxmlformats.org/drawingml/2006/chart">
            <c:chart r:id="rId8"/>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Personalizado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2019-03-11T16:04:20Z</dcterms:created>
  <dc:creator>Silvana Zapata Bedoya</dc:creator>
</cp:coreProperties>
</file>