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charts/chart15.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8" r:id="rId2"/>
    <p:sldId id="259" r:id="rId3"/>
    <p:sldId id="724" r:id="rId4"/>
    <p:sldId id="725" r:id="rId5"/>
    <p:sldId id="726" r:id="rId6"/>
    <p:sldId id="729" r:id="rId7"/>
    <p:sldId id="730" r:id="rId8"/>
    <p:sldId id="731" r:id="rId9"/>
    <p:sldId id="732" r:id="rId10"/>
    <p:sldId id="733" r:id="rId11"/>
    <p:sldId id="734" r:id="rId12"/>
    <p:sldId id="735" r:id="rId13"/>
    <p:sldId id="736" r:id="rId14"/>
    <p:sldId id="737" r:id="rId15"/>
    <p:sldId id="738" r:id="rId16"/>
    <p:sldId id="727" r:id="rId17"/>
    <p:sldId id="728" r:id="rId18"/>
    <p:sldId id="699" r:id="rId19"/>
    <p:sldId id="703" r:id="rId20"/>
    <p:sldId id="704" r:id="rId21"/>
    <p:sldId id="705" r:id="rId22"/>
    <p:sldId id="263" r:id="rId23"/>
    <p:sldId id="713" r:id="rId24"/>
    <p:sldId id="265" r:id="rId25"/>
    <p:sldId id="319" r:id="rId26"/>
  </p:sldIdLst>
  <p:sldSz cx="7200900" cy="9144000"/>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2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z Denise Gonzalez Ortiz" initials="LDGO" lastIdx="5" clrIdx="0"/>
  <p:cmAuthor id="1" name="PC" initials="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9" autoAdjust="0"/>
  </p:normalViewPr>
  <p:slideViewPr>
    <p:cSldViewPr>
      <p:cViewPr varScale="1">
        <p:scale>
          <a:sx n="87" d="100"/>
          <a:sy n="87" d="100"/>
        </p:scale>
        <p:origin x="2814" y="102"/>
      </p:cViewPr>
      <p:guideLst>
        <p:guide orient="horz" pos="2880"/>
        <p:guide pos="2268"/>
      </p:guideLst>
    </p:cSldViewPr>
  </p:slideViewPr>
  <p:outlineViewPr>
    <p:cViewPr>
      <p:scale>
        <a:sx n="33" d="100"/>
        <a:sy n="33" d="100"/>
      </p:scale>
      <p:origin x="0" y="297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Trabajo\INFORME%20EPIDEMIOL&#211;GICO%20SSM\Canales%20endmicos%202019\1-Canal%20end&#233;mico%20TBmedellin%202019%20Bortman%20y%20MMWR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Trabajo\INFORME%20EPIDEMIOL&#211;GICO%20SSM\Periodo%2010%20de%202020\Adiela\Canal%20end&#233;mico%20INTOXICACIONES%20Medell&#237;n%20%20S%2036%20-%202020.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C:\Trabajo\INFORME%20EPIDEMIOL&#211;GICO%20SSM\Periodo%2010%20de%202020\Adiela\evento%20365%20base%20depurada%20SEMANA%2040.xlsx" TargetMode="External"/><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7.xml"/><Relationship Id="rId1" Type="http://schemas.microsoft.com/office/2011/relationships/chartStyle" Target="style7.xml"/></Relationships>
</file>

<file path=ppt/charts/_rels/chart13.xml.rels><?xml version="1.0" encoding="UTF-8" standalone="yes"?>
<Relationships xmlns="http://schemas.openxmlformats.org/package/2006/relationships"><Relationship Id="rId3" Type="http://schemas.openxmlformats.org/officeDocument/2006/relationships/oleObject" Target="file:///C:\Trabajo\INFORME%20EPIDEMIOL&#211;GICO%20SSM\Periodo%2010%20de%202020\Adiela\X%20PE%20ETA%202020.xlsx" TargetMode="External"/><Relationship Id="rId2" Type="http://schemas.microsoft.com/office/2011/relationships/chartColorStyle" Target="colors8.xml"/><Relationship Id="rId1" Type="http://schemas.microsoft.com/office/2011/relationships/chartStyle" Target="style8.xml"/></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Trabajo\INFORME%20EPIDEMIOL&#211;GICO%20SSM\Canales%20endmicos%202019\1-Canal%20end&#233;mico%20TBmedellin%202019%20Bortman%20y%20MMWR1.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7.xml.rels><?xml version="1.0" encoding="UTF-8" standalone="yes"?>
<Relationships xmlns="http://schemas.openxmlformats.org/package/2006/relationships"><Relationship Id="rId3" Type="http://schemas.openxmlformats.org/officeDocument/2006/relationships/oleObject" Target="file:///C:\Trabajo\INFORME%20EPIDEMIOL&#211;GICO%20SSM\Periodo%2010%20de%202020\FERNANDO%20MONTES\Intento%20de%20suicidio%20Per&#237;odo%2010.xlsx" TargetMode="External"/><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oleObject" Target="file:///C:\Trabajo\INFORME%20EPIDEMIOL&#211;GICO%20SSM\Periodo%2010%20de%202020\FERNANDO%20MONTES\Intento%20de%20suicidio%20Per&#237;odo%2010.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'[1-Canal endémico TBmedellin 2019 Bortman y MMWR1.xlsx]Tuberculosis'!$A$61</c:f>
              <c:strCache>
                <c:ptCount val="1"/>
                <c:pt idx="0">
                  <c:v>Percentil 75</c:v>
                </c:pt>
              </c:strCache>
            </c:strRef>
          </c:tx>
          <c:spPr>
            <a:solidFill>
              <a:srgbClr val="FF0000"/>
            </a:solidFill>
            <a:ln w="12700">
              <a:solidFill>
                <a:srgbClr val="FF0000"/>
              </a:solidFill>
              <a:prstDash val="solid"/>
            </a:ln>
          </c:spPr>
          <c:val>
            <c:numRef>
              <c:f>'[1-Canal endémico TBmedellin 2019 Bortman y MMWR1.xlsx]Tuberculosis'!$B$61:$BA$61</c:f>
              <c:numCache>
                <c:formatCode>0.0</c:formatCode>
                <c:ptCount val="52"/>
                <c:pt idx="0">
                  <c:v>32</c:v>
                </c:pt>
                <c:pt idx="1">
                  <c:v>32.5</c:v>
                </c:pt>
                <c:pt idx="2">
                  <c:v>35.5</c:v>
                </c:pt>
                <c:pt idx="3">
                  <c:v>36.5</c:v>
                </c:pt>
                <c:pt idx="4">
                  <c:v>30</c:v>
                </c:pt>
                <c:pt idx="5">
                  <c:v>38</c:v>
                </c:pt>
                <c:pt idx="6">
                  <c:v>36</c:v>
                </c:pt>
                <c:pt idx="7">
                  <c:v>29.5</c:v>
                </c:pt>
                <c:pt idx="8">
                  <c:v>40</c:v>
                </c:pt>
                <c:pt idx="9">
                  <c:v>37.5</c:v>
                </c:pt>
                <c:pt idx="10">
                  <c:v>36.5</c:v>
                </c:pt>
                <c:pt idx="11">
                  <c:v>27.5</c:v>
                </c:pt>
                <c:pt idx="12">
                  <c:v>29</c:v>
                </c:pt>
                <c:pt idx="13">
                  <c:v>37</c:v>
                </c:pt>
                <c:pt idx="14">
                  <c:v>36.5</c:v>
                </c:pt>
                <c:pt idx="15">
                  <c:v>35.5</c:v>
                </c:pt>
                <c:pt idx="16">
                  <c:v>36.5</c:v>
                </c:pt>
                <c:pt idx="17">
                  <c:v>28</c:v>
                </c:pt>
                <c:pt idx="18">
                  <c:v>31</c:v>
                </c:pt>
                <c:pt idx="19">
                  <c:v>33</c:v>
                </c:pt>
                <c:pt idx="20">
                  <c:v>38.5</c:v>
                </c:pt>
                <c:pt idx="21">
                  <c:v>36</c:v>
                </c:pt>
                <c:pt idx="22">
                  <c:v>29.5</c:v>
                </c:pt>
                <c:pt idx="23">
                  <c:v>33.5</c:v>
                </c:pt>
                <c:pt idx="24">
                  <c:v>30.5</c:v>
                </c:pt>
                <c:pt idx="25">
                  <c:v>30.5</c:v>
                </c:pt>
                <c:pt idx="26">
                  <c:v>30.5</c:v>
                </c:pt>
                <c:pt idx="27">
                  <c:v>36.5</c:v>
                </c:pt>
                <c:pt idx="28">
                  <c:v>32.5</c:v>
                </c:pt>
                <c:pt idx="29">
                  <c:v>35.5</c:v>
                </c:pt>
                <c:pt idx="30">
                  <c:v>38</c:v>
                </c:pt>
                <c:pt idx="31">
                  <c:v>29</c:v>
                </c:pt>
                <c:pt idx="32">
                  <c:v>35</c:v>
                </c:pt>
                <c:pt idx="33">
                  <c:v>35.5</c:v>
                </c:pt>
                <c:pt idx="34">
                  <c:v>33</c:v>
                </c:pt>
                <c:pt idx="35">
                  <c:v>30.5</c:v>
                </c:pt>
                <c:pt idx="36">
                  <c:v>39.5</c:v>
                </c:pt>
                <c:pt idx="37">
                  <c:v>39</c:v>
                </c:pt>
                <c:pt idx="38">
                  <c:v>35</c:v>
                </c:pt>
                <c:pt idx="39">
                  <c:v>36</c:v>
                </c:pt>
                <c:pt idx="40">
                  <c:v>36</c:v>
                </c:pt>
                <c:pt idx="41">
                  <c:v>34</c:v>
                </c:pt>
                <c:pt idx="42">
                  <c:v>34</c:v>
                </c:pt>
                <c:pt idx="43">
                  <c:v>32</c:v>
                </c:pt>
                <c:pt idx="44">
                  <c:v>35.5</c:v>
                </c:pt>
                <c:pt idx="45">
                  <c:v>35</c:v>
                </c:pt>
                <c:pt idx="46">
                  <c:v>37.5</c:v>
                </c:pt>
                <c:pt idx="47">
                  <c:v>35</c:v>
                </c:pt>
                <c:pt idx="48">
                  <c:v>25</c:v>
                </c:pt>
                <c:pt idx="49">
                  <c:v>31</c:v>
                </c:pt>
                <c:pt idx="50">
                  <c:v>24</c:v>
                </c:pt>
                <c:pt idx="51">
                  <c:v>14</c:v>
                </c:pt>
              </c:numCache>
            </c:numRef>
          </c:val>
          <c:extLst>
            <c:ext xmlns:c16="http://schemas.microsoft.com/office/drawing/2014/chart" uri="{C3380CC4-5D6E-409C-BE32-E72D297353CC}">
              <c16:uniqueId val="{00000000-D6F6-4103-BB13-CA20163D854D}"/>
            </c:ext>
          </c:extLst>
        </c:ser>
        <c:ser>
          <c:idx val="1"/>
          <c:order val="2"/>
          <c:tx>
            <c:strRef>
              <c:f>'[1-Canal endémico TBmedellin 2019 Bortman y MMWR1.xlsx]Tuberculosis'!$A$59</c:f>
              <c:strCache>
                <c:ptCount val="1"/>
                <c:pt idx="0">
                  <c:v>Mediana</c:v>
                </c:pt>
              </c:strCache>
            </c:strRef>
          </c:tx>
          <c:spPr>
            <a:solidFill>
              <a:srgbClr val="FFFF00"/>
            </a:solidFill>
            <a:ln w="12700" cap="rnd">
              <a:solidFill>
                <a:srgbClr val="FFFF00"/>
              </a:solidFill>
              <a:round/>
            </a:ln>
            <a:effectLst/>
          </c:spPr>
          <c:val>
            <c:numRef>
              <c:f>'[1-Canal endémico TBmedellin 2019 Bortman y MMWR1.xlsx]Tuberculosis'!$B$59:$BA$59</c:f>
              <c:numCache>
                <c:formatCode>0.0</c:formatCode>
                <c:ptCount val="52"/>
                <c:pt idx="0">
                  <c:v>25</c:v>
                </c:pt>
                <c:pt idx="1">
                  <c:v>28</c:v>
                </c:pt>
                <c:pt idx="2">
                  <c:v>34</c:v>
                </c:pt>
                <c:pt idx="3">
                  <c:v>34</c:v>
                </c:pt>
                <c:pt idx="4">
                  <c:v>29</c:v>
                </c:pt>
                <c:pt idx="5">
                  <c:v>33</c:v>
                </c:pt>
                <c:pt idx="6">
                  <c:v>31</c:v>
                </c:pt>
                <c:pt idx="7">
                  <c:v>28</c:v>
                </c:pt>
                <c:pt idx="8">
                  <c:v>38</c:v>
                </c:pt>
                <c:pt idx="9">
                  <c:v>36</c:v>
                </c:pt>
                <c:pt idx="10">
                  <c:v>36</c:v>
                </c:pt>
                <c:pt idx="11">
                  <c:v>25</c:v>
                </c:pt>
                <c:pt idx="12">
                  <c:v>21</c:v>
                </c:pt>
                <c:pt idx="13">
                  <c:v>36</c:v>
                </c:pt>
                <c:pt idx="14">
                  <c:v>30</c:v>
                </c:pt>
                <c:pt idx="15">
                  <c:v>30</c:v>
                </c:pt>
                <c:pt idx="16">
                  <c:v>33</c:v>
                </c:pt>
                <c:pt idx="17">
                  <c:v>26</c:v>
                </c:pt>
                <c:pt idx="18">
                  <c:v>29</c:v>
                </c:pt>
                <c:pt idx="19">
                  <c:v>28</c:v>
                </c:pt>
                <c:pt idx="20">
                  <c:v>36</c:v>
                </c:pt>
                <c:pt idx="21">
                  <c:v>31</c:v>
                </c:pt>
                <c:pt idx="22">
                  <c:v>29</c:v>
                </c:pt>
                <c:pt idx="23">
                  <c:v>27</c:v>
                </c:pt>
                <c:pt idx="24">
                  <c:v>23</c:v>
                </c:pt>
                <c:pt idx="25">
                  <c:v>27</c:v>
                </c:pt>
                <c:pt idx="26">
                  <c:v>29</c:v>
                </c:pt>
                <c:pt idx="27">
                  <c:v>32</c:v>
                </c:pt>
                <c:pt idx="28">
                  <c:v>31</c:v>
                </c:pt>
                <c:pt idx="29">
                  <c:v>33</c:v>
                </c:pt>
                <c:pt idx="30">
                  <c:v>31</c:v>
                </c:pt>
                <c:pt idx="31">
                  <c:v>24</c:v>
                </c:pt>
                <c:pt idx="32">
                  <c:v>32</c:v>
                </c:pt>
                <c:pt idx="33">
                  <c:v>32</c:v>
                </c:pt>
                <c:pt idx="34">
                  <c:v>28</c:v>
                </c:pt>
                <c:pt idx="35">
                  <c:v>30</c:v>
                </c:pt>
                <c:pt idx="36">
                  <c:v>35</c:v>
                </c:pt>
                <c:pt idx="37">
                  <c:v>35</c:v>
                </c:pt>
                <c:pt idx="38">
                  <c:v>31</c:v>
                </c:pt>
                <c:pt idx="39">
                  <c:v>34</c:v>
                </c:pt>
                <c:pt idx="40">
                  <c:v>32</c:v>
                </c:pt>
                <c:pt idx="41">
                  <c:v>28</c:v>
                </c:pt>
                <c:pt idx="42">
                  <c:v>31</c:v>
                </c:pt>
                <c:pt idx="43">
                  <c:v>27</c:v>
                </c:pt>
                <c:pt idx="44">
                  <c:v>30</c:v>
                </c:pt>
                <c:pt idx="45">
                  <c:v>34</c:v>
                </c:pt>
                <c:pt idx="46">
                  <c:v>32</c:v>
                </c:pt>
                <c:pt idx="47">
                  <c:v>33</c:v>
                </c:pt>
                <c:pt idx="48">
                  <c:v>24</c:v>
                </c:pt>
                <c:pt idx="49">
                  <c:v>28</c:v>
                </c:pt>
                <c:pt idx="50">
                  <c:v>21</c:v>
                </c:pt>
                <c:pt idx="51">
                  <c:v>12</c:v>
                </c:pt>
              </c:numCache>
            </c:numRef>
          </c:val>
          <c:extLst>
            <c:ext xmlns:c16="http://schemas.microsoft.com/office/drawing/2014/chart" uri="{C3380CC4-5D6E-409C-BE32-E72D297353CC}">
              <c16:uniqueId val="{00000001-D6F6-4103-BB13-CA20163D854D}"/>
            </c:ext>
          </c:extLst>
        </c:ser>
        <c:ser>
          <c:idx val="2"/>
          <c:order val="3"/>
          <c:tx>
            <c:strRef>
              <c:f>'[1-Canal endémico TBmedellin 2019 Bortman y MMWR1.xlsx]Tuberculosis'!$A$60</c:f>
              <c:strCache>
                <c:ptCount val="1"/>
                <c:pt idx="0">
                  <c:v>Percentil 25</c:v>
                </c:pt>
              </c:strCache>
            </c:strRef>
          </c:tx>
          <c:spPr>
            <a:solidFill>
              <a:srgbClr val="92D050"/>
            </a:solidFill>
            <a:ln w="12700" cap="rnd">
              <a:solidFill>
                <a:schemeClr val="accent3"/>
              </a:solidFill>
              <a:round/>
            </a:ln>
            <a:effectLst/>
          </c:spPr>
          <c:val>
            <c:numRef>
              <c:f>'[1-Canal endémico TBmedellin 2019 Bortman y MMWR1.xlsx]Tuberculosis'!$B$60:$BA$60</c:f>
              <c:numCache>
                <c:formatCode>0.0</c:formatCode>
                <c:ptCount val="52"/>
                <c:pt idx="0">
                  <c:v>21</c:v>
                </c:pt>
                <c:pt idx="1">
                  <c:v>26.5</c:v>
                </c:pt>
                <c:pt idx="2">
                  <c:v>28.5</c:v>
                </c:pt>
                <c:pt idx="3">
                  <c:v>29.5</c:v>
                </c:pt>
                <c:pt idx="4">
                  <c:v>25.5</c:v>
                </c:pt>
                <c:pt idx="5">
                  <c:v>30.5</c:v>
                </c:pt>
                <c:pt idx="6">
                  <c:v>27.5</c:v>
                </c:pt>
                <c:pt idx="7">
                  <c:v>27</c:v>
                </c:pt>
                <c:pt idx="8">
                  <c:v>30.5</c:v>
                </c:pt>
                <c:pt idx="9">
                  <c:v>29.5</c:v>
                </c:pt>
                <c:pt idx="10">
                  <c:v>31</c:v>
                </c:pt>
                <c:pt idx="11">
                  <c:v>22.5</c:v>
                </c:pt>
                <c:pt idx="12">
                  <c:v>18</c:v>
                </c:pt>
                <c:pt idx="13">
                  <c:v>30.5</c:v>
                </c:pt>
                <c:pt idx="14">
                  <c:v>29.5</c:v>
                </c:pt>
                <c:pt idx="15">
                  <c:v>24.5</c:v>
                </c:pt>
                <c:pt idx="16">
                  <c:v>27</c:v>
                </c:pt>
                <c:pt idx="17">
                  <c:v>24.5</c:v>
                </c:pt>
                <c:pt idx="18">
                  <c:v>25</c:v>
                </c:pt>
                <c:pt idx="19">
                  <c:v>23</c:v>
                </c:pt>
                <c:pt idx="20">
                  <c:v>29</c:v>
                </c:pt>
                <c:pt idx="21">
                  <c:v>28.5</c:v>
                </c:pt>
                <c:pt idx="22">
                  <c:v>27</c:v>
                </c:pt>
                <c:pt idx="23">
                  <c:v>25</c:v>
                </c:pt>
                <c:pt idx="24">
                  <c:v>21</c:v>
                </c:pt>
                <c:pt idx="25">
                  <c:v>24</c:v>
                </c:pt>
                <c:pt idx="26">
                  <c:v>25.5</c:v>
                </c:pt>
                <c:pt idx="27">
                  <c:v>31.5</c:v>
                </c:pt>
                <c:pt idx="28">
                  <c:v>22.5</c:v>
                </c:pt>
                <c:pt idx="29">
                  <c:v>31</c:v>
                </c:pt>
                <c:pt idx="30">
                  <c:v>26</c:v>
                </c:pt>
                <c:pt idx="31">
                  <c:v>22.5</c:v>
                </c:pt>
                <c:pt idx="32">
                  <c:v>28</c:v>
                </c:pt>
                <c:pt idx="33">
                  <c:v>25.5</c:v>
                </c:pt>
                <c:pt idx="34">
                  <c:v>26</c:v>
                </c:pt>
                <c:pt idx="35">
                  <c:v>23</c:v>
                </c:pt>
                <c:pt idx="36">
                  <c:v>31</c:v>
                </c:pt>
                <c:pt idx="37">
                  <c:v>32.5</c:v>
                </c:pt>
                <c:pt idx="38">
                  <c:v>29.5</c:v>
                </c:pt>
                <c:pt idx="39">
                  <c:v>28.5</c:v>
                </c:pt>
                <c:pt idx="40">
                  <c:v>29.5</c:v>
                </c:pt>
                <c:pt idx="41">
                  <c:v>23</c:v>
                </c:pt>
                <c:pt idx="42">
                  <c:v>29.5</c:v>
                </c:pt>
                <c:pt idx="43">
                  <c:v>25</c:v>
                </c:pt>
                <c:pt idx="44">
                  <c:v>27</c:v>
                </c:pt>
                <c:pt idx="45">
                  <c:v>28.5</c:v>
                </c:pt>
                <c:pt idx="46">
                  <c:v>28</c:v>
                </c:pt>
                <c:pt idx="47">
                  <c:v>28.5</c:v>
                </c:pt>
                <c:pt idx="48">
                  <c:v>21.5</c:v>
                </c:pt>
                <c:pt idx="49">
                  <c:v>24</c:v>
                </c:pt>
                <c:pt idx="50">
                  <c:v>21</c:v>
                </c:pt>
                <c:pt idx="51">
                  <c:v>10.5</c:v>
                </c:pt>
              </c:numCache>
            </c:numRef>
          </c:val>
          <c:extLst>
            <c:ext xmlns:c16="http://schemas.microsoft.com/office/drawing/2014/chart" uri="{C3380CC4-5D6E-409C-BE32-E72D297353CC}">
              <c16:uniqueId val="{00000002-D6F6-4103-BB13-CA20163D854D}"/>
            </c:ext>
          </c:extLst>
        </c:ser>
        <c:dLbls>
          <c:showLegendKey val="0"/>
          <c:showVal val="0"/>
          <c:showCatName val="0"/>
          <c:showSerName val="0"/>
          <c:showPercent val="0"/>
          <c:showBubbleSize val="0"/>
        </c:dLbls>
        <c:axId val="1592542080"/>
        <c:axId val="1592542624"/>
      </c:areaChart>
      <c:scatterChart>
        <c:scatterStyle val="lineMarker"/>
        <c:varyColors val="0"/>
        <c:ser>
          <c:idx val="0"/>
          <c:order val="0"/>
          <c:tx>
            <c:strRef>
              <c:f>'[1-Canal endémico TBmedellin 2019 Bortman y MMWR1.xlsx]Tuberculosis'!$A$58</c:f>
              <c:strCache>
                <c:ptCount val="1"/>
                <c:pt idx="0">
                  <c:v>2020</c:v>
                </c:pt>
              </c:strCache>
            </c:strRef>
          </c:tx>
          <c:spPr>
            <a:ln w="1270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'[1-Canal endémico TBmedellin 2019 Bortman y MMWR1.xlsx]Tuberculosis'!$B$58:$BA$58</c:f>
              <c:numCache>
                <c:formatCode>General</c:formatCode>
                <c:ptCount val="52"/>
                <c:pt idx="0">
                  <c:v>32</c:v>
                </c:pt>
                <c:pt idx="1">
                  <c:v>43</c:v>
                </c:pt>
                <c:pt idx="2">
                  <c:v>52</c:v>
                </c:pt>
                <c:pt idx="3">
                  <c:v>28</c:v>
                </c:pt>
                <c:pt idx="4">
                  <c:v>35</c:v>
                </c:pt>
                <c:pt idx="5">
                  <c:v>40</c:v>
                </c:pt>
                <c:pt idx="6">
                  <c:v>32</c:v>
                </c:pt>
                <c:pt idx="7">
                  <c:v>39</c:v>
                </c:pt>
                <c:pt idx="8">
                  <c:v>41</c:v>
                </c:pt>
                <c:pt idx="9">
                  <c:v>43</c:v>
                </c:pt>
                <c:pt idx="10">
                  <c:v>50</c:v>
                </c:pt>
                <c:pt idx="11">
                  <c:v>29</c:v>
                </c:pt>
                <c:pt idx="12">
                  <c:v>25</c:v>
                </c:pt>
                <c:pt idx="13">
                  <c:v>18</c:v>
                </c:pt>
                <c:pt idx="14">
                  <c:v>13</c:v>
                </c:pt>
                <c:pt idx="15">
                  <c:v>24</c:v>
                </c:pt>
                <c:pt idx="16">
                  <c:v>28</c:v>
                </c:pt>
                <c:pt idx="17">
                  <c:v>21</c:v>
                </c:pt>
                <c:pt idx="18">
                  <c:v>35</c:v>
                </c:pt>
                <c:pt idx="19">
                  <c:v>22</c:v>
                </c:pt>
                <c:pt idx="20">
                  <c:v>29</c:v>
                </c:pt>
                <c:pt idx="21">
                  <c:v>24</c:v>
                </c:pt>
                <c:pt idx="22">
                  <c:v>39</c:v>
                </c:pt>
                <c:pt idx="23">
                  <c:v>17</c:v>
                </c:pt>
                <c:pt idx="24">
                  <c:v>19</c:v>
                </c:pt>
                <c:pt idx="25">
                  <c:v>20</c:v>
                </c:pt>
                <c:pt idx="26">
                  <c:v>24</c:v>
                </c:pt>
                <c:pt idx="27">
                  <c:v>26</c:v>
                </c:pt>
                <c:pt idx="28">
                  <c:v>19</c:v>
                </c:pt>
                <c:pt idx="29">
                  <c:v>18</c:v>
                </c:pt>
                <c:pt idx="30">
                  <c:v>20</c:v>
                </c:pt>
                <c:pt idx="31">
                  <c:v>20</c:v>
                </c:pt>
                <c:pt idx="32">
                  <c:v>17</c:v>
                </c:pt>
                <c:pt idx="33">
                  <c:v>23</c:v>
                </c:pt>
                <c:pt idx="34">
                  <c:v>27</c:v>
                </c:pt>
                <c:pt idx="35">
                  <c:v>32</c:v>
                </c:pt>
                <c:pt idx="36">
                  <c:v>25</c:v>
                </c:pt>
                <c:pt idx="37">
                  <c:v>41</c:v>
                </c:pt>
                <c:pt idx="38">
                  <c:v>32</c:v>
                </c:pt>
                <c:pt idx="39">
                  <c:v>23</c:v>
                </c:pt>
              </c:numCache>
            </c:numRef>
          </c:yVal>
          <c:smooth val="0"/>
          <c:extLst>
            <c:ext xmlns:c16="http://schemas.microsoft.com/office/drawing/2014/chart" uri="{C3380CC4-5D6E-409C-BE32-E72D297353CC}">
              <c16:uniqueId val="{00000003-D6F6-4103-BB13-CA20163D854D}"/>
            </c:ext>
          </c:extLst>
        </c:ser>
        <c:dLbls>
          <c:showLegendKey val="0"/>
          <c:showVal val="0"/>
          <c:showCatName val="0"/>
          <c:showSerName val="0"/>
          <c:showPercent val="0"/>
          <c:showBubbleSize val="0"/>
        </c:dLbls>
        <c:axId val="1592542080"/>
        <c:axId val="1592542624"/>
      </c:scatterChart>
      <c:catAx>
        <c:axId val="1592542080"/>
        <c:scaling>
          <c:orientation val="minMax"/>
        </c:scaling>
        <c:delete val="0"/>
        <c:axPos val="b"/>
        <c:title>
          <c:tx>
            <c:rich>
              <a:bodyPr/>
              <a:lstStyle/>
              <a:p>
                <a:pPr>
                  <a:defRPr sz="800" baseline="0"/>
                </a:pPr>
                <a:r>
                  <a:rPr lang="en-US" sz="800" baseline="0"/>
                  <a:t>Semana Epidemiológica</a:t>
                </a:r>
              </a:p>
            </c:rich>
          </c:tx>
          <c:layout>
            <c:manualLayout>
              <c:xMode val="edge"/>
              <c:yMode val="edge"/>
              <c:x val="0.40181231007632234"/>
              <c:y val="0.77638698824802488"/>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600" b="0" i="0" baseline="0"/>
            </a:pPr>
            <a:endParaRPr lang="en-US"/>
          </a:p>
        </c:txPr>
        <c:crossAx val="1592542624"/>
        <c:crosses val="autoZero"/>
        <c:auto val="1"/>
        <c:lblAlgn val="ctr"/>
        <c:lblOffset val="100"/>
        <c:noMultiLvlLbl val="0"/>
      </c:catAx>
      <c:valAx>
        <c:axId val="1592542624"/>
        <c:scaling>
          <c:orientation val="minMax"/>
        </c:scaling>
        <c:delete val="0"/>
        <c:axPos val="l"/>
        <c:majorGridlines>
          <c:spPr>
            <a:ln w="9525" cap="flat" cmpd="sng" algn="ctr">
              <a:noFill/>
              <a:round/>
            </a:ln>
            <a:effectLst/>
          </c:spPr>
        </c:majorGridlines>
        <c:title>
          <c:tx>
            <c:rich>
              <a:bodyPr/>
              <a:lstStyle/>
              <a:p>
                <a:pPr>
                  <a:defRPr sz="700" b="0" i="0" baseline="0"/>
                </a:pPr>
                <a:r>
                  <a:rPr lang="es-CO" sz="700" b="0" i="0" baseline="0"/>
                  <a:t>Número de casos</a:t>
                </a:r>
              </a:p>
            </c:rich>
          </c:tx>
          <c:layout/>
          <c:overlay val="0"/>
        </c:title>
        <c:numFmt formatCode="0" sourceLinked="0"/>
        <c:majorTickMark val="none"/>
        <c:minorTickMark val="none"/>
        <c:tickLblPos val="nextTo"/>
        <c:spPr>
          <a:ln w="6350">
            <a:noFill/>
          </a:ln>
        </c:spPr>
        <c:txPr>
          <a:bodyPr rot="-60000000" vert="horz"/>
          <a:lstStyle/>
          <a:p>
            <a:pPr>
              <a:defRPr sz="700" b="0" i="0" baseline="0"/>
            </a:pPr>
            <a:endParaRPr lang="en-US"/>
          </a:p>
        </c:txPr>
        <c:crossAx val="1592542080"/>
        <c:crosses val="autoZero"/>
        <c:crossBetween val="between"/>
      </c:valAx>
      <c:spPr>
        <a:noFill/>
        <a:ln w="25400">
          <a:noFill/>
        </a:ln>
      </c:spPr>
    </c:plotArea>
    <c:legend>
      <c:legendPos val="b"/>
      <c:layout/>
      <c:overlay val="0"/>
      <c:spPr>
        <a:noFill/>
        <a:ln w="25400">
          <a:noFill/>
        </a:ln>
      </c:spPr>
      <c:txPr>
        <a:bodyPr rot="0" vert="horz"/>
        <a:lstStyle/>
        <a:p>
          <a:pPr>
            <a:defRPr sz="700" b="0" i="0" baseline="0"/>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702880581479838E-2"/>
          <c:y val="0.14128989402147796"/>
          <c:w val="0.90624460242673066"/>
          <c:h val="0.74797830548725663"/>
        </c:manualLayout>
      </c:layout>
      <c:barChart>
        <c:barDir val="col"/>
        <c:grouping val="clustered"/>
        <c:varyColors val="0"/>
        <c:ser>
          <c:idx val="2"/>
          <c:order val="2"/>
          <c:tx>
            <c:strRef>
              <c:f>'[Canal endémico INTOXICACIONES Medellín  S 36 - 2020.xlsx]Intoxicaciones'!$A$66</c:f>
              <c:strCache>
                <c:ptCount val="1"/>
                <c:pt idx="0">
                  <c:v>2020</c:v>
                </c:pt>
              </c:strCache>
            </c:strRef>
          </c:tx>
          <c:spPr>
            <a:solidFill>
              <a:srgbClr val="0070C0"/>
            </a:solidFill>
            <a:ln w="12700">
              <a:solidFill>
                <a:schemeClr val="tx1"/>
              </a:solidFill>
            </a:ln>
          </c:spPr>
          <c:invertIfNegative val="0"/>
          <c:val>
            <c:numRef>
              <c:f>'[Canal endémico INTOXICACIONES Medellín  S 36 - 2020.xlsx]Intoxicaciones'!$B$66:$BA$66</c:f>
              <c:numCache>
                <c:formatCode>General</c:formatCode>
                <c:ptCount val="52"/>
                <c:pt idx="0">
                  <c:v>51</c:v>
                </c:pt>
                <c:pt idx="1">
                  <c:v>27</c:v>
                </c:pt>
                <c:pt idx="2">
                  <c:v>36</c:v>
                </c:pt>
                <c:pt idx="3">
                  <c:v>28</c:v>
                </c:pt>
                <c:pt idx="4">
                  <c:v>38</c:v>
                </c:pt>
                <c:pt idx="5">
                  <c:v>24</c:v>
                </c:pt>
                <c:pt idx="6">
                  <c:v>29</c:v>
                </c:pt>
                <c:pt idx="7">
                  <c:v>32</c:v>
                </c:pt>
                <c:pt idx="8">
                  <c:v>30</c:v>
                </c:pt>
                <c:pt idx="9">
                  <c:v>35</c:v>
                </c:pt>
                <c:pt idx="10">
                  <c:v>35</c:v>
                </c:pt>
                <c:pt idx="11">
                  <c:v>29</c:v>
                </c:pt>
                <c:pt idx="12">
                  <c:v>9</c:v>
                </c:pt>
                <c:pt idx="13">
                  <c:v>16</c:v>
                </c:pt>
                <c:pt idx="14">
                  <c:v>19</c:v>
                </c:pt>
                <c:pt idx="15">
                  <c:v>21</c:v>
                </c:pt>
                <c:pt idx="16">
                  <c:v>23</c:v>
                </c:pt>
                <c:pt idx="17">
                  <c:v>23</c:v>
                </c:pt>
                <c:pt idx="18">
                  <c:v>27</c:v>
                </c:pt>
                <c:pt idx="19">
                  <c:v>19</c:v>
                </c:pt>
                <c:pt idx="20">
                  <c:v>30</c:v>
                </c:pt>
                <c:pt idx="21">
                  <c:v>18</c:v>
                </c:pt>
                <c:pt idx="22">
                  <c:v>28</c:v>
                </c:pt>
                <c:pt idx="23">
                  <c:v>31</c:v>
                </c:pt>
                <c:pt idx="24">
                  <c:v>23</c:v>
                </c:pt>
                <c:pt idx="25">
                  <c:v>21</c:v>
                </c:pt>
                <c:pt idx="26">
                  <c:v>29</c:v>
                </c:pt>
                <c:pt idx="27">
                  <c:v>20</c:v>
                </c:pt>
                <c:pt idx="28">
                  <c:v>16</c:v>
                </c:pt>
                <c:pt idx="29">
                  <c:v>17</c:v>
                </c:pt>
                <c:pt idx="30">
                  <c:v>19</c:v>
                </c:pt>
                <c:pt idx="31">
                  <c:v>18</c:v>
                </c:pt>
                <c:pt idx="32">
                  <c:v>21</c:v>
                </c:pt>
                <c:pt idx="33">
                  <c:v>24</c:v>
                </c:pt>
                <c:pt idx="34">
                  <c:v>13</c:v>
                </c:pt>
                <c:pt idx="35">
                  <c:v>29</c:v>
                </c:pt>
                <c:pt idx="36">
                  <c:v>34</c:v>
                </c:pt>
                <c:pt idx="37">
                  <c:v>30</c:v>
                </c:pt>
                <c:pt idx="38">
                  <c:v>26</c:v>
                </c:pt>
                <c:pt idx="39">
                  <c:v>18</c:v>
                </c:pt>
                <c:pt idx="40">
                  <c:v>0</c:v>
                </c:pt>
                <c:pt idx="41">
                  <c:v>0</c:v>
                </c:pt>
                <c:pt idx="42">
                  <c:v>0</c:v>
                </c:pt>
                <c:pt idx="43">
                  <c:v>0</c:v>
                </c:pt>
                <c:pt idx="44">
                  <c:v>0</c:v>
                </c:pt>
                <c:pt idx="45">
                  <c:v>0</c:v>
                </c:pt>
                <c:pt idx="46">
                  <c:v>0</c:v>
                </c:pt>
                <c:pt idx="47">
                  <c:v>0</c:v>
                </c:pt>
                <c:pt idx="48">
                  <c:v>0</c:v>
                </c:pt>
                <c:pt idx="49">
                  <c:v>0</c:v>
                </c:pt>
                <c:pt idx="50">
                  <c:v>0</c:v>
                </c:pt>
                <c:pt idx="51">
                  <c:v>0</c:v>
                </c:pt>
              </c:numCache>
            </c:numRef>
          </c:val>
          <c:extLst>
            <c:ext xmlns:c16="http://schemas.microsoft.com/office/drawing/2014/chart" uri="{C3380CC4-5D6E-409C-BE32-E72D297353CC}">
              <c16:uniqueId val="{00000000-398F-47E6-8167-09FC94A33ACD}"/>
            </c:ext>
          </c:extLst>
        </c:ser>
        <c:dLbls>
          <c:showLegendKey val="0"/>
          <c:showVal val="0"/>
          <c:showCatName val="0"/>
          <c:showSerName val="0"/>
          <c:showPercent val="0"/>
          <c:showBubbleSize val="0"/>
        </c:dLbls>
        <c:gapWidth val="0"/>
        <c:overlap val="100"/>
        <c:axId val="318707280"/>
        <c:axId val="318708368"/>
      </c:barChart>
      <c:lineChart>
        <c:grouping val="standard"/>
        <c:varyColors val="0"/>
        <c:ser>
          <c:idx val="0"/>
          <c:order val="0"/>
          <c:tx>
            <c:strRef>
              <c:f>'[Canal endémico INTOXICACIONES Medellín  S 36 - 2020.xlsx]Intoxicaciones'!$A$64</c:f>
              <c:strCache>
                <c:ptCount val="1"/>
                <c:pt idx="0">
                  <c:v>2018</c:v>
                </c:pt>
              </c:strCache>
            </c:strRef>
          </c:tx>
          <c:spPr>
            <a:ln w="12700">
              <a:solidFill>
                <a:srgbClr val="C00000"/>
              </a:solidFill>
            </a:ln>
          </c:spPr>
          <c:marker>
            <c:symbol val="none"/>
          </c:marker>
          <c:val>
            <c:numRef>
              <c:f>'[Canal endémico INTOXICACIONES Medellín  S 36 - 2020.xlsx]Intoxicaciones'!$B$64:$BA$64</c:f>
              <c:numCache>
                <c:formatCode>General</c:formatCode>
                <c:ptCount val="52"/>
                <c:pt idx="0">
                  <c:v>51</c:v>
                </c:pt>
                <c:pt idx="1">
                  <c:v>62</c:v>
                </c:pt>
                <c:pt idx="2">
                  <c:v>49</c:v>
                </c:pt>
                <c:pt idx="3">
                  <c:v>47</c:v>
                </c:pt>
                <c:pt idx="4">
                  <c:v>68</c:v>
                </c:pt>
                <c:pt idx="5">
                  <c:v>46</c:v>
                </c:pt>
                <c:pt idx="6">
                  <c:v>47</c:v>
                </c:pt>
                <c:pt idx="7">
                  <c:v>47</c:v>
                </c:pt>
                <c:pt idx="8">
                  <c:v>55</c:v>
                </c:pt>
                <c:pt idx="9">
                  <c:v>54</c:v>
                </c:pt>
                <c:pt idx="10">
                  <c:v>56</c:v>
                </c:pt>
                <c:pt idx="11">
                  <c:v>38</c:v>
                </c:pt>
                <c:pt idx="12">
                  <c:v>50</c:v>
                </c:pt>
                <c:pt idx="13">
                  <c:v>40</c:v>
                </c:pt>
                <c:pt idx="14">
                  <c:v>44</c:v>
                </c:pt>
                <c:pt idx="15">
                  <c:v>36</c:v>
                </c:pt>
                <c:pt idx="16">
                  <c:v>43</c:v>
                </c:pt>
                <c:pt idx="17">
                  <c:v>37</c:v>
                </c:pt>
                <c:pt idx="18">
                  <c:v>48</c:v>
                </c:pt>
                <c:pt idx="19">
                  <c:v>32</c:v>
                </c:pt>
                <c:pt idx="20">
                  <c:v>34</c:v>
                </c:pt>
                <c:pt idx="21">
                  <c:v>24</c:v>
                </c:pt>
                <c:pt idx="22">
                  <c:v>24</c:v>
                </c:pt>
                <c:pt idx="23">
                  <c:v>24</c:v>
                </c:pt>
                <c:pt idx="24">
                  <c:v>24</c:v>
                </c:pt>
                <c:pt idx="25">
                  <c:v>32</c:v>
                </c:pt>
                <c:pt idx="26">
                  <c:v>26</c:v>
                </c:pt>
                <c:pt idx="27">
                  <c:v>28</c:v>
                </c:pt>
                <c:pt idx="28">
                  <c:v>20</c:v>
                </c:pt>
                <c:pt idx="29">
                  <c:v>30</c:v>
                </c:pt>
                <c:pt idx="30">
                  <c:v>21</c:v>
                </c:pt>
                <c:pt idx="31">
                  <c:v>33</c:v>
                </c:pt>
                <c:pt idx="32">
                  <c:v>30</c:v>
                </c:pt>
                <c:pt idx="33">
                  <c:v>30</c:v>
                </c:pt>
                <c:pt idx="34">
                  <c:v>22</c:v>
                </c:pt>
                <c:pt idx="35">
                  <c:v>28</c:v>
                </c:pt>
                <c:pt idx="36">
                  <c:v>29</c:v>
                </c:pt>
                <c:pt idx="37">
                  <c:v>50</c:v>
                </c:pt>
                <c:pt idx="38">
                  <c:v>29</c:v>
                </c:pt>
                <c:pt idx="39">
                  <c:v>28</c:v>
                </c:pt>
                <c:pt idx="40">
                  <c:v>25</c:v>
                </c:pt>
                <c:pt idx="41">
                  <c:v>37</c:v>
                </c:pt>
                <c:pt idx="42">
                  <c:v>21</c:v>
                </c:pt>
                <c:pt idx="43">
                  <c:v>28</c:v>
                </c:pt>
                <c:pt idx="44">
                  <c:v>25</c:v>
                </c:pt>
                <c:pt idx="45">
                  <c:v>18</c:v>
                </c:pt>
                <c:pt idx="46">
                  <c:v>13</c:v>
                </c:pt>
                <c:pt idx="47">
                  <c:v>25</c:v>
                </c:pt>
                <c:pt idx="48">
                  <c:v>31</c:v>
                </c:pt>
                <c:pt idx="49">
                  <c:v>34</c:v>
                </c:pt>
                <c:pt idx="50">
                  <c:v>20</c:v>
                </c:pt>
                <c:pt idx="51">
                  <c:v>21</c:v>
                </c:pt>
              </c:numCache>
            </c:numRef>
          </c:val>
          <c:smooth val="0"/>
          <c:extLst>
            <c:ext xmlns:c16="http://schemas.microsoft.com/office/drawing/2014/chart" uri="{C3380CC4-5D6E-409C-BE32-E72D297353CC}">
              <c16:uniqueId val="{00000001-398F-47E6-8167-09FC94A33ACD}"/>
            </c:ext>
          </c:extLst>
        </c:ser>
        <c:ser>
          <c:idx val="1"/>
          <c:order val="1"/>
          <c:tx>
            <c:strRef>
              <c:f>'[Canal endémico INTOXICACIONES Medellín  S 36 - 2020.xlsx]Intoxicaciones'!$A$65</c:f>
              <c:strCache>
                <c:ptCount val="1"/>
                <c:pt idx="0">
                  <c:v>2019</c:v>
                </c:pt>
              </c:strCache>
            </c:strRef>
          </c:tx>
          <c:spPr>
            <a:ln w="12700">
              <a:solidFill>
                <a:srgbClr val="00B050"/>
              </a:solidFill>
            </a:ln>
          </c:spPr>
          <c:marker>
            <c:symbol val="none"/>
          </c:marker>
          <c:val>
            <c:numRef>
              <c:f>'[Canal endémico INTOXICACIONES Medellín  S 36 - 2020.xlsx]Intoxicaciones'!$B$65:$BA$65</c:f>
              <c:numCache>
                <c:formatCode>General</c:formatCode>
                <c:ptCount val="52"/>
                <c:pt idx="0">
                  <c:v>29</c:v>
                </c:pt>
                <c:pt idx="1">
                  <c:v>20</c:v>
                </c:pt>
                <c:pt idx="2">
                  <c:v>34</c:v>
                </c:pt>
                <c:pt idx="3">
                  <c:v>20</c:v>
                </c:pt>
                <c:pt idx="4">
                  <c:v>25</c:v>
                </c:pt>
                <c:pt idx="5">
                  <c:v>31</c:v>
                </c:pt>
                <c:pt idx="6">
                  <c:v>40</c:v>
                </c:pt>
                <c:pt idx="7">
                  <c:v>25</c:v>
                </c:pt>
                <c:pt idx="8">
                  <c:v>28</c:v>
                </c:pt>
                <c:pt idx="9">
                  <c:v>44</c:v>
                </c:pt>
                <c:pt idx="10">
                  <c:v>34</c:v>
                </c:pt>
                <c:pt idx="11">
                  <c:v>38</c:v>
                </c:pt>
                <c:pt idx="12">
                  <c:v>32</c:v>
                </c:pt>
                <c:pt idx="13">
                  <c:v>31</c:v>
                </c:pt>
                <c:pt idx="14">
                  <c:v>32</c:v>
                </c:pt>
                <c:pt idx="15">
                  <c:v>31</c:v>
                </c:pt>
                <c:pt idx="16">
                  <c:v>28</c:v>
                </c:pt>
                <c:pt idx="17">
                  <c:v>33</c:v>
                </c:pt>
                <c:pt idx="18">
                  <c:v>38</c:v>
                </c:pt>
                <c:pt idx="19">
                  <c:v>30</c:v>
                </c:pt>
                <c:pt idx="20">
                  <c:v>27</c:v>
                </c:pt>
                <c:pt idx="21">
                  <c:v>31</c:v>
                </c:pt>
                <c:pt idx="22">
                  <c:v>20</c:v>
                </c:pt>
                <c:pt idx="23">
                  <c:v>31</c:v>
                </c:pt>
                <c:pt idx="24">
                  <c:v>41</c:v>
                </c:pt>
                <c:pt idx="25">
                  <c:v>22</c:v>
                </c:pt>
                <c:pt idx="26">
                  <c:v>32</c:v>
                </c:pt>
                <c:pt idx="27">
                  <c:v>33</c:v>
                </c:pt>
                <c:pt idx="28">
                  <c:v>34</c:v>
                </c:pt>
                <c:pt idx="29">
                  <c:v>36</c:v>
                </c:pt>
                <c:pt idx="30">
                  <c:v>33</c:v>
                </c:pt>
                <c:pt idx="31">
                  <c:v>36</c:v>
                </c:pt>
                <c:pt idx="32">
                  <c:v>43</c:v>
                </c:pt>
                <c:pt idx="33">
                  <c:v>26</c:v>
                </c:pt>
                <c:pt idx="34">
                  <c:v>26</c:v>
                </c:pt>
                <c:pt idx="35">
                  <c:v>37</c:v>
                </c:pt>
                <c:pt idx="36">
                  <c:v>37</c:v>
                </c:pt>
                <c:pt idx="37">
                  <c:v>25</c:v>
                </c:pt>
                <c:pt idx="38">
                  <c:v>39</c:v>
                </c:pt>
                <c:pt idx="39">
                  <c:v>34</c:v>
                </c:pt>
                <c:pt idx="40">
                  <c:v>24</c:v>
                </c:pt>
                <c:pt idx="41">
                  <c:v>22</c:v>
                </c:pt>
                <c:pt idx="42">
                  <c:v>22</c:v>
                </c:pt>
                <c:pt idx="43">
                  <c:v>29</c:v>
                </c:pt>
                <c:pt idx="44">
                  <c:v>41</c:v>
                </c:pt>
                <c:pt idx="45">
                  <c:v>29</c:v>
                </c:pt>
                <c:pt idx="46">
                  <c:v>25</c:v>
                </c:pt>
                <c:pt idx="47">
                  <c:v>33</c:v>
                </c:pt>
                <c:pt idx="48">
                  <c:v>38</c:v>
                </c:pt>
                <c:pt idx="49">
                  <c:v>38</c:v>
                </c:pt>
                <c:pt idx="50">
                  <c:v>20</c:v>
                </c:pt>
                <c:pt idx="51">
                  <c:v>14</c:v>
                </c:pt>
              </c:numCache>
            </c:numRef>
          </c:val>
          <c:smooth val="0"/>
          <c:extLst>
            <c:ext xmlns:c16="http://schemas.microsoft.com/office/drawing/2014/chart" uri="{C3380CC4-5D6E-409C-BE32-E72D297353CC}">
              <c16:uniqueId val="{00000002-398F-47E6-8167-09FC94A33ACD}"/>
            </c:ext>
          </c:extLst>
        </c:ser>
        <c:ser>
          <c:idx val="3"/>
          <c:order val="3"/>
          <c:tx>
            <c:strRef>
              <c:f>'[Canal endémico INTOXICACIONES Medellín  S 36 - 2020.xlsx]Intoxicaciones'!$A$63</c:f>
              <c:strCache>
                <c:ptCount val="1"/>
                <c:pt idx="0">
                  <c:v>2017</c:v>
                </c:pt>
              </c:strCache>
            </c:strRef>
          </c:tx>
          <c:spPr>
            <a:ln w="12700"/>
          </c:spPr>
          <c:marker>
            <c:symbol val="none"/>
          </c:marker>
          <c:val>
            <c:numRef>
              <c:f>'[Canal endémico INTOXICACIONES Medellín  S 36 - 2020.xlsx]Intoxicaciones'!$B$63:$BA$63</c:f>
              <c:numCache>
                <c:formatCode>General</c:formatCode>
                <c:ptCount val="52"/>
                <c:pt idx="0">
                  <c:v>59</c:v>
                </c:pt>
                <c:pt idx="1">
                  <c:v>50</c:v>
                </c:pt>
                <c:pt idx="2">
                  <c:v>35</c:v>
                </c:pt>
                <c:pt idx="3">
                  <c:v>46</c:v>
                </c:pt>
                <c:pt idx="4">
                  <c:v>60</c:v>
                </c:pt>
                <c:pt idx="5">
                  <c:v>61</c:v>
                </c:pt>
                <c:pt idx="6">
                  <c:v>45</c:v>
                </c:pt>
                <c:pt idx="7">
                  <c:v>55</c:v>
                </c:pt>
                <c:pt idx="8">
                  <c:v>51</c:v>
                </c:pt>
                <c:pt idx="9">
                  <c:v>79</c:v>
                </c:pt>
                <c:pt idx="10">
                  <c:v>55</c:v>
                </c:pt>
                <c:pt idx="11">
                  <c:v>48</c:v>
                </c:pt>
                <c:pt idx="12">
                  <c:v>55</c:v>
                </c:pt>
                <c:pt idx="13">
                  <c:v>89</c:v>
                </c:pt>
                <c:pt idx="14">
                  <c:v>39</c:v>
                </c:pt>
                <c:pt idx="15">
                  <c:v>59</c:v>
                </c:pt>
                <c:pt idx="16">
                  <c:v>63</c:v>
                </c:pt>
                <c:pt idx="17">
                  <c:v>69</c:v>
                </c:pt>
                <c:pt idx="18">
                  <c:v>40</c:v>
                </c:pt>
                <c:pt idx="19">
                  <c:v>39</c:v>
                </c:pt>
                <c:pt idx="20">
                  <c:v>45</c:v>
                </c:pt>
                <c:pt idx="21">
                  <c:v>59</c:v>
                </c:pt>
                <c:pt idx="22">
                  <c:v>58</c:v>
                </c:pt>
                <c:pt idx="23">
                  <c:v>43</c:v>
                </c:pt>
                <c:pt idx="24">
                  <c:v>67</c:v>
                </c:pt>
                <c:pt idx="25">
                  <c:v>52</c:v>
                </c:pt>
                <c:pt idx="26">
                  <c:v>52</c:v>
                </c:pt>
                <c:pt idx="27">
                  <c:v>82</c:v>
                </c:pt>
                <c:pt idx="28">
                  <c:v>53</c:v>
                </c:pt>
                <c:pt idx="29">
                  <c:v>66</c:v>
                </c:pt>
                <c:pt idx="30">
                  <c:v>68</c:v>
                </c:pt>
                <c:pt idx="31">
                  <c:v>61</c:v>
                </c:pt>
                <c:pt idx="32">
                  <c:v>53</c:v>
                </c:pt>
                <c:pt idx="33">
                  <c:v>62</c:v>
                </c:pt>
                <c:pt idx="34">
                  <c:v>48</c:v>
                </c:pt>
                <c:pt idx="35">
                  <c:v>59</c:v>
                </c:pt>
                <c:pt idx="36">
                  <c:v>48</c:v>
                </c:pt>
                <c:pt idx="37">
                  <c:v>66</c:v>
                </c:pt>
                <c:pt idx="38">
                  <c:v>61</c:v>
                </c:pt>
                <c:pt idx="39">
                  <c:v>57</c:v>
                </c:pt>
                <c:pt idx="40">
                  <c:v>53</c:v>
                </c:pt>
                <c:pt idx="41">
                  <c:v>57</c:v>
                </c:pt>
                <c:pt idx="42">
                  <c:v>45</c:v>
                </c:pt>
                <c:pt idx="43">
                  <c:v>62</c:v>
                </c:pt>
                <c:pt idx="44">
                  <c:v>52</c:v>
                </c:pt>
                <c:pt idx="45">
                  <c:v>62</c:v>
                </c:pt>
                <c:pt idx="46">
                  <c:v>54</c:v>
                </c:pt>
                <c:pt idx="47">
                  <c:v>62</c:v>
                </c:pt>
                <c:pt idx="48">
                  <c:v>59</c:v>
                </c:pt>
                <c:pt idx="49">
                  <c:v>64</c:v>
                </c:pt>
                <c:pt idx="50">
                  <c:v>49</c:v>
                </c:pt>
                <c:pt idx="51">
                  <c:v>55</c:v>
                </c:pt>
              </c:numCache>
            </c:numRef>
          </c:val>
          <c:smooth val="0"/>
          <c:extLst>
            <c:ext xmlns:c16="http://schemas.microsoft.com/office/drawing/2014/chart" uri="{C3380CC4-5D6E-409C-BE32-E72D297353CC}">
              <c16:uniqueId val="{00000003-398F-47E6-8167-09FC94A33ACD}"/>
            </c:ext>
          </c:extLst>
        </c:ser>
        <c:ser>
          <c:idx val="4"/>
          <c:order val="4"/>
          <c:tx>
            <c:strRef>
              <c:f>'[Canal endémico INTOXICACIONES Medellín  S 36 - 2020.xlsx]Intoxicaciones'!$A$62</c:f>
              <c:strCache>
                <c:ptCount val="1"/>
                <c:pt idx="0">
                  <c:v>2016</c:v>
                </c:pt>
              </c:strCache>
            </c:strRef>
          </c:tx>
          <c:spPr>
            <a:ln w="12700"/>
          </c:spPr>
          <c:marker>
            <c:symbol val="none"/>
          </c:marker>
          <c:val>
            <c:numRef>
              <c:f>'[Canal endémico INTOXICACIONES Medellín  S 36 - 2020.xlsx]Intoxicaciones'!$B$62:$BA$62</c:f>
              <c:numCache>
                <c:formatCode>General</c:formatCode>
                <c:ptCount val="52"/>
                <c:pt idx="0">
                  <c:v>24</c:v>
                </c:pt>
                <c:pt idx="1">
                  <c:v>39</c:v>
                </c:pt>
                <c:pt idx="2">
                  <c:v>39</c:v>
                </c:pt>
                <c:pt idx="3">
                  <c:v>38</c:v>
                </c:pt>
                <c:pt idx="4">
                  <c:v>30</c:v>
                </c:pt>
                <c:pt idx="5">
                  <c:v>47</c:v>
                </c:pt>
                <c:pt idx="6">
                  <c:v>43</c:v>
                </c:pt>
                <c:pt idx="7">
                  <c:v>41</c:v>
                </c:pt>
                <c:pt idx="8">
                  <c:v>36</c:v>
                </c:pt>
                <c:pt idx="9">
                  <c:v>58</c:v>
                </c:pt>
                <c:pt idx="10">
                  <c:v>55</c:v>
                </c:pt>
                <c:pt idx="11">
                  <c:v>58</c:v>
                </c:pt>
                <c:pt idx="12">
                  <c:v>39</c:v>
                </c:pt>
                <c:pt idx="13">
                  <c:v>54</c:v>
                </c:pt>
                <c:pt idx="14">
                  <c:v>51</c:v>
                </c:pt>
                <c:pt idx="15">
                  <c:v>66</c:v>
                </c:pt>
                <c:pt idx="16">
                  <c:v>52</c:v>
                </c:pt>
                <c:pt idx="17">
                  <c:v>52</c:v>
                </c:pt>
                <c:pt idx="18">
                  <c:v>61</c:v>
                </c:pt>
                <c:pt idx="19">
                  <c:v>54</c:v>
                </c:pt>
                <c:pt idx="20">
                  <c:v>39</c:v>
                </c:pt>
                <c:pt idx="21">
                  <c:v>36</c:v>
                </c:pt>
                <c:pt idx="22">
                  <c:v>46</c:v>
                </c:pt>
                <c:pt idx="23">
                  <c:v>52</c:v>
                </c:pt>
                <c:pt idx="24">
                  <c:v>44</c:v>
                </c:pt>
                <c:pt idx="25">
                  <c:v>40</c:v>
                </c:pt>
                <c:pt idx="26">
                  <c:v>39</c:v>
                </c:pt>
                <c:pt idx="27">
                  <c:v>50</c:v>
                </c:pt>
                <c:pt idx="28">
                  <c:v>49</c:v>
                </c:pt>
                <c:pt idx="29">
                  <c:v>64</c:v>
                </c:pt>
                <c:pt idx="30">
                  <c:v>59</c:v>
                </c:pt>
                <c:pt idx="31">
                  <c:v>44</c:v>
                </c:pt>
                <c:pt idx="32">
                  <c:v>60</c:v>
                </c:pt>
                <c:pt idx="33">
                  <c:v>45</c:v>
                </c:pt>
                <c:pt idx="34">
                  <c:v>44</c:v>
                </c:pt>
                <c:pt idx="35">
                  <c:v>46</c:v>
                </c:pt>
                <c:pt idx="36">
                  <c:v>58</c:v>
                </c:pt>
                <c:pt idx="37">
                  <c:v>75</c:v>
                </c:pt>
                <c:pt idx="38">
                  <c:v>58</c:v>
                </c:pt>
                <c:pt idx="39">
                  <c:v>53</c:v>
                </c:pt>
                <c:pt idx="40">
                  <c:v>57</c:v>
                </c:pt>
                <c:pt idx="41">
                  <c:v>52</c:v>
                </c:pt>
                <c:pt idx="42">
                  <c:v>58</c:v>
                </c:pt>
                <c:pt idx="43">
                  <c:v>68</c:v>
                </c:pt>
                <c:pt idx="44">
                  <c:v>50</c:v>
                </c:pt>
                <c:pt idx="45">
                  <c:v>49</c:v>
                </c:pt>
                <c:pt idx="46">
                  <c:v>65</c:v>
                </c:pt>
                <c:pt idx="47">
                  <c:v>84</c:v>
                </c:pt>
                <c:pt idx="48">
                  <c:v>63</c:v>
                </c:pt>
                <c:pt idx="49">
                  <c:v>70</c:v>
                </c:pt>
                <c:pt idx="50">
                  <c:v>49</c:v>
                </c:pt>
                <c:pt idx="51">
                  <c:v>37</c:v>
                </c:pt>
              </c:numCache>
            </c:numRef>
          </c:val>
          <c:smooth val="0"/>
          <c:extLst>
            <c:ext xmlns:c16="http://schemas.microsoft.com/office/drawing/2014/chart" uri="{C3380CC4-5D6E-409C-BE32-E72D297353CC}">
              <c16:uniqueId val="{00000004-398F-47E6-8167-09FC94A33ACD}"/>
            </c:ext>
          </c:extLst>
        </c:ser>
        <c:dLbls>
          <c:showLegendKey val="0"/>
          <c:showVal val="0"/>
          <c:showCatName val="0"/>
          <c:showSerName val="0"/>
          <c:showPercent val="0"/>
          <c:showBubbleSize val="0"/>
        </c:dLbls>
        <c:marker val="1"/>
        <c:smooth val="0"/>
        <c:axId val="318707280"/>
        <c:axId val="318708368"/>
      </c:lineChart>
      <c:catAx>
        <c:axId val="318707280"/>
        <c:scaling>
          <c:orientation val="minMax"/>
        </c:scaling>
        <c:delete val="0"/>
        <c:axPos val="b"/>
        <c:title>
          <c:tx>
            <c:rich>
              <a:bodyPr/>
              <a:lstStyle/>
              <a:p>
                <a:pPr>
                  <a:defRPr/>
                </a:pPr>
                <a:r>
                  <a:rPr lang="en-US" sz="700" baseline="0"/>
                  <a:t>Semana Epidemiológica</a:t>
                </a:r>
              </a:p>
            </c:rich>
          </c:tx>
          <c:layout>
            <c:manualLayout>
              <c:xMode val="edge"/>
              <c:yMode val="edge"/>
              <c:x val="0.45205014099147989"/>
              <c:y val="0.9247733159439826"/>
            </c:manualLayout>
          </c:layout>
          <c:overlay val="0"/>
        </c:title>
        <c:majorTickMark val="out"/>
        <c:minorTickMark val="none"/>
        <c:tickLblPos val="nextTo"/>
        <c:txPr>
          <a:bodyPr/>
          <a:lstStyle/>
          <a:p>
            <a:pPr>
              <a:defRPr sz="700" baseline="90000"/>
            </a:pPr>
            <a:endParaRPr lang="en-US"/>
          </a:p>
        </c:txPr>
        <c:crossAx val="318708368"/>
        <c:crosses val="autoZero"/>
        <c:auto val="1"/>
        <c:lblAlgn val="ctr"/>
        <c:lblOffset val="100"/>
        <c:noMultiLvlLbl val="0"/>
      </c:catAx>
      <c:valAx>
        <c:axId val="318708368"/>
        <c:scaling>
          <c:orientation val="minMax"/>
        </c:scaling>
        <c:delete val="0"/>
        <c:axPos val="l"/>
        <c:majorGridlines>
          <c:spPr>
            <a:ln>
              <a:noFill/>
            </a:ln>
          </c:spPr>
        </c:majorGridlines>
        <c:title>
          <c:tx>
            <c:rich>
              <a:bodyPr rot="-5400000" vert="horz"/>
              <a:lstStyle/>
              <a:p>
                <a:pPr>
                  <a:defRPr sz="700" baseline="0"/>
                </a:pPr>
                <a:r>
                  <a:rPr lang="en-US" sz="700" baseline="0"/>
                  <a:t>Casos</a:t>
                </a:r>
              </a:p>
            </c:rich>
          </c:tx>
          <c:layout/>
          <c:overlay val="0"/>
        </c:title>
        <c:numFmt formatCode="General" sourceLinked="1"/>
        <c:majorTickMark val="out"/>
        <c:minorTickMark val="none"/>
        <c:tickLblPos val="nextTo"/>
        <c:txPr>
          <a:bodyPr/>
          <a:lstStyle/>
          <a:p>
            <a:pPr>
              <a:defRPr sz="700" baseline="0"/>
            </a:pPr>
            <a:endParaRPr lang="en-US"/>
          </a:p>
        </c:txPr>
        <c:crossAx val="318707280"/>
        <c:crosses val="autoZero"/>
        <c:crossBetween val="between"/>
      </c:valAx>
    </c:plotArea>
    <c:legend>
      <c:legendPos val="t"/>
      <c:layout/>
      <c:overlay val="0"/>
      <c:txPr>
        <a:bodyPr/>
        <a:lstStyle/>
        <a:p>
          <a:pPr>
            <a:defRPr sz="700" baseline="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Hoja2!$L$2:$L$9</c:f>
              <c:strCache>
                <c:ptCount val="8"/>
                <c:pt idx="0">
                  <c:v>Medicamento</c:v>
                </c:pt>
                <c:pt idx="1">
                  <c:v>Plaguicida</c:v>
                </c:pt>
                <c:pt idx="2">
                  <c:v>Metanol</c:v>
                </c:pt>
                <c:pt idx="3">
                  <c:v>Metales</c:v>
                </c:pt>
                <c:pt idx="4">
                  <c:v>Solventes</c:v>
                </c:pt>
                <c:pt idx="5">
                  <c:v>Otra Sustancia</c:v>
                </c:pt>
                <c:pt idx="6">
                  <c:v>Gases</c:v>
                </c:pt>
                <c:pt idx="7">
                  <c:v>Psicoactivas</c:v>
                </c:pt>
              </c:strCache>
            </c:strRef>
          </c:cat>
          <c:val>
            <c:numRef>
              <c:f>Hoja2!$N$2:$N$9</c:f>
              <c:numCache>
                <c:formatCode>0.00</c:formatCode>
                <c:ptCount val="8"/>
                <c:pt idx="0">
                  <c:v>24.803149606299215</c:v>
                </c:pt>
                <c:pt idx="1">
                  <c:v>6.1023622047244093</c:v>
                </c:pt>
                <c:pt idx="2">
                  <c:v>0.49212598425196852</c:v>
                </c:pt>
                <c:pt idx="3">
                  <c:v>0.29527559055118108</c:v>
                </c:pt>
                <c:pt idx="4">
                  <c:v>2.5590551181102361</c:v>
                </c:pt>
                <c:pt idx="5">
                  <c:v>15.255905511811024</c:v>
                </c:pt>
                <c:pt idx="6">
                  <c:v>1.2795275590551181</c:v>
                </c:pt>
                <c:pt idx="7">
                  <c:v>49.212598425196852</c:v>
                </c:pt>
              </c:numCache>
            </c:numRef>
          </c:val>
          <c:extLst>
            <c:ext xmlns:c16="http://schemas.microsoft.com/office/drawing/2014/chart" uri="{C3380CC4-5D6E-409C-BE32-E72D297353CC}">
              <c16:uniqueId val="{00000000-FC91-4133-A453-90C671218805}"/>
            </c:ext>
          </c:extLst>
        </c:ser>
        <c:dLbls>
          <c:showLegendKey val="0"/>
          <c:showVal val="0"/>
          <c:showCatName val="0"/>
          <c:showSerName val="0"/>
          <c:showPercent val="0"/>
          <c:showBubbleSize val="0"/>
        </c:dLbls>
        <c:gapWidth val="182"/>
        <c:axId val="460219343"/>
        <c:axId val="460219759"/>
      </c:barChart>
      <c:catAx>
        <c:axId val="4602193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460219759"/>
        <c:crosses val="autoZero"/>
        <c:auto val="1"/>
        <c:lblAlgn val="ctr"/>
        <c:lblOffset val="100"/>
        <c:noMultiLvlLbl val="0"/>
      </c:catAx>
      <c:valAx>
        <c:axId val="460219759"/>
        <c:scaling>
          <c:orientation val="minMax"/>
          <c:max val="50"/>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4602193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'[X PE ETA 2020.xlsx]Hoja1'!$E$1:$K$1</c:f>
              <c:strCache>
                <c:ptCount val="7"/>
                <c:pt idx="0">
                  <c:v>&lt; 1 año</c:v>
                </c:pt>
                <c:pt idx="1">
                  <c:v>1-4 años</c:v>
                </c:pt>
                <c:pt idx="2">
                  <c:v>5-9 años</c:v>
                </c:pt>
                <c:pt idx="3">
                  <c:v>10-19 años</c:v>
                </c:pt>
                <c:pt idx="4">
                  <c:v>20-49-años</c:v>
                </c:pt>
                <c:pt idx="5">
                  <c:v>50-74 años</c:v>
                </c:pt>
                <c:pt idx="6">
                  <c:v>&gt;75 años</c:v>
                </c:pt>
              </c:strCache>
            </c:strRef>
          </c:cat>
          <c:val>
            <c:numRef>
              <c:f>'[X PE ETA 2020.xlsx]Hoja1'!$E$5:$K$5</c:f>
              <c:numCache>
                <c:formatCode>0.00</c:formatCode>
                <c:ptCount val="7"/>
                <c:pt idx="0">
                  <c:v>0.42826552462526768</c:v>
                </c:pt>
                <c:pt idx="1">
                  <c:v>4.0685224839400433</c:v>
                </c:pt>
                <c:pt idx="2">
                  <c:v>4.7109207708779444</c:v>
                </c:pt>
                <c:pt idx="3">
                  <c:v>17.130620985010705</c:v>
                </c:pt>
                <c:pt idx="4">
                  <c:v>59.314775160599574</c:v>
                </c:pt>
                <c:pt idx="5">
                  <c:v>11.777301927194861</c:v>
                </c:pt>
                <c:pt idx="6">
                  <c:v>2.5695931477516059</c:v>
                </c:pt>
              </c:numCache>
            </c:numRef>
          </c:val>
          <c:extLst>
            <c:ext xmlns:c16="http://schemas.microsoft.com/office/drawing/2014/chart" uri="{C3380CC4-5D6E-409C-BE32-E72D297353CC}">
              <c16:uniqueId val="{00000000-9A49-41C0-B996-1969B2B3E740}"/>
            </c:ext>
          </c:extLst>
        </c:ser>
        <c:dLbls>
          <c:showLegendKey val="0"/>
          <c:showVal val="0"/>
          <c:showCatName val="0"/>
          <c:showSerName val="0"/>
          <c:showPercent val="0"/>
          <c:showBubbleSize val="0"/>
        </c:dLbls>
        <c:gapWidth val="0"/>
        <c:axId val="902557519"/>
        <c:axId val="902554607"/>
      </c:barChart>
      <c:catAx>
        <c:axId val="902557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2554607"/>
        <c:crosses val="autoZero"/>
        <c:auto val="1"/>
        <c:lblAlgn val="ctr"/>
        <c:lblOffset val="100"/>
        <c:noMultiLvlLbl val="0"/>
      </c:catAx>
      <c:valAx>
        <c:axId val="902554607"/>
        <c:scaling>
          <c:orientation val="minMax"/>
          <c:max val="60"/>
        </c:scaling>
        <c:delete val="0"/>
        <c:axPos val="l"/>
        <c:majorGridlines>
          <c:spPr>
            <a:ln w="9525" cap="flat" cmpd="sng" algn="ctr">
              <a:noFill/>
              <a:round/>
            </a:ln>
            <a:effectLst/>
          </c:spPr>
        </c:majorGridlines>
        <c:minorGridlines>
          <c:spPr>
            <a:ln w="9525" cap="flat" cmpd="sng" algn="ctr">
              <a:no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Porcentaje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25575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2"/>
            <c:invertIfNegative val="0"/>
            <c:bubble3D val="0"/>
            <c:spPr>
              <a:solidFill>
                <a:srgbClr val="FF0000"/>
              </a:solidFill>
              <a:ln>
                <a:noFill/>
              </a:ln>
              <a:effectLst/>
            </c:spPr>
            <c:extLst>
              <c:ext xmlns:c16="http://schemas.microsoft.com/office/drawing/2014/chart" uri="{C3380CC4-5D6E-409C-BE32-E72D297353CC}">
                <c16:uniqueId val="{00000001-D653-4E0B-A915-D47780430B1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'[X PE ETA 2020.xlsx]Hoja1'!$A$18:$A$30</c:f>
              <c:strCache>
                <c:ptCount val="13"/>
                <c:pt idx="0">
                  <c:v>A Mixto</c:v>
                </c:pt>
                <c:pt idx="1">
                  <c:v>C Rápidas</c:v>
                </c:pt>
                <c:pt idx="2">
                  <c:v>P con Pollo</c:v>
                </c:pt>
                <c:pt idx="3">
                  <c:v>P de Mar o Rio</c:v>
                </c:pt>
                <c:pt idx="4">
                  <c:v>Carnes Rojas</c:v>
                </c:pt>
                <c:pt idx="5">
                  <c:v>D Lácteos</c:v>
                </c:pt>
                <c:pt idx="6">
                  <c:v>Huevo</c:v>
                </c:pt>
                <c:pt idx="7">
                  <c:v>Panadería y Repostería </c:v>
                </c:pt>
                <c:pt idx="8">
                  <c:v>Bebidas</c:v>
                </c:pt>
                <c:pt idx="9">
                  <c:v>Ensaldas y Frutas</c:v>
                </c:pt>
                <c:pt idx="10">
                  <c:v>Agua</c:v>
                </c:pt>
                <c:pt idx="11">
                  <c:v>Carne Procesada o Embutidos</c:v>
                </c:pt>
                <c:pt idx="12">
                  <c:v>Otros</c:v>
                </c:pt>
              </c:strCache>
            </c:strRef>
          </c:cat>
          <c:val>
            <c:numRef>
              <c:f>'[X PE ETA 2020.xlsx]Hoja1'!$E$18:$E$30</c:f>
              <c:numCache>
                <c:formatCode>0.00</c:formatCode>
                <c:ptCount val="13"/>
                <c:pt idx="0">
                  <c:v>23.037974683544306</c:v>
                </c:pt>
                <c:pt idx="1">
                  <c:v>23.544303797468356</c:v>
                </c:pt>
                <c:pt idx="2">
                  <c:v>31.645569620253166</c:v>
                </c:pt>
                <c:pt idx="3">
                  <c:v>8.3544303797468356</c:v>
                </c:pt>
                <c:pt idx="4">
                  <c:v>2.5316455696202533</c:v>
                </c:pt>
                <c:pt idx="5">
                  <c:v>3.79746835443038</c:v>
                </c:pt>
                <c:pt idx="6">
                  <c:v>1.0126582278481013</c:v>
                </c:pt>
                <c:pt idx="7">
                  <c:v>2.278481012658228</c:v>
                </c:pt>
                <c:pt idx="8">
                  <c:v>1.2658227848101267</c:v>
                </c:pt>
                <c:pt idx="9">
                  <c:v>0.75949367088607589</c:v>
                </c:pt>
                <c:pt idx="10">
                  <c:v>0.25316455696202533</c:v>
                </c:pt>
                <c:pt idx="11">
                  <c:v>1.2658227848101267</c:v>
                </c:pt>
                <c:pt idx="12">
                  <c:v>0.25316455696202533</c:v>
                </c:pt>
              </c:numCache>
            </c:numRef>
          </c:val>
          <c:extLst>
            <c:ext xmlns:c16="http://schemas.microsoft.com/office/drawing/2014/chart" uri="{C3380CC4-5D6E-409C-BE32-E72D297353CC}">
              <c16:uniqueId val="{00000002-D653-4E0B-A915-D47780430B18}"/>
            </c:ext>
          </c:extLst>
        </c:ser>
        <c:dLbls>
          <c:showLegendKey val="0"/>
          <c:showVal val="0"/>
          <c:showCatName val="0"/>
          <c:showSerName val="0"/>
          <c:showPercent val="0"/>
          <c:showBubbleSize val="0"/>
        </c:dLbls>
        <c:gapWidth val="182"/>
        <c:axId val="953358383"/>
        <c:axId val="953351311"/>
      </c:barChart>
      <c:catAx>
        <c:axId val="9533583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3351311"/>
        <c:crosses val="autoZero"/>
        <c:auto val="1"/>
        <c:lblAlgn val="ctr"/>
        <c:lblOffset val="100"/>
        <c:noMultiLvlLbl val="0"/>
      </c:catAx>
      <c:valAx>
        <c:axId val="953351311"/>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33583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chemeClr val="accent1"/>
            </a:solidFill>
            <a:ln>
              <a:noFill/>
            </a:ln>
            <a:effectLst/>
          </c:spPr>
          <c:invertIfNegative val="0"/>
          <c:dPt>
            <c:idx val="2"/>
            <c:invertIfNegative val="0"/>
            <c:bubble3D val="0"/>
            <c:spPr>
              <a:solidFill>
                <a:srgbClr val="FF0000"/>
              </a:solidFill>
              <a:ln>
                <a:noFill/>
              </a:ln>
              <a:effectLst/>
            </c:spPr>
            <c:extLst>
              <c:ext xmlns:c16="http://schemas.microsoft.com/office/drawing/2014/chart" uri="{C3380CC4-5D6E-409C-BE32-E72D297353CC}">
                <c16:uniqueId val="{00000001-816B-4AAE-ACC8-95DE0AD5398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'[X PE ETA 2020.xlsx]Hoja1'!$N$1:$X$1</c:f>
              <c:strCache>
                <c:ptCount val="11"/>
                <c:pt idx="0">
                  <c:v>nauseas</c:v>
                </c:pt>
                <c:pt idx="1">
                  <c:v>vomito</c:v>
                </c:pt>
                <c:pt idx="2">
                  <c:v>diarrea</c:v>
                </c:pt>
                <c:pt idx="3">
                  <c:v>Dolor Abd</c:v>
                </c:pt>
                <c:pt idx="4">
                  <c:v>fiebre</c:v>
                </c:pt>
                <c:pt idx="5">
                  <c:v>cefalea</c:v>
                </c:pt>
                <c:pt idx="6">
                  <c:v>deshid</c:v>
                </c:pt>
                <c:pt idx="7">
                  <c:v>escalof</c:v>
                </c:pt>
                <c:pt idx="8">
                  <c:v>mareo</c:v>
                </c:pt>
                <c:pt idx="9">
                  <c:v>Calambres </c:v>
                </c:pt>
                <c:pt idx="10">
                  <c:v>inmaculop</c:v>
                </c:pt>
              </c:strCache>
            </c:strRef>
          </c:cat>
          <c:val>
            <c:numRef>
              <c:f>'[X PE ETA 2020.xlsx]Hoja1'!$N$5:$X$5</c:f>
              <c:numCache>
                <c:formatCode>0.00</c:formatCode>
                <c:ptCount val="11"/>
                <c:pt idx="0">
                  <c:v>52.034261241970029</c:v>
                </c:pt>
                <c:pt idx="1">
                  <c:v>57.815845824411142</c:v>
                </c:pt>
                <c:pt idx="2">
                  <c:v>75.37473233404711</c:v>
                </c:pt>
                <c:pt idx="3">
                  <c:v>43.468950749464668</c:v>
                </c:pt>
                <c:pt idx="4">
                  <c:v>8.9935760171306214</c:v>
                </c:pt>
                <c:pt idx="5">
                  <c:v>16.488222698072803</c:v>
                </c:pt>
                <c:pt idx="6">
                  <c:v>8.7794432548179877</c:v>
                </c:pt>
                <c:pt idx="7">
                  <c:v>5.5674518201284791</c:v>
                </c:pt>
                <c:pt idx="8">
                  <c:v>8.3511777301927204</c:v>
                </c:pt>
                <c:pt idx="9">
                  <c:v>10.492505353319057</c:v>
                </c:pt>
                <c:pt idx="10">
                  <c:v>3.2119914346895073</c:v>
                </c:pt>
              </c:numCache>
            </c:numRef>
          </c:val>
          <c:extLst>
            <c:ext xmlns:c16="http://schemas.microsoft.com/office/drawing/2014/chart" uri="{C3380CC4-5D6E-409C-BE32-E72D297353CC}">
              <c16:uniqueId val="{00000000-816B-4AAE-ACC8-95DE0AD53984}"/>
            </c:ext>
          </c:extLst>
        </c:ser>
        <c:dLbls>
          <c:showLegendKey val="0"/>
          <c:showVal val="0"/>
          <c:showCatName val="0"/>
          <c:showSerName val="0"/>
          <c:showPercent val="0"/>
          <c:showBubbleSize val="0"/>
        </c:dLbls>
        <c:gapWidth val="182"/>
        <c:axId val="953363375"/>
        <c:axId val="953354639"/>
      </c:barChart>
      <c:catAx>
        <c:axId val="9533633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3354639"/>
        <c:crosses val="autoZero"/>
        <c:auto val="1"/>
        <c:lblAlgn val="ctr"/>
        <c:lblOffset val="100"/>
        <c:noMultiLvlLbl val="0"/>
      </c:catAx>
      <c:valAx>
        <c:axId val="953354639"/>
        <c:scaling>
          <c:orientation val="minMax"/>
          <c:max val="80"/>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33633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2"/>
          <c:order val="2"/>
          <c:tx>
            <c:strRef>
              <c:f>ETA!$A$66</c:f>
              <c:strCache>
                <c:ptCount val="1"/>
                <c:pt idx="0">
                  <c:v>2020</c:v>
                </c:pt>
              </c:strCache>
            </c:strRef>
          </c:tx>
          <c:spPr>
            <a:solidFill>
              <a:srgbClr val="0070C0"/>
            </a:solidFill>
          </c:spPr>
          <c:invertIfNegative val="0"/>
          <c:val>
            <c:numRef>
              <c:f>ETA!$B$66:$U$66</c:f>
              <c:numCache>
                <c:formatCode>General</c:formatCode>
                <c:ptCount val="20"/>
                <c:pt idx="0">
                  <c:v>7</c:v>
                </c:pt>
                <c:pt idx="1">
                  <c:v>4</c:v>
                </c:pt>
                <c:pt idx="2">
                  <c:v>8</c:v>
                </c:pt>
                <c:pt idx="3">
                  <c:v>10</c:v>
                </c:pt>
                <c:pt idx="4">
                  <c:v>12</c:v>
                </c:pt>
                <c:pt idx="5">
                  <c:v>8</c:v>
                </c:pt>
                <c:pt idx="6">
                  <c:v>5</c:v>
                </c:pt>
                <c:pt idx="7">
                  <c:v>53</c:v>
                </c:pt>
                <c:pt idx="8">
                  <c:v>7</c:v>
                </c:pt>
                <c:pt idx="9">
                  <c:v>34</c:v>
                </c:pt>
                <c:pt idx="10">
                  <c:v>31</c:v>
                </c:pt>
                <c:pt idx="11">
                  <c:v>2</c:v>
                </c:pt>
                <c:pt idx="12">
                  <c:v>0</c:v>
                </c:pt>
                <c:pt idx="13">
                  <c:v>0</c:v>
                </c:pt>
                <c:pt idx="14">
                  <c:v>21</c:v>
                </c:pt>
                <c:pt idx="15">
                  <c:v>1</c:v>
                </c:pt>
                <c:pt idx="16">
                  <c:v>2</c:v>
                </c:pt>
                <c:pt idx="17">
                  <c:v>6</c:v>
                </c:pt>
                <c:pt idx="18">
                  <c:v>2</c:v>
                </c:pt>
                <c:pt idx="19">
                  <c:v>21</c:v>
                </c:pt>
              </c:numCache>
            </c:numRef>
          </c:val>
          <c:extLst>
            <c:ext xmlns:c16="http://schemas.microsoft.com/office/drawing/2014/chart" uri="{C3380CC4-5D6E-409C-BE32-E72D297353CC}">
              <c16:uniqueId val="{00000000-57A3-41CC-91AF-E3F8F8C54393}"/>
            </c:ext>
          </c:extLst>
        </c:ser>
        <c:dLbls>
          <c:showLegendKey val="0"/>
          <c:showVal val="0"/>
          <c:showCatName val="0"/>
          <c:showSerName val="0"/>
          <c:showPercent val="0"/>
          <c:showBubbleSize val="0"/>
        </c:dLbls>
        <c:gapWidth val="0"/>
        <c:overlap val="100"/>
        <c:axId val="580464152"/>
        <c:axId val="580470816"/>
      </c:barChart>
      <c:lineChart>
        <c:grouping val="standard"/>
        <c:varyColors val="0"/>
        <c:ser>
          <c:idx val="0"/>
          <c:order val="0"/>
          <c:tx>
            <c:strRef>
              <c:f>ETA!$A$64</c:f>
              <c:strCache>
                <c:ptCount val="1"/>
                <c:pt idx="0">
                  <c:v>2018</c:v>
                </c:pt>
              </c:strCache>
            </c:strRef>
          </c:tx>
          <c:spPr>
            <a:ln w="28575">
              <a:solidFill>
                <a:srgbClr val="C00000"/>
              </a:solidFill>
            </a:ln>
          </c:spPr>
          <c:marker>
            <c:symbol val="none"/>
          </c:marker>
          <c:cat>
            <c:numRef>
              <c:f>ETA!$B$54:$BA$54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ETA!$B$64:$BA$64</c:f>
              <c:numCache>
                <c:formatCode>General</c:formatCode>
                <c:ptCount val="52"/>
                <c:pt idx="0">
                  <c:v>9</c:v>
                </c:pt>
                <c:pt idx="1">
                  <c:v>11</c:v>
                </c:pt>
                <c:pt idx="2">
                  <c:v>14</c:v>
                </c:pt>
                <c:pt idx="3">
                  <c:v>25</c:v>
                </c:pt>
                <c:pt idx="4">
                  <c:v>6</c:v>
                </c:pt>
                <c:pt idx="5">
                  <c:v>8</c:v>
                </c:pt>
                <c:pt idx="6">
                  <c:v>13</c:v>
                </c:pt>
                <c:pt idx="7">
                  <c:v>6</c:v>
                </c:pt>
                <c:pt idx="8">
                  <c:v>15</c:v>
                </c:pt>
                <c:pt idx="9">
                  <c:v>39</c:v>
                </c:pt>
                <c:pt idx="10">
                  <c:v>35</c:v>
                </c:pt>
                <c:pt idx="11">
                  <c:v>15</c:v>
                </c:pt>
                <c:pt idx="12">
                  <c:v>5</c:v>
                </c:pt>
                <c:pt idx="13">
                  <c:v>12</c:v>
                </c:pt>
                <c:pt idx="14">
                  <c:v>32</c:v>
                </c:pt>
                <c:pt idx="15">
                  <c:v>6</c:v>
                </c:pt>
                <c:pt idx="16">
                  <c:v>27</c:v>
                </c:pt>
                <c:pt idx="17">
                  <c:v>6</c:v>
                </c:pt>
                <c:pt idx="18">
                  <c:v>30</c:v>
                </c:pt>
                <c:pt idx="19">
                  <c:v>10</c:v>
                </c:pt>
                <c:pt idx="20">
                  <c:v>9</c:v>
                </c:pt>
                <c:pt idx="21">
                  <c:v>7</c:v>
                </c:pt>
                <c:pt idx="22">
                  <c:v>10</c:v>
                </c:pt>
                <c:pt idx="23">
                  <c:v>4</c:v>
                </c:pt>
                <c:pt idx="24">
                  <c:v>5</c:v>
                </c:pt>
                <c:pt idx="25">
                  <c:v>5</c:v>
                </c:pt>
                <c:pt idx="26">
                  <c:v>5</c:v>
                </c:pt>
                <c:pt idx="27">
                  <c:v>51</c:v>
                </c:pt>
                <c:pt idx="28">
                  <c:v>2</c:v>
                </c:pt>
                <c:pt idx="29">
                  <c:v>258</c:v>
                </c:pt>
                <c:pt idx="30">
                  <c:v>8</c:v>
                </c:pt>
                <c:pt idx="31">
                  <c:v>6</c:v>
                </c:pt>
                <c:pt idx="32">
                  <c:v>21</c:v>
                </c:pt>
                <c:pt idx="33">
                  <c:v>5</c:v>
                </c:pt>
                <c:pt idx="34">
                  <c:v>1406</c:v>
                </c:pt>
                <c:pt idx="35">
                  <c:v>4</c:v>
                </c:pt>
                <c:pt idx="36">
                  <c:v>4</c:v>
                </c:pt>
                <c:pt idx="37">
                  <c:v>613</c:v>
                </c:pt>
                <c:pt idx="38">
                  <c:v>21</c:v>
                </c:pt>
                <c:pt idx="39">
                  <c:v>16</c:v>
                </c:pt>
                <c:pt idx="40">
                  <c:v>4</c:v>
                </c:pt>
                <c:pt idx="41">
                  <c:v>7</c:v>
                </c:pt>
                <c:pt idx="42">
                  <c:v>5</c:v>
                </c:pt>
                <c:pt idx="43">
                  <c:v>14</c:v>
                </c:pt>
                <c:pt idx="44">
                  <c:v>4</c:v>
                </c:pt>
                <c:pt idx="45">
                  <c:v>9</c:v>
                </c:pt>
                <c:pt idx="46">
                  <c:v>63</c:v>
                </c:pt>
                <c:pt idx="47">
                  <c:v>3</c:v>
                </c:pt>
                <c:pt idx="48">
                  <c:v>5</c:v>
                </c:pt>
                <c:pt idx="49">
                  <c:v>13</c:v>
                </c:pt>
                <c:pt idx="50">
                  <c:v>31</c:v>
                </c:pt>
                <c:pt idx="51">
                  <c:v>75</c:v>
                </c:pt>
              </c:numCache>
            </c:numRef>
          </c:val>
          <c:smooth val="0"/>
          <c:extLst>
            <c:ext xmlns:c16="http://schemas.microsoft.com/office/drawing/2014/chart" uri="{C3380CC4-5D6E-409C-BE32-E72D297353CC}">
              <c16:uniqueId val="{00000001-57A3-41CC-91AF-E3F8F8C54393}"/>
            </c:ext>
          </c:extLst>
        </c:ser>
        <c:ser>
          <c:idx val="1"/>
          <c:order val="1"/>
          <c:tx>
            <c:strRef>
              <c:f>ETA!$A$65</c:f>
              <c:strCache>
                <c:ptCount val="1"/>
                <c:pt idx="0">
                  <c:v>2019</c:v>
                </c:pt>
              </c:strCache>
            </c:strRef>
          </c:tx>
          <c:spPr>
            <a:ln w="28575">
              <a:solidFill>
                <a:srgbClr val="00B050"/>
              </a:solidFill>
            </a:ln>
          </c:spPr>
          <c:marker>
            <c:symbol val="none"/>
          </c:marker>
          <c:cat>
            <c:numRef>
              <c:f>ETA!$B$54:$BA$54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ETA!$B$65:$BA$65</c:f>
              <c:numCache>
                <c:formatCode>General</c:formatCode>
                <c:ptCount val="52"/>
                <c:pt idx="0">
                  <c:v>8</c:v>
                </c:pt>
                <c:pt idx="1">
                  <c:v>55</c:v>
                </c:pt>
                <c:pt idx="2">
                  <c:v>111</c:v>
                </c:pt>
                <c:pt idx="3">
                  <c:v>21</c:v>
                </c:pt>
                <c:pt idx="4">
                  <c:v>48</c:v>
                </c:pt>
                <c:pt idx="5">
                  <c:v>11</c:v>
                </c:pt>
                <c:pt idx="6">
                  <c:v>8</c:v>
                </c:pt>
                <c:pt idx="7">
                  <c:v>174</c:v>
                </c:pt>
                <c:pt idx="8">
                  <c:v>53</c:v>
                </c:pt>
                <c:pt idx="9">
                  <c:v>37</c:v>
                </c:pt>
                <c:pt idx="10">
                  <c:v>95</c:v>
                </c:pt>
                <c:pt idx="11">
                  <c:v>16</c:v>
                </c:pt>
                <c:pt idx="12">
                  <c:v>42</c:v>
                </c:pt>
                <c:pt idx="13">
                  <c:v>5</c:v>
                </c:pt>
                <c:pt idx="14">
                  <c:v>136</c:v>
                </c:pt>
                <c:pt idx="15">
                  <c:v>7</c:v>
                </c:pt>
                <c:pt idx="16">
                  <c:v>28</c:v>
                </c:pt>
                <c:pt idx="17">
                  <c:v>26</c:v>
                </c:pt>
                <c:pt idx="18">
                  <c:v>3</c:v>
                </c:pt>
                <c:pt idx="19">
                  <c:v>21</c:v>
                </c:pt>
                <c:pt idx="20">
                  <c:v>86</c:v>
                </c:pt>
                <c:pt idx="21">
                  <c:v>4</c:v>
                </c:pt>
                <c:pt idx="22">
                  <c:v>6</c:v>
                </c:pt>
                <c:pt idx="23">
                  <c:v>5</c:v>
                </c:pt>
                <c:pt idx="24">
                  <c:v>6</c:v>
                </c:pt>
                <c:pt idx="25">
                  <c:v>7</c:v>
                </c:pt>
                <c:pt idx="26">
                  <c:v>9</c:v>
                </c:pt>
                <c:pt idx="27">
                  <c:v>89</c:v>
                </c:pt>
                <c:pt idx="28">
                  <c:v>10</c:v>
                </c:pt>
                <c:pt idx="29">
                  <c:v>32</c:v>
                </c:pt>
                <c:pt idx="30">
                  <c:v>8</c:v>
                </c:pt>
                <c:pt idx="31">
                  <c:v>12</c:v>
                </c:pt>
                <c:pt idx="32">
                  <c:v>18</c:v>
                </c:pt>
                <c:pt idx="33">
                  <c:v>26</c:v>
                </c:pt>
                <c:pt idx="34">
                  <c:v>74</c:v>
                </c:pt>
                <c:pt idx="35">
                  <c:v>98</c:v>
                </c:pt>
                <c:pt idx="36">
                  <c:v>17</c:v>
                </c:pt>
                <c:pt idx="37">
                  <c:v>24</c:v>
                </c:pt>
                <c:pt idx="38">
                  <c:v>15</c:v>
                </c:pt>
                <c:pt idx="39">
                  <c:v>9</c:v>
                </c:pt>
                <c:pt idx="40">
                  <c:v>58</c:v>
                </c:pt>
                <c:pt idx="41">
                  <c:v>10</c:v>
                </c:pt>
                <c:pt idx="42">
                  <c:v>7</c:v>
                </c:pt>
                <c:pt idx="43">
                  <c:v>5</c:v>
                </c:pt>
                <c:pt idx="44">
                  <c:v>1</c:v>
                </c:pt>
                <c:pt idx="45">
                  <c:v>10</c:v>
                </c:pt>
                <c:pt idx="46">
                  <c:v>7</c:v>
                </c:pt>
                <c:pt idx="47">
                  <c:v>59</c:v>
                </c:pt>
                <c:pt idx="48">
                  <c:v>9</c:v>
                </c:pt>
                <c:pt idx="49">
                  <c:v>11</c:v>
                </c:pt>
                <c:pt idx="50">
                  <c:v>217</c:v>
                </c:pt>
                <c:pt idx="51">
                  <c:v>9</c:v>
                </c:pt>
              </c:numCache>
            </c:numRef>
          </c:val>
          <c:smooth val="0"/>
          <c:extLst>
            <c:ext xmlns:c16="http://schemas.microsoft.com/office/drawing/2014/chart" uri="{C3380CC4-5D6E-409C-BE32-E72D297353CC}">
              <c16:uniqueId val="{00000002-57A3-41CC-91AF-E3F8F8C54393}"/>
            </c:ext>
          </c:extLst>
        </c:ser>
        <c:ser>
          <c:idx val="3"/>
          <c:order val="3"/>
          <c:tx>
            <c:strRef>
              <c:f>ETA!$A$62</c:f>
              <c:strCache>
                <c:ptCount val="1"/>
                <c:pt idx="0">
                  <c:v>2016</c:v>
                </c:pt>
              </c:strCache>
            </c:strRef>
          </c:tx>
          <c:marker>
            <c:symbol val="none"/>
          </c:marker>
          <c:cat>
            <c:numRef>
              <c:f>ETA!$B$54:$BA$54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ETA!$B$62:$BA$62</c:f>
              <c:numCache>
                <c:formatCode>General</c:formatCode>
                <c:ptCount val="52"/>
                <c:pt idx="0">
                  <c:v>10</c:v>
                </c:pt>
                <c:pt idx="1">
                  <c:v>24</c:v>
                </c:pt>
                <c:pt idx="2">
                  <c:v>8</c:v>
                </c:pt>
                <c:pt idx="3">
                  <c:v>14</c:v>
                </c:pt>
                <c:pt idx="4">
                  <c:v>11</c:v>
                </c:pt>
                <c:pt idx="5">
                  <c:v>457</c:v>
                </c:pt>
                <c:pt idx="6">
                  <c:v>153</c:v>
                </c:pt>
                <c:pt idx="7">
                  <c:v>10</c:v>
                </c:pt>
                <c:pt idx="8">
                  <c:v>25</c:v>
                </c:pt>
                <c:pt idx="9">
                  <c:v>12</c:v>
                </c:pt>
                <c:pt idx="10">
                  <c:v>10</c:v>
                </c:pt>
                <c:pt idx="11">
                  <c:v>8</c:v>
                </c:pt>
                <c:pt idx="12">
                  <c:v>9</c:v>
                </c:pt>
                <c:pt idx="13">
                  <c:v>40</c:v>
                </c:pt>
                <c:pt idx="14">
                  <c:v>20</c:v>
                </c:pt>
                <c:pt idx="15">
                  <c:v>7</c:v>
                </c:pt>
                <c:pt idx="16">
                  <c:v>9</c:v>
                </c:pt>
                <c:pt idx="17">
                  <c:v>11</c:v>
                </c:pt>
                <c:pt idx="18">
                  <c:v>14</c:v>
                </c:pt>
                <c:pt idx="19">
                  <c:v>96</c:v>
                </c:pt>
                <c:pt idx="20">
                  <c:v>7</c:v>
                </c:pt>
                <c:pt idx="21">
                  <c:v>7</c:v>
                </c:pt>
                <c:pt idx="22">
                  <c:v>5</c:v>
                </c:pt>
                <c:pt idx="23">
                  <c:v>12</c:v>
                </c:pt>
                <c:pt idx="24">
                  <c:v>9</c:v>
                </c:pt>
                <c:pt idx="25">
                  <c:v>13</c:v>
                </c:pt>
                <c:pt idx="26">
                  <c:v>28</c:v>
                </c:pt>
                <c:pt idx="27">
                  <c:v>11</c:v>
                </c:pt>
                <c:pt idx="28">
                  <c:v>52</c:v>
                </c:pt>
                <c:pt idx="29">
                  <c:v>20</c:v>
                </c:pt>
                <c:pt idx="30">
                  <c:v>13</c:v>
                </c:pt>
                <c:pt idx="31">
                  <c:v>7</c:v>
                </c:pt>
                <c:pt idx="32">
                  <c:v>36</c:v>
                </c:pt>
                <c:pt idx="33">
                  <c:v>11</c:v>
                </c:pt>
                <c:pt idx="34">
                  <c:v>37</c:v>
                </c:pt>
                <c:pt idx="35">
                  <c:v>17</c:v>
                </c:pt>
                <c:pt idx="36">
                  <c:v>9</c:v>
                </c:pt>
                <c:pt idx="37">
                  <c:v>9</c:v>
                </c:pt>
                <c:pt idx="38">
                  <c:v>13</c:v>
                </c:pt>
                <c:pt idx="39">
                  <c:v>17</c:v>
                </c:pt>
                <c:pt idx="40">
                  <c:v>10</c:v>
                </c:pt>
                <c:pt idx="41">
                  <c:v>11</c:v>
                </c:pt>
                <c:pt idx="42">
                  <c:v>9</c:v>
                </c:pt>
                <c:pt idx="43">
                  <c:v>6</c:v>
                </c:pt>
                <c:pt idx="44">
                  <c:v>6</c:v>
                </c:pt>
                <c:pt idx="45">
                  <c:v>5</c:v>
                </c:pt>
                <c:pt idx="46">
                  <c:v>6</c:v>
                </c:pt>
                <c:pt idx="47">
                  <c:v>68</c:v>
                </c:pt>
                <c:pt idx="48">
                  <c:v>13</c:v>
                </c:pt>
                <c:pt idx="49">
                  <c:v>114</c:v>
                </c:pt>
                <c:pt idx="50">
                  <c:v>12</c:v>
                </c:pt>
                <c:pt idx="51">
                  <c:v>16</c:v>
                </c:pt>
              </c:numCache>
            </c:numRef>
          </c:val>
          <c:smooth val="0"/>
          <c:extLst>
            <c:ext xmlns:c16="http://schemas.microsoft.com/office/drawing/2014/chart" uri="{C3380CC4-5D6E-409C-BE32-E72D297353CC}">
              <c16:uniqueId val="{00000003-57A3-41CC-91AF-E3F8F8C54393}"/>
            </c:ext>
          </c:extLst>
        </c:ser>
        <c:ser>
          <c:idx val="4"/>
          <c:order val="4"/>
          <c:tx>
            <c:strRef>
              <c:f>ETA!$A$63</c:f>
              <c:strCache>
                <c:ptCount val="1"/>
                <c:pt idx="0">
                  <c:v>2017</c:v>
                </c:pt>
              </c:strCache>
            </c:strRef>
          </c:tx>
          <c:marker>
            <c:symbol val="none"/>
          </c:marker>
          <c:cat>
            <c:numRef>
              <c:f>ETA!$B$54:$BA$54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ETA!$B$63:$BA$63</c:f>
              <c:numCache>
                <c:formatCode>General</c:formatCode>
                <c:ptCount val="52"/>
                <c:pt idx="0">
                  <c:v>13</c:v>
                </c:pt>
                <c:pt idx="1">
                  <c:v>6</c:v>
                </c:pt>
                <c:pt idx="2">
                  <c:v>7</c:v>
                </c:pt>
                <c:pt idx="3">
                  <c:v>7</c:v>
                </c:pt>
                <c:pt idx="4">
                  <c:v>5</c:v>
                </c:pt>
                <c:pt idx="5">
                  <c:v>11</c:v>
                </c:pt>
                <c:pt idx="6">
                  <c:v>6</c:v>
                </c:pt>
                <c:pt idx="7">
                  <c:v>15</c:v>
                </c:pt>
                <c:pt idx="8">
                  <c:v>51</c:v>
                </c:pt>
                <c:pt idx="9">
                  <c:v>17</c:v>
                </c:pt>
                <c:pt idx="10">
                  <c:v>11</c:v>
                </c:pt>
                <c:pt idx="11">
                  <c:v>2</c:v>
                </c:pt>
                <c:pt idx="12">
                  <c:v>10</c:v>
                </c:pt>
                <c:pt idx="13">
                  <c:v>7</c:v>
                </c:pt>
                <c:pt idx="14">
                  <c:v>11</c:v>
                </c:pt>
                <c:pt idx="15">
                  <c:v>43</c:v>
                </c:pt>
                <c:pt idx="16">
                  <c:v>15</c:v>
                </c:pt>
                <c:pt idx="17">
                  <c:v>16</c:v>
                </c:pt>
                <c:pt idx="18">
                  <c:v>12</c:v>
                </c:pt>
                <c:pt idx="19">
                  <c:v>180</c:v>
                </c:pt>
                <c:pt idx="20">
                  <c:v>4</c:v>
                </c:pt>
                <c:pt idx="21">
                  <c:v>9</c:v>
                </c:pt>
                <c:pt idx="22">
                  <c:v>9</c:v>
                </c:pt>
                <c:pt idx="23">
                  <c:v>120</c:v>
                </c:pt>
                <c:pt idx="24">
                  <c:v>23</c:v>
                </c:pt>
                <c:pt idx="25">
                  <c:v>157</c:v>
                </c:pt>
                <c:pt idx="26">
                  <c:v>26</c:v>
                </c:pt>
                <c:pt idx="27">
                  <c:v>5</c:v>
                </c:pt>
                <c:pt idx="28">
                  <c:v>10</c:v>
                </c:pt>
                <c:pt idx="29">
                  <c:v>10</c:v>
                </c:pt>
                <c:pt idx="30">
                  <c:v>46</c:v>
                </c:pt>
                <c:pt idx="31">
                  <c:v>59</c:v>
                </c:pt>
                <c:pt idx="32">
                  <c:v>12</c:v>
                </c:pt>
                <c:pt idx="33">
                  <c:v>5</c:v>
                </c:pt>
                <c:pt idx="34">
                  <c:v>8</c:v>
                </c:pt>
                <c:pt idx="35">
                  <c:v>19</c:v>
                </c:pt>
                <c:pt idx="36">
                  <c:v>8</c:v>
                </c:pt>
                <c:pt idx="37">
                  <c:v>14</c:v>
                </c:pt>
                <c:pt idx="38">
                  <c:v>8</c:v>
                </c:pt>
                <c:pt idx="39">
                  <c:v>31</c:v>
                </c:pt>
                <c:pt idx="40">
                  <c:v>13</c:v>
                </c:pt>
                <c:pt idx="41">
                  <c:v>7</c:v>
                </c:pt>
                <c:pt idx="42">
                  <c:v>14</c:v>
                </c:pt>
                <c:pt idx="43">
                  <c:v>10</c:v>
                </c:pt>
                <c:pt idx="44">
                  <c:v>26</c:v>
                </c:pt>
                <c:pt idx="45">
                  <c:v>14</c:v>
                </c:pt>
                <c:pt idx="46">
                  <c:v>5</c:v>
                </c:pt>
                <c:pt idx="47">
                  <c:v>15</c:v>
                </c:pt>
                <c:pt idx="48">
                  <c:v>47</c:v>
                </c:pt>
                <c:pt idx="49">
                  <c:v>90</c:v>
                </c:pt>
                <c:pt idx="50">
                  <c:v>14</c:v>
                </c:pt>
                <c:pt idx="51">
                  <c:v>11</c:v>
                </c:pt>
              </c:numCache>
            </c:numRef>
          </c:val>
          <c:smooth val="0"/>
          <c:extLst>
            <c:ext xmlns:c16="http://schemas.microsoft.com/office/drawing/2014/chart" uri="{C3380CC4-5D6E-409C-BE32-E72D297353CC}">
              <c16:uniqueId val="{00000004-57A3-41CC-91AF-E3F8F8C54393}"/>
            </c:ext>
          </c:extLst>
        </c:ser>
        <c:dLbls>
          <c:showLegendKey val="0"/>
          <c:showVal val="0"/>
          <c:showCatName val="0"/>
          <c:showSerName val="0"/>
          <c:showPercent val="0"/>
          <c:showBubbleSize val="0"/>
        </c:dLbls>
        <c:marker val="1"/>
        <c:smooth val="0"/>
        <c:axId val="580464152"/>
        <c:axId val="580470816"/>
      </c:lineChart>
      <c:catAx>
        <c:axId val="580464152"/>
        <c:scaling>
          <c:orientation val="minMax"/>
        </c:scaling>
        <c:delete val="0"/>
        <c:axPos val="b"/>
        <c:title>
          <c:tx>
            <c:rich>
              <a:bodyPr/>
              <a:lstStyle/>
              <a:p>
                <a:pPr>
                  <a:defRPr sz="700" baseline="0"/>
                </a:pPr>
                <a:r>
                  <a:rPr lang="en-US" sz="700" baseline="0" dirty="0" err="1"/>
                  <a:t>Semana</a:t>
                </a:r>
                <a:r>
                  <a:rPr lang="en-US" sz="700" baseline="0" dirty="0"/>
                  <a:t> </a:t>
                </a:r>
                <a:r>
                  <a:rPr lang="en-US" sz="700" baseline="0" dirty="0" err="1"/>
                  <a:t>Epidemiológica</a:t>
                </a:r>
                <a:endParaRPr lang="en-US" sz="700" baseline="0" dirty="0"/>
              </a:p>
            </c:rich>
          </c:tx>
          <c:layout>
            <c:manualLayout>
              <c:xMode val="edge"/>
              <c:yMode val="edge"/>
              <c:x val="0.43773098187297393"/>
              <c:y val="0.90960349021689801"/>
            </c:manualLayout>
          </c:layout>
          <c:overlay val="0"/>
        </c:title>
        <c:majorTickMark val="out"/>
        <c:minorTickMark val="none"/>
        <c:tickLblPos val="nextTo"/>
        <c:txPr>
          <a:bodyPr/>
          <a:lstStyle/>
          <a:p>
            <a:pPr>
              <a:defRPr sz="700" baseline="0"/>
            </a:pPr>
            <a:endParaRPr lang="en-US"/>
          </a:p>
        </c:txPr>
        <c:crossAx val="580470816"/>
        <c:crosses val="autoZero"/>
        <c:auto val="1"/>
        <c:lblAlgn val="ctr"/>
        <c:lblOffset val="100"/>
        <c:noMultiLvlLbl val="0"/>
      </c:catAx>
      <c:valAx>
        <c:axId val="580470816"/>
        <c:scaling>
          <c:orientation val="minMax"/>
          <c:max val="1500"/>
          <c:min val="0"/>
        </c:scaling>
        <c:delete val="0"/>
        <c:axPos val="l"/>
        <c:title>
          <c:tx>
            <c:rich>
              <a:bodyPr rot="-5400000" vert="horz"/>
              <a:lstStyle/>
              <a:p>
                <a:pPr>
                  <a:defRPr/>
                </a:pPr>
                <a:r>
                  <a:rPr lang="en-US" dirty="0" err="1"/>
                  <a:t>Casos</a:t>
                </a:r>
                <a:endParaRPr lang="en-US" dirty="0"/>
              </a:p>
            </c:rich>
          </c:tx>
          <c:layout/>
          <c:overlay val="0"/>
        </c:title>
        <c:numFmt formatCode="General" sourceLinked="1"/>
        <c:majorTickMark val="out"/>
        <c:minorTickMark val="none"/>
        <c:tickLblPos val="nextTo"/>
        <c:txPr>
          <a:bodyPr/>
          <a:lstStyle/>
          <a:p>
            <a:pPr>
              <a:defRPr sz="700" baseline="0"/>
            </a:pPr>
            <a:endParaRPr lang="en-US"/>
          </a:p>
        </c:txPr>
        <c:crossAx val="580464152"/>
        <c:crosses val="autoZero"/>
        <c:crossBetween val="between"/>
        <c:majorUnit val="200"/>
        <c:minorUnit val="10"/>
      </c:valAx>
    </c:plotArea>
    <c:legend>
      <c:legendPos val="t"/>
      <c:layout/>
      <c:overlay val="0"/>
      <c:txPr>
        <a:bodyPr/>
        <a:lstStyle/>
        <a:p>
          <a:pPr>
            <a:defRPr sz="12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3"/>
          <c:order val="3"/>
          <c:tx>
            <c:strRef>
              <c:f>'[1-Canal endémico TBmedellin 2019 Bortman y MMWR1.xlsx]Tuberculosis'!$A$58</c:f>
              <c:strCache>
                <c:ptCount val="1"/>
                <c:pt idx="0">
                  <c:v>2020</c:v>
                </c:pt>
              </c:strCache>
            </c:strRef>
          </c:tx>
          <c:spPr>
            <a:solidFill>
              <a:schemeClr val="accent1">
                <a:lumMod val="75000"/>
              </a:schemeClr>
            </a:solidFill>
            <a:ln>
              <a:solidFill>
                <a:schemeClr val="tx1"/>
              </a:solidFill>
            </a:ln>
          </c:spPr>
          <c:invertIfNegative val="0"/>
          <c:val>
            <c:numRef>
              <c:f>'[1-Canal endémico TBmedellin 2019 Bortman y MMWR1.xlsx]Tuberculosis'!$B$58:$BA$58</c:f>
              <c:numCache>
                <c:formatCode>General</c:formatCode>
                <c:ptCount val="52"/>
                <c:pt idx="0">
                  <c:v>32</c:v>
                </c:pt>
                <c:pt idx="1">
                  <c:v>43</c:v>
                </c:pt>
                <c:pt idx="2">
                  <c:v>52</c:v>
                </c:pt>
                <c:pt idx="3">
                  <c:v>28</c:v>
                </c:pt>
                <c:pt idx="4">
                  <c:v>35</c:v>
                </c:pt>
                <c:pt idx="5">
                  <c:v>40</c:v>
                </c:pt>
                <c:pt idx="6">
                  <c:v>32</c:v>
                </c:pt>
                <c:pt idx="7">
                  <c:v>39</c:v>
                </c:pt>
                <c:pt idx="8">
                  <c:v>41</c:v>
                </c:pt>
                <c:pt idx="9">
                  <c:v>43</c:v>
                </c:pt>
                <c:pt idx="10">
                  <c:v>50</c:v>
                </c:pt>
                <c:pt idx="11">
                  <c:v>29</c:v>
                </c:pt>
                <c:pt idx="12">
                  <c:v>25</c:v>
                </c:pt>
                <c:pt idx="13">
                  <c:v>18</c:v>
                </c:pt>
                <c:pt idx="14">
                  <c:v>13</c:v>
                </c:pt>
                <c:pt idx="15">
                  <c:v>24</c:v>
                </c:pt>
                <c:pt idx="16">
                  <c:v>28</c:v>
                </c:pt>
                <c:pt idx="17">
                  <c:v>21</c:v>
                </c:pt>
                <c:pt idx="18">
                  <c:v>35</c:v>
                </c:pt>
                <c:pt idx="19">
                  <c:v>22</c:v>
                </c:pt>
                <c:pt idx="20">
                  <c:v>29</c:v>
                </c:pt>
                <c:pt idx="21">
                  <c:v>24</c:v>
                </c:pt>
                <c:pt idx="22">
                  <c:v>39</c:v>
                </c:pt>
                <c:pt idx="23">
                  <c:v>17</c:v>
                </c:pt>
                <c:pt idx="24">
                  <c:v>19</c:v>
                </c:pt>
                <c:pt idx="25">
                  <c:v>20</c:v>
                </c:pt>
                <c:pt idx="26">
                  <c:v>24</c:v>
                </c:pt>
                <c:pt idx="27">
                  <c:v>26</c:v>
                </c:pt>
                <c:pt idx="28">
                  <c:v>19</c:v>
                </c:pt>
                <c:pt idx="29">
                  <c:v>18</c:v>
                </c:pt>
                <c:pt idx="30">
                  <c:v>20</c:v>
                </c:pt>
                <c:pt idx="31">
                  <c:v>20</c:v>
                </c:pt>
                <c:pt idx="32">
                  <c:v>17</c:v>
                </c:pt>
                <c:pt idx="33">
                  <c:v>23</c:v>
                </c:pt>
                <c:pt idx="34">
                  <c:v>27</c:v>
                </c:pt>
                <c:pt idx="35">
                  <c:v>32</c:v>
                </c:pt>
                <c:pt idx="36">
                  <c:v>25</c:v>
                </c:pt>
                <c:pt idx="37">
                  <c:v>41</c:v>
                </c:pt>
                <c:pt idx="38">
                  <c:v>32</c:v>
                </c:pt>
                <c:pt idx="39">
                  <c:v>23</c:v>
                </c:pt>
              </c:numCache>
            </c:numRef>
          </c:val>
          <c:extLst>
            <c:ext xmlns:c16="http://schemas.microsoft.com/office/drawing/2014/chart" uri="{C3380CC4-5D6E-409C-BE32-E72D297353CC}">
              <c16:uniqueId val="{00000000-48D8-48CC-A579-CD1BF5B04EB0}"/>
            </c:ext>
          </c:extLst>
        </c:ser>
        <c:dLbls>
          <c:showLegendKey val="0"/>
          <c:showVal val="0"/>
          <c:showCatName val="0"/>
          <c:showSerName val="0"/>
          <c:showPercent val="0"/>
          <c:showBubbleSize val="0"/>
        </c:dLbls>
        <c:gapWidth val="12"/>
        <c:axId val="1595986208"/>
        <c:axId val="1595979136"/>
      </c:barChart>
      <c:lineChart>
        <c:grouping val="standard"/>
        <c:varyColors val="0"/>
        <c:ser>
          <c:idx val="0"/>
          <c:order val="0"/>
          <c:tx>
            <c:strRef>
              <c:f>'[1-Canal endémico TBmedellin 2019 Bortman y MMWR1.xlsx]Tuberculosis'!$A$55</c:f>
              <c:strCache>
                <c:ptCount val="1"/>
                <c:pt idx="0">
                  <c:v>2017</c:v>
                </c:pt>
              </c:strCache>
            </c:strRef>
          </c:tx>
          <c:spPr>
            <a:ln w="12700">
              <a:solidFill>
                <a:srgbClr val="00B050"/>
              </a:solidFill>
            </a:ln>
          </c:spPr>
          <c:marker>
            <c:symbol val="none"/>
          </c:marker>
          <c:val>
            <c:numRef>
              <c:f>'[1-Canal endémico TBmedellin 2019 Bortman y MMWR1.xlsx]Tuberculosis'!$B$55:$BA$55</c:f>
              <c:numCache>
                <c:formatCode>General</c:formatCode>
                <c:ptCount val="52"/>
                <c:pt idx="0">
                  <c:v>36</c:v>
                </c:pt>
                <c:pt idx="1">
                  <c:v>27</c:v>
                </c:pt>
                <c:pt idx="2">
                  <c:v>32</c:v>
                </c:pt>
                <c:pt idx="3">
                  <c:v>27</c:v>
                </c:pt>
                <c:pt idx="4">
                  <c:v>33</c:v>
                </c:pt>
                <c:pt idx="5">
                  <c:v>38</c:v>
                </c:pt>
                <c:pt idx="6">
                  <c:v>31</c:v>
                </c:pt>
                <c:pt idx="7">
                  <c:v>26</c:v>
                </c:pt>
                <c:pt idx="8">
                  <c:v>41</c:v>
                </c:pt>
                <c:pt idx="9">
                  <c:v>37</c:v>
                </c:pt>
                <c:pt idx="10">
                  <c:v>30</c:v>
                </c:pt>
                <c:pt idx="11">
                  <c:v>25</c:v>
                </c:pt>
                <c:pt idx="12">
                  <c:v>39</c:v>
                </c:pt>
                <c:pt idx="13">
                  <c:v>37</c:v>
                </c:pt>
                <c:pt idx="14">
                  <c:v>30</c:v>
                </c:pt>
                <c:pt idx="15">
                  <c:v>38</c:v>
                </c:pt>
                <c:pt idx="16">
                  <c:v>34</c:v>
                </c:pt>
                <c:pt idx="17">
                  <c:v>29</c:v>
                </c:pt>
                <c:pt idx="18">
                  <c:v>35</c:v>
                </c:pt>
                <c:pt idx="19">
                  <c:v>33</c:v>
                </c:pt>
                <c:pt idx="20">
                  <c:v>36</c:v>
                </c:pt>
                <c:pt idx="21">
                  <c:v>29</c:v>
                </c:pt>
                <c:pt idx="22">
                  <c:v>30</c:v>
                </c:pt>
                <c:pt idx="23">
                  <c:v>35</c:v>
                </c:pt>
                <c:pt idx="24">
                  <c:v>23</c:v>
                </c:pt>
                <c:pt idx="25">
                  <c:v>27</c:v>
                </c:pt>
                <c:pt idx="26">
                  <c:v>23</c:v>
                </c:pt>
                <c:pt idx="27">
                  <c:v>32</c:v>
                </c:pt>
                <c:pt idx="28">
                  <c:v>35</c:v>
                </c:pt>
                <c:pt idx="29">
                  <c:v>33</c:v>
                </c:pt>
                <c:pt idx="30">
                  <c:v>40</c:v>
                </c:pt>
                <c:pt idx="31">
                  <c:v>33</c:v>
                </c:pt>
                <c:pt idx="32">
                  <c:v>38</c:v>
                </c:pt>
                <c:pt idx="33">
                  <c:v>20</c:v>
                </c:pt>
                <c:pt idx="34">
                  <c:v>25</c:v>
                </c:pt>
                <c:pt idx="35">
                  <c:v>23</c:v>
                </c:pt>
                <c:pt idx="36">
                  <c:v>32</c:v>
                </c:pt>
                <c:pt idx="37">
                  <c:v>43</c:v>
                </c:pt>
                <c:pt idx="38">
                  <c:v>30</c:v>
                </c:pt>
                <c:pt idx="39">
                  <c:v>34</c:v>
                </c:pt>
                <c:pt idx="40">
                  <c:v>31</c:v>
                </c:pt>
                <c:pt idx="41">
                  <c:v>27</c:v>
                </c:pt>
                <c:pt idx="42">
                  <c:v>31</c:v>
                </c:pt>
                <c:pt idx="43">
                  <c:v>29</c:v>
                </c:pt>
                <c:pt idx="44">
                  <c:v>26</c:v>
                </c:pt>
                <c:pt idx="45">
                  <c:v>23</c:v>
                </c:pt>
                <c:pt idx="46">
                  <c:v>36</c:v>
                </c:pt>
                <c:pt idx="47">
                  <c:v>36</c:v>
                </c:pt>
                <c:pt idx="48">
                  <c:v>21</c:v>
                </c:pt>
                <c:pt idx="49">
                  <c:v>22</c:v>
                </c:pt>
                <c:pt idx="50">
                  <c:v>27</c:v>
                </c:pt>
                <c:pt idx="51">
                  <c:v>9</c:v>
                </c:pt>
              </c:numCache>
            </c:numRef>
          </c:val>
          <c:smooth val="0"/>
          <c:extLst>
            <c:ext xmlns:c16="http://schemas.microsoft.com/office/drawing/2014/chart" uri="{C3380CC4-5D6E-409C-BE32-E72D297353CC}">
              <c16:uniqueId val="{00000001-48D8-48CC-A579-CD1BF5B04EB0}"/>
            </c:ext>
          </c:extLst>
        </c:ser>
        <c:ser>
          <c:idx val="1"/>
          <c:order val="1"/>
          <c:tx>
            <c:strRef>
              <c:f>'[1-Canal endémico TBmedellin 2019 Bortman y MMWR1.xlsx]Tuberculosis'!$A$56</c:f>
              <c:strCache>
                <c:ptCount val="1"/>
                <c:pt idx="0">
                  <c:v>2018</c:v>
                </c:pt>
              </c:strCache>
            </c:strRef>
          </c:tx>
          <c:spPr>
            <a:ln w="12700">
              <a:solidFill>
                <a:srgbClr val="C00000"/>
              </a:solidFill>
            </a:ln>
          </c:spPr>
          <c:marker>
            <c:symbol val="none"/>
          </c:marker>
          <c:val>
            <c:numRef>
              <c:f>'[1-Canal endémico TBmedellin 2019 Bortman y MMWR1.xlsx]Tuberculosis'!$B$56:$BA$56</c:f>
              <c:numCache>
                <c:formatCode>General</c:formatCode>
                <c:ptCount val="52"/>
                <c:pt idx="0">
                  <c:v>35</c:v>
                </c:pt>
                <c:pt idx="1">
                  <c:v>28</c:v>
                </c:pt>
                <c:pt idx="2">
                  <c:v>25</c:v>
                </c:pt>
                <c:pt idx="3">
                  <c:v>34</c:v>
                </c:pt>
                <c:pt idx="4">
                  <c:v>24</c:v>
                </c:pt>
                <c:pt idx="5">
                  <c:v>30</c:v>
                </c:pt>
                <c:pt idx="6">
                  <c:v>25</c:v>
                </c:pt>
                <c:pt idx="7">
                  <c:v>29</c:v>
                </c:pt>
                <c:pt idx="8">
                  <c:v>38</c:v>
                </c:pt>
                <c:pt idx="9">
                  <c:v>30</c:v>
                </c:pt>
                <c:pt idx="10">
                  <c:v>37</c:v>
                </c:pt>
                <c:pt idx="11">
                  <c:v>28</c:v>
                </c:pt>
                <c:pt idx="12">
                  <c:v>14</c:v>
                </c:pt>
                <c:pt idx="13">
                  <c:v>39</c:v>
                </c:pt>
                <c:pt idx="14">
                  <c:v>37</c:v>
                </c:pt>
                <c:pt idx="15">
                  <c:v>33</c:v>
                </c:pt>
                <c:pt idx="16">
                  <c:v>39</c:v>
                </c:pt>
                <c:pt idx="17">
                  <c:v>26</c:v>
                </c:pt>
                <c:pt idx="18">
                  <c:v>29</c:v>
                </c:pt>
                <c:pt idx="19">
                  <c:v>23</c:v>
                </c:pt>
                <c:pt idx="20">
                  <c:v>39</c:v>
                </c:pt>
                <c:pt idx="21">
                  <c:v>31</c:v>
                </c:pt>
                <c:pt idx="22">
                  <c:v>29</c:v>
                </c:pt>
                <c:pt idx="23">
                  <c:v>32</c:v>
                </c:pt>
                <c:pt idx="24">
                  <c:v>21</c:v>
                </c:pt>
                <c:pt idx="25">
                  <c:v>30</c:v>
                </c:pt>
                <c:pt idx="26">
                  <c:v>32</c:v>
                </c:pt>
                <c:pt idx="27">
                  <c:v>30</c:v>
                </c:pt>
                <c:pt idx="28">
                  <c:v>31</c:v>
                </c:pt>
                <c:pt idx="29">
                  <c:v>26</c:v>
                </c:pt>
                <c:pt idx="30">
                  <c:v>31</c:v>
                </c:pt>
                <c:pt idx="31">
                  <c:v>25</c:v>
                </c:pt>
                <c:pt idx="32">
                  <c:v>31</c:v>
                </c:pt>
                <c:pt idx="33">
                  <c:v>21</c:v>
                </c:pt>
                <c:pt idx="34">
                  <c:v>34</c:v>
                </c:pt>
                <c:pt idx="35">
                  <c:v>30</c:v>
                </c:pt>
                <c:pt idx="36">
                  <c:v>35</c:v>
                </c:pt>
                <c:pt idx="37">
                  <c:v>35</c:v>
                </c:pt>
                <c:pt idx="38">
                  <c:v>29</c:v>
                </c:pt>
                <c:pt idx="39">
                  <c:v>35</c:v>
                </c:pt>
                <c:pt idx="40">
                  <c:v>36</c:v>
                </c:pt>
                <c:pt idx="41">
                  <c:v>28</c:v>
                </c:pt>
                <c:pt idx="42">
                  <c:v>36</c:v>
                </c:pt>
                <c:pt idx="43">
                  <c:v>35</c:v>
                </c:pt>
                <c:pt idx="44">
                  <c:v>28</c:v>
                </c:pt>
                <c:pt idx="45">
                  <c:v>34</c:v>
                </c:pt>
                <c:pt idx="46">
                  <c:v>32</c:v>
                </c:pt>
                <c:pt idx="47">
                  <c:v>33</c:v>
                </c:pt>
                <c:pt idx="48">
                  <c:v>22</c:v>
                </c:pt>
                <c:pt idx="49">
                  <c:v>31</c:v>
                </c:pt>
                <c:pt idx="50">
                  <c:v>25</c:v>
                </c:pt>
                <c:pt idx="51">
                  <c:v>16</c:v>
                </c:pt>
              </c:numCache>
            </c:numRef>
          </c:val>
          <c:smooth val="0"/>
          <c:extLst>
            <c:ext xmlns:c16="http://schemas.microsoft.com/office/drawing/2014/chart" uri="{C3380CC4-5D6E-409C-BE32-E72D297353CC}">
              <c16:uniqueId val="{00000002-48D8-48CC-A579-CD1BF5B04EB0}"/>
            </c:ext>
          </c:extLst>
        </c:ser>
        <c:ser>
          <c:idx val="2"/>
          <c:order val="2"/>
          <c:tx>
            <c:strRef>
              <c:f>'[1-Canal endémico TBmedellin 2019 Bortman y MMWR1.xlsx]Tuberculosis'!$A$57</c:f>
              <c:strCache>
                <c:ptCount val="1"/>
                <c:pt idx="0">
                  <c:v>2019</c:v>
                </c:pt>
              </c:strCache>
            </c:strRef>
          </c:tx>
          <c:spPr>
            <a:ln w="12700">
              <a:solidFill>
                <a:srgbClr val="FFC000"/>
              </a:solidFill>
            </a:ln>
          </c:spPr>
          <c:marker>
            <c:symbol val="none"/>
          </c:marker>
          <c:val>
            <c:numRef>
              <c:f>'[1-Canal endémico TBmedellin 2019 Bortman y MMWR1.xlsx]Tuberculosis'!$B$57:$BA$57</c:f>
              <c:numCache>
                <c:formatCode>General</c:formatCode>
                <c:ptCount val="52"/>
                <c:pt idx="0">
                  <c:v>21</c:v>
                </c:pt>
                <c:pt idx="1">
                  <c:v>35</c:v>
                </c:pt>
                <c:pt idx="2">
                  <c:v>41</c:v>
                </c:pt>
                <c:pt idx="3">
                  <c:v>36</c:v>
                </c:pt>
                <c:pt idx="4">
                  <c:v>30</c:v>
                </c:pt>
                <c:pt idx="5">
                  <c:v>38</c:v>
                </c:pt>
                <c:pt idx="6">
                  <c:v>40</c:v>
                </c:pt>
                <c:pt idx="7">
                  <c:v>30</c:v>
                </c:pt>
                <c:pt idx="8">
                  <c:v>40</c:v>
                </c:pt>
                <c:pt idx="9">
                  <c:v>47</c:v>
                </c:pt>
                <c:pt idx="10">
                  <c:v>36</c:v>
                </c:pt>
                <c:pt idx="11">
                  <c:v>33</c:v>
                </c:pt>
                <c:pt idx="12">
                  <c:v>35</c:v>
                </c:pt>
                <c:pt idx="13">
                  <c:v>34</c:v>
                </c:pt>
                <c:pt idx="14">
                  <c:v>29</c:v>
                </c:pt>
                <c:pt idx="15">
                  <c:v>28</c:v>
                </c:pt>
                <c:pt idx="16">
                  <c:v>44</c:v>
                </c:pt>
                <c:pt idx="17">
                  <c:v>27</c:v>
                </c:pt>
                <c:pt idx="18">
                  <c:v>31</c:v>
                </c:pt>
                <c:pt idx="19">
                  <c:v>38</c:v>
                </c:pt>
                <c:pt idx="20">
                  <c:v>38</c:v>
                </c:pt>
                <c:pt idx="21">
                  <c:v>36</c:v>
                </c:pt>
                <c:pt idx="22">
                  <c:v>28</c:v>
                </c:pt>
                <c:pt idx="23">
                  <c:v>45</c:v>
                </c:pt>
                <c:pt idx="24">
                  <c:v>29</c:v>
                </c:pt>
                <c:pt idx="25">
                  <c:v>27</c:v>
                </c:pt>
                <c:pt idx="26">
                  <c:v>29</c:v>
                </c:pt>
                <c:pt idx="27">
                  <c:v>37</c:v>
                </c:pt>
                <c:pt idx="28">
                  <c:v>33</c:v>
                </c:pt>
                <c:pt idx="29">
                  <c:v>31</c:v>
                </c:pt>
                <c:pt idx="30">
                  <c:v>45</c:v>
                </c:pt>
                <c:pt idx="31">
                  <c:v>39</c:v>
                </c:pt>
                <c:pt idx="32">
                  <c:v>42</c:v>
                </c:pt>
                <c:pt idx="33">
                  <c:v>37</c:v>
                </c:pt>
                <c:pt idx="34">
                  <c:v>28</c:v>
                </c:pt>
                <c:pt idx="35">
                  <c:v>31</c:v>
                </c:pt>
                <c:pt idx="36">
                  <c:v>35</c:v>
                </c:pt>
                <c:pt idx="37">
                  <c:v>39</c:v>
                </c:pt>
                <c:pt idx="38">
                  <c:v>29</c:v>
                </c:pt>
                <c:pt idx="39">
                  <c:v>29</c:v>
                </c:pt>
                <c:pt idx="40">
                  <c:v>36</c:v>
                </c:pt>
                <c:pt idx="41">
                  <c:v>40</c:v>
                </c:pt>
                <c:pt idx="42">
                  <c:v>32</c:v>
                </c:pt>
                <c:pt idx="43">
                  <c:v>39</c:v>
                </c:pt>
                <c:pt idx="44">
                  <c:v>37</c:v>
                </c:pt>
                <c:pt idx="45">
                  <c:v>36</c:v>
                </c:pt>
                <c:pt idx="46">
                  <c:v>46</c:v>
                </c:pt>
                <c:pt idx="47">
                  <c:v>44</c:v>
                </c:pt>
                <c:pt idx="48">
                  <c:v>29</c:v>
                </c:pt>
                <c:pt idx="49">
                  <c:v>23</c:v>
                </c:pt>
                <c:pt idx="50">
                  <c:v>21</c:v>
                </c:pt>
                <c:pt idx="51">
                  <c:v>8</c:v>
                </c:pt>
              </c:numCache>
            </c:numRef>
          </c:val>
          <c:smooth val="0"/>
          <c:extLst>
            <c:ext xmlns:c16="http://schemas.microsoft.com/office/drawing/2014/chart" uri="{C3380CC4-5D6E-409C-BE32-E72D297353CC}">
              <c16:uniqueId val="{00000003-48D8-48CC-A579-CD1BF5B04EB0}"/>
            </c:ext>
          </c:extLst>
        </c:ser>
        <c:dLbls>
          <c:showLegendKey val="0"/>
          <c:showVal val="0"/>
          <c:showCatName val="0"/>
          <c:showSerName val="0"/>
          <c:showPercent val="0"/>
          <c:showBubbleSize val="0"/>
        </c:dLbls>
        <c:marker val="1"/>
        <c:smooth val="0"/>
        <c:axId val="1595986208"/>
        <c:axId val="1595979136"/>
      </c:lineChart>
      <c:catAx>
        <c:axId val="1595986208"/>
        <c:scaling>
          <c:orientation val="minMax"/>
        </c:scaling>
        <c:delete val="0"/>
        <c:axPos val="b"/>
        <c:title>
          <c:tx>
            <c:rich>
              <a:bodyPr/>
              <a:lstStyle/>
              <a:p>
                <a:pPr>
                  <a:defRPr sz="800" baseline="0"/>
                </a:pPr>
                <a:r>
                  <a:rPr lang="en-US" sz="800" baseline="0"/>
                  <a:t>Semana Epidemiológica</a:t>
                </a:r>
              </a:p>
            </c:rich>
          </c:tx>
          <c:layout/>
          <c:overlay val="0"/>
        </c:title>
        <c:majorTickMark val="out"/>
        <c:minorTickMark val="none"/>
        <c:tickLblPos val="nextTo"/>
        <c:txPr>
          <a:bodyPr/>
          <a:lstStyle/>
          <a:p>
            <a:pPr>
              <a:defRPr sz="700" baseline="0"/>
            </a:pPr>
            <a:endParaRPr lang="en-US"/>
          </a:p>
        </c:txPr>
        <c:crossAx val="1595979136"/>
        <c:crosses val="autoZero"/>
        <c:auto val="1"/>
        <c:lblAlgn val="ctr"/>
        <c:lblOffset val="100"/>
        <c:noMultiLvlLbl val="0"/>
      </c:catAx>
      <c:valAx>
        <c:axId val="1595979136"/>
        <c:scaling>
          <c:orientation val="minMax"/>
        </c:scaling>
        <c:delete val="0"/>
        <c:axPos val="l"/>
        <c:majorGridlines>
          <c:spPr>
            <a:ln>
              <a:noFill/>
            </a:ln>
          </c:spPr>
        </c:majorGridlines>
        <c:title>
          <c:tx>
            <c:rich>
              <a:bodyPr rot="-5400000" vert="horz"/>
              <a:lstStyle/>
              <a:p>
                <a:pPr>
                  <a:defRPr sz="700" baseline="0"/>
                </a:pPr>
                <a:r>
                  <a:rPr lang="en-US" sz="700" baseline="0"/>
                  <a:t>Total de casos</a:t>
                </a:r>
              </a:p>
            </c:rich>
          </c:tx>
          <c:layout/>
          <c:overlay val="0"/>
        </c:title>
        <c:numFmt formatCode="General" sourceLinked="1"/>
        <c:majorTickMark val="out"/>
        <c:minorTickMark val="none"/>
        <c:tickLblPos val="nextTo"/>
        <c:txPr>
          <a:bodyPr/>
          <a:lstStyle/>
          <a:p>
            <a:pPr>
              <a:defRPr sz="700" baseline="0"/>
            </a:pPr>
            <a:endParaRPr lang="en-US"/>
          </a:p>
        </c:txPr>
        <c:crossAx val="1595986208"/>
        <c:crosses val="autoZero"/>
        <c:crossBetween val="between"/>
      </c:valAx>
    </c:plotArea>
    <c:legend>
      <c:legendPos val="t"/>
      <c:layout/>
      <c:overlay val="0"/>
      <c:txPr>
        <a:bodyPr/>
        <a:lstStyle/>
        <a:p>
          <a:pPr>
            <a:defRPr sz="800" baseline="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'[Tuberculosis Período 10.xls]Hoja1'!$Y$2:$Y$12</c:f>
              <c:strCache>
                <c:ptCount val="11"/>
                <c:pt idx="0">
                  <c:v>Pleural</c:v>
                </c:pt>
                <c:pt idx="1">
                  <c:v>Meningea</c:v>
                </c:pt>
                <c:pt idx="2">
                  <c:v>Peritoneal</c:v>
                </c:pt>
                <c:pt idx="3">
                  <c:v>Ganglionar</c:v>
                </c:pt>
                <c:pt idx="4">
                  <c:v>Renal</c:v>
                </c:pt>
                <c:pt idx="5">
                  <c:v>Intestinal</c:v>
                </c:pt>
                <c:pt idx="6">
                  <c:v>Osteoarticular</c:v>
                </c:pt>
                <c:pt idx="7">
                  <c:v>Genitourinaria</c:v>
                </c:pt>
                <c:pt idx="8">
                  <c:v>Pericárdica</c:v>
                </c:pt>
                <c:pt idx="9">
                  <c:v>Cutánea</c:v>
                </c:pt>
                <c:pt idx="10">
                  <c:v>Otro</c:v>
                </c:pt>
              </c:strCache>
            </c:strRef>
          </c:cat>
          <c:val>
            <c:numRef>
              <c:f>'[Tuberculosis Período 10.xls]Hoja1'!$AA$2:$AA$12</c:f>
              <c:numCache>
                <c:formatCode>0.00</c:formatCode>
                <c:ptCount val="11"/>
                <c:pt idx="0">
                  <c:v>40.796019900497512</c:v>
                </c:pt>
                <c:pt idx="1">
                  <c:v>12.935323383084576</c:v>
                </c:pt>
                <c:pt idx="2">
                  <c:v>4.4776119402985071</c:v>
                </c:pt>
                <c:pt idx="3">
                  <c:v>24.378109452736318</c:v>
                </c:pt>
                <c:pt idx="4">
                  <c:v>0</c:v>
                </c:pt>
                <c:pt idx="5">
                  <c:v>0.99502487562189057</c:v>
                </c:pt>
                <c:pt idx="6">
                  <c:v>5.9701492537313428</c:v>
                </c:pt>
                <c:pt idx="7">
                  <c:v>1.9900497512437811</c:v>
                </c:pt>
                <c:pt idx="8">
                  <c:v>0.49751243781094528</c:v>
                </c:pt>
                <c:pt idx="9">
                  <c:v>0</c:v>
                </c:pt>
                <c:pt idx="10">
                  <c:v>7.9601990049751246</c:v>
                </c:pt>
              </c:numCache>
            </c:numRef>
          </c:val>
          <c:extLst>
            <c:ext xmlns:c16="http://schemas.microsoft.com/office/drawing/2014/chart" uri="{C3380CC4-5D6E-409C-BE32-E72D297353CC}">
              <c16:uniqueId val="{00000000-67EC-4DEE-9CD0-5461CF316EA0}"/>
            </c:ext>
          </c:extLst>
        </c:ser>
        <c:dLbls>
          <c:showLegendKey val="0"/>
          <c:showVal val="0"/>
          <c:showCatName val="0"/>
          <c:showSerName val="0"/>
          <c:showPercent val="0"/>
          <c:showBubbleSize val="0"/>
        </c:dLbls>
        <c:gapWidth val="182"/>
        <c:axId val="1021959696"/>
        <c:axId val="1021961360"/>
      </c:barChart>
      <c:catAx>
        <c:axId val="1021959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1961360"/>
        <c:crosses val="autoZero"/>
        <c:auto val="1"/>
        <c:lblAlgn val="ctr"/>
        <c:lblOffset val="100"/>
        <c:noMultiLvlLbl val="0"/>
      </c:catAx>
      <c:valAx>
        <c:axId val="1021961360"/>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1959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'[Tuberculosis Período 10.xls]Hoja1'!$D$11:$D$16</c:f>
              <c:strCache>
                <c:ptCount val="6"/>
                <c:pt idx="0">
                  <c:v>Primera Infancia</c:v>
                </c:pt>
                <c:pt idx="1">
                  <c:v>Infancia</c:v>
                </c:pt>
                <c:pt idx="2">
                  <c:v>Adolescencia</c:v>
                </c:pt>
                <c:pt idx="3">
                  <c:v>Juventud</c:v>
                </c:pt>
                <c:pt idx="4">
                  <c:v>Adultez</c:v>
                </c:pt>
                <c:pt idx="5">
                  <c:v>Persona Mayor</c:v>
                </c:pt>
              </c:strCache>
            </c:strRef>
          </c:cat>
          <c:val>
            <c:numRef>
              <c:f>'[Tuberculosis Período 10.xls]Hoja1'!$F$11:$F$16</c:f>
              <c:numCache>
                <c:formatCode>0.00</c:formatCode>
                <c:ptCount val="6"/>
                <c:pt idx="0">
                  <c:v>0.87336244541484709</c:v>
                </c:pt>
                <c:pt idx="1">
                  <c:v>0.5240174672489083</c:v>
                </c:pt>
                <c:pt idx="2">
                  <c:v>4.6288209606986905</c:v>
                </c:pt>
                <c:pt idx="3">
                  <c:v>17.379912663755459</c:v>
                </c:pt>
                <c:pt idx="4">
                  <c:v>54.497816593886462</c:v>
                </c:pt>
                <c:pt idx="5">
                  <c:v>22.096069868995631</c:v>
                </c:pt>
              </c:numCache>
            </c:numRef>
          </c:val>
          <c:extLst>
            <c:ext xmlns:c16="http://schemas.microsoft.com/office/drawing/2014/chart" uri="{C3380CC4-5D6E-409C-BE32-E72D297353CC}">
              <c16:uniqueId val="{00000000-A715-4396-AE33-29625AE4A38A}"/>
            </c:ext>
          </c:extLst>
        </c:ser>
        <c:dLbls>
          <c:showLegendKey val="0"/>
          <c:showVal val="0"/>
          <c:showCatName val="0"/>
          <c:showSerName val="0"/>
          <c:showPercent val="0"/>
          <c:showBubbleSize val="0"/>
        </c:dLbls>
        <c:gapWidth val="182"/>
        <c:axId val="1225891584"/>
        <c:axId val="1225892416"/>
      </c:barChart>
      <c:catAx>
        <c:axId val="1225891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5892416"/>
        <c:crosses val="autoZero"/>
        <c:auto val="1"/>
        <c:lblAlgn val="ctr"/>
        <c:lblOffset val="100"/>
        <c:noMultiLvlLbl val="0"/>
      </c:catAx>
      <c:valAx>
        <c:axId val="1225892416"/>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5891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448492605106664E-2"/>
          <c:y val="7.5964661478738871E-2"/>
          <c:w val="0.89422772380155302"/>
          <c:h val="0.636618664468386"/>
        </c:manualLayout>
      </c:layout>
      <c:areaChart>
        <c:grouping val="standard"/>
        <c:varyColors val="0"/>
        <c:ser>
          <c:idx val="3"/>
          <c:order val="1"/>
          <c:tx>
            <c:strRef>
              <c:f>'[10-Canal endémico INTENTO medellin 2019 Bortman y MMWR.xlsx]INTENTO SUICIDIO'!$A$71</c:f>
              <c:strCache>
                <c:ptCount val="1"/>
                <c:pt idx="0">
                  <c:v>Percentil 75</c:v>
                </c:pt>
              </c:strCache>
            </c:strRef>
          </c:tx>
          <c:spPr>
            <a:solidFill>
              <a:srgbClr val="FF0000"/>
            </a:solidFill>
            <a:ln w="12700">
              <a:solidFill>
                <a:srgbClr val="FF0000"/>
              </a:solidFill>
              <a:prstDash val="solid"/>
            </a:ln>
          </c:spPr>
          <c:val>
            <c:numRef>
              <c:f>'[10-Canal endémico INTENTO medellin 2019 Bortman y MMWR.xlsx]INTENTO SUICIDIO'!$B$71:$BA$71</c:f>
              <c:numCache>
                <c:formatCode>0.0</c:formatCode>
                <c:ptCount val="52"/>
                <c:pt idx="0">
                  <c:v>33.75</c:v>
                </c:pt>
                <c:pt idx="1">
                  <c:v>33.25</c:v>
                </c:pt>
                <c:pt idx="2">
                  <c:v>31.25</c:v>
                </c:pt>
                <c:pt idx="3">
                  <c:v>32.25</c:v>
                </c:pt>
                <c:pt idx="4">
                  <c:v>40.75</c:v>
                </c:pt>
                <c:pt idx="5">
                  <c:v>39.25</c:v>
                </c:pt>
                <c:pt idx="6">
                  <c:v>47.25</c:v>
                </c:pt>
                <c:pt idx="7">
                  <c:v>45.25</c:v>
                </c:pt>
                <c:pt idx="8">
                  <c:v>46</c:v>
                </c:pt>
                <c:pt idx="9">
                  <c:v>47</c:v>
                </c:pt>
                <c:pt idx="10">
                  <c:v>45.25</c:v>
                </c:pt>
                <c:pt idx="11">
                  <c:v>44</c:v>
                </c:pt>
                <c:pt idx="12">
                  <c:v>47.75</c:v>
                </c:pt>
                <c:pt idx="13">
                  <c:v>53.25</c:v>
                </c:pt>
                <c:pt idx="14">
                  <c:v>50</c:v>
                </c:pt>
                <c:pt idx="15">
                  <c:v>48</c:v>
                </c:pt>
                <c:pt idx="16">
                  <c:v>52.5</c:v>
                </c:pt>
                <c:pt idx="17">
                  <c:v>51.25</c:v>
                </c:pt>
                <c:pt idx="18">
                  <c:v>50.75</c:v>
                </c:pt>
                <c:pt idx="19">
                  <c:v>53.25</c:v>
                </c:pt>
                <c:pt idx="20">
                  <c:v>45.25</c:v>
                </c:pt>
                <c:pt idx="21">
                  <c:v>40</c:v>
                </c:pt>
                <c:pt idx="22">
                  <c:v>43.5</c:v>
                </c:pt>
                <c:pt idx="23">
                  <c:v>48.5</c:v>
                </c:pt>
                <c:pt idx="24">
                  <c:v>44.75</c:v>
                </c:pt>
                <c:pt idx="25">
                  <c:v>40.75</c:v>
                </c:pt>
                <c:pt idx="26">
                  <c:v>37</c:v>
                </c:pt>
                <c:pt idx="27">
                  <c:v>47.75</c:v>
                </c:pt>
                <c:pt idx="28">
                  <c:v>44.25</c:v>
                </c:pt>
                <c:pt idx="29">
                  <c:v>46.75</c:v>
                </c:pt>
                <c:pt idx="30">
                  <c:v>53.75</c:v>
                </c:pt>
                <c:pt idx="31">
                  <c:v>54.5</c:v>
                </c:pt>
                <c:pt idx="32">
                  <c:v>48.75</c:v>
                </c:pt>
                <c:pt idx="33">
                  <c:v>41.5</c:v>
                </c:pt>
                <c:pt idx="34">
                  <c:v>52</c:v>
                </c:pt>
                <c:pt idx="35">
                  <c:v>54.5</c:v>
                </c:pt>
                <c:pt idx="36">
                  <c:v>42</c:v>
                </c:pt>
                <c:pt idx="37">
                  <c:v>56.25</c:v>
                </c:pt>
                <c:pt idx="38">
                  <c:v>50.5</c:v>
                </c:pt>
                <c:pt idx="39">
                  <c:v>45.25</c:v>
                </c:pt>
                <c:pt idx="40">
                  <c:v>52.5</c:v>
                </c:pt>
                <c:pt idx="41">
                  <c:v>43.25</c:v>
                </c:pt>
                <c:pt idx="42">
                  <c:v>45.75</c:v>
                </c:pt>
                <c:pt idx="43">
                  <c:v>51.75</c:v>
                </c:pt>
                <c:pt idx="44">
                  <c:v>36.5</c:v>
                </c:pt>
                <c:pt idx="45">
                  <c:v>38.5</c:v>
                </c:pt>
                <c:pt idx="46">
                  <c:v>60</c:v>
                </c:pt>
                <c:pt idx="47">
                  <c:v>44.75</c:v>
                </c:pt>
                <c:pt idx="48">
                  <c:v>38.5</c:v>
                </c:pt>
                <c:pt idx="49">
                  <c:v>54</c:v>
                </c:pt>
                <c:pt idx="50">
                  <c:v>38</c:v>
                </c:pt>
                <c:pt idx="51">
                  <c:v>43.25</c:v>
                </c:pt>
              </c:numCache>
            </c:numRef>
          </c:val>
          <c:extLst>
            <c:ext xmlns:c16="http://schemas.microsoft.com/office/drawing/2014/chart" uri="{C3380CC4-5D6E-409C-BE32-E72D297353CC}">
              <c16:uniqueId val="{00000000-C212-4DCA-9356-A96E069B168E}"/>
            </c:ext>
          </c:extLst>
        </c:ser>
        <c:ser>
          <c:idx val="1"/>
          <c:order val="2"/>
          <c:tx>
            <c:strRef>
              <c:f>'[10-Canal endémico INTENTO medellin 2019 Bortman y MMWR.xlsx]INTENTO SUICIDIO'!$A$69</c:f>
              <c:strCache>
                <c:ptCount val="1"/>
                <c:pt idx="0">
                  <c:v>Mediana</c:v>
                </c:pt>
              </c:strCache>
            </c:strRef>
          </c:tx>
          <c:spPr>
            <a:solidFill>
              <a:srgbClr val="FFFF00"/>
            </a:solidFill>
            <a:ln w="12700" cap="rnd">
              <a:solidFill>
                <a:srgbClr val="FFFF00"/>
              </a:solidFill>
              <a:round/>
            </a:ln>
            <a:effectLst/>
          </c:spPr>
          <c:val>
            <c:numRef>
              <c:f>'[10-Canal endémico INTENTO medellin 2019 Bortman y MMWR.xlsx]INTENTO SUICIDIO'!$B$69:$BA$69</c:f>
              <c:numCache>
                <c:formatCode>0.0</c:formatCode>
                <c:ptCount val="52"/>
                <c:pt idx="0">
                  <c:v>31.5</c:v>
                </c:pt>
                <c:pt idx="1">
                  <c:v>30</c:v>
                </c:pt>
                <c:pt idx="2">
                  <c:v>26</c:v>
                </c:pt>
                <c:pt idx="3">
                  <c:v>29.5</c:v>
                </c:pt>
                <c:pt idx="4">
                  <c:v>31</c:v>
                </c:pt>
                <c:pt idx="5">
                  <c:v>30.5</c:v>
                </c:pt>
                <c:pt idx="6">
                  <c:v>39</c:v>
                </c:pt>
                <c:pt idx="7">
                  <c:v>34</c:v>
                </c:pt>
                <c:pt idx="8">
                  <c:v>41</c:v>
                </c:pt>
                <c:pt idx="9">
                  <c:v>37.5</c:v>
                </c:pt>
                <c:pt idx="10">
                  <c:v>39</c:v>
                </c:pt>
                <c:pt idx="11">
                  <c:v>41.5</c:v>
                </c:pt>
                <c:pt idx="12">
                  <c:v>42.5</c:v>
                </c:pt>
                <c:pt idx="13">
                  <c:v>44.5</c:v>
                </c:pt>
                <c:pt idx="14">
                  <c:v>34</c:v>
                </c:pt>
                <c:pt idx="15">
                  <c:v>42</c:v>
                </c:pt>
                <c:pt idx="16">
                  <c:v>48</c:v>
                </c:pt>
                <c:pt idx="17">
                  <c:v>44.5</c:v>
                </c:pt>
                <c:pt idx="18">
                  <c:v>39.5</c:v>
                </c:pt>
                <c:pt idx="19">
                  <c:v>39</c:v>
                </c:pt>
                <c:pt idx="20">
                  <c:v>39</c:v>
                </c:pt>
                <c:pt idx="21">
                  <c:v>36</c:v>
                </c:pt>
                <c:pt idx="22">
                  <c:v>39</c:v>
                </c:pt>
                <c:pt idx="23">
                  <c:v>39.5</c:v>
                </c:pt>
                <c:pt idx="24">
                  <c:v>42</c:v>
                </c:pt>
                <c:pt idx="25">
                  <c:v>36.5</c:v>
                </c:pt>
                <c:pt idx="26">
                  <c:v>30</c:v>
                </c:pt>
                <c:pt idx="27">
                  <c:v>44.5</c:v>
                </c:pt>
                <c:pt idx="28">
                  <c:v>34.5</c:v>
                </c:pt>
                <c:pt idx="29">
                  <c:v>45.5</c:v>
                </c:pt>
                <c:pt idx="30">
                  <c:v>42.5</c:v>
                </c:pt>
                <c:pt idx="31">
                  <c:v>46</c:v>
                </c:pt>
                <c:pt idx="32">
                  <c:v>41.5</c:v>
                </c:pt>
                <c:pt idx="33">
                  <c:v>38.5</c:v>
                </c:pt>
                <c:pt idx="34">
                  <c:v>41</c:v>
                </c:pt>
                <c:pt idx="35">
                  <c:v>49</c:v>
                </c:pt>
                <c:pt idx="36">
                  <c:v>40</c:v>
                </c:pt>
                <c:pt idx="37">
                  <c:v>48</c:v>
                </c:pt>
                <c:pt idx="38">
                  <c:v>45.5</c:v>
                </c:pt>
                <c:pt idx="39">
                  <c:v>35</c:v>
                </c:pt>
                <c:pt idx="40">
                  <c:v>44.5</c:v>
                </c:pt>
                <c:pt idx="41">
                  <c:v>39</c:v>
                </c:pt>
                <c:pt idx="42">
                  <c:v>42</c:v>
                </c:pt>
                <c:pt idx="43">
                  <c:v>40.5</c:v>
                </c:pt>
                <c:pt idx="44">
                  <c:v>31.5</c:v>
                </c:pt>
                <c:pt idx="45">
                  <c:v>33</c:v>
                </c:pt>
                <c:pt idx="46">
                  <c:v>52</c:v>
                </c:pt>
                <c:pt idx="47">
                  <c:v>40.5</c:v>
                </c:pt>
                <c:pt idx="48">
                  <c:v>35</c:v>
                </c:pt>
                <c:pt idx="49">
                  <c:v>39</c:v>
                </c:pt>
                <c:pt idx="50">
                  <c:v>35.5</c:v>
                </c:pt>
                <c:pt idx="51">
                  <c:v>33.5</c:v>
                </c:pt>
              </c:numCache>
            </c:numRef>
          </c:val>
          <c:extLst>
            <c:ext xmlns:c16="http://schemas.microsoft.com/office/drawing/2014/chart" uri="{C3380CC4-5D6E-409C-BE32-E72D297353CC}">
              <c16:uniqueId val="{00000001-C212-4DCA-9356-A96E069B168E}"/>
            </c:ext>
          </c:extLst>
        </c:ser>
        <c:ser>
          <c:idx val="2"/>
          <c:order val="3"/>
          <c:tx>
            <c:strRef>
              <c:f>'[10-Canal endémico INTENTO medellin 2019 Bortman y MMWR.xlsx]INTENTO SUICIDIO'!$A$70</c:f>
              <c:strCache>
                <c:ptCount val="1"/>
                <c:pt idx="0">
                  <c:v>Percentil 25</c:v>
                </c:pt>
              </c:strCache>
            </c:strRef>
          </c:tx>
          <c:spPr>
            <a:solidFill>
              <a:srgbClr val="92D050"/>
            </a:solidFill>
            <a:ln w="12700" cap="rnd">
              <a:solidFill>
                <a:schemeClr val="accent3"/>
              </a:solidFill>
              <a:round/>
            </a:ln>
            <a:effectLst/>
          </c:spPr>
          <c:val>
            <c:numRef>
              <c:f>'[10-Canal endémico INTENTO medellin 2019 Bortman y MMWR.xlsx]INTENTO SUICIDIO'!$B$70:$BA$70</c:f>
              <c:numCache>
                <c:formatCode>0.0</c:formatCode>
                <c:ptCount val="52"/>
                <c:pt idx="0">
                  <c:v>22.5</c:v>
                </c:pt>
                <c:pt idx="1">
                  <c:v>22.25</c:v>
                </c:pt>
                <c:pt idx="2">
                  <c:v>24.5</c:v>
                </c:pt>
                <c:pt idx="3">
                  <c:v>26</c:v>
                </c:pt>
                <c:pt idx="4">
                  <c:v>26.5</c:v>
                </c:pt>
                <c:pt idx="5">
                  <c:v>30</c:v>
                </c:pt>
                <c:pt idx="6">
                  <c:v>30</c:v>
                </c:pt>
                <c:pt idx="7">
                  <c:v>28.75</c:v>
                </c:pt>
                <c:pt idx="8">
                  <c:v>33.75</c:v>
                </c:pt>
                <c:pt idx="9">
                  <c:v>32.5</c:v>
                </c:pt>
                <c:pt idx="10">
                  <c:v>30.5</c:v>
                </c:pt>
                <c:pt idx="11">
                  <c:v>33.75</c:v>
                </c:pt>
                <c:pt idx="12">
                  <c:v>38.75</c:v>
                </c:pt>
                <c:pt idx="13">
                  <c:v>38.75</c:v>
                </c:pt>
                <c:pt idx="14">
                  <c:v>30</c:v>
                </c:pt>
                <c:pt idx="15">
                  <c:v>30.75</c:v>
                </c:pt>
                <c:pt idx="16">
                  <c:v>33</c:v>
                </c:pt>
                <c:pt idx="17">
                  <c:v>37</c:v>
                </c:pt>
                <c:pt idx="18">
                  <c:v>33.5</c:v>
                </c:pt>
                <c:pt idx="19">
                  <c:v>33.75</c:v>
                </c:pt>
                <c:pt idx="20">
                  <c:v>29</c:v>
                </c:pt>
                <c:pt idx="21">
                  <c:v>32</c:v>
                </c:pt>
                <c:pt idx="22">
                  <c:v>30.75</c:v>
                </c:pt>
                <c:pt idx="23">
                  <c:v>32.75</c:v>
                </c:pt>
                <c:pt idx="24">
                  <c:v>31.75</c:v>
                </c:pt>
                <c:pt idx="25">
                  <c:v>30</c:v>
                </c:pt>
                <c:pt idx="26">
                  <c:v>27.5</c:v>
                </c:pt>
                <c:pt idx="27">
                  <c:v>37.5</c:v>
                </c:pt>
                <c:pt idx="28">
                  <c:v>30.75</c:v>
                </c:pt>
                <c:pt idx="29">
                  <c:v>37.5</c:v>
                </c:pt>
                <c:pt idx="30">
                  <c:v>33.5</c:v>
                </c:pt>
                <c:pt idx="31">
                  <c:v>31.5</c:v>
                </c:pt>
                <c:pt idx="32">
                  <c:v>37.25</c:v>
                </c:pt>
                <c:pt idx="33">
                  <c:v>36.25</c:v>
                </c:pt>
                <c:pt idx="34">
                  <c:v>38.25</c:v>
                </c:pt>
                <c:pt idx="35">
                  <c:v>36</c:v>
                </c:pt>
                <c:pt idx="36">
                  <c:v>35.75</c:v>
                </c:pt>
                <c:pt idx="37">
                  <c:v>38.25</c:v>
                </c:pt>
                <c:pt idx="38">
                  <c:v>32.25</c:v>
                </c:pt>
                <c:pt idx="39">
                  <c:v>31.5</c:v>
                </c:pt>
                <c:pt idx="40">
                  <c:v>41</c:v>
                </c:pt>
                <c:pt idx="41">
                  <c:v>30.25</c:v>
                </c:pt>
                <c:pt idx="42">
                  <c:v>32.25</c:v>
                </c:pt>
                <c:pt idx="43">
                  <c:v>33.75</c:v>
                </c:pt>
                <c:pt idx="44">
                  <c:v>31</c:v>
                </c:pt>
                <c:pt idx="45">
                  <c:v>29</c:v>
                </c:pt>
                <c:pt idx="46">
                  <c:v>41</c:v>
                </c:pt>
                <c:pt idx="47">
                  <c:v>35.5</c:v>
                </c:pt>
                <c:pt idx="48">
                  <c:v>28.5</c:v>
                </c:pt>
                <c:pt idx="49">
                  <c:v>33.75</c:v>
                </c:pt>
                <c:pt idx="50">
                  <c:v>28.5</c:v>
                </c:pt>
                <c:pt idx="51">
                  <c:v>31.25</c:v>
                </c:pt>
              </c:numCache>
            </c:numRef>
          </c:val>
          <c:extLst>
            <c:ext xmlns:c16="http://schemas.microsoft.com/office/drawing/2014/chart" uri="{C3380CC4-5D6E-409C-BE32-E72D297353CC}">
              <c16:uniqueId val="{00000002-C212-4DCA-9356-A96E069B168E}"/>
            </c:ext>
          </c:extLst>
        </c:ser>
        <c:dLbls>
          <c:showLegendKey val="0"/>
          <c:showVal val="0"/>
          <c:showCatName val="0"/>
          <c:showSerName val="0"/>
          <c:showPercent val="0"/>
          <c:showBubbleSize val="0"/>
        </c:dLbls>
        <c:axId val="-1052636352"/>
        <c:axId val="-1052638528"/>
      </c:areaChart>
      <c:scatterChart>
        <c:scatterStyle val="lineMarker"/>
        <c:varyColors val="0"/>
        <c:ser>
          <c:idx val="0"/>
          <c:order val="0"/>
          <c:tx>
            <c:strRef>
              <c:f>'[10-Canal endémico INTENTO medellin 2019 Bortman y MMWR.xlsx]INTENTO SUICIDIO'!$A$67</c:f>
              <c:strCache>
                <c:ptCount val="1"/>
                <c:pt idx="0">
                  <c:v>2019</c:v>
                </c:pt>
              </c:strCache>
            </c:strRef>
          </c:tx>
          <c:spPr>
            <a:ln w="1270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'[10-Canal endémico INTENTO medellin 2019 Bortman y MMWR.xlsx]INTENTO SUICIDIO'!$B$68:$BA$68</c:f>
              <c:numCache>
                <c:formatCode>General</c:formatCode>
                <c:ptCount val="52"/>
                <c:pt idx="0">
                  <c:v>43</c:v>
                </c:pt>
                <c:pt idx="1">
                  <c:v>49</c:v>
                </c:pt>
                <c:pt idx="2">
                  <c:v>40</c:v>
                </c:pt>
                <c:pt idx="3">
                  <c:v>46</c:v>
                </c:pt>
                <c:pt idx="4">
                  <c:v>48</c:v>
                </c:pt>
                <c:pt idx="5">
                  <c:v>49</c:v>
                </c:pt>
                <c:pt idx="6">
                  <c:v>41</c:v>
                </c:pt>
                <c:pt idx="7">
                  <c:v>50</c:v>
                </c:pt>
                <c:pt idx="8">
                  <c:v>53</c:v>
                </c:pt>
                <c:pt idx="9">
                  <c:v>65</c:v>
                </c:pt>
                <c:pt idx="10">
                  <c:v>57</c:v>
                </c:pt>
                <c:pt idx="11">
                  <c:v>55</c:v>
                </c:pt>
                <c:pt idx="12">
                  <c:v>33</c:v>
                </c:pt>
                <c:pt idx="13">
                  <c:v>15</c:v>
                </c:pt>
                <c:pt idx="14">
                  <c:v>36</c:v>
                </c:pt>
                <c:pt idx="15">
                  <c:v>40</c:v>
                </c:pt>
                <c:pt idx="16">
                  <c:v>44</c:v>
                </c:pt>
                <c:pt idx="17">
                  <c:v>24</c:v>
                </c:pt>
                <c:pt idx="18">
                  <c:v>40</c:v>
                </c:pt>
                <c:pt idx="19">
                  <c:v>40</c:v>
                </c:pt>
                <c:pt idx="20">
                  <c:v>42</c:v>
                </c:pt>
                <c:pt idx="21">
                  <c:v>47</c:v>
                </c:pt>
                <c:pt idx="22">
                  <c:v>34</c:v>
                </c:pt>
                <c:pt idx="23">
                  <c:v>37</c:v>
                </c:pt>
                <c:pt idx="24">
                  <c:v>35</c:v>
                </c:pt>
                <c:pt idx="25">
                  <c:v>39</c:v>
                </c:pt>
                <c:pt idx="26">
                  <c:v>25</c:v>
                </c:pt>
                <c:pt idx="27">
                  <c:v>46</c:v>
                </c:pt>
                <c:pt idx="28">
                  <c:v>35</c:v>
                </c:pt>
                <c:pt idx="29">
                  <c:v>28</c:v>
                </c:pt>
                <c:pt idx="30">
                  <c:v>32</c:v>
                </c:pt>
                <c:pt idx="31">
                  <c:v>30</c:v>
                </c:pt>
                <c:pt idx="32">
                  <c:v>39</c:v>
                </c:pt>
                <c:pt idx="33">
                  <c:v>33</c:v>
                </c:pt>
                <c:pt idx="34">
                  <c:v>28</c:v>
                </c:pt>
                <c:pt idx="35">
                  <c:v>35</c:v>
                </c:pt>
                <c:pt idx="36">
                  <c:v>37</c:v>
                </c:pt>
                <c:pt idx="37">
                  <c:v>28</c:v>
                </c:pt>
                <c:pt idx="38">
                  <c:v>34</c:v>
                </c:pt>
                <c:pt idx="39">
                  <c:v>25</c:v>
                </c:pt>
              </c:numCache>
            </c:numRef>
          </c:yVal>
          <c:smooth val="0"/>
          <c:extLst>
            <c:ext xmlns:c16="http://schemas.microsoft.com/office/drawing/2014/chart" uri="{C3380CC4-5D6E-409C-BE32-E72D297353CC}">
              <c16:uniqueId val="{00000003-C212-4DCA-9356-A96E069B168E}"/>
            </c:ext>
          </c:extLst>
        </c:ser>
        <c:dLbls>
          <c:showLegendKey val="0"/>
          <c:showVal val="0"/>
          <c:showCatName val="0"/>
          <c:showSerName val="0"/>
          <c:showPercent val="0"/>
          <c:showBubbleSize val="0"/>
        </c:dLbls>
        <c:axId val="-1052636352"/>
        <c:axId val="-1052638528"/>
      </c:scatterChart>
      <c:catAx>
        <c:axId val="-1052636352"/>
        <c:scaling>
          <c:orientation val="minMax"/>
        </c:scaling>
        <c:delete val="0"/>
        <c:axPos val="b"/>
        <c:title>
          <c:tx>
            <c:rich>
              <a:bodyPr/>
              <a:lstStyle/>
              <a:p>
                <a:pPr>
                  <a:defRPr sz="700" b="0" i="0" baseline="0"/>
                </a:pPr>
                <a:r>
                  <a:rPr lang="en-US" sz="700" b="0" i="0" baseline="0"/>
                  <a:t>Semana Epidemiológica</a:t>
                </a:r>
              </a:p>
            </c:rich>
          </c:tx>
          <c:layout>
            <c:manualLayout>
              <c:xMode val="edge"/>
              <c:yMode val="edge"/>
              <c:x val="0.44675447327359025"/>
              <c:y val="0.77289502575566349"/>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700" b="0" i="0" baseline="90000"/>
            </a:pPr>
            <a:endParaRPr lang="en-US"/>
          </a:p>
        </c:txPr>
        <c:crossAx val="-1052638528"/>
        <c:crosses val="autoZero"/>
        <c:auto val="1"/>
        <c:lblAlgn val="ctr"/>
        <c:lblOffset val="100"/>
        <c:noMultiLvlLbl val="0"/>
      </c:catAx>
      <c:valAx>
        <c:axId val="-1052638528"/>
        <c:scaling>
          <c:orientation val="minMax"/>
        </c:scaling>
        <c:delete val="0"/>
        <c:axPos val="l"/>
        <c:majorGridlines>
          <c:spPr>
            <a:ln w="9525" cap="flat" cmpd="sng" algn="ctr">
              <a:noFill/>
              <a:round/>
            </a:ln>
            <a:effectLst/>
          </c:spPr>
        </c:majorGridlines>
        <c:title>
          <c:tx>
            <c:rich>
              <a:bodyPr/>
              <a:lstStyle/>
              <a:p>
                <a:pPr>
                  <a:defRPr sz="700" b="0" i="0" baseline="0"/>
                </a:pPr>
                <a:r>
                  <a:rPr lang="es-CO" sz="700" b="0" i="0" baseline="0"/>
                  <a:t>Número de casos</a:t>
                </a:r>
              </a:p>
            </c:rich>
          </c:tx>
          <c:layout/>
          <c:overlay val="0"/>
        </c:title>
        <c:numFmt formatCode="0" sourceLinked="0"/>
        <c:majorTickMark val="none"/>
        <c:minorTickMark val="none"/>
        <c:tickLblPos val="nextTo"/>
        <c:spPr>
          <a:ln w="6350">
            <a:noFill/>
          </a:ln>
        </c:spPr>
        <c:txPr>
          <a:bodyPr rot="-60000000" vert="horz"/>
          <a:lstStyle/>
          <a:p>
            <a:pPr>
              <a:defRPr sz="700" b="1" baseline="0"/>
            </a:pPr>
            <a:endParaRPr lang="en-US"/>
          </a:p>
        </c:txPr>
        <c:crossAx val="-1052636352"/>
        <c:crosses val="autoZero"/>
        <c:crossBetween val="between"/>
      </c:valAx>
      <c:spPr>
        <a:noFill/>
        <a:ln w="25400">
          <a:noFill/>
        </a:ln>
      </c:spPr>
    </c:plotArea>
    <c:legend>
      <c:legendPos val="b"/>
      <c:layout/>
      <c:overlay val="0"/>
      <c:spPr>
        <a:noFill/>
        <a:ln w="25400">
          <a:noFill/>
        </a:ln>
      </c:spPr>
      <c:txPr>
        <a:bodyPr rot="0" vert="horz"/>
        <a:lstStyle/>
        <a:p>
          <a:pPr>
            <a:defRPr sz="700" b="0" i="0" baseline="0"/>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347795269605249E-2"/>
          <c:y val="0.13499284166461323"/>
          <c:w val="0.88207024613492258"/>
          <c:h val="0.68763663285887389"/>
        </c:manualLayout>
      </c:layout>
      <c:barChart>
        <c:barDir val="col"/>
        <c:grouping val="clustered"/>
        <c:varyColors val="0"/>
        <c:ser>
          <c:idx val="3"/>
          <c:order val="3"/>
          <c:tx>
            <c:strRef>
              <c:f>'[10-Canal endémico INTENTO medellin 2019 Bortman y MMWR.xlsx]INTENTO SUICIDIO'!$A$68</c:f>
              <c:strCache>
                <c:ptCount val="1"/>
                <c:pt idx="0">
                  <c:v>2020</c:v>
                </c:pt>
              </c:strCache>
            </c:strRef>
          </c:tx>
          <c:spPr>
            <a:solidFill>
              <a:schemeClr val="accent1">
                <a:lumMod val="75000"/>
              </a:schemeClr>
            </a:solidFill>
            <a:ln>
              <a:solidFill>
                <a:schemeClr val="tx1"/>
              </a:solidFill>
            </a:ln>
          </c:spPr>
          <c:invertIfNegative val="0"/>
          <c:val>
            <c:numRef>
              <c:f>'[10-Canal endémico INTENTO medellin 2019 Bortman y MMWR.xlsx]INTENTO SUICIDIO'!$B$68:$BA$68</c:f>
              <c:numCache>
                <c:formatCode>General</c:formatCode>
                <c:ptCount val="52"/>
                <c:pt idx="0">
                  <c:v>43</c:v>
                </c:pt>
                <c:pt idx="1">
                  <c:v>49</c:v>
                </c:pt>
                <c:pt idx="2">
                  <c:v>40</c:v>
                </c:pt>
                <c:pt idx="3">
                  <c:v>46</c:v>
                </c:pt>
                <c:pt idx="4">
                  <c:v>48</c:v>
                </c:pt>
                <c:pt idx="5">
                  <c:v>49</c:v>
                </c:pt>
                <c:pt idx="6">
                  <c:v>41</c:v>
                </c:pt>
                <c:pt idx="7">
                  <c:v>50</c:v>
                </c:pt>
                <c:pt idx="8">
                  <c:v>53</c:v>
                </c:pt>
                <c:pt idx="9">
                  <c:v>65</c:v>
                </c:pt>
                <c:pt idx="10">
                  <c:v>57</c:v>
                </c:pt>
                <c:pt idx="11">
                  <c:v>55</c:v>
                </c:pt>
                <c:pt idx="12">
                  <c:v>33</c:v>
                </c:pt>
                <c:pt idx="13">
                  <c:v>15</c:v>
                </c:pt>
                <c:pt idx="14">
                  <c:v>36</c:v>
                </c:pt>
                <c:pt idx="15">
                  <c:v>40</c:v>
                </c:pt>
                <c:pt idx="16">
                  <c:v>44</c:v>
                </c:pt>
                <c:pt idx="17">
                  <c:v>24</c:v>
                </c:pt>
                <c:pt idx="18">
                  <c:v>40</c:v>
                </c:pt>
                <c:pt idx="19">
                  <c:v>40</c:v>
                </c:pt>
                <c:pt idx="20">
                  <c:v>42</c:v>
                </c:pt>
                <c:pt idx="21">
                  <c:v>47</c:v>
                </c:pt>
                <c:pt idx="22">
                  <c:v>34</c:v>
                </c:pt>
                <c:pt idx="23">
                  <c:v>37</c:v>
                </c:pt>
                <c:pt idx="24">
                  <c:v>35</c:v>
                </c:pt>
                <c:pt idx="25">
                  <c:v>39</c:v>
                </c:pt>
                <c:pt idx="26">
                  <c:v>25</c:v>
                </c:pt>
                <c:pt idx="27">
                  <c:v>46</c:v>
                </c:pt>
                <c:pt idx="28">
                  <c:v>35</c:v>
                </c:pt>
                <c:pt idx="29">
                  <c:v>28</c:v>
                </c:pt>
                <c:pt idx="30">
                  <c:v>32</c:v>
                </c:pt>
                <c:pt idx="31">
                  <c:v>30</c:v>
                </c:pt>
                <c:pt idx="32">
                  <c:v>39</c:v>
                </c:pt>
                <c:pt idx="33">
                  <c:v>33</c:v>
                </c:pt>
                <c:pt idx="34">
                  <c:v>28</c:v>
                </c:pt>
                <c:pt idx="35">
                  <c:v>35</c:v>
                </c:pt>
                <c:pt idx="36">
                  <c:v>37</c:v>
                </c:pt>
                <c:pt idx="37">
                  <c:v>28</c:v>
                </c:pt>
                <c:pt idx="38">
                  <c:v>34</c:v>
                </c:pt>
                <c:pt idx="39">
                  <c:v>25</c:v>
                </c:pt>
              </c:numCache>
            </c:numRef>
          </c:val>
          <c:extLst>
            <c:ext xmlns:c16="http://schemas.microsoft.com/office/drawing/2014/chart" uri="{C3380CC4-5D6E-409C-BE32-E72D297353CC}">
              <c16:uniqueId val="{00000000-48D8-4DFB-AB84-85F126673714}"/>
            </c:ext>
          </c:extLst>
        </c:ser>
        <c:dLbls>
          <c:showLegendKey val="0"/>
          <c:showVal val="0"/>
          <c:showCatName val="0"/>
          <c:showSerName val="0"/>
          <c:showPercent val="0"/>
          <c:showBubbleSize val="0"/>
        </c:dLbls>
        <c:gapWidth val="5"/>
        <c:axId val="-1096272736"/>
        <c:axId val="-1096266752"/>
      </c:barChart>
      <c:lineChart>
        <c:grouping val="standard"/>
        <c:varyColors val="0"/>
        <c:ser>
          <c:idx val="0"/>
          <c:order val="0"/>
          <c:tx>
            <c:strRef>
              <c:f>'[10-Canal endémico INTENTO medellin 2019 Bortman y MMWR.xlsx]INTENTO SUICIDIO'!$A$65</c:f>
              <c:strCache>
                <c:ptCount val="1"/>
                <c:pt idx="0">
                  <c:v>2017</c:v>
                </c:pt>
              </c:strCache>
            </c:strRef>
          </c:tx>
          <c:spPr>
            <a:ln w="12700">
              <a:solidFill>
                <a:srgbClr val="92D050"/>
              </a:solidFill>
            </a:ln>
          </c:spPr>
          <c:marker>
            <c:symbol val="none"/>
          </c:marker>
          <c:val>
            <c:numRef>
              <c:f>'[10-Canal endémico INTENTO medellin 2019 Bortman y MMWR.xlsx]INTENTO SUICIDIO'!$B$65:$BA$65</c:f>
              <c:numCache>
                <c:formatCode>General</c:formatCode>
                <c:ptCount val="52"/>
                <c:pt idx="0">
                  <c:v>35</c:v>
                </c:pt>
                <c:pt idx="1">
                  <c:v>29</c:v>
                </c:pt>
                <c:pt idx="2">
                  <c:v>26</c:v>
                </c:pt>
                <c:pt idx="3">
                  <c:v>29</c:v>
                </c:pt>
                <c:pt idx="4">
                  <c:v>43</c:v>
                </c:pt>
                <c:pt idx="5">
                  <c:v>31</c:v>
                </c:pt>
                <c:pt idx="6">
                  <c:v>39</c:v>
                </c:pt>
                <c:pt idx="7">
                  <c:v>37</c:v>
                </c:pt>
                <c:pt idx="8">
                  <c:v>39</c:v>
                </c:pt>
                <c:pt idx="9">
                  <c:v>49</c:v>
                </c:pt>
                <c:pt idx="10">
                  <c:v>46</c:v>
                </c:pt>
                <c:pt idx="11">
                  <c:v>44</c:v>
                </c:pt>
                <c:pt idx="12">
                  <c:v>49</c:v>
                </c:pt>
                <c:pt idx="13">
                  <c:v>57</c:v>
                </c:pt>
                <c:pt idx="14">
                  <c:v>29</c:v>
                </c:pt>
                <c:pt idx="15">
                  <c:v>48</c:v>
                </c:pt>
                <c:pt idx="16">
                  <c:v>53</c:v>
                </c:pt>
                <c:pt idx="17">
                  <c:v>46</c:v>
                </c:pt>
                <c:pt idx="18">
                  <c:v>59</c:v>
                </c:pt>
                <c:pt idx="19">
                  <c:v>42</c:v>
                </c:pt>
                <c:pt idx="20">
                  <c:v>35</c:v>
                </c:pt>
                <c:pt idx="21">
                  <c:v>50</c:v>
                </c:pt>
                <c:pt idx="22">
                  <c:v>42</c:v>
                </c:pt>
                <c:pt idx="23">
                  <c:v>50</c:v>
                </c:pt>
                <c:pt idx="24">
                  <c:v>44</c:v>
                </c:pt>
                <c:pt idx="25">
                  <c:v>41</c:v>
                </c:pt>
                <c:pt idx="26">
                  <c:v>29</c:v>
                </c:pt>
                <c:pt idx="27">
                  <c:v>47</c:v>
                </c:pt>
                <c:pt idx="28">
                  <c:v>47</c:v>
                </c:pt>
                <c:pt idx="29">
                  <c:v>45</c:v>
                </c:pt>
                <c:pt idx="30">
                  <c:v>55</c:v>
                </c:pt>
                <c:pt idx="31">
                  <c:v>60</c:v>
                </c:pt>
                <c:pt idx="32">
                  <c:v>50</c:v>
                </c:pt>
                <c:pt idx="33">
                  <c:v>36</c:v>
                </c:pt>
                <c:pt idx="34">
                  <c:v>43</c:v>
                </c:pt>
                <c:pt idx="35">
                  <c:v>60</c:v>
                </c:pt>
                <c:pt idx="36">
                  <c:v>42</c:v>
                </c:pt>
                <c:pt idx="37">
                  <c:v>59</c:v>
                </c:pt>
                <c:pt idx="38">
                  <c:v>51</c:v>
                </c:pt>
                <c:pt idx="39">
                  <c:v>37</c:v>
                </c:pt>
                <c:pt idx="40">
                  <c:v>61</c:v>
                </c:pt>
                <c:pt idx="41">
                  <c:v>41</c:v>
                </c:pt>
                <c:pt idx="42">
                  <c:v>39</c:v>
                </c:pt>
                <c:pt idx="43">
                  <c:v>55</c:v>
                </c:pt>
                <c:pt idx="44">
                  <c:v>29</c:v>
                </c:pt>
                <c:pt idx="45">
                  <c:v>34</c:v>
                </c:pt>
                <c:pt idx="46">
                  <c:v>61</c:v>
                </c:pt>
                <c:pt idx="47">
                  <c:v>35</c:v>
                </c:pt>
                <c:pt idx="48">
                  <c:v>33</c:v>
                </c:pt>
                <c:pt idx="49">
                  <c:v>58</c:v>
                </c:pt>
                <c:pt idx="50">
                  <c:v>54</c:v>
                </c:pt>
                <c:pt idx="51">
                  <c:v>50</c:v>
                </c:pt>
              </c:numCache>
            </c:numRef>
          </c:val>
          <c:smooth val="0"/>
          <c:extLst>
            <c:ext xmlns:c16="http://schemas.microsoft.com/office/drawing/2014/chart" uri="{C3380CC4-5D6E-409C-BE32-E72D297353CC}">
              <c16:uniqueId val="{00000001-48D8-4DFB-AB84-85F126673714}"/>
            </c:ext>
          </c:extLst>
        </c:ser>
        <c:ser>
          <c:idx val="1"/>
          <c:order val="1"/>
          <c:tx>
            <c:strRef>
              <c:f>'[10-Canal endémico INTENTO medellin 2019 Bortman y MMWR.xlsx]INTENTO SUICIDIO'!$A$66</c:f>
              <c:strCache>
                <c:ptCount val="1"/>
                <c:pt idx="0">
                  <c:v>2018</c:v>
                </c:pt>
              </c:strCache>
            </c:strRef>
          </c:tx>
          <c:spPr>
            <a:ln w="12700">
              <a:solidFill>
                <a:srgbClr val="FFFF00"/>
              </a:solidFill>
            </a:ln>
          </c:spPr>
          <c:marker>
            <c:symbol val="none"/>
          </c:marker>
          <c:val>
            <c:numRef>
              <c:f>'[10-Canal endémico INTENTO medellin 2019 Bortman y MMWR.xlsx]INTENTO SUICIDIO'!$B$66:$BA$66</c:f>
              <c:numCache>
                <c:formatCode>General</c:formatCode>
                <c:ptCount val="52"/>
                <c:pt idx="0">
                  <c:v>34</c:v>
                </c:pt>
                <c:pt idx="1">
                  <c:v>39</c:v>
                </c:pt>
                <c:pt idx="2">
                  <c:v>43</c:v>
                </c:pt>
                <c:pt idx="3">
                  <c:v>33</c:v>
                </c:pt>
                <c:pt idx="4">
                  <c:v>50</c:v>
                </c:pt>
                <c:pt idx="5">
                  <c:v>44</c:v>
                </c:pt>
                <c:pt idx="6">
                  <c:v>50</c:v>
                </c:pt>
                <c:pt idx="7">
                  <c:v>48</c:v>
                </c:pt>
                <c:pt idx="8">
                  <c:v>47</c:v>
                </c:pt>
                <c:pt idx="9">
                  <c:v>60</c:v>
                </c:pt>
                <c:pt idx="10">
                  <c:v>43</c:v>
                </c:pt>
                <c:pt idx="11">
                  <c:v>69</c:v>
                </c:pt>
                <c:pt idx="12">
                  <c:v>44</c:v>
                </c:pt>
                <c:pt idx="13">
                  <c:v>55</c:v>
                </c:pt>
                <c:pt idx="14">
                  <c:v>54</c:v>
                </c:pt>
                <c:pt idx="15">
                  <c:v>36</c:v>
                </c:pt>
                <c:pt idx="16">
                  <c:v>45</c:v>
                </c:pt>
                <c:pt idx="17">
                  <c:v>53</c:v>
                </c:pt>
                <c:pt idx="18">
                  <c:v>41</c:v>
                </c:pt>
                <c:pt idx="19">
                  <c:v>36</c:v>
                </c:pt>
                <c:pt idx="20">
                  <c:v>49</c:v>
                </c:pt>
                <c:pt idx="21">
                  <c:v>41</c:v>
                </c:pt>
                <c:pt idx="22">
                  <c:v>44</c:v>
                </c:pt>
                <c:pt idx="23">
                  <c:v>44</c:v>
                </c:pt>
                <c:pt idx="24">
                  <c:v>45</c:v>
                </c:pt>
                <c:pt idx="25">
                  <c:v>45</c:v>
                </c:pt>
                <c:pt idx="26">
                  <c:v>39</c:v>
                </c:pt>
                <c:pt idx="27">
                  <c:v>48</c:v>
                </c:pt>
                <c:pt idx="28">
                  <c:v>33</c:v>
                </c:pt>
                <c:pt idx="29">
                  <c:v>51</c:v>
                </c:pt>
                <c:pt idx="30">
                  <c:v>57</c:v>
                </c:pt>
                <c:pt idx="31">
                  <c:v>53</c:v>
                </c:pt>
                <c:pt idx="32">
                  <c:v>45</c:v>
                </c:pt>
                <c:pt idx="33">
                  <c:v>42</c:v>
                </c:pt>
                <c:pt idx="34">
                  <c:v>57</c:v>
                </c:pt>
                <c:pt idx="35">
                  <c:v>53</c:v>
                </c:pt>
                <c:pt idx="36">
                  <c:v>42</c:v>
                </c:pt>
                <c:pt idx="37">
                  <c:v>37</c:v>
                </c:pt>
                <c:pt idx="38">
                  <c:v>42</c:v>
                </c:pt>
                <c:pt idx="39">
                  <c:v>50</c:v>
                </c:pt>
                <c:pt idx="40">
                  <c:v>55</c:v>
                </c:pt>
                <c:pt idx="41">
                  <c:v>44</c:v>
                </c:pt>
                <c:pt idx="42">
                  <c:v>45</c:v>
                </c:pt>
                <c:pt idx="43">
                  <c:v>42</c:v>
                </c:pt>
                <c:pt idx="44">
                  <c:v>56</c:v>
                </c:pt>
                <c:pt idx="45">
                  <c:v>58</c:v>
                </c:pt>
                <c:pt idx="46">
                  <c:v>63</c:v>
                </c:pt>
                <c:pt idx="47">
                  <c:v>44</c:v>
                </c:pt>
                <c:pt idx="48">
                  <c:v>37</c:v>
                </c:pt>
                <c:pt idx="49">
                  <c:v>36</c:v>
                </c:pt>
                <c:pt idx="50">
                  <c:v>38</c:v>
                </c:pt>
                <c:pt idx="51">
                  <c:v>32</c:v>
                </c:pt>
              </c:numCache>
            </c:numRef>
          </c:val>
          <c:smooth val="0"/>
          <c:extLst>
            <c:ext xmlns:c16="http://schemas.microsoft.com/office/drawing/2014/chart" uri="{C3380CC4-5D6E-409C-BE32-E72D297353CC}">
              <c16:uniqueId val="{00000002-48D8-4DFB-AB84-85F126673714}"/>
            </c:ext>
          </c:extLst>
        </c:ser>
        <c:ser>
          <c:idx val="2"/>
          <c:order val="2"/>
          <c:tx>
            <c:strRef>
              <c:f>'[10-Canal endémico INTENTO medellin 2019 Bortman y MMWR.xlsx]INTENTO SUICIDIO'!$A$67</c:f>
              <c:strCache>
                <c:ptCount val="1"/>
                <c:pt idx="0">
                  <c:v>2019</c:v>
                </c:pt>
              </c:strCache>
            </c:strRef>
          </c:tx>
          <c:spPr>
            <a:ln w="12700">
              <a:solidFill>
                <a:srgbClr val="FF0000"/>
              </a:solidFill>
            </a:ln>
          </c:spPr>
          <c:marker>
            <c:symbol val="none"/>
          </c:marker>
          <c:val>
            <c:numRef>
              <c:f>'[10-Canal endémico INTENTO medellin 2019 Bortman y MMWR.xlsx]INTENTO SUICIDIO'!$B$67:$BA$67</c:f>
              <c:numCache>
                <c:formatCode>General</c:formatCode>
                <c:ptCount val="52"/>
                <c:pt idx="0">
                  <c:v>33</c:v>
                </c:pt>
                <c:pt idx="1">
                  <c:v>34</c:v>
                </c:pt>
                <c:pt idx="2">
                  <c:v>33</c:v>
                </c:pt>
                <c:pt idx="3">
                  <c:v>35</c:v>
                </c:pt>
                <c:pt idx="4">
                  <c:v>34</c:v>
                </c:pt>
                <c:pt idx="5">
                  <c:v>42</c:v>
                </c:pt>
                <c:pt idx="6">
                  <c:v>58</c:v>
                </c:pt>
                <c:pt idx="7">
                  <c:v>51</c:v>
                </c:pt>
                <c:pt idx="8">
                  <c:v>43</c:v>
                </c:pt>
                <c:pt idx="9">
                  <c:v>41</c:v>
                </c:pt>
                <c:pt idx="10">
                  <c:v>55</c:v>
                </c:pt>
                <c:pt idx="11">
                  <c:v>44</c:v>
                </c:pt>
                <c:pt idx="12">
                  <c:v>51</c:v>
                </c:pt>
                <c:pt idx="13">
                  <c:v>48</c:v>
                </c:pt>
                <c:pt idx="14">
                  <c:v>74</c:v>
                </c:pt>
                <c:pt idx="15">
                  <c:v>48</c:v>
                </c:pt>
                <c:pt idx="16">
                  <c:v>51</c:v>
                </c:pt>
                <c:pt idx="17">
                  <c:v>53</c:v>
                </c:pt>
                <c:pt idx="18">
                  <c:v>54</c:v>
                </c:pt>
                <c:pt idx="19">
                  <c:v>61</c:v>
                </c:pt>
                <c:pt idx="20">
                  <c:v>46</c:v>
                </c:pt>
                <c:pt idx="21">
                  <c:v>35</c:v>
                </c:pt>
                <c:pt idx="22">
                  <c:v>46</c:v>
                </c:pt>
                <c:pt idx="23">
                  <c:v>52</c:v>
                </c:pt>
                <c:pt idx="24">
                  <c:v>49</c:v>
                </c:pt>
                <c:pt idx="25">
                  <c:v>40</c:v>
                </c:pt>
                <c:pt idx="26">
                  <c:v>27</c:v>
                </c:pt>
                <c:pt idx="27">
                  <c:v>50</c:v>
                </c:pt>
                <c:pt idx="28">
                  <c:v>51</c:v>
                </c:pt>
                <c:pt idx="29">
                  <c:v>47</c:v>
                </c:pt>
                <c:pt idx="30">
                  <c:v>50</c:v>
                </c:pt>
                <c:pt idx="31">
                  <c:v>55</c:v>
                </c:pt>
                <c:pt idx="32">
                  <c:v>55</c:v>
                </c:pt>
                <c:pt idx="33">
                  <c:v>52</c:v>
                </c:pt>
                <c:pt idx="34">
                  <c:v>55</c:v>
                </c:pt>
                <c:pt idx="35">
                  <c:v>55</c:v>
                </c:pt>
                <c:pt idx="36">
                  <c:v>66</c:v>
                </c:pt>
                <c:pt idx="37">
                  <c:v>54</c:v>
                </c:pt>
                <c:pt idx="38">
                  <c:v>49</c:v>
                </c:pt>
                <c:pt idx="39">
                  <c:v>48</c:v>
                </c:pt>
                <c:pt idx="40">
                  <c:v>44</c:v>
                </c:pt>
                <c:pt idx="41">
                  <c:v>37</c:v>
                </c:pt>
                <c:pt idx="42">
                  <c:v>46</c:v>
                </c:pt>
                <c:pt idx="43">
                  <c:v>64</c:v>
                </c:pt>
                <c:pt idx="44">
                  <c:v>38</c:v>
                </c:pt>
                <c:pt idx="45">
                  <c:v>28</c:v>
                </c:pt>
                <c:pt idx="46">
                  <c:v>57</c:v>
                </c:pt>
                <c:pt idx="47">
                  <c:v>50</c:v>
                </c:pt>
                <c:pt idx="48">
                  <c:v>40</c:v>
                </c:pt>
                <c:pt idx="49">
                  <c:v>64</c:v>
                </c:pt>
                <c:pt idx="50">
                  <c:v>38</c:v>
                </c:pt>
                <c:pt idx="51">
                  <c:v>46</c:v>
                </c:pt>
              </c:numCache>
            </c:numRef>
          </c:val>
          <c:smooth val="0"/>
          <c:extLst>
            <c:ext xmlns:c16="http://schemas.microsoft.com/office/drawing/2014/chart" uri="{C3380CC4-5D6E-409C-BE32-E72D297353CC}">
              <c16:uniqueId val="{00000003-48D8-4DFB-AB84-85F126673714}"/>
            </c:ext>
          </c:extLst>
        </c:ser>
        <c:dLbls>
          <c:showLegendKey val="0"/>
          <c:showVal val="0"/>
          <c:showCatName val="0"/>
          <c:showSerName val="0"/>
          <c:showPercent val="0"/>
          <c:showBubbleSize val="0"/>
        </c:dLbls>
        <c:marker val="1"/>
        <c:smooth val="0"/>
        <c:axId val="-1096272736"/>
        <c:axId val="-1096266752"/>
      </c:lineChart>
      <c:catAx>
        <c:axId val="-1096272736"/>
        <c:scaling>
          <c:orientation val="minMax"/>
        </c:scaling>
        <c:delete val="0"/>
        <c:axPos val="b"/>
        <c:title>
          <c:tx>
            <c:rich>
              <a:bodyPr/>
              <a:lstStyle/>
              <a:p>
                <a:pPr>
                  <a:defRPr sz="700" b="0" i="0" baseline="0"/>
                </a:pPr>
                <a:r>
                  <a:rPr lang="en-US" sz="700" b="0" i="0" baseline="0"/>
                  <a:t>Semana Epidemiológica</a:t>
                </a:r>
              </a:p>
            </c:rich>
          </c:tx>
          <c:layout/>
          <c:overlay val="0"/>
        </c:title>
        <c:majorTickMark val="out"/>
        <c:minorTickMark val="none"/>
        <c:tickLblPos val="nextTo"/>
        <c:txPr>
          <a:bodyPr/>
          <a:lstStyle/>
          <a:p>
            <a:pPr>
              <a:defRPr sz="700" b="0" i="0" baseline="90000"/>
            </a:pPr>
            <a:endParaRPr lang="en-US"/>
          </a:p>
        </c:txPr>
        <c:crossAx val="-1096266752"/>
        <c:crosses val="autoZero"/>
        <c:auto val="1"/>
        <c:lblAlgn val="ctr"/>
        <c:lblOffset val="100"/>
        <c:noMultiLvlLbl val="0"/>
      </c:catAx>
      <c:valAx>
        <c:axId val="-1096266752"/>
        <c:scaling>
          <c:orientation val="minMax"/>
        </c:scaling>
        <c:delete val="0"/>
        <c:axPos val="l"/>
        <c:majorGridlines>
          <c:spPr>
            <a:ln>
              <a:noFill/>
            </a:ln>
          </c:spPr>
        </c:majorGridlines>
        <c:title>
          <c:tx>
            <c:rich>
              <a:bodyPr rot="-5400000" vert="horz"/>
              <a:lstStyle/>
              <a:p>
                <a:pPr>
                  <a:defRPr sz="700" b="0" i="0" baseline="0"/>
                </a:pPr>
                <a:r>
                  <a:rPr lang="en-US" sz="700" b="0" i="0" baseline="0"/>
                  <a:t>Casos</a:t>
                </a:r>
              </a:p>
            </c:rich>
          </c:tx>
          <c:layout/>
          <c:overlay val="0"/>
        </c:title>
        <c:numFmt formatCode="General" sourceLinked="1"/>
        <c:majorTickMark val="out"/>
        <c:minorTickMark val="none"/>
        <c:tickLblPos val="nextTo"/>
        <c:txPr>
          <a:bodyPr/>
          <a:lstStyle/>
          <a:p>
            <a:pPr>
              <a:defRPr sz="700" b="0" i="0" baseline="0"/>
            </a:pPr>
            <a:endParaRPr lang="en-US"/>
          </a:p>
        </c:txPr>
        <c:crossAx val="-1096272736"/>
        <c:crosses val="autoZero"/>
        <c:crossBetween val="between"/>
      </c:valAx>
    </c:plotArea>
    <c:legend>
      <c:legendPos val="t"/>
      <c:layout/>
      <c:overlay val="0"/>
      <c:txPr>
        <a:bodyPr/>
        <a:lstStyle/>
        <a:p>
          <a:pPr>
            <a:defRPr sz="700" b="0" i="0" baseline="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4"/>
            <c:invertIfNegative val="0"/>
            <c:bubble3D val="0"/>
            <c:spPr>
              <a:solidFill>
                <a:srgbClr val="FF0000"/>
              </a:solidFill>
              <a:ln>
                <a:noFill/>
              </a:ln>
              <a:effectLst/>
            </c:spPr>
            <c:extLst>
              <c:ext xmlns:c16="http://schemas.microsoft.com/office/drawing/2014/chart" uri="{C3380CC4-5D6E-409C-BE32-E72D297353CC}">
                <c16:uniqueId val="{00000001-D8AB-4599-A494-18CDD3B646B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Hoja1!$D$12:$D$17</c:f>
              <c:strCache>
                <c:ptCount val="6"/>
                <c:pt idx="0">
                  <c:v>Primera Infancia</c:v>
                </c:pt>
                <c:pt idx="1">
                  <c:v>Infancia</c:v>
                </c:pt>
                <c:pt idx="2">
                  <c:v>Adolescencia</c:v>
                </c:pt>
                <c:pt idx="3">
                  <c:v>Juventud</c:v>
                </c:pt>
                <c:pt idx="4">
                  <c:v>Adultez</c:v>
                </c:pt>
                <c:pt idx="5">
                  <c:v>Persona Mayor</c:v>
                </c:pt>
              </c:strCache>
            </c:strRef>
          </c:cat>
          <c:val>
            <c:numRef>
              <c:f>Hoja1!$F$12:$F$17</c:f>
              <c:numCache>
                <c:formatCode>0.00</c:formatCode>
                <c:ptCount val="6"/>
                <c:pt idx="0">
                  <c:v>0.19267822736030829</c:v>
                </c:pt>
                <c:pt idx="1">
                  <c:v>1.5414258188824663</c:v>
                </c:pt>
                <c:pt idx="2">
                  <c:v>30.057803468208093</c:v>
                </c:pt>
                <c:pt idx="3">
                  <c:v>31.14964675658317</c:v>
                </c:pt>
                <c:pt idx="4">
                  <c:v>33.59023763648041</c:v>
                </c:pt>
                <c:pt idx="5">
                  <c:v>3.4682080924855487</c:v>
                </c:pt>
              </c:numCache>
            </c:numRef>
          </c:val>
          <c:extLst>
            <c:ext xmlns:c16="http://schemas.microsoft.com/office/drawing/2014/chart" uri="{C3380CC4-5D6E-409C-BE32-E72D297353CC}">
              <c16:uniqueId val="{00000002-D8AB-4599-A494-18CDD3B646B1}"/>
            </c:ext>
          </c:extLst>
        </c:ser>
        <c:dLbls>
          <c:showLegendKey val="0"/>
          <c:showVal val="0"/>
          <c:showCatName val="0"/>
          <c:showSerName val="0"/>
          <c:showPercent val="0"/>
          <c:showBubbleSize val="0"/>
        </c:dLbls>
        <c:gapWidth val="219"/>
        <c:axId val="1108771952"/>
        <c:axId val="1108763216"/>
      </c:barChart>
      <c:catAx>
        <c:axId val="1108771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108763216"/>
        <c:crosses val="autoZero"/>
        <c:auto val="1"/>
        <c:lblAlgn val="ctr"/>
        <c:lblOffset val="100"/>
        <c:noMultiLvlLbl val="0"/>
      </c:catAx>
      <c:valAx>
        <c:axId val="1108763216"/>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108771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DDCD-4E58-ADF8-56BD0DB646FD}"/>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Hoja1!$J$11:$J$19</c:f>
              <c:strCache>
                <c:ptCount val="9"/>
                <c:pt idx="0">
                  <c:v>Problemas de pareja</c:v>
                </c:pt>
                <c:pt idx="1">
                  <c:v>Problemas económicos</c:v>
                </c:pt>
                <c:pt idx="2">
                  <c:v>Enfermedad crónica o discapacitante</c:v>
                </c:pt>
                <c:pt idx="3">
                  <c:v>Problema escolar/académico</c:v>
                </c:pt>
                <c:pt idx="4">
                  <c:v>Maltrato, físico, psicológico o sexual</c:v>
                </c:pt>
                <c:pt idx="5">
                  <c:v>Problemas laborales</c:v>
                </c:pt>
                <c:pt idx="6">
                  <c:v>Muerte de un familiar</c:v>
                </c:pt>
                <c:pt idx="7">
                  <c:v>Problemas jurídicos</c:v>
                </c:pt>
                <c:pt idx="8">
                  <c:v>Suicidio de familiar o amigo</c:v>
                </c:pt>
              </c:strCache>
            </c:strRef>
          </c:cat>
          <c:val>
            <c:numRef>
              <c:f>Hoja1!$M$11:$M$19</c:f>
              <c:numCache>
                <c:formatCode>0.00</c:formatCode>
                <c:ptCount val="9"/>
                <c:pt idx="0">
                  <c:v>32.369942196531795</c:v>
                </c:pt>
                <c:pt idx="1">
                  <c:v>12.26718047527296</c:v>
                </c:pt>
                <c:pt idx="2">
                  <c:v>7.4502247912652528</c:v>
                </c:pt>
                <c:pt idx="3">
                  <c:v>5.0738599871547851</c:v>
                </c:pt>
                <c:pt idx="4">
                  <c:v>6.4868336544637124</c:v>
                </c:pt>
                <c:pt idx="5">
                  <c:v>3.9177906229929351</c:v>
                </c:pt>
                <c:pt idx="6">
                  <c:v>4.4315992292870909</c:v>
                </c:pt>
                <c:pt idx="7">
                  <c:v>1.0918432883750802</c:v>
                </c:pt>
                <c:pt idx="8">
                  <c:v>1.220295439948619</c:v>
                </c:pt>
              </c:numCache>
            </c:numRef>
          </c:val>
          <c:extLst>
            <c:ext xmlns:c16="http://schemas.microsoft.com/office/drawing/2014/chart" uri="{C3380CC4-5D6E-409C-BE32-E72D297353CC}">
              <c16:uniqueId val="{00000000-DDCD-4E58-ADF8-56BD0DB646FD}"/>
            </c:ext>
          </c:extLst>
        </c:ser>
        <c:dLbls>
          <c:showLegendKey val="0"/>
          <c:showVal val="0"/>
          <c:showCatName val="0"/>
          <c:showSerName val="0"/>
          <c:showPercent val="0"/>
          <c:showBubbleSize val="0"/>
        </c:dLbls>
        <c:gapWidth val="182"/>
        <c:axId val="1231999312"/>
        <c:axId val="1232001808"/>
      </c:barChart>
      <c:catAx>
        <c:axId val="1231999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232001808"/>
        <c:crosses val="autoZero"/>
        <c:auto val="1"/>
        <c:lblAlgn val="ctr"/>
        <c:lblOffset val="100"/>
        <c:noMultiLvlLbl val="0"/>
      </c:catAx>
      <c:valAx>
        <c:axId val="1232001808"/>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231999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375381499959483"/>
          <c:y val="7.416692282658266E-2"/>
          <c:w val="0.47365884180664164"/>
          <c:h val="0.81466126633782632"/>
        </c:manualLayout>
      </c:layout>
      <c:barChart>
        <c:barDir val="bar"/>
        <c:grouping val="clustered"/>
        <c:varyColors val="0"/>
        <c:ser>
          <c:idx val="0"/>
          <c:order val="0"/>
          <c:spPr>
            <a:solidFill>
              <a:schemeClr val="accent1"/>
            </a:solidFill>
            <a:ln>
              <a:noFill/>
            </a:ln>
            <a:effectLst/>
          </c:spPr>
          <c:invertIfNegative val="0"/>
          <c:dPt>
            <c:idx val="2"/>
            <c:invertIfNegative val="0"/>
            <c:bubble3D val="0"/>
            <c:spPr>
              <a:solidFill>
                <a:srgbClr val="FF0000"/>
              </a:solidFill>
              <a:ln>
                <a:noFill/>
              </a:ln>
              <a:effectLst/>
            </c:spPr>
            <c:extLst>
              <c:ext xmlns:c16="http://schemas.microsoft.com/office/drawing/2014/chart" uri="{C3380CC4-5D6E-409C-BE32-E72D297353CC}">
                <c16:uniqueId val="{00000001-7EB5-4980-8170-E7565E7E2A48}"/>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Hoja1!$O$11:$O$16</c:f>
              <c:strCache>
                <c:ptCount val="6"/>
                <c:pt idx="0">
                  <c:v>Consumo de SPA</c:v>
                </c:pt>
                <c:pt idx="1">
                  <c:v>Antecedentes familiares de conducta suicida</c:v>
                </c:pt>
                <c:pt idx="2">
                  <c:v>Ideación suicida persistente</c:v>
                </c:pt>
                <c:pt idx="3">
                  <c:v>Plan organizado de suicidio</c:v>
                </c:pt>
                <c:pt idx="4">
                  <c:v>Antecedentes de violencia o abuso</c:v>
                </c:pt>
                <c:pt idx="5">
                  <c:v>Abuso de alcohol</c:v>
                </c:pt>
              </c:strCache>
            </c:strRef>
          </c:cat>
          <c:val>
            <c:numRef>
              <c:f>Hoja1!$R$11:$R$16</c:f>
              <c:numCache>
                <c:formatCode>0.00</c:formatCode>
                <c:ptCount val="6"/>
                <c:pt idx="0">
                  <c:v>17.148362235067438</c:v>
                </c:pt>
                <c:pt idx="1">
                  <c:v>3.7893384714193963</c:v>
                </c:pt>
                <c:pt idx="2">
                  <c:v>36.929993577392423</c:v>
                </c:pt>
                <c:pt idx="3">
                  <c:v>15.863840719332048</c:v>
                </c:pt>
                <c:pt idx="4">
                  <c:v>3.0828516377649327</c:v>
                </c:pt>
                <c:pt idx="5">
                  <c:v>7.7071290944123305</c:v>
                </c:pt>
              </c:numCache>
            </c:numRef>
          </c:val>
          <c:extLst>
            <c:ext xmlns:c16="http://schemas.microsoft.com/office/drawing/2014/chart" uri="{C3380CC4-5D6E-409C-BE32-E72D297353CC}">
              <c16:uniqueId val="{00000000-7EB5-4980-8170-E7565E7E2A48}"/>
            </c:ext>
          </c:extLst>
        </c:ser>
        <c:dLbls>
          <c:showLegendKey val="0"/>
          <c:showVal val="0"/>
          <c:showCatName val="0"/>
          <c:showSerName val="0"/>
          <c:showPercent val="0"/>
          <c:showBubbleSize val="0"/>
        </c:dLbls>
        <c:gapWidth val="182"/>
        <c:axId val="1108763632"/>
        <c:axId val="1108769456"/>
      </c:barChart>
      <c:catAx>
        <c:axId val="1108763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108769456"/>
        <c:crosses val="autoZero"/>
        <c:auto val="1"/>
        <c:lblAlgn val="ctr"/>
        <c:lblOffset val="100"/>
        <c:noMultiLvlLbl val="0"/>
      </c:catAx>
      <c:valAx>
        <c:axId val="1108769456"/>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108763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348A5A-39AF-4E9E-B8B8-5AABA701B047}"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ES"/>
        </a:p>
      </dgm:t>
    </dgm:pt>
    <dgm:pt modelId="{70D6C5C8-C4AE-437E-AFA5-FA9B333CF722}">
      <dgm:prSet phldrT="[Texto]" custT="1"/>
      <dgm:spPr/>
      <dgm:t>
        <a:bodyPr/>
        <a:lstStyle/>
        <a:p>
          <a:r>
            <a:rPr lang="es-ES" sz="1100" b="1" dirty="0" smtClean="0">
              <a:solidFill>
                <a:schemeClr val="tx1"/>
              </a:solidFill>
              <a:latin typeface="Arial Narrow" panose="020B0606020202030204" pitchFamily="34" charset="0"/>
            </a:rPr>
            <a:t>Primera infancia</a:t>
          </a:r>
        </a:p>
        <a:p>
          <a:r>
            <a:rPr lang="es-ES" sz="1200" b="1" dirty="0" smtClean="0">
              <a:solidFill>
                <a:schemeClr val="bg1"/>
              </a:solidFill>
              <a:latin typeface="Arial Narrow" panose="020B0606020202030204" pitchFamily="34" charset="0"/>
            </a:rPr>
            <a:t>16%</a:t>
          </a:r>
        </a:p>
        <a:p>
          <a:r>
            <a:rPr lang="es-ES" sz="1200" b="1" dirty="0" smtClean="0">
              <a:solidFill>
                <a:schemeClr val="bg1"/>
              </a:solidFill>
              <a:latin typeface="Arial Narrow" panose="020B0606020202030204" pitchFamily="34" charset="0"/>
            </a:rPr>
            <a:t>52 casos</a:t>
          </a:r>
          <a:endParaRPr lang="es-ES" sz="1200" b="1" dirty="0">
            <a:solidFill>
              <a:schemeClr val="bg1"/>
            </a:solidFill>
            <a:latin typeface="Arial Narrow" panose="020B0606020202030204" pitchFamily="34" charset="0"/>
          </a:endParaRPr>
        </a:p>
      </dgm:t>
    </dgm:pt>
    <dgm:pt modelId="{B4426622-C56F-4F7A-AB95-8708949A4A86}" type="parTrans" cxnId="{44349CED-3F6F-401A-BB8F-C54B0CD67380}">
      <dgm:prSet/>
      <dgm:spPr/>
      <dgm:t>
        <a:bodyPr/>
        <a:lstStyle/>
        <a:p>
          <a:endParaRPr lang="es-ES" sz="1600" b="1">
            <a:solidFill>
              <a:schemeClr val="tx1"/>
            </a:solidFill>
            <a:latin typeface="Arial Narrow" panose="020B0606020202030204" pitchFamily="34" charset="0"/>
          </a:endParaRPr>
        </a:p>
      </dgm:t>
    </dgm:pt>
    <dgm:pt modelId="{2DE7C5E0-3F77-42D0-9143-5DA0A4D17480}" type="sibTrans" cxnId="{44349CED-3F6F-401A-BB8F-C54B0CD67380}">
      <dgm:prSet/>
      <dgm:spPr/>
      <dgm:t>
        <a:bodyPr/>
        <a:lstStyle/>
        <a:p>
          <a:endParaRPr lang="es-ES" sz="1600" b="1">
            <a:solidFill>
              <a:schemeClr val="tx1"/>
            </a:solidFill>
            <a:latin typeface="Arial Narrow" panose="020B0606020202030204" pitchFamily="34" charset="0"/>
          </a:endParaRPr>
        </a:p>
      </dgm:t>
    </dgm:pt>
    <dgm:pt modelId="{B07DA8DE-0519-4D62-BE0B-7CA0307AA349}">
      <dgm:prSet phldrT="[Texto]" custT="1"/>
      <dgm:spPr/>
      <dgm:t>
        <a:bodyPr/>
        <a:lstStyle/>
        <a:p>
          <a:r>
            <a:rPr lang="es-ES" sz="1100" b="1" dirty="0" smtClean="0">
              <a:solidFill>
                <a:schemeClr val="tx1"/>
              </a:solidFill>
              <a:latin typeface="Arial Narrow" panose="020B0606020202030204" pitchFamily="34" charset="0"/>
            </a:rPr>
            <a:t>Infancia</a:t>
          </a:r>
        </a:p>
        <a:p>
          <a:r>
            <a:rPr lang="es-ES" sz="1200" b="1" dirty="0" smtClean="0">
              <a:solidFill>
                <a:schemeClr val="bg1"/>
              </a:solidFill>
              <a:latin typeface="Arial Narrow" panose="020B0606020202030204" pitchFamily="34" charset="0"/>
            </a:rPr>
            <a:t>12%</a:t>
          </a:r>
        </a:p>
        <a:p>
          <a:r>
            <a:rPr lang="es-ES" sz="1200" b="1" dirty="0" smtClean="0">
              <a:solidFill>
                <a:schemeClr val="bg1"/>
              </a:solidFill>
              <a:latin typeface="Arial Narrow" panose="020B0606020202030204" pitchFamily="34" charset="0"/>
            </a:rPr>
            <a:t>37 casos</a:t>
          </a:r>
          <a:endParaRPr lang="es-ES" sz="1200" b="1" dirty="0">
            <a:solidFill>
              <a:schemeClr val="bg1"/>
            </a:solidFill>
            <a:latin typeface="Arial Narrow" panose="020B0606020202030204" pitchFamily="34" charset="0"/>
          </a:endParaRPr>
        </a:p>
      </dgm:t>
    </dgm:pt>
    <dgm:pt modelId="{D0470645-0F91-4C89-B53D-D20A173D1395}" type="parTrans" cxnId="{95A45AD4-4A0F-4254-9C91-CF26ECC11EEE}">
      <dgm:prSet/>
      <dgm:spPr/>
      <dgm:t>
        <a:bodyPr/>
        <a:lstStyle/>
        <a:p>
          <a:endParaRPr lang="es-ES" sz="1600" b="1">
            <a:solidFill>
              <a:schemeClr val="tx1"/>
            </a:solidFill>
            <a:latin typeface="Arial Narrow" panose="020B0606020202030204" pitchFamily="34" charset="0"/>
          </a:endParaRPr>
        </a:p>
      </dgm:t>
    </dgm:pt>
    <dgm:pt modelId="{A462869C-5BFC-4790-97BB-90D244005F7F}" type="sibTrans" cxnId="{95A45AD4-4A0F-4254-9C91-CF26ECC11EEE}">
      <dgm:prSet/>
      <dgm:spPr/>
      <dgm:t>
        <a:bodyPr/>
        <a:lstStyle/>
        <a:p>
          <a:endParaRPr lang="es-ES" sz="1600" b="1">
            <a:solidFill>
              <a:schemeClr val="tx1"/>
            </a:solidFill>
            <a:latin typeface="Arial Narrow" panose="020B0606020202030204" pitchFamily="34" charset="0"/>
          </a:endParaRPr>
        </a:p>
      </dgm:t>
    </dgm:pt>
    <dgm:pt modelId="{BCD0C872-2890-4B0E-8947-05D96592E59C}">
      <dgm:prSet phldrT="[Texto]" custT="1"/>
      <dgm:spPr/>
      <dgm:t>
        <a:bodyPr/>
        <a:lstStyle/>
        <a:p>
          <a:r>
            <a:rPr lang="es-ES" sz="1100" b="1" dirty="0" smtClean="0">
              <a:solidFill>
                <a:schemeClr val="tx1"/>
              </a:solidFill>
              <a:latin typeface="Arial Narrow" panose="020B0606020202030204" pitchFamily="34" charset="0"/>
            </a:rPr>
            <a:t>Adolescencia</a:t>
          </a:r>
        </a:p>
        <a:p>
          <a:r>
            <a:rPr lang="es-ES" sz="1200" b="1" dirty="0" smtClean="0">
              <a:solidFill>
                <a:schemeClr val="bg1"/>
              </a:solidFill>
              <a:latin typeface="Arial Narrow" panose="020B0606020202030204" pitchFamily="34" charset="0"/>
            </a:rPr>
            <a:t>8,0%</a:t>
          </a:r>
        </a:p>
        <a:p>
          <a:r>
            <a:rPr lang="es-ES" sz="1200" b="1" dirty="0" smtClean="0">
              <a:solidFill>
                <a:schemeClr val="bg1"/>
              </a:solidFill>
              <a:latin typeface="Arial Narrow" panose="020B0606020202030204" pitchFamily="34" charset="0"/>
            </a:rPr>
            <a:t>24 casos</a:t>
          </a:r>
          <a:endParaRPr lang="es-ES" sz="1200" b="1" dirty="0">
            <a:solidFill>
              <a:schemeClr val="bg1"/>
            </a:solidFill>
            <a:latin typeface="Arial Narrow" panose="020B0606020202030204" pitchFamily="34" charset="0"/>
          </a:endParaRPr>
        </a:p>
      </dgm:t>
    </dgm:pt>
    <dgm:pt modelId="{85B57174-6200-41FF-9ACB-65DDEA879430}" type="parTrans" cxnId="{035D5009-17A7-443C-A9F6-DC402B6B44F6}">
      <dgm:prSet/>
      <dgm:spPr/>
      <dgm:t>
        <a:bodyPr/>
        <a:lstStyle/>
        <a:p>
          <a:endParaRPr lang="es-ES" sz="1600" b="1">
            <a:solidFill>
              <a:schemeClr val="tx1"/>
            </a:solidFill>
            <a:latin typeface="Arial Narrow" panose="020B0606020202030204" pitchFamily="34" charset="0"/>
          </a:endParaRPr>
        </a:p>
      </dgm:t>
    </dgm:pt>
    <dgm:pt modelId="{4C5ACF53-D587-4632-AA70-55B43EBE36B8}" type="sibTrans" cxnId="{035D5009-17A7-443C-A9F6-DC402B6B44F6}">
      <dgm:prSet/>
      <dgm:spPr/>
      <dgm:t>
        <a:bodyPr/>
        <a:lstStyle/>
        <a:p>
          <a:endParaRPr lang="es-ES" sz="1600" b="1">
            <a:solidFill>
              <a:schemeClr val="tx1"/>
            </a:solidFill>
            <a:latin typeface="Arial Narrow" panose="020B0606020202030204" pitchFamily="34" charset="0"/>
          </a:endParaRPr>
        </a:p>
      </dgm:t>
    </dgm:pt>
    <dgm:pt modelId="{DFDA11ED-11F1-482A-9387-80FD19912601}">
      <dgm:prSet phldrT="[Texto]" custT="1"/>
      <dgm:spPr/>
      <dgm:t>
        <a:bodyPr/>
        <a:lstStyle/>
        <a:p>
          <a:r>
            <a:rPr lang="es-ES" sz="1100" b="1" dirty="0" smtClean="0">
              <a:solidFill>
                <a:schemeClr val="tx1"/>
              </a:solidFill>
              <a:latin typeface="Arial Narrow" panose="020B0606020202030204" pitchFamily="34" charset="0"/>
            </a:rPr>
            <a:t>Juventud</a:t>
          </a:r>
        </a:p>
        <a:p>
          <a:r>
            <a:rPr lang="es-ES" sz="1200" b="1" dirty="0" smtClean="0">
              <a:solidFill>
                <a:schemeClr val="bg1"/>
              </a:solidFill>
              <a:latin typeface="Arial Narrow" panose="020B0606020202030204" pitchFamily="34" charset="0"/>
            </a:rPr>
            <a:t>16%</a:t>
          </a:r>
        </a:p>
        <a:p>
          <a:r>
            <a:rPr lang="es-ES" sz="1200" b="1" dirty="0" smtClean="0">
              <a:solidFill>
                <a:schemeClr val="bg1"/>
              </a:solidFill>
              <a:latin typeface="Arial Narrow" panose="020B0606020202030204" pitchFamily="34" charset="0"/>
            </a:rPr>
            <a:t>51 casos</a:t>
          </a:r>
          <a:endParaRPr lang="es-ES" sz="1200" b="1" dirty="0">
            <a:solidFill>
              <a:schemeClr val="bg1"/>
            </a:solidFill>
            <a:latin typeface="Arial Narrow" panose="020B0606020202030204" pitchFamily="34" charset="0"/>
          </a:endParaRPr>
        </a:p>
      </dgm:t>
    </dgm:pt>
    <dgm:pt modelId="{DE7B412C-D772-4D56-B94E-8DEF29F79628}" type="parTrans" cxnId="{CDB8A8BC-76F4-4850-980F-77A084A179C5}">
      <dgm:prSet/>
      <dgm:spPr/>
      <dgm:t>
        <a:bodyPr/>
        <a:lstStyle/>
        <a:p>
          <a:endParaRPr lang="es-ES" sz="1600" b="1">
            <a:solidFill>
              <a:schemeClr val="tx1"/>
            </a:solidFill>
            <a:latin typeface="Arial Narrow" panose="020B0606020202030204" pitchFamily="34" charset="0"/>
          </a:endParaRPr>
        </a:p>
      </dgm:t>
    </dgm:pt>
    <dgm:pt modelId="{EA57AC0D-7E14-43C1-8F5B-17573E0C9A83}" type="sibTrans" cxnId="{CDB8A8BC-76F4-4850-980F-77A084A179C5}">
      <dgm:prSet/>
      <dgm:spPr/>
      <dgm:t>
        <a:bodyPr/>
        <a:lstStyle/>
        <a:p>
          <a:endParaRPr lang="es-ES" sz="1600" b="1">
            <a:solidFill>
              <a:schemeClr val="tx1"/>
            </a:solidFill>
            <a:latin typeface="Arial Narrow" panose="020B0606020202030204" pitchFamily="34" charset="0"/>
          </a:endParaRPr>
        </a:p>
      </dgm:t>
    </dgm:pt>
    <dgm:pt modelId="{067DE91F-5875-416A-83FE-762AAF2680C1}">
      <dgm:prSet phldrT="[Texto]" custT="1"/>
      <dgm:spPr/>
      <dgm:t>
        <a:bodyPr/>
        <a:lstStyle/>
        <a:p>
          <a:r>
            <a:rPr lang="es-ES" sz="1100" b="1" dirty="0" smtClean="0">
              <a:solidFill>
                <a:schemeClr val="tx1"/>
              </a:solidFill>
              <a:latin typeface="Arial Narrow" panose="020B0606020202030204" pitchFamily="34" charset="0"/>
            </a:rPr>
            <a:t>Adultez</a:t>
          </a:r>
        </a:p>
        <a:p>
          <a:r>
            <a:rPr lang="es-ES" sz="1200" b="1" dirty="0" smtClean="0">
              <a:solidFill>
                <a:schemeClr val="bg1"/>
              </a:solidFill>
              <a:latin typeface="Arial Narrow" panose="020B0606020202030204" pitchFamily="34" charset="0"/>
            </a:rPr>
            <a:t>30%</a:t>
          </a:r>
        </a:p>
        <a:p>
          <a:r>
            <a:rPr lang="es-ES" sz="1200" b="1" dirty="0" smtClean="0">
              <a:solidFill>
                <a:schemeClr val="bg1"/>
              </a:solidFill>
              <a:latin typeface="Arial Narrow" panose="020B0606020202030204" pitchFamily="34" charset="0"/>
            </a:rPr>
            <a:t>96 casos</a:t>
          </a:r>
          <a:endParaRPr lang="es-ES" sz="1200" b="1" dirty="0">
            <a:solidFill>
              <a:schemeClr val="bg1"/>
            </a:solidFill>
            <a:latin typeface="Arial Narrow" panose="020B0606020202030204" pitchFamily="34" charset="0"/>
          </a:endParaRPr>
        </a:p>
      </dgm:t>
    </dgm:pt>
    <dgm:pt modelId="{C84AAE9B-3AAC-4E29-BB4F-A2E9139D362B}" type="parTrans" cxnId="{6A5C8540-AECB-4343-A87A-FD7C9AD35365}">
      <dgm:prSet/>
      <dgm:spPr/>
      <dgm:t>
        <a:bodyPr/>
        <a:lstStyle/>
        <a:p>
          <a:endParaRPr lang="es-ES" sz="1600" b="1">
            <a:solidFill>
              <a:schemeClr val="tx1"/>
            </a:solidFill>
            <a:latin typeface="Arial Narrow" panose="020B0606020202030204" pitchFamily="34" charset="0"/>
          </a:endParaRPr>
        </a:p>
      </dgm:t>
    </dgm:pt>
    <dgm:pt modelId="{DEAA2F35-722B-4737-A991-BBC1ADCE9036}" type="sibTrans" cxnId="{6A5C8540-AECB-4343-A87A-FD7C9AD35365}">
      <dgm:prSet/>
      <dgm:spPr/>
      <dgm:t>
        <a:bodyPr/>
        <a:lstStyle/>
        <a:p>
          <a:endParaRPr lang="es-ES" sz="1600" b="1">
            <a:solidFill>
              <a:schemeClr val="tx1"/>
            </a:solidFill>
            <a:latin typeface="Arial Narrow" panose="020B0606020202030204" pitchFamily="34" charset="0"/>
          </a:endParaRPr>
        </a:p>
      </dgm:t>
    </dgm:pt>
    <dgm:pt modelId="{A2B81017-66B4-4D6E-96A6-E6632B7708F9}">
      <dgm:prSet phldrT="[Texto]" custT="1"/>
      <dgm:spPr/>
      <dgm:t>
        <a:bodyPr/>
        <a:lstStyle/>
        <a:p>
          <a:r>
            <a:rPr lang="es-ES" sz="1100" b="1" dirty="0" smtClean="0">
              <a:solidFill>
                <a:schemeClr val="tx1"/>
              </a:solidFill>
              <a:latin typeface="Arial Narrow" panose="020B0606020202030204" pitchFamily="34" charset="0"/>
            </a:rPr>
            <a:t>Adulto Mayor</a:t>
          </a:r>
        </a:p>
        <a:p>
          <a:r>
            <a:rPr lang="es-ES" sz="1200" b="1" dirty="0" smtClean="0">
              <a:solidFill>
                <a:schemeClr val="bg1"/>
              </a:solidFill>
              <a:latin typeface="Arial Narrow" panose="020B0606020202030204" pitchFamily="34" charset="0"/>
            </a:rPr>
            <a:t>18%</a:t>
          </a:r>
        </a:p>
        <a:p>
          <a:r>
            <a:rPr lang="es-ES" sz="1200" b="1" dirty="0" smtClean="0">
              <a:solidFill>
                <a:schemeClr val="bg1"/>
              </a:solidFill>
              <a:latin typeface="Arial Narrow" panose="020B0606020202030204" pitchFamily="34" charset="0"/>
            </a:rPr>
            <a:t>59 casos</a:t>
          </a:r>
          <a:endParaRPr lang="es-ES" sz="1200" b="1" dirty="0">
            <a:solidFill>
              <a:schemeClr val="bg1"/>
            </a:solidFill>
            <a:latin typeface="Arial Narrow" panose="020B0606020202030204" pitchFamily="34" charset="0"/>
          </a:endParaRPr>
        </a:p>
      </dgm:t>
    </dgm:pt>
    <dgm:pt modelId="{92163F71-7525-460D-9B81-4A3C3D2B3B07}" type="parTrans" cxnId="{49E3710C-9DCD-4394-A7E2-D7A3519EFD33}">
      <dgm:prSet/>
      <dgm:spPr/>
      <dgm:t>
        <a:bodyPr/>
        <a:lstStyle/>
        <a:p>
          <a:endParaRPr lang="es-ES" sz="1600" b="1">
            <a:solidFill>
              <a:schemeClr val="tx1"/>
            </a:solidFill>
            <a:latin typeface="Arial Narrow" panose="020B0606020202030204" pitchFamily="34" charset="0"/>
          </a:endParaRPr>
        </a:p>
      </dgm:t>
    </dgm:pt>
    <dgm:pt modelId="{FED1A0E8-AFBC-42FD-B4DC-3DDC15500C46}" type="sibTrans" cxnId="{49E3710C-9DCD-4394-A7E2-D7A3519EFD33}">
      <dgm:prSet/>
      <dgm:spPr/>
      <dgm:t>
        <a:bodyPr/>
        <a:lstStyle/>
        <a:p>
          <a:endParaRPr lang="es-ES" sz="1600" b="1">
            <a:solidFill>
              <a:schemeClr val="tx1"/>
            </a:solidFill>
            <a:latin typeface="Arial Narrow" panose="020B0606020202030204" pitchFamily="34" charset="0"/>
          </a:endParaRPr>
        </a:p>
      </dgm:t>
    </dgm:pt>
    <dgm:pt modelId="{91C2CDD1-9A95-4E2C-9947-E75911752FAE}" type="pres">
      <dgm:prSet presAssocID="{4D348A5A-39AF-4E9E-B8B8-5AABA701B047}" presName="cycle" presStyleCnt="0">
        <dgm:presLayoutVars>
          <dgm:dir/>
          <dgm:resizeHandles val="exact"/>
        </dgm:presLayoutVars>
      </dgm:prSet>
      <dgm:spPr/>
      <dgm:t>
        <a:bodyPr/>
        <a:lstStyle/>
        <a:p>
          <a:endParaRPr lang="es-ES"/>
        </a:p>
      </dgm:t>
    </dgm:pt>
    <dgm:pt modelId="{27D567E4-4A42-448F-AF61-85BFDC290DB9}" type="pres">
      <dgm:prSet presAssocID="{70D6C5C8-C4AE-437E-AFA5-FA9B333CF722}" presName="node" presStyleLbl="node1" presStyleIdx="0" presStyleCnt="6" custScaleX="148251">
        <dgm:presLayoutVars>
          <dgm:bulletEnabled val="1"/>
        </dgm:presLayoutVars>
      </dgm:prSet>
      <dgm:spPr/>
      <dgm:t>
        <a:bodyPr/>
        <a:lstStyle/>
        <a:p>
          <a:endParaRPr lang="es-ES"/>
        </a:p>
      </dgm:t>
    </dgm:pt>
    <dgm:pt modelId="{DE37BD11-E7F3-42F4-9771-FF32F3FC5D46}" type="pres">
      <dgm:prSet presAssocID="{70D6C5C8-C4AE-437E-AFA5-FA9B333CF722}" presName="spNode" presStyleCnt="0"/>
      <dgm:spPr/>
    </dgm:pt>
    <dgm:pt modelId="{97E2FCC0-7117-4E1D-BEA7-E80B12FC7A62}" type="pres">
      <dgm:prSet presAssocID="{2DE7C5E0-3F77-42D0-9143-5DA0A4D17480}" presName="sibTrans" presStyleLbl="sibTrans1D1" presStyleIdx="0" presStyleCnt="6"/>
      <dgm:spPr/>
      <dgm:t>
        <a:bodyPr/>
        <a:lstStyle/>
        <a:p>
          <a:endParaRPr lang="es-ES"/>
        </a:p>
      </dgm:t>
    </dgm:pt>
    <dgm:pt modelId="{0691A0E1-681C-4AB1-A224-401390FCDE9C}" type="pres">
      <dgm:prSet presAssocID="{B07DA8DE-0519-4D62-BE0B-7CA0307AA349}" presName="node" presStyleLbl="node1" presStyleIdx="1" presStyleCnt="6" custScaleX="149622">
        <dgm:presLayoutVars>
          <dgm:bulletEnabled val="1"/>
        </dgm:presLayoutVars>
      </dgm:prSet>
      <dgm:spPr/>
      <dgm:t>
        <a:bodyPr/>
        <a:lstStyle/>
        <a:p>
          <a:endParaRPr lang="es-ES"/>
        </a:p>
      </dgm:t>
    </dgm:pt>
    <dgm:pt modelId="{0342E744-403E-45E9-96B1-27CAF7293E7E}" type="pres">
      <dgm:prSet presAssocID="{B07DA8DE-0519-4D62-BE0B-7CA0307AA349}" presName="spNode" presStyleCnt="0"/>
      <dgm:spPr/>
    </dgm:pt>
    <dgm:pt modelId="{45D13642-0443-4272-9039-52251396ED66}" type="pres">
      <dgm:prSet presAssocID="{A462869C-5BFC-4790-97BB-90D244005F7F}" presName="sibTrans" presStyleLbl="sibTrans1D1" presStyleIdx="1" presStyleCnt="6"/>
      <dgm:spPr/>
      <dgm:t>
        <a:bodyPr/>
        <a:lstStyle/>
        <a:p>
          <a:endParaRPr lang="es-ES"/>
        </a:p>
      </dgm:t>
    </dgm:pt>
    <dgm:pt modelId="{CE6855D9-5D01-4C33-9AB2-7900DF22BD98}" type="pres">
      <dgm:prSet presAssocID="{BCD0C872-2890-4B0E-8947-05D96592E59C}" presName="node" presStyleLbl="node1" presStyleIdx="2" presStyleCnt="6" custScaleX="132443">
        <dgm:presLayoutVars>
          <dgm:bulletEnabled val="1"/>
        </dgm:presLayoutVars>
      </dgm:prSet>
      <dgm:spPr/>
      <dgm:t>
        <a:bodyPr/>
        <a:lstStyle/>
        <a:p>
          <a:endParaRPr lang="es-ES"/>
        </a:p>
      </dgm:t>
    </dgm:pt>
    <dgm:pt modelId="{3728C71A-D821-4DDF-92F9-5D7CEBB2094D}" type="pres">
      <dgm:prSet presAssocID="{BCD0C872-2890-4B0E-8947-05D96592E59C}" presName="spNode" presStyleCnt="0"/>
      <dgm:spPr/>
    </dgm:pt>
    <dgm:pt modelId="{91496150-CE10-4708-A73B-9B008B3F95B6}" type="pres">
      <dgm:prSet presAssocID="{4C5ACF53-D587-4632-AA70-55B43EBE36B8}" presName="sibTrans" presStyleLbl="sibTrans1D1" presStyleIdx="2" presStyleCnt="6"/>
      <dgm:spPr/>
      <dgm:t>
        <a:bodyPr/>
        <a:lstStyle/>
        <a:p>
          <a:endParaRPr lang="es-ES"/>
        </a:p>
      </dgm:t>
    </dgm:pt>
    <dgm:pt modelId="{B3F2CECB-D49F-4F22-B7D9-7693E99EF7FF}" type="pres">
      <dgm:prSet presAssocID="{DFDA11ED-11F1-482A-9387-80FD19912601}" presName="node" presStyleLbl="node1" presStyleIdx="3" presStyleCnt="6" custScaleX="148251">
        <dgm:presLayoutVars>
          <dgm:bulletEnabled val="1"/>
        </dgm:presLayoutVars>
      </dgm:prSet>
      <dgm:spPr/>
      <dgm:t>
        <a:bodyPr/>
        <a:lstStyle/>
        <a:p>
          <a:endParaRPr lang="es-ES"/>
        </a:p>
      </dgm:t>
    </dgm:pt>
    <dgm:pt modelId="{5FD747CB-B33D-40AF-84DE-C7304DDA2CB1}" type="pres">
      <dgm:prSet presAssocID="{DFDA11ED-11F1-482A-9387-80FD19912601}" presName="spNode" presStyleCnt="0"/>
      <dgm:spPr/>
    </dgm:pt>
    <dgm:pt modelId="{D5D4151A-971C-413B-8065-A30749D877C7}" type="pres">
      <dgm:prSet presAssocID="{EA57AC0D-7E14-43C1-8F5B-17573E0C9A83}" presName="sibTrans" presStyleLbl="sibTrans1D1" presStyleIdx="3" presStyleCnt="6"/>
      <dgm:spPr/>
      <dgm:t>
        <a:bodyPr/>
        <a:lstStyle/>
        <a:p>
          <a:endParaRPr lang="es-ES"/>
        </a:p>
      </dgm:t>
    </dgm:pt>
    <dgm:pt modelId="{2FBB3DD5-4721-42EF-947B-811A6B7552C5}" type="pres">
      <dgm:prSet presAssocID="{067DE91F-5875-416A-83FE-762AAF2680C1}" presName="node" presStyleLbl="node1" presStyleIdx="4" presStyleCnt="6" custScaleX="139363">
        <dgm:presLayoutVars>
          <dgm:bulletEnabled val="1"/>
        </dgm:presLayoutVars>
      </dgm:prSet>
      <dgm:spPr/>
      <dgm:t>
        <a:bodyPr/>
        <a:lstStyle/>
        <a:p>
          <a:endParaRPr lang="es-ES"/>
        </a:p>
      </dgm:t>
    </dgm:pt>
    <dgm:pt modelId="{334F2FC4-A6CA-4DFB-806B-59AE39E7D740}" type="pres">
      <dgm:prSet presAssocID="{067DE91F-5875-416A-83FE-762AAF2680C1}" presName="spNode" presStyleCnt="0"/>
      <dgm:spPr/>
    </dgm:pt>
    <dgm:pt modelId="{ED010544-6BD3-478F-92D1-42A7B6489659}" type="pres">
      <dgm:prSet presAssocID="{DEAA2F35-722B-4737-A991-BBC1ADCE9036}" presName="sibTrans" presStyleLbl="sibTrans1D1" presStyleIdx="4" presStyleCnt="6"/>
      <dgm:spPr/>
      <dgm:t>
        <a:bodyPr/>
        <a:lstStyle/>
        <a:p>
          <a:endParaRPr lang="es-ES"/>
        </a:p>
      </dgm:t>
    </dgm:pt>
    <dgm:pt modelId="{95DBFE4D-3E58-4247-ADAA-C6118920DE75}" type="pres">
      <dgm:prSet presAssocID="{A2B81017-66B4-4D6E-96A6-E6632B7708F9}" presName="node" presStyleLbl="node1" presStyleIdx="5" presStyleCnt="6" custScaleX="141554">
        <dgm:presLayoutVars>
          <dgm:bulletEnabled val="1"/>
        </dgm:presLayoutVars>
      </dgm:prSet>
      <dgm:spPr/>
      <dgm:t>
        <a:bodyPr/>
        <a:lstStyle/>
        <a:p>
          <a:endParaRPr lang="es-ES"/>
        </a:p>
      </dgm:t>
    </dgm:pt>
    <dgm:pt modelId="{76D60FEC-5E80-4CD2-8C60-AB82131CA685}" type="pres">
      <dgm:prSet presAssocID="{A2B81017-66B4-4D6E-96A6-E6632B7708F9}" presName="spNode" presStyleCnt="0"/>
      <dgm:spPr/>
    </dgm:pt>
    <dgm:pt modelId="{2527C3C0-DAF9-4F56-8A16-C76DDF47C5BB}" type="pres">
      <dgm:prSet presAssocID="{FED1A0E8-AFBC-42FD-B4DC-3DDC15500C46}" presName="sibTrans" presStyleLbl="sibTrans1D1" presStyleIdx="5" presStyleCnt="6"/>
      <dgm:spPr/>
      <dgm:t>
        <a:bodyPr/>
        <a:lstStyle/>
        <a:p>
          <a:endParaRPr lang="es-ES"/>
        </a:p>
      </dgm:t>
    </dgm:pt>
  </dgm:ptLst>
  <dgm:cxnLst>
    <dgm:cxn modelId="{750401C0-1BEC-4562-9660-68D8422839FB}" type="presOf" srcId="{B07DA8DE-0519-4D62-BE0B-7CA0307AA349}" destId="{0691A0E1-681C-4AB1-A224-401390FCDE9C}" srcOrd="0" destOrd="0" presId="urn:microsoft.com/office/officeart/2005/8/layout/cycle5"/>
    <dgm:cxn modelId="{3B7BEBC5-2FB7-4953-8E4E-1B838EE42DF2}" type="presOf" srcId="{DEAA2F35-722B-4737-A991-BBC1ADCE9036}" destId="{ED010544-6BD3-478F-92D1-42A7B6489659}" srcOrd="0" destOrd="0" presId="urn:microsoft.com/office/officeart/2005/8/layout/cycle5"/>
    <dgm:cxn modelId="{0BBE6B6A-FECF-423C-AEB5-6B82689727E1}" type="presOf" srcId="{4D348A5A-39AF-4E9E-B8B8-5AABA701B047}" destId="{91C2CDD1-9A95-4E2C-9947-E75911752FAE}" srcOrd="0" destOrd="0" presId="urn:microsoft.com/office/officeart/2005/8/layout/cycle5"/>
    <dgm:cxn modelId="{6A5C8540-AECB-4343-A87A-FD7C9AD35365}" srcId="{4D348A5A-39AF-4E9E-B8B8-5AABA701B047}" destId="{067DE91F-5875-416A-83FE-762AAF2680C1}" srcOrd="4" destOrd="0" parTransId="{C84AAE9B-3AAC-4E29-BB4F-A2E9139D362B}" sibTransId="{DEAA2F35-722B-4737-A991-BBC1ADCE9036}"/>
    <dgm:cxn modelId="{EE2BE964-DD78-4756-9040-8FB0623EF756}" type="presOf" srcId="{EA57AC0D-7E14-43C1-8F5B-17573E0C9A83}" destId="{D5D4151A-971C-413B-8065-A30749D877C7}" srcOrd="0" destOrd="0" presId="urn:microsoft.com/office/officeart/2005/8/layout/cycle5"/>
    <dgm:cxn modelId="{95A45AD4-4A0F-4254-9C91-CF26ECC11EEE}" srcId="{4D348A5A-39AF-4E9E-B8B8-5AABA701B047}" destId="{B07DA8DE-0519-4D62-BE0B-7CA0307AA349}" srcOrd="1" destOrd="0" parTransId="{D0470645-0F91-4C89-B53D-D20A173D1395}" sibTransId="{A462869C-5BFC-4790-97BB-90D244005F7F}"/>
    <dgm:cxn modelId="{E62BAD07-CD46-404F-84CB-9D76BE0B1F20}" type="presOf" srcId="{A2B81017-66B4-4D6E-96A6-E6632B7708F9}" destId="{95DBFE4D-3E58-4247-ADAA-C6118920DE75}" srcOrd="0" destOrd="0" presId="urn:microsoft.com/office/officeart/2005/8/layout/cycle5"/>
    <dgm:cxn modelId="{7403ABF2-980E-485D-B13B-4868E6A3F219}" type="presOf" srcId="{70D6C5C8-C4AE-437E-AFA5-FA9B333CF722}" destId="{27D567E4-4A42-448F-AF61-85BFDC290DB9}" srcOrd="0" destOrd="0" presId="urn:microsoft.com/office/officeart/2005/8/layout/cycle5"/>
    <dgm:cxn modelId="{B4853804-9AC9-4FDF-8AA4-1C52F5AA7FC1}" type="presOf" srcId="{A462869C-5BFC-4790-97BB-90D244005F7F}" destId="{45D13642-0443-4272-9039-52251396ED66}" srcOrd="0" destOrd="0" presId="urn:microsoft.com/office/officeart/2005/8/layout/cycle5"/>
    <dgm:cxn modelId="{DCF5AD44-F5E2-4E04-BF46-2457239C50DD}" type="presOf" srcId="{2DE7C5E0-3F77-42D0-9143-5DA0A4D17480}" destId="{97E2FCC0-7117-4E1D-BEA7-E80B12FC7A62}" srcOrd="0" destOrd="0" presId="urn:microsoft.com/office/officeart/2005/8/layout/cycle5"/>
    <dgm:cxn modelId="{44349CED-3F6F-401A-BB8F-C54B0CD67380}" srcId="{4D348A5A-39AF-4E9E-B8B8-5AABA701B047}" destId="{70D6C5C8-C4AE-437E-AFA5-FA9B333CF722}" srcOrd="0" destOrd="0" parTransId="{B4426622-C56F-4F7A-AB95-8708949A4A86}" sibTransId="{2DE7C5E0-3F77-42D0-9143-5DA0A4D17480}"/>
    <dgm:cxn modelId="{EF0C447F-B923-4F62-BABD-79885E7A4D46}" type="presOf" srcId="{BCD0C872-2890-4B0E-8947-05D96592E59C}" destId="{CE6855D9-5D01-4C33-9AB2-7900DF22BD98}" srcOrd="0" destOrd="0" presId="urn:microsoft.com/office/officeart/2005/8/layout/cycle5"/>
    <dgm:cxn modelId="{CDB8A8BC-76F4-4850-980F-77A084A179C5}" srcId="{4D348A5A-39AF-4E9E-B8B8-5AABA701B047}" destId="{DFDA11ED-11F1-482A-9387-80FD19912601}" srcOrd="3" destOrd="0" parTransId="{DE7B412C-D772-4D56-B94E-8DEF29F79628}" sibTransId="{EA57AC0D-7E14-43C1-8F5B-17573E0C9A83}"/>
    <dgm:cxn modelId="{49E3710C-9DCD-4394-A7E2-D7A3519EFD33}" srcId="{4D348A5A-39AF-4E9E-B8B8-5AABA701B047}" destId="{A2B81017-66B4-4D6E-96A6-E6632B7708F9}" srcOrd="5" destOrd="0" parTransId="{92163F71-7525-460D-9B81-4A3C3D2B3B07}" sibTransId="{FED1A0E8-AFBC-42FD-B4DC-3DDC15500C46}"/>
    <dgm:cxn modelId="{035D5009-17A7-443C-A9F6-DC402B6B44F6}" srcId="{4D348A5A-39AF-4E9E-B8B8-5AABA701B047}" destId="{BCD0C872-2890-4B0E-8947-05D96592E59C}" srcOrd="2" destOrd="0" parTransId="{85B57174-6200-41FF-9ACB-65DDEA879430}" sibTransId="{4C5ACF53-D587-4632-AA70-55B43EBE36B8}"/>
    <dgm:cxn modelId="{D664316D-6763-48C8-9616-4F4E2B76C911}" type="presOf" srcId="{DFDA11ED-11F1-482A-9387-80FD19912601}" destId="{B3F2CECB-D49F-4F22-B7D9-7693E99EF7FF}" srcOrd="0" destOrd="0" presId="urn:microsoft.com/office/officeart/2005/8/layout/cycle5"/>
    <dgm:cxn modelId="{4247D30C-3ACE-4A61-9BEF-BE829EFBCCB8}" type="presOf" srcId="{067DE91F-5875-416A-83FE-762AAF2680C1}" destId="{2FBB3DD5-4721-42EF-947B-811A6B7552C5}" srcOrd="0" destOrd="0" presId="urn:microsoft.com/office/officeart/2005/8/layout/cycle5"/>
    <dgm:cxn modelId="{698F3C26-A0F2-404E-9577-EADC151F44CA}" type="presOf" srcId="{4C5ACF53-D587-4632-AA70-55B43EBE36B8}" destId="{91496150-CE10-4708-A73B-9B008B3F95B6}" srcOrd="0" destOrd="0" presId="urn:microsoft.com/office/officeart/2005/8/layout/cycle5"/>
    <dgm:cxn modelId="{552BA513-1843-487F-B03C-038E34FEEBB7}" type="presOf" srcId="{FED1A0E8-AFBC-42FD-B4DC-3DDC15500C46}" destId="{2527C3C0-DAF9-4F56-8A16-C76DDF47C5BB}" srcOrd="0" destOrd="0" presId="urn:microsoft.com/office/officeart/2005/8/layout/cycle5"/>
    <dgm:cxn modelId="{860B56EC-7E4D-4C8F-8512-C73DDA3F68BA}" type="presParOf" srcId="{91C2CDD1-9A95-4E2C-9947-E75911752FAE}" destId="{27D567E4-4A42-448F-AF61-85BFDC290DB9}" srcOrd="0" destOrd="0" presId="urn:microsoft.com/office/officeart/2005/8/layout/cycle5"/>
    <dgm:cxn modelId="{8AE5E4C6-7393-42D9-BFFE-39E853ACD5C0}" type="presParOf" srcId="{91C2CDD1-9A95-4E2C-9947-E75911752FAE}" destId="{DE37BD11-E7F3-42F4-9771-FF32F3FC5D46}" srcOrd="1" destOrd="0" presId="urn:microsoft.com/office/officeart/2005/8/layout/cycle5"/>
    <dgm:cxn modelId="{09587C26-6FC2-412E-BE0A-475C686B489D}" type="presParOf" srcId="{91C2CDD1-9A95-4E2C-9947-E75911752FAE}" destId="{97E2FCC0-7117-4E1D-BEA7-E80B12FC7A62}" srcOrd="2" destOrd="0" presId="urn:microsoft.com/office/officeart/2005/8/layout/cycle5"/>
    <dgm:cxn modelId="{6887EE7F-8173-4A38-8739-401752593B59}" type="presParOf" srcId="{91C2CDD1-9A95-4E2C-9947-E75911752FAE}" destId="{0691A0E1-681C-4AB1-A224-401390FCDE9C}" srcOrd="3" destOrd="0" presId="urn:microsoft.com/office/officeart/2005/8/layout/cycle5"/>
    <dgm:cxn modelId="{317F00B2-1982-43AA-9309-37D177C0DBC2}" type="presParOf" srcId="{91C2CDD1-9A95-4E2C-9947-E75911752FAE}" destId="{0342E744-403E-45E9-96B1-27CAF7293E7E}" srcOrd="4" destOrd="0" presId="urn:microsoft.com/office/officeart/2005/8/layout/cycle5"/>
    <dgm:cxn modelId="{EB6BAA9F-92BA-4CAD-85AE-FA317F6D4498}" type="presParOf" srcId="{91C2CDD1-9A95-4E2C-9947-E75911752FAE}" destId="{45D13642-0443-4272-9039-52251396ED66}" srcOrd="5" destOrd="0" presId="urn:microsoft.com/office/officeart/2005/8/layout/cycle5"/>
    <dgm:cxn modelId="{69B7DB72-3041-4A9B-830E-36B39A2BFCC1}" type="presParOf" srcId="{91C2CDD1-9A95-4E2C-9947-E75911752FAE}" destId="{CE6855D9-5D01-4C33-9AB2-7900DF22BD98}" srcOrd="6" destOrd="0" presId="urn:microsoft.com/office/officeart/2005/8/layout/cycle5"/>
    <dgm:cxn modelId="{7B4FC30C-C5FA-443C-8E16-A6BEF8A1DC26}" type="presParOf" srcId="{91C2CDD1-9A95-4E2C-9947-E75911752FAE}" destId="{3728C71A-D821-4DDF-92F9-5D7CEBB2094D}" srcOrd="7" destOrd="0" presId="urn:microsoft.com/office/officeart/2005/8/layout/cycle5"/>
    <dgm:cxn modelId="{E4E28F6A-4953-4CB4-B31F-ACA1FADD7FA7}" type="presParOf" srcId="{91C2CDD1-9A95-4E2C-9947-E75911752FAE}" destId="{91496150-CE10-4708-A73B-9B008B3F95B6}" srcOrd="8" destOrd="0" presId="urn:microsoft.com/office/officeart/2005/8/layout/cycle5"/>
    <dgm:cxn modelId="{1B330C24-7ECD-4C5B-AC23-1DC9CA124478}" type="presParOf" srcId="{91C2CDD1-9A95-4E2C-9947-E75911752FAE}" destId="{B3F2CECB-D49F-4F22-B7D9-7693E99EF7FF}" srcOrd="9" destOrd="0" presId="urn:microsoft.com/office/officeart/2005/8/layout/cycle5"/>
    <dgm:cxn modelId="{1F4A0781-410E-40F5-8EA9-AB67B5E3031F}" type="presParOf" srcId="{91C2CDD1-9A95-4E2C-9947-E75911752FAE}" destId="{5FD747CB-B33D-40AF-84DE-C7304DDA2CB1}" srcOrd="10" destOrd="0" presId="urn:microsoft.com/office/officeart/2005/8/layout/cycle5"/>
    <dgm:cxn modelId="{1CF4F8B1-8283-4741-9BFC-FD2982EBCE6C}" type="presParOf" srcId="{91C2CDD1-9A95-4E2C-9947-E75911752FAE}" destId="{D5D4151A-971C-413B-8065-A30749D877C7}" srcOrd="11" destOrd="0" presId="urn:microsoft.com/office/officeart/2005/8/layout/cycle5"/>
    <dgm:cxn modelId="{C087DE89-C17E-462C-AB04-A6D54ABC5821}" type="presParOf" srcId="{91C2CDD1-9A95-4E2C-9947-E75911752FAE}" destId="{2FBB3DD5-4721-42EF-947B-811A6B7552C5}" srcOrd="12" destOrd="0" presId="urn:microsoft.com/office/officeart/2005/8/layout/cycle5"/>
    <dgm:cxn modelId="{F3BCF96E-043D-47F3-BAA8-7E1B38C1AF00}" type="presParOf" srcId="{91C2CDD1-9A95-4E2C-9947-E75911752FAE}" destId="{334F2FC4-A6CA-4DFB-806B-59AE39E7D740}" srcOrd="13" destOrd="0" presId="urn:microsoft.com/office/officeart/2005/8/layout/cycle5"/>
    <dgm:cxn modelId="{4E7505C3-9CEB-4414-BCDA-EE13308C927F}" type="presParOf" srcId="{91C2CDD1-9A95-4E2C-9947-E75911752FAE}" destId="{ED010544-6BD3-478F-92D1-42A7B6489659}" srcOrd="14" destOrd="0" presId="urn:microsoft.com/office/officeart/2005/8/layout/cycle5"/>
    <dgm:cxn modelId="{68BCFCA7-CD4D-44AF-8ACE-53539EE7038B}" type="presParOf" srcId="{91C2CDD1-9A95-4E2C-9947-E75911752FAE}" destId="{95DBFE4D-3E58-4247-ADAA-C6118920DE75}" srcOrd="15" destOrd="0" presId="urn:microsoft.com/office/officeart/2005/8/layout/cycle5"/>
    <dgm:cxn modelId="{9391E6EA-1C31-451B-A3BC-102CAD92C43D}" type="presParOf" srcId="{91C2CDD1-9A95-4E2C-9947-E75911752FAE}" destId="{76D60FEC-5E80-4CD2-8C60-AB82131CA685}" srcOrd="16" destOrd="0" presId="urn:microsoft.com/office/officeart/2005/8/layout/cycle5"/>
    <dgm:cxn modelId="{44B0AC08-113E-4E67-8B49-BA728D256534}" type="presParOf" srcId="{91C2CDD1-9A95-4E2C-9947-E75911752FAE}" destId="{2527C3C0-DAF9-4F56-8A16-C76DDF47C5BB}" srcOrd="17"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348A5A-39AF-4E9E-B8B8-5AABA701B047}"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ES"/>
        </a:p>
      </dgm:t>
    </dgm:pt>
    <dgm:pt modelId="{70D6C5C8-C4AE-437E-AFA5-FA9B333CF722}">
      <dgm:prSet phldrT="[Texto]" custT="1"/>
      <dgm:spPr/>
      <dgm:t>
        <a:bodyPr/>
        <a:lstStyle/>
        <a:p>
          <a:r>
            <a:rPr lang="es-ES" sz="700" b="1" dirty="0" smtClean="0">
              <a:solidFill>
                <a:schemeClr val="tx1"/>
              </a:solidFill>
              <a:latin typeface="Arial Narrow" panose="020B0606020202030204" pitchFamily="34" charset="0"/>
            </a:rPr>
            <a:t>Primera infancia</a:t>
          </a:r>
        </a:p>
        <a:p>
          <a:r>
            <a:rPr lang="es-ES" sz="800" b="1" dirty="0" smtClean="0">
              <a:solidFill>
                <a:schemeClr val="bg1"/>
              </a:solidFill>
              <a:latin typeface="Arial Narrow" panose="020B0606020202030204" pitchFamily="34" charset="0"/>
            </a:rPr>
            <a:t>25%</a:t>
          </a:r>
        </a:p>
        <a:p>
          <a:r>
            <a:rPr lang="es-ES" sz="800" b="1" dirty="0" smtClean="0">
              <a:solidFill>
                <a:schemeClr val="bg1"/>
              </a:solidFill>
              <a:latin typeface="Arial Narrow" panose="020B0606020202030204" pitchFamily="34" charset="0"/>
            </a:rPr>
            <a:t>209 casos</a:t>
          </a:r>
          <a:endParaRPr lang="es-ES" sz="800" b="1" dirty="0">
            <a:solidFill>
              <a:schemeClr val="bg1"/>
            </a:solidFill>
            <a:latin typeface="Arial Narrow" panose="020B0606020202030204" pitchFamily="34" charset="0"/>
          </a:endParaRPr>
        </a:p>
      </dgm:t>
    </dgm:pt>
    <dgm:pt modelId="{B4426622-C56F-4F7A-AB95-8708949A4A86}" type="parTrans" cxnId="{44349CED-3F6F-401A-BB8F-C54B0CD67380}">
      <dgm:prSet/>
      <dgm:spPr/>
      <dgm:t>
        <a:bodyPr/>
        <a:lstStyle/>
        <a:p>
          <a:endParaRPr lang="es-ES" sz="1000" b="1">
            <a:solidFill>
              <a:schemeClr val="tx1"/>
            </a:solidFill>
            <a:latin typeface="Arial Narrow" panose="020B0606020202030204" pitchFamily="34" charset="0"/>
          </a:endParaRPr>
        </a:p>
      </dgm:t>
    </dgm:pt>
    <dgm:pt modelId="{2DE7C5E0-3F77-42D0-9143-5DA0A4D17480}" type="sibTrans" cxnId="{44349CED-3F6F-401A-BB8F-C54B0CD67380}">
      <dgm:prSet/>
      <dgm:spPr/>
      <dgm:t>
        <a:bodyPr/>
        <a:lstStyle/>
        <a:p>
          <a:endParaRPr lang="es-ES" sz="1000" b="1">
            <a:solidFill>
              <a:schemeClr val="tx1"/>
            </a:solidFill>
            <a:latin typeface="Arial Narrow" panose="020B0606020202030204" pitchFamily="34" charset="0"/>
          </a:endParaRPr>
        </a:p>
      </dgm:t>
    </dgm:pt>
    <dgm:pt modelId="{B07DA8DE-0519-4D62-BE0B-7CA0307AA349}">
      <dgm:prSet phldrT="[Texto]" custT="1"/>
      <dgm:spPr/>
      <dgm:t>
        <a:bodyPr/>
        <a:lstStyle/>
        <a:p>
          <a:r>
            <a:rPr lang="es-ES" sz="700" b="1" dirty="0" smtClean="0">
              <a:solidFill>
                <a:schemeClr val="tx1"/>
              </a:solidFill>
              <a:latin typeface="Arial Narrow" panose="020B0606020202030204" pitchFamily="34" charset="0"/>
            </a:rPr>
            <a:t>Infancia</a:t>
          </a:r>
        </a:p>
        <a:p>
          <a:r>
            <a:rPr lang="es-ES" sz="800" b="1" dirty="0" smtClean="0">
              <a:solidFill>
                <a:schemeClr val="bg1"/>
              </a:solidFill>
              <a:latin typeface="Arial Narrow" panose="020B0606020202030204" pitchFamily="34" charset="0"/>
            </a:rPr>
            <a:t>17%</a:t>
          </a:r>
        </a:p>
        <a:p>
          <a:r>
            <a:rPr lang="es-ES" sz="800" b="1" dirty="0" smtClean="0">
              <a:solidFill>
                <a:schemeClr val="bg1"/>
              </a:solidFill>
              <a:latin typeface="Arial Narrow" panose="020B0606020202030204" pitchFamily="34" charset="0"/>
            </a:rPr>
            <a:t>145  casos</a:t>
          </a:r>
          <a:endParaRPr lang="es-ES" sz="800" b="1" dirty="0">
            <a:solidFill>
              <a:schemeClr val="bg1"/>
            </a:solidFill>
            <a:latin typeface="Arial Narrow" panose="020B0606020202030204" pitchFamily="34" charset="0"/>
          </a:endParaRPr>
        </a:p>
      </dgm:t>
    </dgm:pt>
    <dgm:pt modelId="{D0470645-0F91-4C89-B53D-D20A173D1395}" type="parTrans" cxnId="{95A45AD4-4A0F-4254-9C91-CF26ECC11EEE}">
      <dgm:prSet/>
      <dgm:spPr/>
      <dgm:t>
        <a:bodyPr/>
        <a:lstStyle/>
        <a:p>
          <a:endParaRPr lang="es-ES" sz="1000" b="1">
            <a:solidFill>
              <a:schemeClr val="tx1"/>
            </a:solidFill>
            <a:latin typeface="Arial Narrow" panose="020B0606020202030204" pitchFamily="34" charset="0"/>
          </a:endParaRPr>
        </a:p>
      </dgm:t>
    </dgm:pt>
    <dgm:pt modelId="{A462869C-5BFC-4790-97BB-90D244005F7F}" type="sibTrans" cxnId="{95A45AD4-4A0F-4254-9C91-CF26ECC11EEE}">
      <dgm:prSet/>
      <dgm:spPr/>
      <dgm:t>
        <a:bodyPr/>
        <a:lstStyle/>
        <a:p>
          <a:endParaRPr lang="es-ES" sz="1000" b="1">
            <a:solidFill>
              <a:schemeClr val="tx1"/>
            </a:solidFill>
            <a:latin typeface="Arial Narrow" panose="020B0606020202030204" pitchFamily="34" charset="0"/>
          </a:endParaRPr>
        </a:p>
      </dgm:t>
    </dgm:pt>
    <dgm:pt modelId="{BCD0C872-2890-4B0E-8947-05D96592E59C}">
      <dgm:prSet phldrT="[Texto]" custT="1"/>
      <dgm:spPr/>
      <dgm:t>
        <a:bodyPr/>
        <a:lstStyle/>
        <a:p>
          <a:r>
            <a:rPr lang="es-ES" sz="700" b="1" dirty="0" smtClean="0">
              <a:solidFill>
                <a:schemeClr val="tx1"/>
              </a:solidFill>
              <a:latin typeface="Arial Narrow" panose="020B0606020202030204" pitchFamily="34" charset="0"/>
            </a:rPr>
            <a:t>Adolescencia</a:t>
          </a:r>
        </a:p>
        <a:p>
          <a:r>
            <a:rPr lang="es-ES" sz="800" b="1" dirty="0" smtClean="0">
              <a:solidFill>
                <a:schemeClr val="bg1"/>
              </a:solidFill>
              <a:latin typeface="Arial Narrow" panose="020B0606020202030204" pitchFamily="34" charset="0"/>
            </a:rPr>
            <a:t>12%</a:t>
          </a:r>
        </a:p>
        <a:p>
          <a:r>
            <a:rPr lang="es-ES" sz="800" b="1" dirty="0" smtClean="0">
              <a:solidFill>
                <a:schemeClr val="bg1"/>
              </a:solidFill>
              <a:latin typeface="Arial Narrow" panose="020B0606020202030204" pitchFamily="34" charset="0"/>
            </a:rPr>
            <a:t>98 casos</a:t>
          </a:r>
          <a:endParaRPr lang="es-ES" sz="800" b="1" dirty="0">
            <a:solidFill>
              <a:schemeClr val="bg1"/>
            </a:solidFill>
            <a:latin typeface="Arial Narrow" panose="020B0606020202030204" pitchFamily="34" charset="0"/>
          </a:endParaRPr>
        </a:p>
      </dgm:t>
    </dgm:pt>
    <dgm:pt modelId="{85B57174-6200-41FF-9ACB-65DDEA879430}" type="parTrans" cxnId="{035D5009-17A7-443C-A9F6-DC402B6B44F6}">
      <dgm:prSet/>
      <dgm:spPr/>
      <dgm:t>
        <a:bodyPr/>
        <a:lstStyle/>
        <a:p>
          <a:endParaRPr lang="es-ES" sz="1000" b="1">
            <a:solidFill>
              <a:schemeClr val="tx1"/>
            </a:solidFill>
            <a:latin typeface="Arial Narrow" panose="020B0606020202030204" pitchFamily="34" charset="0"/>
          </a:endParaRPr>
        </a:p>
      </dgm:t>
    </dgm:pt>
    <dgm:pt modelId="{4C5ACF53-D587-4632-AA70-55B43EBE36B8}" type="sibTrans" cxnId="{035D5009-17A7-443C-A9F6-DC402B6B44F6}">
      <dgm:prSet/>
      <dgm:spPr/>
      <dgm:t>
        <a:bodyPr/>
        <a:lstStyle/>
        <a:p>
          <a:endParaRPr lang="es-ES" sz="1000" b="1">
            <a:solidFill>
              <a:schemeClr val="tx1"/>
            </a:solidFill>
            <a:latin typeface="Arial Narrow" panose="020B0606020202030204" pitchFamily="34" charset="0"/>
          </a:endParaRPr>
        </a:p>
      </dgm:t>
    </dgm:pt>
    <dgm:pt modelId="{DFDA11ED-11F1-482A-9387-80FD19912601}">
      <dgm:prSet phldrT="[Texto]" custT="1"/>
      <dgm:spPr/>
      <dgm:t>
        <a:bodyPr/>
        <a:lstStyle/>
        <a:p>
          <a:r>
            <a:rPr lang="es-ES" sz="700" b="1" dirty="0" smtClean="0">
              <a:solidFill>
                <a:schemeClr val="tx1"/>
              </a:solidFill>
              <a:latin typeface="Arial Narrow" panose="020B0606020202030204" pitchFamily="34" charset="0"/>
            </a:rPr>
            <a:t>Juventud</a:t>
          </a:r>
        </a:p>
        <a:p>
          <a:r>
            <a:rPr lang="es-ES" sz="800" b="1" dirty="0" smtClean="0">
              <a:solidFill>
                <a:schemeClr val="bg1"/>
              </a:solidFill>
              <a:latin typeface="Arial Narrow" panose="020B0606020202030204" pitchFamily="34" charset="0"/>
            </a:rPr>
            <a:t>25%</a:t>
          </a:r>
        </a:p>
        <a:p>
          <a:r>
            <a:rPr lang="es-ES" sz="800" b="1" dirty="0" smtClean="0">
              <a:solidFill>
                <a:schemeClr val="bg1"/>
              </a:solidFill>
              <a:latin typeface="Arial Narrow" panose="020B0606020202030204" pitchFamily="34" charset="0"/>
            </a:rPr>
            <a:t>208  casos</a:t>
          </a:r>
          <a:endParaRPr lang="es-ES" sz="800" b="1" dirty="0">
            <a:solidFill>
              <a:schemeClr val="bg1"/>
            </a:solidFill>
            <a:latin typeface="Arial Narrow" panose="020B0606020202030204" pitchFamily="34" charset="0"/>
          </a:endParaRPr>
        </a:p>
      </dgm:t>
    </dgm:pt>
    <dgm:pt modelId="{DE7B412C-D772-4D56-B94E-8DEF29F79628}" type="parTrans" cxnId="{CDB8A8BC-76F4-4850-980F-77A084A179C5}">
      <dgm:prSet/>
      <dgm:spPr/>
      <dgm:t>
        <a:bodyPr/>
        <a:lstStyle/>
        <a:p>
          <a:endParaRPr lang="es-ES" sz="1000" b="1">
            <a:solidFill>
              <a:schemeClr val="tx1"/>
            </a:solidFill>
            <a:latin typeface="Arial Narrow" panose="020B0606020202030204" pitchFamily="34" charset="0"/>
          </a:endParaRPr>
        </a:p>
      </dgm:t>
    </dgm:pt>
    <dgm:pt modelId="{EA57AC0D-7E14-43C1-8F5B-17573E0C9A83}" type="sibTrans" cxnId="{CDB8A8BC-76F4-4850-980F-77A084A179C5}">
      <dgm:prSet/>
      <dgm:spPr/>
      <dgm:t>
        <a:bodyPr/>
        <a:lstStyle/>
        <a:p>
          <a:endParaRPr lang="es-ES" sz="1000" b="1">
            <a:solidFill>
              <a:schemeClr val="tx1"/>
            </a:solidFill>
            <a:latin typeface="Arial Narrow" panose="020B0606020202030204" pitchFamily="34" charset="0"/>
          </a:endParaRPr>
        </a:p>
      </dgm:t>
    </dgm:pt>
    <dgm:pt modelId="{067DE91F-5875-416A-83FE-762AAF2680C1}">
      <dgm:prSet phldrT="[Texto]" custT="1"/>
      <dgm:spPr/>
      <dgm:t>
        <a:bodyPr/>
        <a:lstStyle/>
        <a:p>
          <a:r>
            <a:rPr lang="es-ES" sz="700" b="1" dirty="0" smtClean="0">
              <a:solidFill>
                <a:schemeClr val="tx1"/>
              </a:solidFill>
              <a:latin typeface="Arial Narrow" panose="020B0606020202030204" pitchFamily="34" charset="0"/>
            </a:rPr>
            <a:t>Adultez</a:t>
          </a:r>
        </a:p>
        <a:p>
          <a:r>
            <a:rPr lang="es-ES" sz="800" b="1" dirty="0" smtClean="0">
              <a:solidFill>
                <a:schemeClr val="bg1"/>
              </a:solidFill>
              <a:latin typeface="Arial Narrow" panose="020B0606020202030204" pitchFamily="34" charset="0"/>
            </a:rPr>
            <a:t>17%</a:t>
          </a:r>
        </a:p>
        <a:p>
          <a:r>
            <a:rPr lang="es-ES" sz="800" b="1" dirty="0" smtClean="0">
              <a:solidFill>
                <a:schemeClr val="bg1"/>
              </a:solidFill>
              <a:latin typeface="Arial Narrow" panose="020B0606020202030204" pitchFamily="34" charset="0"/>
            </a:rPr>
            <a:t>145 casos</a:t>
          </a:r>
          <a:endParaRPr lang="es-ES" sz="800" b="1" dirty="0">
            <a:solidFill>
              <a:schemeClr val="bg1"/>
            </a:solidFill>
            <a:latin typeface="Arial Narrow" panose="020B0606020202030204" pitchFamily="34" charset="0"/>
          </a:endParaRPr>
        </a:p>
      </dgm:t>
    </dgm:pt>
    <dgm:pt modelId="{C84AAE9B-3AAC-4E29-BB4F-A2E9139D362B}" type="parTrans" cxnId="{6A5C8540-AECB-4343-A87A-FD7C9AD35365}">
      <dgm:prSet/>
      <dgm:spPr/>
      <dgm:t>
        <a:bodyPr/>
        <a:lstStyle/>
        <a:p>
          <a:endParaRPr lang="es-ES" sz="1000" b="1">
            <a:solidFill>
              <a:schemeClr val="tx1"/>
            </a:solidFill>
            <a:latin typeface="Arial Narrow" panose="020B0606020202030204" pitchFamily="34" charset="0"/>
          </a:endParaRPr>
        </a:p>
      </dgm:t>
    </dgm:pt>
    <dgm:pt modelId="{DEAA2F35-722B-4737-A991-BBC1ADCE9036}" type="sibTrans" cxnId="{6A5C8540-AECB-4343-A87A-FD7C9AD35365}">
      <dgm:prSet/>
      <dgm:spPr/>
      <dgm:t>
        <a:bodyPr/>
        <a:lstStyle/>
        <a:p>
          <a:endParaRPr lang="es-ES" sz="1000" b="1">
            <a:solidFill>
              <a:schemeClr val="tx1"/>
            </a:solidFill>
            <a:latin typeface="Arial Narrow" panose="020B0606020202030204" pitchFamily="34" charset="0"/>
          </a:endParaRPr>
        </a:p>
      </dgm:t>
    </dgm:pt>
    <dgm:pt modelId="{A2B81017-66B4-4D6E-96A6-E6632B7708F9}">
      <dgm:prSet phldrT="[Texto]" custT="1"/>
      <dgm:spPr/>
      <dgm:t>
        <a:bodyPr/>
        <a:lstStyle/>
        <a:p>
          <a:r>
            <a:rPr lang="es-ES" sz="700" b="1" dirty="0" smtClean="0">
              <a:solidFill>
                <a:schemeClr val="tx1"/>
              </a:solidFill>
              <a:latin typeface="Arial Narrow" panose="020B0606020202030204" pitchFamily="34" charset="0"/>
            </a:rPr>
            <a:t>Adulto Mayor</a:t>
          </a:r>
        </a:p>
        <a:p>
          <a:r>
            <a:rPr lang="es-ES" sz="800" b="1" dirty="0" smtClean="0">
              <a:solidFill>
                <a:schemeClr val="bg1"/>
              </a:solidFill>
              <a:latin typeface="Arial Narrow" panose="020B0606020202030204" pitchFamily="34" charset="0"/>
            </a:rPr>
            <a:t>3,0%</a:t>
          </a:r>
        </a:p>
        <a:p>
          <a:r>
            <a:rPr lang="es-ES" sz="800" b="1" dirty="0" smtClean="0">
              <a:solidFill>
                <a:schemeClr val="bg1"/>
              </a:solidFill>
              <a:latin typeface="Arial Narrow" panose="020B0606020202030204" pitchFamily="34" charset="0"/>
            </a:rPr>
            <a:t>28 casos</a:t>
          </a:r>
          <a:endParaRPr lang="es-ES" sz="800" b="1" dirty="0">
            <a:solidFill>
              <a:schemeClr val="bg1"/>
            </a:solidFill>
            <a:latin typeface="Arial Narrow" panose="020B0606020202030204" pitchFamily="34" charset="0"/>
          </a:endParaRPr>
        </a:p>
      </dgm:t>
    </dgm:pt>
    <dgm:pt modelId="{92163F71-7525-460D-9B81-4A3C3D2B3B07}" type="parTrans" cxnId="{49E3710C-9DCD-4394-A7E2-D7A3519EFD33}">
      <dgm:prSet/>
      <dgm:spPr/>
      <dgm:t>
        <a:bodyPr/>
        <a:lstStyle/>
        <a:p>
          <a:endParaRPr lang="es-ES" sz="1000" b="1">
            <a:solidFill>
              <a:schemeClr val="tx1"/>
            </a:solidFill>
            <a:latin typeface="Arial Narrow" panose="020B0606020202030204" pitchFamily="34" charset="0"/>
          </a:endParaRPr>
        </a:p>
      </dgm:t>
    </dgm:pt>
    <dgm:pt modelId="{FED1A0E8-AFBC-42FD-B4DC-3DDC15500C46}" type="sibTrans" cxnId="{49E3710C-9DCD-4394-A7E2-D7A3519EFD33}">
      <dgm:prSet/>
      <dgm:spPr/>
      <dgm:t>
        <a:bodyPr/>
        <a:lstStyle/>
        <a:p>
          <a:endParaRPr lang="es-ES" sz="1000" b="1">
            <a:solidFill>
              <a:schemeClr val="tx1"/>
            </a:solidFill>
            <a:latin typeface="Arial Narrow" panose="020B0606020202030204" pitchFamily="34" charset="0"/>
          </a:endParaRPr>
        </a:p>
      </dgm:t>
    </dgm:pt>
    <dgm:pt modelId="{91C2CDD1-9A95-4E2C-9947-E75911752FAE}" type="pres">
      <dgm:prSet presAssocID="{4D348A5A-39AF-4E9E-B8B8-5AABA701B047}" presName="cycle" presStyleCnt="0">
        <dgm:presLayoutVars>
          <dgm:dir/>
          <dgm:resizeHandles val="exact"/>
        </dgm:presLayoutVars>
      </dgm:prSet>
      <dgm:spPr/>
      <dgm:t>
        <a:bodyPr/>
        <a:lstStyle/>
        <a:p>
          <a:endParaRPr lang="es-ES"/>
        </a:p>
      </dgm:t>
    </dgm:pt>
    <dgm:pt modelId="{27D567E4-4A42-448F-AF61-85BFDC290DB9}" type="pres">
      <dgm:prSet presAssocID="{70D6C5C8-C4AE-437E-AFA5-FA9B333CF722}" presName="node" presStyleLbl="node1" presStyleIdx="0" presStyleCnt="6" custScaleX="148251">
        <dgm:presLayoutVars>
          <dgm:bulletEnabled val="1"/>
        </dgm:presLayoutVars>
      </dgm:prSet>
      <dgm:spPr/>
      <dgm:t>
        <a:bodyPr/>
        <a:lstStyle/>
        <a:p>
          <a:endParaRPr lang="es-ES"/>
        </a:p>
      </dgm:t>
    </dgm:pt>
    <dgm:pt modelId="{DE37BD11-E7F3-42F4-9771-FF32F3FC5D46}" type="pres">
      <dgm:prSet presAssocID="{70D6C5C8-C4AE-437E-AFA5-FA9B333CF722}" presName="spNode" presStyleCnt="0"/>
      <dgm:spPr/>
    </dgm:pt>
    <dgm:pt modelId="{97E2FCC0-7117-4E1D-BEA7-E80B12FC7A62}" type="pres">
      <dgm:prSet presAssocID="{2DE7C5E0-3F77-42D0-9143-5DA0A4D17480}" presName="sibTrans" presStyleLbl="sibTrans1D1" presStyleIdx="0" presStyleCnt="6"/>
      <dgm:spPr/>
      <dgm:t>
        <a:bodyPr/>
        <a:lstStyle/>
        <a:p>
          <a:endParaRPr lang="es-ES"/>
        </a:p>
      </dgm:t>
    </dgm:pt>
    <dgm:pt modelId="{0691A0E1-681C-4AB1-A224-401390FCDE9C}" type="pres">
      <dgm:prSet presAssocID="{B07DA8DE-0519-4D62-BE0B-7CA0307AA349}" presName="node" presStyleLbl="node1" presStyleIdx="1" presStyleCnt="6" custScaleX="149622">
        <dgm:presLayoutVars>
          <dgm:bulletEnabled val="1"/>
        </dgm:presLayoutVars>
      </dgm:prSet>
      <dgm:spPr/>
      <dgm:t>
        <a:bodyPr/>
        <a:lstStyle/>
        <a:p>
          <a:endParaRPr lang="es-ES"/>
        </a:p>
      </dgm:t>
    </dgm:pt>
    <dgm:pt modelId="{0342E744-403E-45E9-96B1-27CAF7293E7E}" type="pres">
      <dgm:prSet presAssocID="{B07DA8DE-0519-4D62-BE0B-7CA0307AA349}" presName="spNode" presStyleCnt="0"/>
      <dgm:spPr/>
    </dgm:pt>
    <dgm:pt modelId="{45D13642-0443-4272-9039-52251396ED66}" type="pres">
      <dgm:prSet presAssocID="{A462869C-5BFC-4790-97BB-90D244005F7F}" presName="sibTrans" presStyleLbl="sibTrans1D1" presStyleIdx="1" presStyleCnt="6"/>
      <dgm:spPr/>
      <dgm:t>
        <a:bodyPr/>
        <a:lstStyle/>
        <a:p>
          <a:endParaRPr lang="es-ES"/>
        </a:p>
      </dgm:t>
    </dgm:pt>
    <dgm:pt modelId="{CE6855D9-5D01-4C33-9AB2-7900DF22BD98}" type="pres">
      <dgm:prSet presAssocID="{BCD0C872-2890-4B0E-8947-05D96592E59C}" presName="node" presStyleLbl="node1" presStyleIdx="2" presStyleCnt="6" custScaleX="132443">
        <dgm:presLayoutVars>
          <dgm:bulletEnabled val="1"/>
        </dgm:presLayoutVars>
      </dgm:prSet>
      <dgm:spPr/>
      <dgm:t>
        <a:bodyPr/>
        <a:lstStyle/>
        <a:p>
          <a:endParaRPr lang="es-ES"/>
        </a:p>
      </dgm:t>
    </dgm:pt>
    <dgm:pt modelId="{3728C71A-D821-4DDF-92F9-5D7CEBB2094D}" type="pres">
      <dgm:prSet presAssocID="{BCD0C872-2890-4B0E-8947-05D96592E59C}" presName="spNode" presStyleCnt="0"/>
      <dgm:spPr/>
    </dgm:pt>
    <dgm:pt modelId="{91496150-CE10-4708-A73B-9B008B3F95B6}" type="pres">
      <dgm:prSet presAssocID="{4C5ACF53-D587-4632-AA70-55B43EBE36B8}" presName="sibTrans" presStyleLbl="sibTrans1D1" presStyleIdx="2" presStyleCnt="6"/>
      <dgm:spPr/>
      <dgm:t>
        <a:bodyPr/>
        <a:lstStyle/>
        <a:p>
          <a:endParaRPr lang="es-ES"/>
        </a:p>
      </dgm:t>
    </dgm:pt>
    <dgm:pt modelId="{B3F2CECB-D49F-4F22-B7D9-7693E99EF7FF}" type="pres">
      <dgm:prSet presAssocID="{DFDA11ED-11F1-482A-9387-80FD19912601}" presName="node" presStyleLbl="node1" presStyleIdx="3" presStyleCnt="6" custScaleX="148251">
        <dgm:presLayoutVars>
          <dgm:bulletEnabled val="1"/>
        </dgm:presLayoutVars>
      </dgm:prSet>
      <dgm:spPr/>
      <dgm:t>
        <a:bodyPr/>
        <a:lstStyle/>
        <a:p>
          <a:endParaRPr lang="es-ES"/>
        </a:p>
      </dgm:t>
    </dgm:pt>
    <dgm:pt modelId="{5FD747CB-B33D-40AF-84DE-C7304DDA2CB1}" type="pres">
      <dgm:prSet presAssocID="{DFDA11ED-11F1-482A-9387-80FD19912601}" presName="spNode" presStyleCnt="0"/>
      <dgm:spPr/>
    </dgm:pt>
    <dgm:pt modelId="{D5D4151A-971C-413B-8065-A30749D877C7}" type="pres">
      <dgm:prSet presAssocID="{EA57AC0D-7E14-43C1-8F5B-17573E0C9A83}" presName="sibTrans" presStyleLbl="sibTrans1D1" presStyleIdx="3" presStyleCnt="6"/>
      <dgm:spPr/>
      <dgm:t>
        <a:bodyPr/>
        <a:lstStyle/>
        <a:p>
          <a:endParaRPr lang="es-ES"/>
        </a:p>
      </dgm:t>
    </dgm:pt>
    <dgm:pt modelId="{2FBB3DD5-4721-42EF-947B-811A6B7552C5}" type="pres">
      <dgm:prSet presAssocID="{067DE91F-5875-416A-83FE-762AAF2680C1}" presName="node" presStyleLbl="node1" presStyleIdx="4" presStyleCnt="6" custScaleX="139363">
        <dgm:presLayoutVars>
          <dgm:bulletEnabled val="1"/>
        </dgm:presLayoutVars>
      </dgm:prSet>
      <dgm:spPr/>
      <dgm:t>
        <a:bodyPr/>
        <a:lstStyle/>
        <a:p>
          <a:endParaRPr lang="es-ES"/>
        </a:p>
      </dgm:t>
    </dgm:pt>
    <dgm:pt modelId="{334F2FC4-A6CA-4DFB-806B-59AE39E7D740}" type="pres">
      <dgm:prSet presAssocID="{067DE91F-5875-416A-83FE-762AAF2680C1}" presName="spNode" presStyleCnt="0"/>
      <dgm:spPr/>
    </dgm:pt>
    <dgm:pt modelId="{ED010544-6BD3-478F-92D1-42A7B6489659}" type="pres">
      <dgm:prSet presAssocID="{DEAA2F35-722B-4737-A991-BBC1ADCE9036}" presName="sibTrans" presStyleLbl="sibTrans1D1" presStyleIdx="4" presStyleCnt="6"/>
      <dgm:spPr/>
      <dgm:t>
        <a:bodyPr/>
        <a:lstStyle/>
        <a:p>
          <a:endParaRPr lang="es-ES"/>
        </a:p>
      </dgm:t>
    </dgm:pt>
    <dgm:pt modelId="{95DBFE4D-3E58-4247-ADAA-C6118920DE75}" type="pres">
      <dgm:prSet presAssocID="{A2B81017-66B4-4D6E-96A6-E6632B7708F9}" presName="node" presStyleLbl="node1" presStyleIdx="5" presStyleCnt="6" custScaleX="141554">
        <dgm:presLayoutVars>
          <dgm:bulletEnabled val="1"/>
        </dgm:presLayoutVars>
      </dgm:prSet>
      <dgm:spPr/>
      <dgm:t>
        <a:bodyPr/>
        <a:lstStyle/>
        <a:p>
          <a:endParaRPr lang="es-ES"/>
        </a:p>
      </dgm:t>
    </dgm:pt>
    <dgm:pt modelId="{76D60FEC-5E80-4CD2-8C60-AB82131CA685}" type="pres">
      <dgm:prSet presAssocID="{A2B81017-66B4-4D6E-96A6-E6632B7708F9}" presName="spNode" presStyleCnt="0"/>
      <dgm:spPr/>
    </dgm:pt>
    <dgm:pt modelId="{2527C3C0-DAF9-4F56-8A16-C76DDF47C5BB}" type="pres">
      <dgm:prSet presAssocID="{FED1A0E8-AFBC-42FD-B4DC-3DDC15500C46}" presName="sibTrans" presStyleLbl="sibTrans1D1" presStyleIdx="5" presStyleCnt="6"/>
      <dgm:spPr/>
      <dgm:t>
        <a:bodyPr/>
        <a:lstStyle/>
        <a:p>
          <a:endParaRPr lang="es-ES"/>
        </a:p>
      </dgm:t>
    </dgm:pt>
  </dgm:ptLst>
  <dgm:cxnLst>
    <dgm:cxn modelId="{6A5C8540-AECB-4343-A87A-FD7C9AD35365}" srcId="{4D348A5A-39AF-4E9E-B8B8-5AABA701B047}" destId="{067DE91F-5875-416A-83FE-762AAF2680C1}" srcOrd="4" destOrd="0" parTransId="{C84AAE9B-3AAC-4E29-BB4F-A2E9139D362B}" sibTransId="{DEAA2F35-722B-4737-A991-BBC1ADCE9036}"/>
    <dgm:cxn modelId="{AA6197D2-7AEA-4827-A0BF-12F344288236}" type="presOf" srcId="{70D6C5C8-C4AE-437E-AFA5-FA9B333CF722}" destId="{27D567E4-4A42-448F-AF61-85BFDC290DB9}" srcOrd="0" destOrd="0" presId="urn:microsoft.com/office/officeart/2005/8/layout/cycle5"/>
    <dgm:cxn modelId="{02B5495F-9ACC-4BF2-AC56-319F7280E5A9}" type="presOf" srcId="{4D348A5A-39AF-4E9E-B8B8-5AABA701B047}" destId="{91C2CDD1-9A95-4E2C-9947-E75911752FAE}" srcOrd="0" destOrd="0" presId="urn:microsoft.com/office/officeart/2005/8/layout/cycle5"/>
    <dgm:cxn modelId="{95A45AD4-4A0F-4254-9C91-CF26ECC11EEE}" srcId="{4D348A5A-39AF-4E9E-B8B8-5AABA701B047}" destId="{B07DA8DE-0519-4D62-BE0B-7CA0307AA349}" srcOrd="1" destOrd="0" parTransId="{D0470645-0F91-4C89-B53D-D20A173D1395}" sibTransId="{A462869C-5BFC-4790-97BB-90D244005F7F}"/>
    <dgm:cxn modelId="{3EC4194F-9086-4A9E-B320-60E8715C664B}" type="presOf" srcId="{B07DA8DE-0519-4D62-BE0B-7CA0307AA349}" destId="{0691A0E1-681C-4AB1-A224-401390FCDE9C}" srcOrd="0" destOrd="0" presId="urn:microsoft.com/office/officeart/2005/8/layout/cycle5"/>
    <dgm:cxn modelId="{44349CED-3F6F-401A-BB8F-C54B0CD67380}" srcId="{4D348A5A-39AF-4E9E-B8B8-5AABA701B047}" destId="{70D6C5C8-C4AE-437E-AFA5-FA9B333CF722}" srcOrd="0" destOrd="0" parTransId="{B4426622-C56F-4F7A-AB95-8708949A4A86}" sibTransId="{2DE7C5E0-3F77-42D0-9143-5DA0A4D17480}"/>
    <dgm:cxn modelId="{6E1DEA04-6FDE-4B21-9F82-9ED57CBF4F45}" type="presOf" srcId="{067DE91F-5875-416A-83FE-762AAF2680C1}" destId="{2FBB3DD5-4721-42EF-947B-811A6B7552C5}" srcOrd="0" destOrd="0" presId="urn:microsoft.com/office/officeart/2005/8/layout/cycle5"/>
    <dgm:cxn modelId="{45E1A786-870F-4DDE-9E46-87AA7B2CD9C1}" type="presOf" srcId="{DEAA2F35-722B-4737-A991-BBC1ADCE9036}" destId="{ED010544-6BD3-478F-92D1-42A7B6489659}" srcOrd="0" destOrd="0" presId="urn:microsoft.com/office/officeart/2005/8/layout/cycle5"/>
    <dgm:cxn modelId="{B2A09A51-6B41-4140-86BA-8EBB3F1A0DB6}" type="presOf" srcId="{DFDA11ED-11F1-482A-9387-80FD19912601}" destId="{B3F2CECB-D49F-4F22-B7D9-7693E99EF7FF}" srcOrd="0" destOrd="0" presId="urn:microsoft.com/office/officeart/2005/8/layout/cycle5"/>
    <dgm:cxn modelId="{CDB8A8BC-76F4-4850-980F-77A084A179C5}" srcId="{4D348A5A-39AF-4E9E-B8B8-5AABA701B047}" destId="{DFDA11ED-11F1-482A-9387-80FD19912601}" srcOrd="3" destOrd="0" parTransId="{DE7B412C-D772-4D56-B94E-8DEF29F79628}" sibTransId="{EA57AC0D-7E14-43C1-8F5B-17573E0C9A83}"/>
    <dgm:cxn modelId="{49E3710C-9DCD-4394-A7E2-D7A3519EFD33}" srcId="{4D348A5A-39AF-4E9E-B8B8-5AABA701B047}" destId="{A2B81017-66B4-4D6E-96A6-E6632B7708F9}" srcOrd="5" destOrd="0" parTransId="{92163F71-7525-460D-9B81-4A3C3D2B3B07}" sibTransId="{FED1A0E8-AFBC-42FD-B4DC-3DDC15500C46}"/>
    <dgm:cxn modelId="{035D5009-17A7-443C-A9F6-DC402B6B44F6}" srcId="{4D348A5A-39AF-4E9E-B8B8-5AABA701B047}" destId="{BCD0C872-2890-4B0E-8947-05D96592E59C}" srcOrd="2" destOrd="0" parTransId="{85B57174-6200-41FF-9ACB-65DDEA879430}" sibTransId="{4C5ACF53-D587-4632-AA70-55B43EBE36B8}"/>
    <dgm:cxn modelId="{B91F5358-2646-4AEF-B02B-E0D016CBB351}" type="presOf" srcId="{A2B81017-66B4-4D6E-96A6-E6632B7708F9}" destId="{95DBFE4D-3E58-4247-ADAA-C6118920DE75}" srcOrd="0" destOrd="0" presId="urn:microsoft.com/office/officeart/2005/8/layout/cycle5"/>
    <dgm:cxn modelId="{2B485DE6-1FC9-4CFF-93C0-7388B754C092}" type="presOf" srcId="{FED1A0E8-AFBC-42FD-B4DC-3DDC15500C46}" destId="{2527C3C0-DAF9-4F56-8A16-C76DDF47C5BB}" srcOrd="0" destOrd="0" presId="urn:microsoft.com/office/officeart/2005/8/layout/cycle5"/>
    <dgm:cxn modelId="{3F513F51-777B-4361-8E1E-62E8D293A988}" type="presOf" srcId="{4C5ACF53-D587-4632-AA70-55B43EBE36B8}" destId="{91496150-CE10-4708-A73B-9B008B3F95B6}" srcOrd="0" destOrd="0" presId="urn:microsoft.com/office/officeart/2005/8/layout/cycle5"/>
    <dgm:cxn modelId="{DB41EFC8-ADC5-4907-9C84-7C6720BA9183}" type="presOf" srcId="{2DE7C5E0-3F77-42D0-9143-5DA0A4D17480}" destId="{97E2FCC0-7117-4E1D-BEA7-E80B12FC7A62}" srcOrd="0" destOrd="0" presId="urn:microsoft.com/office/officeart/2005/8/layout/cycle5"/>
    <dgm:cxn modelId="{4746625B-3197-4183-BDD3-DEBBF143825F}" type="presOf" srcId="{EA57AC0D-7E14-43C1-8F5B-17573E0C9A83}" destId="{D5D4151A-971C-413B-8065-A30749D877C7}" srcOrd="0" destOrd="0" presId="urn:microsoft.com/office/officeart/2005/8/layout/cycle5"/>
    <dgm:cxn modelId="{4532DEBE-FA0B-451C-8E71-7FFD24CCA523}" type="presOf" srcId="{BCD0C872-2890-4B0E-8947-05D96592E59C}" destId="{CE6855D9-5D01-4C33-9AB2-7900DF22BD98}" srcOrd="0" destOrd="0" presId="urn:microsoft.com/office/officeart/2005/8/layout/cycle5"/>
    <dgm:cxn modelId="{3DB4B9DE-B978-4144-805D-AD15E6B433A9}" type="presOf" srcId="{A462869C-5BFC-4790-97BB-90D244005F7F}" destId="{45D13642-0443-4272-9039-52251396ED66}" srcOrd="0" destOrd="0" presId="urn:microsoft.com/office/officeart/2005/8/layout/cycle5"/>
    <dgm:cxn modelId="{C86E3493-4155-4393-A8D9-1A5DBB1899EA}" type="presParOf" srcId="{91C2CDD1-9A95-4E2C-9947-E75911752FAE}" destId="{27D567E4-4A42-448F-AF61-85BFDC290DB9}" srcOrd="0" destOrd="0" presId="urn:microsoft.com/office/officeart/2005/8/layout/cycle5"/>
    <dgm:cxn modelId="{5B217FD0-2110-4028-A7CE-AB1A9ACDE389}" type="presParOf" srcId="{91C2CDD1-9A95-4E2C-9947-E75911752FAE}" destId="{DE37BD11-E7F3-42F4-9771-FF32F3FC5D46}" srcOrd="1" destOrd="0" presId="urn:microsoft.com/office/officeart/2005/8/layout/cycle5"/>
    <dgm:cxn modelId="{93B3BE7F-2ADE-4025-9FBF-AC1A5E38E62A}" type="presParOf" srcId="{91C2CDD1-9A95-4E2C-9947-E75911752FAE}" destId="{97E2FCC0-7117-4E1D-BEA7-E80B12FC7A62}" srcOrd="2" destOrd="0" presId="urn:microsoft.com/office/officeart/2005/8/layout/cycle5"/>
    <dgm:cxn modelId="{69B68BA7-D5EA-4890-9566-64BBB1F39155}" type="presParOf" srcId="{91C2CDD1-9A95-4E2C-9947-E75911752FAE}" destId="{0691A0E1-681C-4AB1-A224-401390FCDE9C}" srcOrd="3" destOrd="0" presId="urn:microsoft.com/office/officeart/2005/8/layout/cycle5"/>
    <dgm:cxn modelId="{CE53C48D-578B-4AA5-8DF2-E9948F49EFBC}" type="presParOf" srcId="{91C2CDD1-9A95-4E2C-9947-E75911752FAE}" destId="{0342E744-403E-45E9-96B1-27CAF7293E7E}" srcOrd="4" destOrd="0" presId="urn:microsoft.com/office/officeart/2005/8/layout/cycle5"/>
    <dgm:cxn modelId="{67DF5CEB-A001-4177-B166-3C3EBE018B66}" type="presParOf" srcId="{91C2CDD1-9A95-4E2C-9947-E75911752FAE}" destId="{45D13642-0443-4272-9039-52251396ED66}" srcOrd="5" destOrd="0" presId="urn:microsoft.com/office/officeart/2005/8/layout/cycle5"/>
    <dgm:cxn modelId="{636FD205-812F-4ACE-B431-3DDA74E7A534}" type="presParOf" srcId="{91C2CDD1-9A95-4E2C-9947-E75911752FAE}" destId="{CE6855D9-5D01-4C33-9AB2-7900DF22BD98}" srcOrd="6" destOrd="0" presId="urn:microsoft.com/office/officeart/2005/8/layout/cycle5"/>
    <dgm:cxn modelId="{649C7233-0F66-4986-A4F8-E3A5F9849ACC}" type="presParOf" srcId="{91C2CDD1-9A95-4E2C-9947-E75911752FAE}" destId="{3728C71A-D821-4DDF-92F9-5D7CEBB2094D}" srcOrd="7" destOrd="0" presId="urn:microsoft.com/office/officeart/2005/8/layout/cycle5"/>
    <dgm:cxn modelId="{59C23094-F148-4A5D-A13E-847426B88E08}" type="presParOf" srcId="{91C2CDD1-9A95-4E2C-9947-E75911752FAE}" destId="{91496150-CE10-4708-A73B-9B008B3F95B6}" srcOrd="8" destOrd="0" presId="urn:microsoft.com/office/officeart/2005/8/layout/cycle5"/>
    <dgm:cxn modelId="{74C94A2E-B5AB-4CAC-A6FF-0755816F765A}" type="presParOf" srcId="{91C2CDD1-9A95-4E2C-9947-E75911752FAE}" destId="{B3F2CECB-D49F-4F22-B7D9-7693E99EF7FF}" srcOrd="9" destOrd="0" presId="urn:microsoft.com/office/officeart/2005/8/layout/cycle5"/>
    <dgm:cxn modelId="{62A6673B-78EE-442F-ADB3-F3FD4F194FE2}" type="presParOf" srcId="{91C2CDD1-9A95-4E2C-9947-E75911752FAE}" destId="{5FD747CB-B33D-40AF-84DE-C7304DDA2CB1}" srcOrd="10" destOrd="0" presId="urn:microsoft.com/office/officeart/2005/8/layout/cycle5"/>
    <dgm:cxn modelId="{605B912F-44B2-47EC-94E9-DB725C85C5F9}" type="presParOf" srcId="{91C2CDD1-9A95-4E2C-9947-E75911752FAE}" destId="{D5D4151A-971C-413B-8065-A30749D877C7}" srcOrd="11" destOrd="0" presId="urn:microsoft.com/office/officeart/2005/8/layout/cycle5"/>
    <dgm:cxn modelId="{0665B697-8FFB-4D14-9AB8-FEF945A176B6}" type="presParOf" srcId="{91C2CDD1-9A95-4E2C-9947-E75911752FAE}" destId="{2FBB3DD5-4721-42EF-947B-811A6B7552C5}" srcOrd="12" destOrd="0" presId="urn:microsoft.com/office/officeart/2005/8/layout/cycle5"/>
    <dgm:cxn modelId="{0017867F-8FD8-4C50-A10E-A6B352A7999A}" type="presParOf" srcId="{91C2CDD1-9A95-4E2C-9947-E75911752FAE}" destId="{334F2FC4-A6CA-4DFB-806B-59AE39E7D740}" srcOrd="13" destOrd="0" presId="urn:microsoft.com/office/officeart/2005/8/layout/cycle5"/>
    <dgm:cxn modelId="{D49F63EC-1D4B-4263-8615-8CD9F836BD1E}" type="presParOf" srcId="{91C2CDD1-9A95-4E2C-9947-E75911752FAE}" destId="{ED010544-6BD3-478F-92D1-42A7B6489659}" srcOrd="14" destOrd="0" presId="urn:microsoft.com/office/officeart/2005/8/layout/cycle5"/>
    <dgm:cxn modelId="{3D363028-51A6-47ED-BD0B-88E945B7D737}" type="presParOf" srcId="{91C2CDD1-9A95-4E2C-9947-E75911752FAE}" destId="{95DBFE4D-3E58-4247-ADAA-C6118920DE75}" srcOrd="15" destOrd="0" presId="urn:microsoft.com/office/officeart/2005/8/layout/cycle5"/>
    <dgm:cxn modelId="{7E93953D-3585-4F7E-8238-3F60CDE8EA0F}" type="presParOf" srcId="{91C2CDD1-9A95-4E2C-9947-E75911752FAE}" destId="{76D60FEC-5E80-4CD2-8C60-AB82131CA685}" srcOrd="16" destOrd="0" presId="urn:microsoft.com/office/officeart/2005/8/layout/cycle5"/>
    <dgm:cxn modelId="{63EAD878-85D3-4A2A-8874-D9854DFC2153}" type="presParOf" srcId="{91C2CDD1-9A95-4E2C-9947-E75911752FAE}" destId="{2527C3C0-DAF9-4F56-8A16-C76DDF47C5BB}" srcOrd="17"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67E4-4A42-448F-AF61-85BFDC290DB9}">
      <dsp:nvSpPr>
        <dsp:cNvPr id="0" name=""/>
        <dsp:cNvSpPr/>
      </dsp:nvSpPr>
      <dsp:spPr>
        <a:xfrm>
          <a:off x="2813813" y="587"/>
          <a:ext cx="1408240" cy="61743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Primera infancia</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16%</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52 casos</a:t>
          </a:r>
          <a:endParaRPr lang="es-ES" sz="1200" b="1" kern="1200" dirty="0">
            <a:solidFill>
              <a:schemeClr val="bg1"/>
            </a:solidFill>
            <a:latin typeface="Arial Narrow" panose="020B0606020202030204" pitchFamily="34" charset="0"/>
          </a:endParaRPr>
        </a:p>
      </dsp:txBody>
      <dsp:txXfrm>
        <a:off x="2843954" y="30728"/>
        <a:ext cx="1347958" cy="557154"/>
      </dsp:txXfrm>
    </dsp:sp>
    <dsp:sp modelId="{97E2FCC0-7117-4E1D-BEA7-E80B12FC7A62}">
      <dsp:nvSpPr>
        <dsp:cNvPr id="0" name=""/>
        <dsp:cNvSpPr/>
      </dsp:nvSpPr>
      <dsp:spPr>
        <a:xfrm>
          <a:off x="2063043" y="309305"/>
          <a:ext cx="2909780" cy="2909780"/>
        </a:xfrm>
        <a:custGeom>
          <a:avLst/>
          <a:gdLst/>
          <a:ahLst/>
          <a:cxnLst/>
          <a:rect l="0" t="0" r="0" b="0"/>
          <a:pathLst>
            <a:path>
              <a:moveTo>
                <a:pt x="2227230" y="221928"/>
              </a:moveTo>
              <a:arcTo wR="1454890" hR="1454890" stAng="18123808" swAng="564256"/>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691A0E1-681C-4AB1-A224-401390FCDE9C}">
      <dsp:nvSpPr>
        <dsp:cNvPr id="0" name=""/>
        <dsp:cNvSpPr/>
      </dsp:nvSpPr>
      <dsp:spPr>
        <a:xfrm>
          <a:off x="4067273" y="728032"/>
          <a:ext cx="1421263" cy="617436"/>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Infancia</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12%</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37 casos</a:t>
          </a:r>
          <a:endParaRPr lang="es-ES" sz="1200" b="1" kern="1200" dirty="0">
            <a:solidFill>
              <a:schemeClr val="bg1"/>
            </a:solidFill>
            <a:latin typeface="Arial Narrow" panose="020B0606020202030204" pitchFamily="34" charset="0"/>
          </a:endParaRPr>
        </a:p>
      </dsp:txBody>
      <dsp:txXfrm>
        <a:off x="4097414" y="758173"/>
        <a:ext cx="1360981" cy="557154"/>
      </dsp:txXfrm>
    </dsp:sp>
    <dsp:sp modelId="{45D13642-0443-4272-9039-52251396ED66}">
      <dsp:nvSpPr>
        <dsp:cNvPr id="0" name=""/>
        <dsp:cNvSpPr/>
      </dsp:nvSpPr>
      <dsp:spPr>
        <a:xfrm>
          <a:off x="2063043" y="309305"/>
          <a:ext cx="2909780" cy="2909780"/>
        </a:xfrm>
        <a:custGeom>
          <a:avLst/>
          <a:gdLst/>
          <a:ahLst/>
          <a:cxnLst/>
          <a:rect l="0" t="0" r="0" b="0"/>
          <a:pathLst>
            <a:path>
              <a:moveTo>
                <a:pt x="2887097" y="1198985"/>
              </a:moveTo>
              <a:arcTo wR="1454890" hR="1454890" stAng="20992162" swAng="1215676"/>
            </a:path>
          </a:pathLst>
        </a:custGeom>
        <a:noFill/>
        <a:ln w="9525" cap="flat" cmpd="sng" algn="ctr">
          <a:solidFill>
            <a:schemeClr val="accent4">
              <a:hueOff val="-892954"/>
              <a:satOff val="5380"/>
              <a:lumOff val="43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6855D9-5D01-4C33-9AB2-7900DF22BD98}">
      <dsp:nvSpPr>
        <dsp:cNvPr id="0" name=""/>
        <dsp:cNvSpPr/>
      </dsp:nvSpPr>
      <dsp:spPr>
        <a:xfrm>
          <a:off x="4148865" y="2182922"/>
          <a:ext cx="1258080" cy="617436"/>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Adolescencia</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8,0%</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24 casos</a:t>
          </a:r>
          <a:endParaRPr lang="es-ES" sz="1200" b="1" kern="1200" dirty="0">
            <a:solidFill>
              <a:schemeClr val="bg1"/>
            </a:solidFill>
            <a:latin typeface="Arial Narrow" panose="020B0606020202030204" pitchFamily="34" charset="0"/>
          </a:endParaRPr>
        </a:p>
      </dsp:txBody>
      <dsp:txXfrm>
        <a:off x="4179006" y="2213063"/>
        <a:ext cx="1197798" cy="557154"/>
      </dsp:txXfrm>
    </dsp:sp>
    <dsp:sp modelId="{91496150-CE10-4708-A73B-9B008B3F95B6}">
      <dsp:nvSpPr>
        <dsp:cNvPr id="0" name=""/>
        <dsp:cNvSpPr/>
      </dsp:nvSpPr>
      <dsp:spPr>
        <a:xfrm>
          <a:off x="2063043" y="309305"/>
          <a:ext cx="2909780" cy="2909780"/>
        </a:xfrm>
        <a:custGeom>
          <a:avLst/>
          <a:gdLst/>
          <a:ahLst/>
          <a:cxnLst/>
          <a:rect l="0" t="0" r="0" b="0"/>
          <a:pathLst>
            <a:path>
              <a:moveTo>
                <a:pt x="2418316" y="2545081"/>
              </a:moveTo>
              <a:arcTo wR="1454890" hR="1454890" stAng="2911936" swAng="564256"/>
            </a:path>
          </a:pathLst>
        </a:custGeom>
        <a:noFill/>
        <a:ln w="9525" cap="flat" cmpd="sng" algn="ctr">
          <a:solidFill>
            <a:schemeClr val="accent4">
              <a:hueOff val="-1785908"/>
              <a:satOff val="10760"/>
              <a:lumOff val="86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F2CECB-D49F-4F22-B7D9-7693E99EF7FF}">
      <dsp:nvSpPr>
        <dsp:cNvPr id="0" name=""/>
        <dsp:cNvSpPr/>
      </dsp:nvSpPr>
      <dsp:spPr>
        <a:xfrm>
          <a:off x="2813813" y="2910367"/>
          <a:ext cx="1408240" cy="617436"/>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Juventud</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16%</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51 casos</a:t>
          </a:r>
          <a:endParaRPr lang="es-ES" sz="1200" b="1" kern="1200" dirty="0">
            <a:solidFill>
              <a:schemeClr val="bg1"/>
            </a:solidFill>
            <a:latin typeface="Arial Narrow" panose="020B0606020202030204" pitchFamily="34" charset="0"/>
          </a:endParaRPr>
        </a:p>
      </dsp:txBody>
      <dsp:txXfrm>
        <a:off x="2843954" y="2940508"/>
        <a:ext cx="1347958" cy="557154"/>
      </dsp:txXfrm>
    </dsp:sp>
    <dsp:sp modelId="{D5D4151A-971C-413B-8065-A30749D877C7}">
      <dsp:nvSpPr>
        <dsp:cNvPr id="0" name=""/>
        <dsp:cNvSpPr/>
      </dsp:nvSpPr>
      <dsp:spPr>
        <a:xfrm>
          <a:off x="2063043" y="309305"/>
          <a:ext cx="2909780" cy="2909780"/>
        </a:xfrm>
        <a:custGeom>
          <a:avLst/>
          <a:gdLst/>
          <a:ahLst/>
          <a:cxnLst/>
          <a:rect l="0" t="0" r="0" b="0"/>
          <a:pathLst>
            <a:path>
              <a:moveTo>
                <a:pt x="682549" y="2687852"/>
              </a:moveTo>
              <a:arcTo wR="1454890" hR="1454890" stAng="7323808" swAng="564256"/>
            </a:path>
          </a:pathLst>
        </a:custGeom>
        <a:noFill/>
        <a:ln w="9525" cap="flat" cmpd="sng" algn="ctr">
          <a:solidFill>
            <a:schemeClr val="accent4">
              <a:hueOff val="-2678862"/>
              <a:satOff val="16139"/>
              <a:lumOff val="129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BB3DD5-4721-42EF-947B-811A6B7552C5}">
      <dsp:nvSpPr>
        <dsp:cNvPr id="0" name=""/>
        <dsp:cNvSpPr/>
      </dsp:nvSpPr>
      <dsp:spPr>
        <a:xfrm>
          <a:off x="1596055" y="2182922"/>
          <a:ext cx="1323813" cy="617436"/>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Adultez</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30%</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96 casos</a:t>
          </a:r>
          <a:endParaRPr lang="es-ES" sz="1200" b="1" kern="1200" dirty="0">
            <a:solidFill>
              <a:schemeClr val="bg1"/>
            </a:solidFill>
            <a:latin typeface="Arial Narrow" panose="020B0606020202030204" pitchFamily="34" charset="0"/>
          </a:endParaRPr>
        </a:p>
      </dsp:txBody>
      <dsp:txXfrm>
        <a:off x="1626196" y="2213063"/>
        <a:ext cx="1263531" cy="557154"/>
      </dsp:txXfrm>
    </dsp:sp>
    <dsp:sp modelId="{ED010544-6BD3-478F-92D1-42A7B6489659}">
      <dsp:nvSpPr>
        <dsp:cNvPr id="0" name=""/>
        <dsp:cNvSpPr/>
      </dsp:nvSpPr>
      <dsp:spPr>
        <a:xfrm>
          <a:off x="2063043" y="309305"/>
          <a:ext cx="2909780" cy="2909780"/>
        </a:xfrm>
        <a:custGeom>
          <a:avLst/>
          <a:gdLst/>
          <a:ahLst/>
          <a:cxnLst/>
          <a:rect l="0" t="0" r="0" b="0"/>
          <a:pathLst>
            <a:path>
              <a:moveTo>
                <a:pt x="22682" y="1710795"/>
              </a:moveTo>
              <a:arcTo wR="1454890" hR="1454890" stAng="10192162" swAng="1215676"/>
            </a:path>
          </a:pathLst>
        </a:custGeom>
        <a:noFill/>
        <a:ln w="9525" cap="flat" cmpd="sng" algn="ctr">
          <a:solidFill>
            <a:schemeClr val="accent4">
              <a:hueOff val="-3571816"/>
              <a:satOff val="21519"/>
              <a:lumOff val="172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DBFE4D-3E58-4247-ADAA-C6118920DE75}">
      <dsp:nvSpPr>
        <dsp:cNvPr id="0" name=""/>
        <dsp:cNvSpPr/>
      </dsp:nvSpPr>
      <dsp:spPr>
        <a:xfrm>
          <a:off x="1585649" y="728032"/>
          <a:ext cx="1344625" cy="617436"/>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Adulto Mayor</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18%</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59 casos</a:t>
          </a:r>
          <a:endParaRPr lang="es-ES" sz="1200" b="1" kern="1200" dirty="0">
            <a:solidFill>
              <a:schemeClr val="bg1"/>
            </a:solidFill>
            <a:latin typeface="Arial Narrow" panose="020B0606020202030204" pitchFamily="34" charset="0"/>
          </a:endParaRPr>
        </a:p>
      </dsp:txBody>
      <dsp:txXfrm>
        <a:off x="1615790" y="758173"/>
        <a:ext cx="1284343" cy="557154"/>
      </dsp:txXfrm>
    </dsp:sp>
    <dsp:sp modelId="{2527C3C0-DAF9-4F56-8A16-C76DDF47C5BB}">
      <dsp:nvSpPr>
        <dsp:cNvPr id="0" name=""/>
        <dsp:cNvSpPr/>
      </dsp:nvSpPr>
      <dsp:spPr>
        <a:xfrm>
          <a:off x="2063043" y="309305"/>
          <a:ext cx="2909780" cy="2909780"/>
        </a:xfrm>
        <a:custGeom>
          <a:avLst/>
          <a:gdLst/>
          <a:ahLst/>
          <a:cxnLst/>
          <a:rect l="0" t="0" r="0" b="0"/>
          <a:pathLst>
            <a:path>
              <a:moveTo>
                <a:pt x="491464" y="364699"/>
              </a:moveTo>
              <a:arcTo wR="1454890" hR="1454890" stAng="13711936" swAng="564256"/>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67E4-4A42-448F-AF61-85BFDC290DB9}">
      <dsp:nvSpPr>
        <dsp:cNvPr id="0" name=""/>
        <dsp:cNvSpPr/>
      </dsp:nvSpPr>
      <dsp:spPr>
        <a:xfrm>
          <a:off x="1639648" y="1096"/>
          <a:ext cx="976470" cy="42812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Primera infancia</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25%</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209 casos</a:t>
          </a:r>
          <a:endParaRPr lang="es-ES" sz="800" b="1" kern="1200" dirty="0">
            <a:solidFill>
              <a:schemeClr val="bg1"/>
            </a:solidFill>
            <a:latin typeface="Arial Narrow" panose="020B0606020202030204" pitchFamily="34" charset="0"/>
          </a:endParaRPr>
        </a:p>
      </dsp:txBody>
      <dsp:txXfrm>
        <a:off x="1660548" y="21996"/>
        <a:ext cx="934670" cy="386329"/>
      </dsp:txXfrm>
    </dsp:sp>
    <dsp:sp modelId="{97E2FCC0-7117-4E1D-BEA7-E80B12FC7A62}">
      <dsp:nvSpPr>
        <dsp:cNvPr id="0" name=""/>
        <dsp:cNvSpPr/>
      </dsp:nvSpPr>
      <dsp:spPr>
        <a:xfrm>
          <a:off x="1118179" y="215160"/>
          <a:ext cx="2019408" cy="2019408"/>
        </a:xfrm>
        <a:custGeom>
          <a:avLst/>
          <a:gdLst/>
          <a:ahLst/>
          <a:cxnLst/>
          <a:rect l="0" t="0" r="0" b="0"/>
          <a:pathLst>
            <a:path>
              <a:moveTo>
                <a:pt x="1545425" y="153839"/>
              </a:moveTo>
              <a:arcTo wR="1009704" hR="1009704" stAng="18122650" swAng="565815"/>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691A0E1-681C-4AB1-A224-401390FCDE9C}">
      <dsp:nvSpPr>
        <dsp:cNvPr id="0" name=""/>
        <dsp:cNvSpPr/>
      </dsp:nvSpPr>
      <dsp:spPr>
        <a:xfrm>
          <a:off x="2509562" y="505948"/>
          <a:ext cx="985500" cy="428129"/>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Infancia</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17%</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145  casos</a:t>
          </a:r>
          <a:endParaRPr lang="es-ES" sz="800" b="1" kern="1200" dirty="0">
            <a:solidFill>
              <a:schemeClr val="bg1"/>
            </a:solidFill>
            <a:latin typeface="Arial Narrow" panose="020B0606020202030204" pitchFamily="34" charset="0"/>
          </a:endParaRPr>
        </a:p>
      </dsp:txBody>
      <dsp:txXfrm>
        <a:off x="2530462" y="526848"/>
        <a:ext cx="943700" cy="386329"/>
      </dsp:txXfrm>
    </dsp:sp>
    <dsp:sp modelId="{45D13642-0443-4272-9039-52251396ED66}">
      <dsp:nvSpPr>
        <dsp:cNvPr id="0" name=""/>
        <dsp:cNvSpPr/>
      </dsp:nvSpPr>
      <dsp:spPr>
        <a:xfrm>
          <a:off x="1118179" y="215160"/>
          <a:ext cx="2019408" cy="2019408"/>
        </a:xfrm>
        <a:custGeom>
          <a:avLst/>
          <a:gdLst/>
          <a:ahLst/>
          <a:cxnLst/>
          <a:rect l="0" t="0" r="0" b="0"/>
          <a:pathLst>
            <a:path>
              <a:moveTo>
                <a:pt x="2003644" y="831984"/>
              </a:moveTo>
              <a:arcTo wR="1009704" hR="1009704" stAng="20991749" swAng="1216502"/>
            </a:path>
          </a:pathLst>
        </a:custGeom>
        <a:noFill/>
        <a:ln w="9525" cap="flat" cmpd="sng" algn="ctr">
          <a:solidFill>
            <a:schemeClr val="accent4">
              <a:hueOff val="-892954"/>
              <a:satOff val="5380"/>
              <a:lumOff val="43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6855D9-5D01-4C33-9AB2-7900DF22BD98}">
      <dsp:nvSpPr>
        <dsp:cNvPr id="0" name=""/>
        <dsp:cNvSpPr/>
      </dsp:nvSpPr>
      <dsp:spPr>
        <a:xfrm>
          <a:off x="2566138" y="1515652"/>
          <a:ext cx="872349" cy="428129"/>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Adolescencia</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12%</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98 casos</a:t>
          </a:r>
          <a:endParaRPr lang="es-ES" sz="800" b="1" kern="1200" dirty="0">
            <a:solidFill>
              <a:schemeClr val="bg1"/>
            </a:solidFill>
            <a:latin typeface="Arial Narrow" panose="020B0606020202030204" pitchFamily="34" charset="0"/>
          </a:endParaRPr>
        </a:p>
      </dsp:txBody>
      <dsp:txXfrm>
        <a:off x="2587038" y="1536552"/>
        <a:ext cx="830549" cy="386329"/>
      </dsp:txXfrm>
    </dsp:sp>
    <dsp:sp modelId="{91496150-CE10-4708-A73B-9B008B3F95B6}">
      <dsp:nvSpPr>
        <dsp:cNvPr id="0" name=""/>
        <dsp:cNvSpPr/>
      </dsp:nvSpPr>
      <dsp:spPr>
        <a:xfrm>
          <a:off x="1118179" y="215160"/>
          <a:ext cx="2019408" cy="2019408"/>
        </a:xfrm>
        <a:custGeom>
          <a:avLst/>
          <a:gdLst/>
          <a:ahLst/>
          <a:cxnLst/>
          <a:rect l="0" t="0" r="0" b="0"/>
          <a:pathLst>
            <a:path>
              <a:moveTo>
                <a:pt x="1678416" y="1766226"/>
              </a:moveTo>
              <a:arcTo wR="1009704" hR="1009704" stAng="2911535" swAng="565815"/>
            </a:path>
          </a:pathLst>
        </a:custGeom>
        <a:noFill/>
        <a:ln w="9525" cap="flat" cmpd="sng" algn="ctr">
          <a:solidFill>
            <a:schemeClr val="accent4">
              <a:hueOff val="-1785908"/>
              <a:satOff val="10760"/>
              <a:lumOff val="86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F2CECB-D49F-4F22-B7D9-7693E99EF7FF}">
      <dsp:nvSpPr>
        <dsp:cNvPr id="0" name=""/>
        <dsp:cNvSpPr/>
      </dsp:nvSpPr>
      <dsp:spPr>
        <a:xfrm>
          <a:off x="1639648" y="2020504"/>
          <a:ext cx="976470" cy="428129"/>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Juventud</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25%</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208  casos</a:t>
          </a:r>
          <a:endParaRPr lang="es-ES" sz="800" b="1" kern="1200" dirty="0">
            <a:solidFill>
              <a:schemeClr val="bg1"/>
            </a:solidFill>
            <a:latin typeface="Arial Narrow" panose="020B0606020202030204" pitchFamily="34" charset="0"/>
          </a:endParaRPr>
        </a:p>
      </dsp:txBody>
      <dsp:txXfrm>
        <a:off x="1660548" y="2041404"/>
        <a:ext cx="934670" cy="386329"/>
      </dsp:txXfrm>
    </dsp:sp>
    <dsp:sp modelId="{D5D4151A-971C-413B-8065-A30749D877C7}">
      <dsp:nvSpPr>
        <dsp:cNvPr id="0" name=""/>
        <dsp:cNvSpPr/>
      </dsp:nvSpPr>
      <dsp:spPr>
        <a:xfrm>
          <a:off x="1118179" y="215160"/>
          <a:ext cx="2019408" cy="2019408"/>
        </a:xfrm>
        <a:custGeom>
          <a:avLst/>
          <a:gdLst/>
          <a:ahLst/>
          <a:cxnLst/>
          <a:rect l="0" t="0" r="0" b="0"/>
          <a:pathLst>
            <a:path>
              <a:moveTo>
                <a:pt x="473982" y="1865568"/>
              </a:moveTo>
              <a:arcTo wR="1009704" hR="1009704" stAng="7322650" swAng="565815"/>
            </a:path>
          </a:pathLst>
        </a:custGeom>
        <a:noFill/>
        <a:ln w="9525" cap="flat" cmpd="sng" algn="ctr">
          <a:solidFill>
            <a:schemeClr val="accent4">
              <a:hueOff val="-2678862"/>
              <a:satOff val="16139"/>
              <a:lumOff val="129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BB3DD5-4721-42EF-947B-811A6B7552C5}">
      <dsp:nvSpPr>
        <dsp:cNvPr id="0" name=""/>
        <dsp:cNvSpPr/>
      </dsp:nvSpPr>
      <dsp:spPr>
        <a:xfrm>
          <a:off x="794490" y="1515652"/>
          <a:ext cx="917928" cy="428129"/>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Adultez</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17%</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145 casos</a:t>
          </a:r>
          <a:endParaRPr lang="es-ES" sz="800" b="1" kern="1200" dirty="0">
            <a:solidFill>
              <a:schemeClr val="bg1"/>
            </a:solidFill>
            <a:latin typeface="Arial Narrow" panose="020B0606020202030204" pitchFamily="34" charset="0"/>
          </a:endParaRPr>
        </a:p>
      </dsp:txBody>
      <dsp:txXfrm>
        <a:off x="815390" y="1536552"/>
        <a:ext cx="876128" cy="386329"/>
      </dsp:txXfrm>
    </dsp:sp>
    <dsp:sp modelId="{ED010544-6BD3-478F-92D1-42A7B6489659}">
      <dsp:nvSpPr>
        <dsp:cNvPr id="0" name=""/>
        <dsp:cNvSpPr/>
      </dsp:nvSpPr>
      <dsp:spPr>
        <a:xfrm>
          <a:off x="1118179" y="215160"/>
          <a:ext cx="2019408" cy="2019408"/>
        </a:xfrm>
        <a:custGeom>
          <a:avLst/>
          <a:gdLst/>
          <a:ahLst/>
          <a:cxnLst/>
          <a:rect l="0" t="0" r="0" b="0"/>
          <a:pathLst>
            <a:path>
              <a:moveTo>
                <a:pt x="15763" y="1187423"/>
              </a:moveTo>
              <a:arcTo wR="1009704" hR="1009704" stAng="10191749" swAng="1216502"/>
            </a:path>
          </a:pathLst>
        </a:custGeom>
        <a:noFill/>
        <a:ln w="9525" cap="flat" cmpd="sng" algn="ctr">
          <a:solidFill>
            <a:schemeClr val="accent4">
              <a:hueOff val="-3571816"/>
              <a:satOff val="21519"/>
              <a:lumOff val="172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DBFE4D-3E58-4247-ADAA-C6118920DE75}">
      <dsp:nvSpPr>
        <dsp:cNvPr id="0" name=""/>
        <dsp:cNvSpPr/>
      </dsp:nvSpPr>
      <dsp:spPr>
        <a:xfrm>
          <a:off x="787274" y="505948"/>
          <a:ext cx="932360" cy="428129"/>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Adulto Mayor</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3,0%</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28 casos</a:t>
          </a:r>
          <a:endParaRPr lang="es-ES" sz="800" b="1" kern="1200" dirty="0">
            <a:solidFill>
              <a:schemeClr val="bg1"/>
            </a:solidFill>
            <a:latin typeface="Arial Narrow" panose="020B0606020202030204" pitchFamily="34" charset="0"/>
          </a:endParaRPr>
        </a:p>
      </dsp:txBody>
      <dsp:txXfrm>
        <a:off x="808174" y="526848"/>
        <a:ext cx="890560" cy="386329"/>
      </dsp:txXfrm>
    </dsp:sp>
    <dsp:sp modelId="{2527C3C0-DAF9-4F56-8A16-C76DDF47C5BB}">
      <dsp:nvSpPr>
        <dsp:cNvPr id="0" name=""/>
        <dsp:cNvSpPr/>
      </dsp:nvSpPr>
      <dsp:spPr>
        <a:xfrm>
          <a:off x="1118179" y="215160"/>
          <a:ext cx="2019408" cy="2019408"/>
        </a:xfrm>
        <a:custGeom>
          <a:avLst/>
          <a:gdLst/>
          <a:ahLst/>
          <a:cxnLst/>
          <a:rect l="0" t="0" r="0" b="0"/>
          <a:pathLst>
            <a:path>
              <a:moveTo>
                <a:pt x="340991" y="253181"/>
              </a:moveTo>
              <a:arcTo wR="1009704" hR="1009704" stAng="13711535" swAng="565815"/>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103E848-6D60-4B3D-BBB3-09EEA7D9CC86}" type="datetimeFigureOut">
              <a:rPr lang="es-ES" smtClean="0"/>
              <a:t>20/10/2022</a:t>
            </a:fld>
            <a:endParaRPr lang="es-ES"/>
          </a:p>
        </p:txBody>
      </p:sp>
      <p:sp>
        <p:nvSpPr>
          <p:cNvPr id="4" name="3 Marcador de imagen de diapositiva"/>
          <p:cNvSpPr>
            <a:spLocks noGrp="1" noRot="1" noChangeAspect="1"/>
          </p:cNvSpPr>
          <p:nvPr>
            <p:ph type="sldImg" idx="2"/>
          </p:nvPr>
        </p:nvSpPr>
        <p:spPr>
          <a:xfrm>
            <a:off x="2132013" y="696913"/>
            <a:ext cx="2746375"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A292E40-D3F9-4BD2-844F-831B1704489D}" type="slidenum">
              <a:rPr lang="es-ES" smtClean="0"/>
              <a:t>‹Nº›</a:t>
            </a:fld>
            <a:endParaRPr lang="es-ES"/>
          </a:p>
        </p:txBody>
      </p:sp>
    </p:spTree>
    <p:extLst>
      <p:ext uri="{BB962C8B-B14F-4D97-AF65-F5344CB8AC3E}">
        <p14:creationId xmlns:p14="http://schemas.microsoft.com/office/powerpoint/2010/main" val="293765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olvidar ajustar los indicadores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6</a:t>
            </a:fld>
            <a:endParaRPr lang="es-ES"/>
          </a:p>
        </p:txBody>
      </p:sp>
    </p:spTree>
    <p:extLst>
      <p:ext uri="{BB962C8B-B14F-4D97-AF65-F5344CB8AC3E}">
        <p14:creationId xmlns:p14="http://schemas.microsoft.com/office/powerpoint/2010/main" val="1652088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olvidar indicador</a:t>
            </a:r>
            <a:r>
              <a:rPr lang="es-ES" baseline="0" dirty="0" smtClean="0"/>
              <a:t> de brotes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11</a:t>
            </a:fld>
            <a:endParaRPr lang="es-ES"/>
          </a:p>
        </p:txBody>
      </p:sp>
    </p:spTree>
    <p:extLst>
      <p:ext uri="{BB962C8B-B14F-4D97-AF65-F5344CB8AC3E}">
        <p14:creationId xmlns:p14="http://schemas.microsoft.com/office/powerpoint/2010/main" val="1455281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13</a:t>
            </a:fld>
            <a:endParaRPr lang="es-ES"/>
          </a:p>
        </p:txBody>
      </p:sp>
    </p:spTree>
    <p:extLst>
      <p:ext uri="{BB962C8B-B14F-4D97-AF65-F5344CB8AC3E}">
        <p14:creationId xmlns:p14="http://schemas.microsoft.com/office/powerpoint/2010/main" val="1846461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22</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23</a:t>
            </a:fld>
            <a:endParaRPr lang="es-ES"/>
          </a:p>
        </p:txBody>
      </p:sp>
    </p:spTree>
    <p:extLst>
      <p:ext uri="{BB962C8B-B14F-4D97-AF65-F5344CB8AC3E}">
        <p14:creationId xmlns:p14="http://schemas.microsoft.com/office/powerpoint/2010/main" val="230965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24</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25</a:t>
            </a:fld>
            <a:endParaRPr lang="es-ES"/>
          </a:p>
        </p:txBody>
      </p:sp>
    </p:spTree>
    <p:extLst>
      <p:ext uri="{BB962C8B-B14F-4D97-AF65-F5344CB8AC3E}">
        <p14:creationId xmlns:p14="http://schemas.microsoft.com/office/powerpoint/2010/main" val="245255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40068" y="2840569"/>
            <a:ext cx="6120765"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80135" y="5181600"/>
            <a:ext cx="504063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5459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6650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5220653" y="366187"/>
            <a:ext cx="1620202"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60045" y="366187"/>
            <a:ext cx="4740592"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78928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49368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68822" y="5875867"/>
            <a:ext cx="6120765"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68822" y="3875620"/>
            <a:ext cx="6120765"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351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60045"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660457"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3893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6" y="2046817"/>
            <a:ext cx="318164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60046" y="2899833"/>
            <a:ext cx="318164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657958" y="2046817"/>
            <a:ext cx="318289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657958" y="2899833"/>
            <a:ext cx="318289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2779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53925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5271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60046" y="364067"/>
            <a:ext cx="2369047"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815353" y="364069"/>
            <a:ext cx="4025504"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60046" y="1913469"/>
            <a:ext cx="2369047"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0496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11426" y="6400802"/>
            <a:ext cx="432054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411426" y="817033"/>
            <a:ext cx="432054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411426" y="7156453"/>
            <a:ext cx="432054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91715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60045" y="366184"/>
            <a:ext cx="648081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5" y="2133603"/>
            <a:ext cx="648081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60045" y="8475136"/>
            <a:ext cx="168021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C8F11AF-62C1-494E-97FB-184CCD4F54E6}" type="datetimeFigureOut">
              <a:rPr lang="es-ES" smtClean="0"/>
              <a:t>20/10/2022</a:t>
            </a:fld>
            <a:endParaRPr lang="es-ES"/>
          </a:p>
        </p:txBody>
      </p:sp>
      <p:sp>
        <p:nvSpPr>
          <p:cNvPr id="5" name="4 Marcador de pie de página"/>
          <p:cNvSpPr>
            <a:spLocks noGrp="1"/>
          </p:cNvSpPr>
          <p:nvPr>
            <p:ph type="ftr" sz="quarter" idx="3"/>
          </p:nvPr>
        </p:nvSpPr>
        <p:spPr>
          <a:xfrm>
            <a:off x="2460308" y="8475136"/>
            <a:ext cx="2280285"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5160645" y="8475136"/>
            <a:ext cx="168021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317B15E-023E-4D9A-90EE-5512AA418FFA}" type="slidenum">
              <a:rPr lang="es-ES" smtClean="0"/>
              <a:t>‹Nº›</a:t>
            </a:fld>
            <a:endParaRPr lang="es-ES"/>
          </a:p>
        </p:txBody>
      </p:sp>
    </p:spTree>
    <p:extLst>
      <p:ext uri="{BB962C8B-B14F-4D97-AF65-F5344CB8AC3E}">
        <p14:creationId xmlns:p14="http://schemas.microsoft.com/office/powerpoint/2010/main" val="4214383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3.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image" Target="../media/image7.png"/><Relationship Id="rId5" Type="http://schemas.openxmlformats.org/officeDocument/2006/relationships/diagramLayout" Target="../diagrams/layout2.xml"/><Relationship Id="rId10" Type="http://schemas.openxmlformats.org/officeDocument/2006/relationships/image" Target="../media/image6.png"/><Relationship Id="rId4" Type="http://schemas.openxmlformats.org/officeDocument/2006/relationships/diagramData" Target="../diagrams/data2.xml"/><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6.png"/><Relationship Id="rId10" Type="http://schemas.openxmlformats.org/officeDocument/2006/relationships/image" Target="../media/image34.png"/><Relationship Id="rId4" Type="http://schemas.openxmlformats.org/officeDocument/2006/relationships/image" Target="../media/image3.png"/><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emf"/><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png"/><Relationship Id="rId7"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29.png"/><Relationship Id="rId4" Type="http://schemas.openxmlformats.org/officeDocument/2006/relationships/image" Target="../media/image47.png"/><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chart" Target="../charts/chart8.xml"/><Relationship Id="rId3" Type="http://schemas.openxmlformats.org/officeDocument/2006/relationships/image" Target="../media/image46.png"/><Relationship Id="rId7" Type="http://schemas.openxmlformats.org/officeDocument/2006/relationships/image" Target="../media/image7.png"/><Relationship Id="rId12" Type="http://schemas.openxmlformats.org/officeDocument/2006/relationships/chart" Target="../charts/chart7.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8.png"/><Relationship Id="rId11" Type="http://schemas.openxmlformats.org/officeDocument/2006/relationships/image" Target="../media/image56.png"/><Relationship Id="rId5" Type="http://schemas.openxmlformats.org/officeDocument/2006/relationships/image" Target="../media/image29.png"/><Relationship Id="rId10" Type="http://schemas.openxmlformats.org/officeDocument/2006/relationships/image" Target="../media/image55.png"/><Relationship Id="rId4" Type="http://schemas.openxmlformats.org/officeDocument/2006/relationships/image" Target="../media/image47.png"/><Relationship Id="rId9" Type="http://schemas.openxmlformats.org/officeDocument/2006/relationships/image" Target="../media/image54.png"/><Relationship Id="rId14" Type="http://schemas.openxmlformats.org/officeDocument/2006/relationships/chart" Target="../charts/chart9.xml"/></Relationships>
</file>

<file path=ppt/slides/_rels/slide18.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4.png"/><Relationship Id="rId3" Type="http://schemas.openxmlformats.org/officeDocument/2006/relationships/image" Target="../media/image2.png"/><Relationship Id="rId7" Type="http://schemas.openxmlformats.org/officeDocument/2006/relationships/image" Target="../media/image59.png"/><Relationship Id="rId12" Type="http://schemas.openxmlformats.org/officeDocument/2006/relationships/image" Target="../media/image63.png"/><Relationship Id="rId2" Type="http://schemas.openxmlformats.org/officeDocument/2006/relationships/image" Target="../media/image57.emf"/><Relationship Id="rId1" Type="http://schemas.openxmlformats.org/officeDocument/2006/relationships/slideLayout" Target="../slideLayouts/slideLayout1.xml"/><Relationship Id="rId6" Type="http://schemas.openxmlformats.org/officeDocument/2006/relationships/image" Target="../media/image58.png"/><Relationship Id="rId11" Type="http://schemas.openxmlformats.org/officeDocument/2006/relationships/image" Target="../media/image62.png"/><Relationship Id="rId5" Type="http://schemas.openxmlformats.org/officeDocument/2006/relationships/image" Target="../media/image6.png"/><Relationship Id="rId15" Type="http://schemas.openxmlformats.org/officeDocument/2006/relationships/chart" Target="../charts/chart11.xml"/><Relationship Id="rId10" Type="http://schemas.openxmlformats.org/officeDocument/2006/relationships/image" Target="../media/image61.png"/><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chart" Target="../charts/chart10.xml"/></Relationships>
</file>

<file path=ppt/slides/_rels/slide19.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7.png"/><Relationship Id="rId3" Type="http://schemas.openxmlformats.org/officeDocument/2006/relationships/image" Target="../media/image65.png"/><Relationship Id="rId7" Type="http://schemas.openxmlformats.org/officeDocument/2006/relationships/image" Target="../media/image6.png"/><Relationship Id="rId12" Type="http://schemas.microsoft.com/office/2007/relationships/hdphoto" Target="../media/hdphoto6.wdp"/><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68.png"/><Relationship Id="rId5" Type="http://schemas.openxmlformats.org/officeDocument/2006/relationships/image" Target="../media/image66.png"/><Relationship Id="rId10" Type="http://schemas.microsoft.com/office/2007/relationships/hdphoto" Target="../media/hdphoto5.wdp"/><Relationship Id="rId4" Type="http://schemas.openxmlformats.org/officeDocument/2006/relationships/image" Target="../media/image3.png"/><Relationship Id="rId9" Type="http://schemas.openxmlformats.org/officeDocument/2006/relationships/image" Target="../media/image67.png"/><Relationship Id="rId14" Type="http://schemas.openxmlformats.org/officeDocument/2006/relationships/image" Target="../media/image69.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xml"/><Relationship Id="rId4" Type="http://schemas.openxmlformats.org/officeDocument/2006/relationships/chart" Target="../charts/char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2.emf"/><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3.emf"/><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75.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4.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3.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16074" y="2617734"/>
            <a:ext cx="6840760" cy="5816977"/>
          </a:xfrm>
          <a:prstGeom prst="rect">
            <a:avLst/>
          </a:prstGeom>
        </p:spPr>
        <p:txBody>
          <a:bodyPr wrap="square">
            <a:spAutoFit/>
          </a:bodyPr>
          <a:lstStyle/>
          <a:p>
            <a:endParaRPr lang="es-ES" sz="1200" dirty="0">
              <a:latin typeface="Arial Narrow" panose="020B0606020202030204" pitchFamily="34" charset="0"/>
            </a:endParaRPr>
          </a:p>
          <a:p>
            <a:pPr algn="just"/>
            <a:r>
              <a:rPr lang="es-CO" sz="1200" dirty="0">
                <a:latin typeface="Arial Narrow" panose="020B0606020202030204" pitchFamily="34" charset="0"/>
              </a:rPr>
              <a:t>El </a:t>
            </a:r>
            <a:r>
              <a:rPr lang="es-CO" sz="1200" b="1" dirty="0">
                <a:latin typeface="Arial Narrow" panose="020B0606020202030204" pitchFamily="34" charset="0"/>
              </a:rPr>
              <a:t>Boletín de Período Epidemiológico </a:t>
            </a:r>
            <a:r>
              <a:rPr lang="es-CO" sz="1200" dirty="0">
                <a:latin typeface="Arial Narrow" panose="020B0606020202030204" pitchFamily="34" charset="0"/>
              </a:rPr>
              <a:t>es una publicación de los eventos de interés en salud pública, notificados a la Secretaría de Salud de Medellín a través del Sistema de Vigilancia en Salud Pública SIVIGILA.  Pretende ofrecer  un panorama del comportamiento de estos eventos por cada período epidemiológico del año, con el fin de retroalimentar y facilitar a los diferentes actores un insumo para orientar la toma de decisiones. </a:t>
            </a:r>
          </a:p>
          <a:p>
            <a:pPr algn="just"/>
            <a:endParaRPr lang="es-CO" sz="1200" dirty="0">
              <a:latin typeface="Arial Narrow" panose="020B0606020202030204" pitchFamily="34" charset="0"/>
            </a:endParaRPr>
          </a:p>
          <a:p>
            <a:r>
              <a:rPr lang="es-CO" sz="1200" dirty="0">
                <a:latin typeface="Arial Narrow" panose="020B0606020202030204" pitchFamily="34" charset="0"/>
              </a:rPr>
              <a:t>Este informe se publica por periodo epidemiológico, luego de haber realizado validaciones, procesamiento de los datos, análisis de los eventos y  resultados de procesos como investigaciones epidemiológicas de campo y unidades de análisis de morbilidad  y mortalidad.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Los resultados publicados en este boletín pueden variar de acuerdo a la dinámica de la notificación, los ajustes y la clasificación final de los eventos.   Cualquier información contenida en el Informe es de dominio público y pueden ser utilizada o reproducida siempre y cuando se cite como fuente: Boletín de Período Epidemiológico. Secretaria de Salud de Medellín .</a:t>
            </a:r>
            <a:endParaRPr lang="es-ES" sz="1200" dirty="0">
              <a:latin typeface="Arial Narrow" panose="020B0606020202030204" pitchFamily="34" charset="0"/>
            </a:endParaRPr>
          </a:p>
          <a:p>
            <a:r>
              <a:rPr lang="es-CO" sz="1200" dirty="0">
                <a:latin typeface="Arial Narrow" panose="020B0606020202030204" pitchFamily="34" charset="0"/>
              </a:rPr>
              <a:t> </a:t>
            </a:r>
            <a:endParaRPr lang="es-ES" sz="1200" dirty="0">
              <a:latin typeface="Arial Narrow" panose="020B0606020202030204" pitchFamily="34" charset="0"/>
            </a:endParaRPr>
          </a:p>
          <a:p>
            <a:r>
              <a:rPr lang="es-CO" sz="1200" b="1" dirty="0">
                <a:latin typeface="Arial Narrow" panose="020B0606020202030204" pitchFamily="34" charset="0"/>
              </a:rPr>
              <a:t>Subsecretaria de Salud Pública</a:t>
            </a:r>
            <a:endParaRPr lang="es-ES" sz="1200" dirty="0">
              <a:latin typeface="Arial Narrow" panose="020B0606020202030204" pitchFamily="34" charset="0"/>
            </a:endParaRPr>
          </a:p>
          <a:p>
            <a:r>
              <a:rPr lang="es-CO" sz="1200" b="1" dirty="0">
                <a:latin typeface="Arial Narrow" panose="020B0606020202030204" pitchFamily="34" charset="0"/>
              </a:rPr>
              <a:t>Programa Vigilancia Epidemiológica </a:t>
            </a:r>
            <a:endParaRPr lang="es-ES" sz="1200" dirty="0">
              <a:latin typeface="Arial Narrow" panose="020B0606020202030204" pitchFamily="34" charset="0"/>
            </a:endParaRPr>
          </a:p>
          <a:p>
            <a:r>
              <a:rPr lang="es-CO" sz="1200" b="1" dirty="0">
                <a:latin typeface="Arial Narrow" panose="020B0606020202030204" pitchFamily="34" charset="0"/>
              </a:rPr>
              <a:t>Líder de Programa: </a:t>
            </a:r>
            <a:r>
              <a:rPr lang="es-CO" sz="1200" dirty="0">
                <a:latin typeface="Arial Narrow" panose="020B0606020202030204" pitchFamily="34" charset="0"/>
              </a:rPr>
              <a:t>Rita Elena Almanza Payares</a:t>
            </a:r>
            <a:endParaRPr lang="es-ES" sz="1200" dirty="0">
              <a:latin typeface="Arial Narrow" panose="020B0606020202030204" pitchFamily="34" charset="0"/>
            </a:endParaRPr>
          </a:p>
          <a:p>
            <a:r>
              <a:rPr lang="es-CO" sz="1200" b="1" dirty="0">
                <a:latin typeface="Arial Narrow" panose="020B0606020202030204" pitchFamily="34" charset="0"/>
              </a:rPr>
              <a:t> </a:t>
            </a:r>
            <a:endParaRPr lang="es-ES" sz="1200" dirty="0">
              <a:latin typeface="Arial Narrow" panose="020B0606020202030204" pitchFamily="34" charset="0"/>
            </a:endParaRPr>
          </a:p>
          <a:p>
            <a:r>
              <a:rPr lang="es-ES" sz="1200" b="1" dirty="0">
                <a:latin typeface="Arial Narrow" panose="020B0606020202030204" pitchFamily="34" charset="0"/>
              </a:rPr>
              <a:t>Epidemiólogos</a:t>
            </a:r>
            <a:endParaRPr lang="es-ES" sz="1200" dirty="0">
              <a:latin typeface="Arial Narrow" panose="020B0606020202030204" pitchFamily="34" charset="0"/>
            </a:endParaRPr>
          </a:p>
          <a:p>
            <a:r>
              <a:rPr lang="es-CO" sz="1200" smtClean="0">
                <a:latin typeface="Arial Narrow" panose="020B0606020202030204" pitchFamily="34" charset="0"/>
              </a:rPr>
              <a:t>Margarita </a:t>
            </a:r>
            <a:r>
              <a:rPr lang="es-CO" sz="1200" dirty="0">
                <a:latin typeface="Arial Narrow" panose="020B0606020202030204" pitchFamily="34" charset="0"/>
              </a:rPr>
              <a:t>Rosa Giraldo Cifuentes</a:t>
            </a:r>
            <a:endParaRPr lang="es-ES" sz="1200" dirty="0">
              <a:latin typeface="Arial Narrow" panose="020B0606020202030204" pitchFamily="34" charset="0"/>
            </a:endParaRPr>
          </a:p>
          <a:p>
            <a:r>
              <a:rPr lang="es-CO" sz="1200" dirty="0">
                <a:latin typeface="Arial Narrow" panose="020B0606020202030204" pitchFamily="34" charset="0"/>
              </a:rPr>
              <a:t>Fernando Nicolás Montes Zuluaga </a:t>
            </a:r>
            <a:endParaRPr lang="es-ES" sz="1200" dirty="0">
              <a:latin typeface="Arial Narrow" panose="020B0606020202030204" pitchFamily="34" charset="0"/>
            </a:endParaRPr>
          </a:p>
          <a:p>
            <a:r>
              <a:rPr lang="es-CO" sz="1200" dirty="0">
                <a:latin typeface="Arial Narrow" panose="020B0606020202030204" pitchFamily="34" charset="0"/>
              </a:rPr>
              <a:t>Carlos Julio Montes </a:t>
            </a:r>
            <a:r>
              <a:rPr lang="es-CO" sz="1200" dirty="0" smtClean="0">
                <a:latin typeface="Arial Narrow" panose="020B0606020202030204" pitchFamily="34" charset="0"/>
              </a:rPr>
              <a:t>Zuluaga</a:t>
            </a:r>
          </a:p>
          <a:p>
            <a:r>
              <a:rPr lang="es-CO" sz="1200" dirty="0" smtClean="0">
                <a:latin typeface="Arial Narrow" panose="020B0606020202030204" pitchFamily="34" charset="0"/>
              </a:rPr>
              <a:t>Maria Alejandra Roa López</a:t>
            </a:r>
            <a:endParaRPr lang="es-ES" sz="1200" dirty="0">
              <a:latin typeface="Arial Narrow" panose="020B0606020202030204" pitchFamily="34" charset="0"/>
            </a:endParaRPr>
          </a:p>
          <a:p>
            <a:r>
              <a:rPr lang="es-CO" sz="1200" dirty="0" smtClean="0">
                <a:latin typeface="Arial Narrow" panose="020B0606020202030204" pitchFamily="34" charset="0"/>
              </a:rPr>
              <a:t>Isabel Cristina </a:t>
            </a:r>
            <a:r>
              <a:rPr lang="es-CO" sz="1200" dirty="0">
                <a:latin typeface="Arial Narrow" panose="020B0606020202030204" pitchFamily="34" charset="0"/>
              </a:rPr>
              <a:t>Vallejo </a:t>
            </a:r>
            <a:r>
              <a:rPr lang="es-CO" sz="1200" dirty="0" smtClean="0">
                <a:latin typeface="Arial Narrow" panose="020B0606020202030204" pitchFamily="34" charset="0"/>
              </a:rPr>
              <a:t>Zapata</a:t>
            </a:r>
          </a:p>
          <a:p>
            <a:r>
              <a:rPr lang="es-ES" sz="1200" dirty="0">
                <a:latin typeface="Arial Narrow" panose="020B0606020202030204" pitchFamily="34" charset="0"/>
              </a:rPr>
              <a:t>Johana María Vélez Lopera</a:t>
            </a:r>
          </a:p>
          <a:p>
            <a:endParaRPr lang="es-ES" sz="1200" dirty="0">
              <a:latin typeface="Arial Narrow" panose="020B0606020202030204" pitchFamily="34" charset="0"/>
            </a:endParaRPr>
          </a:p>
          <a:p>
            <a:r>
              <a:rPr lang="es-ES" sz="1200" b="1" dirty="0">
                <a:latin typeface="Arial Narrow" panose="020B0606020202030204" pitchFamily="34" charset="0"/>
              </a:rPr>
              <a:t> </a:t>
            </a:r>
            <a:endParaRPr lang="es-ES" sz="1200" b="1" dirty="0" smtClean="0">
              <a:latin typeface="Arial Narrow" panose="020B0606020202030204" pitchFamily="34" charset="0"/>
            </a:endParaRPr>
          </a:p>
          <a:p>
            <a:endParaRPr lang="es-ES" sz="1200" b="1" dirty="0">
              <a:latin typeface="Arial Narrow" panose="020B0606020202030204" pitchFamily="34" charset="0"/>
            </a:endParaRPr>
          </a:p>
          <a:p>
            <a:endParaRPr lang="es-ES" sz="1200" dirty="0">
              <a:latin typeface="Arial Narrow" panose="020B0606020202030204" pitchFamily="34" charset="0"/>
            </a:endParaRPr>
          </a:p>
        </p:txBody>
      </p:sp>
      <p:sp>
        <p:nvSpPr>
          <p:cNvPr id="8" name="7 Rectángulo"/>
          <p:cNvSpPr/>
          <p:nvPr/>
        </p:nvSpPr>
        <p:spPr>
          <a:xfrm>
            <a:off x="2748987" y="6585840"/>
            <a:ext cx="4608512" cy="2492990"/>
          </a:xfrm>
          <a:prstGeom prst="rect">
            <a:avLst/>
          </a:prstGeom>
        </p:spPr>
        <p:txBody>
          <a:bodyPr wrap="square">
            <a:spAutoFit/>
          </a:bodyPr>
          <a:lstStyle/>
          <a:p>
            <a:r>
              <a:rPr lang="es-ES" sz="1200" b="1" dirty="0" smtClean="0">
                <a:latin typeface="Arial Narrow" panose="020B0606020202030204" pitchFamily="34" charset="0"/>
              </a:rPr>
              <a:t>Profesionales Vigilancia Epidemiológica  y Sistemas de Información</a:t>
            </a:r>
            <a:endParaRPr lang="es-ES" sz="1200" dirty="0" smtClean="0">
              <a:latin typeface="Arial Narrow" panose="020B0606020202030204" pitchFamily="34" charset="0"/>
            </a:endParaRPr>
          </a:p>
          <a:p>
            <a:r>
              <a:rPr lang="es-ES" sz="1200" dirty="0" smtClean="0">
                <a:latin typeface="Arial Narrow" panose="020B0606020202030204" pitchFamily="34" charset="0"/>
              </a:rPr>
              <a:t>José José Arteaga García </a:t>
            </a:r>
          </a:p>
          <a:p>
            <a:r>
              <a:rPr lang="es-ES" sz="1200" dirty="0" smtClean="0">
                <a:latin typeface="Arial Narrow" panose="020B0606020202030204" pitchFamily="34" charset="0"/>
              </a:rPr>
              <a:t>Laura Osorno Arias </a:t>
            </a:r>
          </a:p>
          <a:p>
            <a:r>
              <a:rPr lang="es-ES" sz="1200" dirty="0">
                <a:latin typeface="Arial Narrow" panose="020B0606020202030204" pitchFamily="34" charset="0"/>
              </a:rPr>
              <a:t>María Cecilia Ospina Mejía</a:t>
            </a:r>
          </a:p>
          <a:p>
            <a:r>
              <a:rPr lang="es-ES" sz="1200" dirty="0" smtClean="0">
                <a:latin typeface="Arial Narrow" panose="020B0606020202030204" pitchFamily="34" charset="0"/>
              </a:rPr>
              <a:t>Wilson Restrepo Manrique</a:t>
            </a:r>
          </a:p>
          <a:p>
            <a:r>
              <a:rPr lang="es-ES" sz="1200" dirty="0" smtClean="0">
                <a:latin typeface="Arial Narrow" panose="020B0606020202030204" pitchFamily="34" charset="0"/>
              </a:rPr>
              <a:t>Catalina María Vargas Guzmán </a:t>
            </a:r>
          </a:p>
          <a:p>
            <a:r>
              <a:rPr lang="es-ES" sz="1200" dirty="0" smtClean="0">
                <a:latin typeface="Arial Narrow" panose="020B0606020202030204" pitchFamily="34" charset="0"/>
              </a:rPr>
              <a:t>Sebastian Vanegas Morales</a:t>
            </a:r>
          </a:p>
          <a:p>
            <a:r>
              <a:rPr lang="es-ES" sz="1200" dirty="0">
                <a:latin typeface="Arial Narrow" panose="020B0606020202030204" pitchFamily="34" charset="0"/>
              </a:rPr>
              <a:t>Adiela María Yepes Pemberthy</a:t>
            </a:r>
          </a:p>
          <a:p>
            <a:r>
              <a:rPr lang="es-ES" sz="1200" dirty="0" smtClean="0">
                <a:latin typeface="Arial Narrow" panose="020B0606020202030204" pitchFamily="34" charset="0"/>
              </a:rPr>
              <a:t>Jonathan Zuleta Betancur</a:t>
            </a:r>
          </a:p>
          <a:p>
            <a:r>
              <a:rPr lang="es-ES" sz="1200" dirty="0">
                <a:latin typeface="Arial Narrow" panose="020B0606020202030204" pitchFamily="34" charset="0"/>
              </a:rPr>
              <a:t>Priscila Ramírez García</a:t>
            </a:r>
          </a:p>
          <a:p>
            <a:r>
              <a:rPr lang="es-ES" sz="1200" dirty="0" smtClean="0">
                <a:latin typeface="Arial Narrow" panose="020B0606020202030204" pitchFamily="34" charset="0"/>
              </a:rPr>
              <a:t>Carolina Restrepo Estrada</a:t>
            </a:r>
          </a:p>
          <a:p>
            <a:r>
              <a:rPr lang="es-ES" sz="1200" dirty="0" smtClean="0">
                <a:latin typeface="Arial Narrow" panose="020B0606020202030204" pitchFamily="34" charset="0"/>
              </a:rPr>
              <a:t>Andrés Felipe Montoya Giraldo</a:t>
            </a:r>
          </a:p>
          <a:p>
            <a:endParaRPr lang="es-ES" sz="1200" dirty="0">
              <a:latin typeface="Arial Narrow" panose="020B0606020202030204" pitchFamily="34" charset="0"/>
            </a:endParaRPr>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a:t>
            </a:r>
            <a:endParaRPr lang="es-ES" sz="1050" b="1" dirty="0">
              <a:latin typeface="Arial Narrow" panose="020B0606020202030204" pitchFamily="34" charset="0"/>
            </a:endParaRPr>
          </a:p>
        </p:txBody>
      </p:sp>
      <p:sp>
        <p:nvSpPr>
          <p:cNvPr id="10" name="9 Título"/>
          <p:cNvSpPr>
            <a:spLocks noGrp="1"/>
          </p:cNvSpPr>
          <p:nvPr>
            <p:ph type="title"/>
          </p:nvPr>
        </p:nvSpPr>
        <p:spPr>
          <a:xfrm>
            <a:off x="144066" y="2267744"/>
            <a:ext cx="2037476" cy="484619"/>
          </a:xfrm>
        </p:spPr>
        <p:txBody>
          <a:bodyPr>
            <a:noAutofit/>
          </a:bodyPr>
          <a:lstStyle/>
          <a:p>
            <a:pPr algn="l"/>
            <a:r>
              <a:rPr lang="es-ES" sz="2000" b="1" dirty="0" smtClean="0">
                <a:latin typeface="Arial Narrow" panose="020B0606020202030204" pitchFamily="34" charset="0"/>
              </a:rPr>
              <a:t>Presentación</a:t>
            </a:r>
            <a:endParaRPr lang="es-ES" sz="2000" b="1" dirty="0">
              <a:latin typeface="Arial Narrow" panose="020B0606020202030204" pitchFamily="34" charset="0"/>
            </a:endParaRPr>
          </a:p>
        </p:txBody>
      </p:sp>
      <p:grpSp>
        <p:nvGrpSpPr>
          <p:cNvPr id="2" name="Grupo 1"/>
          <p:cNvGrpSpPr/>
          <p:nvPr/>
        </p:nvGrpSpPr>
        <p:grpSpPr>
          <a:xfrm>
            <a:off x="0" y="14519"/>
            <a:ext cx="7200898" cy="2121549"/>
            <a:chOff x="0" y="14519"/>
            <a:chExt cx="7200898" cy="2121549"/>
          </a:xfrm>
        </p:grpSpPr>
        <p:sp>
          <p:nvSpPr>
            <p:cNvPr id="11"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kern="1200" dirty="0">
                  <a:solidFill>
                    <a:srgbClr val="000000"/>
                  </a:solidFill>
                  <a:effectLst/>
                  <a:latin typeface="Arial Narrow"/>
                  <a:ea typeface="MS Mincho"/>
                </a:rPr>
                <a:t>Programa Vigilancia Epidemiológica – Subsecretaría de Salud Pública</a:t>
              </a:r>
              <a:endParaRPr lang="es-ES" sz="1200" dirty="0">
                <a:effectLst/>
                <a:latin typeface="Times New Roman"/>
                <a:ea typeface="Times New Roman"/>
              </a:endParaRPr>
            </a:p>
            <a:p>
              <a:pPr>
                <a:spcAft>
                  <a:spcPts val="0"/>
                </a:spcAft>
              </a:pPr>
              <a:r>
                <a:rPr lang="es-CO" sz="800" b="1" kern="1200" dirty="0" smtClean="0">
                  <a:solidFill>
                    <a:srgbClr val="000000"/>
                  </a:solidFill>
                  <a:effectLst/>
                  <a:latin typeface="Arial Narrow"/>
                  <a:ea typeface="MS Mincho"/>
                </a:rPr>
                <a:t>Periodo epidemiológico </a:t>
              </a:r>
              <a:r>
                <a:rPr lang="es-CO" sz="800" b="1" dirty="0" smtClean="0">
                  <a:solidFill>
                    <a:srgbClr val="000000"/>
                  </a:solidFill>
                  <a:latin typeface="Arial Narrow"/>
                  <a:ea typeface="MS Mincho"/>
                </a:rPr>
                <a:t>10</a:t>
              </a:r>
              <a:r>
                <a:rPr lang="es-CO" sz="800" b="1" kern="1200" dirty="0" smtClean="0">
                  <a:solidFill>
                    <a:srgbClr val="000000"/>
                  </a:solidFill>
                  <a:effectLst/>
                  <a:latin typeface="Arial Narrow"/>
                  <a:ea typeface="MS Mincho"/>
                </a:rPr>
                <a:t> de 2020 - </a:t>
              </a:r>
              <a:r>
                <a:rPr lang="pt-BR" sz="800" b="1" kern="1200" dirty="0" smtClean="0">
                  <a:solidFill>
                    <a:srgbClr val="000000"/>
                  </a:solidFill>
                  <a:effectLst/>
                  <a:latin typeface="Arial Narrow"/>
                  <a:ea typeface="MS Mincho"/>
                </a:rPr>
                <a:t>Reporte Semanas 1 a 40</a:t>
              </a:r>
              <a:r>
                <a:rPr lang="es-CO" sz="800" b="1" kern="1200" dirty="0" smtClean="0">
                  <a:solidFill>
                    <a:srgbClr val="000000"/>
                  </a:solidFill>
                  <a:effectLst/>
                  <a:latin typeface="Arial Narrow"/>
                  <a:ea typeface="MS Mincho"/>
                </a:rPr>
                <a:t> (Hasta Octubre 03)</a:t>
              </a:r>
              <a:endParaRPr lang="es-ES" sz="1200" dirty="0">
                <a:effectLst/>
                <a:latin typeface="Times New Roman"/>
                <a:ea typeface="Times New Roman"/>
              </a:endParaRPr>
            </a:p>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2"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3" name="Picture 2"/>
            <p:cNvPicPr/>
            <p:nvPr/>
          </p:nvPicPr>
          <p:blipFill>
            <a:blip r:embed="rId3">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4"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Tree>
    <p:extLst>
      <p:ext uri="{BB962C8B-B14F-4D97-AF65-F5344CB8AC3E}">
        <p14:creationId xmlns:p14="http://schemas.microsoft.com/office/powerpoint/2010/main" val="395691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 y="-7142"/>
            <a:ext cx="2227828" cy="2845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86" y="623805"/>
            <a:ext cx="240450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10  - 2020</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varicela. Medellín, a Periodo epidemiológico 10 acumulado  de 2020.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835</a:t>
              </a:r>
              <a:endParaRPr lang="es-ES" b="1" dirty="0">
                <a:latin typeface="Arial Narrow" panose="020B0606020202030204" pitchFamily="34" charset="0"/>
              </a:endParaRPr>
            </a:p>
          </p:txBody>
        </p:sp>
      </p:grpSp>
      <p:sp>
        <p:nvSpPr>
          <p:cNvPr id="9" name="8 CuadroTexto"/>
          <p:cNvSpPr txBox="1"/>
          <p:nvPr/>
        </p:nvSpPr>
        <p:spPr>
          <a:xfrm>
            <a:off x="421420" y="4706143"/>
            <a:ext cx="1794559" cy="830997"/>
          </a:xfrm>
          <a:prstGeom prst="rect">
            <a:avLst/>
          </a:prstGeom>
          <a:noFill/>
        </p:spPr>
        <p:txBody>
          <a:bodyPr wrap="square" rtlCol="0">
            <a:spAutoFit/>
          </a:bodyPr>
          <a:lstStyle/>
          <a:p>
            <a:pPr algn="just"/>
            <a:r>
              <a:rPr lang="es-ES" sz="1200" b="1" dirty="0" smtClean="0">
                <a:latin typeface="Arial Narrow" panose="020B0606020202030204" pitchFamily="34" charset="0"/>
              </a:rPr>
              <a:t>Variación porcentual de 69%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42476" y="4839349"/>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40673" y="4860032"/>
            <a:ext cx="4836379"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varicela. Medellín, a Periodo epidemiológico 10 acumulado de 2018-2020.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10</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Varicela</a:t>
            </a:r>
            <a:endParaRPr lang="es-ES" sz="2800" b="1" dirty="0">
              <a:solidFill>
                <a:srgbClr val="C00000"/>
              </a:solidFill>
              <a:latin typeface="Arial Narrow" panose="020B0606020202030204" pitchFamily="34" charset="0"/>
              <a:ea typeface="+mn-ea"/>
              <a:cs typeface="+mn-cs"/>
            </a:endParaRPr>
          </a:p>
        </p:txBody>
      </p:sp>
      <p:sp>
        <p:nvSpPr>
          <p:cNvPr id="45" name="44 Rectángulo"/>
          <p:cNvSpPr/>
          <p:nvPr/>
        </p:nvSpPr>
        <p:spPr>
          <a:xfrm>
            <a:off x="-14673" y="8598815"/>
            <a:ext cx="3615123"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a:t>
            </a:r>
            <a:r>
              <a:rPr lang="es-ES" sz="1100" dirty="0" smtClean="0">
                <a:latin typeface="Arial Narrow" panose="020B0606020202030204" pitchFamily="34" charset="0"/>
              </a:rPr>
              <a:t>temático de puntos. </a:t>
            </a:r>
            <a:r>
              <a:rPr lang="es-ES" sz="1100" dirty="0">
                <a:latin typeface="Arial Narrow" panose="020B0606020202030204" pitchFamily="34" charset="0"/>
              </a:rPr>
              <a:t>Medellín, a Periodo epidemiológico </a:t>
            </a:r>
            <a:r>
              <a:rPr lang="es-ES" sz="1100" dirty="0" smtClean="0">
                <a:latin typeface="Arial Narrow" panose="020B0606020202030204" pitchFamily="34" charset="0"/>
              </a:rPr>
              <a:t>10  </a:t>
            </a:r>
            <a:r>
              <a:rPr lang="es-ES" sz="1100" dirty="0">
                <a:latin typeface="Arial Narrow" panose="020B0606020202030204" pitchFamily="34" charset="0"/>
              </a:rPr>
              <a:t>acumulado  de </a:t>
            </a:r>
            <a:r>
              <a:rPr lang="es-ES" sz="1100" dirty="0" smtClean="0">
                <a:latin typeface="Arial Narrow" panose="020B0606020202030204" pitchFamily="34" charset="0"/>
              </a:rPr>
              <a:t>2020 </a:t>
            </a:r>
            <a:endParaRPr lang="es-ES" sz="1100" dirty="0">
              <a:latin typeface="Arial Narrow" panose="020B0606020202030204" pitchFamily="34" charset="0"/>
            </a:endParaRPr>
          </a:p>
        </p:txBody>
      </p:sp>
      <p:sp>
        <p:nvSpPr>
          <p:cNvPr id="30" name="29 Rectángulo"/>
          <p:cNvSpPr/>
          <p:nvPr/>
        </p:nvSpPr>
        <p:spPr>
          <a:xfrm>
            <a:off x="3456434" y="8637181"/>
            <a:ext cx="3763655"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densidad por kilómetro cuadrado de varicela. Medellín, a Periodo epidemiológico </a:t>
            </a:r>
            <a:r>
              <a:rPr lang="es-ES" sz="1100" dirty="0" smtClean="0">
                <a:latin typeface="Arial Narrow" panose="020B0606020202030204" pitchFamily="34" charset="0"/>
              </a:rPr>
              <a:t>10  </a:t>
            </a:r>
            <a:r>
              <a:rPr lang="es-ES" sz="1100" dirty="0">
                <a:latin typeface="Arial Narrow" panose="020B0606020202030204" pitchFamily="34" charset="0"/>
              </a:rPr>
              <a:t>acumulado  de </a:t>
            </a:r>
            <a:r>
              <a:rPr lang="es-ES" sz="1100" dirty="0" smtClean="0">
                <a:latin typeface="Arial Narrow" panose="020B0606020202030204" pitchFamily="34" charset="0"/>
              </a:rPr>
              <a:t>2020 </a:t>
            </a:r>
            <a:endParaRPr lang="es-ES" sz="1100" dirty="0">
              <a:latin typeface="Arial Narrow" panose="020B0606020202030204" pitchFamily="34" charset="0"/>
            </a:endParaRPr>
          </a:p>
        </p:txBody>
      </p:sp>
      <p:pic>
        <p:nvPicPr>
          <p:cNvPr id="3" name="Imagen 2"/>
          <p:cNvPicPr>
            <a:picLocks noChangeAspect="1"/>
          </p:cNvPicPr>
          <p:nvPr/>
        </p:nvPicPr>
        <p:blipFill>
          <a:blip r:embed="rId5"/>
          <a:stretch>
            <a:fillRect/>
          </a:stretch>
        </p:blipFill>
        <p:spPr>
          <a:xfrm>
            <a:off x="2264805" y="406260"/>
            <a:ext cx="4883518" cy="1761466"/>
          </a:xfrm>
          <a:prstGeom prst="rect">
            <a:avLst/>
          </a:prstGeom>
        </p:spPr>
      </p:pic>
      <p:pic>
        <p:nvPicPr>
          <p:cNvPr id="4" name="Imagen 3"/>
          <p:cNvPicPr>
            <a:picLocks noChangeAspect="1"/>
          </p:cNvPicPr>
          <p:nvPr/>
        </p:nvPicPr>
        <p:blipFill>
          <a:blip r:embed="rId6"/>
          <a:stretch>
            <a:fillRect/>
          </a:stretch>
        </p:blipFill>
        <p:spPr>
          <a:xfrm>
            <a:off x="2274078" y="2661098"/>
            <a:ext cx="4874245" cy="2198933"/>
          </a:xfrm>
          <a:prstGeom prst="rect">
            <a:avLst/>
          </a:prstGeom>
        </p:spPr>
      </p:pic>
      <p:pic>
        <p:nvPicPr>
          <p:cNvPr id="2" name="Imagen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004710"/>
            <a:ext cx="3474221" cy="2589135"/>
          </a:xfrm>
          <a:prstGeom prst="rect">
            <a:avLst/>
          </a:prstGeom>
        </p:spPr>
      </p:pic>
      <p:pic>
        <p:nvPicPr>
          <p:cNvPr id="12" name="Imagen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88894" y="6025807"/>
            <a:ext cx="3712006" cy="2568038"/>
          </a:xfrm>
          <a:prstGeom prst="rect">
            <a:avLst/>
          </a:prstGeom>
        </p:spPr>
      </p:pic>
    </p:spTree>
    <p:extLst>
      <p:ext uri="{BB962C8B-B14F-4D97-AF65-F5344CB8AC3E}">
        <p14:creationId xmlns:p14="http://schemas.microsoft.com/office/powerpoint/2010/main" val="4077868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418545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98980"/>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 y brotes</a:t>
              </a:r>
              <a:endParaRPr lang="es-ES" sz="1200" b="1" dirty="0">
                <a:latin typeface="Arial Narrow" panose="020B0606020202030204" pitchFamily="34" charset="0"/>
              </a:endParaRPr>
            </a:p>
          </p:txBody>
        </p:sp>
      </p:gr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755" y="5901769"/>
            <a:ext cx="2016224" cy="2639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graphicFrame>
        <p:nvGraphicFramePr>
          <p:cNvPr id="20" name="19 Diagrama"/>
          <p:cNvGraphicFramePr/>
          <p:nvPr>
            <p:extLst/>
          </p:nvPr>
        </p:nvGraphicFramePr>
        <p:xfrm>
          <a:off x="3197722" y="4764292"/>
          <a:ext cx="4282338" cy="24497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11</a:t>
            </a:r>
            <a:endParaRPr lang="es-ES" sz="1050" b="1" dirty="0">
              <a:latin typeface="Arial Narrow" panose="020B0606020202030204" pitchFamily="34" charset="0"/>
            </a:endParaRPr>
          </a:p>
        </p:txBody>
      </p:sp>
      <p:pic>
        <p:nvPicPr>
          <p:cNvPr id="5122" name="Picture 2"/>
          <p:cNvPicPr>
            <a:picLocks noChangeAspect="1" noChangeArrowheads="1"/>
          </p:cNvPicPr>
          <p:nvPr/>
        </p:nvPicPr>
        <p:blipFill>
          <a:blip r:embed="rId9">
            <a:biLevel thresh="75000"/>
            <a:extLst>
              <a:ext uri="{28A0092B-C50C-407E-A947-70E740481C1C}">
                <a14:useLocalDpi xmlns:a14="http://schemas.microsoft.com/office/drawing/2010/main" val="0"/>
              </a:ext>
            </a:extLst>
          </a:blip>
          <a:srcRect/>
          <a:stretch>
            <a:fillRect/>
          </a:stretch>
        </p:blipFill>
        <p:spPr bwMode="auto">
          <a:xfrm>
            <a:off x="6171850" y="865485"/>
            <a:ext cx="438131" cy="71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redondeado"/>
          <p:cNvSpPr/>
          <p:nvPr/>
        </p:nvSpPr>
        <p:spPr>
          <a:xfrm>
            <a:off x="744567" y="4872680"/>
            <a:ext cx="2644371" cy="39635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Distribución de los Brotes</a:t>
            </a:r>
            <a:endParaRPr lang="es-ES" sz="1600" b="1" dirty="0">
              <a:solidFill>
                <a:schemeClr val="tx1"/>
              </a:solidFill>
              <a:latin typeface="Arial Narrow" panose="020B0606020202030204" pitchFamily="34" charset="0"/>
            </a:endParaRPr>
          </a:p>
        </p:txBody>
      </p:sp>
      <p:cxnSp>
        <p:nvCxnSpPr>
          <p:cNvPr id="7" name="6 Conector angular"/>
          <p:cNvCxnSpPr>
            <a:stCxn id="46" idx="2"/>
          </p:cNvCxnSpPr>
          <p:nvPr/>
        </p:nvCxnSpPr>
        <p:spPr>
          <a:xfrm rot="16200000" flipH="1">
            <a:off x="1918119" y="5417663"/>
            <a:ext cx="297268" cy="1"/>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16 Tabla"/>
          <p:cNvGraphicFramePr>
            <a:graphicFrameLocks noGrp="1"/>
          </p:cNvGraphicFramePr>
          <p:nvPr>
            <p:extLst/>
          </p:nvPr>
        </p:nvGraphicFramePr>
        <p:xfrm>
          <a:off x="808849" y="5580236"/>
          <a:ext cx="2680766" cy="1477941"/>
        </p:xfrm>
        <a:graphic>
          <a:graphicData uri="http://schemas.openxmlformats.org/drawingml/2006/table">
            <a:tbl>
              <a:tblPr firstRow="1" bandRow="1">
                <a:tableStyleId>{68D230F3-CF80-4859-8CE7-A43EE81993B5}</a:tableStyleId>
              </a:tblPr>
              <a:tblGrid>
                <a:gridCol w="1822207">
                  <a:extLst>
                    <a:ext uri="{9D8B030D-6E8A-4147-A177-3AD203B41FA5}">
                      <a16:colId xmlns:a16="http://schemas.microsoft.com/office/drawing/2014/main" val="20000"/>
                    </a:ext>
                  </a:extLst>
                </a:gridCol>
                <a:gridCol w="858559">
                  <a:extLst>
                    <a:ext uri="{9D8B030D-6E8A-4147-A177-3AD203B41FA5}">
                      <a16:colId xmlns:a16="http://schemas.microsoft.com/office/drawing/2014/main" val="20001"/>
                    </a:ext>
                  </a:extLst>
                </a:gridCol>
              </a:tblGrid>
              <a:tr h="292208">
                <a:tc>
                  <a:txBody>
                    <a:bodyPr/>
                    <a:lstStyle/>
                    <a:p>
                      <a:pPr algn="ctr"/>
                      <a:r>
                        <a:rPr lang="es-CO" sz="1000" dirty="0" smtClean="0">
                          <a:latin typeface="Arial Narrow" panose="020B0606020202030204" pitchFamily="34" charset="0"/>
                        </a:rPr>
                        <a:t>Lugar</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Total brotes</a:t>
                      </a:r>
                      <a:endParaRPr lang="es-CO" sz="1000" dirty="0">
                        <a:latin typeface="Arial Narrow" panose="020B0606020202030204" pitchFamily="34" charset="0"/>
                      </a:endParaRPr>
                    </a:p>
                  </a:txBody>
                  <a:tcPr/>
                </a:tc>
                <a:extLst>
                  <a:ext uri="{0D108BD9-81ED-4DB2-BD59-A6C34878D82A}">
                    <a16:rowId xmlns:a16="http://schemas.microsoft.com/office/drawing/2014/main" val="10000"/>
                  </a:ext>
                </a:extLst>
              </a:tr>
              <a:tr h="178572">
                <a:tc>
                  <a:txBody>
                    <a:bodyPr/>
                    <a:lstStyle/>
                    <a:p>
                      <a:pPr algn="l"/>
                      <a:r>
                        <a:rPr lang="es-CO" sz="1000" dirty="0" smtClean="0">
                          <a:latin typeface="Arial Narrow" panose="020B0606020202030204" pitchFamily="34" charset="0"/>
                        </a:rPr>
                        <a:t>Sector educativo</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1</a:t>
                      </a:r>
                      <a:endParaRPr lang="es-CO" sz="1000" dirty="0">
                        <a:latin typeface="Arial Narrow" panose="020B0606020202030204" pitchFamily="34" charset="0"/>
                      </a:endParaRPr>
                    </a:p>
                  </a:txBody>
                  <a:tcPr/>
                </a:tc>
                <a:extLst>
                  <a:ext uri="{0D108BD9-81ED-4DB2-BD59-A6C34878D82A}">
                    <a16:rowId xmlns:a16="http://schemas.microsoft.com/office/drawing/2014/main" val="10001"/>
                  </a:ext>
                </a:extLst>
              </a:tr>
              <a:tr h="405845">
                <a:tc>
                  <a:txBody>
                    <a:bodyPr/>
                    <a:lstStyle/>
                    <a:p>
                      <a:pPr algn="l"/>
                      <a:r>
                        <a:rPr lang="es-CO" sz="1000" dirty="0" smtClean="0">
                          <a:latin typeface="Arial Narrow" panose="020B0606020202030204" pitchFamily="34" charset="0"/>
                        </a:rPr>
                        <a:t>Centro Penitenciario- Estación</a:t>
                      </a:r>
                      <a:r>
                        <a:rPr lang="es-CO" sz="1000" baseline="0" dirty="0" smtClean="0">
                          <a:latin typeface="Arial Narrow" panose="020B0606020202030204" pitchFamily="34" charset="0"/>
                        </a:rPr>
                        <a:t> de Policía- Batallón</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2"/>
                  </a:ext>
                </a:extLst>
              </a:tr>
              <a:tr h="292208">
                <a:tc>
                  <a:txBody>
                    <a:bodyPr/>
                    <a:lstStyle/>
                    <a:p>
                      <a:pPr algn="l"/>
                      <a:r>
                        <a:rPr lang="es-CO" sz="1000" dirty="0" smtClean="0">
                          <a:latin typeface="Arial Narrow" panose="020B0606020202030204" pitchFamily="34" charset="0"/>
                        </a:rPr>
                        <a:t>Otro </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1</a:t>
                      </a:r>
                      <a:endParaRPr lang="es-CO" sz="1000" dirty="0">
                        <a:latin typeface="Arial Narrow" panose="020B0606020202030204" pitchFamily="34" charset="0"/>
                      </a:endParaRPr>
                    </a:p>
                  </a:txBody>
                  <a:tcPr/>
                </a:tc>
                <a:extLst>
                  <a:ext uri="{0D108BD9-81ED-4DB2-BD59-A6C34878D82A}">
                    <a16:rowId xmlns:a16="http://schemas.microsoft.com/office/drawing/2014/main" val="10003"/>
                  </a:ext>
                </a:extLst>
              </a:tr>
              <a:tr h="183983">
                <a:tc>
                  <a:txBody>
                    <a:bodyPr/>
                    <a:lstStyle/>
                    <a:p>
                      <a:pPr algn="l"/>
                      <a:r>
                        <a:rPr lang="es-CO" sz="1000" kern="1200" dirty="0" smtClean="0">
                          <a:solidFill>
                            <a:schemeClr val="tx1"/>
                          </a:solidFill>
                          <a:latin typeface="Arial Narrow" panose="020B0606020202030204" pitchFamily="34" charset="0"/>
                          <a:ea typeface="+mn-ea"/>
                          <a:cs typeface="+mn-cs"/>
                        </a:rPr>
                        <a:t>Familiares</a:t>
                      </a:r>
                      <a:endParaRPr lang="es-CO" sz="1000" kern="1200" dirty="0">
                        <a:solidFill>
                          <a:schemeClr val="tx1"/>
                        </a:solidFill>
                        <a:latin typeface="Arial Narrow" panose="020B0606020202030204" pitchFamily="34" charset="0"/>
                        <a:ea typeface="+mn-ea"/>
                        <a:cs typeface="+mn-cs"/>
                      </a:endParaRPr>
                    </a:p>
                  </a:txBody>
                  <a:tcPr/>
                </a:tc>
                <a:tc>
                  <a:txBody>
                    <a:bodyPr/>
                    <a:lstStyle/>
                    <a:p>
                      <a:pPr marL="0" algn="ctr" defTabSz="914400" rtl="0" eaLnBrk="1" latinLnBrk="0" hangingPunct="1"/>
                      <a:r>
                        <a:rPr lang="es-CO" sz="1000" kern="1200" dirty="0" smtClean="0">
                          <a:solidFill>
                            <a:schemeClr val="tx1"/>
                          </a:solidFill>
                          <a:latin typeface="Arial Narrow" panose="020B0606020202030204" pitchFamily="34" charset="0"/>
                          <a:ea typeface="+mn-ea"/>
                          <a:cs typeface="+mn-cs"/>
                        </a:rPr>
                        <a:t>5</a:t>
                      </a:r>
                      <a:endParaRPr lang="es-CO" sz="1000" kern="1200" dirty="0">
                        <a:solidFill>
                          <a:schemeClr val="tx1"/>
                        </a:solidFill>
                        <a:latin typeface="Arial Narrow" panose="020B0606020202030204" pitchFamily="34" charset="0"/>
                        <a:ea typeface="+mn-ea"/>
                        <a:cs typeface="+mn-cs"/>
                      </a:endParaRPr>
                    </a:p>
                  </a:txBody>
                  <a:tcPr/>
                </a:tc>
                <a:extLst>
                  <a:ext uri="{0D108BD9-81ED-4DB2-BD59-A6C34878D82A}">
                    <a16:rowId xmlns:a16="http://schemas.microsoft.com/office/drawing/2014/main" val="10004"/>
                  </a:ext>
                </a:extLst>
              </a:tr>
            </a:tbl>
          </a:graphicData>
        </a:graphic>
      </p:graphicFrame>
      <p:sp>
        <p:nvSpPr>
          <p:cNvPr id="51" name="50 CuadroTexto"/>
          <p:cNvSpPr txBox="1"/>
          <p:nvPr/>
        </p:nvSpPr>
        <p:spPr>
          <a:xfrm>
            <a:off x="731636" y="3031949"/>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en población general</a:t>
            </a:r>
          </a:p>
        </p:txBody>
      </p:sp>
      <p:cxnSp>
        <p:nvCxnSpPr>
          <p:cNvPr id="53" name="52 Conector recto de flecha"/>
          <p:cNvCxnSpPr/>
          <p:nvPr/>
        </p:nvCxnSpPr>
        <p:spPr>
          <a:xfrm>
            <a:off x="4248522" y="3980280"/>
            <a:ext cx="2582164"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flipH="1">
            <a:off x="546696" y="3980280"/>
            <a:ext cx="257161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721934" y="3409118"/>
            <a:ext cx="2194832"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32,41x 100 mil habitantes</a:t>
            </a:r>
          </a:p>
          <a:p>
            <a:pPr algn="ctr"/>
            <a:r>
              <a:rPr lang="es-ES" sz="1400" b="1" dirty="0" smtClean="0">
                <a:latin typeface="Arial Narrow" panose="020B0606020202030204" pitchFamily="34" charset="0"/>
              </a:rPr>
              <a:t>835</a:t>
            </a:r>
            <a:endParaRPr lang="es-ES" sz="1400" b="1" dirty="0">
              <a:latin typeface="Arial Narrow" panose="020B0606020202030204" pitchFamily="34" charset="0"/>
            </a:endParaRPr>
          </a:p>
        </p:txBody>
      </p:sp>
      <p:sp>
        <p:nvSpPr>
          <p:cNvPr id="65" name="64 CuadroTexto"/>
          <p:cNvSpPr txBox="1"/>
          <p:nvPr/>
        </p:nvSpPr>
        <p:spPr>
          <a:xfrm>
            <a:off x="3853972" y="3027461"/>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en </a:t>
            </a:r>
            <a:r>
              <a:rPr lang="es-ES" sz="1050" b="1" dirty="0" smtClean="0">
                <a:latin typeface="Arial Narrow" panose="020B0606020202030204" pitchFamily="34" charset="0"/>
              </a:rPr>
              <a:t>menores de 5 años</a:t>
            </a:r>
            <a:endParaRPr lang="es-ES" sz="1050" b="1" dirty="0">
              <a:latin typeface="Arial Narrow" panose="020B0606020202030204" pitchFamily="34" charset="0"/>
            </a:endParaRPr>
          </a:p>
        </p:txBody>
      </p:sp>
      <p:sp>
        <p:nvSpPr>
          <p:cNvPr id="66" name="65 CuadroTexto"/>
          <p:cNvSpPr txBox="1"/>
          <p:nvPr/>
        </p:nvSpPr>
        <p:spPr>
          <a:xfrm>
            <a:off x="4145668" y="3413093"/>
            <a:ext cx="2170787"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143,92 x </a:t>
            </a:r>
            <a:r>
              <a:rPr lang="es-ES" sz="1600" b="1" dirty="0">
                <a:solidFill>
                  <a:srgbClr val="C00000"/>
                </a:solidFill>
                <a:latin typeface="Arial Narrow" panose="020B0606020202030204" pitchFamily="34" charset="0"/>
              </a:rPr>
              <a:t>100 mil </a:t>
            </a:r>
            <a:r>
              <a:rPr lang="es-ES" sz="1600" b="1" dirty="0" smtClean="0">
                <a:solidFill>
                  <a:srgbClr val="C00000"/>
                </a:solidFill>
                <a:latin typeface="Arial Narrow" panose="020B0606020202030204" pitchFamily="34" charset="0"/>
              </a:rPr>
              <a:t>&lt; 5 años</a:t>
            </a:r>
          </a:p>
          <a:p>
            <a:pPr algn="ctr"/>
            <a:r>
              <a:rPr lang="es-ES" sz="1400" b="1" dirty="0" smtClean="0">
                <a:latin typeface="Arial Narrow" panose="020B0606020202030204" pitchFamily="34" charset="0"/>
              </a:rPr>
              <a:t>209 casos</a:t>
            </a:r>
            <a:endParaRPr lang="es-ES" sz="1400" b="1" dirty="0">
              <a:latin typeface="Arial Narrow" panose="020B0606020202030204" pitchFamily="34" charset="0"/>
            </a:endParaRPr>
          </a:p>
        </p:txBody>
      </p:sp>
      <p:grpSp>
        <p:nvGrpSpPr>
          <p:cNvPr id="68" name="67 Grupo"/>
          <p:cNvGrpSpPr/>
          <p:nvPr/>
        </p:nvGrpSpPr>
        <p:grpSpPr>
          <a:xfrm>
            <a:off x="-143966" y="760028"/>
            <a:ext cx="1258607" cy="1651732"/>
            <a:chOff x="-143966" y="539552"/>
            <a:chExt cx="1258607" cy="1651732"/>
          </a:xfrm>
        </p:grpSpPr>
        <p:pic>
          <p:nvPicPr>
            <p:cNvPr id="69"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69 Rectángulo redondeado"/>
            <p:cNvSpPr/>
            <p:nvPr/>
          </p:nvSpPr>
          <p:spPr>
            <a:xfrm>
              <a:off x="110785" y="1579196"/>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55%</a:t>
              </a:r>
              <a:endParaRPr lang="es-ES" sz="1600" b="1" dirty="0">
                <a:solidFill>
                  <a:schemeClr val="tx1"/>
                </a:solidFill>
                <a:latin typeface="Arial Narrow" panose="020B0606020202030204" pitchFamily="34" charset="0"/>
              </a:endParaRPr>
            </a:p>
          </p:txBody>
        </p:sp>
        <p:sp>
          <p:nvSpPr>
            <p:cNvPr id="71" name="70 CuadroTexto"/>
            <p:cNvSpPr txBox="1"/>
            <p:nvPr/>
          </p:nvSpPr>
          <p:spPr>
            <a:xfrm>
              <a:off x="-143966" y="191428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458 Casos</a:t>
              </a:r>
              <a:endParaRPr lang="es-ES" sz="1200" b="1" dirty="0">
                <a:latin typeface="Arial Narrow" panose="020B0606020202030204" pitchFamily="34" charset="0"/>
              </a:endParaRPr>
            </a:p>
          </p:txBody>
        </p:sp>
        <p:sp>
          <p:nvSpPr>
            <p:cNvPr id="72" name="71 CuadroTexto"/>
            <p:cNvSpPr txBox="1"/>
            <p:nvPr/>
          </p:nvSpPr>
          <p:spPr>
            <a:xfrm>
              <a:off x="-114966" y="1305463"/>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grpSp>
      <p:grpSp>
        <p:nvGrpSpPr>
          <p:cNvPr id="73" name="72 Grupo"/>
          <p:cNvGrpSpPr/>
          <p:nvPr/>
        </p:nvGrpSpPr>
        <p:grpSpPr>
          <a:xfrm>
            <a:off x="949682" y="863250"/>
            <a:ext cx="1282616" cy="1594010"/>
            <a:chOff x="767312" y="601726"/>
            <a:chExt cx="1282616" cy="1594010"/>
          </a:xfrm>
        </p:grpSpPr>
        <p:sp>
          <p:nvSpPr>
            <p:cNvPr id="74" name="73 Rectángulo redondeado"/>
            <p:cNvSpPr/>
            <p:nvPr/>
          </p:nvSpPr>
          <p:spPr>
            <a:xfrm>
              <a:off x="1017793" y="1573062"/>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45%</a:t>
              </a:r>
              <a:endParaRPr lang="es-ES" sz="1600" b="1" dirty="0">
                <a:solidFill>
                  <a:schemeClr val="tx1"/>
                </a:solidFill>
                <a:latin typeface="Arial Narrow" panose="020B0606020202030204" pitchFamily="34" charset="0"/>
              </a:endParaRPr>
            </a:p>
          </p:txBody>
        </p:sp>
        <p:sp>
          <p:nvSpPr>
            <p:cNvPr id="75" name="74 CuadroTexto"/>
            <p:cNvSpPr txBox="1"/>
            <p:nvPr/>
          </p:nvSpPr>
          <p:spPr>
            <a:xfrm>
              <a:off x="820321" y="191873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377 Casos</a:t>
              </a:r>
              <a:endParaRPr lang="es-ES" sz="1200" b="1" dirty="0">
                <a:latin typeface="Arial Narrow" panose="020B0606020202030204" pitchFamily="34" charset="0"/>
              </a:endParaRPr>
            </a:p>
          </p:txBody>
        </p:sp>
        <p:pic>
          <p:nvPicPr>
            <p:cNvPr id="76"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 name="76 CuadroTexto"/>
            <p:cNvSpPr txBox="1"/>
            <p:nvPr/>
          </p:nvSpPr>
          <p:spPr>
            <a:xfrm>
              <a:off x="767312" y="131412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grpSp>
      <p:grpSp>
        <p:nvGrpSpPr>
          <p:cNvPr id="78" name="77 Grupo"/>
          <p:cNvGrpSpPr/>
          <p:nvPr/>
        </p:nvGrpSpPr>
        <p:grpSpPr>
          <a:xfrm>
            <a:off x="1944266" y="757458"/>
            <a:ext cx="1414263" cy="1638535"/>
            <a:chOff x="1700534" y="536982"/>
            <a:chExt cx="1414263" cy="1638535"/>
          </a:xfrm>
        </p:grpSpPr>
        <p:sp>
          <p:nvSpPr>
            <p:cNvPr id="79" name="78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1,0%</a:t>
              </a:r>
              <a:endParaRPr lang="es-ES" sz="1600" b="1" dirty="0">
                <a:solidFill>
                  <a:schemeClr val="tx1"/>
                </a:solidFill>
                <a:latin typeface="Arial Narrow" panose="020B0606020202030204" pitchFamily="34" charset="0"/>
              </a:endParaRPr>
            </a:p>
          </p:txBody>
        </p:sp>
        <p:pic>
          <p:nvPicPr>
            <p:cNvPr id="80"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80 CuadroTexto"/>
            <p:cNvSpPr txBox="1"/>
            <p:nvPr/>
          </p:nvSpPr>
          <p:spPr>
            <a:xfrm>
              <a:off x="1700534" y="1311622"/>
              <a:ext cx="1414263"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Afrodescendiente</a:t>
              </a:r>
              <a:endParaRPr lang="es-ES" sz="1200" b="1" u="sng" dirty="0">
                <a:latin typeface="Arial Narrow" panose="020B0606020202030204" pitchFamily="34" charset="0"/>
              </a:endParaRPr>
            </a:p>
          </p:txBody>
        </p:sp>
        <p:sp>
          <p:nvSpPr>
            <p:cNvPr id="82" name="81 CuadroTexto"/>
            <p:cNvSpPr txBox="1"/>
            <p:nvPr/>
          </p:nvSpPr>
          <p:spPr>
            <a:xfrm>
              <a:off x="1792861" y="18985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10 Casos</a:t>
              </a:r>
              <a:endParaRPr lang="es-ES" sz="1200" b="1" dirty="0">
                <a:latin typeface="Arial Narrow" panose="020B0606020202030204" pitchFamily="34" charset="0"/>
              </a:endParaRPr>
            </a:p>
          </p:txBody>
        </p:sp>
      </p:grpSp>
      <p:grpSp>
        <p:nvGrpSpPr>
          <p:cNvPr id="83" name="82 Grupo"/>
          <p:cNvGrpSpPr/>
          <p:nvPr/>
        </p:nvGrpSpPr>
        <p:grpSpPr>
          <a:xfrm>
            <a:off x="3168402" y="836172"/>
            <a:ext cx="1246394" cy="1621088"/>
            <a:chOff x="2858112" y="554428"/>
            <a:chExt cx="1246394" cy="1621088"/>
          </a:xfrm>
        </p:grpSpPr>
        <p:sp>
          <p:nvSpPr>
            <p:cNvPr id="84" name="83 CuadroTexto"/>
            <p:cNvSpPr txBox="1"/>
            <p:nvPr/>
          </p:nvSpPr>
          <p:spPr>
            <a:xfrm>
              <a:off x="2858112" y="1315874"/>
              <a:ext cx="1229607" cy="251820"/>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grpSp>
          <p:nvGrpSpPr>
            <p:cNvPr id="85" name="84 Grupo"/>
            <p:cNvGrpSpPr/>
            <p:nvPr/>
          </p:nvGrpSpPr>
          <p:grpSpPr>
            <a:xfrm>
              <a:off x="2874899" y="554428"/>
              <a:ext cx="1229607" cy="1621088"/>
              <a:chOff x="2850938" y="554428"/>
              <a:chExt cx="1229607" cy="1621088"/>
            </a:xfrm>
          </p:grpSpPr>
          <p:sp>
            <p:nvSpPr>
              <p:cNvPr id="86" name="85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87"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87 CuadroTexto"/>
              <p:cNvSpPr txBox="1"/>
              <p:nvPr/>
            </p:nvSpPr>
            <p:spPr>
              <a:xfrm>
                <a:off x="2850938" y="189851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grpSp>
        <p:nvGrpSpPr>
          <p:cNvPr id="89" name="88 Grupo"/>
          <p:cNvGrpSpPr/>
          <p:nvPr/>
        </p:nvGrpSpPr>
        <p:grpSpPr>
          <a:xfrm>
            <a:off x="5622828" y="1573146"/>
            <a:ext cx="1610597" cy="855621"/>
            <a:chOff x="5622828" y="1311622"/>
            <a:chExt cx="1610597" cy="855621"/>
          </a:xfrm>
        </p:grpSpPr>
        <p:sp>
          <p:nvSpPr>
            <p:cNvPr id="91" name="90 CuadroTexto"/>
            <p:cNvSpPr txBox="1"/>
            <p:nvPr/>
          </p:nvSpPr>
          <p:spPr>
            <a:xfrm>
              <a:off x="5622828" y="1311622"/>
              <a:ext cx="161059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2" name="91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1,0%</a:t>
              </a:r>
              <a:endParaRPr lang="es-ES" sz="1600" b="1" dirty="0">
                <a:solidFill>
                  <a:schemeClr val="tx1"/>
                </a:solidFill>
                <a:latin typeface="Arial Narrow" panose="020B0606020202030204" pitchFamily="34" charset="0"/>
              </a:endParaRPr>
            </a:p>
          </p:txBody>
        </p:sp>
        <p:sp>
          <p:nvSpPr>
            <p:cNvPr id="93" name="92 CuadroTexto"/>
            <p:cNvSpPr txBox="1"/>
            <p:nvPr/>
          </p:nvSpPr>
          <p:spPr>
            <a:xfrm>
              <a:off x="5837681" y="1890244"/>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5 Casos</a:t>
              </a:r>
              <a:endParaRPr lang="es-ES" sz="1200" b="1" dirty="0">
                <a:latin typeface="Arial Narrow" panose="020B0606020202030204" pitchFamily="34" charset="0"/>
              </a:endParaRPr>
            </a:p>
          </p:txBody>
        </p:sp>
      </p:grpSp>
      <p:grpSp>
        <p:nvGrpSpPr>
          <p:cNvPr id="94" name="93 Grupo"/>
          <p:cNvGrpSpPr/>
          <p:nvPr/>
        </p:nvGrpSpPr>
        <p:grpSpPr>
          <a:xfrm>
            <a:off x="4248522" y="945092"/>
            <a:ext cx="1610597" cy="1516901"/>
            <a:chOff x="4078085" y="683568"/>
            <a:chExt cx="1610597" cy="1516901"/>
          </a:xfrm>
        </p:grpSpPr>
        <p:pic>
          <p:nvPicPr>
            <p:cNvPr id="95" name="Picture 4"/>
            <p:cNvPicPr>
              <a:picLocks noChangeAspect="1" noChangeArrowheads="1"/>
            </p:cNvPicPr>
            <p:nvPr/>
          </p:nvPicPr>
          <p:blipFill rotWithShape="1">
            <a:blip r:embed="rId11">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 name="9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1,0%</a:t>
              </a:r>
              <a:endParaRPr lang="es-ES" sz="1600" b="1" dirty="0">
                <a:solidFill>
                  <a:schemeClr val="tx1"/>
                </a:solidFill>
                <a:latin typeface="Arial Narrow" panose="020B0606020202030204" pitchFamily="34" charset="0"/>
              </a:endParaRPr>
            </a:p>
          </p:txBody>
        </p:sp>
        <p:sp>
          <p:nvSpPr>
            <p:cNvPr id="97" name="96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98" name="97 CuadroTexto"/>
            <p:cNvSpPr txBox="1"/>
            <p:nvPr/>
          </p:nvSpPr>
          <p:spPr>
            <a:xfrm>
              <a:off x="4266295" y="1923470"/>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5 Casos</a:t>
              </a:r>
              <a:endParaRPr lang="es-ES" sz="1200" b="1" dirty="0">
                <a:latin typeface="Arial Narrow" panose="020B0606020202030204" pitchFamily="34" charset="0"/>
              </a:endParaRPr>
            </a:p>
          </p:txBody>
        </p:sp>
      </p:grpSp>
      <p:sp>
        <p:nvSpPr>
          <p:cNvPr id="99" name="98 Rectángulo"/>
          <p:cNvSpPr/>
          <p:nvPr/>
        </p:nvSpPr>
        <p:spPr>
          <a:xfrm>
            <a:off x="1963" y="24813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0" name="99 Grupo"/>
          <p:cNvGrpSpPr/>
          <p:nvPr/>
        </p:nvGrpSpPr>
        <p:grpSpPr>
          <a:xfrm>
            <a:off x="276968" y="2594884"/>
            <a:ext cx="3446504" cy="276999"/>
            <a:chOff x="2448322" y="74775"/>
            <a:chExt cx="3446504" cy="276999"/>
          </a:xfrm>
        </p:grpSpPr>
        <p:sp>
          <p:nvSpPr>
            <p:cNvPr id="101" name="10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2" name="101 Conector recto"/>
            <p:cNvCxnSpPr>
              <a:stCxn id="10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3" name="10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04" name="103 Rectángulo"/>
          <p:cNvSpPr/>
          <p:nvPr/>
        </p:nvSpPr>
        <p:spPr>
          <a:xfrm>
            <a:off x="50" y="7340677"/>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6" name="105 Grupo"/>
          <p:cNvGrpSpPr/>
          <p:nvPr/>
        </p:nvGrpSpPr>
        <p:grpSpPr>
          <a:xfrm>
            <a:off x="192088" y="7405566"/>
            <a:ext cx="3446504" cy="276999"/>
            <a:chOff x="2448322" y="33831"/>
            <a:chExt cx="3446504" cy="276999"/>
          </a:xfrm>
        </p:grpSpPr>
        <p:sp>
          <p:nvSpPr>
            <p:cNvPr id="107"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8" name="107 Conector recto"/>
            <p:cNvCxnSpPr>
              <a:stCxn id="107"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9" name="108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110" name="109 CuadroTexto"/>
          <p:cNvSpPr txBox="1"/>
          <p:nvPr/>
        </p:nvSpPr>
        <p:spPr>
          <a:xfrm>
            <a:off x="102988" y="7723509"/>
            <a:ext cx="7097910" cy="830997"/>
          </a:xfrm>
          <a:prstGeom prst="rect">
            <a:avLst/>
          </a:prstGeom>
          <a:noFill/>
        </p:spPr>
        <p:txBody>
          <a:bodyPr wrap="square" rtlCol="0">
            <a:spAutoFit/>
          </a:bodyPr>
          <a:lstStyle/>
          <a:p>
            <a:pPr algn="just"/>
            <a:r>
              <a:rPr lang="es-CO" sz="1200" dirty="0">
                <a:latin typeface="Arial Narrow" panose="020B0606020202030204" pitchFamily="34" charset="0"/>
              </a:rPr>
              <a:t>El comportamiento de </a:t>
            </a:r>
            <a:r>
              <a:rPr lang="es-CO" sz="1200" dirty="0" smtClean="0">
                <a:latin typeface="Arial Narrow" panose="020B0606020202030204" pitchFamily="34" charset="0"/>
              </a:rPr>
              <a:t>la varicela  hasta semana epidemiológica 40 ha estado en zona de éxito. Se observa un </a:t>
            </a:r>
            <a:r>
              <a:rPr lang="es-CO" sz="1200" dirty="0">
                <a:latin typeface="Arial Narrow" panose="020B0606020202030204" pitchFamily="34" charset="0"/>
              </a:rPr>
              <a:t>número de casos </a:t>
            </a:r>
            <a:r>
              <a:rPr lang="es-CO" sz="1200" dirty="0" smtClean="0">
                <a:latin typeface="Arial Narrow" panose="020B0606020202030204" pitchFamily="34" charset="0"/>
              </a:rPr>
              <a:t> por debajo de </a:t>
            </a:r>
            <a:r>
              <a:rPr lang="es-CO" sz="1200" dirty="0">
                <a:latin typeface="Arial Narrow" panose="020B0606020202030204" pitchFamily="34" charset="0"/>
              </a:rPr>
              <a:t>lo esperado </a:t>
            </a:r>
            <a:r>
              <a:rPr lang="es-CO" sz="1200" dirty="0" smtClean="0">
                <a:latin typeface="Arial Narrow" panose="020B0606020202030204" pitchFamily="34" charset="0"/>
              </a:rPr>
              <a:t>en comparación  con los dos años anteriores, esto explicado por la pandemia del SARS </a:t>
            </a:r>
            <a:r>
              <a:rPr lang="es-CO" sz="1200" dirty="0" err="1" smtClean="0">
                <a:latin typeface="Arial Narrow" panose="020B0606020202030204" pitchFamily="34" charset="0"/>
              </a:rPr>
              <a:t>Covid</a:t>
            </a:r>
            <a:r>
              <a:rPr lang="es-CO" sz="1200" dirty="0" smtClean="0">
                <a:latin typeface="Arial Narrow" panose="020B0606020202030204" pitchFamily="34" charset="0"/>
              </a:rPr>
              <a:t> 19. El curso de vida con mayor número de casos fue el de juventud con el 25%. En promedio se notificaron 20 casos por semana epidemiológica. Se realizo investigación de todos los brotes institucionales que se pudieron concertar.</a:t>
            </a:r>
            <a:endParaRPr lang="es-CO" sz="1400" dirty="0">
              <a:latin typeface="Arial Narrow" panose="020B0606020202030204" pitchFamily="34" charset="0"/>
            </a:endParaRPr>
          </a:p>
        </p:txBody>
      </p:sp>
      <p:grpSp>
        <p:nvGrpSpPr>
          <p:cNvPr id="90" name="89 Grupo"/>
          <p:cNvGrpSpPr/>
          <p:nvPr/>
        </p:nvGrpSpPr>
        <p:grpSpPr>
          <a:xfrm>
            <a:off x="144066" y="517803"/>
            <a:ext cx="1642872" cy="453797"/>
            <a:chOff x="402095" y="486270"/>
            <a:chExt cx="2369636" cy="453797"/>
          </a:xfrm>
        </p:grpSpPr>
        <p:sp>
          <p:nvSpPr>
            <p:cNvPr id="111" name="110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2" name="111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113" name="112 Grupo"/>
          <p:cNvGrpSpPr/>
          <p:nvPr/>
        </p:nvGrpSpPr>
        <p:grpSpPr>
          <a:xfrm>
            <a:off x="2223152" y="513131"/>
            <a:ext cx="1809346" cy="436841"/>
            <a:chOff x="3060727" y="484500"/>
            <a:chExt cx="2369636" cy="436841"/>
          </a:xfrm>
        </p:grpSpPr>
        <p:sp>
          <p:nvSpPr>
            <p:cNvPr id="114" name="11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5" name="114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116" name="115 Grupo"/>
          <p:cNvGrpSpPr/>
          <p:nvPr/>
        </p:nvGrpSpPr>
        <p:grpSpPr>
          <a:xfrm>
            <a:off x="4573030" y="537991"/>
            <a:ext cx="2771836" cy="436841"/>
            <a:chOff x="2849287" y="484500"/>
            <a:chExt cx="2777877" cy="436841"/>
          </a:xfrm>
        </p:grpSpPr>
        <p:sp>
          <p:nvSpPr>
            <p:cNvPr id="117" name="11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8" name="117 CuadroTexto"/>
            <p:cNvSpPr txBox="1"/>
            <p:nvPr/>
          </p:nvSpPr>
          <p:spPr>
            <a:xfrm>
              <a:off x="2849287" y="484500"/>
              <a:ext cx="2777877"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Población especiales</a:t>
              </a:r>
              <a:endParaRPr lang="es-ES" sz="1600" b="1" dirty="0">
                <a:latin typeface="Arial Narrow" panose="020B0606020202030204" pitchFamily="34" charset="0"/>
              </a:endParaRPr>
            </a:p>
          </p:txBody>
        </p:sp>
      </p:grpSp>
    </p:spTree>
    <p:extLst>
      <p:ext uri="{BB962C8B-B14F-4D97-AF65-F5344CB8AC3E}">
        <p14:creationId xmlns:p14="http://schemas.microsoft.com/office/powerpoint/2010/main" val="3045059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14045"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b="10827"/>
          <a:stretch/>
        </p:blipFill>
        <p:spPr bwMode="auto">
          <a:xfrm>
            <a:off x="0" y="2824179"/>
            <a:ext cx="2232223" cy="207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623805"/>
            <a:ext cx="2240972"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a:t>
            </a:r>
            <a:r>
              <a:rPr lang="es-ES" sz="1200" b="1" dirty="0" smtClean="0">
                <a:latin typeface="Arial Narrow" panose="020B0606020202030204" pitchFamily="34" charset="0"/>
              </a:rPr>
              <a:t>10  </a:t>
            </a:r>
            <a:r>
              <a:rPr lang="es-ES" sz="1200" b="1" dirty="0" smtClean="0">
                <a:latin typeface="Arial Narrow" panose="020B0606020202030204" pitchFamily="34" charset="0"/>
              </a:rPr>
              <a:t>- 2020</a:t>
            </a:r>
            <a:endParaRPr lang="es-ES" sz="1200" b="1" dirty="0">
              <a:latin typeface="Arial Narrow" panose="020B0606020202030204" pitchFamily="34" charset="0"/>
            </a:endParaRPr>
          </a:p>
        </p:txBody>
      </p:sp>
      <p:sp>
        <p:nvSpPr>
          <p:cNvPr id="6" name="5 Rectángulo"/>
          <p:cNvSpPr/>
          <p:nvPr/>
        </p:nvSpPr>
        <p:spPr>
          <a:xfrm>
            <a:off x="2274078" y="1816532"/>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a:t>
            </a:r>
            <a:r>
              <a:rPr lang="pt-BR" sz="1100" dirty="0">
                <a:latin typeface="Arial Narrow" panose="020B0606020202030204" pitchFamily="34" charset="0"/>
              </a:rPr>
              <a:t>Canal endémico </a:t>
            </a:r>
            <a:r>
              <a:rPr lang="pt-BR" sz="1100" dirty="0" err="1">
                <a:latin typeface="Arial Narrow" panose="020B0606020202030204" pitchFamily="34" charset="0"/>
              </a:rPr>
              <a:t>Meningitis</a:t>
            </a:r>
            <a:r>
              <a:rPr lang="pt-BR" sz="1100" dirty="0">
                <a:latin typeface="Arial Narrow" panose="020B0606020202030204" pitchFamily="34" charset="0"/>
              </a:rPr>
              <a:t>  por  </a:t>
            </a:r>
            <a:r>
              <a:rPr lang="pt-BR" sz="1100" dirty="0" err="1">
                <a:latin typeface="Arial Narrow" panose="020B0606020202030204" pitchFamily="34" charset="0"/>
              </a:rPr>
              <a:t>Meningococo</a:t>
            </a:r>
            <a:r>
              <a:rPr lang="es-ES" sz="1100" dirty="0" smtClean="0">
                <a:latin typeface="Arial Narrow" panose="020B0606020202030204" pitchFamily="34" charset="0"/>
              </a:rPr>
              <a:t>. Medellín, a Período epidemiológico 10 de 2020. </a:t>
            </a:r>
            <a:endParaRPr lang="es-ES" sz="1100" dirty="0">
              <a:latin typeface="Arial Narrow" panose="020B0606020202030204" pitchFamily="34" charset="0"/>
            </a:endParaRPr>
          </a:p>
        </p:txBody>
      </p:sp>
      <p:grpSp>
        <p:nvGrpSpPr>
          <p:cNvPr id="8" name="7 Grupo"/>
          <p:cNvGrpSpPr/>
          <p:nvPr/>
        </p:nvGrpSpPr>
        <p:grpSpPr>
          <a:xfrm>
            <a:off x="179214" y="4067944"/>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26</a:t>
              </a:r>
              <a:endParaRPr lang="es-ES" sz="2000"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035466"/>
            <a:ext cx="7200900" cy="376880"/>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035466"/>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grpSp>
        <p:nvGrpSpPr>
          <p:cNvPr id="32" name="31 Grupo"/>
          <p:cNvGrpSpPr/>
          <p:nvPr/>
        </p:nvGrpSpPr>
        <p:grpSpPr>
          <a:xfrm>
            <a:off x="5114767" y="5049366"/>
            <a:ext cx="3526243" cy="276999"/>
            <a:chOff x="2448322" y="74775"/>
            <a:chExt cx="3526243"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82277"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3302537" y="5436096"/>
            <a:ext cx="1882089" cy="577081"/>
          </a:xfrm>
          <a:prstGeom prst="rect">
            <a:avLst/>
          </a:prstGeom>
          <a:noFill/>
        </p:spPr>
        <p:txBody>
          <a:bodyPr wrap="square" rtlCol="0">
            <a:spAutoFit/>
          </a:bodyPr>
          <a:lstStyle/>
          <a:p>
            <a:pPr algn="ctr"/>
            <a:r>
              <a:rPr lang="es-ES" sz="1050" b="1" dirty="0" smtClean="0">
                <a:latin typeface="Arial Narrow" panose="020B0606020202030204" pitchFamily="34" charset="0"/>
              </a:rPr>
              <a:t>Proporción de incidencia meningitis bacterianas  en población general</a:t>
            </a:r>
          </a:p>
        </p:txBody>
      </p:sp>
      <p:cxnSp>
        <p:nvCxnSpPr>
          <p:cNvPr id="19" name="18 Conector recto de flecha"/>
          <p:cNvCxnSpPr/>
          <p:nvPr/>
        </p:nvCxnSpPr>
        <p:spPr>
          <a:xfrm>
            <a:off x="4875924" y="6388169"/>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2987251" y="6388169"/>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756884" y="5909531"/>
            <a:ext cx="1008971" cy="461665"/>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0,85* </a:t>
            </a:r>
            <a:r>
              <a:rPr lang="es-ES" sz="1200" b="1" dirty="0">
                <a:solidFill>
                  <a:srgbClr val="C00000"/>
                </a:solidFill>
                <a:latin typeface="Arial Narrow" panose="020B0606020202030204" pitchFamily="34" charset="0"/>
              </a:rPr>
              <a:t>100 mil</a:t>
            </a:r>
          </a:p>
          <a:p>
            <a:pPr algn="ctr"/>
            <a:r>
              <a:rPr lang="es-ES" sz="1200" b="1" dirty="0" smtClean="0">
                <a:latin typeface="Arial Narrow" panose="020B0606020202030204" pitchFamily="34" charset="0"/>
              </a:rPr>
              <a:t>22 casos</a:t>
            </a:r>
            <a:endParaRPr lang="es-ES" sz="1200" b="1" dirty="0">
              <a:latin typeface="Arial Narrow" panose="020B0606020202030204" pitchFamily="34" charset="0"/>
            </a:endParaRPr>
          </a:p>
        </p:txBody>
      </p:sp>
      <p:sp>
        <p:nvSpPr>
          <p:cNvPr id="55" name="54 CuadroTexto"/>
          <p:cNvSpPr txBox="1"/>
          <p:nvPr/>
        </p:nvSpPr>
        <p:spPr>
          <a:xfrm>
            <a:off x="3871173" y="6510624"/>
            <a:ext cx="2487186" cy="261610"/>
          </a:xfrm>
          <a:prstGeom prst="rect">
            <a:avLst/>
          </a:prstGeom>
          <a:noFill/>
        </p:spPr>
        <p:txBody>
          <a:bodyPr wrap="square" rtlCol="0">
            <a:spAutoFit/>
          </a:bodyPr>
          <a:lstStyle/>
          <a:p>
            <a:pPr algn="ctr"/>
            <a:r>
              <a:rPr lang="es-ES" sz="1050" b="1" dirty="0" smtClean="0">
                <a:latin typeface="Arial Narrow" panose="020B0606020202030204" pitchFamily="34" charset="0"/>
              </a:rPr>
              <a:t>Brotes con investigación de campo</a:t>
            </a:r>
          </a:p>
        </p:txBody>
      </p:sp>
      <p:sp>
        <p:nvSpPr>
          <p:cNvPr id="56" name="55 CuadroTexto"/>
          <p:cNvSpPr txBox="1"/>
          <p:nvPr/>
        </p:nvSpPr>
        <p:spPr>
          <a:xfrm>
            <a:off x="4171741" y="6772234"/>
            <a:ext cx="2060179" cy="461665"/>
          </a:xfrm>
          <a:prstGeom prst="rect">
            <a:avLst/>
          </a:prstGeom>
          <a:noFill/>
        </p:spPr>
        <p:txBody>
          <a:bodyPr wrap="none" rtlCol="0">
            <a:spAutoFit/>
          </a:bodyPr>
          <a:lstStyle/>
          <a:p>
            <a:pPr algn="ctr"/>
            <a:r>
              <a:rPr lang="es-ES" sz="1200" b="1" dirty="0">
                <a:solidFill>
                  <a:srgbClr val="C00000"/>
                </a:solidFill>
                <a:latin typeface="Arial Narrow" panose="020B0606020202030204" pitchFamily="34" charset="0"/>
              </a:rPr>
              <a:t>0 Brotes</a:t>
            </a:r>
          </a:p>
          <a:p>
            <a:pPr algn="ctr"/>
            <a:r>
              <a:rPr lang="es-ES" sz="1200" b="1" dirty="0" smtClean="0">
                <a:latin typeface="Arial Narrow" panose="020B0606020202030204" pitchFamily="34" charset="0"/>
              </a:rPr>
              <a:t>(sin brotes  hasta este periodo)</a:t>
            </a:r>
            <a:endParaRPr lang="es-ES" sz="1200" b="1" dirty="0">
              <a:latin typeface="Arial Narrow" panose="020B0606020202030204" pitchFamily="34" charset="0"/>
            </a:endParaRPr>
          </a:p>
        </p:txBody>
      </p:sp>
      <p:sp>
        <p:nvSpPr>
          <p:cNvPr id="58" name="57 CuadroTexto"/>
          <p:cNvSpPr txBox="1"/>
          <p:nvPr/>
        </p:nvSpPr>
        <p:spPr>
          <a:xfrm>
            <a:off x="5114766" y="5436096"/>
            <a:ext cx="2082427" cy="553998"/>
          </a:xfrm>
          <a:prstGeom prst="rect">
            <a:avLst/>
          </a:prstGeom>
          <a:noFill/>
        </p:spPr>
        <p:txBody>
          <a:bodyPr wrap="square" rtlCol="0">
            <a:spAutoFit/>
          </a:bodyPr>
          <a:lstStyle/>
          <a:p>
            <a:pPr algn="ctr"/>
            <a:r>
              <a:rPr lang="es-ES" sz="1000" b="1" dirty="0">
                <a:latin typeface="Arial Narrow" panose="020B0606020202030204" pitchFamily="34" charset="0"/>
              </a:rPr>
              <a:t>Proporción de </a:t>
            </a:r>
            <a:r>
              <a:rPr lang="es-ES" sz="1000" b="1" dirty="0" smtClean="0">
                <a:latin typeface="Arial Narrow" panose="020B0606020202030204" pitchFamily="34" charset="0"/>
              </a:rPr>
              <a:t>incidencia de meningitis bacterianas  </a:t>
            </a:r>
            <a:r>
              <a:rPr lang="es-ES" sz="1000" b="1" dirty="0">
                <a:latin typeface="Arial Narrow" panose="020B0606020202030204" pitchFamily="34" charset="0"/>
              </a:rPr>
              <a:t>en </a:t>
            </a:r>
            <a:r>
              <a:rPr lang="es-ES" sz="1000" b="1" dirty="0" smtClean="0">
                <a:latin typeface="Arial Narrow" panose="020B0606020202030204" pitchFamily="34" charset="0"/>
              </a:rPr>
              <a:t>menores de 5 años</a:t>
            </a:r>
            <a:endParaRPr lang="es-ES" sz="1000" b="1" dirty="0">
              <a:latin typeface="Arial Narrow" panose="020B0606020202030204" pitchFamily="34" charset="0"/>
            </a:endParaRPr>
          </a:p>
        </p:txBody>
      </p:sp>
      <p:sp>
        <p:nvSpPr>
          <p:cNvPr id="61" name="60 CuadroTexto"/>
          <p:cNvSpPr txBox="1"/>
          <p:nvPr/>
        </p:nvSpPr>
        <p:spPr>
          <a:xfrm>
            <a:off x="219514" y="2843808"/>
            <a:ext cx="1770036"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2  Casos -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12</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smtClean="0">
                <a:solidFill>
                  <a:srgbClr val="C00000"/>
                </a:solidFill>
                <a:latin typeface="Arial Narrow" panose="020B0606020202030204" pitchFamily="34" charset="0"/>
                <a:ea typeface="+mn-ea"/>
                <a:cs typeface="+mn-cs"/>
              </a:rPr>
              <a:t>Meningitis</a:t>
            </a:r>
            <a:endParaRPr lang="es-ES" sz="24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719693" y="5895726"/>
            <a:ext cx="946093" cy="461665"/>
          </a:xfrm>
          <a:prstGeom prst="rect">
            <a:avLst/>
          </a:prstGeom>
          <a:noFill/>
        </p:spPr>
        <p:txBody>
          <a:bodyPr wrap="none" rtlCol="0">
            <a:spAutoFit/>
          </a:bodyPr>
          <a:lstStyle/>
          <a:p>
            <a:pPr algn="ctr"/>
            <a:r>
              <a:rPr lang="es-ES" sz="1200" b="1" dirty="0" smtClean="0">
                <a:solidFill>
                  <a:srgbClr val="C00000"/>
                </a:solidFill>
                <a:latin typeface="Arial Narrow" panose="020B0606020202030204" pitchFamily="34" charset="0"/>
              </a:rPr>
              <a:t>4,13* </a:t>
            </a:r>
            <a:r>
              <a:rPr lang="es-ES" sz="1200" b="1" dirty="0">
                <a:solidFill>
                  <a:srgbClr val="C00000"/>
                </a:solidFill>
                <a:latin typeface="Arial Narrow" panose="020B0606020202030204" pitchFamily="34" charset="0"/>
              </a:rPr>
              <a:t>100 mil</a:t>
            </a:r>
          </a:p>
          <a:p>
            <a:pPr algn="ctr"/>
            <a:r>
              <a:rPr lang="es-ES" sz="1200" b="1" dirty="0" smtClean="0">
                <a:latin typeface="Arial Narrow" panose="020B0606020202030204" pitchFamily="34" charset="0"/>
              </a:rPr>
              <a:t>1 caso</a:t>
            </a:r>
            <a:endParaRPr lang="es-ES" sz="1200" b="1" dirty="0">
              <a:latin typeface="Arial Narrow" panose="020B0606020202030204" pitchFamily="34" charset="0"/>
            </a:endParaRPr>
          </a:p>
        </p:txBody>
      </p:sp>
      <p:sp>
        <p:nvSpPr>
          <p:cNvPr id="45" name="44 Rectángulo"/>
          <p:cNvSpPr/>
          <p:nvPr/>
        </p:nvSpPr>
        <p:spPr>
          <a:xfrm>
            <a:off x="0" y="6948264"/>
            <a:ext cx="3529933" cy="492443"/>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900" dirty="0" smtClean="0">
                <a:latin typeface="Arial Narrow" panose="020B0606020202030204" pitchFamily="34" charset="0"/>
              </a:rPr>
              <a:t>Figura. </a:t>
            </a:r>
            <a:r>
              <a:rPr lang="es-CO" sz="900" dirty="0">
                <a:latin typeface="Arial Narrow" panose="020B0606020202030204" pitchFamily="34" charset="0"/>
              </a:rPr>
              <a:t>Casos de meningitis </a:t>
            </a:r>
            <a:r>
              <a:rPr lang="es-CO" sz="900" dirty="0" smtClean="0">
                <a:latin typeface="Arial Narrow" panose="020B0606020202030204" pitchFamily="34" charset="0"/>
              </a:rPr>
              <a:t>bacteriana, enfermedad </a:t>
            </a:r>
            <a:r>
              <a:rPr lang="es-CO" sz="900" dirty="0" err="1" smtClean="0">
                <a:latin typeface="Arial Narrow" panose="020B0606020202030204" pitchFamily="34" charset="0"/>
              </a:rPr>
              <a:t>meningocócica</a:t>
            </a:r>
            <a:r>
              <a:rPr lang="es-CO" sz="900" dirty="0" smtClean="0">
                <a:latin typeface="Arial Narrow" panose="020B0606020202030204" pitchFamily="34" charset="0"/>
              </a:rPr>
              <a:t> y otros agentes, Medellin, periodo epidemiológico 10, 2020</a:t>
            </a:r>
            <a:r>
              <a:rPr lang="es-ES" sz="1000" dirty="0" smtClean="0">
                <a:latin typeface="Arial Narrow" panose="020B0606020202030204" pitchFamily="34" charset="0"/>
              </a:rPr>
              <a:t>. </a:t>
            </a:r>
            <a:endParaRPr lang="es-ES" sz="1000" dirty="0">
              <a:latin typeface="Arial Narrow" panose="020B0606020202030204" pitchFamily="34" charset="0"/>
            </a:endParaRPr>
          </a:p>
        </p:txBody>
      </p:sp>
      <p:sp>
        <p:nvSpPr>
          <p:cNvPr id="46" name="45 Rectángulo"/>
          <p:cNvSpPr/>
          <p:nvPr/>
        </p:nvSpPr>
        <p:spPr>
          <a:xfrm>
            <a:off x="2240972" y="2387050"/>
            <a:ext cx="4959928"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8" name="47 Grupo"/>
          <p:cNvGrpSpPr/>
          <p:nvPr/>
        </p:nvGrpSpPr>
        <p:grpSpPr>
          <a:xfrm>
            <a:off x="2518376" y="2490476"/>
            <a:ext cx="3446504" cy="276999"/>
            <a:chOff x="2448322" y="74775"/>
            <a:chExt cx="3446504" cy="276999"/>
          </a:xfrm>
        </p:grpSpPr>
        <p:sp>
          <p:nvSpPr>
            <p:cNvPr id="49" name="48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0" name="49 Conector recto"/>
            <p:cNvCxnSpPr>
              <a:stCxn id="4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50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2" name="51 Grupo"/>
          <p:cNvGrpSpPr/>
          <p:nvPr/>
        </p:nvGrpSpPr>
        <p:grpSpPr>
          <a:xfrm>
            <a:off x="2543435" y="4103409"/>
            <a:ext cx="1252369" cy="877901"/>
            <a:chOff x="-36884" y="7072716"/>
            <a:chExt cx="1252369" cy="877901"/>
          </a:xfrm>
        </p:grpSpPr>
        <p:sp>
          <p:nvSpPr>
            <p:cNvPr id="54" name="53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sp>
          <p:nvSpPr>
            <p:cNvPr id="57" name="56 Rectángulo redondeado"/>
            <p:cNvSpPr/>
            <p:nvPr/>
          </p:nvSpPr>
          <p:spPr>
            <a:xfrm>
              <a:off x="82073" y="7363321"/>
              <a:ext cx="867541"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10 casos</a:t>
              </a:r>
              <a:endParaRPr lang="es-ES" sz="1400" b="1" dirty="0">
                <a:solidFill>
                  <a:schemeClr val="tx1"/>
                </a:solidFill>
                <a:latin typeface="Arial Narrow" panose="020B0606020202030204" pitchFamily="34" charset="0"/>
              </a:endParaRPr>
            </a:p>
          </p:txBody>
        </p:sp>
        <p:sp>
          <p:nvSpPr>
            <p:cNvPr id="59" name="58 CuadroTexto"/>
            <p:cNvSpPr txBox="1"/>
            <p:nvPr/>
          </p:nvSpPr>
          <p:spPr>
            <a:xfrm>
              <a:off x="-36884" y="76736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a:t>
              </a:r>
            </a:p>
          </p:txBody>
        </p:sp>
      </p:grpSp>
      <p:pic>
        <p:nvPicPr>
          <p:cNvPr id="6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r="83073"/>
          <a:stretch/>
        </p:blipFill>
        <p:spPr bwMode="auto">
          <a:xfrm>
            <a:off x="2772737" y="3342424"/>
            <a:ext cx="8042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8990" t="-1382" r="53581" b="1382"/>
          <a:stretch/>
        </p:blipFill>
        <p:spPr bwMode="auto">
          <a:xfrm>
            <a:off x="3831795" y="3331261"/>
            <a:ext cx="82810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4" name="63 Grupo"/>
          <p:cNvGrpSpPr/>
          <p:nvPr/>
        </p:nvGrpSpPr>
        <p:grpSpPr>
          <a:xfrm>
            <a:off x="3646317" y="4103409"/>
            <a:ext cx="1229607" cy="877901"/>
            <a:chOff x="-14122" y="7072716"/>
            <a:chExt cx="1229607" cy="877901"/>
          </a:xfrm>
        </p:grpSpPr>
        <p:sp>
          <p:nvSpPr>
            <p:cNvPr id="65" name="64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sp>
          <p:nvSpPr>
            <p:cNvPr id="66" name="65 Rectángulo redondeado"/>
            <p:cNvSpPr/>
            <p:nvPr/>
          </p:nvSpPr>
          <p:spPr>
            <a:xfrm>
              <a:off x="156035" y="7363321"/>
              <a:ext cx="89587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12 casos</a:t>
              </a:r>
              <a:endParaRPr lang="es-ES" sz="1400" b="1" dirty="0">
                <a:solidFill>
                  <a:schemeClr val="tx1"/>
                </a:solidFill>
                <a:latin typeface="Arial Narrow" panose="020B0606020202030204" pitchFamily="34" charset="0"/>
              </a:endParaRPr>
            </a:p>
          </p:txBody>
        </p:sp>
        <p:sp>
          <p:nvSpPr>
            <p:cNvPr id="67" name="66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pic>
        <p:nvPicPr>
          <p:cNvPr id="68" name="Picture 7"/>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13773" r="11756"/>
          <a:stretch/>
        </p:blipFill>
        <p:spPr bwMode="auto">
          <a:xfrm>
            <a:off x="5993195" y="3447360"/>
            <a:ext cx="762489" cy="73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10" descr="https://www.comb.cat/Upload/Imatges/2979.JPG"/>
          <p:cNvPicPr>
            <a:picLocks noChangeAspect="1" noChangeArrowheads="1"/>
          </p:cNvPicPr>
          <p:nvPr/>
        </p:nvPicPr>
        <p:blipFill rotWithShape="1">
          <a:blip r:embed="rId7" cstate="print">
            <a:biLevel thresh="75000"/>
            <a:extLst>
              <a:ext uri="{BEBA8EAE-BF5A-486C-A8C5-ECC9F3942E4B}">
                <a14:imgProps xmlns:a14="http://schemas.microsoft.com/office/drawing/2010/main">
                  <a14:imgLayer r:embed="rId8">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20417" t="9029" r="28521" b="12182"/>
          <a:stretch/>
        </p:blipFill>
        <p:spPr bwMode="auto">
          <a:xfrm>
            <a:off x="4948070" y="3356567"/>
            <a:ext cx="831338" cy="808094"/>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69 Grupo"/>
          <p:cNvGrpSpPr/>
          <p:nvPr/>
        </p:nvGrpSpPr>
        <p:grpSpPr>
          <a:xfrm>
            <a:off x="4765855" y="4074086"/>
            <a:ext cx="1229607" cy="877901"/>
            <a:chOff x="-14122" y="7072716"/>
            <a:chExt cx="1229607" cy="877901"/>
          </a:xfrm>
        </p:grpSpPr>
        <p:sp>
          <p:nvSpPr>
            <p:cNvPr id="71" name="70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&lt; 5 años</a:t>
              </a:r>
              <a:endParaRPr lang="es-ES" sz="1200" b="1" u="sng" dirty="0">
                <a:latin typeface="Arial Narrow" panose="020B0606020202030204" pitchFamily="34" charset="0"/>
              </a:endParaRPr>
            </a:p>
          </p:txBody>
        </p:sp>
        <p:sp>
          <p:nvSpPr>
            <p:cNvPr id="72" name="71 Rectángulo redondeado"/>
            <p:cNvSpPr/>
            <p:nvPr/>
          </p:nvSpPr>
          <p:spPr>
            <a:xfrm>
              <a:off x="195897" y="7376969"/>
              <a:ext cx="905303"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5 casos</a:t>
              </a:r>
              <a:endParaRPr lang="es-ES" sz="1400" b="1" dirty="0">
                <a:solidFill>
                  <a:schemeClr val="tx1"/>
                </a:solidFill>
                <a:latin typeface="Arial Narrow" panose="020B0606020202030204" pitchFamily="34" charset="0"/>
              </a:endParaRPr>
            </a:p>
          </p:txBody>
        </p:sp>
        <p:sp>
          <p:nvSpPr>
            <p:cNvPr id="73" name="72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grpSp>
        <p:nvGrpSpPr>
          <p:cNvPr id="74" name="73 Grupo"/>
          <p:cNvGrpSpPr/>
          <p:nvPr/>
        </p:nvGrpSpPr>
        <p:grpSpPr>
          <a:xfrm>
            <a:off x="5823459" y="4064492"/>
            <a:ext cx="1229607" cy="877901"/>
            <a:chOff x="-14122" y="7072716"/>
            <a:chExt cx="1229607" cy="877901"/>
          </a:xfrm>
        </p:grpSpPr>
        <p:sp>
          <p:nvSpPr>
            <p:cNvPr id="75" name="74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&gt; 65 años</a:t>
              </a:r>
              <a:endParaRPr lang="es-ES" sz="1200" b="1" u="sng" dirty="0">
                <a:latin typeface="Arial Narrow" panose="020B0606020202030204" pitchFamily="34" charset="0"/>
              </a:endParaRPr>
            </a:p>
          </p:txBody>
        </p:sp>
        <p:sp>
          <p:nvSpPr>
            <p:cNvPr id="76" name="75 Rectángulo redondeado"/>
            <p:cNvSpPr/>
            <p:nvPr/>
          </p:nvSpPr>
          <p:spPr>
            <a:xfrm>
              <a:off x="209546" y="7376969"/>
              <a:ext cx="829710"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5 casos</a:t>
              </a:r>
              <a:endParaRPr lang="es-ES" sz="1400" b="1" dirty="0">
                <a:solidFill>
                  <a:schemeClr val="tx1"/>
                </a:solidFill>
                <a:latin typeface="Arial Narrow" panose="020B0606020202030204" pitchFamily="34" charset="0"/>
              </a:endParaRPr>
            </a:p>
          </p:txBody>
        </p:sp>
        <p:sp>
          <p:nvSpPr>
            <p:cNvPr id="77" name="76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sp>
        <p:nvSpPr>
          <p:cNvPr id="84" name="83 Rectángulo"/>
          <p:cNvSpPr/>
          <p:nvPr/>
        </p:nvSpPr>
        <p:spPr>
          <a:xfrm>
            <a:off x="-4561" y="746117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5" name="84 Grupo"/>
          <p:cNvGrpSpPr/>
          <p:nvPr/>
        </p:nvGrpSpPr>
        <p:grpSpPr>
          <a:xfrm>
            <a:off x="192088" y="7514089"/>
            <a:ext cx="3446504" cy="276999"/>
            <a:chOff x="2448322" y="33831"/>
            <a:chExt cx="3446504" cy="276999"/>
          </a:xfrm>
        </p:grpSpPr>
        <p:sp>
          <p:nvSpPr>
            <p:cNvPr id="86" name="85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7" name="86 Conector recto"/>
            <p:cNvCxnSpPr>
              <a:stCxn id="86"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8" name="87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89" name="88 CuadroTexto"/>
          <p:cNvSpPr txBox="1"/>
          <p:nvPr/>
        </p:nvSpPr>
        <p:spPr>
          <a:xfrm>
            <a:off x="-4949" y="8100392"/>
            <a:ext cx="7180824" cy="707886"/>
          </a:xfrm>
          <a:prstGeom prst="rect">
            <a:avLst/>
          </a:prstGeom>
          <a:noFill/>
        </p:spPr>
        <p:txBody>
          <a:bodyPr wrap="square" rtlCol="0">
            <a:spAutoFit/>
          </a:bodyPr>
          <a:lstStyle/>
          <a:p>
            <a:pPr algn="just"/>
            <a:r>
              <a:rPr lang="es-CO" sz="1000" dirty="0" smtClean="0">
                <a:latin typeface="Arial Narrow" panose="020B0606020202030204" pitchFamily="34" charset="0"/>
              </a:rPr>
              <a:t>En relación a las Meningitis Bacterianas, las causadas por el Meningococo y </a:t>
            </a:r>
            <a:r>
              <a:rPr lang="es-CO" sz="1000" dirty="0">
                <a:latin typeface="Arial Narrow" panose="020B0606020202030204" pitchFamily="34" charset="0"/>
              </a:rPr>
              <a:t> </a:t>
            </a:r>
            <a:r>
              <a:rPr lang="es-CO" sz="1000" dirty="0" smtClean="0">
                <a:latin typeface="Arial Narrow" panose="020B0606020202030204" pitchFamily="34" charset="0"/>
              </a:rPr>
              <a:t>Neumococo fueron las mas frecuentes.  En  relación  a las M. </a:t>
            </a:r>
            <a:r>
              <a:rPr lang="es-CO" sz="1000" dirty="0">
                <a:latin typeface="Arial Narrow" panose="020B0606020202030204" pitchFamily="34" charset="0"/>
              </a:rPr>
              <a:t>p</a:t>
            </a:r>
            <a:r>
              <a:rPr lang="es-CO" sz="1000" dirty="0" smtClean="0">
                <a:latin typeface="Arial Narrow" panose="020B0606020202030204" pitchFamily="34" charset="0"/>
              </a:rPr>
              <a:t>or Meningococo el número de casos presentados hasta este periodo epidemiológico fue de 5 y superando lo esperado que es de máximo uno para el periodo 1. Todas se presentaron en la semana epidemiológica 1, 2 y 3, pero no se encontraron nexos epidemiológicos entre los casos.  Se han presentado dos (2) muertes: un caso de M  por Neumococo y otra para  otro agente bacteriano. </a:t>
            </a:r>
            <a:endParaRPr lang="es-CO" sz="1000" dirty="0">
              <a:latin typeface="Arial Narrow" panose="020B0606020202030204" pitchFamily="34" charset="0"/>
            </a:endParaRPr>
          </a:p>
        </p:txBody>
      </p:sp>
      <p:sp>
        <p:nvSpPr>
          <p:cNvPr id="79" name="78 CuadroTexto"/>
          <p:cNvSpPr txBox="1"/>
          <p:nvPr/>
        </p:nvSpPr>
        <p:spPr>
          <a:xfrm>
            <a:off x="-49429" y="4535034"/>
            <a:ext cx="2331087" cy="246221"/>
          </a:xfrm>
          <a:prstGeom prst="rect">
            <a:avLst/>
          </a:prstGeom>
          <a:noFill/>
        </p:spPr>
        <p:txBody>
          <a:bodyPr wrap="none" rtlCol="0">
            <a:spAutoFit/>
          </a:bodyPr>
          <a:lstStyle/>
          <a:p>
            <a:pPr algn="ctr"/>
            <a:r>
              <a:rPr lang="es-ES" sz="1000" b="1" dirty="0" smtClean="0">
                <a:latin typeface="Arial Narrow" panose="020B0606020202030204" pitchFamily="34" charset="0"/>
              </a:rPr>
              <a:t>Confirmados y pendientes de clasificación </a:t>
            </a:r>
            <a:endParaRPr lang="es-ES" sz="1000" b="1" dirty="0">
              <a:latin typeface="Arial Narrow" panose="020B0606020202030204" pitchFamily="34" charset="0"/>
            </a:endParaRPr>
          </a:p>
        </p:txBody>
      </p:sp>
      <p:grpSp>
        <p:nvGrpSpPr>
          <p:cNvPr id="78" name="77 Grupo"/>
          <p:cNvGrpSpPr/>
          <p:nvPr/>
        </p:nvGrpSpPr>
        <p:grpSpPr>
          <a:xfrm>
            <a:off x="2674054" y="2923234"/>
            <a:ext cx="1642872" cy="453797"/>
            <a:chOff x="402095" y="486270"/>
            <a:chExt cx="2369636" cy="453797"/>
          </a:xfrm>
        </p:grpSpPr>
        <p:sp>
          <p:nvSpPr>
            <p:cNvPr id="80" name="79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1" name="80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82" name="81 Grupo"/>
          <p:cNvGrpSpPr/>
          <p:nvPr/>
        </p:nvGrpSpPr>
        <p:grpSpPr>
          <a:xfrm>
            <a:off x="4887448" y="2918562"/>
            <a:ext cx="1809346" cy="436841"/>
            <a:chOff x="3060727" y="484500"/>
            <a:chExt cx="2369636" cy="436841"/>
          </a:xfrm>
        </p:grpSpPr>
        <p:sp>
          <p:nvSpPr>
            <p:cNvPr id="83" name="8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0" name="89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Edad</a:t>
              </a:r>
              <a:endParaRPr lang="es-ES" sz="1600" b="1" dirty="0">
                <a:latin typeface="Arial Narrow" panose="020B0606020202030204" pitchFamily="34" charset="0"/>
              </a:endParaRPr>
            </a:p>
          </p:txBody>
        </p:sp>
      </p:grpSp>
      <p:pic>
        <p:nvPicPr>
          <p:cNvPr id="2" name="Imagen 1"/>
          <p:cNvPicPr>
            <a:picLocks noChangeAspect="1"/>
          </p:cNvPicPr>
          <p:nvPr/>
        </p:nvPicPr>
        <p:blipFill>
          <a:blip r:embed="rId9"/>
          <a:stretch>
            <a:fillRect/>
          </a:stretch>
        </p:blipFill>
        <p:spPr>
          <a:xfrm>
            <a:off x="2151703" y="343693"/>
            <a:ext cx="5024172" cy="1518564"/>
          </a:xfrm>
          <a:prstGeom prst="rect">
            <a:avLst/>
          </a:prstGeom>
        </p:spPr>
      </p:pic>
      <p:pic>
        <p:nvPicPr>
          <p:cNvPr id="3" name="Imagen 2"/>
          <p:cNvPicPr>
            <a:picLocks noChangeAspect="1"/>
          </p:cNvPicPr>
          <p:nvPr/>
        </p:nvPicPr>
        <p:blipFill>
          <a:blip r:embed="rId10"/>
          <a:stretch>
            <a:fillRect/>
          </a:stretch>
        </p:blipFill>
        <p:spPr>
          <a:xfrm>
            <a:off x="33863" y="5451319"/>
            <a:ext cx="2470304" cy="1504250"/>
          </a:xfrm>
          <a:prstGeom prst="rect">
            <a:avLst/>
          </a:prstGeom>
        </p:spPr>
      </p:pic>
    </p:spTree>
    <p:extLst>
      <p:ext uri="{BB962C8B-B14F-4D97-AF65-F5344CB8AC3E}">
        <p14:creationId xmlns:p14="http://schemas.microsoft.com/office/powerpoint/2010/main" val="3527989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3226" y="3128211"/>
            <a:ext cx="1735416" cy="223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2815" y="516134"/>
            <a:ext cx="1735827" cy="2373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2" y="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13</a:t>
            </a:r>
            <a:endParaRPr lang="es-ES" sz="1050" b="1" dirty="0">
              <a:latin typeface="Arial Narrow" panose="020B0606020202030204" pitchFamily="34" charset="0"/>
            </a:endParaRPr>
          </a:p>
        </p:txBody>
      </p:sp>
      <p:grpSp>
        <p:nvGrpSpPr>
          <p:cNvPr id="12" name="11 Grupo"/>
          <p:cNvGrpSpPr/>
          <p:nvPr/>
        </p:nvGrpSpPr>
        <p:grpSpPr>
          <a:xfrm>
            <a:off x="126430" y="59386"/>
            <a:ext cx="4338116" cy="276999"/>
            <a:chOff x="2448322" y="74775"/>
            <a:chExt cx="4338116" cy="276999"/>
          </a:xfrm>
        </p:grpSpPr>
        <p:sp>
          <p:nvSpPr>
            <p:cNvPr id="13" name="1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4" name="13 Conector recto"/>
            <p:cNvCxnSpPr>
              <a:stCxn id="1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3302538" y="74775"/>
              <a:ext cx="3483900" cy="276999"/>
            </a:xfrm>
            <a:prstGeom prst="rect">
              <a:avLst/>
            </a:prstGeom>
            <a:noFill/>
          </p:spPr>
          <p:txBody>
            <a:bodyPr wrap="square" rtlCol="0">
              <a:spAutoFit/>
            </a:bodyPr>
            <a:lstStyle/>
            <a:p>
              <a:r>
                <a:rPr lang="es-ES" sz="1200" b="1" dirty="0" smtClean="0">
                  <a:latin typeface="Arial Narrow" panose="020B0606020202030204" pitchFamily="34" charset="0"/>
                </a:rPr>
                <a:t>Otros eventos inmunoprevenibles de baja frecuencia</a:t>
              </a:r>
              <a:endParaRPr lang="es-ES" sz="1200" b="1" dirty="0">
                <a:latin typeface="Arial Narrow" panose="020B0606020202030204" pitchFamily="34" charset="0"/>
              </a:endParaRPr>
            </a:p>
          </p:txBody>
        </p:sp>
      </p:grpSp>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44" y="504056"/>
            <a:ext cx="1971345" cy="251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50" y="1043608"/>
            <a:ext cx="2095750" cy="261610"/>
          </a:xfrm>
          <a:prstGeom prst="rect">
            <a:avLst/>
          </a:prstGeom>
          <a:noFill/>
        </p:spPr>
        <p:txBody>
          <a:bodyPr wrap="square" rtlCol="0">
            <a:spAutoFit/>
          </a:bodyPr>
          <a:lstStyle/>
          <a:p>
            <a:r>
              <a:rPr lang="es-ES" sz="1100" b="1" dirty="0" smtClean="0">
                <a:latin typeface="Arial Narrow" panose="020B0606020202030204" pitchFamily="34" charset="0"/>
              </a:rPr>
              <a:t>Periodo epidemiológico 10  - 2020</a:t>
            </a:r>
            <a:endParaRPr lang="es-ES" sz="1100" b="1" dirty="0">
              <a:latin typeface="Arial Narrow" panose="020B0606020202030204" pitchFamily="34" charset="0"/>
            </a:endParaRPr>
          </a:p>
        </p:txBody>
      </p:sp>
      <p:sp>
        <p:nvSpPr>
          <p:cNvPr id="18" name="36 Título"/>
          <p:cNvSpPr txBox="1">
            <a:spLocks/>
          </p:cNvSpPr>
          <p:nvPr/>
        </p:nvSpPr>
        <p:spPr>
          <a:xfrm>
            <a:off x="72058" y="772124"/>
            <a:ext cx="1905130"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smtClean="0">
                <a:solidFill>
                  <a:srgbClr val="C00000"/>
                </a:solidFill>
                <a:latin typeface="Arial Narrow" panose="020B0606020202030204" pitchFamily="34" charset="0"/>
                <a:ea typeface="+mn-ea"/>
                <a:cs typeface="+mn-cs"/>
              </a:rPr>
              <a:t>Parálisis Flácida</a:t>
            </a:r>
            <a:endParaRPr lang="es-ES" sz="1600" b="1" dirty="0">
              <a:solidFill>
                <a:srgbClr val="C00000"/>
              </a:solidFill>
              <a:latin typeface="Arial Narrow" panose="020B0606020202030204" pitchFamily="34" charset="0"/>
              <a:ea typeface="+mn-ea"/>
              <a:cs typeface="+mn-cs"/>
            </a:endParaRPr>
          </a:p>
        </p:txBody>
      </p:sp>
      <p:sp>
        <p:nvSpPr>
          <p:cNvPr id="20" name="19 Rectángulo"/>
          <p:cNvSpPr/>
          <p:nvPr/>
        </p:nvSpPr>
        <p:spPr>
          <a:xfrm>
            <a:off x="-37977" y="2910722"/>
            <a:ext cx="7257607" cy="210893"/>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36 Título"/>
          <p:cNvSpPr txBox="1">
            <a:spLocks/>
          </p:cNvSpPr>
          <p:nvPr/>
        </p:nvSpPr>
        <p:spPr>
          <a:xfrm>
            <a:off x="3456434" y="459993"/>
            <a:ext cx="1951371" cy="1015663"/>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Síndrome </a:t>
            </a:r>
            <a:r>
              <a:rPr lang="es-ES" sz="2000" b="1" dirty="0">
                <a:solidFill>
                  <a:srgbClr val="C00000"/>
                </a:solidFill>
                <a:latin typeface="Arial Narrow" panose="020B0606020202030204" pitchFamily="34" charset="0"/>
                <a:ea typeface="+mn-ea"/>
                <a:cs typeface="+mn-cs"/>
              </a:rPr>
              <a:t>de rubeola congénita</a:t>
            </a:r>
          </a:p>
        </p:txBody>
      </p:sp>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80" y="3128211"/>
            <a:ext cx="1978581" cy="239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4 Rectángulo"/>
          <p:cNvSpPr/>
          <p:nvPr/>
        </p:nvSpPr>
        <p:spPr>
          <a:xfrm>
            <a:off x="-26344" y="5364088"/>
            <a:ext cx="7227244" cy="19461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25 CuadroTexto"/>
          <p:cNvSpPr txBox="1"/>
          <p:nvPr/>
        </p:nvSpPr>
        <p:spPr>
          <a:xfrm>
            <a:off x="-77910" y="3750238"/>
            <a:ext cx="1902957" cy="246221"/>
          </a:xfrm>
          <a:prstGeom prst="rect">
            <a:avLst/>
          </a:prstGeom>
          <a:noFill/>
        </p:spPr>
        <p:txBody>
          <a:bodyPr wrap="square" rtlCol="0">
            <a:spAutoFit/>
          </a:bodyPr>
          <a:lstStyle/>
          <a:p>
            <a:pPr algn="ctr"/>
            <a:r>
              <a:rPr lang="es-ES" sz="1000" b="1" dirty="0" smtClean="0">
                <a:latin typeface="Arial Narrow" panose="020B0606020202030204" pitchFamily="34" charset="0"/>
              </a:rPr>
              <a:t>Periodo epidemiológico 10  - 2020</a:t>
            </a:r>
            <a:endParaRPr lang="es-ES" sz="1000" b="1" dirty="0">
              <a:latin typeface="Arial Narrow" panose="020B0606020202030204" pitchFamily="34" charset="0"/>
            </a:endParaRPr>
          </a:p>
        </p:txBody>
      </p:sp>
      <p:sp>
        <p:nvSpPr>
          <p:cNvPr id="27" name="36 Título"/>
          <p:cNvSpPr txBox="1">
            <a:spLocks/>
          </p:cNvSpPr>
          <p:nvPr/>
        </p:nvSpPr>
        <p:spPr>
          <a:xfrm>
            <a:off x="-77910" y="3121615"/>
            <a:ext cx="2022176"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Tétanos accidental</a:t>
            </a:r>
            <a:endParaRPr lang="es-ES" sz="2000" b="1" dirty="0">
              <a:solidFill>
                <a:srgbClr val="C00000"/>
              </a:solidFill>
              <a:latin typeface="Arial Narrow" panose="020B0606020202030204" pitchFamily="34" charset="0"/>
              <a:ea typeface="+mn-ea"/>
              <a:cs typeface="+mn-cs"/>
            </a:endParaRPr>
          </a:p>
        </p:txBody>
      </p:sp>
      <p:sp>
        <p:nvSpPr>
          <p:cNvPr id="24" name="23 CuadroTexto"/>
          <p:cNvSpPr txBox="1"/>
          <p:nvPr/>
        </p:nvSpPr>
        <p:spPr>
          <a:xfrm>
            <a:off x="1925089" y="1269820"/>
            <a:ext cx="1668137" cy="1200329"/>
          </a:xfrm>
          <a:prstGeom prst="rect">
            <a:avLst/>
          </a:prstGeom>
          <a:noFill/>
        </p:spPr>
        <p:txBody>
          <a:bodyPr wrap="square" rtlCol="0">
            <a:spAutoFit/>
          </a:bodyPr>
          <a:lstStyle/>
          <a:p>
            <a:pPr algn="just"/>
            <a:r>
              <a:rPr lang="es-CO" sz="1200" dirty="0">
                <a:latin typeface="Arial Narrow" panose="020B0606020202030204" pitchFamily="34" charset="0"/>
              </a:rPr>
              <a:t>Hasta la semana epidemiológica </a:t>
            </a:r>
            <a:r>
              <a:rPr lang="es-CO" sz="1200" dirty="0" smtClean="0">
                <a:latin typeface="Arial Narrow" panose="020B0606020202030204" pitchFamily="34" charset="0"/>
              </a:rPr>
              <a:t>40 se ha </a:t>
            </a:r>
            <a:r>
              <a:rPr lang="es-CO" sz="1200" dirty="0">
                <a:latin typeface="Arial Narrow" panose="020B0606020202030204" pitchFamily="34" charset="0"/>
              </a:rPr>
              <a:t>notificado 1</a:t>
            </a:r>
            <a:r>
              <a:rPr lang="es-CO" sz="1200" dirty="0" smtClean="0">
                <a:latin typeface="Arial Narrow" panose="020B0606020202030204" pitchFamily="34" charset="0"/>
              </a:rPr>
              <a:t> caso probable </a:t>
            </a:r>
            <a:r>
              <a:rPr lang="es-CO" sz="1200" dirty="0">
                <a:latin typeface="Arial Narrow" panose="020B0606020202030204" pitchFamily="34" charset="0"/>
              </a:rPr>
              <a:t>para este evento en </a:t>
            </a:r>
            <a:r>
              <a:rPr lang="es-CO" sz="1200" dirty="0" smtClean="0">
                <a:latin typeface="Arial Narrow" panose="020B0606020202030204" pitchFamily="34" charset="0"/>
              </a:rPr>
              <a:t>residentes </a:t>
            </a:r>
            <a:r>
              <a:rPr lang="es-CO" sz="1200" dirty="0">
                <a:latin typeface="Arial Narrow" panose="020B0606020202030204" pitchFamily="34" charset="0"/>
              </a:rPr>
              <a:t>en </a:t>
            </a:r>
            <a:r>
              <a:rPr lang="es-CO" sz="1200" dirty="0" smtClean="0">
                <a:latin typeface="Arial Narrow" panose="020B0606020202030204" pitchFamily="34" charset="0"/>
              </a:rPr>
              <a:t>Medellín, se encuentra en estudio. </a:t>
            </a:r>
            <a:endParaRPr lang="es-CO" sz="1200" dirty="0">
              <a:latin typeface="Arial Narrow" panose="020B0606020202030204" pitchFamily="34" charset="0"/>
            </a:endParaRPr>
          </a:p>
        </p:txBody>
      </p:sp>
      <p:sp>
        <p:nvSpPr>
          <p:cNvPr id="32" name="31 CuadroTexto"/>
          <p:cNvSpPr txBox="1"/>
          <p:nvPr/>
        </p:nvSpPr>
        <p:spPr>
          <a:xfrm>
            <a:off x="3538147" y="3614057"/>
            <a:ext cx="1869658" cy="415498"/>
          </a:xfrm>
          <a:prstGeom prst="rect">
            <a:avLst/>
          </a:prstGeom>
          <a:noFill/>
        </p:spPr>
        <p:txBody>
          <a:bodyPr wrap="square" rtlCol="0">
            <a:spAutoFit/>
          </a:bodyPr>
          <a:lstStyle/>
          <a:p>
            <a:pPr algn="ctr"/>
            <a:r>
              <a:rPr lang="es-ES" sz="1050" b="1" dirty="0" smtClean="0">
                <a:latin typeface="Arial Narrow" panose="020B0606020202030204" pitchFamily="34" charset="0"/>
              </a:rPr>
              <a:t>Periodo epidemiológico 10  - 2020</a:t>
            </a:r>
            <a:endParaRPr lang="es-ES" sz="1050" b="1" dirty="0">
              <a:latin typeface="Arial Narrow" panose="020B0606020202030204" pitchFamily="34" charset="0"/>
            </a:endParaRPr>
          </a:p>
        </p:txBody>
      </p:sp>
      <p:sp>
        <p:nvSpPr>
          <p:cNvPr id="33" name="36 Título"/>
          <p:cNvSpPr txBox="1">
            <a:spLocks/>
          </p:cNvSpPr>
          <p:nvPr/>
        </p:nvSpPr>
        <p:spPr>
          <a:xfrm>
            <a:off x="3240338" y="3128211"/>
            <a:ext cx="2423395"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smtClean="0">
                <a:solidFill>
                  <a:srgbClr val="C00000"/>
                </a:solidFill>
                <a:latin typeface="Arial Narrow" panose="020B0606020202030204" pitchFamily="34" charset="0"/>
                <a:ea typeface="+mn-ea"/>
                <a:cs typeface="+mn-cs"/>
              </a:rPr>
              <a:t>ESAVI</a:t>
            </a:r>
            <a:endParaRPr lang="es-ES" sz="2400" b="1" dirty="0">
              <a:solidFill>
                <a:srgbClr val="C00000"/>
              </a:solidFill>
              <a:latin typeface="Arial Narrow" panose="020B0606020202030204" pitchFamily="34" charset="0"/>
              <a:ea typeface="+mn-ea"/>
              <a:cs typeface="+mn-cs"/>
            </a:endParaRPr>
          </a:p>
        </p:txBody>
      </p:sp>
      <p:sp>
        <p:nvSpPr>
          <p:cNvPr id="34" name="33 CuadroTexto"/>
          <p:cNvSpPr txBox="1"/>
          <p:nvPr/>
        </p:nvSpPr>
        <p:spPr>
          <a:xfrm>
            <a:off x="5399020" y="504056"/>
            <a:ext cx="1747318" cy="2123658"/>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a:t>
            </a:r>
            <a:r>
              <a:rPr lang="es-CO" sz="1100" dirty="0" smtClean="0">
                <a:latin typeface="Arial Narrow" panose="020B0606020202030204" pitchFamily="34" charset="0"/>
              </a:rPr>
              <a:t>40 </a:t>
            </a:r>
            <a:r>
              <a:rPr lang="es-CO" sz="1100" dirty="0">
                <a:latin typeface="Arial Narrow" panose="020B0606020202030204" pitchFamily="34" charset="0"/>
              </a:rPr>
              <a:t>se notificaron </a:t>
            </a:r>
            <a:r>
              <a:rPr lang="es-CO" sz="1100" dirty="0" smtClean="0">
                <a:latin typeface="Arial Narrow" panose="020B0606020202030204" pitchFamily="34" charset="0"/>
              </a:rPr>
              <a:t>cuarenta (40) casos  </a:t>
            </a:r>
            <a:r>
              <a:rPr lang="es-CO" sz="1100" dirty="0">
                <a:latin typeface="Arial Narrow" panose="020B0606020202030204" pitchFamily="34" charset="0"/>
              </a:rPr>
              <a:t>sospechosos de síndrome de rubeola congénita en residentes de la </a:t>
            </a:r>
            <a:r>
              <a:rPr lang="es-CO" sz="1100" dirty="0" smtClean="0">
                <a:latin typeface="Arial Narrow" panose="020B0606020202030204" pitchFamily="34" charset="0"/>
              </a:rPr>
              <a:t>ciudad, </a:t>
            </a:r>
            <a:r>
              <a:rPr lang="es-CO" sz="1100" dirty="0">
                <a:latin typeface="Arial Narrow" panose="020B0606020202030204" pitchFamily="34" charset="0"/>
              </a:rPr>
              <a:t>para una proporción de notificación de </a:t>
            </a:r>
            <a:r>
              <a:rPr lang="es-CO" sz="1100" dirty="0" smtClean="0">
                <a:latin typeface="Arial Narrow" panose="020B0606020202030204" pitchFamily="34" charset="0"/>
              </a:rPr>
              <a:t>2,7 </a:t>
            </a:r>
            <a:r>
              <a:rPr lang="es-CO" sz="1100" dirty="0">
                <a:latin typeface="Arial Narrow" panose="020B0606020202030204" pitchFamily="34" charset="0"/>
              </a:rPr>
              <a:t>casos por 10,000 nacidos </a:t>
            </a:r>
            <a:r>
              <a:rPr lang="es-CO" sz="1100" dirty="0" smtClean="0">
                <a:latin typeface="Arial Narrow" panose="020B0606020202030204" pitchFamily="34" charset="0"/>
              </a:rPr>
              <a:t>vivos. De los casos </a:t>
            </a:r>
            <a:r>
              <a:rPr lang="es-CO" sz="1100" dirty="0">
                <a:latin typeface="Arial Narrow" panose="020B0606020202030204" pitchFamily="34" charset="0"/>
              </a:rPr>
              <a:t>fueron </a:t>
            </a:r>
            <a:r>
              <a:rPr lang="es-CO" sz="1100" dirty="0" smtClean="0">
                <a:latin typeface="Arial Narrow" panose="020B0606020202030204" pitchFamily="34" charset="0"/>
              </a:rPr>
              <a:t>descartados 25 y 15 se encuentran en estudio.</a:t>
            </a:r>
            <a:endParaRPr lang="es-CO" sz="1100" dirty="0">
              <a:latin typeface="Arial Narrow" panose="020B0606020202030204" pitchFamily="34" charset="0"/>
            </a:endParaRPr>
          </a:p>
        </p:txBody>
      </p:sp>
      <p:sp>
        <p:nvSpPr>
          <p:cNvPr id="35" name="34 CuadroTexto"/>
          <p:cNvSpPr txBox="1"/>
          <p:nvPr/>
        </p:nvSpPr>
        <p:spPr>
          <a:xfrm>
            <a:off x="1937501" y="3475558"/>
            <a:ext cx="1623594" cy="1569660"/>
          </a:xfrm>
          <a:prstGeom prst="rect">
            <a:avLst/>
          </a:prstGeom>
          <a:noFill/>
        </p:spPr>
        <p:txBody>
          <a:bodyPr wrap="square" rtlCol="0">
            <a:spAutoFit/>
          </a:bodyPr>
          <a:lstStyle/>
          <a:p>
            <a:pPr algn="just"/>
            <a:r>
              <a:rPr lang="es-CO" sz="1200" dirty="0">
                <a:latin typeface="Arial Narrow" panose="020B0606020202030204" pitchFamily="34" charset="0"/>
              </a:rPr>
              <a:t>Hasta la </a:t>
            </a:r>
            <a:r>
              <a:rPr lang="es-CO" sz="1200" dirty="0" smtClean="0">
                <a:latin typeface="Arial Narrow" panose="020B0606020202030204" pitchFamily="34" charset="0"/>
              </a:rPr>
              <a:t>semana epidemiológica 40 </a:t>
            </a:r>
            <a:r>
              <a:rPr lang="es-CO" sz="1200" dirty="0">
                <a:latin typeface="Arial Narrow" panose="020B0606020202030204" pitchFamily="34" charset="0"/>
              </a:rPr>
              <a:t>no se han notificado  casos </a:t>
            </a:r>
            <a:r>
              <a:rPr lang="es-CO" sz="1200" dirty="0" smtClean="0">
                <a:latin typeface="Arial Narrow" panose="020B0606020202030204" pitchFamily="34" charset="0"/>
              </a:rPr>
              <a:t>ni probables, ni confirmados por clínica para </a:t>
            </a:r>
            <a:r>
              <a:rPr lang="es-CO" sz="1200" dirty="0">
                <a:latin typeface="Arial Narrow" panose="020B0606020202030204" pitchFamily="34" charset="0"/>
              </a:rPr>
              <a:t>este evento en </a:t>
            </a:r>
            <a:r>
              <a:rPr lang="es-CO" sz="1200" dirty="0" smtClean="0">
                <a:latin typeface="Arial Narrow" panose="020B0606020202030204" pitchFamily="34" charset="0"/>
              </a:rPr>
              <a:t>residentes </a:t>
            </a:r>
            <a:r>
              <a:rPr lang="es-CO" sz="1200" dirty="0">
                <a:latin typeface="Arial Narrow" panose="020B0606020202030204" pitchFamily="34" charset="0"/>
              </a:rPr>
              <a:t>en Medellín. </a:t>
            </a:r>
          </a:p>
          <a:p>
            <a:pPr algn="just"/>
            <a:endParaRPr lang="es-CO" sz="1200" dirty="0">
              <a:latin typeface="Arial Narrow" panose="020B0606020202030204" pitchFamily="34" charset="0"/>
            </a:endParaRPr>
          </a:p>
        </p:txBody>
      </p:sp>
      <p:sp>
        <p:nvSpPr>
          <p:cNvPr id="36" name="35 CuadroTexto"/>
          <p:cNvSpPr txBox="1"/>
          <p:nvPr/>
        </p:nvSpPr>
        <p:spPr>
          <a:xfrm>
            <a:off x="5430939" y="3446785"/>
            <a:ext cx="1604307" cy="1754326"/>
          </a:xfrm>
          <a:prstGeom prst="rect">
            <a:avLst/>
          </a:prstGeom>
          <a:noFill/>
        </p:spPr>
        <p:txBody>
          <a:bodyPr wrap="square" rtlCol="0">
            <a:spAutoFit/>
          </a:bodyPr>
          <a:lstStyle/>
          <a:p>
            <a:pPr algn="just"/>
            <a:r>
              <a:rPr lang="es-CO" sz="1200" dirty="0">
                <a:latin typeface="Arial Narrow" panose="020B0606020202030204" pitchFamily="34" charset="0"/>
              </a:rPr>
              <a:t>Hasta la semana epidemiológica </a:t>
            </a:r>
            <a:r>
              <a:rPr lang="es-CO" sz="1200" dirty="0" smtClean="0">
                <a:latin typeface="Arial Narrow" panose="020B0606020202030204" pitchFamily="34" charset="0"/>
              </a:rPr>
              <a:t>40 se  </a:t>
            </a:r>
            <a:r>
              <a:rPr lang="es-CO" sz="1200" dirty="0">
                <a:latin typeface="Arial Narrow" panose="020B0606020202030204" pitchFamily="34" charset="0"/>
              </a:rPr>
              <a:t>notificaron </a:t>
            </a:r>
            <a:r>
              <a:rPr lang="es-CO" sz="1200" dirty="0" smtClean="0">
                <a:latin typeface="Arial Narrow" panose="020B0606020202030204" pitchFamily="34" charset="0"/>
              </a:rPr>
              <a:t>19 </a:t>
            </a:r>
            <a:r>
              <a:rPr lang="es-CO" sz="1200" dirty="0">
                <a:latin typeface="Arial Narrow" panose="020B0606020202030204" pitchFamily="34" charset="0"/>
              </a:rPr>
              <a:t>casos de ESAVI en residentes de la ciudad</a:t>
            </a:r>
            <a:r>
              <a:rPr lang="es-CO" sz="1200" dirty="0" smtClean="0">
                <a:latin typeface="Arial Narrow" panose="020B0606020202030204" pitchFamily="34" charset="0"/>
              </a:rPr>
              <a:t>, 9 relacionados con la vacuna, 2 leves, 2 coincidentes,6 </a:t>
            </a:r>
            <a:r>
              <a:rPr lang="es-CO" sz="1200" dirty="0">
                <a:latin typeface="Arial Narrow" panose="020B0606020202030204" pitchFamily="34" charset="0"/>
              </a:rPr>
              <a:t>pendientes de </a:t>
            </a:r>
            <a:r>
              <a:rPr lang="es-CO" sz="1200" dirty="0" smtClean="0">
                <a:latin typeface="Arial Narrow" panose="020B0606020202030204" pitchFamily="34" charset="0"/>
              </a:rPr>
              <a:t>clasificación.</a:t>
            </a:r>
            <a:endParaRPr lang="es-CO" sz="1200" dirty="0">
              <a:latin typeface="Arial Narrow" panose="020B0606020202030204" pitchFamily="34" charset="0"/>
            </a:endParaRPr>
          </a:p>
        </p:txBody>
      </p:sp>
      <p:pic>
        <p:nvPicPr>
          <p:cNvPr id="3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96" y="5558706"/>
            <a:ext cx="1965732"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CuadroTexto"/>
          <p:cNvSpPr txBox="1"/>
          <p:nvPr/>
        </p:nvSpPr>
        <p:spPr>
          <a:xfrm>
            <a:off x="32148" y="5985910"/>
            <a:ext cx="1882405" cy="253916"/>
          </a:xfrm>
          <a:prstGeom prst="rect">
            <a:avLst/>
          </a:prstGeom>
          <a:noFill/>
        </p:spPr>
        <p:txBody>
          <a:bodyPr wrap="square" rtlCol="0">
            <a:spAutoFit/>
          </a:bodyPr>
          <a:lstStyle/>
          <a:p>
            <a:r>
              <a:rPr lang="es-ES" sz="1050" b="1" dirty="0" smtClean="0">
                <a:latin typeface="Arial Narrow" panose="020B0606020202030204" pitchFamily="34" charset="0"/>
              </a:rPr>
              <a:t>Periodo epidemiológico 10- 2020</a:t>
            </a:r>
            <a:endParaRPr lang="es-ES" sz="1050" b="1" dirty="0">
              <a:latin typeface="Arial Narrow" panose="020B0606020202030204" pitchFamily="34" charset="0"/>
            </a:endParaRPr>
          </a:p>
        </p:txBody>
      </p:sp>
      <p:sp>
        <p:nvSpPr>
          <p:cNvPr id="39" name="36 Título"/>
          <p:cNvSpPr txBox="1">
            <a:spLocks/>
          </p:cNvSpPr>
          <p:nvPr/>
        </p:nvSpPr>
        <p:spPr>
          <a:xfrm>
            <a:off x="-174906" y="5592451"/>
            <a:ext cx="2253996" cy="400110"/>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Difteria</a:t>
            </a:r>
            <a:endParaRPr lang="es-ES" sz="2000" b="1" dirty="0">
              <a:solidFill>
                <a:srgbClr val="C00000"/>
              </a:solidFill>
              <a:latin typeface="Arial Narrow" panose="020B0606020202030204" pitchFamily="34" charset="0"/>
              <a:ea typeface="+mn-ea"/>
              <a:cs typeface="+mn-cs"/>
            </a:endParaRPr>
          </a:p>
        </p:txBody>
      </p:sp>
      <p:sp>
        <p:nvSpPr>
          <p:cNvPr id="40" name="39 Rectángulo"/>
          <p:cNvSpPr/>
          <p:nvPr/>
        </p:nvSpPr>
        <p:spPr>
          <a:xfrm>
            <a:off x="-13172" y="7859249"/>
            <a:ext cx="5341814"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2" name="41 CuadroTexto"/>
          <p:cNvSpPr txBox="1"/>
          <p:nvPr/>
        </p:nvSpPr>
        <p:spPr>
          <a:xfrm>
            <a:off x="1954958" y="6079909"/>
            <a:ext cx="1645490" cy="1569660"/>
          </a:xfrm>
          <a:prstGeom prst="rect">
            <a:avLst/>
          </a:prstGeom>
          <a:noFill/>
        </p:spPr>
        <p:txBody>
          <a:bodyPr wrap="square" rtlCol="0">
            <a:spAutoFit/>
          </a:bodyPr>
          <a:lstStyle/>
          <a:p>
            <a:pPr algn="just"/>
            <a:r>
              <a:rPr lang="es-CO" sz="1200" dirty="0">
                <a:latin typeface="Arial Narrow" panose="020B0606020202030204" pitchFamily="34" charset="0"/>
              </a:rPr>
              <a:t>Hasta la semana </a:t>
            </a:r>
            <a:r>
              <a:rPr lang="es-CO" sz="1200" dirty="0" smtClean="0">
                <a:latin typeface="Arial Narrow" panose="020B0606020202030204" pitchFamily="34" charset="0"/>
              </a:rPr>
              <a:t>epidemiológica 40 </a:t>
            </a:r>
            <a:r>
              <a:rPr lang="es-CO" sz="1200" dirty="0">
                <a:latin typeface="Arial Narrow" panose="020B0606020202030204" pitchFamily="34" charset="0"/>
              </a:rPr>
              <a:t>no se han notificado  casos ni probables, ni confirmados por clínica para este evento en residentes en Medellín. </a:t>
            </a:r>
          </a:p>
          <a:p>
            <a:pPr algn="just"/>
            <a:endParaRPr lang="es-CO" sz="1200" dirty="0">
              <a:latin typeface="Arial Narrow" panose="020B0606020202030204" pitchFamily="34" charset="0"/>
            </a:endParaRPr>
          </a:p>
        </p:txBody>
      </p:sp>
      <p:pic>
        <p:nvPicPr>
          <p:cNvPr id="4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13563" y="5558706"/>
            <a:ext cx="1715080"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43 CuadroTexto"/>
          <p:cNvSpPr txBox="1"/>
          <p:nvPr/>
        </p:nvSpPr>
        <p:spPr>
          <a:xfrm>
            <a:off x="3544599" y="6170339"/>
            <a:ext cx="1886340" cy="415498"/>
          </a:xfrm>
          <a:prstGeom prst="rect">
            <a:avLst/>
          </a:prstGeom>
          <a:noFill/>
        </p:spPr>
        <p:txBody>
          <a:bodyPr wrap="square" rtlCol="0">
            <a:spAutoFit/>
          </a:bodyPr>
          <a:lstStyle/>
          <a:p>
            <a:r>
              <a:rPr lang="es-ES" sz="1050" b="1" dirty="0" smtClean="0">
                <a:latin typeface="Arial Narrow" panose="020B0606020202030204" pitchFamily="34" charset="0"/>
              </a:rPr>
              <a:t>Periodo epidemiológico 10 - 2020</a:t>
            </a:r>
            <a:endParaRPr lang="es-ES" sz="1050" b="1" dirty="0">
              <a:latin typeface="Arial Narrow" panose="020B0606020202030204" pitchFamily="34" charset="0"/>
            </a:endParaRPr>
          </a:p>
        </p:txBody>
      </p:sp>
      <p:sp>
        <p:nvSpPr>
          <p:cNvPr id="45" name="36 Título"/>
          <p:cNvSpPr txBox="1">
            <a:spLocks/>
          </p:cNvSpPr>
          <p:nvPr/>
        </p:nvSpPr>
        <p:spPr>
          <a:xfrm>
            <a:off x="3546187" y="5519685"/>
            <a:ext cx="1782455"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Sarampión y Rubeola</a:t>
            </a:r>
            <a:endParaRPr lang="es-ES" sz="2000" b="1" dirty="0">
              <a:solidFill>
                <a:srgbClr val="C00000"/>
              </a:solidFill>
              <a:latin typeface="Arial Narrow" panose="020B0606020202030204" pitchFamily="34" charset="0"/>
              <a:ea typeface="+mn-ea"/>
              <a:cs typeface="+mn-cs"/>
            </a:endParaRPr>
          </a:p>
        </p:txBody>
      </p:sp>
      <p:sp>
        <p:nvSpPr>
          <p:cNvPr id="46" name="45 CuadroTexto"/>
          <p:cNvSpPr txBox="1"/>
          <p:nvPr/>
        </p:nvSpPr>
        <p:spPr>
          <a:xfrm>
            <a:off x="5420298" y="5634579"/>
            <a:ext cx="1704762" cy="2677656"/>
          </a:xfrm>
          <a:prstGeom prst="rect">
            <a:avLst/>
          </a:prstGeom>
          <a:noFill/>
        </p:spPr>
        <p:txBody>
          <a:bodyPr wrap="square" rtlCol="0">
            <a:spAutoFit/>
          </a:bodyPr>
          <a:lstStyle/>
          <a:p>
            <a:pPr algn="just"/>
            <a:r>
              <a:rPr lang="es-ES" sz="1200" dirty="0">
                <a:latin typeface="Arial Narrow" panose="020B0606020202030204" pitchFamily="34" charset="0"/>
              </a:rPr>
              <a:t>Hasta la semana </a:t>
            </a:r>
            <a:r>
              <a:rPr lang="es-ES" sz="1200" dirty="0" smtClean="0">
                <a:latin typeface="Arial Narrow" panose="020B0606020202030204" pitchFamily="34" charset="0"/>
              </a:rPr>
              <a:t>epidemiológica 40 </a:t>
            </a:r>
            <a:r>
              <a:rPr lang="es-ES" sz="1200" dirty="0">
                <a:latin typeface="Arial Narrow" panose="020B0606020202030204" pitchFamily="34" charset="0"/>
              </a:rPr>
              <a:t>se notificaron en residentes de la ciudad </a:t>
            </a:r>
            <a:r>
              <a:rPr lang="es-ES" sz="1200" dirty="0" smtClean="0">
                <a:latin typeface="Arial Narrow" panose="020B0606020202030204" pitchFamily="34" charset="0"/>
              </a:rPr>
              <a:t>10 </a:t>
            </a:r>
            <a:r>
              <a:rPr lang="es-ES" sz="1200" dirty="0">
                <a:latin typeface="Arial Narrow" panose="020B0606020202030204" pitchFamily="34" charset="0"/>
              </a:rPr>
              <a:t>casos como </a:t>
            </a:r>
            <a:r>
              <a:rPr lang="es-ES" sz="1200" dirty="0" smtClean="0">
                <a:latin typeface="Arial Narrow" panose="020B0606020202030204" pitchFamily="34" charset="0"/>
              </a:rPr>
              <a:t>sospechosos </a:t>
            </a:r>
            <a:r>
              <a:rPr lang="es-ES" sz="1200" dirty="0">
                <a:latin typeface="Arial Narrow" panose="020B0606020202030204" pitchFamily="34" charset="0"/>
              </a:rPr>
              <a:t>de Rubeola  y </a:t>
            </a:r>
            <a:r>
              <a:rPr lang="es-ES" sz="1200" dirty="0" smtClean="0">
                <a:latin typeface="Arial Narrow" panose="020B0606020202030204" pitchFamily="34" charset="0"/>
              </a:rPr>
              <a:t>31 casos sospechosos de sarampión  </a:t>
            </a:r>
            <a:r>
              <a:rPr lang="es-ES" sz="1200" dirty="0">
                <a:latin typeface="Arial Narrow" panose="020B0606020202030204" pitchFamily="34" charset="0"/>
              </a:rPr>
              <a:t>para una proporción de notificación de </a:t>
            </a:r>
            <a:r>
              <a:rPr lang="es-ES" sz="1200" dirty="0" smtClean="0">
                <a:latin typeface="Arial Narrow" panose="020B0606020202030204" pitchFamily="34" charset="0"/>
              </a:rPr>
              <a:t>1,59 casos </a:t>
            </a:r>
            <a:r>
              <a:rPr lang="es-ES" sz="1200" dirty="0">
                <a:latin typeface="Arial Narrow" panose="020B0606020202030204" pitchFamily="34" charset="0"/>
              </a:rPr>
              <a:t>por cada </a:t>
            </a:r>
            <a:r>
              <a:rPr lang="es-ES" sz="1200" dirty="0" smtClean="0">
                <a:latin typeface="Arial Narrow" panose="020B0606020202030204" pitchFamily="34" charset="0"/>
              </a:rPr>
              <a:t>100.000 habitantes,  no se cumplió </a:t>
            </a:r>
            <a:r>
              <a:rPr lang="es-ES" sz="1200" dirty="0">
                <a:latin typeface="Arial Narrow" panose="020B0606020202030204" pitchFamily="34" charset="0"/>
              </a:rPr>
              <a:t>con la meta de notificación de Sarampión / Rubeola  proporcional </a:t>
            </a:r>
            <a:r>
              <a:rPr lang="es-ES" sz="1200" dirty="0" smtClean="0">
                <a:latin typeface="Arial Narrow" panose="020B0606020202030204" pitchFamily="34" charset="0"/>
              </a:rPr>
              <a:t>y</a:t>
            </a:r>
            <a:endParaRPr lang="es-ES" sz="1200" dirty="0">
              <a:latin typeface="Arial Narrow" panose="020B0606020202030204" pitchFamily="34" charset="0"/>
            </a:endParaRPr>
          </a:p>
        </p:txBody>
      </p:sp>
      <p:sp>
        <p:nvSpPr>
          <p:cNvPr id="2" name="1 Rectángulo"/>
          <p:cNvSpPr/>
          <p:nvPr/>
        </p:nvSpPr>
        <p:spPr>
          <a:xfrm>
            <a:off x="32148" y="8188012"/>
            <a:ext cx="7092912" cy="830997"/>
          </a:xfrm>
          <a:prstGeom prst="rect">
            <a:avLst/>
          </a:prstGeom>
          <a:noFill/>
        </p:spPr>
        <p:txBody>
          <a:bodyPr wrap="square" rtlCol="0">
            <a:spAutoFit/>
          </a:bodyPr>
          <a:lstStyle/>
          <a:p>
            <a:pPr algn="just"/>
            <a:r>
              <a:rPr lang="es-ES" sz="1200" dirty="0">
                <a:latin typeface="Arial Narrow" panose="020B0606020202030204" pitchFamily="34" charset="0"/>
              </a:rPr>
              <a:t>que para el país deber ser mayor a 2 casos por cada 100.000 habitantes durante un año.  Adicionalmente, </a:t>
            </a:r>
            <a:r>
              <a:rPr lang="es-ES" sz="1200" dirty="0" smtClean="0">
                <a:latin typeface="Arial Narrow" panose="020B0606020202030204" pitchFamily="34" charset="0"/>
              </a:rPr>
              <a:t> todos los casos de </a:t>
            </a:r>
            <a:r>
              <a:rPr lang="es-ES" sz="1200" dirty="0">
                <a:latin typeface="Arial Narrow" panose="020B0606020202030204" pitchFamily="34" charset="0"/>
              </a:rPr>
              <a:t>Rubeola y </a:t>
            </a:r>
            <a:r>
              <a:rPr lang="es-ES" sz="1200" dirty="0" smtClean="0">
                <a:latin typeface="Arial Narrow" panose="020B0606020202030204" pitchFamily="34" charset="0"/>
              </a:rPr>
              <a:t>de </a:t>
            </a:r>
            <a:r>
              <a:rPr lang="es-ES" sz="1200" dirty="0">
                <a:latin typeface="Arial Narrow" panose="020B0606020202030204" pitchFamily="34" charset="0"/>
              </a:rPr>
              <a:t>s</a:t>
            </a:r>
            <a:r>
              <a:rPr lang="es-ES" sz="1200" dirty="0" smtClean="0">
                <a:latin typeface="Arial Narrow" panose="020B0606020202030204" pitchFamily="34" charset="0"/>
              </a:rPr>
              <a:t>arampión fueron descartados o están pendientes de resultado </a:t>
            </a:r>
            <a:r>
              <a:rPr lang="es-ES" sz="1200" dirty="0">
                <a:latin typeface="Arial Narrow" panose="020B0606020202030204" pitchFamily="34" charset="0"/>
              </a:rPr>
              <a:t>después de haber realizado lo establecido por </a:t>
            </a:r>
            <a:r>
              <a:rPr lang="es-ES" sz="1200" dirty="0" smtClean="0">
                <a:latin typeface="Arial Narrow" panose="020B0606020202030204" pitchFamily="34" charset="0"/>
              </a:rPr>
              <a:t>laboratorio e </a:t>
            </a:r>
            <a:r>
              <a:rPr lang="es-ES" sz="1200" dirty="0">
                <a:latin typeface="Arial Narrow" panose="020B0606020202030204" pitchFamily="34" charset="0"/>
              </a:rPr>
              <a:t>investigación de </a:t>
            </a:r>
            <a:r>
              <a:rPr lang="es-ES" sz="1200" dirty="0" smtClean="0">
                <a:latin typeface="Arial Narrow" panose="020B0606020202030204" pitchFamily="34" charset="0"/>
              </a:rPr>
              <a:t>campo. No </a:t>
            </a:r>
            <a:r>
              <a:rPr lang="es-ES" sz="1200" dirty="0">
                <a:latin typeface="Arial Narrow" panose="020B0606020202030204" pitchFamily="34" charset="0"/>
              </a:rPr>
              <a:t>se </a:t>
            </a:r>
            <a:r>
              <a:rPr lang="es-ES" sz="1200" dirty="0" smtClean="0">
                <a:latin typeface="Arial Narrow" panose="020B0606020202030204" pitchFamily="34" charset="0"/>
              </a:rPr>
              <a:t>han confirmado casos </a:t>
            </a:r>
            <a:r>
              <a:rPr lang="es-ES" sz="1200" dirty="0">
                <a:latin typeface="Arial Narrow" panose="020B0606020202030204" pitchFamily="34" charset="0"/>
              </a:rPr>
              <a:t>de </a:t>
            </a:r>
            <a:r>
              <a:rPr lang="es-ES" sz="1200" dirty="0" smtClean="0">
                <a:latin typeface="Arial Narrow" panose="020B0606020202030204" pitchFamily="34" charset="0"/>
              </a:rPr>
              <a:t>sarampión, ni de rubeola este </a:t>
            </a:r>
            <a:r>
              <a:rPr lang="es-ES" sz="1200" dirty="0">
                <a:latin typeface="Arial Narrow" panose="020B0606020202030204" pitchFamily="34" charset="0"/>
              </a:rPr>
              <a:t>año en la ciudad. Sin </a:t>
            </a:r>
            <a:r>
              <a:rPr lang="es-ES" sz="1200" dirty="0" smtClean="0">
                <a:latin typeface="Arial Narrow" panose="020B0606020202030204" pitchFamily="34" charset="0"/>
              </a:rPr>
              <a:t>embargo, </a:t>
            </a:r>
            <a:r>
              <a:rPr lang="es-ES" sz="1200" dirty="0">
                <a:latin typeface="Arial Narrow" panose="020B0606020202030204" pitchFamily="34" charset="0"/>
              </a:rPr>
              <a:t>se debe estar alerta por la situación epidemiológica de </a:t>
            </a:r>
            <a:r>
              <a:rPr lang="es-ES" sz="1200" dirty="0" smtClean="0">
                <a:latin typeface="Arial Narrow" panose="020B0606020202030204" pitchFamily="34" charset="0"/>
              </a:rPr>
              <a:t>estas enfermedades en </a:t>
            </a:r>
            <a:r>
              <a:rPr lang="es-ES" sz="1200" dirty="0">
                <a:latin typeface="Arial Narrow" panose="020B0606020202030204" pitchFamily="34" charset="0"/>
              </a:rPr>
              <a:t>el </a:t>
            </a:r>
            <a:r>
              <a:rPr lang="es-ES" sz="1200" dirty="0" smtClean="0">
                <a:latin typeface="Arial Narrow" panose="020B0606020202030204" pitchFamily="34" charset="0"/>
              </a:rPr>
              <a:t>país </a:t>
            </a:r>
            <a:r>
              <a:rPr lang="es-ES" sz="1200" dirty="0">
                <a:latin typeface="Arial Narrow" panose="020B0606020202030204" pitchFamily="34" charset="0"/>
              </a:rPr>
              <a:t>y en todo el mundo.</a:t>
            </a:r>
          </a:p>
        </p:txBody>
      </p:sp>
    </p:spTree>
    <p:extLst>
      <p:ext uri="{BB962C8B-B14F-4D97-AF65-F5344CB8AC3E}">
        <p14:creationId xmlns:p14="http://schemas.microsoft.com/office/powerpoint/2010/main" val="1809343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301"/>
          <a:stretch/>
        </p:blipFill>
        <p:spPr bwMode="auto">
          <a:xfrm>
            <a:off x="4078" y="-1"/>
            <a:ext cx="2148327"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180731"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9712" y="755576"/>
            <a:ext cx="2208884"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10 - 2020</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a:t>
            </a:r>
            <a:r>
              <a:rPr lang="es-CO" sz="1100" dirty="0" smtClean="0">
                <a:latin typeface="Arial Narrow" panose="020B0606020202030204" pitchFamily="34" charset="0"/>
              </a:rPr>
              <a:t>hepatitis A</a:t>
            </a:r>
            <a:r>
              <a:rPr lang="es-ES" sz="1100" dirty="0" smtClean="0">
                <a:latin typeface="Arial Narrow" panose="020B0606020202030204" pitchFamily="34" charset="0"/>
              </a:rPr>
              <a:t>. Medellín, a Periodo epidemiológico 10  acumulado  de 2020.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220</a:t>
              </a:r>
              <a:endParaRPr lang="es-ES" sz="2000" b="1" dirty="0">
                <a:latin typeface="Arial Narrow" panose="020B0606020202030204" pitchFamily="34" charset="0"/>
              </a:endParaRPr>
            </a:p>
          </p:txBody>
        </p:sp>
      </p:grpSp>
      <p:sp>
        <p:nvSpPr>
          <p:cNvPr id="9" name="8 CuadroTexto"/>
          <p:cNvSpPr txBox="1"/>
          <p:nvPr/>
        </p:nvSpPr>
        <p:spPr>
          <a:xfrm>
            <a:off x="494426" y="4716016"/>
            <a:ext cx="1686305" cy="830997"/>
          </a:xfrm>
          <a:prstGeom prst="rect">
            <a:avLst/>
          </a:prstGeom>
          <a:noFill/>
        </p:spPr>
        <p:txBody>
          <a:bodyPr wrap="square" rtlCol="0">
            <a:spAutoFit/>
          </a:bodyPr>
          <a:lstStyle/>
          <a:p>
            <a:pPr algn="ctr"/>
            <a:r>
              <a:rPr lang="es-ES" sz="1200" b="1" dirty="0" smtClean="0">
                <a:latin typeface="Arial Narrow" panose="020B0606020202030204" pitchFamily="34" charset="0"/>
              </a:rPr>
              <a:t>Variación porcentual de 34% menos respecto al mismo periodo del año anterior</a:t>
            </a:r>
            <a:endParaRPr lang="es-ES" sz="1200" b="1" dirty="0">
              <a:latin typeface="Arial Narrow" panose="020B0606020202030204" pitchFamily="34" charset="0"/>
            </a:endParaRPr>
          </a:p>
        </p:txBody>
      </p:sp>
      <p:sp>
        <p:nvSpPr>
          <p:cNvPr id="10" name="9 Flecha arriba"/>
          <p:cNvSpPr/>
          <p:nvPr/>
        </p:nvSpPr>
        <p:spPr>
          <a:xfrm rot="10800000"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54887" y="4932040"/>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a:t>
            </a:r>
            <a:r>
              <a:rPr lang="es-CO" sz="1100" dirty="0" smtClean="0">
                <a:latin typeface="Arial Narrow" panose="020B0606020202030204" pitchFamily="34" charset="0"/>
              </a:rPr>
              <a:t>de la Hepatitis A</a:t>
            </a:r>
            <a:r>
              <a:rPr lang="es-ES" sz="1100" dirty="0" smtClean="0">
                <a:latin typeface="Arial Narrow" panose="020B0606020202030204" pitchFamily="34" charset="0"/>
              </a:rPr>
              <a:t>. Medellín, a Periodo epidemiológico 10 acumulado de 2018-2020.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14</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216762"/>
            <a:ext cx="2208885" cy="477054"/>
          </a:xfrm>
          <a:noFill/>
        </p:spPr>
        <p:txBody>
          <a:bodyPr wrap="square" rtlCol="0">
            <a:spAutoFit/>
          </a:bodyPr>
          <a:lstStyle/>
          <a:p>
            <a:r>
              <a:rPr lang="es-ES" sz="2500" b="1" dirty="0" smtClean="0">
                <a:solidFill>
                  <a:srgbClr val="C00000"/>
                </a:solidFill>
                <a:latin typeface="Arial Narrow" panose="020B0606020202030204" pitchFamily="34" charset="0"/>
                <a:ea typeface="+mn-ea"/>
                <a:cs typeface="+mn-cs"/>
              </a:rPr>
              <a:t>Hepatitis A</a:t>
            </a:r>
            <a:endParaRPr lang="es-ES" sz="2500" b="1" dirty="0">
              <a:solidFill>
                <a:srgbClr val="C00000"/>
              </a:solidFill>
              <a:latin typeface="Arial Narrow" panose="020B0606020202030204" pitchFamily="34" charset="0"/>
              <a:ea typeface="+mn-ea"/>
              <a:cs typeface="+mn-cs"/>
            </a:endParaRPr>
          </a:p>
        </p:txBody>
      </p:sp>
      <p:grpSp>
        <p:nvGrpSpPr>
          <p:cNvPr id="73" name="72 Grupo"/>
          <p:cNvGrpSpPr/>
          <p:nvPr/>
        </p:nvGrpSpPr>
        <p:grpSpPr>
          <a:xfrm>
            <a:off x="5114767" y="5635532"/>
            <a:ext cx="3526243" cy="276999"/>
            <a:chOff x="2448322" y="74775"/>
            <a:chExt cx="3526243" cy="276999"/>
          </a:xfrm>
        </p:grpSpPr>
        <p:sp>
          <p:nvSpPr>
            <p:cNvPr id="80" name="79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1" name="80 Conector recto"/>
            <p:cNvCxnSpPr>
              <a:stCxn id="80"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2" name="81 CuadroTexto"/>
            <p:cNvSpPr txBox="1"/>
            <p:nvPr/>
          </p:nvSpPr>
          <p:spPr>
            <a:xfrm>
              <a:off x="3382277"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pic>
        <p:nvPicPr>
          <p:cNvPr id="3074" name="Picture 2"/>
          <p:cNvPicPr>
            <a:picLocks noChangeAspect="1" noChangeArrowheads="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l="50000" t="4287" r="8708" b="50000"/>
          <a:stretch/>
        </p:blipFill>
        <p:spPr bwMode="auto">
          <a:xfrm>
            <a:off x="299945" y="1032575"/>
            <a:ext cx="1448718" cy="160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Rectángulo"/>
          <p:cNvSpPr/>
          <p:nvPr/>
        </p:nvSpPr>
        <p:spPr>
          <a:xfrm>
            <a:off x="87842" y="8722678"/>
            <a:ext cx="6896984"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proporción de hepatitis A. Medellín, a Periodo epidemiológico </a:t>
            </a:r>
            <a:r>
              <a:rPr lang="es-ES" sz="1100" dirty="0" smtClean="0">
                <a:latin typeface="Arial Narrow" panose="020B0606020202030204" pitchFamily="34" charset="0"/>
              </a:rPr>
              <a:t>10  </a:t>
            </a:r>
            <a:r>
              <a:rPr lang="es-ES" sz="1100" dirty="0">
                <a:latin typeface="Arial Narrow" panose="020B0606020202030204" pitchFamily="34" charset="0"/>
              </a:rPr>
              <a:t>acumulado  de  </a:t>
            </a:r>
            <a:r>
              <a:rPr lang="es-ES" sz="1100" dirty="0" smtClean="0">
                <a:latin typeface="Arial Narrow" panose="020B0606020202030204" pitchFamily="34" charset="0"/>
              </a:rPr>
              <a:t>2020. </a:t>
            </a:r>
            <a:endParaRPr lang="es-ES" sz="1100" dirty="0">
              <a:latin typeface="Arial Narrow" panose="020B0606020202030204" pitchFamily="34" charset="0"/>
            </a:endParaRPr>
          </a:p>
        </p:txBody>
      </p:sp>
      <p:sp>
        <p:nvSpPr>
          <p:cNvPr id="39" name="38 CuadroTexto"/>
          <p:cNvSpPr txBox="1"/>
          <p:nvPr/>
        </p:nvSpPr>
        <p:spPr>
          <a:xfrm>
            <a:off x="4869555" y="6444208"/>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a:t>
            </a:r>
            <a:r>
              <a:rPr lang="es-ES" sz="1100" b="1" dirty="0">
                <a:latin typeface="Arial Narrow" panose="020B0606020202030204" pitchFamily="34" charset="0"/>
              </a:rPr>
              <a:t>en </a:t>
            </a:r>
            <a:r>
              <a:rPr lang="es-ES" sz="1100" b="1" dirty="0" smtClean="0">
                <a:latin typeface="Arial Narrow" panose="020B0606020202030204" pitchFamily="34" charset="0"/>
              </a:rPr>
              <a:t>población general </a:t>
            </a:r>
            <a:r>
              <a:rPr lang="es-CO" sz="1100" b="1" dirty="0" smtClean="0">
                <a:latin typeface="Arial Narrow" panose="020B0606020202030204" pitchFamily="34" charset="0"/>
              </a:rPr>
              <a:t>x </a:t>
            </a:r>
            <a:r>
              <a:rPr lang="es-CO" sz="1100" b="1" dirty="0">
                <a:latin typeface="Arial Narrow" panose="020B0606020202030204" pitchFamily="34" charset="0"/>
              </a:rPr>
              <a:t>100,000 habitantes</a:t>
            </a:r>
            <a:endParaRPr lang="es-ES" sz="1100" b="1" dirty="0">
              <a:latin typeface="Arial Narrow" panose="020B0606020202030204" pitchFamily="34" charset="0"/>
            </a:endParaRPr>
          </a:p>
        </p:txBody>
      </p:sp>
      <p:cxnSp>
        <p:nvCxnSpPr>
          <p:cNvPr id="40" name="39 Conector recto de flecha"/>
          <p:cNvCxnSpPr/>
          <p:nvPr/>
        </p:nvCxnSpPr>
        <p:spPr>
          <a:xfrm>
            <a:off x="4939618" y="8604448"/>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flipH="1">
            <a:off x="4869505" y="7380312"/>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5164059" y="6804248"/>
            <a:ext cx="166423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8,53 * cada 100 mil</a:t>
            </a:r>
          </a:p>
          <a:p>
            <a:pPr algn="ctr"/>
            <a:r>
              <a:rPr lang="es-ES" sz="1400" b="1" dirty="0" smtClean="0">
                <a:solidFill>
                  <a:srgbClr val="C00000"/>
                </a:solidFill>
                <a:latin typeface="Arial Narrow" panose="020B0606020202030204" pitchFamily="34" charset="0"/>
              </a:rPr>
              <a:t>220 casos</a:t>
            </a:r>
            <a:endParaRPr lang="es-ES" sz="1400" b="1" dirty="0">
              <a:solidFill>
                <a:srgbClr val="C00000"/>
              </a:solidFill>
              <a:latin typeface="Arial Narrow" panose="020B0606020202030204" pitchFamily="34" charset="0"/>
            </a:endParaRPr>
          </a:p>
        </p:txBody>
      </p:sp>
      <p:sp>
        <p:nvSpPr>
          <p:cNvPr id="43" name="42 CuadroTexto"/>
          <p:cNvSpPr txBox="1"/>
          <p:nvPr/>
        </p:nvSpPr>
        <p:spPr>
          <a:xfrm>
            <a:off x="4746354" y="7524328"/>
            <a:ext cx="2382488"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Incidencia en menores de 1 año </a:t>
            </a:r>
          </a:p>
          <a:p>
            <a:pPr algn="ctr"/>
            <a:r>
              <a:rPr lang="es-CO" sz="1050" b="1" dirty="0" smtClean="0">
                <a:latin typeface="Arial Narrow" panose="020B0606020202030204" pitchFamily="34" charset="0"/>
              </a:rPr>
              <a:t>100,000 </a:t>
            </a:r>
            <a:r>
              <a:rPr lang="es-CO" sz="1050" b="1" dirty="0">
                <a:latin typeface="Arial Narrow" panose="020B0606020202030204" pitchFamily="34" charset="0"/>
              </a:rPr>
              <a:t>habitantes</a:t>
            </a:r>
            <a:endParaRPr lang="es-ES" sz="1050" b="1" dirty="0">
              <a:latin typeface="Arial Narrow" panose="020B0606020202030204" pitchFamily="34" charset="0"/>
            </a:endParaRPr>
          </a:p>
        </p:txBody>
      </p:sp>
      <p:sp>
        <p:nvSpPr>
          <p:cNvPr id="44" name="43 CuadroTexto"/>
          <p:cNvSpPr txBox="1"/>
          <p:nvPr/>
        </p:nvSpPr>
        <p:spPr>
          <a:xfrm>
            <a:off x="5203108" y="8100218"/>
            <a:ext cx="166423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3,51 * cada 100 mil</a:t>
            </a:r>
          </a:p>
          <a:p>
            <a:pPr algn="ctr"/>
            <a:r>
              <a:rPr lang="es-ES" sz="1400" b="1" dirty="0" smtClean="0">
                <a:latin typeface="Arial Narrow" panose="020B0606020202030204" pitchFamily="34" charset="0"/>
              </a:rPr>
              <a:t>1 caso</a:t>
            </a:r>
            <a:endParaRPr lang="es-ES" sz="1400" b="1" dirty="0">
              <a:latin typeface="Arial Narrow" panose="020B0606020202030204" pitchFamily="34" charset="0"/>
            </a:endParaRPr>
          </a:p>
        </p:txBody>
      </p:sp>
      <p:pic>
        <p:nvPicPr>
          <p:cNvPr id="2" name="Imagen 1"/>
          <p:cNvPicPr>
            <a:picLocks noChangeAspect="1"/>
          </p:cNvPicPr>
          <p:nvPr/>
        </p:nvPicPr>
        <p:blipFill>
          <a:blip r:embed="rId6"/>
          <a:stretch>
            <a:fillRect/>
          </a:stretch>
        </p:blipFill>
        <p:spPr>
          <a:xfrm>
            <a:off x="2115247" y="446098"/>
            <a:ext cx="5013595" cy="1733144"/>
          </a:xfrm>
          <a:prstGeom prst="rect">
            <a:avLst/>
          </a:prstGeom>
        </p:spPr>
      </p:pic>
      <p:pic>
        <p:nvPicPr>
          <p:cNvPr id="4" name="Imagen 3"/>
          <p:cNvPicPr>
            <a:picLocks noChangeAspect="1"/>
          </p:cNvPicPr>
          <p:nvPr/>
        </p:nvPicPr>
        <p:blipFill>
          <a:blip r:embed="rId7"/>
          <a:stretch>
            <a:fillRect/>
          </a:stretch>
        </p:blipFill>
        <p:spPr>
          <a:xfrm>
            <a:off x="2038498" y="2636377"/>
            <a:ext cx="5090344" cy="2497585"/>
          </a:xfrm>
          <a:prstGeom prst="rect">
            <a:avLst/>
          </a:prstGeom>
        </p:spPr>
      </p:pic>
      <p:pic>
        <p:nvPicPr>
          <p:cNvPr id="3" name="Imagen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5998512"/>
            <a:ext cx="4791456" cy="2724166"/>
          </a:xfrm>
          <a:prstGeom prst="rect">
            <a:avLst/>
          </a:prstGeom>
        </p:spPr>
      </p:pic>
    </p:spTree>
    <p:extLst>
      <p:ext uri="{BB962C8B-B14F-4D97-AF65-F5344CB8AC3E}">
        <p14:creationId xmlns:p14="http://schemas.microsoft.com/office/powerpoint/2010/main" val="3832412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4178552"/>
            <a:ext cx="7200900"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2415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Factores y curso de vida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15</a:t>
            </a:r>
            <a:endParaRPr lang="es-ES" sz="1050" b="1" dirty="0">
              <a:latin typeface="Arial Narrow" panose="020B0606020202030204" pitchFamily="34" charset="0"/>
            </a:endParaRPr>
          </a:p>
        </p:txBody>
      </p:sp>
      <p:grpSp>
        <p:nvGrpSpPr>
          <p:cNvPr id="6" name="5 Grupo"/>
          <p:cNvGrpSpPr/>
          <p:nvPr/>
        </p:nvGrpSpPr>
        <p:grpSpPr>
          <a:xfrm>
            <a:off x="204737" y="910500"/>
            <a:ext cx="856770" cy="1573268"/>
            <a:chOff x="1068833" y="553075"/>
            <a:chExt cx="856770" cy="1573268"/>
          </a:xfrm>
        </p:grpSpPr>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57%</a:t>
              </a:r>
              <a:endParaRPr lang="es-ES" sz="1600" b="1" dirty="0">
                <a:solidFill>
                  <a:schemeClr val="tx1"/>
                </a:solidFill>
                <a:latin typeface="Arial Narrow" panose="020B0606020202030204" pitchFamily="34" charset="0"/>
              </a:endParaRPr>
            </a:p>
          </p:txBody>
        </p:sp>
        <p:sp>
          <p:nvSpPr>
            <p:cNvPr id="4" name="3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5" name="4 Rectángulo"/>
            <p:cNvSpPr/>
            <p:nvPr/>
          </p:nvSpPr>
          <p:spPr>
            <a:xfrm>
              <a:off x="1141927" y="1849344"/>
              <a:ext cx="783676" cy="276999"/>
            </a:xfrm>
            <a:prstGeom prst="rect">
              <a:avLst/>
            </a:prstGeom>
          </p:spPr>
          <p:txBody>
            <a:bodyPr wrap="none">
              <a:spAutoFit/>
            </a:bodyPr>
            <a:lstStyle/>
            <a:p>
              <a:r>
                <a:rPr lang="es-ES" sz="1200" b="1" dirty="0" smtClean="0">
                  <a:latin typeface="Arial Narrow" panose="020B0606020202030204" pitchFamily="34" charset="0"/>
                </a:rPr>
                <a:t>110 casos</a:t>
              </a:r>
              <a:endParaRPr lang="es-CO" sz="1200" dirty="0"/>
            </a:p>
          </p:txBody>
        </p:sp>
      </p:grpSp>
      <p:grpSp>
        <p:nvGrpSpPr>
          <p:cNvPr id="3" name="2 Grupo"/>
          <p:cNvGrpSpPr/>
          <p:nvPr/>
        </p:nvGrpSpPr>
        <p:grpSpPr>
          <a:xfrm>
            <a:off x="1117971" y="913240"/>
            <a:ext cx="786884" cy="1594295"/>
            <a:chOff x="1825139" y="1057131"/>
            <a:chExt cx="786884" cy="1594295"/>
          </a:xfrm>
        </p:grpSpPr>
        <p:sp>
          <p:nvSpPr>
            <p:cNvPr id="42" name="41 Rectángulo redondeado"/>
            <p:cNvSpPr/>
            <p:nvPr/>
          </p:nvSpPr>
          <p:spPr>
            <a:xfrm>
              <a:off x="1846951" y="2010776"/>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43%</a:t>
              </a:r>
              <a:endParaRPr lang="es-ES" sz="1600" b="1" dirty="0">
                <a:solidFill>
                  <a:schemeClr val="tx1"/>
                </a:solidFill>
                <a:latin typeface="Arial Narrow" panose="020B0606020202030204" pitchFamily="34" charset="0"/>
              </a:endParaRPr>
            </a:p>
          </p:txBody>
        </p:sp>
        <p:sp>
          <p:nvSpPr>
            <p:cNvPr id="32" name="31 Rectángulo"/>
            <p:cNvSpPr/>
            <p:nvPr/>
          </p:nvSpPr>
          <p:spPr>
            <a:xfrm>
              <a:off x="1825139" y="1737476"/>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35" name="34 Rectángulo"/>
            <p:cNvSpPr/>
            <p:nvPr/>
          </p:nvSpPr>
          <p:spPr>
            <a:xfrm>
              <a:off x="1891954" y="2374427"/>
              <a:ext cx="720069" cy="276999"/>
            </a:xfrm>
            <a:prstGeom prst="rect">
              <a:avLst/>
            </a:prstGeom>
          </p:spPr>
          <p:txBody>
            <a:bodyPr wrap="none">
              <a:spAutoFit/>
            </a:bodyPr>
            <a:lstStyle/>
            <a:p>
              <a:r>
                <a:rPr lang="es-ES" sz="1200" b="1" dirty="0" smtClean="0">
                  <a:latin typeface="Arial Narrow" panose="020B0606020202030204" pitchFamily="34" charset="0"/>
                </a:rPr>
                <a:t>75 casos</a:t>
              </a:r>
              <a:endParaRPr lang="es-CO" sz="1200" dirty="0"/>
            </a:p>
          </p:txBody>
        </p:sp>
        <p:pic>
          <p:nvPicPr>
            <p:cNvPr id="6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9313" t="7366" r="56038"/>
            <a:stretch/>
          </p:blipFill>
          <p:spPr bwMode="auto">
            <a:xfrm>
              <a:off x="1851354" y="1057131"/>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6 Grupo"/>
          <p:cNvGrpSpPr/>
          <p:nvPr/>
        </p:nvGrpSpPr>
        <p:grpSpPr>
          <a:xfrm>
            <a:off x="2210241" y="879878"/>
            <a:ext cx="1152880" cy="1582804"/>
            <a:chOff x="3115290" y="1057131"/>
            <a:chExt cx="1152880" cy="1582804"/>
          </a:xfrm>
        </p:grpSpPr>
        <p:grpSp>
          <p:nvGrpSpPr>
            <p:cNvPr id="50" name="49 Grupo"/>
            <p:cNvGrpSpPr/>
            <p:nvPr/>
          </p:nvGrpSpPr>
          <p:grpSpPr>
            <a:xfrm>
              <a:off x="3115290" y="1781104"/>
              <a:ext cx="1152880" cy="858831"/>
              <a:chOff x="3744466" y="1301912"/>
              <a:chExt cx="1152880" cy="858831"/>
            </a:xfrm>
          </p:grpSpPr>
          <p:sp>
            <p:nvSpPr>
              <p:cNvPr id="51" name="50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53" name="52 Rectángulo"/>
              <p:cNvSpPr/>
              <p:nvPr/>
            </p:nvSpPr>
            <p:spPr>
              <a:xfrm>
                <a:off x="3744466" y="1301912"/>
                <a:ext cx="1152880" cy="276999"/>
              </a:xfrm>
              <a:prstGeom prst="rect">
                <a:avLst/>
              </a:prstGeom>
            </p:spPr>
            <p:txBody>
              <a:bodyPr wrap="none">
                <a:spAutoFit/>
              </a:bodyPr>
              <a:lstStyle/>
              <a:p>
                <a:r>
                  <a:rPr lang="es-ES" sz="1200" b="1" u="sng" dirty="0" smtClean="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54" name="53 Rectángulo"/>
              <p:cNvSpPr/>
              <p:nvPr/>
            </p:nvSpPr>
            <p:spPr>
              <a:xfrm>
                <a:off x="3957784" y="1883744"/>
                <a:ext cx="649537" cy="276999"/>
              </a:xfrm>
              <a:prstGeom prst="rect">
                <a:avLst/>
              </a:prstGeom>
            </p:spPr>
            <p:txBody>
              <a:bodyPr wrap="none">
                <a:spAutoFit/>
              </a:bodyPr>
              <a:lstStyle/>
              <a:p>
                <a:r>
                  <a:rPr lang="es-ES" sz="1200" b="1" dirty="0" smtClean="0">
                    <a:latin typeface="Arial Narrow" panose="020B0606020202030204" pitchFamily="34" charset="0"/>
                  </a:rPr>
                  <a:t>0 casos</a:t>
                </a:r>
                <a:endParaRPr lang="es-CO" sz="1200" dirty="0"/>
              </a:p>
            </p:txBody>
          </p:sp>
        </p:grpSp>
        <p:pic>
          <p:nvPicPr>
            <p:cNvPr id="67"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057" t="8806" r="25145"/>
            <a:stretch/>
          </p:blipFill>
          <p:spPr bwMode="auto">
            <a:xfrm>
              <a:off x="3328608" y="1057131"/>
              <a:ext cx="750627" cy="77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8 Grupo"/>
          <p:cNvGrpSpPr/>
          <p:nvPr/>
        </p:nvGrpSpPr>
        <p:grpSpPr>
          <a:xfrm>
            <a:off x="3371476" y="879878"/>
            <a:ext cx="740068" cy="1574421"/>
            <a:chOff x="4588574" y="1057131"/>
            <a:chExt cx="740068" cy="1574421"/>
          </a:xfrm>
        </p:grpSpPr>
        <p:grpSp>
          <p:nvGrpSpPr>
            <p:cNvPr id="8" name="7 Grupo"/>
            <p:cNvGrpSpPr/>
            <p:nvPr/>
          </p:nvGrpSpPr>
          <p:grpSpPr>
            <a:xfrm>
              <a:off x="4588574" y="1751628"/>
              <a:ext cx="740068" cy="879924"/>
              <a:chOff x="5245046" y="1274868"/>
              <a:chExt cx="740068" cy="879924"/>
            </a:xfrm>
          </p:grpSpPr>
          <p:sp>
            <p:nvSpPr>
              <p:cNvPr id="44" name="43 Rectángulo redondeado"/>
              <p:cNvSpPr/>
              <p:nvPr/>
            </p:nvSpPr>
            <p:spPr>
              <a:xfrm>
                <a:off x="5245046"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34" name="33 Rectángulo"/>
              <p:cNvSpPr/>
              <p:nvPr/>
            </p:nvSpPr>
            <p:spPr>
              <a:xfrm>
                <a:off x="5272675" y="1274868"/>
                <a:ext cx="704039" cy="276999"/>
              </a:xfrm>
              <a:prstGeom prst="rect">
                <a:avLst/>
              </a:prstGeom>
            </p:spPr>
            <p:txBody>
              <a:bodyPr wrap="none">
                <a:spAutoFit/>
              </a:bodyPr>
              <a:lstStyle/>
              <a:p>
                <a:r>
                  <a:rPr lang="es-ES" sz="1200" b="1" u="sng" dirty="0" smtClean="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37" name="36 Rectángulo"/>
              <p:cNvSpPr/>
              <p:nvPr/>
            </p:nvSpPr>
            <p:spPr>
              <a:xfrm>
                <a:off x="5286277" y="1877793"/>
                <a:ext cx="649537"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CO" sz="1200" dirty="0"/>
              </a:p>
            </p:txBody>
          </p:sp>
        </p:grpSp>
        <p:pic>
          <p:nvPicPr>
            <p:cNvPr id="68"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61"/>
            <a:stretch/>
          </p:blipFill>
          <p:spPr bwMode="auto">
            <a:xfrm>
              <a:off x="4668287" y="1057131"/>
              <a:ext cx="629046" cy="78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0" name="69 Rectángulo"/>
          <p:cNvSpPr/>
          <p:nvPr/>
        </p:nvSpPr>
        <p:spPr>
          <a:xfrm>
            <a:off x="7644" y="7082561"/>
            <a:ext cx="4950964"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Curso de vida de los casos notificados de hepatitis A. Periodo epidemiológico 10. 2020. </a:t>
            </a:r>
            <a:endParaRPr lang="es-ES" sz="1050" dirty="0">
              <a:latin typeface="Arial Narrow" panose="020B0606020202030204" pitchFamily="34" charset="0"/>
            </a:endParaRPr>
          </a:p>
        </p:txBody>
      </p:sp>
      <p:pic>
        <p:nvPicPr>
          <p:cNvPr id="71" name="Picture 6"/>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4684183" y="2631204"/>
            <a:ext cx="9429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2" name="71 Grupo"/>
          <p:cNvGrpSpPr/>
          <p:nvPr/>
        </p:nvGrpSpPr>
        <p:grpSpPr>
          <a:xfrm>
            <a:off x="4330367" y="3245950"/>
            <a:ext cx="1720560" cy="877901"/>
            <a:chOff x="-36884" y="7072716"/>
            <a:chExt cx="1305446" cy="877901"/>
          </a:xfrm>
        </p:grpSpPr>
        <p:sp>
          <p:nvSpPr>
            <p:cNvPr id="73" name="72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Área de ocurrencia</a:t>
              </a:r>
              <a:endParaRPr lang="es-ES" sz="1200" b="1" u="sng" dirty="0">
                <a:latin typeface="Arial Narrow" panose="020B0606020202030204" pitchFamily="34" charset="0"/>
              </a:endParaRPr>
            </a:p>
          </p:txBody>
        </p:sp>
        <p:sp>
          <p:nvSpPr>
            <p:cNvPr id="74" name="73 Rectángulo redondeado"/>
            <p:cNvSpPr/>
            <p:nvPr/>
          </p:nvSpPr>
          <p:spPr>
            <a:xfrm>
              <a:off x="-14122" y="7363321"/>
              <a:ext cx="1282684"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Cabecera municipal</a:t>
              </a:r>
              <a:endParaRPr lang="es-ES" sz="12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96,81%</a:t>
              </a:r>
              <a:endParaRPr lang="es-ES" sz="1600" b="1" dirty="0">
                <a:solidFill>
                  <a:schemeClr val="tx1"/>
                </a:solidFill>
                <a:latin typeface="Arial Narrow" panose="020B0606020202030204" pitchFamily="34" charset="0"/>
              </a:endParaRPr>
            </a:p>
          </p:txBody>
        </p:sp>
        <p:sp>
          <p:nvSpPr>
            <p:cNvPr id="75" name="74 CuadroTexto"/>
            <p:cNvSpPr txBox="1"/>
            <p:nvPr/>
          </p:nvSpPr>
          <p:spPr>
            <a:xfrm>
              <a:off x="-36884"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213 casos</a:t>
              </a:r>
              <a:endParaRPr lang="es-ES" sz="1200" b="1" dirty="0">
                <a:latin typeface="Arial Narrow" panose="020B0606020202030204" pitchFamily="34" charset="0"/>
              </a:endParaRPr>
            </a:p>
          </p:txBody>
        </p:sp>
      </p:grpSp>
      <p:pic>
        <p:nvPicPr>
          <p:cNvPr id="87"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508961" y="2659779"/>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8" name="87 Grupo"/>
          <p:cNvGrpSpPr/>
          <p:nvPr/>
        </p:nvGrpSpPr>
        <p:grpSpPr>
          <a:xfrm>
            <a:off x="161477" y="2659779"/>
            <a:ext cx="3289711" cy="1056795"/>
            <a:chOff x="-23091" y="6623565"/>
            <a:chExt cx="2435308" cy="872767"/>
          </a:xfrm>
        </p:grpSpPr>
        <p:sp>
          <p:nvSpPr>
            <p:cNvPr id="89" name="88 CuadroTexto"/>
            <p:cNvSpPr txBox="1"/>
            <p:nvPr/>
          </p:nvSpPr>
          <p:spPr>
            <a:xfrm>
              <a:off x="-23091" y="7197925"/>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Afiliación al SGSS</a:t>
              </a:r>
              <a:endParaRPr lang="es-ES" sz="1200" b="1" u="sng" dirty="0">
                <a:latin typeface="Arial Narrow" panose="020B0606020202030204" pitchFamily="34" charset="0"/>
              </a:endParaRPr>
            </a:p>
          </p:txBody>
        </p:sp>
        <p:sp>
          <p:nvSpPr>
            <p:cNvPr id="90" name="89 Rectángulo redondeado"/>
            <p:cNvSpPr/>
            <p:nvPr/>
          </p:nvSpPr>
          <p:spPr>
            <a:xfrm>
              <a:off x="1062597" y="6623565"/>
              <a:ext cx="1349620" cy="872767"/>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Régimen contributivo</a:t>
              </a:r>
              <a:endParaRPr lang="es-ES" sz="16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75,41% - 166 casos</a:t>
              </a:r>
            </a:p>
            <a:p>
              <a:pPr algn="ctr"/>
              <a:r>
                <a:rPr lang="es-ES" sz="1200" b="1" dirty="0">
                  <a:solidFill>
                    <a:schemeClr val="tx1"/>
                  </a:solidFill>
                  <a:latin typeface="Arial Narrow" panose="020B0606020202030204" pitchFamily="34" charset="0"/>
                </a:rPr>
                <a:t>Régimen</a:t>
              </a:r>
              <a:r>
                <a:rPr lang="es-ES" sz="1600" b="1" dirty="0">
                  <a:solidFill>
                    <a:schemeClr val="tx1"/>
                  </a:solidFill>
                  <a:latin typeface="Arial Narrow" panose="020B0606020202030204" pitchFamily="34" charset="0"/>
                </a:rPr>
                <a:t> </a:t>
              </a:r>
              <a:r>
                <a:rPr lang="es-ES" sz="1200" b="1" dirty="0" smtClean="0">
                  <a:solidFill>
                    <a:schemeClr val="tx1"/>
                  </a:solidFill>
                  <a:latin typeface="Arial Narrow" panose="020B0606020202030204" pitchFamily="34" charset="0"/>
                </a:rPr>
                <a:t> subsidiado</a:t>
              </a:r>
              <a:endParaRPr lang="es-ES" sz="16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19,09% </a:t>
              </a:r>
              <a:r>
                <a:rPr lang="es-ES" sz="1600" b="1" dirty="0">
                  <a:solidFill>
                    <a:schemeClr val="tx1"/>
                  </a:solidFill>
                  <a:latin typeface="Arial Narrow" panose="020B0606020202030204" pitchFamily="34" charset="0"/>
                </a:rPr>
                <a:t>- </a:t>
              </a:r>
              <a:r>
                <a:rPr lang="es-ES" sz="1600" b="1" dirty="0" smtClean="0">
                  <a:solidFill>
                    <a:schemeClr val="tx1"/>
                  </a:solidFill>
                  <a:latin typeface="Arial Narrow" panose="020B0606020202030204" pitchFamily="34" charset="0"/>
                </a:rPr>
                <a:t>42 casos</a:t>
              </a:r>
              <a:endParaRPr lang="es-ES" sz="1600" b="1" dirty="0">
                <a:solidFill>
                  <a:schemeClr val="tx1"/>
                </a:solidFill>
                <a:latin typeface="Arial Narrow" panose="020B0606020202030204" pitchFamily="34" charset="0"/>
              </a:endParaRPr>
            </a:p>
          </p:txBody>
        </p:sp>
      </p:grpSp>
      <p:grpSp>
        <p:nvGrpSpPr>
          <p:cNvPr id="92" name="91 Grupo"/>
          <p:cNvGrpSpPr/>
          <p:nvPr/>
        </p:nvGrpSpPr>
        <p:grpSpPr>
          <a:xfrm>
            <a:off x="4329256" y="982183"/>
            <a:ext cx="874090" cy="1513653"/>
            <a:chOff x="2507826" y="2585355"/>
            <a:chExt cx="874090" cy="1513653"/>
          </a:xfrm>
        </p:grpSpPr>
        <p:sp>
          <p:nvSpPr>
            <p:cNvPr id="93" name="92 Rectángulo redondeado"/>
            <p:cNvSpPr/>
            <p:nvPr/>
          </p:nvSpPr>
          <p:spPr>
            <a:xfrm>
              <a:off x="2507826" y="3472120"/>
              <a:ext cx="874090" cy="36004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0,45%</a:t>
              </a:r>
              <a:endParaRPr lang="es-ES" sz="1600" b="1" dirty="0">
                <a:solidFill>
                  <a:schemeClr val="tx1"/>
                </a:solidFill>
                <a:latin typeface="Arial Narrow" panose="020B0606020202030204" pitchFamily="34" charset="0"/>
              </a:endParaRPr>
            </a:p>
          </p:txBody>
        </p:sp>
        <p:pic>
          <p:nvPicPr>
            <p:cNvPr id="94" name="Picture 2"/>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2782185" y="2585355"/>
              <a:ext cx="477234" cy="780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94 Rectángulo"/>
            <p:cNvSpPr/>
            <p:nvPr/>
          </p:nvSpPr>
          <p:spPr>
            <a:xfrm>
              <a:off x="2558275" y="3203848"/>
              <a:ext cx="740908" cy="276999"/>
            </a:xfrm>
            <a:prstGeom prst="rect">
              <a:avLst/>
            </a:prstGeom>
          </p:spPr>
          <p:txBody>
            <a:bodyPr wrap="none">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6" name="95 Rectángulo"/>
            <p:cNvSpPr/>
            <p:nvPr/>
          </p:nvSpPr>
          <p:spPr>
            <a:xfrm>
              <a:off x="2648170" y="3822009"/>
              <a:ext cx="579005" cy="276999"/>
            </a:xfrm>
            <a:prstGeom prst="rect">
              <a:avLst/>
            </a:prstGeom>
          </p:spPr>
          <p:txBody>
            <a:bodyPr wrap="none">
              <a:spAutoFit/>
            </a:bodyPr>
            <a:lstStyle/>
            <a:p>
              <a:r>
                <a:rPr lang="es-ES" sz="1200" b="1" dirty="0" smtClean="0">
                  <a:latin typeface="Arial Narrow" panose="020B0606020202030204" pitchFamily="34" charset="0"/>
                </a:rPr>
                <a:t>1 caso</a:t>
              </a:r>
              <a:endParaRPr lang="es-CO" sz="1200" dirty="0"/>
            </a:p>
          </p:txBody>
        </p:sp>
      </p:grpSp>
      <p:grpSp>
        <p:nvGrpSpPr>
          <p:cNvPr id="11" name="10 Grupo"/>
          <p:cNvGrpSpPr/>
          <p:nvPr/>
        </p:nvGrpSpPr>
        <p:grpSpPr>
          <a:xfrm>
            <a:off x="6355281" y="988099"/>
            <a:ext cx="776932" cy="1519436"/>
            <a:chOff x="3826683" y="2682487"/>
            <a:chExt cx="776932" cy="1519436"/>
          </a:xfrm>
        </p:grpSpPr>
        <p:grpSp>
          <p:nvGrpSpPr>
            <p:cNvPr id="2" name="1 Grupo"/>
            <p:cNvGrpSpPr/>
            <p:nvPr/>
          </p:nvGrpSpPr>
          <p:grpSpPr>
            <a:xfrm>
              <a:off x="3826683" y="3306763"/>
              <a:ext cx="776932" cy="895160"/>
              <a:chOff x="2507826" y="3203848"/>
              <a:chExt cx="776932" cy="895160"/>
            </a:xfrm>
          </p:grpSpPr>
          <p:sp>
            <p:nvSpPr>
              <p:cNvPr id="57" name="56 Rectángulo redondeado"/>
              <p:cNvSpPr/>
              <p:nvPr/>
            </p:nvSpPr>
            <p:spPr>
              <a:xfrm>
                <a:off x="2507826" y="3472120"/>
                <a:ext cx="764855"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0,45%</a:t>
                </a:r>
                <a:endParaRPr lang="es-ES" sz="1600" b="1" dirty="0">
                  <a:solidFill>
                    <a:schemeClr val="tx1"/>
                  </a:solidFill>
                  <a:latin typeface="Arial Narrow" panose="020B0606020202030204" pitchFamily="34" charset="0"/>
                </a:endParaRPr>
              </a:p>
            </p:txBody>
          </p:sp>
          <p:sp>
            <p:nvSpPr>
              <p:cNvPr id="39" name="38 Rectángulo"/>
              <p:cNvSpPr/>
              <p:nvPr/>
            </p:nvSpPr>
            <p:spPr>
              <a:xfrm>
                <a:off x="2572704" y="3203848"/>
                <a:ext cx="712054" cy="276999"/>
              </a:xfrm>
              <a:prstGeom prst="rect">
                <a:avLst/>
              </a:prstGeom>
            </p:spPr>
            <p:txBody>
              <a:bodyPr wrap="none">
                <a:spAutoFit/>
              </a:bodyPr>
              <a:lstStyle/>
              <a:p>
                <a:pPr algn="ctr"/>
                <a:r>
                  <a:rPr lang="es-ES" sz="1200" b="1" u="sng" dirty="0" smtClean="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sp>
            <p:nvSpPr>
              <p:cNvPr id="41" name="40 Rectángulo"/>
              <p:cNvSpPr/>
              <p:nvPr/>
            </p:nvSpPr>
            <p:spPr>
              <a:xfrm>
                <a:off x="2648170" y="3822009"/>
                <a:ext cx="579005" cy="276999"/>
              </a:xfrm>
              <a:prstGeom prst="rect">
                <a:avLst/>
              </a:prstGeom>
            </p:spPr>
            <p:txBody>
              <a:bodyPr wrap="none">
                <a:spAutoFit/>
              </a:bodyPr>
              <a:lstStyle/>
              <a:p>
                <a:r>
                  <a:rPr lang="es-ES" sz="1200" b="1" dirty="0" smtClean="0">
                    <a:latin typeface="Arial Narrow" panose="020B0606020202030204" pitchFamily="34" charset="0"/>
                  </a:rPr>
                  <a:t>1 caso</a:t>
                </a:r>
                <a:endParaRPr lang="es-CO" sz="1200" dirty="0"/>
              </a:p>
            </p:txBody>
          </p:sp>
        </p:grpSp>
        <p:pic>
          <p:nvPicPr>
            <p:cNvPr id="3078" name="Picture 6"/>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3945025" y="2682487"/>
              <a:ext cx="587628" cy="67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5112618" y="932914"/>
            <a:ext cx="1380071" cy="1567357"/>
            <a:chOff x="1963587" y="2618404"/>
            <a:chExt cx="1380071" cy="1567357"/>
          </a:xfrm>
        </p:grpSpPr>
        <p:pic>
          <p:nvPicPr>
            <p:cNvPr id="65" name="Picture 4"/>
            <p:cNvPicPr>
              <a:picLocks noChangeAspect="1" noChangeArrowheads="1"/>
            </p:cNvPicPr>
            <p:nvPr/>
          </p:nvPicPr>
          <p:blipFill rotWithShape="1">
            <a:blip r:embed="rId7">
              <a:biLevel thresh="50000"/>
              <a:extLst>
                <a:ext uri="{28A0092B-C50C-407E-A947-70E740481C1C}">
                  <a14:useLocalDpi xmlns:a14="http://schemas.microsoft.com/office/drawing/2010/main" val="0"/>
                </a:ext>
              </a:extLst>
            </a:blip>
            <a:srcRect r="48966"/>
            <a:stretch/>
          </p:blipFill>
          <p:spPr bwMode="auto">
            <a:xfrm>
              <a:off x="2148657" y="2618404"/>
              <a:ext cx="995527" cy="73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1963587" y="3189889"/>
              <a:ext cx="1380071" cy="995872"/>
              <a:chOff x="-325073" y="6955842"/>
              <a:chExt cx="1612468" cy="995872"/>
            </a:xfrm>
          </p:grpSpPr>
          <p:sp>
            <p:nvSpPr>
              <p:cNvPr id="77" name="76 CuadroTexto"/>
              <p:cNvSpPr txBox="1"/>
              <p:nvPr/>
            </p:nvSpPr>
            <p:spPr>
              <a:xfrm>
                <a:off x="-325073" y="6955842"/>
                <a:ext cx="1612468" cy="461665"/>
              </a:xfrm>
              <a:prstGeom prst="rect">
                <a:avLst/>
              </a:prstGeom>
              <a:noFill/>
            </p:spPr>
            <p:txBody>
              <a:bodyPr wrap="square" rtlCol="0">
                <a:spAutoFit/>
              </a:bodyPr>
              <a:lstStyle/>
              <a:p>
                <a:pPr algn="ctr"/>
                <a:r>
                  <a:rPr lang="es-ES" sz="1200" b="1" u="sng" dirty="0" smtClean="0">
                    <a:latin typeface="Arial Narrow" panose="020B0606020202030204" pitchFamily="34" charset="0"/>
                  </a:rPr>
                  <a:t>Privado de la libertad</a:t>
                </a:r>
                <a:endParaRPr lang="es-ES" sz="1200" b="1" u="sng" dirty="0">
                  <a:latin typeface="Arial Narrow" panose="020B0606020202030204" pitchFamily="34" charset="0"/>
                </a:endParaRPr>
              </a:p>
            </p:txBody>
          </p:sp>
          <p:sp>
            <p:nvSpPr>
              <p:cNvPr id="78" name="77 Rectángulo redondeado"/>
              <p:cNvSpPr/>
              <p:nvPr/>
            </p:nvSpPr>
            <p:spPr>
              <a:xfrm>
                <a:off x="-36885" y="7363321"/>
                <a:ext cx="1091214"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0,45%</a:t>
                </a:r>
                <a:endParaRPr lang="es-ES" sz="1600" b="1" dirty="0">
                  <a:solidFill>
                    <a:schemeClr val="tx1"/>
                  </a:solidFill>
                  <a:latin typeface="Arial Narrow" panose="020B0606020202030204" pitchFamily="34" charset="0"/>
                </a:endParaRPr>
              </a:p>
            </p:txBody>
          </p:sp>
          <p:sp>
            <p:nvSpPr>
              <p:cNvPr id="79" name="78 CuadroTexto"/>
              <p:cNvSpPr txBox="1"/>
              <p:nvPr/>
            </p:nvSpPr>
            <p:spPr>
              <a:xfrm>
                <a:off x="-142058" y="767471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 caso</a:t>
                </a:r>
                <a:endParaRPr lang="es-ES" sz="1200" b="1" dirty="0">
                  <a:latin typeface="Arial Narrow" panose="020B0606020202030204" pitchFamily="34" charset="0"/>
                </a:endParaRPr>
              </a:p>
            </p:txBody>
          </p:sp>
        </p:grpSp>
      </p:grpSp>
      <p:sp>
        <p:nvSpPr>
          <p:cNvPr id="98" name="97 Rectángulo"/>
          <p:cNvSpPr/>
          <p:nvPr/>
        </p:nvSpPr>
        <p:spPr>
          <a:xfrm>
            <a:off x="3286557" y="6614023"/>
            <a:ext cx="3833579"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inusual para hepatitis A. Periodo epidemiológico 10. 2020. </a:t>
            </a:r>
            <a:endParaRPr lang="es-ES" sz="1050" dirty="0">
              <a:latin typeface="Arial Narrow" panose="020B0606020202030204" pitchFamily="34" charset="0"/>
            </a:endParaRPr>
          </a:p>
        </p:txBody>
      </p:sp>
      <p:sp>
        <p:nvSpPr>
          <p:cNvPr id="69" name="68 Rectángulo"/>
          <p:cNvSpPr/>
          <p:nvPr/>
        </p:nvSpPr>
        <p:spPr>
          <a:xfrm>
            <a:off x="7644" y="8100392"/>
            <a:ext cx="7230095" cy="707886"/>
          </a:xfrm>
          <a:prstGeom prst="rect">
            <a:avLst/>
          </a:prstGeom>
        </p:spPr>
        <p:txBody>
          <a:bodyPr wrap="square">
            <a:spAutoFit/>
          </a:bodyPr>
          <a:lstStyle/>
          <a:p>
            <a:pPr algn="just"/>
            <a:r>
              <a:rPr lang="es-CO" sz="1000" dirty="0" smtClean="0">
                <a:latin typeface="Arial Narrow" panose="020B0606020202030204" pitchFamily="34" charset="0"/>
              </a:rPr>
              <a:t>La Hepatitis A se observa en el canal endémico en comportamiento epidémico e </a:t>
            </a:r>
            <a:r>
              <a:rPr lang="es-CO" sz="1000" dirty="0" err="1" smtClean="0">
                <a:latin typeface="Arial Narrow" panose="020B0606020202030204" pitchFamily="34" charset="0"/>
              </a:rPr>
              <a:t>hiperendémico</a:t>
            </a:r>
            <a:r>
              <a:rPr lang="es-CO" sz="1000" dirty="0" smtClean="0">
                <a:latin typeface="Arial Narrow" panose="020B0606020202030204" pitchFamily="34" charset="0"/>
              </a:rPr>
              <a:t> con un número de casos por encima de lo esperado en algunas semanas.  Durante este año se supera el número de casos de los dos últimos años durante las semanas epidemiológicas 1, 4, 5, 8, 12, 14, 31. Igualmente se evidencia una disminución del 34% en relación con el mismo periodo de año anterior, esto debido a la pandemia. Los cursos de vida de la juventud y la adultez con el 87,3% de los casos, una mayor frecuencia de casos en hombres.  </a:t>
            </a:r>
            <a:endParaRPr lang="es-CO" sz="1100" dirty="0">
              <a:latin typeface="Arial Narrow" panose="020B0606020202030204" pitchFamily="34" charset="0"/>
            </a:endParaRPr>
          </a:p>
        </p:txBody>
      </p:sp>
      <p:sp>
        <p:nvSpPr>
          <p:cNvPr id="80" name="79 Rectángulo"/>
          <p:cNvSpPr/>
          <p:nvPr/>
        </p:nvSpPr>
        <p:spPr>
          <a:xfrm>
            <a:off x="-50" y="7493532"/>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1" name="80 Grupo"/>
          <p:cNvGrpSpPr/>
          <p:nvPr/>
        </p:nvGrpSpPr>
        <p:grpSpPr>
          <a:xfrm>
            <a:off x="160381" y="7558421"/>
            <a:ext cx="3446504" cy="276999"/>
            <a:chOff x="2448322" y="33831"/>
            <a:chExt cx="3446504" cy="276999"/>
          </a:xfrm>
        </p:grpSpPr>
        <p:sp>
          <p:nvSpPr>
            <p:cNvPr id="82" name="81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3" name="82 Conector recto"/>
            <p:cNvCxnSpPr>
              <a:stCxn id="82"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4" name="8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a:t>
              </a:r>
              <a:r>
                <a:rPr lang="es-ES" sz="1200" b="1" dirty="0">
                  <a:latin typeface="Arial Narrow" panose="020B0606020202030204" pitchFamily="34" charset="0"/>
                </a:rPr>
                <a:t> </a:t>
              </a:r>
              <a:r>
                <a:rPr lang="es-ES" sz="1200" b="1" dirty="0" smtClean="0">
                  <a:latin typeface="Arial Narrow" panose="020B0606020202030204" pitchFamily="34" charset="0"/>
                </a:rPr>
                <a:t>técnicas</a:t>
              </a:r>
              <a:endParaRPr lang="es-ES" sz="1200" b="1" dirty="0">
                <a:latin typeface="Arial Narrow" panose="020B0606020202030204" pitchFamily="34" charset="0"/>
              </a:endParaRPr>
            </a:p>
          </p:txBody>
        </p:sp>
      </p:grpSp>
      <p:grpSp>
        <p:nvGrpSpPr>
          <p:cNvPr id="85" name="84 Grupo"/>
          <p:cNvGrpSpPr/>
          <p:nvPr/>
        </p:nvGrpSpPr>
        <p:grpSpPr>
          <a:xfrm>
            <a:off x="2338822" y="534761"/>
            <a:ext cx="1847617" cy="436841"/>
            <a:chOff x="3060727" y="484500"/>
            <a:chExt cx="2369636" cy="436841"/>
          </a:xfrm>
        </p:grpSpPr>
        <p:sp>
          <p:nvSpPr>
            <p:cNvPr id="86" name="85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7" name="96 CuadroTexto"/>
            <p:cNvSpPr txBox="1"/>
            <p:nvPr/>
          </p:nvSpPr>
          <p:spPr>
            <a:xfrm>
              <a:off x="3600450" y="484500"/>
              <a:ext cx="1477125" cy="307777"/>
            </a:xfrm>
            <a:prstGeom prst="rect">
              <a:avLst/>
            </a:prstGeom>
            <a:noFill/>
          </p:spPr>
          <p:txBody>
            <a:bodyPr wrap="square" rtlCol="0">
              <a:spAutoFit/>
            </a:bodyPr>
            <a:lstStyle/>
            <a:p>
              <a:pPr algn="ctr"/>
              <a:r>
                <a:rPr lang="es-ES" sz="1400" b="1" dirty="0" smtClean="0">
                  <a:latin typeface="Arial Narrow" panose="020B0606020202030204" pitchFamily="34" charset="0"/>
                </a:rPr>
                <a:t>Etnia</a:t>
              </a:r>
              <a:endParaRPr lang="es-ES" sz="1400" b="1" dirty="0">
                <a:latin typeface="Arial Narrow" panose="020B0606020202030204" pitchFamily="34" charset="0"/>
              </a:endParaRPr>
            </a:p>
          </p:txBody>
        </p:sp>
      </p:grpSp>
      <p:grpSp>
        <p:nvGrpSpPr>
          <p:cNvPr id="99" name="98 Grupo"/>
          <p:cNvGrpSpPr/>
          <p:nvPr/>
        </p:nvGrpSpPr>
        <p:grpSpPr>
          <a:xfrm>
            <a:off x="205725" y="534759"/>
            <a:ext cx="1852274"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a:t>
              </a:r>
              <a:endParaRPr lang="es-ES" sz="1400" b="1" dirty="0">
                <a:latin typeface="Arial Narrow" panose="020B0606020202030204" pitchFamily="34" charset="0"/>
              </a:endParaRPr>
            </a:p>
          </p:txBody>
        </p:sp>
      </p:grpSp>
      <p:grpSp>
        <p:nvGrpSpPr>
          <p:cNvPr id="102" name="101 Grupo"/>
          <p:cNvGrpSpPr/>
          <p:nvPr/>
        </p:nvGrpSpPr>
        <p:grpSpPr>
          <a:xfrm>
            <a:off x="4410695" y="596925"/>
            <a:ext cx="2722457" cy="436841"/>
            <a:chOff x="3060727" y="484500"/>
            <a:chExt cx="2369636" cy="436841"/>
          </a:xfrm>
        </p:grpSpPr>
        <p:sp>
          <p:nvSpPr>
            <p:cNvPr id="103" name="10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4" name="103 CuadroTexto"/>
            <p:cNvSpPr txBox="1"/>
            <p:nvPr/>
          </p:nvSpPr>
          <p:spPr>
            <a:xfrm>
              <a:off x="3060727" y="484500"/>
              <a:ext cx="2369636" cy="307777"/>
            </a:xfrm>
            <a:prstGeom prst="rect">
              <a:avLst/>
            </a:prstGeom>
            <a:noFill/>
          </p:spPr>
          <p:txBody>
            <a:bodyPr wrap="square" rtlCol="0">
              <a:spAutoFit/>
            </a:bodyPr>
            <a:lstStyle/>
            <a:p>
              <a:pPr algn="ctr"/>
              <a:r>
                <a:rPr lang="es-ES" sz="1400" b="1" dirty="0" smtClean="0">
                  <a:latin typeface="Arial Narrow" panose="020B0606020202030204" pitchFamily="34" charset="0"/>
                </a:rPr>
                <a:t>Poblaciones especiales</a:t>
              </a:r>
              <a:endParaRPr lang="es-ES" sz="1400" b="1" dirty="0">
                <a:latin typeface="Arial Narrow" panose="020B0606020202030204" pitchFamily="34" charset="0"/>
              </a:endParaRPr>
            </a:p>
          </p:txBody>
        </p:sp>
      </p:grpSp>
      <p:pic>
        <p:nvPicPr>
          <p:cNvPr id="13" name="Imagen 12"/>
          <p:cNvPicPr>
            <a:picLocks noChangeAspect="1"/>
          </p:cNvPicPr>
          <p:nvPr/>
        </p:nvPicPr>
        <p:blipFill>
          <a:blip r:embed="rId8"/>
          <a:stretch>
            <a:fillRect/>
          </a:stretch>
        </p:blipFill>
        <p:spPr>
          <a:xfrm>
            <a:off x="3317062" y="4580099"/>
            <a:ext cx="3803074" cy="2087636"/>
          </a:xfrm>
          <a:prstGeom prst="rect">
            <a:avLst/>
          </a:prstGeom>
        </p:spPr>
      </p:pic>
      <p:pic>
        <p:nvPicPr>
          <p:cNvPr id="15" name="Imagen 14"/>
          <p:cNvPicPr>
            <a:picLocks noChangeAspect="1"/>
          </p:cNvPicPr>
          <p:nvPr/>
        </p:nvPicPr>
        <p:blipFill>
          <a:blip r:embed="rId9"/>
          <a:stretch>
            <a:fillRect/>
          </a:stretch>
        </p:blipFill>
        <p:spPr>
          <a:xfrm>
            <a:off x="56806" y="4737832"/>
            <a:ext cx="3245004" cy="2344729"/>
          </a:xfrm>
          <a:prstGeom prst="rect">
            <a:avLst/>
          </a:prstGeom>
        </p:spPr>
      </p:pic>
    </p:spTree>
    <p:extLst>
      <p:ext uri="{BB962C8B-B14F-4D97-AF65-F5344CB8AC3E}">
        <p14:creationId xmlns:p14="http://schemas.microsoft.com/office/powerpoint/2010/main" val="2710503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301"/>
          <a:stretch/>
        </p:blipFill>
        <p:spPr bwMode="auto">
          <a:xfrm>
            <a:off x="4078" y="-1"/>
            <a:ext cx="2148327"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180731" cy="3086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79810" y="850769"/>
            <a:ext cx="2309078"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10 - 2020</a:t>
            </a:r>
            <a:endParaRPr lang="es-ES" sz="1200" b="1" dirty="0">
              <a:latin typeface="Arial Narrow" panose="020B0606020202030204" pitchFamily="34" charset="0"/>
            </a:endParaRPr>
          </a:p>
        </p:txBody>
      </p:sp>
      <p:sp>
        <p:nvSpPr>
          <p:cNvPr id="6" name="5 Rectángulo"/>
          <p:cNvSpPr/>
          <p:nvPr/>
        </p:nvSpPr>
        <p:spPr>
          <a:xfrm>
            <a:off x="2069624" y="2069420"/>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a:t>
            </a:r>
            <a:r>
              <a:rPr lang="es-CO" sz="1100" dirty="0" smtClean="0">
                <a:latin typeface="Arial Narrow" panose="020B0606020202030204" pitchFamily="34" charset="0"/>
              </a:rPr>
              <a:t>intento de suicidio</a:t>
            </a:r>
            <a:r>
              <a:rPr lang="es-ES" sz="1100" dirty="0" smtClean="0">
                <a:latin typeface="Arial Narrow" panose="020B0606020202030204" pitchFamily="34" charset="0"/>
              </a:rPr>
              <a:t>. Medellín, a Periodo epidemiológico 10  acumulado de 2020. </a:t>
            </a:r>
            <a:endParaRPr lang="es-ES" sz="1100" dirty="0">
              <a:latin typeface="Arial Narrow" panose="020B0606020202030204" pitchFamily="34" charset="0"/>
            </a:endParaRPr>
          </a:p>
        </p:txBody>
      </p:sp>
      <p:grpSp>
        <p:nvGrpSpPr>
          <p:cNvPr id="8" name="7 Grupo"/>
          <p:cNvGrpSpPr/>
          <p:nvPr/>
        </p:nvGrpSpPr>
        <p:grpSpPr>
          <a:xfrm>
            <a:off x="185295" y="4290023"/>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1557</a:t>
              </a:r>
              <a:endParaRPr lang="es-ES" b="1" dirty="0">
                <a:latin typeface="Arial Narrow" panose="020B0606020202030204" pitchFamily="34" charset="0"/>
              </a:endParaRPr>
            </a:p>
          </p:txBody>
        </p:sp>
      </p:grpSp>
      <p:sp>
        <p:nvSpPr>
          <p:cNvPr id="9" name="8 CuadroTexto"/>
          <p:cNvSpPr txBox="1"/>
          <p:nvPr/>
        </p:nvSpPr>
        <p:spPr>
          <a:xfrm>
            <a:off x="16447" y="4866173"/>
            <a:ext cx="2119546" cy="830997"/>
          </a:xfrm>
          <a:prstGeom prst="rect">
            <a:avLst/>
          </a:prstGeom>
          <a:noFill/>
        </p:spPr>
        <p:txBody>
          <a:bodyPr wrap="square" rtlCol="0">
            <a:spAutoFit/>
          </a:bodyPr>
          <a:lstStyle/>
          <a:p>
            <a:pPr algn="ctr"/>
            <a:r>
              <a:rPr lang="es-ES" sz="1200" b="1" dirty="0" smtClean="0">
                <a:latin typeface="Arial Narrow" panose="020B0606020202030204" pitchFamily="34" charset="0"/>
              </a:rPr>
              <a:t>Variación porcentual </a:t>
            </a:r>
            <a:r>
              <a:rPr lang="es-ES" sz="1200" b="1" dirty="0">
                <a:latin typeface="Arial Narrow" panose="020B0606020202030204" pitchFamily="34" charset="0"/>
              </a:rPr>
              <a:t>con respecto al mismo periodo del año </a:t>
            </a:r>
            <a:r>
              <a:rPr lang="es-ES" sz="1200" b="1" dirty="0" smtClean="0">
                <a:latin typeface="Arial Narrow" panose="020B0606020202030204" pitchFamily="34" charset="0"/>
              </a:rPr>
              <a:t>anterior disminuyó en un 19,12%</a:t>
            </a:r>
            <a:endParaRPr lang="es-ES" sz="1200" b="1" dirty="0">
              <a:latin typeface="Arial Narrow" panose="020B0606020202030204" pitchFamily="34" charset="0"/>
            </a:endParaRPr>
          </a:p>
        </p:txBody>
      </p:sp>
      <p:sp>
        <p:nvSpPr>
          <p:cNvPr id="18" name="17 Rectángulo"/>
          <p:cNvSpPr/>
          <p:nvPr/>
        </p:nvSpPr>
        <p:spPr>
          <a:xfrm>
            <a:off x="2165735" y="4192796"/>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a:t>
            </a:r>
            <a:r>
              <a:rPr lang="es-CO" sz="1100" dirty="0" smtClean="0">
                <a:latin typeface="Arial Narrow" panose="020B0606020202030204" pitchFamily="34" charset="0"/>
              </a:rPr>
              <a:t>del intento de suicidio</a:t>
            </a:r>
            <a:r>
              <a:rPr lang="es-ES" sz="1100" dirty="0" smtClean="0">
                <a:latin typeface="Arial Narrow" panose="020B0606020202030204" pitchFamily="34" charset="0"/>
              </a:rPr>
              <a:t>. Medellín, a Periodo epidemiológico 10   acumulado de 2017-2020.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94015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6067328"/>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16</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24402"/>
            <a:ext cx="2208885" cy="861774"/>
          </a:xfrm>
          <a:noFill/>
        </p:spPr>
        <p:txBody>
          <a:bodyPr wrap="square" rtlCol="0">
            <a:spAutoFit/>
          </a:bodyPr>
          <a:lstStyle/>
          <a:p>
            <a:r>
              <a:rPr lang="es-ES" sz="2500" b="1" dirty="0" smtClean="0">
                <a:solidFill>
                  <a:srgbClr val="C00000"/>
                </a:solidFill>
                <a:latin typeface="Arial Narrow" panose="020B0606020202030204" pitchFamily="34" charset="0"/>
                <a:ea typeface="+mn-ea"/>
                <a:cs typeface="+mn-cs"/>
              </a:rPr>
              <a:t>Intento de suicidio</a:t>
            </a:r>
            <a:endParaRPr lang="es-ES" sz="2500" b="1" dirty="0">
              <a:solidFill>
                <a:srgbClr val="C00000"/>
              </a:solidFill>
              <a:latin typeface="Arial Narrow" panose="020B0606020202030204" pitchFamily="34" charset="0"/>
              <a:ea typeface="+mn-ea"/>
              <a:cs typeface="+mn-cs"/>
            </a:endParaRPr>
          </a:p>
        </p:txBody>
      </p:sp>
      <p:sp>
        <p:nvSpPr>
          <p:cNvPr id="71" name="70 CuadroTexto"/>
          <p:cNvSpPr txBox="1"/>
          <p:nvPr/>
        </p:nvSpPr>
        <p:spPr>
          <a:xfrm>
            <a:off x="2160290" y="5149225"/>
            <a:ext cx="2487070" cy="430887"/>
          </a:xfrm>
          <a:prstGeom prst="rect">
            <a:avLst/>
          </a:prstGeom>
          <a:noFill/>
        </p:spPr>
        <p:txBody>
          <a:bodyPr wrap="square" rtlCol="0">
            <a:spAutoFit/>
          </a:bodyPr>
          <a:lstStyle/>
          <a:p>
            <a:pPr algn="ctr"/>
            <a:r>
              <a:rPr lang="es-CO" sz="1100" b="1" dirty="0" smtClean="0">
                <a:latin typeface="Arial Narrow" panose="020B0606020202030204" pitchFamily="34" charset="0"/>
              </a:rPr>
              <a:t>Proporción de incidencia en población general por 100.000 habitantes</a:t>
            </a:r>
            <a:endParaRPr lang="es-ES" sz="1100" b="1" dirty="0">
              <a:latin typeface="Arial Narrow" panose="020B0606020202030204" pitchFamily="34" charset="0"/>
            </a:endParaRPr>
          </a:p>
        </p:txBody>
      </p:sp>
      <p:sp>
        <p:nvSpPr>
          <p:cNvPr id="72" name="71 CuadroTexto"/>
          <p:cNvSpPr txBox="1"/>
          <p:nvPr/>
        </p:nvSpPr>
        <p:spPr>
          <a:xfrm>
            <a:off x="2631284" y="5601598"/>
            <a:ext cx="1329211"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61,46 * 100 mil</a:t>
            </a:r>
          </a:p>
        </p:txBody>
      </p:sp>
      <p:sp>
        <p:nvSpPr>
          <p:cNvPr id="70" name="69 Rectángulo"/>
          <p:cNvSpPr/>
          <p:nvPr/>
        </p:nvSpPr>
        <p:spPr>
          <a:xfrm>
            <a:off x="-15113" y="8767514"/>
            <a:ext cx="3615563" cy="353943"/>
          </a:xfrm>
          <a:prstGeom prst="rect">
            <a:avLst/>
          </a:prstGeom>
        </p:spPr>
        <p:txBody>
          <a:bodyPr wrap="square">
            <a:spAutoFit/>
          </a:bodyPr>
          <a:lstStyle/>
          <a:p>
            <a:r>
              <a:rPr lang="es-ES" sz="300" dirty="0" smtClean="0">
                <a:latin typeface="Arial Narrow" panose="020B0606020202030204" pitchFamily="34" charset="0"/>
              </a:rPr>
              <a:t>Fuente: SIVIGILA. Secretaria de Salud de Medellín.</a:t>
            </a:r>
          </a:p>
          <a:p>
            <a:r>
              <a:rPr lang="es-ES" sz="700" dirty="0" smtClean="0">
                <a:latin typeface="Arial Narrow" panose="020B0606020202030204" pitchFamily="34" charset="0"/>
              </a:rPr>
              <a:t>Figura. Mapa temático de proporción de casos para  intento de suicidio. Medellín, a Periodo epidemiológico 10 acumulado  de  2020. </a:t>
            </a:r>
            <a:endParaRPr lang="es-ES" sz="700" dirty="0">
              <a:latin typeface="Arial Narrow" panose="020B0606020202030204" pitchFamily="34" charset="0"/>
            </a:endParaRPr>
          </a:p>
        </p:txBody>
      </p:sp>
      <p:sp>
        <p:nvSpPr>
          <p:cNvPr id="33" name="32 CuadroTexto"/>
          <p:cNvSpPr txBox="1"/>
          <p:nvPr/>
        </p:nvSpPr>
        <p:spPr>
          <a:xfrm>
            <a:off x="4737430" y="5149225"/>
            <a:ext cx="2314792" cy="430887"/>
          </a:xfrm>
          <a:prstGeom prst="rect">
            <a:avLst/>
          </a:prstGeom>
          <a:noFill/>
        </p:spPr>
        <p:txBody>
          <a:bodyPr wrap="square" rtlCol="0">
            <a:spAutoFit/>
          </a:bodyPr>
          <a:lstStyle/>
          <a:p>
            <a:pPr algn="ctr"/>
            <a:r>
              <a:rPr lang="es-CO" sz="1100" b="1" dirty="0" smtClean="0">
                <a:latin typeface="Arial Narrow" panose="020B0606020202030204" pitchFamily="34" charset="0"/>
              </a:rPr>
              <a:t>Cobertura de visita de campo</a:t>
            </a:r>
          </a:p>
          <a:p>
            <a:pPr algn="ctr"/>
            <a:r>
              <a:rPr lang="es-CO" sz="1100" b="1" dirty="0" smtClean="0">
                <a:latin typeface="Arial Narrow" panose="020B0606020202030204" pitchFamily="34" charset="0"/>
              </a:rPr>
              <a:t>Acciones de vigilancia</a:t>
            </a:r>
            <a:endParaRPr lang="es-ES" sz="1100" b="1" dirty="0">
              <a:latin typeface="Arial Narrow" panose="020B0606020202030204" pitchFamily="34" charset="0"/>
            </a:endParaRPr>
          </a:p>
        </p:txBody>
      </p:sp>
      <p:sp>
        <p:nvSpPr>
          <p:cNvPr id="34" name="33 CuadroTexto"/>
          <p:cNvSpPr txBox="1"/>
          <p:nvPr/>
        </p:nvSpPr>
        <p:spPr>
          <a:xfrm>
            <a:off x="4881746" y="5601598"/>
            <a:ext cx="2136129" cy="338554"/>
          </a:xfrm>
          <a:prstGeom prst="rect">
            <a:avLst/>
          </a:prstGeom>
          <a:noFill/>
        </p:spPr>
        <p:txBody>
          <a:bodyPr wrap="square" rtlCol="0">
            <a:spAutoFit/>
          </a:bodyPr>
          <a:lstStyle/>
          <a:p>
            <a:pPr algn="ctr"/>
            <a:r>
              <a:rPr lang="es-ES" sz="1600" b="1" dirty="0" smtClean="0">
                <a:solidFill>
                  <a:srgbClr val="C00000"/>
                </a:solidFill>
                <a:latin typeface="Arial Narrow" panose="020B0606020202030204" pitchFamily="34" charset="0"/>
              </a:rPr>
              <a:t>63,3% (1569 casos)</a:t>
            </a:r>
          </a:p>
        </p:txBody>
      </p:sp>
      <p:sp>
        <p:nvSpPr>
          <p:cNvPr id="40" name="39 Rectángulo"/>
          <p:cNvSpPr/>
          <p:nvPr/>
        </p:nvSpPr>
        <p:spPr>
          <a:xfrm>
            <a:off x="2167153" y="4703270"/>
            <a:ext cx="5048493" cy="37278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1" name="40 Grupo"/>
          <p:cNvGrpSpPr/>
          <p:nvPr/>
        </p:nvGrpSpPr>
        <p:grpSpPr>
          <a:xfrm>
            <a:off x="2241842" y="4729295"/>
            <a:ext cx="3446504" cy="276999"/>
            <a:chOff x="2448322" y="74775"/>
            <a:chExt cx="3446504" cy="276999"/>
          </a:xfrm>
        </p:grpSpPr>
        <p:sp>
          <p:nvSpPr>
            <p:cNvPr id="42" name="4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43" name="42 Conector recto"/>
            <p:cNvCxnSpPr>
              <a:stCxn id="4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4" name="4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38" name="37 Rectángulo"/>
          <p:cNvSpPr/>
          <p:nvPr/>
        </p:nvSpPr>
        <p:spPr>
          <a:xfrm>
            <a:off x="3701082" y="8790057"/>
            <a:ext cx="3615563" cy="353943"/>
          </a:xfrm>
          <a:prstGeom prst="rect">
            <a:avLst/>
          </a:prstGeom>
        </p:spPr>
        <p:txBody>
          <a:bodyPr wrap="square">
            <a:spAutoFit/>
          </a:bodyPr>
          <a:lstStyle/>
          <a:p>
            <a:r>
              <a:rPr lang="es-ES" sz="300" dirty="0" smtClean="0">
                <a:latin typeface="Arial Narrow" panose="020B0606020202030204" pitchFamily="34" charset="0"/>
              </a:rPr>
              <a:t>Fuente: SIVIGILA. Secretaria de Salud de Medellín.</a:t>
            </a:r>
          </a:p>
          <a:p>
            <a:r>
              <a:rPr lang="es-ES" sz="700" dirty="0" smtClean="0">
                <a:latin typeface="Arial Narrow" panose="020B0606020202030204" pitchFamily="34" charset="0"/>
              </a:rPr>
              <a:t>Figura. Mapa temático de densidad de casos por kilometro cuadrado para  intento de suicidio. Medellín, a Periodo epidemiológico 10 acumulado de 2020. </a:t>
            </a:r>
            <a:endParaRPr lang="es-ES" sz="700" dirty="0">
              <a:latin typeface="Arial Narrow" panose="020B0606020202030204" pitchFamily="34" charset="0"/>
            </a:endParaRPr>
          </a:p>
        </p:txBody>
      </p:sp>
      <p:pic>
        <p:nvPicPr>
          <p:cNvPr id="2" name="Imagen 1"/>
          <p:cNvPicPr>
            <a:picLocks noChangeAspect="1"/>
          </p:cNvPicPr>
          <p:nvPr/>
        </p:nvPicPr>
        <p:blipFill>
          <a:blip r:embed="rId5"/>
          <a:stretch>
            <a:fillRect/>
          </a:stretch>
        </p:blipFill>
        <p:spPr>
          <a:xfrm>
            <a:off x="16447" y="6471503"/>
            <a:ext cx="3584003" cy="2308772"/>
          </a:xfrm>
          <a:prstGeom prst="rect">
            <a:avLst/>
          </a:prstGeom>
        </p:spPr>
      </p:pic>
      <p:pic>
        <p:nvPicPr>
          <p:cNvPr id="17" name="Imagen 16"/>
          <p:cNvPicPr>
            <a:picLocks noChangeAspect="1"/>
          </p:cNvPicPr>
          <p:nvPr/>
        </p:nvPicPr>
        <p:blipFill>
          <a:blip r:embed="rId6"/>
          <a:stretch>
            <a:fillRect/>
          </a:stretch>
        </p:blipFill>
        <p:spPr>
          <a:xfrm>
            <a:off x="3701082" y="6471502"/>
            <a:ext cx="3499816" cy="2255437"/>
          </a:xfrm>
          <a:prstGeom prst="rect">
            <a:avLst/>
          </a:prstGeom>
        </p:spPr>
      </p:pic>
      <p:graphicFrame>
        <p:nvGraphicFramePr>
          <p:cNvPr id="46" name="Gráfico 45">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685347270"/>
              </p:ext>
            </p:extLst>
          </p:nvPr>
        </p:nvGraphicFramePr>
        <p:xfrm>
          <a:off x="2167388" y="346576"/>
          <a:ext cx="5048258" cy="183901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7" name="3 Gráfico"/>
          <p:cNvGraphicFramePr>
            <a:graphicFrameLocks/>
          </p:cNvGraphicFramePr>
          <p:nvPr>
            <p:extLst>
              <p:ext uri="{D42A27DB-BD31-4B8C-83A1-F6EECF244321}">
                <p14:modId xmlns:p14="http://schemas.microsoft.com/office/powerpoint/2010/main" val="2096513030"/>
              </p:ext>
            </p:extLst>
          </p:nvPr>
        </p:nvGraphicFramePr>
        <p:xfrm>
          <a:off x="2135992" y="2582586"/>
          <a:ext cx="5064905" cy="1773457"/>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287561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4"/>
            <a:ext cx="7200900" cy="370174"/>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7123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3131840"/>
            <a:ext cx="7200900" cy="390527"/>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3203848"/>
            <a:ext cx="5701151" cy="288032"/>
            <a:chOff x="2448322" y="33255"/>
            <a:chExt cx="5701151" cy="288032"/>
          </a:xfrm>
        </p:grpSpPr>
        <p:sp>
          <p:nvSpPr>
            <p:cNvPr id="62" name="61 Elipse"/>
            <p:cNvSpPr/>
            <p:nvPr/>
          </p:nvSpPr>
          <p:spPr>
            <a:xfrm>
              <a:off x="2448322" y="3325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16406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6" y="44288"/>
              <a:ext cx="4846937" cy="276999"/>
            </a:xfrm>
            <a:prstGeom prst="rect">
              <a:avLst/>
            </a:prstGeom>
            <a:noFill/>
          </p:spPr>
          <p:txBody>
            <a:bodyPr wrap="square" rtlCol="0">
              <a:spAutoFit/>
            </a:bodyPr>
            <a:lstStyle/>
            <a:p>
              <a:r>
                <a:rPr lang="es-ES" sz="1200" b="1" dirty="0" smtClean="0">
                  <a:latin typeface="Arial Narrow" panose="020B0606020202030204" pitchFamily="34" charset="0"/>
                </a:rPr>
                <a:t>Variables especificas del comportamiento del evento  y curso de vida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17</a:t>
            </a:r>
            <a:endParaRPr lang="es-ES" sz="1050" b="1" dirty="0">
              <a:latin typeface="Arial Narrow" panose="020B0606020202030204" pitchFamily="34" charset="0"/>
            </a:endParaRPr>
          </a:p>
        </p:txBody>
      </p:sp>
      <p:grpSp>
        <p:nvGrpSpPr>
          <p:cNvPr id="6" name="5 Grupo"/>
          <p:cNvGrpSpPr/>
          <p:nvPr/>
        </p:nvGrpSpPr>
        <p:grpSpPr>
          <a:xfrm>
            <a:off x="155575" y="762724"/>
            <a:ext cx="841843" cy="1132310"/>
            <a:chOff x="1030415" y="748098"/>
            <a:chExt cx="841843" cy="1132310"/>
          </a:xfrm>
        </p:grpSpPr>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0614" r="84474"/>
            <a:stretch/>
          </p:blipFill>
          <p:spPr bwMode="auto">
            <a:xfrm>
              <a:off x="1252052" y="748098"/>
              <a:ext cx="554199" cy="541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030415" y="1520368"/>
              <a:ext cx="824936"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37,19%</a:t>
              </a:r>
              <a:endParaRPr lang="es-ES" sz="1600" b="1" dirty="0">
                <a:solidFill>
                  <a:schemeClr val="tx1"/>
                </a:solidFill>
                <a:latin typeface="Arial Narrow" panose="020B0606020202030204" pitchFamily="34" charset="0"/>
              </a:endParaRPr>
            </a:p>
          </p:txBody>
        </p:sp>
        <p:sp>
          <p:nvSpPr>
            <p:cNvPr id="4" name="3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grpSp>
      <p:grpSp>
        <p:nvGrpSpPr>
          <p:cNvPr id="10" name="9 Grupo"/>
          <p:cNvGrpSpPr/>
          <p:nvPr/>
        </p:nvGrpSpPr>
        <p:grpSpPr>
          <a:xfrm>
            <a:off x="1050530" y="792456"/>
            <a:ext cx="827642" cy="1091720"/>
            <a:chOff x="1825139" y="815810"/>
            <a:chExt cx="827642" cy="1091720"/>
          </a:xfrm>
        </p:grpSpPr>
        <p:sp>
          <p:nvSpPr>
            <p:cNvPr id="42" name="41 Rectángulo redondeado"/>
            <p:cNvSpPr/>
            <p:nvPr/>
          </p:nvSpPr>
          <p:spPr>
            <a:xfrm>
              <a:off x="1846950" y="1547490"/>
              <a:ext cx="805831"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62,81%</a:t>
              </a:r>
              <a:endParaRPr lang="es-ES" sz="1600" b="1" dirty="0">
                <a:solidFill>
                  <a:schemeClr val="tx1"/>
                </a:solidFill>
                <a:latin typeface="Arial Narrow" panose="020B0606020202030204" pitchFamily="34" charset="0"/>
              </a:endParaRPr>
            </a:p>
          </p:txBody>
        </p:sp>
        <p:sp>
          <p:nvSpPr>
            <p:cNvPr id="32" name="31 Rectángulo"/>
            <p:cNvSpPr/>
            <p:nvPr/>
          </p:nvSpPr>
          <p:spPr>
            <a:xfrm>
              <a:off x="1825139" y="1274190"/>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pic>
          <p:nvPicPr>
            <p:cNvPr id="6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9313" t="7366" r="56038"/>
            <a:stretch/>
          </p:blipFill>
          <p:spPr bwMode="auto">
            <a:xfrm>
              <a:off x="1975931" y="815810"/>
              <a:ext cx="489570" cy="526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3" name="12 Grupo"/>
          <p:cNvGrpSpPr/>
          <p:nvPr/>
        </p:nvGrpSpPr>
        <p:grpSpPr>
          <a:xfrm>
            <a:off x="2159538" y="796520"/>
            <a:ext cx="1152880" cy="1113356"/>
            <a:chOff x="2107178" y="815810"/>
            <a:chExt cx="1152880" cy="1113356"/>
          </a:xfrm>
        </p:grpSpPr>
        <p:grpSp>
          <p:nvGrpSpPr>
            <p:cNvPr id="50" name="49 Grupo"/>
            <p:cNvGrpSpPr/>
            <p:nvPr/>
          </p:nvGrpSpPr>
          <p:grpSpPr>
            <a:xfrm>
              <a:off x="2107178" y="1317818"/>
              <a:ext cx="1152880" cy="611348"/>
              <a:chOff x="3744466" y="1301912"/>
              <a:chExt cx="1152880" cy="611348"/>
            </a:xfrm>
          </p:grpSpPr>
          <p:sp>
            <p:nvSpPr>
              <p:cNvPr id="51" name="50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0,26%</a:t>
                </a:r>
                <a:endParaRPr lang="es-ES" sz="1600" b="1" dirty="0">
                  <a:solidFill>
                    <a:schemeClr val="tx1"/>
                  </a:solidFill>
                  <a:latin typeface="Arial Narrow" panose="020B0606020202030204" pitchFamily="34" charset="0"/>
                </a:endParaRPr>
              </a:p>
            </p:txBody>
          </p:sp>
          <p:sp>
            <p:nvSpPr>
              <p:cNvPr id="53" name="52 Rectángulo"/>
              <p:cNvSpPr/>
              <p:nvPr/>
            </p:nvSpPr>
            <p:spPr>
              <a:xfrm>
                <a:off x="3744466" y="1301912"/>
                <a:ext cx="1152880" cy="276999"/>
              </a:xfrm>
              <a:prstGeom prst="rect">
                <a:avLst/>
              </a:prstGeom>
            </p:spPr>
            <p:txBody>
              <a:bodyPr wrap="none">
                <a:spAutoFit/>
              </a:bodyPr>
              <a:lstStyle/>
              <a:p>
                <a:r>
                  <a:rPr lang="es-ES" sz="1200" b="1" u="sng" dirty="0" smtClean="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grpSp>
        <p:pic>
          <p:nvPicPr>
            <p:cNvPr id="67"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057" t="8806" r="25145"/>
            <a:stretch/>
          </p:blipFill>
          <p:spPr bwMode="auto">
            <a:xfrm>
              <a:off x="2376314" y="815810"/>
              <a:ext cx="535911" cy="554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1" name="10 Grupo"/>
          <p:cNvGrpSpPr/>
          <p:nvPr/>
        </p:nvGrpSpPr>
        <p:grpSpPr>
          <a:xfrm>
            <a:off x="3240410" y="815810"/>
            <a:ext cx="740068" cy="1110282"/>
            <a:chOff x="3580462" y="815810"/>
            <a:chExt cx="740068" cy="1110282"/>
          </a:xfrm>
        </p:grpSpPr>
        <p:grpSp>
          <p:nvGrpSpPr>
            <p:cNvPr id="8" name="7 Grupo"/>
            <p:cNvGrpSpPr/>
            <p:nvPr/>
          </p:nvGrpSpPr>
          <p:grpSpPr>
            <a:xfrm>
              <a:off x="3580462" y="1288342"/>
              <a:ext cx="740068" cy="637750"/>
              <a:chOff x="5245046" y="1274868"/>
              <a:chExt cx="740068" cy="637750"/>
            </a:xfrm>
          </p:grpSpPr>
          <p:sp>
            <p:nvSpPr>
              <p:cNvPr id="44" name="43 Rectángulo redondeado"/>
              <p:cNvSpPr/>
              <p:nvPr/>
            </p:nvSpPr>
            <p:spPr>
              <a:xfrm>
                <a:off x="5245046" y="1561312"/>
                <a:ext cx="740068" cy="351306"/>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0,13%</a:t>
                </a:r>
                <a:endParaRPr lang="es-ES" sz="1600" b="1" dirty="0">
                  <a:solidFill>
                    <a:schemeClr val="tx1"/>
                  </a:solidFill>
                  <a:latin typeface="Arial Narrow" panose="020B0606020202030204" pitchFamily="34" charset="0"/>
                </a:endParaRPr>
              </a:p>
            </p:txBody>
          </p:sp>
          <p:sp>
            <p:nvSpPr>
              <p:cNvPr id="34" name="33 Rectángulo"/>
              <p:cNvSpPr/>
              <p:nvPr/>
            </p:nvSpPr>
            <p:spPr>
              <a:xfrm>
                <a:off x="5272675" y="1274868"/>
                <a:ext cx="704039" cy="276999"/>
              </a:xfrm>
              <a:prstGeom prst="rect">
                <a:avLst/>
              </a:prstGeom>
            </p:spPr>
            <p:txBody>
              <a:bodyPr wrap="none">
                <a:spAutoFit/>
              </a:bodyPr>
              <a:lstStyle/>
              <a:p>
                <a:r>
                  <a:rPr lang="es-ES" sz="1200" b="1" u="sng" dirty="0" smtClean="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grpSp>
        <p:pic>
          <p:nvPicPr>
            <p:cNvPr id="68"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61"/>
            <a:stretch/>
          </p:blipFill>
          <p:spPr bwMode="auto">
            <a:xfrm>
              <a:off x="3727050" y="815810"/>
              <a:ext cx="451077" cy="562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0" name="69 Rectángulo"/>
          <p:cNvSpPr/>
          <p:nvPr/>
        </p:nvSpPr>
        <p:spPr>
          <a:xfrm>
            <a:off x="3766705" y="5148064"/>
            <a:ext cx="3507593"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Curso de vida de los casos notificados de intento de suicidio. Periodo epidemiológico 10. 2020. </a:t>
            </a:r>
            <a:endParaRPr lang="es-ES" sz="1050" dirty="0">
              <a:latin typeface="Arial Narrow" panose="020B0606020202030204" pitchFamily="34" charset="0"/>
            </a:endParaRPr>
          </a:p>
        </p:txBody>
      </p:sp>
      <p:pic>
        <p:nvPicPr>
          <p:cNvPr id="71" name="Picture 6"/>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4873790" y="1976020"/>
            <a:ext cx="721930" cy="590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2" name="71 Grupo"/>
          <p:cNvGrpSpPr/>
          <p:nvPr/>
        </p:nvGrpSpPr>
        <p:grpSpPr>
          <a:xfrm>
            <a:off x="4328929" y="2409911"/>
            <a:ext cx="1690560" cy="650645"/>
            <a:chOff x="-14122" y="7072716"/>
            <a:chExt cx="1282684" cy="650645"/>
          </a:xfrm>
        </p:grpSpPr>
        <p:sp>
          <p:nvSpPr>
            <p:cNvPr id="73" name="72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Área de ocurrencia</a:t>
              </a:r>
              <a:endParaRPr lang="es-ES" sz="1200" b="1" u="sng" dirty="0">
                <a:latin typeface="Arial Narrow" panose="020B0606020202030204" pitchFamily="34" charset="0"/>
              </a:endParaRPr>
            </a:p>
          </p:txBody>
        </p:sp>
        <p:sp>
          <p:nvSpPr>
            <p:cNvPr id="74" name="73 Rectángulo redondeado"/>
            <p:cNvSpPr/>
            <p:nvPr/>
          </p:nvSpPr>
          <p:spPr>
            <a:xfrm>
              <a:off x="-14122" y="7363321"/>
              <a:ext cx="1282684"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Cabecera municipal</a:t>
              </a:r>
              <a:endParaRPr lang="es-ES" sz="12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96,47%</a:t>
              </a:r>
              <a:endParaRPr lang="es-ES" sz="1600" b="1" dirty="0">
                <a:solidFill>
                  <a:schemeClr val="tx1"/>
                </a:solidFill>
                <a:latin typeface="Arial Narrow" panose="020B0606020202030204" pitchFamily="34" charset="0"/>
              </a:endParaRPr>
            </a:p>
          </p:txBody>
        </p:sp>
      </p:grpSp>
      <p:pic>
        <p:nvPicPr>
          <p:cNvPr id="87"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1814317" y="1884408"/>
            <a:ext cx="514828" cy="409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8" name="87 Grupo"/>
          <p:cNvGrpSpPr/>
          <p:nvPr/>
        </p:nvGrpSpPr>
        <p:grpSpPr>
          <a:xfrm>
            <a:off x="860321" y="2293095"/>
            <a:ext cx="2085191" cy="883457"/>
            <a:chOff x="-349234" y="7094456"/>
            <a:chExt cx="1582104" cy="883457"/>
          </a:xfrm>
        </p:grpSpPr>
        <p:sp>
          <p:nvSpPr>
            <p:cNvPr id="89" name="88 CuadroTexto"/>
            <p:cNvSpPr txBox="1"/>
            <p:nvPr/>
          </p:nvSpPr>
          <p:spPr>
            <a:xfrm>
              <a:off x="-177712" y="709445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Afiliación al SGSS</a:t>
              </a:r>
              <a:endParaRPr lang="es-ES" sz="1200" b="1" u="sng" dirty="0">
                <a:latin typeface="Arial Narrow" panose="020B0606020202030204" pitchFamily="34" charset="0"/>
              </a:endParaRPr>
            </a:p>
          </p:txBody>
        </p:sp>
        <p:sp>
          <p:nvSpPr>
            <p:cNvPr id="90" name="89 Rectángulo redondeado"/>
            <p:cNvSpPr/>
            <p:nvPr/>
          </p:nvSpPr>
          <p:spPr>
            <a:xfrm>
              <a:off x="-349234" y="7363320"/>
              <a:ext cx="1582104" cy="489897"/>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smtClean="0">
                  <a:solidFill>
                    <a:schemeClr val="tx1"/>
                  </a:solidFill>
                  <a:latin typeface="Arial Narrow" panose="020B0606020202030204" pitchFamily="34" charset="0"/>
                </a:rPr>
                <a:t>Régimen contributivo: </a:t>
              </a:r>
              <a:r>
                <a:rPr lang="es-ES" sz="1100" b="1" dirty="0" smtClean="0">
                  <a:solidFill>
                    <a:schemeClr val="tx1"/>
                  </a:solidFill>
                  <a:latin typeface="Arial Narrow" panose="020B0606020202030204" pitchFamily="34" charset="0"/>
                </a:rPr>
                <a:t>64,80%</a:t>
              </a:r>
            </a:p>
            <a:p>
              <a:pPr algn="ctr"/>
              <a:r>
                <a:rPr lang="es-ES" sz="1050" b="1" dirty="0">
                  <a:solidFill>
                    <a:schemeClr val="tx1"/>
                  </a:solidFill>
                  <a:latin typeface="Arial Narrow" panose="020B0606020202030204" pitchFamily="34" charset="0"/>
                </a:rPr>
                <a:t>Régimen subsidiado: 27,23%</a:t>
              </a:r>
            </a:p>
          </p:txBody>
        </p:sp>
        <p:sp>
          <p:nvSpPr>
            <p:cNvPr id="91" name="90 CuadroTexto"/>
            <p:cNvSpPr txBox="1"/>
            <p:nvPr/>
          </p:nvSpPr>
          <p:spPr>
            <a:xfrm>
              <a:off x="-36884" y="7700914"/>
              <a:ext cx="1229607" cy="276999"/>
            </a:xfrm>
            <a:prstGeom prst="rect">
              <a:avLst/>
            </a:prstGeom>
            <a:noFill/>
          </p:spPr>
          <p:txBody>
            <a:bodyPr wrap="square" rtlCol="0">
              <a:spAutoFit/>
            </a:bodyPr>
            <a:lstStyle/>
            <a:p>
              <a:pPr algn="ctr"/>
              <a:endParaRPr lang="es-ES" sz="1200" b="1" dirty="0">
                <a:latin typeface="Arial Narrow" panose="020B0606020202030204" pitchFamily="34" charset="0"/>
              </a:endParaRPr>
            </a:p>
          </p:txBody>
        </p:sp>
      </p:grpSp>
      <p:grpSp>
        <p:nvGrpSpPr>
          <p:cNvPr id="92" name="91 Grupo"/>
          <p:cNvGrpSpPr/>
          <p:nvPr/>
        </p:nvGrpSpPr>
        <p:grpSpPr>
          <a:xfrm>
            <a:off x="5275360" y="847833"/>
            <a:ext cx="874090" cy="1056602"/>
            <a:chOff x="2507826" y="2775558"/>
            <a:chExt cx="874090" cy="1056602"/>
          </a:xfrm>
        </p:grpSpPr>
        <p:sp>
          <p:nvSpPr>
            <p:cNvPr id="93" name="92 Rectángulo redondeado"/>
            <p:cNvSpPr/>
            <p:nvPr/>
          </p:nvSpPr>
          <p:spPr>
            <a:xfrm>
              <a:off x="2507826" y="3472120"/>
              <a:ext cx="874090" cy="36004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0,39%</a:t>
              </a:r>
              <a:endParaRPr lang="es-ES" sz="1600" b="1" dirty="0">
                <a:solidFill>
                  <a:schemeClr val="tx1"/>
                </a:solidFill>
                <a:latin typeface="Arial Narrow" panose="020B0606020202030204" pitchFamily="34" charset="0"/>
              </a:endParaRPr>
            </a:p>
          </p:txBody>
        </p:sp>
        <p:pic>
          <p:nvPicPr>
            <p:cNvPr id="94" name="Picture 2"/>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2810491" y="2775558"/>
              <a:ext cx="354332" cy="543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94 Rectángulo"/>
            <p:cNvSpPr/>
            <p:nvPr/>
          </p:nvSpPr>
          <p:spPr>
            <a:xfrm>
              <a:off x="2558275" y="3203848"/>
              <a:ext cx="740908" cy="276999"/>
            </a:xfrm>
            <a:prstGeom prst="rect">
              <a:avLst/>
            </a:prstGeom>
          </p:spPr>
          <p:txBody>
            <a:bodyPr wrap="none">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grpSp>
      <p:grpSp>
        <p:nvGrpSpPr>
          <p:cNvPr id="15" name="14 Grupo"/>
          <p:cNvGrpSpPr/>
          <p:nvPr/>
        </p:nvGrpSpPr>
        <p:grpSpPr>
          <a:xfrm>
            <a:off x="4320530" y="795028"/>
            <a:ext cx="874090" cy="1127234"/>
            <a:chOff x="4542245" y="835972"/>
            <a:chExt cx="874090" cy="1127234"/>
          </a:xfrm>
        </p:grpSpPr>
        <p:grpSp>
          <p:nvGrpSpPr>
            <p:cNvPr id="2" name="1 Grupo"/>
            <p:cNvGrpSpPr/>
            <p:nvPr/>
          </p:nvGrpSpPr>
          <p:grpSpPr>
            <a:xfrm>
              <a:off x="4542245" y="1334894"/>
              <a:ext cx="874090" cy="628312"/>
              <a:chOff x="2507826" y="3203848"/>
              <a:chExt cx="874090" cy="628312"/>
            </a:xfrm>
          </p:grpSpPr>
          <p:sp>
            <p:nvSpPr>
              <p:cNvPr id="57" name="56 Rectángulo redondeado"/>
              <p:cNvSpPr/>
              <p:nvPr/>
            </p:nvSpPr>
            <p:spPr>
              <a:xfrm>
                <a:off x="2507826" y="3472120"/>
                <a:ext cx="874090"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0,71%</a:t>
                </a:r>
                <a:endParaRPr lang="es-ES" sz="1600" b="1" dirty="0">
                  <a:solidFill>
                    <a:schemeClr val="tx1"/>
                  </a:solidFill>
                  <a:latin typeface="Arial Narrow" panose="020B0606020202030204" pitchFamily="34" charset="0"/>
                </a:endParaRPr>
              </a:p>
            </p:txBody>
          </p:sp>
          <p:sp>
            <p:nvSpPr>
              <p:cNvPr id="39" name="38 Rectángulo"/>
              <p:cNvSpPr/>
              <p:nvPr/>
            </p:nvSpPr>
            <p:spPr>
              <a:xfrm>
                <a:off x="2572704" y="3203848"/>
                <a:ext cx="712054" cy="276999"/>
              </a:xfrm>
              <a:prstGeom prst="rect">
                <a:avLst/>
              </a:prstGeom>
            </p:spPr>
            <p:txBody>
              <a:bodyPr wrap="none">
                <a:spAutoFit/>
              </a:bodyPr>
              <a:lstStyle/>
              <a:p>
                <a:pPr algn="ctr"/>
                <a:r>
                  <a:rPr lang="es-ES" sz="1200" b="1" u="sng" dirty="0" smtClean="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grpSp>
        <p:pic>
          <p:nvPicPr>
            <p:cNvPr id="3078" name="Picture 6"/>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4769141" y="835972"/>
              <a:ext cx="479073" cy="553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6" name="15 Grupo"/>
          <p:cNvGrpSpPr/>
          <p:nvPr/>
        </p:nvGrpSpPr>
        <p:grpSpPr>
          <a:xfrm>
            <a:off x="6025194" y="691662"/>
            <a:ext cx="1290798" cy="1202122"/>
            <a:chOff x="9455421" y="903990"/>
            <a:chExt cx="1290798" cy="1202122"/>
          </a:xfrm>
        </p:grpSpPr>
        <p:pic>
          <p:nvPicPr>
            <p:cNvPr id="65" name="Picture 4"/>
            <p:cNvPicPr>
              <a:picLocks noChangeAspect="1" noChangeArrowheads="1"/>
            </p:cNvPicPr>
            <p:nvPr/>
          </p:nvPicPr>
          <p:blipFill rotWithShape="1">
            <a:blip r:embed="rId7">
              <a:biLevel thresh="50000"/>
              <a:extLst>
                <a:ext uri="{28A0092B-C50C-407E-A947-70E740481C1C}">
                  <a14:useLocalDpi xmlns:a14="http://schemas.microsoft.com/office/drawing/2010/main" val="0"/>
                </a:ext>
              </a:extLst>
            </a:blip>
            <a:srcRect r="48966"/>
            <a:stretch/>
          </p:blipFill>
          <p:spPr bwMode="auto">
            <a:xfrm>
              <a:off x="9749565" y="903990"/>
              <a:ext cx="680837" cy="500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9455421" y="1311975"/>
              <a:ext cx="1290798" cy="794137"/>
              <a:chOff x="-344103" y="6929224"/>
              <a:chExt cx="1508162" cy="794137"/>
            </a:xfrm>
          </p:grpSpPr>
          <p:sp>
            <p:nvSpPr>
              <p:cNvPr id="77" name="76 CuadroTexto"/>
              <p:cNvSpPr txBox="1"/>
              <p:nvPr/>
            </p:nvSpPr>
            <p:spPr>
              <a:xfrm>
                <a:off x="-344103" y="6929224"/>
                <a:ext cx="1508162" cy="461665"/>
              </a:xfrm>
              <a:prstGeom prst="rect">
                <a:avLst/>
              </a:prstGeom>
              <a:noFill/>
            </p:spPr>
            <p:txBody>
              <a:bodyPr wrap="square" rtlCol="0">
                <a:spAutoFit/>
              </a:bodyPr>
              <a:lstStyle/>
              <a:p>
                <a:pPr algn="ctr"/>
                <a:r>
                  <a:rPr lang="es-ES" sz="1200" b="1" u="sng" dirty="0" smtClean="0">
                    <a:latin typeface="Arial Narrow" panose="020B0606020202030204" pitchFamily="34" charset="0"/>
                  </a:rPr>
                  <a:t>Privado de la libertad</a:t>
                </a:r>
                <a:endParaRPr lang="es-ES" sz="1200" b="1" u="sng" dirty="0">
                  <a:latin typeface="Arial Narrow" panose="020B0606020202030204" pitchFamily="34" charset="0"/>
                </a:endParaRPr>
              </a:p>
            </p:txBody>
          </p:sp>
          <p:sp>
            <p:nvSpPr>
              <p:cNvPr id="78" name="77 Rectángulo redondeado"/>
              <p:cNvSpPr/>
              <p:nvPr/>
            </p:nvSpPr>
            <p:spPr>
              <a:xfrm>
                <a:off x="-103304" y="7363321"/>
                <a:ext cx="1024187"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0,45%</a:t>
                </a:r>
                <a:endParaRPr lang="es-ES" sz="1600" b="1" dirty="0">
                  <a:solidFill>
                    <a:schemeClr val="tx1"/>
                  </a:solidFill>
                  <a:latin typeface="Arial Narrow" panose="020B0606020202030204" pitchFamily="34" charset="0"/>
                </a:endParaRPr>
              </a:p>
            </p:txBody>
          </p:sp>
        </p:grpSp>
      </p:grpSp>
      <p:grpSp>
        <p:nvGrpSpPr>
          <p:cNvPr id="80" name="79 Grupo"/>
          <p:cNvGrpSpPr/>
          <p:nvPr/>
        </p:nvGrpSpPr>
        <p:grpSpPr>
          <a:xfrm>
            <a:off x="94748" y="3709570"/>
            <a:ext cx="3599812" cy="1558333"/>
            <a:chOff x="201462" y="-3092190"/>
            <a:chExt cx="5615467" cy="2421116"/>
          </a:xfrm>
        </p:grpSpPr>
        <p:pic>
          <p:nvPicPr>
            <p:cNvPr id="8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462" y="-3092190"/>
              <a:ext cx="1171575" cy="1076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8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005" y="-1890274"/>
              <a:ext cx="1028699"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98"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17961" y="-1883222"/>
              <a:ext cx="1029111" cy="1177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99" name="98 Flecha izquierda"/>
            <p:cNvSpPr/>
            <p:nvPr/>
          </p:nvSpPr>
          <p:spPr>
            <a:xfrm rot="10800000">
              <a:off x="1444980" y="-2715136"/>
              <a:ext cx="269965" cy="352089"/>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solidFill>
                  <a:schemeClr val="tx1"/>
                </a:solidFill>
                <a:latin typeface="Arial Narrow" panose="020B0606020202030204" pitchFamily="34" charset="0"/>
              </a:endParaRPr>
            </a:p>
          </p:txBody>
        </p:sp>
        <p:sp>
          <p:nvSpPr>
            <p:cNvPr id="100" name="99 Redondear rectángulo de esquina diagonal"/>
            <p:cNvSpPr/>
            <p:nvPr/>
          </p:nvSpPr>
          <p:spPr>
            <a:xfrm>
              <a:off x="1813500" y="-2825077"/>
              <a:ext cx="1238547" cy="576003"/>
            </a:xfrm>
            <a:prstGeom prst="round2DiagRect">
              <a:avLst/>
            </a:prstGeom>
            <a:solidFill>
              <a:srgbClr val="7030A0">
                <a:alpha val="6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smtClean="0">
                  <a:solidFill>
                    <a:schemeClr val="tx1"/>
                  </a:solidFill>
                  <a:latin typeface="Arial Narrow" panose="020B0606020202030204" pitchFamily="34" charset="0"/>
                </a:rPr>
                <a:t>75,40%</a:t>
              </a:r>
              <a:endParaRPr lang="es-CO" sz="1600" b="1" dirty="0">
                <a:solidFill>
                  <a:schemeClr val="tx1"/>
                </a:solidFill>
                <a:latin typeface="Arial Narrow" panose="020B0606020202030204" pitchFamily="34" charset="0"/>
              </a:endParaRPr>
            </a:p>
          </p:txBody>
        </p:sp>
        <p:sp>
          <p:nvSpPr>
            <p:cNvPr id="101" name="100 Flecha izquierda"/>
            <p:cNvSpPr/>
            <p:nvPr/>
          </p:nvSpPr>
          <p:spPr>
            <a:xfrm rot="10800000">
              <a:off x="4276386" y="-2735518"/>
              <a:ext cx="269965" cy="352088"/>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solidFill>
                  <a:schemeClr val="tx1"/>
                </a:solidFill>
                <a:latin typeface="Arial Narrow" panose="020B0606020202030204" pitchFamily="34" charset="0"/>
              </a:endParaRPr>
            </a:p>
          </p:txBody>
        </p:sp>
        <p:sp>
          <p:nvSpPr>
            <p:cNvPr id="102" name="101 Redondear rectángulo de esquina diagonal"/>
            <p:cNvSpPr/>
            <p:nvPr/>
          </p:nvSpPr>
          <p:spPr>
            <a:xfrm>
              <a:off x="4586725" y="-2845458"/>
              <a:ext cx="1230204" cy="576003"/>
            </a:xfrm>
            <a:prstGeom prst="round2DiagRect">
              <a:avLst/>
            </a:prstGeom>
            <a:solidFill>
              <a:srgbClr val="7030A0">
                <a:alpha val="6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smtClean="0">
                  <a:solidFill>
                    <a:schemeClr val="tx1"/>
                  </a:solidFill>
                  <a:latin typeface="Arial Narrow" panose="020B0606020202030204" pitchFamily="34" charset="0"/>
                </a:rPr>
                <a:t>16,51%</a:t>
              </a:r>
              <a:endParaRPr lang="es-CO" sz="1600" b="1" dirty="0">
                <a:solidFill>
                  <a:schemeClr val="tx1"/>
                </a:solidFill>
                <a:latin typeface="Arial Narrow" panose="020B0606020202030204" pitchFamily="34" charset="0"/>
              </a:endParaRPr>
            </a:p>
          </p:txBody>
        </p:sp>
        <p:sp>
          <p:nvSpPr>
            <p:cNvPr id="103" name="102 Flecha izquierda"/>
            <p:cNvSpPr/>
            <p:nvPr/>
          </p:nvSpPr>
          <p:spPr>
            <a:xfrm rot="10800000">
              <a:off x="1440801" y="-1456720"/>
              <a:ext cx="269965" cy="352088"/>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solidFill>
                  <a:schemeClr val="tx1"/>
                </a:solidFill>
                <a:latin typeface="Arial Narrow" panose="020B0606020202030204" pitchFamily="34" charset="0"/>
              </a:endParaRPr>
            </a:p>
          </p:txBody>
        </p:sp>
        <p:sp>
          <p:nvSpPr>
            <p:cNvPr id="104" name="103 Redondear rectángulo de esquina diagonal"/>
            <p:cNvSpPr/>
            <p:nvPr/>
          </p:nvSpPr>
          <p:spPr>
            <a:xfrm>
              <a:off x="1809320" y="-1566661"/>
              <a:ext cx="1149292" cy="576005"/>
            </a:xfrm>
            <a:prstGeom prst="round2DiagRect">
              <a:avLst/>
            </a:prstGeom>
            <a:solidFill>
              <a:srgbClr val="7030A0">
                <a:alpha val="6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smtClean="0">
                  <a:solidFill>
                    <a:schemeClr val="tx1"/>
                  </a:solidFill>
                  <a:latin typeface="Arial Narrow" panose="020B0606020202030204" pitchFamily="34" charset="0"/>
                </a:rPr>
                <a:t>5,27%</a:t>
              </a:r>
              <a:endParaRPr lang="es-CO" sz="1600" b="1" dirty="0">
                <a:solidFill>
                  <a:schemeClr val="tx1"/>
                </a:solidFill>
                <a:latin typeface="Arial Narrow" panose="020B0606020202030204" pitchFamily="34" charset="0"/>
              </a:endParaRPr>
            </a:p>
          </p:txBody>
        </p:sp>
        <p:sp>
          <p:nvSpPr>
            <p:cNvPr id="106" name="105 Flecha izquierda"/>
            <p:cNvSpPr/>
            <p:nvPr/>
          </p:nvSpPr>
          <p:spPr>
            <a:xfrm rot="10800000">
              <a:off x="4365499" y="-1491264"/>
              <a:ext cx="269965" cy="352088"/>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solidFill>
                  <a:schemeClr val="tx1"/>
                </a:solidFill>
                <a:latin typeface="Arial Narrow" panose="020B0606020202030204" pitchFamily="34" charset="0"/>
              </a:endParaRPr>
            </a:p>
          </p:txBody>
        </p:sp>
        <p:sp>
          <p:nvSpPr>
            <p:cNvPr id="107" name="106 Redondear rectángulo de esquina diagonal"/>
            <p:cNvSpPr/>
            <p:nvPr/>
          </p:nvSpPr>
          <p:spPr>
            <a:xfrm>
              <a:off x="4734017" y="-1601205"/>
              <a:ext cx="1082910" cy="576005"/>
            </a:xfrm>
            <a:prstGeom prst="round2DiagRect">
              <a:avLst/>
            </a:prstGeom>
            <a:solidFill>
              <a:srgbClr val="7030A0">
                <a:alpha val="6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smtClean="0">
                  <a:solidFill>
                    <a:schemeClr val="tx1"/>
                  </a:solidFill>
                  <a:latin typeface="Arial Narrow" panose="020B0606020202030204" pitchFamily="34" charset="0"/>
                </a:rPr>
                <a:t>5,46%</a:t>
              </a:r>
              <a:endParaRPr lang="es-CO" sz="1600" b="1" dirty="0">
                <a:solidFill>
                  <a:schemeClr val="tx1"/>
                </a:solidFill>
                <a:latin typeface="Arial Narrow" panose="020B0606020202030204" pitchFamily="34" charset="0"/>
              </a:endParaRPr>
            </a:p>
          </p:txBody>
        </p:sp>
      </p:grpSp>
      <p:sp>
        <p:nvSpPr>
          <p:cNvPr id="113" name="112 CuadroTexto"/>
          <p:cNvSpPr txBox="1"/>
          <p:nvPr/>
        </p:nvSpPr>
        <p:spPr>
          <a:xfrm>
            <a:off x="683545" y="4205136"/>
            <a:ext cx="1620605" cy="276999"/>
          </a:xfrm>
          <a:prstGeom prst="rect">
            <a:avLst/>
          </a:prstGeom>
          <a:noFill/>
        </p:spPr>
        <p:txBody>
          <a:bodyPr wrap="square" rtlCol="0">
            <a:spAutoFit/>
          </a:bodyPr>
          <a:lstStyle/>
          <a:p>
            <a:pPr algn="ctr"/>
            <a:r>
              <a:rPr lang="es-ES" sz="1200" b="1" dirty="0" smtClean="0">
                <a:latin typeface="Arial Narrow" panose="020B0606020202030204" pitchFamily="34" charset="0"/>
              </a:rPr>
              <a:t>1174  casos</a:t>
            </a:r>
            <a:endParaRPr lang="es-ES" sz="1200" b="1" dirty="0">
              <a:latin typeface="Arial Narrow" panose="020B0606020202030204" pitchFamily="34" charset="0"/>
            </a:endParaRPr>
          </a:p>
        </p:txBody>
      </p:sp>
      <p:sp>
        <p:nvSpPr>
          <p:cNvPr id="114" name="113 CuadroTexto"/>
          <p:cNvSpPr txBox="1"/>
          <p:nvPr/>
        </p:nvSpPr>
        <p:spPr>
          <a:xfrm>
            <a:off x="2432975" y="4209246"/>
            <a:ext cx="1620605" cy="276999"/>
          </a:xfrm>
          <a:prstGeom prst="rect">
            <a:avLst/>
          </a:prstGeom>
          <a:noFill/>
        </p:spPr>
        <p:txBody>
          <a:bodyPr wrap="square" rtlCol="0">
            <a:spAutoFit/>
          </a:bodyPr>
          <a:lstStyle/>
          <a:p>
            <a:pPr algn="ctr"/>
            <a:r>
              <a:rPr lang="es-ES" sz="1200" b="1" dirty="0" smtClean="0">
                <a:latin typeface="Arial Narrow" panose="020B0606020202030204" pitchFamily="34" charset="0"/>
              </a:rPr>
              <a:t>257 casos</a:t>
            </a:r>
            <a:endParaRPr lang="es-ES" sz="1200" b="1" dirty="0">
              <a:latin typeface="Arial Narrow" panose="020B0606020202030204" pitchFamily="34" charset="0"/>
            </a:endParaRPr>
          </a:p>
        </p:txBody>
      </p:sp>
      <p:sp>
        <p:nvSpPr>
          <p:cNvPr id="115" name="114 CuadroTexto"/>
          <p:cNvSpPr txBox="1"/>
          <p:nvPr/>
        </p:nvSpPr>
        <p:spPr>
          <a:xfrm>
            <a:off x="658644" y="5062206"/>
            <a:ext cx="1620605" cy="276999"/>
          </a:xfrm>
          <a:prstGeom prst="rect">
            <a:avLst/>
          </a:prstGeom>
          <a:noFill/>
        </p:spPr>
        <p:txBody>
          <a:bodyPr wrap="square" rtlCol="0">
            <a:spAutoFit/>
          </a:bodyPr>
          <a:lstStyle/>
          <a:p>
            <a:pPr algn="ctr"/>
            <a:r>
              <a:rPr lang="es-ES" sz="1200" b="1" dirty="0" smtClean="0">
                <a:latin typeface="Arial Narrow" panose="020B0606020202030204" pitchFamily="34" charset="0"/>
              </a:rPr>
              <a:t>82 casos</a:t>
            </a:r>
            <a:endParaRPr lang="es-ES" sz="1200" b="1" dirty="0">
              <a:latin typeface="Arial Narrow" panose="020B0606020202030204" pitchFamily="34" charset="0"/>
            </a:endParaRPr>
          </a:p>
        </p:txBody>
      </p:sp>
      <p:sp>
        <p:nvSpPr>
          <p:cNvPr id="116" name="115 CuadroTexto"/>
          <p:cNvSpPr txBox="1"/>
          <p:nvPr/>
        </p:nvSpPr>
        <p:spPr>
          <a:xfrm>
            <a:off x="2520330" y="5048810"/>
            <a:ext cx="1620605" cy="276999"/>
          </a:xfrm>
          <a:prstGeom prst="rect">
            <a:avLst/>
          </a:prstGeom>
          <a:noFill/>
        </p:spPr>
        <p:txBody>
          <a:bodyPr wrap="square" rtlCol="0">
            <a:spAutoFit/>
          </a:bodyPr>
          <a:lstStyle/>
          <a:p>
            <a:pPr algn="ctr"/>
            <a:r>
              <a:rPr lang="es-ES" sz="1200" b="1" dirty="0" smtClean="0">
                <a:latin typeface="Arial Narrow" panose="020B0606020202030204" pitchFamily="34" charset="0"/>
              </a:rPr>
              <a:t>85 casos</a:t>
            </a:r>
            <a:endParaRPr lang="es-ES" sz="1200" b="1" dirty="0">
              <a:latin typeface="Arial Narrow" panose="020B0606020202030204" pitchFamily="34" charset="0"/>
            </a:endParaRPr>
          </a:p>
        </p:txBody>
      </p:sp>
      <p:sp>
        <p:nvSpPr>
          <p:cNvPr id="117" name="116 Rectángulo"/>
          <p:cNvSpPr/>
          <p:nvPr/>
        </p:nvSpPr>
        <p:spPr>
          <a:xfrm>
            <a:off x="97557" y="7191290"/>
            <a:ext cx="3507593" cy="492443"/>
          </a:xfrm>
          <a:prstGeom prst="rect">
            <a:avLst/>
          </a:prstGeom>
        </p:spPr>
        <p:txBody>
          <a:bodyPr wrap="square">
            <a:spAutoFit/>
          </a:bodyPr>
          <a:lstStyle/>
          <a:p>
            <a:r>
              <a:rPr lang="es-ES" sz="5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Factores desencadenantes de intento de suicidio. Periodo epidemiológico 10 2020. </a:t>
            </a:r>
            <a:endParaRPr lang="es-ES" sz="1050" dirty="0">
              <a:latin typeface="Arial Narrow" panose="020B0606020202030204" pitchFamily="34" charset="0"/>
            </a:endParaRPr>
          </a:p>
        </p:txBody>
      </p:sp>
      <p:sp>
        <p:nvSpPr>
          <p:cNvPr id="118" name="117 Rectángulo"/>
          <p:cNvSpPr/>
          <p:nvPr/>
        </p:nvSpPr>
        <p:spPr>
          <a:xfrm>
            <a:off x="4008331" y="7190862"/>
            <a:ext cx="3124374"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Factores de riesgo de intento de suicidio. Periodo epidemiológico 10. 2020. </a:t>
            </a:r>
            <a:endParaRPr lang="es-ES" sz="1050" dirty="0">
              <a:latin typeface="Arial Narrow" panose="020B0606020202030204" pitchFamily="34" charset="0"/>
            </a:endParaRPr>
          </a:p>
        </p:txBody>
      </p:sp>
      <p:sp>
        <p:nvSpPr>
          <p:cNvPr id="85" name="84 Rectángulo"/>
          <p:cNvSpPr/>
          <p:nvPr/>
        </p:nvSpPr>
        <p:spPr>
          <a:xfrm>
            <a:off x="-27139" y="7924844"/>
            <a:ext cx="7135004" cy="369332"/>
          </a:xfrm>
          <a:prstGeom prst="rect">
            <a:avLst/>
          </a:prstGeom>
        </p:spPr>
        <p:txBody>
          <a:bodyPr wrap="square">
            <a:spAutoFit/>
          </a:bodyPr>
          <a:lstStyle/>
          <a:p>
            <a:pPr algn="just"/>
            <a:r>
              <a:rPr lang="es-CO" dirty="0" smtClean="0">
                <a:solidFill>
                  <a:srgbClr val="FF0000"/>
                </a:solidFill>
                <a:latin typeface="Arial Narrow" panose="020B0606020202030204" pitchFamily="34" charset="0"/>
              </a:rPr>
              <a:t>Consideraciones a hacer por Fernando Montes</a:t>
            </a:r>
            <a:endParaRPr lang="es-ES" dirty="0">
              <a:solidFill>
                <a:srgbClr val="FF0000"/>
              </a:solidFill>
              <a:latin typeface="Arial Narrow" panose="020B0606020202030204" pitchFamily="34" charset="0"/>
            </a:endParaRPr>
          </a:p>
        </p:txBody>
      </p:sp>
      <p:sp>
        <p:nvSpPr>
          <p:cNvPr id="109" name="108 Rectángulo"/>
          <p:cNvSpPr/>
          <p:nvPr/>
        </p:nvSpPr>
        <p:spPr>
          <a:xfrm>
            <a:off x="-1849" y="7645552"/>
            <a:ext cx="7200900" cy="310824"/>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10" name="109 Grupo"/>
          <p:cNvGrpSpPr/>
          <p:nvPr/>
        </p:nvGrpSpPr>
        <p:grpSpPr>
          <a:xfrm>
            <a:off x="190189" y="7663143"/>
            <a:ext cx="3446504" cy="276999"/>
            <a:chOff x="2448322" y="33831"/>
            <a:chExt cx="3446504" cy="276999"/>
          </a:xfrm>
        </p:grpSpPr>
        <p:sp>
          <p:nvSpPr>
            <p:cNvPr id="111" name="110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12" name="111 Conector recto"/>
            <p:cNvCxnSpPr>
              <a:stCxn id="111"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9" name="118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3" name="AutoShape 4" descr="https://i1.wp.com/periodicovictoria.mx/wp-content/uploads/2016/04/1-infografi%CC%81a-suicidio.jpg?fit=1403%2C150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7" name="Picture 6"/>
          <p:cNvPicPr>
            <a:picLocks noChangeAspect="1" noChangeArrowheads="1"/>
          </p:cNvPicPr>
          <p:nvPr/>
        </p:nvPicPr>
        <p:blipFill>
          <a:blip r:embed="rId11" cstate="print">
            <a:biLevel thresh="75000"/>
            <a:extLst>
              <a:ext uri="{28A0092B-C50C-407E-A947-70E740481C1C}">
                <a14:useLocalDpi xmlns:a14="http://schemas.microsoft.com/office/drawing/2010/main" val="0"/>
              </a:ext>
            </a:extLst>
          </a:blip>
          <a:srcRect/>
          <a:stretch>
            <a:fillRect/>
          </a:stretch>
        </p:blipFill>
        <p:spPr bwMode="auto">
          <a:xfrm>
            <a:off x="2010078" y="3802298"/>
            <a:ext cx="704106" cy="37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107 Rectángulo"/>
          <p:cNvSpPr/>
          <p:nvPr/>
        </p:nvSpPr>
        <p:spPr>
          <a:xfrm>
            <a:off x="107293" y="5245476"/>
            <a:ext cx="3507593" cy="415498"/>
          </a:xfrm>
          <a:prstGeom prst="rect">
            <a:avLst/>
          </a:prstGeom>
        </p:spPr>
        <p:txBody>
          <a:bodyPr wrap="square">
            <a:spAutoFit/>
          </a:bodyPr>
          <a:lstStyle/>
          <a:p>
            <a:pPr algn="just"/>
            <a:r>
              <a:rPr lang="es-ES" sz="1050" dirty="0" smtClean="0">
                <a:latin typeface="Arial Narrow" panose="020B0606020202030204" pitchFamily="34" charset="0"/>
              </a:rPr>
              <a:t>Figura. Mecanismo de intento de suicidio. Periodo epidemiológico 10.  2020. </a:t>
            </a:r>
            <a:endParaRPr lang="es-ES" sz="1050" dirty="0">
              <a:latin typeface="Arial Narrow" panose="020B0606020202030204" pitchFamily="34" charset="0"/>
            </a:endParaRPr>
          </a:p>
        </p:txBody>
      </p:sp>
      <p:grpSp>
        <p:nvGrpSpPr>
          <p:cNvPr id="97" name="96 Grupo"/>
          <p:cNvGrpSpPr/>
          <p:nvPr/>
        </p:nvGrpSpPr>
        <p:grpSpPr>
          <a:xfrm>
            <a:off x="2205963" y="410992"/>
            <a:ext cx="1847617" cy="436841"/>
            <a:chOff x="3060727" y="484500"/>
            <a:chExt cx="2369636" cy="436841"/>
          </a:xfrm>
        </p:grpSpPr>
        <p:sp>
          <p:nvSpPr>
            <p:cNvPr id="120" name="11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1" name="120 CuadroTexto"/>
            <p:cNvSpPr txBox="1"/>
            <p:nvPr/>
          </p:nvSpPr>
          <p:spPr>
            <a:xfrm>
              <a:off x="3600450" y="484500"/>
              <a:ext cx="1477125" cy="307777"/>
            </a:xfrm>
            <a:prstGeom prst="rect">
              <a:avLst/>
            </a:prstGeom>
            <a:noFill/>
          </p:spPr>
          <p:txBody>
            <a:bodyPr wrap="square" rtlCol="0">
              <a:spAutoFit/>
            </a:bodyPr>
            <a:lstStyle/>
            <a:p>
              <a:pPr algn="ctr"/>
              <a:r>
                <a:rPr lang="es-ES" sz="1400" b="1" dirty="0" smtClean="0">
                  <a:latin typeface="Arial Narrow" panose="020B0606020202030204" pitchFamily="34" charset="0"/>
                </a:rPr>
                <a:t>Etnia</a:t>
              </a:r>
              <a:endParaRPr lang="es-ES" sz="1400" b="1" dirty="0">
                <a:latin typeface="Arial Narrow" panose="020B0606020202030204" pitchFamily="34" charset="0"/>
              </a:endParaRPr>
            </a:p>
          </p:txBody>
        </p:sp>
      </p:grpSp>
      <p:grpSp>
        <p:nvGrpSpPr>
          <p:cNvPr id="122" name="121 Grupo"/>
          <p:cNvGrpSpPr/>
          <p:nvPr/>
        </p:nvGrpSpPr>
        <p:grpSpPr>
          <a:xfrm>
            <a:off x="54374" y="399130"/>
            <a:ext cx="1852274" cy="436841"/>
            <a:chOff x="3054754" y="484500"/>
            <a:chExt cx="2375609" cy="436841"/>
          </a:xfrm>
        </p:grpSpPr>
        <p:sp>
          <p:nvSpPr>
            <p:cNvPr id="123" name="12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4" name="123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a:t>
              </a:r>
              <a:endParaRPr lang="es-ES" sz="1400" b="1" dirty="0">
                <a:latin typeface="Arial Narrow" panose="020B0606020202030204" pitchFamily="34" charset="0"/>
              </a:endParaRPr>
            </a:p>
          </p:txBody>
        </p:sp>
      </p:grpSp>
      <p:grpSp>
        <p:nvGrpSpPr>
          <p:cNvPr id="125" name="124 Grupo"/>
          <p:cNvGrpSpPr/>
          <p:nvPr/>
        </p:nvGrpSpPr>
        <p:grpSpPr>
          <a:xfrm>
            <a:off x="4385408" y="429690"/>
            <a:ext cx="2722457" cy="436841"/>
            <a:chOff x="3060727" y="484500"/>
            <a:chExt cx="2369636" cy="436841"/>
          </a:xfrm>
        </p:grpSpPr>
        <p:sp>
          <p:nvSpPr>
            <p:cNvPr id="126" name="125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7" name="126 CuadroTexto"/>
            <p:cNvSpPr txBox="1"/>
            <p:nvPr/>
          </p:nvSpPr>
          <p:spPr>
            <a:xfrm>
              <a:off x="3060727" y="484500"/>
              <a:ext cx="2369636" cy="307777"/>
            </a:xfrm>
            <a:prstGeom prst="rect">
              <a:avLst/>
            </a:prstGeom>
            <a:noFill/>
          </p:spPr>
          <p:txBody>
            <a:bodyPr wrap="square" rtlCol="0">
              <a:spAutoFit/>
            </a:bodyPr>
            <a:lstStyle/>
            <a:p>
              <a:pPr algn="ctr"/>
              <a:r>
                <a:rPr lang="es-ES" sz="1400" b="1" dirty="0" smtClean="0">
                  <a:latin typeface="Arial Narrow" panose="020B0606020202030204" pitchFamily="34" charset="0"/>
                </a:rPr>
                <a:t>Poblaciones especiales</a:t>
              </a:r>
              <a:endParaRPr lang="es-ES" sz="1400" b="1" dirty="0">
                <a:latin typeface="Arial Narrow" panose="020B0606020202030204" pitchFamily="34" charset="0"/>
              </a:endParaRPr>
            </a:p>
          </p:txBody>
        </p:sp>
      </p:grpSp>
      <p:graphicFrame>
        <p:nvGraphicFramePr>
          <p:cNvPr id="128" name="Gráfico 127"/>
          <p:cNvGraphicFramePr>
            <a:graphicFrameLocks/>
          </p:cNvGraphicFramePr>
          <p:nvPr>
            <p:extLst>
              <p:ext uri="{D42A27DB-BD31-4B8C-83A1-F6EECF244321}">
                <p14:modId xmlns:p14="http://schemas.microsoft.com/office/powerpoint/2010/main" val="1852690365"/>
              </p:ext>
            </p:extLst>
          </p:nvPr>
        </p:nvGraphicFramePr>
        <p:xfrm>
          <a:off x="3813879" y="3554997"/>
          <a:ext cx="3385172" cy="169047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30" name="Gráfico 129"/>
          <p:cNvGraphicFramePr>
            <a:graphicFrameLocks/>
          </p:cNvGraphicFramePr>
          <p:nvPr>
            <p:extLst>
              <p:ext uri="{D42A27DB-BD31-4B8C-83A1-F6EECF244321}">
                <p14:modId xmlns:p14="http://schemas.microsoft.com/office/powerpoint/2010/main" val="57276119"/>
              </p:ext>
            </p:extLst>
          </p:nvPr>
        </p:nvGraphicFramePr>
        <p:xfrm>
          <a:off x="190189" y="5494234"/>
          <a:ext cx="3319463" cy="1792121"/>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32" name="Gráfico 131"/>
          <p:cNvGraphicFramePr>
            <a:graphicFrameLocks/>
          </p:cNvGraphicFramePr>
          <p:nvPr>
            <p:extLst>
              <p:ext uri="{D42A27DB-BD31-4B8C-83A1-F6EECF244321}">
                <p14:modId xmlns:p14="http://schemas.microsoft.com/office/powerpoint/2010/main" val="2905828732"/>
              </p:ext>
            </p:extLst>
          </p:nvPr>
        </p:nvGraphicFramePr>
        <p:xfrm>
          <a:off x="3756969" y="5431877"/>
          <a:ext cx="3319463" cy="1883589"/>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4218977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 y="-2118"/>
            <a:ext cx="2228231" cy="282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08413"/>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0097" y="617076"/>
            <a:ext cx="2250029"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10 - 2020</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90517" y="3478755"/>
              <a:ext cx="1724312" cy="741182"/>
            </a:xfrm>
            <a:prstGeom prst="rect">
              <a:avLst/>
            </a:prstGeom>
            <a:noFill/>
          </p:spPr>
          <p:txBody>
            <a:bodyPr wrap="square" rtlCol="0">
              <a:spAutoFit/>
            </a:bodyPr>
            <a:lstStyle/>
            <a:p>
              <a:pPr algn="ctr"/>
              <a:r>
                <a:rPr lang="es-ES" sz="2000" b="1" dirty="0" smtClean="0">
                  <a:latin typeface="Arial Narrow" panose="020B0606020202030204" pitchFamily="34" charset="0"/>
                </a:rPr>
                <a:t>1016</a:t>
              </a:r>
              <a:endParaRPr lang="es-ES" sz="2000" b="1" dirty="0">
                <a:latin typeface="Arial Narrow" panose="020B0606020202030204" pitchFamily="34" charset="0"/>
              </a:endParaRPr>
            </a:p>
          </p:txBody>
        </p:sp>
      </p:grpSp>
      <p:sp>
        <p:nvSpPr>
          <p:cNvPr id="9" name="8 CuadroTexto"/>
          <p:cNvSpPr txBox="1"/>
          <p:nvPr/>
        </p:nvSpPr>
        <p:spPr>
          <a:xfrm>
            <a:off x="-16906" y="4716016"/>
            <a:ext cx="2135310" cy="830997"/>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t>
            </a:r>
            <a:r>
              <a:rPr lang="es-ES" sz="1200" b="1" dirty="0" smtClean="0">
                <a:latin typeface="Arial Narrow" panose="020B0606020202030204" pitchFamily="34" charset="0"/>
              </a:rPr>
              <a:t>anterior disminuyó en un 19,75%.</a:t>
            </a:r>
            <a:endParaRPr lang="es-ES" sz="1200" b="1" dirty="0">
              <a:latin typeface="Arial Narrow" panose="020B0606020202030204" pitchFamily="34" charset="0"/>
            </a:endParaRPr>
          </a:p>
        </p:txBody>
      </p:sp>
      <p:sp>
        <p:nvSpPr>
          <p:cNvPr id="18" name="17 Rectángulo"/>
          <p:cNvSpPr/>
          <p:nvPr/>
        </p:nvSpPr>
        <p:spPr>
          <a:xfrm>
            <a:off x="2231041" y="2085526"/>
            <a:ext cx="4946011"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a:t>
            </a:r>
            <a:r>
              <a:rPr lang="es-CO" sz="1050" dirty="0" smtClean="0">
                <a:latin typeface="Arial Narrow" panose="020B0606020202030204" pitchFamily="34" charset="0"/>
              </a:rPr>
              <a:t>intoxicaciones</a:t>
            </a:r>
            <a:r>
              <a:rPr lang="es-ES" sz="1050" dirty="0" smtClean="0">
                <a:latin typeface="Arial Narrow" panose="020B0606020202030204" pitchFamily="34" charset="0"/>
              </a:rPr>
              <a:t>. Medellín, a Periodo epidemiológico 10 acumulado  de 2016-2020. </a:t>
            </a:r>
            <a:endParaRPr lang="es-ES" sz="105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2223346" y="3706456"/>
            <a:ext cx="4961400" cy="36047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516904" y="3736932"/>
            <a:ext cx="3446504" cy="286016"/>
            <a:chOff x="2448322" y="-7125"/>
            <a:chExt cx="3446504" cy="286016"/>
          </a:xfrm>
        </p:grpSpPr>
        <p:sp>
          <p:nvSpPr>
            <p:cNvPr id="27" name="26 Elipse"/>
            <p:cNvSpPr/>
            <p:nvPr/>
          </p:nvSpPr>
          <p:spPr>
            <a:xfrm>
              <a:off x="2448322" y="1728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14808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12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18 </a:t>
            </a:r>
            <a:endParaRPr lang="es-ES" sz="1050" b="1" dirty="0">
              <a:latin typeface="Arial Narrow" panose="020B0606020202030204" pitchFamily="34" charset="0"/>
            </a:endParaRPr>
          </a:p>
        </p:txBody>
      </p:sp>
      <p:sp>
        <p:nvSpPr>
          <p:cNvPr id="37" name="36 Título"/>
          <p:cNvSpPr>
            <a:spLocks noGrp="1"/>
          </p:cNvSpPr>
          <p:nvPr>
            <p:ph type="ctrTitle"/>
          </p:nvPr>
        </p:nvSpPr>
        <p:spPr>
          <a:xfrm>
            <a:off x="-30096" y="177934"/>
            <a:ext cx="2208885" cy="400110"/>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Intoxicaciones</a:t>
            </a:r>
            <a:endParaRPr lang="es-ES" sz="2000" b="1" dirty="0">
              <a:solidFill>
                <a:srgbClr val="C00000"/>
              </a:solidFill>
              <a:latin typeface="Arial Narrow" panose="020B0606020202030204" pitchFamily="34" charset="0"/>
              <a:ea typeface="+mn-ea"/>
              <a:cs typeface="+mn-cs"/>
            </a:endParaRPr>
          </a:p>
        </p:txBody>
      </p:sp>
      <p:grpSp>
        <p:nvGrpSpPr>
          <p:cNvPr id="89" name="88 Grupo"/>
          <p:cNvGrpSpPr/>
          <p:nvPr/>
        </p:nvGrpSpPr>
        <p:grpSpPr>
          <a:xfrm>
            <a:off x="2274030" y="4873984"/>
            <a:ext cx="833825" cy="904648"/>
            <a:chOff x="1038433" y="1243369"/>
            <a:chExt cx="833825" cy="904648"/>
          </a:xfrm>
        </p:grpSpPr>
        <p:sp>
          <p:nvSpPr>
            <p:cNvPr id="90" name="89 Rectángulo redondeado"/>
            <p:cNvSpPr/>
            <p:nvPr/>
          </p:nvSpPr>
          <p:spPr>
            <a:xfrm>
              <a:off x="1038433" y="1520368"/>
              <a:ext cx="81691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57,09%</a:t>
              </a:r>
              <a:endParaRPr lang="es-ES" sz="1600" b="1" dirty="0">
                <a:solidFill>
                  <a:schemeClr val="tx1"/>
                </a:solidFill>
                <a:latin typeface="Arial Narrow" panose="020B0606020202030204" pitchFamily="34" charset="0"/>
              </a:endParaRPr>
            </a:p>
          </p:txBody>
        </p:sp>
        <p:sp>
          <p:nvSpPr>
            <p:cNvPr id="91" name="9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92" name="91 Rectángulo"/>
            <p:cNvSpPr/>
            <p:nvPr/>
          </p:nvSpPr>
          <p:spPr>
            <a:xfrm>
              <a:off x="1064280" y="1871018"/>
              <a:ext cx="790601" cy="276999"/>
            </a:xfrm>
            <a:prstGeom prst="rect">
              <a:avLst/>
            </a:prstGeom>
          </p:spPr>
          <p:txBody>
            <a:bodyPr wrap="none">
              <a:spAutoFit/>
            </a:bodyPr>
            <a:lstStyle/>
            <a:p>
              <a:r>
                <a:rPr lang="es-ES" sz="1200" b="1" dirty="0" smtClean="0">
                  <a:latin typeface="Arial Narrow" panose="020B0606020202030204" pitchFamily="34" charset="0"/>
                </a:rPr>
                <a:t>580 casos</a:t>
              </a:r>
              <a:endParaRPr lang="es-CO" sz="1200" dirty="0"/>
            </a:p>
          </p:txBody>
        </p:sp>
      </p:grpSp>
      <p:grpSp>
        <p:nvGrpSpPr>
          <p:cNvPr id="6" name="5 Grupo"/>
          <p:cNvGrpSpPr/>
          <p:nvPr/>
        </p:nvGrpSpPr>
        <p:grpSpPr>
          <a:xfrm>
            <a:off x="4522309" y="6596400"/>
            <a:ext cx="855577" cy="883043"/>
            <a:chOff x="1033171" y="8262441"/>
            <a:chExt cx="855577" cy="883043"/>
          </a:xfrm>
        </p:grpSpPr>
        <p:sp>
          <p:nvSpPr>
            <p:cNvPr id="88" name="87 Rectángulo redondeado"/>
            <p:cNvSpPr/>
            <p:nvPr/>
          </p:nvSpPr>
          <p:spPr>
            <a:xfrm>
              <a:off x="1068351" y="8535741"/>
              <a:ext cx="817939"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24,21%</a:t>
              </a:r>
              <a:endParaRPr lang="es-ES" sz="1600" b="1" dirty="0">
                <a:solidFill>
                  <a:schemeClr val="tx1"/>
                </a:solidFill>
                <a:latin typeface="Arial Narrow" panose="020B0606020202030204" pitchFamily="34" charset="0"/>
              </a:endParaRPr>
            </a:p>
          </p:txBody>
        </p:sp>
        <p:sp>
          <p:nvSpPr>
            <p:cNvPr id="93" name="92 Rectángulo"/>
            <p:cNvSpPr/>
            <p:nvPr/>
          </p:nvSpPr>
          <p:spPr>
            <a:xfrm>
              <a:off x="1033171" y="8262441"/>
              <a:ext cx="853119" cy="276999"/>
            </a:xfrm>
            <a:prstGeom prst="rect">
              <a:avLst/>
            </a:prstGeom>
          </p:spPr>
          <p:txBody>
            <a:bodyPr wrap="none">
              <a:spAutoFit/>
            </a:bodyPr>
            <a:lstStyle/>
            <a:p>
              <a:r>
                <a:rPr lang="es-ES" sz="1200" b="1" u="sng" dirty="0" smtClean="0">
                  <a:latin typeface="Arial Narrow" panose="020B0606020202030204" pitchFamily="34" charset="0"/>
                </a:rPr>
                <a:t>Vía pública</a:t>
              </a:r>
              <a:endParaRPr lang="es-ES" sz="1200" b="1" u="sng" dirty="0">
                <a:solidFill>
                  <a:sysClr val="windowText" lastClr="000000"/>
                </a:solidFill>
                <a:latin typeface="Arial Narrow" panose="020B0606020202030204" pitchFamily="34" charset="0"/>
              </a:endParaRPr>
            </a:p>
          </p:txBody>
        </p:sp>
        <p:sp>
          <p:nvSpPr>
            <p:cNvPr id="94" name="93 Rectángulo"/>
            <p:cNvSpPr/>
            <p:nvPr/>
          </p:nvSpPr>
          <p:spPr>
            <a:xfrm>
              <a:off x="1098147" y="8868485"/>
              <a:ext cx="790601" cy="276999"/>
            </a:xfrm>
            <a:prstGeom prst="rect">
              <a:avLst/>
            </a:prstGeom>
          </p:spPr>
          <p:txBody>
            <a:bodyPr wrap="none">
              <a:spAutoFit/>
            </a:bodyPr>
            <a:lstStyle/>
            <a:p>
              <a:r>
                <a:rPr lang="es-ES" sz="1200" b="1" dirty="0" smtClean="0">
                  <a:latin typeface="Arial Narrow" panose="020B0606020202030204" pitchFamily="34" charset="0"/>
                </a:rPr>
                <a:t>246 casos</a:t>
              </a:r>
              <a:endParaRPr lang="es-CO" sz="1200" dirty="0"/>
            </a:p>
          </p:txBody>
        </p:sp>
      </p:grpSp>
      <p:pic>
        <p:nvPicPr>
          <p:cNvPr id="96"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t="10614" r="84474"/>
          <a:stretch/>
        </p:blipFill>
        <p:spPr bwMode="auto">
          <a:xfrm>
            <a:off x="2442384" y="4383828"/>
            <a:ext cx="542252" cy="529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26911" y="7668344"/>
            <a:ext cx="5556050" cy="353943"/>
          </a:xfrm>
          <a:prstGeom prst="rect">
            <a:avLst/>
          </a:prstGeom>
        </p:spPr>
        <p:txBody>
          <a:bodyPr wrap="square">
            <a:spAutoFit/>
          </a:bodyPr>
          <a:lstStyle/>
          <a:p>
            <a:r>
              <a:rPr lang="es-CO" sz="600" dirty="0">
                <a:latin typeface="Arial Narrow" panose="020B0606020202030204" pitchFamily="34" charset="0"/>
              </a:rPr>
              <a:t>Fuente SIVIGILA. Secretaría Salud de Medellín</a:t>
            </a:r>
          </a:p>
          <a:p>
            <a:r>
              <a:rPr lang="es-CO" sz="1100" dirty="0" smtClean="0">
                <a:latin typeface="Arial Narrow" panose="020B0606020202030204" pitchFamily="34" charset="0"/>
              </a:rPr>
              <a:t>Figura grupo de sustancia, intoxicaciones, a Periodo epidemiológico 10 acumulado. </a:t>
            </a:r>
            <a:r>
              <a:rPr lang="es-CO" sz="1100" dirty="0">
                <a:latin typeface="Arial Narrow" panose="020B0606020202030204" pitchFamily="34" charset="0"/>
              </a:rPr>
              <a:t>Medellín </a:t>
            </a:r>
            <a:r>
              <a:rPr lang="es-CO" sz="1100" dirty="0" smtClean="0">
                <a:latin typeface="Arial Narrow" panose="020B0606020202030204" pitchFamily="34" charset="0"/>
              </a:rPr>
              <a:t>2020</a:t>
            </a:r>
            <a:endParaRPr lang="es-CO" sz="1100" dirty="0">
              <a:latin typeface="Arial Narrow" panose="020B0606020202030204" pitchFamily="34" charset="0"/>
            </a:endParaRPr>
          </a:p>
        </p:txBody>
      </p:sp>
      <p:grpSp>
        <p:nvGrpSpPr>
          <p:cNvPr id="67" name="66 Grupo"/>
          <p:cNvGrpSpPr/>
          <p:nvPr/>
        </p:nvGrpSpPr>
        <p:grpSpPr>
          <a:xfrm>
            <a:off x="4905808" y="4866208"/>
            <a:ext cx="877163" cy="894649"/>
            <a:chOff x="5265956" y="1265576"/>
            <a:chExt cx="877163" cy="894649"/>
          </a:xfrm>
        </p:grpSpPr>
        <p:sp>
          <p:nvSpPr>
            <p:cNvPr id="68" name="67 Rectángulo redondeado"/>
            <p:cNvSpPr/>
            <p:nvPr/>
          </p:nvSpPr>
          <p:spPr>
            <a:xfrm>
              <a:off x="5327048" y="1561312"/>
              <a:ext cx="78120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13,39%</a:t>
              </a:r>
              <a:endParaRPr lang="es-ES" sz="1600" b="1" dirty="0">
                <a:solidFill>
                  <a:schemeClr val="tx1"/>
                </a:solidFill>
                <a:latin typeface="Arial Narrow" panose="020B0606020202030204" pitchFamily="34" charset="0"/>
              </a:endParaRPr>
            </a:p>
          </p:txBody>
        </p:sp>
        <p:sp>
          <p:nvSpPr>
            <p:cNvPr id="69" name="68 Rectángulo"/>
            <p:cNvSpPr/>
            <p:nvPr/>
          </p:nvSpPr>
          <p:spPr>
            <a:xfrm>
              <a:off x="5265956" y="1265576"/>
              <a:ext cx="877163" cy="276999"/>
            </a:xfrm>
            <a:prstGeom prst="rect">
              <a:avLst/>
            </a:prstGeom>
          </p:spPr>
          <p:txBody>
            <a:bodyPr wrap="none">
              <a:spAutoFit/>
            </a:bodyPr>
            <a:lstStyle/>
            <a:p>
              <a:r>
                <a:rPr lang="es-ES" sz="1200" b="1" u="sng" dirty="0" smtClean="0">
                  <a:latin typeface="Arial Narrow" panose="020B0606020202030204" pitchFamily="34" charset="0"/>
                </a:rPr>
                <a:t>&lt; de 5 años</a:t>
              </a:r>
              <a:endParaRPr lang="es-ES" sz="1200" b="1" u="sng" dirty="0">
                <a:solidFill>
                  <a:sysClr val="windowText" lastClr="000000"/>
                </a:solidFill>
                <a:latin typeface="Arial Narrow" panose="020B0606020202030204" pitchFamily="34" charset="0"/>
              </a:endParaRPr>
            </a:p>
          </p:txBody>
        </p:sp>
        <p:sp>
          <p:nvSpPr>
            <p:cNvPr id="71" name="70 Rectángulo"/>
            <p:cNvSpPr/>
            <p:nvPr/>
          </p:nvSpPr>
          <p:spPr>
            <a:xfrm>
              <a:off x="5298050" y="1883226"/>
              <a:ext cx="790601" cy="276999"/>
            </a:xfrm>
            <a:prstGeom prst="rect">
              <a:avLst/>
            </a:prstGeom>
          </p:spPr>
          <p:txBody>
            <a:bodyPr wrap="none">
              <a:spAutoFit/>
            </a:bodyPr>
            <a:lstStyle/>
            <a:p>
              <a:r>
                <a:rPr lang="es-ES" sz="1200" b="1" dirty="0" smtClean="0">
                  <a:latin typeface="Arial Narrow" panose="020B0606020202030204" pitchFamily="34" charset="0"/>
                </a:rPr>
                <a:t>136 casos</a:t>
              </a:r>
              <a:endParaRPr lang="es-CO" sz="1200" dirty="0"/>
            </a:p>
          </p:txBody>
        </p:sp>
      </p:grpSp>
      <p:grpSp>
        <p:nvGrpSpPr>
          <p:cNvPr id="74" name="73 Grupo"/>
          <p:cNvGrpSpPr/>
          <p:nvPr/>
        </p:nvGrpSpPr>
        <p:grpSpPr>
          <a:xfrm>
            <a:off x="5986396" y="4877806"/>
            <a:ext cx="1253869" cy="895160"/>
            <a:chOff x="2370037" y="3162904"/>
            <a:chExt cx="1253869" cy="895160"/>
          </a:xfrm>
        </p:grpSpPr>
        <p:sp>
          <p:nvSpPr>
            <p:cNvPr id="76" name="75 Rectángulo redondeado"/>
            <p:cNvSpPr/>
            <p:nvPr/>
          </p:nvSpPr>
          <p:spPr>
            <a:xfrm>
              <a:off x="2576066" y="3431176"/>
              <a:ext cx="874090"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Oral</a:t>
              </a:r>
              <a:endParaRPr lang="es-ES" sz="11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64,67%</a:t>
              </a:r>
              <a:endParaRPr lang="es-ES" sz="1600" b="1" dirty="0">
                <a:solidFill>
                  <a:schemeClr val="tx1"/>
                </a:solidFill>
                <a:latin typeface="Arial Narrow" panose="020B0606020202030204" pitchFamily="34" charset="0"/>
              </a:endParaRPr>
            </a:p>
          </p:txBody>
        </p:sp>
        <p:sp>
          <p:nvSpPr>
            <p:cNvPr id="77" name="76 Rectángulo"/>
            <p:cNvSpPr/>
            <p:nvPr/>
          </p:nvSpPr>
          <p:spPr>
            <a:xfrm>
              <a:off x="2370037" y="3162904"/>
              <a:ext cx="1253869" cy="276999"/>
            </a:xfrm>
            <a:prstGeom prst="rect">
              <a:avLst/>
            </a:prstGeom>
          </p:spPr>
          <p:txBody>
            <a:bodyPr wrap="none">
              <a:spAutoFit/>
            </a:bodyPr>
            <a:lstStyle/>
            <a:p>
              <a:pPr algn="ctr"/>
              <a:r>
                <a:rPr lang="es-ES" sz="1200" b="1" u="sng" dirty="0" smtClean="0">
                  <a:latin typeface="Arial Narrow" panose="020B0606020202030204" pitchFamily="34" charset="0"/>
                </a:rPr>
                <a:t>Vía de exposición</a:t>
              </a:r>
              <a:endParaRPr lang="es-ES" sz="1200" b="1" u="sng" dirty="0">
                <a:solidFill>
                  <a:sysClr val="windowText" lastClr="000000"/>
                </a:solidFill>
                <a:latin typeface="Arial Narrow" panose="020B0606020202030204" pitchFamily="34" charset="0"/>
              </a:endParaRPr>
            </a:p>
          </p:txBody>
        </p:sp>
        <p:sp>
          <p:nvSpPr>
            <p:cNvPr id="78" name="77 Rectángulo"/>
            <p:cNvSpPr/>
            <p:nvPr/>
          </p:nvSpPr>
          <p:spPr>
            <a:xfrm>
              <a:off x="2716410" y="3781065"/>
              <a:ext cx="790601" cy="276999"/>
            </a:xfrm>
            <a:prstGeom prst="rect">
              <a:avLst/>
            </a:prstGeom>
          </p:spPr>
          <p:txBody>
            <a:bodyPr wrap="none">
              <a:spAutoFit/>
            </a:bodyPr>
            <a:lstStyle/>
            <a:p>
              <a:r>
                <a:rPr lang="es-ES" sz="1200" b="1" dirty="0" smtClean="0">
                  <a:latin typeface="Arial Narrow" panose="020B0606020202030204" pitchFamily="34" charset="0"/>
                </a:rPr>
                <a:t>657 casos</a:t>
              </a:r>
              <a:endParaRPr lang="es-CO" sz="1200" dirty="0"/>
            </a:p>
          </p:txBody>
        </p:sp>
      </p:grpSp>
      <p:sp>
        <p:nvSpPr>
          <p:cNvPr id="65" name="64 CuadroTexto"/>
          <p:cNvSpPr txBox="1"/>
          <p:nvPr/>
        </p:nvSpPr>
        <p:spPr>
          <a:xfrm>
            <a:off x="1989184" y="2911116"/>
            <a:ext cx="2331346" cy="430887"/>
          </a:xfrm>
          <a:prstGeom prst="rect">
            <a:avLst/>
          </a:prstGeom>
          <a:noFill/>
        </p:spPr>
        <p:txBody>
          <a:bodyPr wrap="square" rtlCol="0">
            <a:spAutoFit/>
          </a:bodyPr>
          <a:lstStyle/>
          <a:p>
            <a:pPr algn="ctr"/>
            <a:r>
              <a:rPr lang="es-ES" sz="1050" b="1" dirty="0" smtClean="0">
                <a:latin typeface="Arial Narrow" panose="020B0606020202030204" pitchFamily="34" charset="0"/>
              </a:rPr>
              <a:t>Incidencia </a:t>
            </a:r>
            <a:r>
              <a:rPr lang="es-ES" sz="1050" b="1" dirty="0">
                <a:latin typeface="Arial Narrow" panose="020B0606020202030204" pitchFamily="34" charset="0"/>
              </a:rPr>
              <a:t>en </a:t>
            </a:r>
            <a:r>
              <a:rPr lang="es-ES" sz="1050" b="1" dirty="0" smtClean="0">
                <a:latin typeface="Arial Narrow" panose="020B0606020202030204" pitchFamily="34" charset="0"/>
              </a:rPr>
              <a:t>población general </a:t>
            </a:r>
            <a:r>
              <a:rPr lang="es-CO" sz="1050" b="1" dirty="0" smtClean="0">
                <a:latin typeface="Arial Narrow" panose="020B0606020202030204" pitchFamily="34" charset="0"/>
              </a:rPr>
              <a:t>x </a:t>
            </a:r>
            <a:r>
              <a:rPr lang="es-CO" sz="1050" b="1" dirty="0">
                <a:latin typeface="Arial Narrow" panose="020B0606020202030204" pitchFamily="34" charset="0"/>
              </a:rPr>
              <a:t>100,000 habitantes</a:t>
            </a:r>
            <a:endParaRPr lang="es-ES" sz="1050" b="1" dirty="0">
              <a:latin typeface="Arial Narrow" panose="020B0606020202030204" pitchFamily="34" charset="0"/>
            </a:endParaRPr>
          </a:p>
        </p:txBody>
      </p:sp>
      <p:sp>
        <p:nvSpPr>
          <p:cNvPr id="75" name="74 CuadroTexto"/>
          <p:cNvSpPr txBox="1"/>
          <p:nvPr/>
        </p:nvSpPr>
        <p:spPr>
          <a:xfrm>
            <a:off x="2411135" y="3271156"/>
            <a:ext cx="1409360"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3,9 * cada 100 mil</a:t>
            </a:r>
          </a:p>
        </p:txBody>
      </p:sp>
      <p:sp>
        <p:nvSpPr>
          <p:cNvPr id="80" name="79 CuadroTexto"/>
          <p:cNvSpPr txBox="1"/>
          <p:nvPr/>
        </p:nvSpPr>
        <p:spPr>
          <a:xfrm>
            <a:off x="4083293" y="2911116"/>
            <a:ext cx="1605389" cy="577081"/>
          </a:xfrm>
          <a:prstGeom prst="rect">
            <a:avLst/>
          </a:prstGeom>
          <a:noFill/>
        </p:spPr>
        <p:txBody>
          <a:bodyPr wrap="square" rtlCol="0">
            <a:spAutoFit/>
          </a:bodyPr>
          <a:lstStyle/>
          <a:p>
            <a:pPr algn="ctr"/>
            <a:r>
              <a:rPr lang="es-CO" sz="1050" b="1" dirty="0" smtClean="0">
                <a:latin typeface="Arial Narrow" panose="020B0606020202030204" pitchFamily="34" charset="0"/>
              </a:rPr>
              <a:t>Casos confirmados por laboratorio de intoxicación por metanol</a:t>
            </a:r>
            <a:endParaRPr lang="es-ES" sz="1050" b="1" dirty="0">
              <a:latin typeface="Arial Narrow" panose="020B0606020202030204" pitchFamily="34" charset="0"/>
            </a:endParaRPr>
          </a:p>
        </p:txBody>
      </p:sp>
      <p:sp>
        <p:nvSpPr>
          <p:cNvPr id="81" name="80 CuadroTexto"/>
          <p:cNvSpPr txBox="1"/>
          <p:nvPr/>
        </p:nvSpPr>
        <p:spPr>
          <a:xfrm>
            <a:off x="4703339" y="3449170"/>
            <a:ext cx="397866"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0%</a:t>
            </a:r>
          </a:p>
        </p:txBody>
      </p:sp>
      <p:sp>
        <p:nvSpPr>
          <p:cNvPr id="82" name="81 Rectángulo"/>
          <p:cNvSpPr/>
          <p:nvPr/>
        </p:nvSpPr>
        <p:spPr>
          <a:xfrm>
            <a:off x="2235549" y="2533188"/>
            <a:ext cx="4965349"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3" name="82 Grupo"/>
          <p:cNvGrpSpPr/>
          <p:nvPr/>
        </p:nvGrpSpPr>
        <p:grpSpPr>
          <a:xfrm>
            <a:off x="2424996" y="2603074"/>
            <a:ext cx="3446504" cy="276999"/>
            <a:chOff x="2448322" y="74775"/>
            <a:chExt cx="3446504" cy="276999"/>
          </a:xfrm>
        </p:grpSpPr>
        <p:sp>
          <p:nvSpPr>
            <p:cNvPr id="84" name="8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5" name="84 Conector recto"/>
            <p:cNvCxnSpPr>
              <a:stCxn id="8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8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87" name="86 CuadroTexto"/>
          <p:cNvSpPr txBox="1"/>
          <p:nvPr/>
        </p:nvSpPr>
        <p:spPr>
          <a:xfrm>
            <a:off x="5894826" y="2920771"/>
            <a:ext cx="1282226"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brotes en población confinada</a:t>
            </a:r>
            <a:endParaRPr lang="es-ES" sz="1050" b="1" dirty="0">
              <a:latin typeface="Arial Narrow" panose="020B0606020202030204" pitchFamily="34" charset="0"/>
            </a:endParaRPr>
          </a:p>
        </p:txBody>
      </p:sp>
      <p:pic>
        <p:nvPicPr>
          <p:cNvPr id="2052" name="Picture 4"/>
          <p:cNvPicPr>
            <a:picLocks noChangeAspect="1" noChangeArrowheads="1"/>
          </p:cNvPicPr>
          <p:nvPr/>
        </p:nvPicPr>
        <p:blipFill rotWithShape="1">
          <a:blip r:embed="rId6">
            <a:biLevel thresh="50000"/>
            <a:extLst>
              <a:ext uri="{28A0092B-C50C-407E-A947-70E740481C1C}">
                <a14:useLocalDpi xmlns:a14="http://schemas.microsoft.com/office/drawing/2010/main" val="0"/>
              </a:ext>
            </a:extLst>
          </a:blip>
          <a:srcRect t="14232"/>
          <a:stretch/>
        </p:blipFill>
        <p:spPr bwMode="auto">
          <a:xfrm>
            <a:off x="4270803" y="4456042"/>
            <a:ext cx="508027" cy="48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5094423" y="4375173"/>
            <a:ext cx="458010" cy="520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cstate="print">
            <a:grayscl/>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151745" y="4189418"/>
            <a:ext cx="935931" cy="71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0">
            <a:biLevel thresh="50000"/>
            <a:extLst>
              <a:ext uri="{28A0092B-C50C-407E-A947-70E740481C1C}">
                <a14:useLocalDpi xmlns:a14="http://schemas.microsoft.com/office/drawing/2010/main" val="0"/>
              </a:ext>
            </a:extLst>
          </a:blip>
          <a:srcRect/>
          <a:stretch>
            <a:fillRect/>
          </a:stretch>
        </p:blipFill>
        <p:spPr bwMode="auto">
          <a:xfrm>
            <a:off x="3802389" y="6025389"/>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1">
            <a:biLevel thresh="50000"/>
            <a:extLst>
              <a:ext uri="{28A0092B-C50C-407E-A947-70E740481C1C}">
                <a14:useLocalDpi xmlns:a14="http://schemas.microsoft.com/office/drawing/2010/main" val="0"/>
              </a:ext>
            </a:extLst>
          </a:blip>
          <a:srcRect/>
          <a:stretch>
            <a:fillRect/>
          </a:stretch>
        </p:blipFill>
        <p:spPr bwMode="auto">
          <a:xfrm>
            <a:off x="4636123" y="6009827"/>
            <a:ext cx="623710" cy="601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2" name="101 Grupo"/>
          <p:cNvGrpSpPr/>
          <p:nvPr/>
        </p:nvGrpSpPr>
        <p:grpSpPr>
          <a:xfrm>
            <a:off x="3702805" y="6605790"/>
            <a:ext cx="823641" cy="882974"/>
            <a:chOff x="1073622" y="1243369"/>
            <a:chExt cx="823641" cy="882974"/>
          </a:xfrm>
        </p:grpSpPr>
        <p:sp>
          <p:nvSpPr>
            <p:cNvPr id="103" name="102 Rectángulo redondeado"/>
            <p:cNvSpPr/>
            <p:nvPr/>
          </p:nvSpPr>
          <p:spPr>
            <a:xfrm>
              <a:off x="1073622" y="1520368"/>
              <a:ext cx="781729"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62,01%</a:t>
              </a:r>
              <a:endParaRPr lang="es-ES" sz="1600" b="1" dirty="0">
                <a:solidFill>
                  <a:schemeClr val="tx1"/>
                </a:solidFill>
                <a:latin typeface="Arial Narrow" panose="020B0606020202030204" pitchFamily="34" charset="0"/>
              </a:endParaRPr>
            </a:p>
          </p:txBody>
        </p:sp>
        <p:sp>
          <p:nvSpPr>
            <p:cNvPr id="104" name="103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105" name="104 Rectángulo"/>
            <p:cNvSpPr/>
            <p:nvPr/>
          </p:nvSpPr>
          <p:spPr>
            <a:xfrm>
              <a:off x="1073623" y="1849344"/>
              <a:ext cx="823640" cy="276999"/>
            </a:xfrm>
            <a:prstGeom prst="rect">
              <a:avLst/>
            </a:prstGeom>
          </p:spPr>
          <p:txBody>
            <a:bodyPr wrap="square">
              <a:spAutoFit/>
            </a:bodyPr>
            <a:lstStyle/>
            <a:p>
              <a:r>
                <a:rPr lang="es-ES" sz="1200" b="1" dirty="0" smtClean="0">
                  <a:latin typeface="Arial Narrow" panose="020B0606020202030204" pitchFamily="34" charset="0"/>
                </a:rPr>
                <a:t>630 casos</a:t>
              </a:r>
              <a:endParaRPr lang="es-CO" sz="1200" dirty="0"/>
            </a:p>
          </p:txBody>
        </p:sp>
      </p:grpSp>
      <p:grpSp>
        <p:nvGrpSpPr>
          <p:cNvPr id="106" name="105 Grupo"/>
          <p:cNvGrpSpPr/>
          <p:nvPr/>
        </p:nvGrpSpPr>
        <p:grpSpPr>
          <a:xfrm>
            <a:off x="4013888" y="4872449"/>
            <a:ext cx="944489" cy="883043"/>
            <a:chOff x="1033171" y="8262441"/>
            <a:chExt cx="944489" cy="883043"/>
          </a:xfrm>
        </p:grpSpPr>
        <p:sp>
          <p:nvSpPr>
            <p:cNvPr id="107" name="106 Rectángulo redondeado"/>
            <p:cNvSpPr/>
            <p:nvPr/>
          </p:nvSpPr>
          <p:spPr>
            <a:xfrm>
              <a:off x="1073490" y="8535741"/>
              <a:ext cx="82684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14,47%</a:t>
              </a:r>
              <a:endParaRPr lang="es-ES" sz="1600" b="1" dirty="0">
                <a:solidFill>
                  <a:schemeClr val="tx1"/>
                </a:solidFill>
                <a:latin typeface="Arial Narrow" panose="020B0606020202030204" pitchFamily="34" charset="0"/>
              </a:endParaRPr>
            </a:p>
          </p:txBody>
        </p:sp>
        <p:sp>
          <p:nvSpPr>
            <p:cNvPr id="108" name="107 Rectángulo"/>
            <p:cNvSpPr/>
            <p:nvPr/>
          </p:nvSpPr>
          <p:spPr>
            <a:xfrm>
              <a:off x="1033171" y="8262441"/>
              <a:ext cx="944489" cy="276999"/>
            </a:xfrm>
            <a:prstGeom prst="rect">
              <a:avLst/>
            </a:prstGeom>
          </p:spPr>
          <p:txBody>
            <a:bodyPr wrap="none">
              <a:spAutoFit/>
            </a:bodyPr>
            <a:lstStyle/>
            <a:p>
              <a:r>
                <a:rPr lang="es-ES" sz="1200" b="1" u="sng" dirty="0">
                  <a:latin typeface="Arial Narrow" panose="020B0606020202030204" pitchFamily="34" charset="0"/>
                </a:rPr>
                <a:t>5</a:t>
              </a:r>
              <a:r>
                <a:rPr lang="es-ES" sz="1200" b="1" u="sng" dirty="0" smtClean="0">
                  <a:latin typeface="Arial Narrow" panose="020B0606020202030204" pitchFamily="34" charset="0"/>
                </a:rPr>
                <a:t> de 18 años</a:t>
              </a:r>
              <a:endParaRPr lang="es-ES" sz="1200" b="1" u="sng" dirty="0">
                <a:solidFill>
                  <a:sysClr val="windowText" lastClr="000000"/>
                </a:solidFill>
                <a:latin typeface="Arial Narrow" panose="020B0606020202030204" pitchFamily="34" charset="0"/>
              </a:endParaRPr>
            </a:p>
          </p:txBody>
        </p:sp>
        <p:sp>
          <p:nvSpPr>
            <p:cNvPr id="109" name="108 Rectángulo"/>
            <p:cNvSpPr/>
            <p:nvPr/>
          </p:nvSpPr>
          <p:spPr>
            <a:xfrm>
              <a:off x="1146985" y="8868485"/>
              <a:ext cx="790601" cy="276999"/>
            </a:xfrm>
            <a:prstGeom prst="rect">
              <a:avLst/>
            </a:prstGeom>
          </p:spPr>
          <p:txBody>
            <a:bodyPr wrap="none">
              <a:spAutoFit/>
            </a:bodyPr>
            <a:lstStyle/>
            <a:p>
              <a:r>
                <a:rPr lang="es-ES" sz="1200" b="1" dirty="0" smtClean="0">
                  <a:latin typeface="Arial Narrow" panose="020B0606020202030204" pitchFamily="34" charset="0"/>
                </a:rPr>
                <a:t>147 casos</a:t>
              </a:r>
              <a:endParaRPr lang="es-CO" sz="1200" dirty="0"/>
            </a:p>
          </p:txBody>
        </p:sp>
      </p:grpSp>
      <p:pic>
        <p:nvPicPr>
          <p:cNvPr id="2059" name="Picture 11"/>
          <p:cNvPicPr>
            <a:picLocks noChangeAspect="1" noChangeArrowheads="1"/>
          </p:cNvPicPr>
          <p:nvPr/>
        </p:nvPicPr>
        <p:blipFill>
          <a:blip r:embed="rId12">
            <a:biLevel thresh="50000"/>
            <a:extLst>
              <a:ext uri="{28A0092B-C50C-407E-A947-70E740481C1C}">
                <a14:useLocalDpi xmlns:a14="http://schemas.microsoft.com/office/drawing/2010/main" val="0"/>
              </a:ext>
            </a:extLst>
          </a:blip>
          <a:srcRect/>
          <a:stretch>
            <a:fillRect/>
          </a:stretch>
        </p:blipFill>
        <p:spPr bwMode="auto">
          <a:xfrm>
            <a:off x="6454409" y="5996223"/>
            <a:ext cx="687960" cy="663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0" name="109 Grupo"/>
          <p:cNvGrpSpPr/>
          <p:nvPr/>
        </p:nvGrpSpPr>
        <p:grpSpPr>
          <a:xfrm>
            <a:off x="6383433" y="6588420"/>
            <a:ext cx="774775" cy="903208"/>
            <a:chOff x="5327048" y="1270665"/>
            <a:chExt cx="774775" cy="903208"/>
          </a:xfrm>
        </p:grpSpPr>
        <p:sp>
          <p:nvSpPr>
            <p:cNvPr id="111" name="110 Rectángulo redondeado"/>
            <p:cNvSpPr/>
            <p:nvPr/>
          </p:nvSpPr>
          <p:spPr>
            <a:xfrm>
              <a:off x="5327048"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4,63%</a:t>
              </a:r>
              <a:endParaRPr lang="es-ES" sz="1600" b="1" dirty="0">
                <a:solidFill>
                  <a:schemeClr val="tx1"/>
                </a:solidFill>
                <a:latin typeface="Arial Narrow" panose="020B0606020202030204" pitchFamily="34" charset="0"/>
              </a:endParaRPr>
            </a:p>
          </p:txBody>
        </p:sp>
        <p:sp>
          <p:nvSpPr>
            <p:cNvPr id="112" name="111 Rectángulo"/>
            <p:cNvSpPr/>
            <p:nvPr/>
          </p:nvSpPr>
          <p:spPr>
            <a:xfrm>
              <a:off x="5338616" y="1270665"/>
              <a:ext cx="669863" cy="276999"/>
            </a:xfrm>
            <a:prstGeom prst="rect">
              <a:avLst/>
            </a:prstGeom>
          </p:spPr>
          <p:txBody>
            <a:bodyPr wrap="none">
              <a:spAutoFit/>
            </a:bodyPr>
            <a:lstStyle/>
            <a:p>
              <a:r>
                <a:rPr lang="es-ES" sz="1200" b="1" u="sng" dirty="0" smtClean="0">
                  <a:latin typeface="Arial Narrow" panose="020B0606020202030204" pitchFamily="34" charset="0"/>
                </a:rPr>
                <a:t>Trabajo </a:t>
              </a:r>
              <a:endParaRPr lang="es-ES" sz="1200" b="1" u="sng" dirty="0">
                <a:solidFill>
                  <a:sysClr val="windowText" lastClr="000000"/>
                </a:solidFill>
                <a:latin typeface="Arial Narrow" panose="020B0606020202030204" pitchFamily="34" charset="0"/>
              </a:endParaRPr>
            </a:p>
          </p:txBody>
        </p:sp>
        <p:sp>
          <p:nvSpPr>
            <p:cNvPr id="113" name="112 Rectángulo"/>
            <p:cNvSpPr/>
            <p:nvPr/>
          </p:nvSpPr>
          <p:spPr>
            <a:xfrm>
              <a:off x="5381754" y="1896874"/>
              <a:ext cx="720069" cy="276999"/>
            </a:xfrm>
            <a:prstGeom prst="rect">
              <a:avLst/>
            </a:prstGeom>
          </p:spPr>
          <p:txBody>
            <a:bodyPr wrap="none">
              <a:spAutoFit/>
            </a:bodyPr>
            <a:lstStyle/>
            <a:p>
              <a:r>
                <a:rPr lang="es-ES" sz="1200" b="1" dirty="0" smtClean="0">
                  <a:latin typeface="Arial Narrow" panose="020B0606020202030204" pitchFamily="34" charset="0"/>
                </a:rPr>
                <a:t>47 casos</a:t>
              </a:r>
              <a:endParaRPr lang="es-CO" sz="1200" dirty="0"/>
            </a:p>
          </p:txBody>
        </p:sp>
      </p:grpSp>
      <p:pic>
        <p:nvPicPr>
          <p:cNvPr id="2060" name="Picture 12"/>
          <p:cNvPicPr>
            <a:picLocks noChangeAspect="1" noChangeArrowheads="1"/>
          </p:cNvPicPr>
          <p:nvPr/>
        </p:nvPicPr>
        <p:blipFill>
          <a:blip r:embed="rId13">
            <a:biLevel thresh="50000"/>
            <a:extLst>
              <a:ext uri="{28A0092B-C50C-407E-A947-70E740481C1C}">
                <a14:useLocalDpi xmlns:a14="http://schemas.microsoft.com/office/drawing/2010/main" val="0"/>
              </a:ext>
            </a:extLst>
          </a:blip>
          <a:srcRect/>
          <a:stretch>
            <a:fillRect/>
          </a:stretch>
        </p:blipFill>
        <p:spPr bwMode="auto">
          <a:xfrm>
            <a:off x="5600783" y="6036718"/>
            <a:ext cx="493788" cy="63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4" name="113 Grupo"/>
          <p:cNvGrpSpPr/>
          <p:nvPr/>
        </p:nvGrpSpPr>
        <p:grpSpPr>
          <a:xfrm>
            <a:off x="5309646" y="6613815"/>
            <a:ext cx="1144763" cy="895160"/>
            <a:chOff x="2420491" y="3162904"/>
            <a:chExt cx="1144763" cy="895160"/>
          </a:xfrm>
        </p:grpSpPr>
        <p:sp>
          <p:nvSpPr>
            <p:cNvPr id="115" name="114 Rectángulo redondeado"/>
            <p:cNvSpPr/>
            <p:nvPr/>
          </p:nvSpPr>
          <p:spPr>
            <a:xfrm>
              <a:off x="2609254" y="3431176"/>
              <a:ext cx="73360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4,23%</a:t>
              </a:r>
              <a:endParaRPr lang="es-ES" sz="1600" b="1" dirty="0">
                <a:solidFill>
                  <a:schemeClr val="tx1"/>
                </a:solidFill>
                <a:latin typeface="Arial Narrow" panose="020B0606020202030204" pitchFamily="34" charset="0"/>
              </a:endParaRPr>
            </a:p>
          </p:txBody>
        </p:sp>
        <p:sp>
          <p:nvSpPr>
            <p:cNvPr id="116" name="115 Rectángulo"/>
            <p:cNvSpPr/>
            <p:nvPr/>
          </p:nvSpPr>
          <p:spPr>
            <a:xfrm>
              <a:off x="2420491" y="3162904"/>
              <a:ext cx="1144763" cy="276999"/>
            </a:xfrm>
            <a:prstGeom prst="rect">
              <a:avLst/>
            </a:prstGeom>
          </p:spPr>
          <p:txBody>
            <a:bodyPr wrap="square">
              <a:spAutoFit/>
            </a:bodyPr>
            <a:lstStyle/>
            <a:p>
              <a:pPr algn="ctr"/>
              <a:r>
                <a:rPr lang="es-ES" sz="1200" b="1" u="sng" dirty="0" smtClean="0">
                  <a:latin typeface="Arial Narrow" panose="020B0606020202030204" pitchFamily="34" charset="0"/>
                </a:rPr>
                <a:t>Bares/Tabernas</a:t>
              </a:r>
              <a:endParaRPr lang="es-ES" sz="1200" b="1" u="sng" dirty="0">
                <a:solidFill>
                  <a:sysClr val="windowText" lastClr="000000"/>
                </a:solidFill>
                <a:latin typeface="Arial Narrow" panose="020B0606020202030204" pitchFamily="34" charset="0"/>
              </a:endParaRPr>
            </a:p>
          </p:txBody>
        </p:sp>
        <p:sp>
          <p:nvSpPr>
            <p:cNvPr id="117" name="116 Rectángulo"/>
            <p:cNvSpPr/>
            <p:nvPr/>
          </p:nvSpPr>
          <p:spPr>
            <a:xfrm>
              <a:off x="2606048" y="3781065"/>
              <a:ext cx="720069" cy="276999"/>
            </a:xfrm>
            <a:prstGeom prst="rect">
              <a:avLst/>
            </a:prstGeom>
          </p:spPr>
          <p:txBody>
            <a:bodyPr wrap="none">
              <a:spAutoFit/>
            </a:bodyPr>
            <a:lstStyle/>
            <a:p>
              <a:r>
                <a:rPr lang="es-ES" sz="1200" b="1" dirty="0" smtClean="0">
                  <a:latin typeface="Arial Narrow" panose="020B0606020202030204" pitchFamily="34" charset="0"/>
                </a:rPr>
                <a:t>43 casos</a:t>
              </a:r>
              <a:endParaRPr lang="es-CO" sz="1200" dirty="0"/>
            </a:p>
          </p:txBody>
        </p:sp>
      </p:grpSp>
      <p:sp>
        <p:nvSpPr>
          <p:cNvPr id="95" name="94 CuadroTexto"/>
          <p:cNvSpPr txBox="1"/>
          <p:nvPr/>
        </p:nvSpPr>
        <p:spPr>
          <a:xfrm>
            <a:off x="5902928" y="3440403"/>
            <a:ext cx="1239442"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No hubo casos</a:t>
            </a:r>
          </a:p>
        </p:txBody>
      </p:sp>
      <p:grpSp>
        <p:nvGrpSpPr>
          <p:cNvPr id="79" name="78 Grupo"/>
          <p:cNvGrpSpPr/>
          <p:nvPr/>
        </p:nvGrpSpPr>
        <p:grpSpPr>
          <a:xfrm>
            <a:off x="2405662" y="4024402"/>
            <a:ext cx="2480325" cy="436841"/>
            <a:chOff x="3054754" y="484500"/>
            <a:chExt cx="2375609" cy="436841"/>
          </a:xfrm>
        </p:grpSpPr>
        <p:sp>
          <p:nvSpPr>
            <p:cNvPr id="97" name="9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8" name="97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 y Edad</a:t>
              </a:r>
              <a:endParaRPr lang="es-ES" sz="1400" b="1" dirty="0">
                <a:latin typeface="Arial Narrow" panose="020B0606020202030204" pitchFamily="34" charset="0"/>
              </a:endParaRPr>
            </a:p>
          </p:txBody>
        </p:sp>
      </p:grpSp>
      <p:grpSp>
        <p:nvGrpSpPr>
          <p:cNvPr id="99" name="98 Grupo"/>
          <p:cNvGrpSpPr/>
          <p:nvPr/>
        </p:nvGrpSpPr>
        <p:grpSpPr>
          <a:xfrm>
            <a:off x="3861366" y="5640349"/>
            <a:ext cx="3281003"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Lugar de exposición</a:t>
              </a:r>
              <a:endParaRPr lang="es-ES" sz="1400" b="1" dirty="0">
                <a:latin typeface="Arial Narrow" panose="020B0606020202030204" pitchFamily="34" charset="0"/>
              </a:endParaRPr>
            </a:p>
          </p:txBody>
        </p:sp>
      </p:grpSp>
      <p:sp>
        <p:nvSpPr>
          <p:cNvPr id="120" name="84 Rectángulo"/>
          <p:cNvSpPr/>
          <p:nvPr/>
        </p:nvSpPr>
        <p:spPr>
          <a:xfrm>
            <a:off x="-11503" y="8429079"/>
            <a:ext cx="7135004" cy="646331"/>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El comportamiento de la notificación tuvo un descenso del 19,75% respecto al mismo periodo del año anterior.</a:t>
            </a:r>
          </a:p>
          <a:p>
            <a:pPr algn="just"/>
            <a:r>
              <a:rPr lang="es-CO" sz="1200" dirty="0" smtClean="0">
                <a:solidFill>
                  <a:srgbClr val="FF0000"/>
                </a:solidFill>
                <a:latin typeface="Arial Narrow" panose="020B0606020202030204" pitchFamily="34" charset="0"/>
              </a:rPr>
              <a:t>Alrededor del 49,2% de las notificaciones relacionadas con las intoxicaciones corresponden aquellas notificadas por sustancias psicoactivas, principalmente en los hombres y dichas exposiciones ocurrieron </a:t>
            </a:r>
            <a:r>
              <a:rPr lang="es-CO" sz="1200" dirty="0">
                <a:solidFill>
                  <a:srgbClr val="FF0000"/>
                </a:solidFill>
                <a:latin typeface="Arial Narrow" panose="020B0606020202030204" pitchFamily="34" charset="0"/>
              </a:rPr>
              <a:t>en el hogar. </a:t>
            </a:r>
            <a:endParaRPr lang="es-ES" sz="1200" dirty="0">
              <a:solidFill>
                <a:srgbClr val="FF0000"/>
              </a:solidFill>
              <a:latin typeface="Arial Narrow" panose="020B0606020202030204" pitchFamily="34" charset="0"/>
            </a:endParaRPr>
          </a:p>
        </p:txBody>
      </p:sp>
      <p:sp>
        <p:nvSpPr>
          <p:cNvPr id="121" name="108 Rectángulo"/>
          <p:cNvSpPr/>
          <p:nvPr/>
        </p:nvSpPr>
        <p:spPr>
          <a:xfrm>
            <a:off x="-1849" y="8013308"/>
            <a:ext cx="7200900" cy="310824"/>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2" name="105 Grupo"/>
          <p:cNvGrpSpPr/>
          <p:nvPr/>
        </p:nvGrpSpPr>
        <p:grpSpPr>
          <a:xfrm>
            <a:off x="93859" y="8056850"/>
            <a:ext cx="3446504" cy="276999"/>
            <a:chOff x="2448322" y="33831"/>
            <a:chExt cx="3446504" cy="276999"/>
          </a:xfrm>
        </p:grpSpPr>
        <p:sp>
          <p:nvSpPr>
            <p:cNvPr id="123"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24" name="112 Conector recto"/>
            <p:cNvCxnSpPr>
              <a:stCxn id="123"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5" name="11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grpSp>
        <p:nvGrpSpPr>
          <p:cNvPr id="126" name="2 Grupo"/>
          <p:cNvGrpSpPr/>
          <p:nvPr/>
        </p:nvGrpSpPr>
        <p:grpSpPr>
          <a:xfrm>
            <a:off x="3132755" y="4419182"/>
            <a:ext cx="879488" cy="1377146"/>
            <a:chOff x="1708524" y="1209162"/>
            <a:chExt cx="1075155" cy="1830651"/>
          </a:xfrm>
        </p:grpSpPr>
        <p:sp>
          <p:nvSpPr>
            <p:cNvPr id="127" name="41 Rectángulo redondeado"/>
            <p:cNvSpPr/>
            <p:nvPr/>
          </p:nvSpPr>
          <p:spPr>
            <a:xfrm>
              <a:off x="1708524" y="2181418"/>
              <a:ext cx="966980" cy="442799"/>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42,91%</a:t>
              </a:r>
              <a:endParaRPr lang="es-ES" sz="1600" b="1" dirty="0">
                <a:solidFill>
                  <a:schemeClr val="tx1"/>
                </a:solidFill>
                <a:latin typeface="Arial Narrow" panose="020B0606020202030204" pitchFamily="34" charset="0"/>
              </a:endParaRPr>
            </a:p>
          </p:txBody>
        </p:sp>
        <p:sp>
          <p:nvSpPr>
            <p:cNvPr id="128" name="31 Rectángulo"/>
            <p:cNvSpPr/>
            <p:nvPr/>
          </p:nvSpPr>
          <p:spPr>
            <a:xfrm>
              <a:off x="1715245" y="1803779"/>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129" name="34 Rectángulo"/>
            <p:cNvSpPr/>
            <p:nvPr/>
          </p:nvSpPr>
          <p:spPr>
            <a:xfrm>
              <a:off x="1817186" y="2671596"/>
              <a:ext cx="966493" cy="368217"/>
            </a:xfrm>
            <a:prstGeom prst="rect">
              <a:avLst/>
            </a:prstGeom>
          </p:spPr>
          <p:txBody>
            <a:bodyPr wrap="none">
              <a:spAutoFit/>
            </a:bodyPr>
            <a:lstStyle/>
            <a:p>
              <a:r>
                <a:rPr lang="es-ES" sz="1200" b="1" dirty="0" smtClean="0">
                  <a:latin typeface="Arial Narrow" panose="020B0606020202030204" pitchFamily="34" charset="0"/>
                </a:rPr>
                <a:t>436 casos</a:t>
              </a:r>
              <a:endParaRPr lang="es-CO" sz="1200" dirty="0"/>
            </a:p>
          </p:txBody>
        </p:sp>
        <p:pic>
          <p:nvPicPr>
            <p:cNvPr id="13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9313" t="7366" r="56038"/>
            <a:stretch/>
          </p:blipFill>
          <p:spPr bwMode="auto">
            <a:xfrm>
              <a:off x="1875394" y="1209162"/>
              <a:ext cx="530003" cy="699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131" name="4 Gráfico"/>
          <p:cNvGraphicFramePr>
            <a:graphicFrameLocks/>
          </p:cNvGraphicFramePr>
          <p:nvPr>
            <p:extLst>
              <p:ext uri="{D42A27DB-BD31-4B8C-83A1-F6EECF244321}">
                <p14:modId xmlns:p14="http://schemas.microsoft.com/office/powerpoint/2010/main" val="1175800298"/>
              </p:ext>
            </p:extLst>
          </p:nvPr>
        </p:nvGraphicFramePr>
        <p:xfrm>
          <a:off x="2219932" y="310528"/>
          <a:ext cx="4922436" cy="1979344"/>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34" name="Gráfico 133"/>
          <p:cNvGraphicFramePr>
            <a:graphicFrameLocks/>
          </p:cNvGraphicFramePr>
          <p:nvPr>
            <p:extLst>
              <p:ext uri="{D42A27DB-BD31-4B8C-83A1-F6EECF244321}">
                <p14:modId xmlns:p14="http://schemas.microsoft.com/office/powerpoint/2010/main" val="700804959"/>
              </p:ext>
            </p:extLst>
          </p:nvPr>
        </p:nvGraphicFramePr>
        <p:xfrm>
          <a:off x="-96353" y="5649055"/>
          <a:ext cx="3781425" cy="2131283"/>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18662649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75483"/>
          <a:stretch/>
        </p:blipFill>
        <p:spPr bwMode="auto">
          <a:xfrm>
            <a:off x="568" y="4771410"/>
            <a:ext cx="2180731" cy="1439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0" y="-65657"/>
            <a:ext cx="2166585" cy="2889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0" y="2824178"/>
            <a:ext cx="2180731" cy="2851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54" y="2367583"/>
            <a:ext cx="225149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10 - 2020</a:t>
            </a:r>
            <a:endParaRPr lang="es-ES" sz="1200" b="1" dirty="0">
              <a:latin typeface="Arial Narrow" panose="020B0606020202030204" pitchFamily="34" charset="0"/>
            </a:endParaRPr>
          </a:p>
        </p:txBody>
      </p:sp>
      <p:grpSp>
        <p:nvGrpSpPr>
          <p:cNvPr id="8" name="7 Grupo"/>
          <p:cNvGrpSpPr/>
          <p:nvPr/>
        </p:nvGrpSpPr>
        <p:grpSpPr>
          <a:xfrm>
            <a:off x="144066" y="4161193"/>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467</a:t>
              </a:r>
              <a:endParaRPr lang="es-ES"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19</a:t>
            </a:r>
            <a:endParaRPr lang="es-ES" sz="1050" b="1" dirty="0">
              <a:latin typeface="Arial Narrow" panose="020B0606020202030204" pitchFamily="34" charset="0"/>
            </a:endParaRPr>
          </a:p>
        </p:txBody>
      </p:sp>
      <p:sp>
        <p:nvSpPr>
          <p:cNvPr id="37" name="36 Título"/>
          <p:cNvSpPr>
            <a:spLocks noGrp="1"/>
          </p:cNvSpPr>
          <p:nvPr>
            <p:ph type="ctrTitle"/>
          </p:nvPr>
        </p:nvSpPr>
        <p:spPr>
          <a:xfrm>
            <a:off x="-28154" y="14590"/>
            <a:ext cx="2208885" cy="1323439"/>
          </a:xfrm>
          <a:noFill/>
        </p:spPr>
        <p:txBody>
          <a:bodyPr wrap="square" rtlCol="0">
            <a:spAutoFit/>
          </a:bodyPr>
          <a:lstStyle/>
          <a:p>
            <a:r>
              <a:rPr lang="es-ES" sz="2000" b="1" dirty="0" smtClean="0">
                <a:solidFill>
                  <a:srgbClr val="C00000"/>
                </a:solidFill>
                <a:latin typeface="Arial Narrow" panose="020B0606020202030204" pitchFamily="34" charset="0"/>
              </a:rPr>
              <a:t>Enfermedad </a:t>
            </a:r>
            <a:r>
              <a:rPr lang="es-ES" sz="2000" b="1" dirty="0">
                <a:solidFill>
                  <a:srgbClr val="C00000"/>
                </a:solidFill>
                <a:latin typeface="Arial Narrow" panose="020B0606020202030204" pitchFamily="34" charset="0"/>
              </a:rPr>
              <a:t>transmitida por alimentos </a:t>
            </a:r>
            <a:r>
              <a:rPr lang="es-ES" sz="2000" b="1" dirty="0" smtClean="0">
                <a:solidFill>
                  <a:srgbClr val="C00000"/>
                </a:solidFill>
                <a:latin typeface="Arial Narrow" panose="020B0606020202030204" pitchFamily="34" charset="0"/>
                <a:ea typeface="+mn-ea"/>
                <a:cs typeface="+mn-cs"/>
              </a:rPr>
              <a:t>ETA</a:t>
            </a:r>
            <a:br>
              <a:rPr lang="es-ES" sz="2000" b="1" dirty="0" smtClean="0">
                <a:solidFill>
                  <a:srgbClr val="C00000"/>
                </a:solidFill>
                <a:latin typeface="Arial Narrow" panose="020B0606020202030204" pitchFamily="34" charset="0"/>
                <a:ea typeface="+mn-ea"/>
                <a:cs typeface="+mn-cs"/>
              </a:rPr>
            </a:br>
            <a:endParaRPr lang="es-ES" sz="2000" b="1" dirty="0">
              <a:solidFill>
                <a:srgbClr val="C00000"/>
              </a:solidFill>
              <a:latin typeface="Arial Narrow" panose="020B0606020202030204" pitchFamily="34" charset="0"/>
              <a:ea typeface="+mn-ea"/>
              <a:cs typeface="+mn-cs"/>
            </a:endParaRPr>
          </a:p>
        </p:txBody>
      </p:sp>
      <p:pic>
        <p:nvPicPr>
          <p:cNvPr id="45" name="Picture 6"/>
          <p:cNvPicPr>
            <a:picLocks noChangeAspect="1" noChangeArrowheads="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ackgroundRemoval t="1439" b="100000" l="0" r="100000"/>
                    </a14:imgEffect>
                  </a14:imgLayer>
                </a14:imgProps>
              </a:ext>
              <a:ext uri="{28A0092B-C50C-407E-A947-70E740481C1C}">
                <a14:useLocalDpi xmlns:a14="http://schemas.microsoft.com/office/drawing/2010/main" val="0"/>
              </a:ext>
            </a:extLst>
          </a:blip>
          <a:srcRect/>
          <a:stretch>
            <a:fillRect/>
          </a:stretch>
        </p:blipFill>
        <p:spPr bwMode="auto">
          <a:xfrm>
            <a:off x="288082" y="1043608"/>
            <a:ext cx="1519238"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p:cNvSpPr/>
          <p:nvPr/>
        </p:nvSpPr>
        <p:spPr>
          <a:xfrm>
            <a:off x="2152405" y="4950692"/>
            <a:ext cx="4895141" cy="492443"/>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1000" dirty="0" smtClean="0">
                <a:latin typeface="Arial Narrow" panose="020B0606020202030204" pitchFamily="34" charset="0"/>
              </a:rPr>
              <a:t>Figura. Mapa temático de densidad de ETA. Medellín, a Periodo epidemiológico 10  acumulado  de  2020.</a:t>
            </a:r>
            <a:endParaRPr lang="es-ES" sz="1000" b="1" dirty="0">
              <a:latin typeface="Arial Narrow" panose="020B0606020202030204" pitchFamily="34" charset="0"/>
            </a:endParaRPr>
          </a:p>
        </p:txBody>
      </p:sp>
      <p:sp>
        <p:nvSpPr>
          <p:cNvPr id="38" name="37 Rectángulo"/>
          <p:cNvSpPr/>
          <p:nvPr/>
        </p:nvSpPr>
        <p:spPr>
          <a:xfrm>
            <a:off x="-16570" y="62281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3" name="52 Grupo"/>
          <p:cNvGrpSpPr/>
          <p:nvPr/>
        </p:nvGrpSpPr>
        <p:grpSpPr>
          <a:xfrm>
            <a:off x="260834" y="6355360"/>
            <a:ext cx="3446504" cy="276999"/>
            <a:chOff x="2448322" y="74775"/>
            <a:chExt cx="3446504" cy="276999"/>
          </a:xfrm>
        </p:grpSpPr>
        <p:sp>
          <p:nvSpPr>
            <p:cNvPr id="54" name="5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5" name="54 Conector recto"/>
            <p:cNvCxnSpPr>
              <a:stCxn id="5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5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8" name="57 Grupo"/>
          <p:cNvGrpSpPr/>
          <p:nvPr/>
        </p:nvGrpSpPr>
        <p:grpSpPr>
          <a:xfrm>
            <a:off x="473331" y="6875809"/>
            <a:ext cx="873454" cy="1573268"/>
            <a:chOff x="1059074" y="553075"/>
            <a:chExt cx="873454" cy="1573268"/>
          </a:xfrm>
        </p:grpSpPr>
        <p:pic>
          <p:nvPicPr>
            <p:cNvPr id="59"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Rectángulo redondeado"/>
            <p:cNvSpPr/>
            <p:nvPr/>
          </p:nvSpPr>
          <p:spPr>
            <a:xfrm>
              <a:off x="1059074" y="1520368"/>
              <a:ext cx="796277"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56,10%</a:t>
              </a:r>
              <a:endParaRPr lang="es-ES" sz="1600" b="1" dirty="0">
                <a:solidFill>
                  <a:schemeClr val="tx1"/>
                </a:solidFill>
                <a:latin typeface="Arial Narrow" panose="020B0606020202030204" pitchFamily="34" charset="0"/>
              </a:endParaRPr>
            </a:p>
          </p:txBody>
        </p:sp>
        <p:sp>
          <p:nvSpPr>
            <p:cNvPr id="61" name="6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62" name="61 Rectángulo"/>
            <p:cNvSpPr/>
            <p:nvPr/>
          </p:nvSpPr>
          <p:spPr>
            <a:xfrm>
              <a:off x="1141927" y="1849344"/>
              <a:ext cx="790601" cy="276999"/>
            </a:xfrm>
            <a:prstGeom prst="rect">
              <a:avLst/>
            </a:prstGeom>
          </p:spPr>
          <p:txBody>
            <a:bodyPr wrap="none">
              <a:spAutoFit/>
            </a:bodyPr>
            <a:lstStyle/>
            <a:p>
              <a:r>
                <a:rPr lang="es-ES" sz="1200" b="1" dirty="0" smtClean="0">
                  <a:latin typeface="Arial Narrow" panose="020B0606020202030204" pitchFamily="34" charset="0"/>
                </a:rPr>
                <a:t>262 casos</a:t>
              </a:r>
              <a:endParaRPr lang="es-CO" sz="1200" dirty="0"/>
            </a:p>
          </p:txBody>
        </p:sp>
      </p:grpSp>
      <p:grpSp>
        <p:nvGrpSpPr>
          <p:cNvPr id="3" name="2 Grupo"/>
          <p:cNvGrpSpPr/>
          <p:nvPr/>
        </p:nvGrpSpPr>
        <p:grpSpPr>
          <a:xfrm>
            <a:off x="1352672" y="6885689"/>
            <a:ext cx="826373" cy="1582088"/>
            <a:chOff x="3159269" y="6660232"/>
            <a:chExt cx="826373" cy="1582088"/>
          </a:xfrm>
        </p:grpSpPr>
        <p:sp>
          <p:nvSpPr>
            <p:cNvPr id="57" name="56 Rectángulo redondeado"/>
            <p:cNvSpPr/>
            <p:nvPr/>
          </p:nvSpPr>
          <p:spPr>
            <a:xfrm>
              <a:off x="3171391" y="7613877"/>
              <a:ext cx="79514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43,90%</a:t>
              </a:r>
              <a:endParaRPr lang="es-ES" sz="1600" b="1" dirty="0">
                <a:solidFill>
                  <a:schemeClr val="tx1"/>
                </a:solidFill>
                <a:latin typeface="Arial Narrow" panose="020B0606020202030204" pitchFamily="34" charset="0"/>
              </a:endParaRPr>
            </a:p>
          </p:txBody>
        </p:sp>
        <p:sp>
          <p:nvSpPr>
            <p:cNvPr id="64" name="63 Rectángulo"/>
            <p:cNvSpPr/>
            <p:nvPr/>
          </p:nvSpPr>
          <p:spPr>
            <a:xfrm>
              <a:off x="3204659" y="7340577"/>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65" name="64 Rectángulo"/>
            <p:cNvSpPr/>
            <p:nvPr/>
          </p:nvSpPr>
          <p:spPr>
            <a:xfrm>
              <a:off x="3159269" y="7965321"/>
              <a:ext cx="790601" cy="276999"/>
            </a:xfrm>
            <a:prstGeom prst="rect">
              <a:avLst/>
            </a:prstGeom>
          </p:spPr>
          <p:txBody>
            <a:bodyPr wrap="none">
              <a:spAutoFit/>
            </a:bodyPr>
            <a:lstStyle/>
            <a:p>
              <a:r>
                <a:rPr lang="es-ES" sz="1200" b="1" dirty="0" smtClean="0">
                  <a:latin typeface="Arial Narrow" panose="020B0606020202030204" pitchFamily="34" charset="0"/>
                </a:rPr>
                <a:t>205 casos</a:t>
              </a:r>
              <a:endParaRPr lang="es-CO" sz="1200" dirty="0"/>
            </a:p>
          </p:txBody>
        </p:sp>
        <p:pic>
          <p:nvPicPr>
            <p:cNvPr id="70"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29313" t="7366" r="56038"/>
            <a:stretch/>
          </p:blipFill>
          <p:spPr bwMode="auto">
            <a:xfrm>
              <a:off x="3230874" y="6660232"/>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5 Grupo"/>
          <p:cNvGrpSpPr/>
          <p:nvPr/>
        </p:nvGrpSpPr>
        <p:grpSpPr>
          <a:xfrm>
            <a:off x="3694124" y="6997057"/>
            <a:ext cx="817245" cy="1463375"/>
            <a:chOff x="838588" y="8382748"/>
            <a:chExt cx="817245" cy="1463375"/>
          </a:xfrm>
        </p:grpSpPr>
        <p:pic>
          <p:nvPicPr>
            <p:cNvPr id="75" name="Picture 9"/>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882863" y="8382748"/>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838588" y="8963149"/>
              <a:ext cx="817245" cy="882974"/>
              <a:chOff x="1115283" y="1243369"/>
              <a:chExt cx="817245" cy="882974"/>
            </a:xfrm>
          </p:grpSpPr>
          <p:sp>
            <p:nvSpPr>
              <p:cNvPr id="77" name="76 Rectángulo redondeado"/>
              <p:cNvSpPr/>
              <p:nvPr/>
            </p:nvSpPr>
            <p:spPr>
              <a:xfrm>
                <a:off x="1115283" y="1520368"/>
                <a:ext cx="81654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36,83%</a:t>
                </a:r>
                <a:endParaRPr lang="es-ES" sz="1600" b="1" dirty="0">
                  <a:solidFill>
                    <a:schemeClr val="tx1"/>
                  </a:solidFill>
                  <a:latin typeface="Arial Narrow" panose="020B0606020202030204" pitchFamily="34" charset="0"/>
                </a:endParaRPr>
              </a:p>
            </p:txBody>
          </p:sp>
          <p:sp>
            <p:nvSpPr>
              <p:cNvPr id="78" name="77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79" name="78 Rectángulo"/>
              <p:cNvSpPr/>
              <p:nvPr/>
            </p:nvSpPr>
            <p:spPr>
              <a:xfrm>
                <a:off x="1141927" y="1849344"/>
                <a:ext cx="790601" cy="276999"/>
              </a:xfrm>
              <a:prstGeom prst="rect">
                <a:avLst/>
              </a:prstGeom>
            </p:spPr>
            <p:txBody>
              <a:bodyPr wrap="none">
                <a:spAutoFit/>
              </a:bodyPr>
              <a:lstStyle/>
              <a:p>
                <a:r>
                  <a:rPr lang="es-ES" sz="1200" b="1" dirty="0" smtClean="0">
                    <a:latin typeface="Arial Narrow" panose="020B0606020202030204" pitchFamily="34" charset="0"/>
                  </a:rPr>
                  <a:t>172 casos</a:t>
                </a:r>
                <a:endParaRPr lang="es-CO" sz="1200" dirty="0"/>
              </a:p>
            </p:txBody>
          </p:sp>
        </p:grpSp>
      </p:grpSp>
      <p:grpSp>
        <p:nvGrpSpPr>
          <p:cNvPr id="9" name="8 Grupo"/>
          <p:cNvGrpSpPr/>
          <p:nvPr/>
        </p:nvGrpSpPr>
        <p:grpSpPr>
          <a:xfrm>
            <a:off x="5894826" y="6883495"/>
            <a:ext cx="915635" cy="1545833"/>
            <a:chOff x="2206271" y="8300359"/>
            <a:chExt cx="915635" cy="1545833"/>
          </a:xfrm>
        </p:grpSpPr>
        <p:grpSp>
          <p:nvGrpSpPr>
            <p:cNvPr id="71" name="70 Grupo"/>
            <p:cNvGrpSpPr/>
            <p:nvPr/>
          </p:nvGrpSpPr>
          <p:grpSpPr>
            <a:xfrm>
              <a:off x="2206271" y="8963149"/>
              <a:ext cx="915635" cy="883043"/>
              <a:chOff x="1033171" y="8262441"/>
              <a:chExt cx="915635" cy="883043"/>
            </a:xfrm>
          </p:grpSpPr>
          <p:sp>
            <p:nvSpPr>
              <p:cNvPr id="72" name="71 Rectángulo redondeado"/>
              <p:cNvSpPr/>
              <p:nvPr/>
            </p:nvSpPr>
            <p:spPr>
              <a:xfrm>
                <a:off x="1101982" y="8535741"/>
                <a:ext cx="8445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16,06%</a:t>
                </a:r>
                <a:endParaRPr lang="es-ES" sz="1600" b="1" dirty="0">
                  <a:solidFill>
                    <a:schemeClr val="tx1"/>
                  </a:solidFill>
                  <a:latin typeface="Arial Narrow" panose="020B0606020202030204" pitchFamily="34" charset="0"/>
                </a:endParaRPr>
              </a:p>
            </p:txBody>
          </p:sp>
          <p:sp>
            <p:nvSpPr>
              <p:cNvPr id="73" name="72 Rectángulo"/>
              <p:cNvSpPr/>
              <p:nvPr/>
            </p:nvSpPr>
            <p:spPr>
              <a:xfrm>
                <a:off x="1033171" y="8262441"/>
                <a:ext cx="915635" cy="276999"/>
              </a:xfrm>
              <a:prstGeom prst="rect">
                <a:avLst/>
              </a:prstGeom>
            </p:spPr>
            <p:txBody>
              <a:bodyPr wrap="none">
                <a:spAutoFit/>
              </a:bodyPr>
              <a:lstStyle/>
              <a:p>
                <a:r>
                  <a:rPr lang="es-ES" sz="1200" b="1" u="sng" dirty="0" smtClean="0">
                    <a:latin typeface="Arial Narrow" panose="020B0606020202030204" pitchFamily="34" charset="0"/>
                  </a:rPr>
                  <a:t>Restaurante</a:t>
                </a:r>
                <a:endParaRPr lang="es-ES" sz="1200" b="1" u="sng" dirty="0">
                  <a:solidFill>
                    <a:sysClr val="windowText" lastClr="000000"/>
                  </a:solidFill>
                  <a:latin typeface="Arial Narrow" panose="020B0606020202030204" pitchFamily="34" charset="0"/>
                </a:endParaRPr>
              </a:p>
            </p:txBody>
          </p:sp>
          <p:sp>
            <p:nvSpPr>
              <p:cNvPr id="74" name="73 Rectángulo"/>
              <p:cNvSpPr/>
              <p:nvPr/>
            </p:nvSpPr>
            <p:spPr>
              <a:xfrm>
                <a:off x="1146985" y="8868485"/>
                <a:ext cx="720069" cy="276999"/>
              </a:xfrm>
              <a:prstGeom prst="rect">
                <a:avLst/>
              </a:prstGeom>
            </p:spPr>
            <p:txBody>
              <a:bodyPr wrap="none">
                <a:spAutoFit/>
              </a:bodyPr>
              <a:lstStyle/>
              <a:p>
                <a:r>
                  <a:rPr lang="es-ES" sz="1200" b="1" dirty="0" smtClean="0">
                    <a:latin typeface="Arial Narrow" panose="020B0606020202030204" pitchFamily="34" charset="0"/>
                  </a:rPr>
                  <a:t>75 casos</a:t>
                </a:r>
                <a:endParaRPr lang="es-CO" sz="1200" dirty="0"/>
              </a:p>
            </p:txBody>
          </p:sp>
        </p:grpSp>
        <p:pic>
          <p:nvPicPr>
            <p:cNvPr id="88" name="Picture 13"/>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778" b="97778" l="0" r="100000"/>
                      </a14:imgEffect>
                    </a14:imgLayer>
                  </a14:imgProps>
                </a:ext>
                <a:ext uri="{28A0092B-C50C-407E-A947-70E740481C1C}">
                  <a14:useLocalDpi xmlns:a14="http://schemas.microsoft.com/office/drawing/2010/main" val="0"/>
                </a:ext>
              </a:extLst>
            </a:blip>
            <a:srcRect t="5974" r="13735"/>
            <a:stretch/>
          </p:blipFill>
          <p:spPr bwMode="auto">
            <a:xfrm>
              <a:off x="2357954" y="8300359"/>
              <a:ext cx="672937" cy="73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4818108" y="6876256"/>
            <a:ext cx="861100" cy="1584176"/>
            <a:chOff x="3633824" y="8315126"/>
            <a:chExt cx="861100" cy="1584176"/>
          </a:xfrm>
        </p:grpSpPr>
        <p:grpSp>
          <p:nvGrpSpPr>
            <p:cNvPr id="80" name="79 Grupo"/>
            <p:cNvGrpSpPr/>
            <p:nvPr/>
          </p:nvGrpSpPr>
          <p:grpSpPr>
            <a:xfrm>
              <a:off x="3633824" y="8987827"/>
              <a:ext cx="861100" cy="911475"/>
              <a:chOff x="5301781" y="1270665"/>
              <a:chExt cx="861100" cy="911475"/>
            </a:xfrm>
          </p:grpSpPr>
          <p:sp>
            <p:nvSpPr>
              <p:cNvPr id="81" name="80 Rectángulo redondeado"/>
              <p:cNvSpPr/>
              <p:nvPr/>
            </p:nvSpPr>
            <p:spPr>
              <a:xfrm>
                <a:off x="5327048" y="1561312"/>
                <a:ext cx="83256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5,14%</a:t>
                </a:r>
                <a:endParaRPr lang="es-ES" sz="1600" b="1" dirty="0">
                  <a:solidFill>
                    <a:schemeClr val="tx1"/>
                  </a:solidFill>
                  <a:latin typeface="Arial Narrow" panose="020B0606020202030204" pitchFamily="34" charset="0"/>
                </a:endParaRPr>
              </a:p>
            </p:txBody>
          </p:sp>
          <p:sp>
            <p:nvSpPr>
              <p:cNvPr id="82" name="81 Rectángulo"/>
              <p:cNvSpPr/>
              <p:nvPr/>
            </p:nvSpPr>
            <p:spPr>
              <a:xfrm>
                <a:off x="5338616" y="1270665"/>
                <a:ext cx="824265" cy="276999"/>
              </a:xfrm>
              <a:prstGeom prst="rect">
                <a:avLst/>
              </a:prstGeom>
            </p:spPr>
            <p:txBody>
              <a:bodyPr wrap="none">
                <a:spAutoFit/>
              </a:bodyPr>
              <a:lstStyle/>
              <a:p>
                <a:r>
                  <a:rPr lang="es-ES" sz="1200" b="1" u="sng" dirty="0" smtClean="0">
                    <a:latin typeface="Arial Narrow" panose="020B0606020202030204" pitchFamily="34" charset="0"/>
                  </a:rPr>
                  <a:t>Educación</a:t>
                </a:r>
                <a:endParaRPr lang="es-ES" sz="1200" b="1" u="sng" dirty="0">
                  <a:solidFill>
                    <a:sysClr val="windowText" lastClr="000000"/>
                  </a:solidFill>
                  <a:latin typeface="Arial Narrow" panose="020B0606020202030204" pitchFamily="34" charset="0"/>
                </a:endParaRPr>
              </a:p>
            </p:txBody>
          </p:sp>
          <p:sp>
            <p:nvSpPr>
              <p:cNvPr id="83" name="82 Rectángulo"/>
              <p:cNvSpPr/>
              <p:nvPr/>
            </p:nvSpPr>
            <p:spPr>
              <a:xfrm>
                <a:off x="5301781" y="1905141"/>
                <a:ext cx="720069" cy="276999"/>
              </a:xfrm>
              <a:prstGeom prst="rect">
                <a:avLst/>
              </a:prstGeom>
            </p:spPr>
            <p:txBody>
              <a:bodyPr wrap="none">
                <a:spAutoFit/>
              </a:bodyPr>
              <a:lstStyle/>
              <a:p>
                <a:r>
                  <a:rPr lang="es-ES" sz="1200" b="1" dirty="0" smtClean="0">
                    <a:latin typeface="Arial Narrow" panose="020B0606020202030204" pitchFamily="34" charset="0"/>
                  </a:rPr>
                  <a:t>24 casos</a:t>
                </a:r>
                <a:endParaRPr lang="es-CO" sz="1200" dirty="0"/>
              </a:p>
            </p:txBody>
          </p:sp>
        </p:grpSp>
        <p:pic>
          <p:nvPicPr>
            <p:cNvPr id="89" name="Picture 14"/>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6744" l="0" r="92735"/>
                      </a14:imgEffect>
                    </a14:imgLayer>
                  </a14:imgProps>
                </a:ext>
                <a:ext uri="{28A0092B-C50C-407E-A947-70E740481C1C}">
                  <a14:useLocalDpi xmlns:a14="http://schemas.microsoft.com/office/drawing/2010/main" val="0"/>
                </a:ext>
              </a:extLst>
            </a:blip>
            <a:srcRect/>
            <a:stretch>
              <a:fillRect/>
            </a:stretch>
          </p:blipFill>
          <p:spPr bwMode="auto">
            <a:xfrm>
              <a:off x="3636992" y="8315126"/>
              <a:ext cx="854661" cy="78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3 Grupo"/>
          <p:cNvGrpSpPr/>
          <p:nvPr/>
        </p:nvGrpSpPr>
        <p:grpSpPr>
          <a:xfrm>
            <a:off x="2128575" y="6929556"/>
            <a:ext cx="1465466" cy="1519521"/>
            <a:chOff x="4557698" y="6783372"/>
            <a:chExt cx="1465466" cy="1519521"/>
          </a:xfrm>
        </p:grpSpPr>
        <p:grpSp>
          <p:nvGrpSpPr>
            <p:cNvPr id="66" name="65 Grupo"/>
            <p:cNvGrpSpPr/>
            <p:nvPr/>
          </p:nvGrpSpPr>
          <p:grpSpPr>
            <a:xfrm>
              <a:off x="4557698" y="7444062"/>
              <a:ext cx="1465466" cy="858831"/>
              <a:chOff x="3600450" y="1301912"/>
              <a:chExt cx="1465466" cy="858831"/>
            </a:xfrm>
          </p:grpSpPr>
          <p:sp>
            <p:nvSpPr>
              <p:cNvPr id="67" name="66 Rectángulo redondeado"/>
              <p:cNvSpPr/>
              <p:nvPr/>
            </p:nvSpPr>
            <p:spPr>
              <a:xfrm>
                <a:off x="3912518" y="1553220"/>
                <a:ext cx="78301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16,27%</a:t>
                </a:r>
                <a:endParaRPr lang="es-ES" sz="1600" b="1" dirty="0">
                  <a:solidFill>
                    <a:schemeClr val="tx1"/>
                  </a:solidFill>
                  <a:latin typeface="Arial Narrow" panose="020B0606020202030204" pitchFamily="34" charset="0"/>
                </a:endParaRPr>
              </a:p>
            </p:txBody>
          </p:sp>
          <p:sp>
            <p:nvSpPr>
              <p:cNvPr id="68" name="67 Rectángulo"/>
              <p:cNvSpPr/>
              <p:nvPr/>
            </p:nvSpPr>
            <p:spPr>
              <a:xfrm>
                <a:off x="3600450" y="1301912"/>
                <a:ext cx="1465466"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Privado de la libertad</a:t>
                </a:r>
                <a:endParaRPr lang="es-ES" sz="1200" b="1" u="sng" dirty="0">
                  <a:solidFill>
                    <a:sysClr val="windowText" lastClr="000000"/>
                  </a:solidFill>
                  <a:latin typeface="Arial Narrow" panose="020B0606020202030204" pitchFamily="34" charset="0"/>
                </a:endParaRPr>
              </a:p>
            </p:txBody>
          </p:sp>
          <p:sp>
            <p:nvSpPr>
              <p:cNvPr id="69" name="68 Rectángulo"/>
              <p:cNvSpPr/>
              <p:nvPr/>
            </p:nvSpPr>
            <p:spPr>
              <a:xfrm>
                <a:off x="3920197" y="1883744"/>
                <a:ext cx="720069" cy="276999"/>
              </a:xfrm>
              <a:prstGeom prst="rect">
                <a:avLst/>
              </a:prstGeom>
            </p:spPr>
            <p:txBody>
              <a:bodyPr wrap="none">
                <a:spAutoFit/>
              </a:bodyPr>
              <a:lstStyle/>
              <a:p>
                <a:r>
                  <a:rPr lang="es-ES" sz="1200" b="1" dirty="0" smtClean="0">
                    <a:latin typeface="Arial Narrow" panose="020B0606020202030204" pitchFamily="34" charset="0"/>
                  </a:rPr>
                  <a:t>76 casos</a:t>
                </a:r>
                <a:endParaRPr lang="es-CO" sz="1200" dirty="0"/>
              </a:p>
            </p:txBody>
          </p:sp>
        </p:grpSp>
        <p:pic>
          <p:nvPicPr>
            <p:cNvPr id="90"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r="48966"/>
            <a:stretch/>
          </p:blipFill>
          <p:spPr bwMode="auto">
            <a:xfrm>
              <a:off x="4816320" y="6783372"/>
              <a:ext cx="946782" cy="69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7" name="86 CuadroTexto"/>
          <p:cNvSpPr txBox="1"/>
          <p:nvPr/>
        </p:nvSpPr>
        <p:spPr>
          <a:xfrm>
            <a:off x="-16570" y="4771410"/>
            <a:ext cx="2095750" cy="1323439"/>
          </a:xfrm>
          <a:prstGeom prst="rect">
            <a:avLst/>
          </a:prstGeom>
          <a:noFill/>
        </p:spPr>
        <p:txBody>
          <a:bodyPr wrap="square" rtlCol="0">
            <a:spAutoFit/>
          </a:bodyPr>
          <a:lstStyle/>
          <a:p>
            <a:pPr algn="ctr"/>
            <a:r>
              <a:rPr lang="es-ES" sz="1200" b="1" dirty="0" smtClean="0">
                <a:latin typeface="Arial Narrow" panose="020B0606020202030204" pitchFamily="34" charset="0"/>
              </a:rPr>
              <a:t>Total de personas por brotes</a:t>
            </a:r>
          </a:p>
          <a:p>
            <a:pPr algn="ctr"/>
            <a:r>
              <a:rPr lang="es-ES" sz="1600" b="1" dirty="0" smtClean="0">
                <a:solidFill>
                  <a:srgbClr val="C00000"/>
                </a:solidFill>
                <a:latin typeface="Arial Narrow" panose="020B0606020202030204" pitchFamily="34" charset="0"/>
              </a:rPr>
              <a:t>323 Personas</a:t>
            </a:r>
            <a:endParaRPr lang="es-ES" sz="1600" b="1" dirty="0">
              <a:latin typeface="Arial Narrow" panose="020B0606020202030204" pitchFamily="34" charset="0"/>
            </a:endParaRPr>
          </a:p>
          <a:p>
            <a:pPr algn="ctr"/>
            <a:endParaRPr lang="es-ES" sz="1200" b="1" dirty="0" smtClean="0">
              <a:latin typeface="Arial Narrow" panose="020B0606020202030204" pitchFamily="34" charset="0"/>
            </a:endParaRPr>
          </a:p>
          <a:p>
            <a:pPr algn="ctr"/>
            <a:r>
              <a:rPr lang="es-ES" sz="1200" b="1" dirty="0" smtClean="0">
                <a:latin typeface="Arial Narrow" panose="020B0606020202030204" pitchFamily="34" charset="0"/>
              </a:rPr>
              <a:t>Total de personas reporte individual </a:t>
            </a:r>
          </a:p>
          <a:p>
            <a:pPr algn="ctr"/>
            <a:r>
              <a:rPr lang="es-ES" sz="1600" b="1" dirty="0" smtClean="0">
                <a:solidFill>
                  <a:srgbClr val="C00000"/>
                </a:solidFill>
                <a:latin typeface="Arial Narrow" panose="020B0606020202030204" pitchFamily="34" charset="0"/>
              </a:rPr>
              <a:t>144 Personas</a:t>
            </a:r>
            <a:endParaRPr lang="es-ES" sz="1600" b="1" dirty="0">
              <a:solidFill>
                <a:srgbClr val="C00000"/>
              </a:solidFill>
              <a:latin typeface="Arial Narrow" panose="020B0606020202030204" pitchFamily="34" charset="0"/>
            </a:endParaRPr>
          </a:p>
        </p:txBody>
      </p:sp>
      <p:pic>
        <p:nvPicPr>
          <p:cNvPr id="12" name="Imagen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69026" y="521250"/>
            <a:ext cx="5015304" cy="4359477"/>
          </a:xfrm>
          <a:prstGeom prst="rect">
            <a:avLst/>
          </a:prstGeom>
        </p:spPr>
      </p:pic>
    </p:spTree>
    <p:extLst>
      <p:ext uri="{BB962C8B-B14F-4D97-AF65-F5344CB8AC3E}">
        <p14:creationId xmlns:p14="http://schemas.microsoft.com/office/powerpoint/2010/main" val="2603722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a:t>
            </a:r>
            <a:endParaRPr lang="es-ES" sz="1050" b="1" dirty="0">
              <a:latin typeface="Arial Narrow" panose="020B0606020202030204" pitchFamily="34" charset="0"/>
            </a:endParaRPr>
          </a:p>
        </p:txBody>
      </p:sp>
      <p:sp>
        <p:nvSpPr>
          <p:cNvPr id="2" name="1 Título"/>
          <p:cNvSpPr>
            <a:spLocks noGrp="1"/>
          </p:cNvSpPr>
          <p:nvPr>
            <p:ph type="title"/>
          </p:nvPr>
        </p:nvSpPr>
        <p:spPr>
          <a:xfrm>
            <a:off x="135015" y="2267744"/>
            <a:ext cx="6727831" cy="432048"/>
          </a:xfrm>
        </p:spPr>
        <p:txBody>
          <a:bodyPr>
            <a:noAutofit/>
          </a:bodyPr>
          <a:lstStyle/>
          <a:p>
            <a:pPr algn="l"/>
            <a:r>
              <a:rPr lang="es-ES" sz="2000" b="1" dirty="0" smtClean="0">
                <a:latin typeface="Arial Narrow" panose="020B0606020202030204" pitchFamily="34" charset="0"/>
              </a:rPr>
              <a:t>Contenido</a:t>
            </a:r>
            <a:endParaRPr lang="es-ES" sz="2000" b="1" dirty="0">
              <a:latin typeface="Arial Narrow" panose="020B0606020202030204" pitchFamily="34" charset="0"/>
            </a:endParaRPr>
          </a:p>
        </p:txBody>
      </p:sp>
      <p:graphicFrame>
        <p:nvGraphicFramePr>
          <p:cNvPr id="11" name="10 Tabla"/>
          <p:cNvGraphicFramePr>
            <a:graphicFrameLocks noGrp="1"/>
          </p:cNvGraphicFramePr>
          <p:nvPr>
            <p:extLst>
              <p:ext uri="{D42A27DB-BD31-4B8C-83A1-F6EECF244321}">
                <p14:modId xmlns:p14="http://schemas.microsoft.com/office/powerpoint/2010/main" val="2729023164"/>
              </p:ext>
            </p:extLst>
          </p:nvPr>
        </p:nvGraphicFramePr>
        <p:xfrm>
          <a:off x="310116" y="3301637"/>
          <a:ext cx="6552730" cy="4979595"/>
        </p:xfrm>
        <a:graphic>
          <a:graphicData uri="http://schemas.openxmlformats.org/drawingml/2006/table">
            <a:tbl>
              <a:tblPr>
                <a:tableStyleId>{5C22544A-7EE6-4342-B048-85BDC9FD1C3A}</a:tableStyleId>
              </a:tblPr>
              <a:tblGrid>
                <a:gridCol w="5855676">
                  <a:extLst>
                    <a:ext uri="{9D8B030D-6E8A-4147-A177-3AD203B41FA5}">
                      <a16:colId xmlns:a16="http://schemas.microsoft.com/office/drawing/2014/main" val="20001"/>
                    </a:ext>
                  </a:extLst>
                </a:gridCol>
                <a:gridCol w="697054">
                  <a:extLst>
                    <a:ext uri="{9D8B030D-6E8A-4147-A177-3AD203B41FA5}">
                      <a16:colId xmlns:a16="http://schemas.microsoft.com/office/drawing/2014/main" val="20002"/>
                    </a:ext>
                  </a:extLst>
                </a:gridCol>
              </a:tblGrid>
              <a:tr h="334259">
                <a:tc>
                  <a:txBody>
                    <a:bodyPr/>
                    <a:lstStyle/>
                    <a:p>
                      <a:pPr algn="l" fontAlgn="b"/>
                      <a:r>
                        <a:rPr lang="es-CO" sz="1100" b="1" i="0" u="none" strike="noStrike" dirty="0" smtClean="0">
                          <a:solidFill>
                            <a:schemeClr val="tx1"/>
                          </a:solidFill>
                          <a:effectLst/>
                          <a:latin typeface="Arial Narrow" panose="020B0606020202030204" pitchFamily="34" charset="0"/>
                        </a:rPr>
                        <a:t>Tuberculosis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6024">
                <a:tc>
                  <a:txBody>
                    <a:bodyPr/>
                    <a:lstStyle/>
                    <a:p>
                      <a:pPr algn="l" fontAlgn="b"/>
                      <a:r>
                        <a:rPr lang="es-CO" sz="1100" b="1" i="0" u="none" strike="noStrike" dirty="0" smtClean="0">
                          <a:solidFill>
                            <a:schemeClr val="tx1"/>
                          </a:solidFill>
                          <a:effectLst/>
                          <a:latin typeface="Arial Narrow" panose="020B0606020202030204" pitchFamily="34" charset="0"/>
                        </a:rPr>
                        <a:t>INMUNOPREVENENIBLES</a:t>
                      </a:r>
                    </a:p>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8392865"/>
                  </a:ext>
                </a:extLst>
              </a:tr>
              <a:tr h="258694">
                <a:tc>
                  <a:txBody>
                    <a:bodyPr/>
                    <a:lstStyle/>
                    <a:p>
                      <a:pPr algn="l" fontAlgn="b"/>
                      <a:r>
                        <a:rPr lang="es-CO" sz="1100" b="1" i="0" u="none" strike="noStrike" dirty="0" smtClean="0">
                          <a:solidFill>
                            <a:schemeClr val="tx1"/>
                          </a:solidFill>
                          <a:effectLst/>
                          <a:latin typeface="Arial Narrow" panose="020B0606020202030204" pitchFamily="34" charset="0"/>
                        </a:rPr>
                        <a:t>Tosferina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6</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4897074"/>
                  </a:ext>
                </a:extLst>
              </a:tr>
              <a:tr h="288032">
                <a:tc>
                  <a:txBody>
                    <a:bodyPr/>
                    <a:lstStyle/>
                    <a:p>
                      <a:pPr algn="l" fontAlgn="b"/>
                      <a:r>
                        <a:rPr lang="es-CO" sz="1100" b="1" i="0" u="none" strike="noStrike" dirty="0" smtClean="0">
                          <a:solidFill>
                            <a:schemeClr val="tx1"/>
                          </a:solidFill>
                          <a:effectLst/>
                          <a:latin typeface="Arial Narrow" panose="020B0606020202030204" pitchFamily="34" charset="0"/>
                        </a:rPr>
                        <a:t>Parotiditis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8</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983688"/>
                  </a:ext>
                </a:extLst>
              </a:tr>
              <a:tr h="216024">
                <a:tc>
                  <a:txBody>
                    <a:bodyPr/>
                    <a:lstStyle/>
                    <a:p>
                      <a:pPr algn="l" fontAlgn="b"/>
                      <a:r>
                        <a:rPr lang="es-CO" sz="1100" b="1" i="0" u="none" strike="noStrike" dirty="0" smtClean="0">
                          <a:solidFill>
                            <a:schemeClr val="tx1"/>
                          </a:solidFill>
                          <a:effectLst/>
                          <a:latin typeface="Arial Narrow" panose="020B0606020202030204" pitchFamily="34" charset="0"/>
                        </a:rPr>
                        <a:t>Varicela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10</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7911347"/>
                  </a:ext>
                </a:extLst>
              </a:tr>
              <a:tr h="288032">
                <a:tc>
                  <a:txBody>
                    <a:bodyPr/>
                    <a:lstStyle/>
                    <a:p>
                      <a:pPr algn="l" fontAlgn="b"/>
                      <a:r>
                        <a:rPr lang="es-CO" sz="1100" b="1" i="0" u="none" strike="noStrike" dirty="0" smtClean="0">
                          <a:solidFill>
                            <a:schemeClr val="tx1"/>
                          </a:solidFill>
                          <a:effectLst/>
                          <a:latin typeface="Arial Narrow" panose="020B0606020202030204" pitchFamily="34" charset="0"/>
                        </a:rPr>
                        <a:t>Meningitis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12</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9256390"/>
                  </a:ext>
                </a:extLst>
              </a:tr>
              <a:tr h="288032">
                <a:tc>
                  <a:txBody>
                    <a:bodyPr/>
                    <a:lstStyle/>
                    <a:p>
                      <a:pPr algn="l" fontAlgn="b"/>
                      <a:r>
                        <a:rPr lang="es-CO" sz="1100" b="1" i="0" u="none" strike="noStrike" dirty="0" smtClean="0">
                          <a:solidFill>
                            <a:schemeClr val="tx1"/>
                          </a:solidFill>
                          <a:effectLst/>
                          <a:latin typeface="Arial Narrow" panose="020B0606020202030204" pitchFamily="34" charset="0"/>
                        </a:rPr>
                        <a:t>Parálisis flácida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8395484"/>
                  </a:ext>
                </a:extLst>
              </a:tr>
              <a:tr h="360040">
                <a:tc>
                  <a:txBody>
                    <a:bodyPr/>
                    <a:lstStyle/>
                    <a:p>
                      <a:pPr algn="l" fontAlgn="b"/>
                      <a:r>
                        <a:rPr lang="es-CO" sz="1100" b="1" i="0" u="none" strike="noStrike" dirty="0" smtClean="0">
                          <a:solidFill>
                            <a:schemeClr val="tx1"/>
                          </a:solidFill>
                          <a:effectLst/>
                          <a:latin typeface="Arial Narrow" panose="020B0606020202030204" pitchFamily="34" charset="0"/>
                        </a:rPr>
                        <a:t>Síndrome de rubéola congénita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6519428"/>
                  </a:ext>
                </a:extLst>
              </a:tr>
              <a:tr h="288032">
                <a:tc>
                  <a:txBody>
                    <a:bodyPr/>
                    <a:lstStyle/>
                    <a:p>
                      <a:pPr algn="l" fontAlgn="b"/>
                      <a:r>
                        <a:rPr lang="es-CO" sz="1100" b="1" i="0" u="none" strike="noStrike" dirty="0" smtClean="0">
                          <a:solidFill>
                            <a:schemeClr val="tx1"/>
                          </a:solidFill>
                          <a:effectLst/>
                          <a:latin typeface="Arial Narrow" panose="020B0606020202030204" pitchFamily="34" charset="0"/>
                        </a:rPr>
                        <a:t>Tétanos accidental</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816338"/>
                  </a:ext>
                </a:extLst>
              </a:tr>
              <a:tr h="288032">
                <a:tc>
                  <a:txBody>
                    <a:bodyPr/>
                    <a:lstStyle/>
                    <a:p>
                      <a:pPr algn="l" fontAlgn="b"/>
                      <a:r>
                        <a:rPr lang="es-CO" sz="1100" b="1" i="0" u="none" strike="noStrike" dirty="0" smtClean="0">
                          <a:solidFill>
                            <a:schemeClr val="tx1"/>
                          </a:solidFill>
                          <a:effectLst/>
                          <a:latin typeface="Arial Narrow" panose="020B0606020202030204" pitchFamily="34" charset="0"/>
                        </a:rPr>
                        <a:t>ESAVI</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061106"/>
                  </a:ext>
                </a:extLst>
              </a:tr>
              <a:tr h="288032">
                <a:tc>
                  <a:txBody>
                    <a:bodyPr/>
                    <a:lstStyle/>
                    <a:p>
                      <a:pPr algn="l" fontAlgn="b"/>
                      <a:r>
                        <a:rPr lang="es-CO" sz="1100" b="1" i="0" u="none" strike="noStrike" dirty="0" smtClean="0">
                          <a:solidFill>
                            <a:schemeClr val="tx1"/>
                          </a:solidFill>
                          <a:effectLst/>
                          <a:latin typeface="Arial Narrow" panose="020B0606020202030204" pitchFamily="34" charset="0"/>
                        </a:rPr>
                        <a:t>Difteria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284023"/>
                  </a:ext>
                </a:extLst>
              </a:tr>
              <a:tr h="216024">
                <a:tc>
                  <a:txBody>
                    <a:bodyPr/>
                    <a:lstStyle/>
                    <a:p>
                      <a:pPr algn="l" fontAlgn="b"/>
                      <a:r>
                        <a:rPr lang="es-CO" sz="1100" b="1" i="0" u="none" strike="noStrike" dirty="0" smtClean="0">
                          <a:solidFill>
                            <a:schemeClr val="tx1"/>
                          </a:solidFill>
                          <a:effectLst/>
                          <a:latin typeface="Arial Narrow" panose="020B0606020202030204" pitchFamily="34" charset="0"/>
                        </a:rPr>
                        <a:t>Sarampión y rubéola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4874551"/>
                  </a:ext>
                </a:extLst>
              </a:tr>
              <a:tr h="264408">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Hepatitis A</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14</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8803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kern="1200" dirty="0" smtClean="0">
                          <a:solidFill>
                            <a:schemeClr val="tx1"/>
                          </a:solidFill>
                          <a:effectLst/>
                          <a:latin typeface="Arial Narrow" panose="020B0606020202030204" pitchFamily="34" charset="0"/>
                          <a:ea typeface="+mn-ea"/>
                          <a:cs typeface="+mn-cs"/>
                        </a:rPr>
                        <a:t>Intento de suicidio</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16</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2145267"/>
                  </a:ext>
                </a:extLst>
              </a:tr>
              <a:tr h="224913">
                <a:tc>
                  <a:txBody>
                    <a:bodyPr/>
                    <a:lstStyle/>
                    <a:p>
                      <a:r>
                        <a:rPr lang="en-US" sz="1100" b="1" i="0" u="none" strike="noStrike" kern="1200" dirty="0" smtClean="0">
                          <a:solidFill>
                            <a:schemeClr val="tx1"/>
                          </a:solidFill>
                          <a:effectLst/>
                          <a:latin typeface="Arial Narrow" panose="020B0606020202030204" pitchFamily="34" charset="0"/>
                          <a:ea typeface="+mn-ea"/>
                          <a:cs typeface="+mn-cs"/>
                        </a:rPr>
                        <a:t>INTOXICACIONES</a:t>
                      </a:r>
                      <a:endParaRPr lang="en-US" sz="1100" b="1" i="0" u="none" strike="noStrike" kern="1200" dirty="0">
                        <a:solidFill>
                          <a:schemeClr val="tx1"/>
                        </a:solidFill>
                        <a:effectLst/>
                        <a:latin typeface="Arial Narrow" panose="020B0606020202030204" pitchFamily="34" charset="0"/>
                        <a:ea typeface="+mn-ea"/>
                        <a:cs typeface="+mn-cs"/>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18</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9909276"/>
                  </a:ext>
                </a:extLst>
              </a:tr>
              <a:tr h="317370">
                <a:tc>
                  <a:txBody>
                    <a:bodyPr/>
                    <a:lstStyle/>
                    <a:p>
                      <a:pPr algn="l" fontAlgn="b"/>
                      <a:r>
                        <a:rPr lang="es-CO" sz="1100" b="1" i="0" u="none" strike="noStrike" dirty="0" smtClean="0">
                          <a:solidFill>
                            <a:schemeClr val="tx1"/>
                          </a:solidFill>
                          <a:effectLst/>
                          <a:latin typeface="Arial Narrow" panose="020B0606020202030204" pitchFamily="34" charset="0"/>
                        </a:rPr>
                        <a:t>Enfermedades Transmitidas por Alimentos ETA y vehiculizadas por agua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19</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430645">
                <a:tc>
                  <a:txBody>
                    <a:bodyPr/>
                    <a:lstStyle/>
                    <a:p>
                      <a:pPr algn="l" fontAlgn="b"/>
                      <a:r>
                        <a:rPr lang="es-CO" sz="1100" b="1" i="0" u="none" strike="noStrike" dirty="0" smtClean="0">
                          <a:solidFill>
                            <a:schemeClr val="tx1"/>
                          </a:solidFill>
                          <a:effectLst/>
                          <a:latin typeface="Arial Narrow" panose="020B0606020202030204" pitchFamily="34" charset="0"/>
                          <a:hlinkClick r:id="" action="ppaction://noaction"/>
                        </a:rPr>
                        <a:t>Búsqueda Activa Institucional BAI</a:t>
                      </a: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22</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bl>
          </a:graphicData>
        </a:graphic>
      </p:graphicFrame>
      <p:grpSp>
        <p:nvGrpSpPr>
          <p:cNvPr id="13" name="Grupo 12"/>
          <p:cNvGrpSpPr/>
          <p:nvPr/>
        </p:nvGrpSpPr>
        <p:grpSpPr>
          <a:xfrm>
            <a:off x="0" y="107504"/>
            <a:ext cx="7200898" cy="2028564"/>
            <a:chOff x="0" y="14519"/>
            <a:chExt cx="7200898" cy="2121549"/>
          </a:xfrm>
        </p:grpSpPr>
        <p:sp>
          <p:nvSpPr>
            <p:cNvPr id="14"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spcAft>
                  <a:spcPts val="0"/>
                </a:spcAft>
              </a:pPr>
              <a:r>
                <a:rPr lang="es-CO" sz="800" b="1" dirty="0">
                  <a:solidFill>
                    <a:srgbClr val="000000"/>
                  </a:solidFill>
                  <a:latin typeface="Arial Narrow"/>
                  <a:ea typeface="MS Mincho"/>
                </a:rPr>
                <a:t>Periodo epidemiológico 10 de 2020 - </a:t>
              </a:r>
              <a:r>
                <a:rPr lang="pt-BR" sz="800" b="1" dirty="0">
                  <a:solidFill>
                    <a:srgbClr val="000000"/>
                  </a:solidFill>
                  <a:latin typeface="Arial Narrow"/>
                  <a:ea typeface="MS Mincho"/>
                </a:rPr>
                <a:t>Reporte Semanas 1 a 40</a:t>
              </a:r>
              <a:r>
                <a:rPr lang="es-CO" sz="800" b="1" dirty="0">
                  <a:solidFill>
                    <a:srgbClr val="000000"/>
                  </a:solidFill>
                  <a:latin typeface="Arial Narrow"/>
                  <a:ea typeface="MS Mincho"/>
                </a:rPr>
                <a:t> (Hasta Octubre 03</a:t>
              </a:r>
              <a:r>
                <a:rPr lang="es-CO" sz="800" b="1" dirty="0" smtClean="0">
                  <a:solidFill>
                    <a:srgbClr val="000000"/>
                  </a:solidFill>
                  <a:latin typeface="Arial Narrow"/>
                  <a:ea typeface="MS Mincho"/>
                </a:rPr>
                <a:t>)</a:t>
              </a: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3">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Tree>
    <p:extLst>
      <p:ext uri="{BB962C8B-B14F-4D97-AF65-F5344CB8AC3E}">
        <p14:creationId xmlns:p14="http://schemas.microsoft.com/office/powerpoint/2010/main" val="1110354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2" y="26642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2" y="37994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Narrow" panose="020B0606020202030204" pitchFamily="34" charset="0"/>
                </a:rPr>
                <a:t>4</a:t>
              </a: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Curso de vida y agente identificado en la muestra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20 </a:t>
            </a:r>
            <a:endParaRPr lang="es-ES" sz="1050" b="1" dirty="0">
              <a:latin typeface="Arial Narrow" panose="020B0606020202030204" pitchFamily="34" charset="0"/>
            </a:endParaRPr>
          </a:p>
        </p:txBody>
      </p:sp>
      <p:sp>
        <p:nvSpPr>
          <p:cNvPr id="70" name="69 Rectángulo"/>
          <p:cNvSpPr/>
          <p:nvPr/>
        </p:nvSpPr>
        <p:spPr>
          <a:xfrm>
            <a:off x="77562" y="4093862"/>
            <a:ext cx="6902777"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por grupos de edad de los casos notificados de ETA. Periodo epidemiológico 10 de 2020. </a:t>
            </a:r>
            <a:endParaRPr lang="es-ES" sz="1050"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623" y="1075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28" name="127 Rectángulo"/>
          <p:cNvSpPr/>
          <p:nvPr/>
        </p:nvSpPr>
        <p:spPr>
          <a:xfrm>
            <a:off x="-11281" y="8095313"/>
            <a:ext cx="3620159"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de Alimentos implicados en brotes ETA. Periodo epidemiológico 10 de 2020. </a:t>
            </a:r>
            <a:endParaRPr lang="es-ES" sz="1050" dirty="0">
              <a:latin typeface="Arial Narrow" panose="020B0606020202030204" pitchFamily="34" charset="0"/>
            </a:endParaRPr>
          </a:p>
        </p:txBody>
      </p:sp>
      <p:sp>
        <p:nvSpPr>
          <p:cNvPr id="55" name="54 Rectángulo"/>
          <p:cNvSpPr/>
          <p:nvPr/>
        </p:nvSpPr>
        <p:spPr>
          <a:xfrm>
            <a:off x="36243" y="464400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6" name="55 Grupo"/>
          <p:cNvGrpSpPr/>
          <p:nvPr/>
        </p:nvGrpSpPr>
        <p:grpSpPr>
          <a:xfrm>
            <a:off x="313647" y="4757536"/>
            <a:ext cx="5047355" cy="276999"/>
            <a:chOff x="2448322" y="74775"/>
            <a:chExt cx="5047355" cy="276999"/>
          </a:xfrm>
        </p:grpSpPr>
        <p:sp>
          <p:nvSpPr>
            <p:cNvPr id="57" name="5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8" name="57 Conector recto"/>
            <p:cNvCxnSpPr>
              <a:stCxn id="5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3302537" y="74775"/>
              <a:ext cx="4193140" cy="276999"/>
            </a:xfrm>
            <a:prstGeom prst="rect">
              <a:avLst/>
            </a:prstGeom>
            <a:noFill/>
          </p:spPr>
          <p:txBody>
            <a:bodyPr wrap="square" rtlCol="0">
              <a:spAutoFit/>
            </a:bodyPr>
            <a:lstStyle/>
            <a:p>
              <a:r>
                <a:rPr lang="es-ES" sz="1200" b="1" dirty="0">
                  <a:latin typeface="Arial Narrow" panose="020B0606020202030204" pitchFamily="34" charset="0"/>
                </a:rPr>
                <a:t>T</a:t>
              </a:r>
              <a:r>
                <a:rPr lang="es-ES" sz="1200" b="1" dirty="0" smtClean="0">
                  <a:latin typeface="Arial Narrow" panose="020B0606020202030204" pitchFamily="34" charset="0"/>
                </a:rPr>
                <a:t>ipo de alimento y síntomas</a:t>
              </a:r>
              <a:endParaRPr lang="es-ES" sz="1200" b="1" dirty="0">
                <a:latin typeface="Arial Narrow" panose="020B0606020202030204" pitchFamily="34" charset="0"/>
              </a:endParaRPr>
            </a:p>
          </p:txBody>
        </p:sp>
      </p:grpSp>
      <p:sp>
        <p:nvSpPr>
          <p:cNvPr id="65" name="64 Rectángulo"/>
          <p:cNvSpPr/>
          <p:nvPr/>
        </p:nvSpPr>
        <p:spPr>
          <a:xfrm>
            <a:off x="3726650" y="8002979"/>
            <a:ext cx="3460378"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de Síntomas en pacientes. ETA. Periodo epidemiológico 10 2020. </a:t>
            </a:r>
            <a:endParaRPr lang="es-ES" sz="1050" dirty="0">
              <a:latin typeface="Arial Narrow" panose="020B0606020202030204" pitchFamily="34" charset="0"/>
            </a:endParaRPr>
          </a:p>
        </p:txBody>
      </p:sp>
      <p:graphicFrame>
        <p:nvGraphicFramePr>
          <p:cNvPr id="20" name="Gráfico 19"/>
          <p:cNvGraphicFramePr>
            <a:graphicFrameLocks/>
          </p:cNvGraphicFramePr>
          <p:nvPr>
            <p:extLst>
              <p:ext uri="{D42A27DB-BD31-4B8C-83A1-F6EECF244321}">
                <p14:modId xmlns:p14="http://schemas.microsoft.com/office/powerpoint/2010/main" val="372017971"/>
              </p:ext>
            </p:extLst>
          </p:nvPr>
        </p:nvGraphicFramePr>
        <p:xfrm>
          <a:off x="0" y="1043838"/>
          <a:ext cx="7128842" cy="30438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Gráfico 21"/>
          <p:cNvGraphicFramePr>
            <a:graphicFrameLocks/>
          </p:cNvGraphicFramePr>
          <p:nvPr>
            <p:extLst>
              <p:ext uri="{D42A27DB-BD31-4B8C-83A1-F6EECF244321}">
                <p14:modId xmlns:p14="http://schemas.microsoft.com/office/powerpoint/2010/main" val="2441944193"/>
              </p:ext>
            </p:extLst>
          </p:nvPr>
        </p:nvGraphicFramePr>
        <p:xfrm>
          <a:off x="-32177" y="5217977"/>
          <a:ext cx="3690938" cy="2877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Gráfico 23"/>
          <p:cNvGraphicFramePr>
            <a:graphicFrameLocks/>
          </p:cNvGraphicFramePr>
          <p:nvPr>
            <p:extLst>
              <p:ext uri="{D42A27DB-BD31-4B8C-83A1-F6EECF244321}">
                <p14:modId xmlns:p14="http://schemas.microsoft.com/office/powerpoint/2010/main" val="984916606"/>
              </p:ext>
            </p:extLst>
          </p:nvPr>
        </p:nvGraphicFramePr>
        <p:xfrm>
          <a:off x="3697669" y="5261592"/>
          <a:ext cx="3451389" cy="28337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8417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50" y="1439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354" y="12792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21 </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 name="Imagen 4"/>
          <p:cNvPicPr>
            <a:picLocks noChangeAspect="1"/>
          </p:cNvPicPr>
          <p:nvPr/>
        </p:nvPicPr>
        <p:blipFill>
          <a:blip r:embed="rId2"/>
          <a:stretch>
            <a:fillRect/>
          </a:stretch>
        </p:blipFill>
        <p:spPr>
          <a:xfrm>
            <a:off x="1126293" y="114180"/>
            <a:ext cx="2597121" cy="323116"/>
          </a:xfrm>
          <a:prstGeom prst="rect">
            <a:avLst/>
          </a:prstGeom>
        </p:spPr>
      </p:pic>
      <p:sp>
        <p:nvSpPr>
          <p:cNvPr id="30" name="17 Rectángulo"/>
          <p:cNvSpPr/>
          <p:nvPr/>
        </p:nvSpPr>
        <p:spPr>
          <a:xfrm>
            <a:off x="196649" y="4367042"/>
            <a:ext cx="4946011"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ETA. Medellín, a Periodo epidemiológico 09  acumulado  de 2016-2020. </a:t>
            </a:r>
            <a:endParaRPr lang="es-ES" sz="1050" dirty="0">
              <a:latin typeface="Arial Narrow" panose="020B0606020202030204" pitchFamily="34" charset="0"/>
            </a:endParaRPr>
          </a:p>
        </p:txBody>
      </p:sp>
      <p:sp>
        <p:nvSpPr>
          <p:cNvPr id="11" name="13 Rectángulo"/>
          <p:cNvSpPr/>
          <p:nvPr/>
        </p:nvSpPr>
        <p:spPr>
          <a:xfrm>
            <a:off x="9418" y="4795018"/>
            <a:ext cx="7201344"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 name="25 Grupo"/>
          <p:cNvGrpSpPr/>
          <p:nvPr/>
        </p:nvGrpSpPr>
        <p:grpSpPr>
          <a:xfrm>
            <a:off x="286822" y="4922194"/>
            <a:ext cx="3446504" cy="276999"/>
            <a:chOff x="2448322" y="74775"/>
            <a:chExt cx="3446504" cy="276999"/>
          </a:xfrm>
        </p:grpSpPr>
        <p:sp>
          <p:nvSpPr>
            <p:cNvPr id="14"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5" name="27 Conector recto"/>
            <p:cNvCxnSpPr>
              <a:stCxn id="1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7" name="38 CuadroTexto"/>
          <p:cNvSpPr txBox="1"/>
          <p:nvPr/>
        </p:nvSpPr>
        <p:spPr>
          <a:xfrm>
            <a:off x="945066" y="5365661"/>
            <a:ext cx="2578141"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de notificación inmediata notificados </a:t>
            </a:r>
            <a:r>
              <a:rPr lang="es-CO" sz="1050" b="1" dirty="0">
                <a:latin typeface="Arial Narrow" panose="020B0606020202030204" pitchFamily="34" charset="0"/>
              </a:rPr>
              <a:t>oportunamente</a:t>
            </a:r>
            <a:endParaRPr lang="es-ES" sz="1050" b="1" dirty="0">
              <a:latin typeface="Arial Narrow" panose="020B0606020202030204" pitchFamily="34" charset="0"/>
            </a:endParaRPr>
          </a:p>
        </p:txBody>
      </p:sp>
      <p:sp>
        <p:nvSpPr>
          <p:cNvPr id="18" name="42 CuadroTexto"/>
          <p:cNvSpPr txBox="1"/>
          <p:nvPr/>
        </p:nvSpPr>
        <p:spPr>
          <a:xfrm>
            <a:off x="1065973" y="6316205"/>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 los que se les </a:t>
            </a:r>
            <a:r>
              <a:rPr lang="es-CO" sz="1050" b="1" dirty="0" smtClean="0">
                <a:latin typeface="Arial Narrow" panose="020B0606020202030204" pitchFamily="34" charset="0"/>
              </a:rPr>
              <a:t>detecto modo </a:t>
            </a:r>
            <a:r>
              <a:rPr lang="es-CO" sz="1050" b="1" dirty="0">
                <a:latin typeface="Arial Narrow" panose="020B0606020202030204" pitchFamily="34" charset="0"/>
              </a:rPr>
              <a:t>de transmisión</a:t>
            </a:r>
            <a:endParaRPr lang="es-ES" sz="1050" b="1" dirty="0">
              <a:latin typeface="Arial Narrow" panose="020B0606020202030204" pitchFamily="34" charset="0"/>
            </a:endParaRPr>
          </a:p>
        </p:txBody>
      </p:sp>
      <p:sp>
        <p:nvSpPr>
          <p:cNvPr id="19" name="46 CuadroTexto"/>
          <p:cNvSpPr txBox="1"/>
          <p:nvPr/>
        </p:nvSpPr>
        <p:spPr>
          <a:xfrm>
            <a:off x="1615254" y="6676374"/>
            <a:ext cx="829074"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100,0%</a:t>
            </a:r>
          </a:p>
        </p:txBody>
      </p:sp>
      <p:sp>
        <p:nvSpPr>
          <p:cNvPr id="20" name="47 CuadroTexto"/>
          <p:cNvSpPr txBox="1"/>
          <p:nvPr/>
        </p:nvSpPr>
        <p:spPr>
          <a:xfrm>
            <a:off x="3528442" y="5365661"/>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con identificación </a:t>
            </a:r>
            <a:r>
              <a:rPr lang="es-CO" sz="1050" b="1" dirty="0" smtClean="0">
                <a:latin typeface="Arial Narrow" panose="020B0606020202030204" pitchFamily="34" charset="0"/>
              </a:rPr>
              <a:t>de agente </a:t>
            </a:r>
            <a:r>
              <a:rPr lang="es-CO" sz="1050" b="1" dirty="0">
                <a:latin typeface="Arial Narrow" panose="020B0606020202030204" pitchFamily="34" charset="0"/>
              </a:rPr>
              <a:t>etiológico</a:t>
            </a:r>
          </a:p>
        </p:txBody>
      </p:sp>
      <p:sp>
        <p:nvSpPr>
          <p:cNvPr id="21" name="48 CuadroTexto"/>
          <p:cNvSpPr txBox="1"/>
          <p:nvPr/>
        </p:nvSpPr>
        <p:spPr>
          <a:xfrm>
            <a:off x="4255474" y="5747941"/>
            <a:ext cx="670375"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0,0% </a:t>
            </a:r>
            <a:endParaRPr lang="es-ES" b="1" dirty="0">
              <a:solidFill>
                <a:srgbClr val="C00000"/>
              </a:solidFill>
              <a:latin typeface="Arial Narrow" panose="020B0606020202030204" pitchFamily="34" charset="0"/>
            </a:endParaRPr>
          </a:p>
        </p:txBody>
      </p:sp>
      <p:sp>
        <p:nvSpPr>
          <p:cNvPr id="22" name="43 CuadroTexto"/>
          <p:cNvSpPr txBox="1"/>
          <p:nvPr/>
        </p:nvSpPr>
        <p:spPr>
          <a:xfrm>
            <a:off x="3470055" y="6317883"/>
            <a:ext cx="2241210" cy="45704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 </a:t>
            </a:r>
            <a:r>
              <a:rPr lang="es-CO" sz="1050" b="1" dirty="0">
                <a:latin typeface="Arial Narrow" panose="020B0606020202030204" pitchFamily="34" charset="0"/>
              </a:rPr>
              <a:t>con toma de muestra</a:t>
            </a:r>
          </a:p>
        </p:txBody>
      </p:sp>
      <p:sp>
        <p:nvSpPr>
          <p:cNvPr id="23" name="49 CuadroTexto"/>
          <p:cNvSpPr txBox="1"/>
          <p:nvPr/>
        </p:nvSpPr>
        <p:spPr>
          <a:xfrm>
            <a:off x="4229022" y="6684045"/>
            <a:ext cx="723275"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33,3%</a:t>
            </a:r>
          </a:p>
        </p:txBody>
      </p:sp>
      <p:cxnSp>
        <p:nvCxnSpPr>
          <p:cNvPr id="24" name="51 Conector recto de flecha"/>
          <p:cNvCxnSpPr/>
          <p:nvPr/>
        </p:nvCxnSpPr>
        <p:spPr>
          <a:xfrm flipH="1">
            <a:off x="1103436" y="6189281"/>
            <a:ext cx="472402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25" name="91 CuadroTexto"/>
          <p:cNvSpPr txBox="1"/>
          <p:nvPr/>
        </p:nvSpPr>
        <p:spPr>
          <a:xfrm>
            <a:off x="1580470" y="5753362"/>
            <a:ext cx="776175"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20,0% </a:t>
            </a:r>
            <a:endParaRPr lang="es-ES" b="1" dirty="0">
              <a:solidFill>
                <a:srgbClr val="C00000"/>
              </a:solidFill>
              <a:latin typeface="Arial Narrow" panose="020B0606020202030204" pitchFamily="34" charset="0"/>
            </a:endParaRPr>
          </a:p>
        </p:txBody>
      </p:sp>
      <p:sp>
        <p:nvSpPr>
          <p:cNvPr id="26" name="31 Rectángulo"/>
          <p:cNvSpPr/>
          <p:nvPr/>
        </p:nvSpPr>
        <p:spPr>
          <a:xfrm>
            <a:off x="-494" y="7574340"/>
            <a:ext cx="7171815" cy="1569660"/>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nivel individual el sitio de mayor ocurrencia de las ETA es el hogar, debido a inadecuadas </a:t>
            </a:r>
            <a:r>
              <a:rPr lang="es-CO" sz="1200" dirty="0" smtClean="0">
                <a:solidFill>
                  <a:srgbClr val="FF0000"/>
                </a:solidFill>
                <a:latin typeface="Arial Narrow" panose="020B0606020202030204" pitchFamily="34" charset="0"/>
              </a:rPr>
              <a:t>prácticas de </a:t>
            </a:r>
            <a:r>
              <a:rPr lang="es-CO" sz="1200" dirty="0" err="1" smtClean="0">
                <a:solidFill>
                  <a:srgbClr val="FF0000"/>
                </a:solidFill>
                <a:latin typeface="Arial Narrow" panose="020B0606020202030204" pitchFamily="34" charset="0"/>
              </a:rPr>
              <a:t>manofactura</a:t>
            </a:r>
            <a:r>
              <a:rPr lang="es-CO" sz="1200" dirty="0" smtClean="0">
                <a:solidFill>
                  <a:srgbClr val="FF0000"/>
                </a:solidFill>
                <a:latin typeface="Arial Narrow" panose="020B0606020202030204" pitchFamily="34" charset="0"/>
              </a:rPr>
              <a:t> </a:t>
            </a:r>
            <a:r>
              <a:rPr lang="es-CO" sz="1200" dirty="0">
                <a:solidFill>
                  <a:srgbClr val="FF0000"/>
                </a:solidFill>
                <a:latin typeface="Arial Narrow" panose="020B0606020202030204" pitchFamily="34" charset="0"/>
              </a:rPr>
              <a:t>a lo largo de toda la cadena de producción de los alimentos como son: la inadecuada conservación de los alimentos, el enfriamiento lento y la contaminación cruzada.</a:t>
            </a:r>
          </a:p>
          <a:p>
            <a:pPr algn="just"/>
            <a:r>
              <a:rPr lang="es-CO" sz="1200" dirty="0">
                <a:solidFill>
                  <a:srgbClr val="FF0000"/>
                </a:solidFill>
                <a:latin typeface="Arial Narrow" panose="020B0606020202030204" pitchFamily="34" charset="0"/>
              </a:rPr>
              <a:t>Los alimentos más involucrados son los alimentos </a:t>
            </a:r>
            <a:r>
              <a:rPr lang="es-CO" sz="1200" dirty="0" smtClean="0">
                <a:solidFill>
                  <a:srgbClr val="FF0000"/>
                </a:solidFill>
                <a:latin typeface="Arial Narrow" panose="020B0606020202030204" pitchFamily="34" charset="0"/>
              </a:rPr>
              <a:t>que contiene productos de mar </a:t>
            </a:r>
            <a:r>
              <a:rPr lang="es-CO" sz="1200" dirty="0" err="1" smtClean="0">
                <a:solidFill>
                  <a:srgbClr val="FF0000"/>
                </a:solidFill>
                <a:latin typeface="Arial Narrow" panose="020B0606020202030204" pitchFamily="34" charset="0"/>
              </a:rPr>
              <a:t>orio</a:t>
            </a:r>
            <a:r>
              <a:rPr lang="es-CO" sz="1200" dirty="0" smtClean="0">
                <a:solidFill>
                  <a:srgbClr val="FF0000"/>
                </a:solidFill>
                <a:latin typeface="Arial Narrow" panose="020B0606020202030204" pitchFamily="34" charset="0"/>
              </a:rPr>
              <a:t>  </a:t>
            </a:r>
            <a:r>
              <a:rPr lang="es-CO" sz="1200" dirty="0">
                <a:solidFill>
                  <a:srgbClr val="FF0000"/>
                </a:solidFill>
                <a:latin typeface="Arial Narrow" panose="020B0606020202030204" pitchFamily="34" charset="0"/>
              </a:rPr>
              <a:t>y la sintomatología más predominante es la gastrointestinal.</a:t>
            </a:r>
          </a:p>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pesar de todas las acciones  y esfuerzos se ve demora en la notificación,  lo que no permite en muchas  ocasiones un estudio más asertivo con la afectación de los indicadores para el evento como: oportunidad, toma de muestras e identificación del agente causal</a:t>
            </a:r>
          </a:p>
        </p:txBody>
      </p:sp>
      <p:sp>
        <p:nvSpPr>
          <p:cNvPr id="27" name="32 Rectángulo"/>
          <p:cNvSpPr/>
          <p:nvPr/>
        </p:nvSpPr>
        <p:spPr>
          <a:xfrm>
            <a:off x="0" y="7093007"/>
            <a:ext cx="7200900" cy="42111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8" name="33 Grupo"/>
          <p:cNvGrpSpPr/>
          <p:nvPr/>
        </p:nvGrpSpPr>
        <p:grpSpPr>
          <a:xfrm>
            <a:off x="192038" y="7147421"/>
            <a:ext cx="3446504" cy="304699"/>
            <a:chOff x="2448322" y="33831"/>
            <a:chExt cx="3446504" cy="276999"/>
          </a:xfrm>
        </p:grpSpPr>
        <p:sp>
          <p:nvSpPr>
            <p:cNvPr id="29" name="34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1" name="35 Conector recto"/>
            <p:cNvCxnSpPr>
              <a:stCxn id="29"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36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Finales</a:t>
              </a:r>
              <a:endParaRPr lang="es-ES" sz="1200" b="1" dirty="0">
                <a:latin typeface="Arial Narrow" panose="020B0606020202030204" pitchFamily="34" charset="0"/>
              </a:endParaRPr>
            </a:p>
          </p:txBody>
        </p:sp>
      </p:grpSp>
      <p:graphicFrame>
        <p:nvGraphicFramePr>
          <p:cNvPr id="33" name="4 Gráfico"/>
          <p:cNvGraphicFramePr>
            <a:graphicFrameLocks/>
          </p:cNvGraphicFramePr>
          <p:nvPr>
            <p:extLst>
              <p:ext uri="{D42A27DB-BD31-4B8C-83A1-F6EECF244321}">
                <p14:modId xmlns:p14="http://schemas.microsoft.com/office/powerpoint/2010/main" val="209187528"/>
              </p:ext>
            </p:extLst>
          </p:nvPr>
        </p:nvGraphicFramePr>
        <p:xfrm>
          <a:off x="191543" y="561422"/>
          <a:ext cx="6979777" cy="38056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3130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22</a:t>
            </a:r>
            <a:endParaRPr lang="es-ES" sz="1050" b="1" dirty="0">
              <a:latin typeface="Arial Narrow" panose="020B0606020202030204" pitchFamily="34" charset="0"/>
            </a:endParaRPr>
          </a:p>
        </p:txBody>
      </p:sp>
      <p:sp>
        <p:nvSpPr>
          <p:cNvPr id="2" name="1 Título"/>
          <p:cNvSpPr>
            <a:spLocks noGrp="1"/>
          </p:cNvSpPr>
          <p:nvPr>
            <p:ph type="title"/>
          </p:nvPr>
        </p:nvSpPr>
        <p:spPr>
          <a:xfrm>
            <a:off x="149005" y="2339752"/>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7" name="6 Rectángulo"/>
          <p:cNvSpPr/>
          <p:nvPr/>
        </p:nvSpPr>
        <p:spPr>
          <a:xfrm>
            <a:off x="0" y="2631775"/>
            <a:ext cx="7200900" cy="2123658"/>
          </a:xfrm>
          <a:prstGeom prst="rect">
            <a:avLst/>
          </a:prstGeom>
        </p:spPr>
        <p:txBody>
          <a:bodyPr wrap="square">
            <a:spAutoFit/>
          </a:bodyPr>
          <a:lstStyle/>
          <a:p>
            <a:pPr algn="just"/>
            <a:r>
              <a:rPr lang="es-CO" sz="1200" dirty="0">
                <a:latin typeface="Arial Narrow" panose="020B0606020202030204" pitchFamily="34" charset="0"/>
              </a:rPr>
              <a:t>Para el mes de agosto, semanas 32 a la 35, se consolidan datos de 165 Unidades Primarias Generadoras de Datos (UPGD); cabe anotar que este número de UPGD, obedece al cierre temporal de algunas sedes por pandemia.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El promedio en la ejecución de la Búsqueda Activa Institucional (BAI) para el mes a reportar fue del 74%, por debajo de la línea base para la ciudad (75%).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En línea con los criterios para realización de Búsqueda Activa Institucional dispuestos en el documento técnico Metodología de Búsqueda Activa Institucional por RIPS y los lineamientos 2020 del Instituto Nacional de Salud, desde la Secretaría de Salud de Medellín se realizó Búsqueda Retrospectiva Institucional (BRI).  El detalle de hallazgos de estos criterios por UPGD y su correlación con los hallazgos BRI, se aprecia a continuación:</a:t>
            </a:r>
          </a:p>
          <a:p>
            <a:pPr algn="just"/>
            <a:r>
              <a:rPr lang="es-ES" sz="1200" dirty="0" smtClean="0">
                <a:latin typeface="Arial Narrow" panose="020B0606020202030204" pitchFamily="34" charset="0"/>
              </a:rPr>
              <a:t> </a:t>
            </a:r>
            <a:endParaRPr lang="es-ES" sz="1200" dirty="0">
              <a:latin typeface="Arial Narrow" panose="020B0606020202030204" pitchFamily="34" charset="0"/>
            </a:endParaRPr>
          </a:p>
        </p:txBody>
      </p:sp>
      <p:sp>
        <p:nvSpPr>
          <p:cNvPr id="11" name="10 Rectángulo"/>
          <p:cNvSpPr/>
          <p:nvPr/>
        </p:nvSpPr>
        <p:spPr>
          <a:xfrm>
            <a:off x="440014" y="4561091"/>
            <a:ext cx="6111494" cy="253916"/>
          </a:xfrm>
          <a:prstGeom prst="rect">
            <a:avLst/>
          </a:prstGeom>
        </p:spPr>
        <p:txBody>
          <a:bodyPr wrap="square">
            <a:spAutoFit/>
          </a:bodyPr>
          <a:lstStyle/>
          <a:p>
            <a:r>
              <a:rPr lang="es-CO" sz="1050" dirty="0">
                <a:latin typeface="Arial Narrow" panose="020B0606020202030204" pitchFamily="34" charset="0"/>
              </a:rPr>
              <a:t>Tabla 1. Número de UPGD según criterio para realización de Búsqueda Activa Institucional, BRI SSM, </a:t>
            </a:r>
            <a:r>
              <a:rPr lang="es-CO" sz="1050" dirty="0" smtClean="0">
                <a:latin typeface="Arial Narrow" panose="020B0606020202030204" pitchFamily="34" charset="0"/>
              </a:rPr>
              <a:t>agosto </a:t>
            </a:r>
            <a:r>
              <a:rPr lang="es-CO" sz="1050" dirty="0">
                <a:latin typeface="Arial Narrow" panose="020B0606020202030204" pitchFamily="34" charset="0"/>
              </a:rPr>
              <a:t>de 2020</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181217"/>
            <a:chOff x="0" y="14519"/>
            <a:chExt cx="7200898" cy="2181217"/>
          </a:xfrm>
        </p:grpSpPr>
        <p:sp>
          <p:nvSpPr>
            <p:cNvPr id="14" name="501 Cuadro de texto"/>
            <p:cNvSpPr txBox="1"/>
            <p:nvPr/>
          </p:nvSpPr>
          <p:spPr>
            <a:xfrm>
              <a:off x="576114" y="1744251"/>
              <a:ext cx="3672408"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smtClean="0">
                  <a:solidFill>
                    <a:srgbClr val="000000"/>
                  </a:solidFill>
                  <a:latin typeface="Arial Narrow"/>
                  <a:ea typeface="MS Mincho"/>
                </a:rPr>
                <a:t>Mes de agosto de 2020 </a:t>
              </a:r>
              <a:r>
                <a:rPr lang="es-CO" sz="800" b="1" dirty="0">
                  <a:solidFill>
                    <a:srgbClr val="000000"/>
                  </a:solidFill>
                  <a:latin typeface="Arial Narrow"/>
                  <a:ea typeface="MS Mincho"/>
                </a:rPr>
                <a:t>-  </a:t>
              </a:r>
              <a:r>
                <a:rPr lang="pt-BR" sz="800" b="1" dirty="0">
                  <a:solidFill>
                    <a:srgbClr val="000000"/>
                  </a:solidFill>
                  <a:latin typeface="Arial Narrow"/>
                  <a:ea typeface="MS Mincho"/>
                </a:rPr>
                <a:t>Reporte Semanas </a:t>
              </a:r>
              <a:r>
                <a:rPr lang="pt-BR" sz="800" b="1" dirty="0" smtClean="0">
                  <a:solidFill>
                    <a:srgbClr val="000000"/>
                  </a:solidFill>
                  <a:latin typeface="Arial Narrow"/>
                  <a:ea typeface="MS Mincho"/>
                </a:rPr>
                <a:t>32 </a:t>
              </a:r>
              <a:r>
                <a:rPr lang="pt-BR" sz="800" b="1" dirty="0">
                  <a:solidFill>
                    <a:srgbClr val="000000"/>
                  </a:solidFill>
                  <a:latin typeface="Arial Narrow"/>
                  <a:ea typeface="MS Mincho"/>
                </a:rPr>
                <a:t>a </a:t>
              </a:r>
              <a:r>
                <a:rPr lang="pt-BR" sz="800" b="1" dirty="0" smtClean="0">
                  <a:solidFill>
                    <a:srgbClr val="000000"/>
                  </a:solidFill>
                  <a:latin typeface="Arial Narrow"/>
                  <a:ea typeface="MS Mincho"/>
                </a:rPr>
                <a:t>35</a:t>
              </a:r>
              <a:endParaRPr lang="es-ES" sz="1200" dirty="0">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pic>
        <p:nvPicPr>
          <p:cNvPr id="19" name="Imagen 18"/>
          <p:cNvPicPr/>
          <p:nvPr/>
        </p:nvPicPr>
        <p:blipFill>
          <a:blip r:embed="rId5">
            <a:extLst>
              <a:ext uri="{28A0092B-C50C-407E-A947-70E740481C1C}">
                <a14:useLocalDpi xmlns:a14="http://schemas.microsoft.com/office/drawing/2010/main" val="0"/>
              </a:ext>
            </a:extLst>
          </a:blip>
          <a:srcRect/>
          <a:stretch>
            <a:fillRect/>
          </a:stretch>
        </p:blipFill>
        <p:spPr bwMode="auto">
          <a:xfrm>
            <a:off x="440014" y="4835174"/>
            <a:ext cx="6328788" cy="3999192"/>
          </a:xfrm>
          <a:prstGeom prst="rect">
            <a:avLst/>
          </a:prstGeom>
          <a:noFill/>
          <a:ln>
            <a:noFill/>
          </a:ln>
        </p:spPr>
      </p:pic>
    </p:spTree>
    <p:extLst>
      <p:ext uri="{BB962C8B-B14F-4D97-AF65-F5344CB8AC3E}">
        <p14:creationId xmlns:p14="http://schemas.microsoft.com/office/powerpoint/2010/main" val="34763382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23</a:t>
            </a:r>
            <a:endParaRPr lang="es-ES" sz="1050" b="1" dirty="0">
              <a:latin typeface="Arial Narrow" panose="020B0606020202030204" pitchFamily="34" charset="0"/>
            </a:endParaRPr>
          </a:p>
        </p:txBody>
      </p:sp>
      <p:sp>
        <p:nvSpPr>
          <p:cNvPr id="2" name="1 Título"/>
          <p:cNvSpPr>
            <a:spLocks noGrp="1"/>
          </p:cNvSpPr>
          <p:nvPr>
            <p:ph type="title"/>
          </p:nvPr>
        </p:nvSpPr>
        <p:spPr>
          <a:xfrm>
            <a:off x="149005" y="2339752"/>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12" name="11 Rectángulo"/>
          <p:cNvSpPr/>
          <p:nvPr/>
        </p:nvSpPr>
        <p:spPr>
          <a:xfrm>
            <a:off x="355255" y="2995154"/>
            <a:ext cx="6523829" cy="415498"/>
          </a:xfrm>
          <a:prstGeom prst="rect">
            <a:avLst/>
          </a:prstGeom>
        </p:spPr>
        <p:txBody>
          <a:bodyPr wrap="square">
            <a:spAutoFit/>
          </a:bodyPr>
          <a:lstStyle/>
          <a:p>
            <a:pPr algn="ctr"/>
            <a:r>
              <a:rPr lang="es-CO" sz="1050" dirty="0">
                <a:latin typeface="Arial Narrow" panose="020B0606020202030204" pitchFamily="34" charset="0"/>
              </a:rPr>
              <a:t>Tabla 2. Correlación  de UPGD con silencio en la notificación/ UPGD con casos no notificados para el criterio,  BRI SSM, </a:t>
            </a:r>
            <a:r>
              <a:rPr lang="es-CO" sz="1050" dirty="0" smtClean="0">
                <a:latin typeface="Arial Narrow" panose="020B0606020202030204" pitchFamily="34" charset="0"/>
              </a:rPr>
              <a:t>agosto </a:t>
            </a:r>
            <a:r>
              <a:rPr lang="es-CO" sz="1050" dirty="0">
                <a:latin typeface="Arial Narrow" panose="020B0606020202030204" pitchFamily="34" charset="0"/>
              </a:rPr>
              <a:t>de 2020</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121549"/>
            <a:chOff x="0" y="14519"/>
            <a:chExt cx="7200898" cy="2121549"/>
          </a:xfrm>
        </p:grpSpPr>
        <p:sp>
          <p:nvSpPr>
            <p:cNvPr id="14" name="501 Cuadro de texto"/>
            <p:cNvSpPr txBox="1"/>
            <p:nvPr/>
          </p:nvSpPr>
          <p:spPr>
            <a:xfrm>
              <a:off x="576114" y="1684583"/>
              <a:ext cx="3816424"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agosto de 2020 -  </a:t>
              </a:r>
              <a:r>
                <a:rPr lang="pt-BR" sz="800" b="1" dirty="0">
                  <a:solidFill>
                    <a:srgbClr val="000000"/>
                  </a:solidFill>
                  <a:latin typeface="Arial Narrow"/>
                  <a:ea typeface="MS Mincho"/>
                </a:rPr>
                <a:t>Reporte Semanas 32 a 35</a:t>
              </a:r>
              <a:endParaRPr lang="es-ES" sz="1200" dirty="0">
                <a:latin typeface="Times New Roman"/>
                <a:ea typeface="Times New Roman"/>
              </a:endParaRPr>
            </a:p>
          </p:txBody>
        </p:sp>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pic>
        <p:nvPicPr>
          <p:cNvPr id="19" name="Imagen 18"/>
          <p:cNvPicPr/>
          <p:nvPr/>
        </p:nvPicPr>
        <p:blipFill>
          <a:blip r:embed="rId5">
            <a:extLst>
              <a:ext uri="{28A0092B-C50C-407E-A947-70E740481C1C}">
                <a14:useLocalDpi xmlns:a14="http://schemas.microsoft.com/office/drawing/2010/main" val="0"/>
              </a:ext>
            </a:extLst>
          </a:blip>
          <a:srcRect/>
          <a:stretch>
            <a:fillRect/>
          </a:stretch>
        </p:blipFill>
        <p:spPr bwMode="auto">
          <a:xfrm>
            <a:off x="506022" y="3436758"/>
            <a:ext cx="6337621" cy="3343011"/>
          </a:xfrm>
          <a:prstGeom prst="rect">
            <a:avLst/>
          </a:prstGeom>
          <a:noFill/>
          <a:ln>
            <a:noFill/>
          </a:ln>
        </p:spPr>
      </p:pic>
    </p:spTree>
    <p:extLst>
      <p:ext uri="{BB962C8B-B14F-4D97-AF65-F5344CB8AC3E}">
        <p14:creationId xmlns:p14="http://schemas.microsoft.com/office/powerpoint/2010/main" val="11556057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24</a:t>
            </a:r>
            <a:endParaRPr lang="es-ES" sz="1050" b="1" dirty="0">
              <a:latin typeface="Arial Narrow" panose="020B0606020202030204" pitchFamily="34" charset="0"/>
            </a:endParaRPr>
          </a:p>
        </p:txBody>
      </p:sp>
      <p:sp>
        <p:nvSpPr>
          <p:cNvPr id="3" name="2 Rectángulo"/>
          <p:cNvSpPr/>
          <p:nvPr/>
        </p:nvSpPr>
        <p:spPr>
          <a:xfrm>
            <a:off x="2016274" y="4470379"/>
            <a:ext cx="3043132" cy="253916"/>
          </a:xfrm>
          <a:prstGeom prst="rect">
            <a:avLst/>
          </a:prstGeom>
        </p:spPr>
        <p:txBody>
          <a:bodyPr wrap="square">
            <a:spAutoFit/>
          </a:bodyPr>
          <a:lstStyle/>
          <a:p>
            <a:r>
              <a:rPr lang="es-CO" sz="1050" b="1" dirty="0">
                <a:latin typeface="Arial Narrow" panose="020B0606020202030204" pitchFamily="34" charset="0"/>
              </a:rPr>
              <a:t>Tabla 3. EISP no notificados,  BRI SSM, </a:t>
            </a:r>
            <a:r>
              <a:rPr lang="es-CO" sz="1050" b="1" dirty="0" smtClean="0">
                <a:latin typeface="Arial Narrow" panose="020B0606020202030204" pitchFamily="34" charset="0"/>
              </a:rPr>
              <a:t>agosto </a:t>
            </a:r>
            <a:r>
              <a:rPr lang="es-CO" sz="1050" b="1" dirty="0">
                <a:latin typeface="Arial Narrow" panose="020B0606020202030204" pitchFamily="34" charset="0"/>
              </a:rPr>
              <a:t>de 2020</a:t>
            </a:r>
            <a:endParaRPr lang="es-ES" sz="1050" b="1" dirty="0">
              <a:latin typeface="Arial Narrow" panose="020B0606020202030204" pitchFamily="34" charset="0"/>
            </a:endParaRPr>
          </a:p>
        </p:txBody>
      </p:sp>
      <p:sp>
        <p:nvSpPr>
          <p:cNvPr id="12" name="11 Rectángulo"/>
          <p:cNvSpPr/>
          <p:nvPr/>
        </p:nvSpPr>
        <p:spPr>
          <a:xfrm>
            <a:off x="324469" y="2176499"/>
            <a:ext cx="6794731" cy="2308324"/>
          </a:xfrm>
          <a:prstGeom prst="rect">
            <a:avLst/>
          </a:prstGeom>
        </p:spPr>
        <p:txBody>
          <a:bodyPr wrap="square">
            <a:spAutoFit/>
          </a:bodyPr>
          <a:lstStyle/>
          <a:p>
            <a:pPr algn="just"/>
            <a:r>
              <a:rPr lang="es-CO" sz="1200" dirty="0">
                <a:latin typeface="Arial Narrow" panose="020B0606020202030204" pitchFamily="34" charset="0"/>
              </a:rPr>
              <a:t>En el análisis de los criterios para la realización de la BAI los eventos transmisibles en eliminación que han sido priorizados en el nivel departamental continúan con el mayor silencio en la notificación, para este mes con 7 casos compatibles de sarampión y 4 casos compatibles de rubéola congénita.</a:t>
            </a:r>
          </a:p>
          <a:p>
            <a:pPr algn="just"/>
            <a:r>
              <a:rPr lang="es-CO" sz="1200" dirty="0" smtClean="0">
                <a:latin typeface="Arial Narrow" panose="020B0606020202030204" pitchFamily="34" charset="0"/>
              </a:rPr>
              <a:t>Uno </a:t>
            </a:r>
            <a:r>
              <a:rPr lang="es-CO" sz="1200" dirty="0">
                <a:latin typeface="Arial Narrow" panose="020B0606020202030204" pitchFamily="34" charset="0"/>
              </a:rPr>
              <a:t>de los dos casos del evento morbilidad materna extrema que no fueron notificados al sistema, corresponde a UPGD de primer y segundo nivel en silencio epidemiológico para dicho evento.</a:t>
            </a:r>
          </a:p>
          <a:p>
            <a:pPr algn="just"/>
            <a:r>
              <a:rPr lang="es-CO" sz="1200" dirty="0" smtClean="0">
                <a:latin typeface="Arial Narrow" panose="020B0606020202030204" pitchFamily="34" charset="0"/>
              </a:rPr>
              <a:t>Las </a:t>
            </a:r>
            <a:r>
              <a:rPr lang="es-CO" sz="1200" dirty="0">
                <a:latin typeface="Arial Narrow" panose="020B0606020202030204" pitchFamily="34" charset="0"/>
              </a:rPr>
              <a:t>intoxicaciones por sustancias químicas y defectos congénitos presentan el mayor número de casos no captados mediante la vigilancia rutinaria, seguidos por cáncer de mama. </a:t>
            </a:r>
          </a:p>
          <a:p>
            <a:pPr algn="just"/>
            <a:r>
              <a:rPr lang="es-CO" sz="1200" dirty="0" smtClean="0">
                <a:latin typeface="Arial Narrow" panose="020B0606020202030204" pitchFamily="34" charset="0"/>
              </a:rPr>
              <a:t>De </a:t>
            </a:r>
            <a:r>
              <a:rPr lang="es-CO" sz="1200" dirty="0">
                <a:latin typeface="Arial Narrow" panose="020B0606020202030204" pitchFamily="34" charset="0"/>
              </a:rPr>
              <a:t>otro lado, se encontraron sin notificar </a:t>
            </a:r>
            <a:r>
              <a:rPr lang="es-CO" sz="1200" dirty="0" smtClean="0">
                <a:latin typeface="Arial Narrow" panose="020B0606020202030204" pitchFamily="34" charset="0"/>
              </a:rPr>
              <a:t>11 </a:t>
            </a:r>
            <a:r>
              <a:rPr lang="es-CO" sz="1200" dirty="0">
                <a:latin typeface="Arial Narrow" panose="020B0606020202030204" pitchFamily="34" charset="0"/>
              </a:rPr>
              <a:t>casos de violencia no sexual, </a:t>
            </a:r>
            <a:r>
              <a:rPr lang="es-CO" sz="1200" dirty="0" smtClean="0">
                <a:latin typeface="Arial Narrow" panose="020B0606020202030204" pitchFamily="34" charset="0"/>
              </a:rPr>
              <a:t>11 </a:t>
            </a:r>
            <a:r>
              <a:rPr lang="es-CO" sz="1200" dirty="0">
                <a:latin typeface="Arial Narrow" panose="020B0606020202030204" pitchFamily="34" charset="0"/>
              </a:rPr>
              <a:t>casos de intoxicaciones por sustancias químicas y </a:t>
            </a:r>
            <a:r>
              <a:rPr lang="es-CO" sz="1200" dirty="0" smtClean="0">
                <a:latin typeface="Arial Narrow" panose="020B0606020202030204" pitchFamily="34" charset="0"/>
              </a:rPr>
              <a:t>5 </a:t>
            </a:r>
            <a:r>
              <a:rPr lang="es-CO" sz="1200" dirty="0">
                <a:latin typeface="Arial Narrow" panose="020B0606020202030204" pitchFamily="34" charset="0"/>
              </a:rPr>
              <a:t>casos de defectos congénitos, en UPGD que tuvieron notificación para estos eventos durante el mes a reportar. </a:t>
            </a:r>
          </a:p>
          <a:p>
            <a:pPr algn="just"/>
            <a:r>
              <a:rPr lang="es-CO" sz="1200" dirty="0" smtClean="0">
                <a:latin typeface="Arial Narrow" panose="020B0606020202030204" pitchFamily="34" charset="0"/>
              </a:rPr>
              <a:t>En </a:t>
            </a:r>
            <a:r>
              <a:rPr lang="es-CO" sz="1200" dirty="0">
                <a:latin typeface="Arial Narrow" panose="020B0606020202030204" pitchFamily="34" charset="0"/>
              </a:rPr>
              <a:t>cuanto a la notificación delos eventos en general, se encontraron 109 atenciones que cumplieron definición operativa de caso fuera del sistema, las cuales se aprecian a continuación:</a:t>
            </a:r>
          </a:p>
        </p:txBody>
      </p:sp>
      <p:pic>
        <p:nvPicPr>
          <p:cNvPr id="15" name="Imagen 14"/>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1" name="Grupo 10"/>
          <p:cNvGrpSpPr/>
          <p:nvPr/>
        </p:nvGrpSpPr>
        <p:grpSpPr>
          <a:xfrm>
            <a:off x="0" y="14519"/>
            <a:ext cx="7200898" cy="2121549"/>
            <a:chOff x="0" y="14519"/>
            <a:chExt cx="7200898" cy="2121549"/>
          </a:xfrm>
        </p:grpSpPr>
        <p:sp>
          <p:nvSpPr>
            <p:cNvPr id="13"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agosto de 2020 -  </a:t>
              </a:r>
              <a:r>
                <a:rPr lang="pt-BR" sz="800" b="1" dirty="0">
                  <a:solidFill>
                    <a:srgbClr val="000000"/>
                  </a:solidFill>
                  <a:latin typeface="Arial Narrow"/>
                  <a:ea typeface="MS Mincho"/>
                </a:rPr>
                <a:t>Reporte Semanas 32 a </a:t>
              </a:r>
              <a:r>
                <a:rPr lang="pt-BR" sz="800" b="1" dirty="0" smtClean="0">
                  <a:solidFill>
                    <a:srgbClr val="000000"/>
                  </a:solidFill>
                  <a:latin typeface="Arial Narrow"/>
                  <a:ea typeface="MS Mincho"/>
                </a:rPr>
                <a:t>35</a:t>
              </a: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4"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pic>
        <p:nvPicPr>
          <p:cNvPr id="2" name="Imagen 1"/>
          <p:cNvPicPr>
            <a:picLocks noChangeAspect="1"/>
          </p:cNvPicPr>
          <p:nvPr/>
        </p:nvPicPr>
        <p:blipFill>
          <a:blip r:embed="rId5"/>
          <a:stretch>
            <a:fillRect/>
          </a:stretch>
        </p:blipFill>
        <p:spPr>
          <a:xfrm>
            <a:off x="454089" y="4724295"/>
            <a:ext cx="6098687" cy="4390680"/>
          </a:xfrm>
          <a:prstGeom prst="rect">
            <a:avLst/>
          </a:prstGeom>
        </p:spPr>
      </p:pic>
    </p:spTree>
    <p:extLst>
      <p:ext uri="{BB962C8B-B14F-4D97-AF65-F5344CB8AC3E}">
        <p14:creationId xmlns:p14="http://schemas.microsoft.com/office/powerpoint/2010/main" val="4469507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25</a:t>
            </a:r>
            <a:endParaRPr lang="es-ES" sz="1050" b="1" dirty="0">
              <a:latin typeface="Arial Narrow" panose="020B0606020202030204"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2302" y="8695344"/>
            <a:ext cx="436191" cy="33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n 2"/>
          <p:cNvPicPr>
            <a:picLocks noChangeAspect="1"/>
          </p:cNvPicPr>
          <p:nvPr/>
        </p:nvPicPr>
        <p:blipFill rotWithShape="1">
          <a:blip r:embed="rId4" cstate="email">
            <a:extLst>
              <a:ext uri="{28A0092B-C50C-407E-A947-70E740481C1C}">
                <a14:useLocalDpi xmlns:a14="http://schemas.microsoft.com/office/drawing/2010/main"/>
              </a:ext>
            </a:extLst>
          </a:blip>
          <a:srcRect l="-2" r="40939"/>
          <a:stretch/>
        </p:blipFill>
        <p:spPr>
          <a:xfrm>
            <a:off x="0" y="2275443"/>
            <a:ext cx="7200900" cy="6880924"/>
          </a:xfrm>
          <a:prstGeom prst="rect">
            <a:avLst/>
          </a:prstGeom>
        </p:spPr>
      </p:pic>
      <p:grpSp>
        <p:nvGrpSpPr>
          <p:cNvPr id="13" name="Grupo 4"/>
          <p:cNvGrpSpPr/>
          <p:nvPr/>
        </p:nvGrpSpPr>
        <p:grpSpPr>
          <a:xfrm>
            <a:off x="1728242" y="2275443"/>
            <a:ext cx="5305921" cy="6880924"/>
            <a:chOff x="7461810" y="-36659"/>
            <a:chExt cx="4447883" cy="6903934"/>
          </a:xfrm>
        </p:grpSpPr>
        <p:sp>
          <p:nvSpPr>
            <p:cNvPr id="14" name="Rectángulo 6"/>
            <p:cNvSpPr/>
            <p:nvPr/>
          </p:nvSpPr>
          <p:spPr>
            <a:xfrm>
              <a:off x="7461810" y="-27296"/>
              <a:ext cx="4315226" cy="6894571"/>
            </a:xfrm>
            <a:custGeom>
              <a:avLst/>
              <a:gdLst>
                <a:gd name="connsiteX0" fmla="*/ 0 w 4096861"/>
                <a:gd name="connsiteY0" fmla="*/ 0 h 6853628"/>
                <a:gd name="connsiteX1" fmla="*/ 4096861 w 4096861"/>
                <a:gd name="connsiteY1" fmla="*/ 0 h 6853628"/>
                <a:gd name="connsiteX2" fmla="*/ 4096861 w 4096861"/>
                <a:gd name="connsiteY2" fmla="*/ 6853628 h 6853628"/>
                <a:gd name="connsiteX3" fmla="*/ 0 w 4096861"/>
                <a:gd name="connsiteY3" fmla="*/ 6853628 h 6853628"/>
                <a:gd name="connsiteX4" fmla="*/ 0 w 4096861"/>
                <a:gd name="connsiteY4" fmla="*/ 0 h 6853628"/>
                <a:gd name="connsiteX0" fmla="*/ 395785 w 4096861"/>
                <a:gd name="connsiteY0" fmla="*/ 0 h 6880923"/>
                <a:gd name="connsiteX1" fmla="*/ 4096861 w 4096861"/>
                <a:gd name="connsiteY1" fmla="*/ 27295 h 6880923"/>
                <a:gd name="connsiteX2" fmla="*/ 4096861 w 4096861"/>
                <a:gd name="connsiteY2" fmla="*/ 6880923 h 6880923"/>
                <a:gd name="connsiteX3" fmla="*/ 0 w 4096861"/>
                <a:gd name="connsiteY3" fmla="*/ 6880923 h 6880923"/>
                <a:gd name="connsiteX4" fmla="*/ 395785 w 4096861"/>
                <a:gd name="connsiteY4" fmla="*/ 0 h 6880923"/>
                <a:gd name="connsiteX0" fmla="*/ 614150 w 4315226"/>
                <a:gd name="connsiteY0" fmla="*/ 0 h 6894571"/>
                <a:gd name="connsiteX1" fmla="*/ 4315226 w 4315226"/>
                <a:gd name="connsiteY1" fmla="*/ 27295 h 6894571"/>
                <a:gd name="connsiteX2" fmla="*/ 4315226 w 4315226"/>
                <a:gd name="connsiteY2" fmla="*/ 6880923 h 6894571"/>
                <a:gd name="connsiteX3" fmla="*/ 0 w 4315226"/>
                <a:gd name="connsiteY3" fmla="*/ 6894571 h 6894571"/>
                <a:gd name="connsiteX4" fmla="*/ 614150 w 4315226"/>
                <a:gd name="connsiteY4" fmla="*/ 0 h 6894571"/>
                <a:gd name="connsiteX0" fmla="*/ 614150 w 4315226"/>
                <a:gd name="connsiteY0" fmla="*/ 0 h 6894571"/>
                <a:gd name="connsiteX1" fmla="*/ 4315226 w 4315226"/>
                <a:gd name="connsiteY1" fmla="*/ 27295 h 6894571"/>
                <a:gd name="connsiteX2" fmla="*/ 3673781 w 4315226"/>
                <a:gd name="connsiteY2" fmla="*/ 6894571 h 6894571"/>
                <a:gd name="connsiteX3" fmla="*/ 0 w 4315226"/>
                <a:gd name="connsiteY3" fmla="*/ 6894571 h 6894571"/>
                <a:gd name="connsiteX4" fmla="*/ 614150 w 4315226"/>
                <a:gd name="connsiteY4" fmla="*/ 0 h 6894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226" h="6894571">
                  <a:moveTo>
                    <a:pt x="614150" y="0"/>
                  </a:moveTo>
                  <a:lnTo>
                    <a:pt x="4315226" y="27295"/>
                  </a:lnTo>
                  <a:lnTo>
                    <a:pt x="3673781" y="6894571"/>
                  </a:lnTo>
                  <a:lnTo>
                    <a:pt x="0" y="6894571"/>
                  </a:lnTo>
                  <a:lnTo>
                    <a:pt x="614150" y="0"/>
                  </a:lnTo>
                  <a:close/>
                </a:path>
              </a:pathLst>
            </a:custGeom>
            <a:solidFill>
              <a:srgbClr val="0099CC">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5" name="Conector recto 6"/>
            <p:cNvCxnSpPr/>
            <p:nvPr/>
          </p:nvCxnSpPr>
          <p:spPr>
            <a:xfrm flipH="1">
              <a:off x="11280577" y="-36659"/>
              <a:ext cx="629116" cy="68902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CuadroTexto 7"/>
          <p:cNvSpPr txBox="1"/>
          <p:nvPr/>
        </p:nvSpPr>
        <p:spPr>
          <a:xfrm>
            <a:off x="2520330" y="4554942"/>
            <a:ext cx="3502566" cy="3416320"/>
          </a:xfrm>
          <a:prstGeom prst="rect">
            <a:avLst/>
          </a:prstGeom>
          <a:noFill/>
        </p:spPr>
        <p:txBody>
          <a:bodyPr wrap="square" rtlCol="0">
            <a:spAutoFit/>
          </a:bodyPr>
          <a:lstStyle/>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Gracias</a:t>
            </a:r>
          </a:p>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Equipo de Vigilancia epidemiológica y Sistemas de información</a:t>
            </a:r>
            <a:endParaRPr lang="es-CO" sz="5400" i="1" dirty="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endParaRPr>
          </a:p>
        </p:txBody>
      </p:sp>
      <p:sp>
        <p:nvSpPr>
          <p:cNvPr id="17" name="501 Cuadro de texto"/>
          <p:cNvSpPr txBox="1"/>
          <p:nvPr/>
        </p:nvSpPr>
        <p:spPr>
          <a:xfrm>
            <a:off x="2502805" y="6876256"/>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grpSp>
        <p:nvGrpSpPr>
          <p:cNvPr id="18" name="Grupo 17"/>
          <p:cNvGrpSpPr/>
          <p:nvPr/>
        </p:nvGrpSpPr>
        <p:grpSpPr>
          <a:xfrm>
            <a:off x="0" y="14519"/>
            <a:ext cx="7200898" cy="2121549"/>
            <a:chOff x="0" y="14519"/>
            <a:chExt cx="7200898" cy="2121549"/>
          </a:xfrm>
        </p:grpSpPr>
        <p:sp>
          <p:nvSpPr>
            <p:cNvPr id="19"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spcAft>
                  <a:spcPts val="0"/>
                </a:spcAft>
              </a:pPr>
              <a:r>
                <a:rPr lang="es-CO" sz="800" b="1" dirty="0">
                  <a:solidFill>
                    <a:srgbClr val="000000"/>
                  </a:solidFill>
                  <a:latin typeface="Arial Narrow"/>
                  <a:ea typeface="MS Mincho"/>
                </a:rPr>
                <a:t>Periodo epidemiológico 10 de 2020 - </a:t>
              </a:r>
              <a:r>
                <a:rPr lang="pt-BR" sz="800" b="1" dirty="0">
                  <a:solidFill>
                    <a:srgbClr val="000000"/>
                  </a:solidFill>
                  <a:latin typeface="Arial Narrow"/>
                  <a:ea typeface="MS Mincho"/>
                </a:rPr>
                <a:t>Reporte Semanas 1 a 40</a:t>
              </a:r>
              <a:r>
                <a:rPr lang="es-CO" sz="800" b="1" dirty="0">
                  <a:solidFill>
                    <a:srgbClr val="000000"/>
                  </a:solidFill>
                  <a:latin typeface="Arial Narrow"/>
                  <a:ea typeface="MS Mincho"/>
                </a:rPr>
                <a:t> (Hasta Octubre 03</a:t>
              </a:r>
              <a:r>
                <a:rPr lang="es-CO" sz="800" b="1" dirty="0" smtClean="0">
                  <a:solidFill>
                    <a:srgbClr val="000000"/>
                  </a:solidFill>
                  <a:latin typeface="Arial Narrow"/>
                  <a:ea typeface="MS Mincho"/>
                </a:rPr>
                <a:t>)</a:t>
              </a: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20"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21" name="Picture 2"/>
            <p:cNvPicPr/>
            <p:nvPr/>
          </p:nvPicPr>
          <p:blipFill>
            <a:blip r:embed="rId5">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22"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Tree>
    <p:extLst>
      <p:ext uri="{BB962C8B-B14F-4D97-AF65-F5344CB8AC3E}">
        <p14:creationId xmlns:p14="http://schemas.microsoft.com/office/powerpoint/2010/main" val="185892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32223" cy="5491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623805"/>
            <a:ext cx="2238658"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10 - 2020</a:t>
            </a:r>
            <a:endParaRPr lang="es-ES" sz="1200" b="1" dirty="0">
              <a:latin typeface="Arial Narrow" panose="020B0606020202030204" pitchFamily="34" charset="0"/>
            </a:endParaRPr>
          </a:p>
        </p:txBody>
      </p:sp>
      <p:sp>
        <p:nvSpPr>
          <p:cNvPr id="6" name="5 Rectángulo"/>
          <p:cNvSpPr/>
          <p:nvPr/>
        </p:nvSpPr>
        <p:spPr>
          <a:xfrm>
            <a:off x="2274078" y="2305199"/>
            <a:ext cx="4946011" cy="430887"/>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Canal endémico de los casos notificados de tuberculosis todas las formas Medellín, a Periodo epidemiológico 10  acumulado de 2020. </a:t>
            </a:r>
            <a:endParaRPr lang="es-ES" sz="8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171452" y="3478755"/>
              <a:ext cx="1936622" cy="741182"/>
            </a:xfrm>
            <a:prstGeom prst="rect">
              <a:avLst/>
            </a:prstGeom>
            <a:noFill/>
          </p:spPr>
          <p:txBody>
            <a:bodyPr wrap="square" rtlCol="0">
              <a:spAutoFit/>
            </a:bodyPr>
            <a:lstStyle/>
            <a:p>
              <a:pPr algn="ctr"/>
              <a:r>
                <a:rPr lang="es-ES" sz="2000" b="1" dirty="0" smtClean="0">
                  <a:latin typeface="Arial Narrow" panose="020B0606020202030204" pitchFamily="34" charset="0"/>
                </a:rPr>
                <a:t>1.145</a:t>
              </a:r>
              <a:endParaRPr lang="es-ES" sz="2000" b="1" dirty="0">
                <a:latin typeface="Arial Narrow" panose="020B0606020202030204" pitchFamily="34" charset="0"/>
              </a:endParaRPr>
            </a:p>
          </p:txBody>
        </p:sp>
      </p:grpSp>
      <p:sp>
        <p:nvSpPr>
          <p:cNvPr id="9" name="8 CuadroTexto"/>
          <p:cNvSpPr txBox="1"/>
          <p:nvPr/>
        </p:nvSpPr>
        <p:spPr>
          <a:xfrm>
            <a:off x="-19190" y="4861773"/>
            <a:ext cx="2293268" cy="646331"/>
          </a:xfrm>
          <a:prstGeom prst="rect">
            <a:avLst/>
          </a:prstGeom>
          <a:noFill/>
        </p:spPr>
        <p:txBody>
          <a:bodyPr wrap="square" rtlCol="0">
            <a:spAutoFit/>
          </a:bodyPr>
          <a:lstStyle/>
          <a:p>
            <a:pPr algn="ctr"/>
            <a:r>
              <a:rPr lang="es-ES" sz="1200" b="1" dirty="0">
                <a:latin typeface="Arial Narrow" panose="020B0606020202030204" pitchFamily="34" charset="0"/>
              </a:rPr>
              <a:t>La variación porcentual con respecto al mismo periodo del año </a:t>
            </a:r>
            <a:r>
              <a:rPr lang="es-ES" sz="1200" b="1" dirty="0" smtClean="0">
                <a:latin typeface="Arial Narrow" panose="020B0606020202030204" pitchFamily="34" charset="0"/>
              </a:rPr>
              <a:t>anterior disminuyó </a:t>
            </a:r>
            <a:r>
              <a:rPr lang="es-ES" sz="1200" b="1" dirty="0">
                <a:latin typeface="Arial Narrow" panose="020B0606020202030204" pitchFamily="34" charset="0"/>
              </a:rPr>
              <a:t>en un </a:t>
            </a:r>
            <a:r>
              <a:rPr lang="es-ES" sz="1200" b="1" dirty="0" smtClean="0">
                <a:latin typeface="Arial Narrow" panose="020B0606020202030204" pitchFamily="34" charset="0"/>
              </a:rPr>
              <a:t>17,03%</a:t>
            </a:r>
            <a:endParaRPr lang="es-ES" sz="1200" b="1" dirty="0">
              <a:latin typeface="Arial Narrow" panose="020B0606020202030204" pitchFamily="34" charset="0"/>
            </a:endParaRPr>
          </a:p>
        </p:txBody>
      </p:sp>
      <p:sp>
        <p:nvSpPr>
          <p:cNvPr id="18" name="17 Rectángulo"/>
          <p:cNvSpPr/>
          <p:nvPr/>
        </p:nvSpPr>
        <p:spPr>
          <a:xfrm>
            <a:off x="2295483" y="4974431"/>
            <a:ext cx="4946011" cy="430887"/>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Comportamiento </a:t>
            </a:r>
            <a:r>
              <a:rPr lang="es-ES" sz="800" dirty="0">
                <a:latin typeface="Arial Narrow" panose="020B0606020202030204" pitchFamily="34" charset="0"/>
              </a:rPr>
              <a:t>de los casos notificados </a:t>
            </a:r>
            <a:r>
              <a:rPr lang="es-ES" sz="800" dirty="0" smtClean="0">
                <a:latin typeface="Arial Narrow" panose="020B0606020202030204" pitchFamily="34" charset="0"/>
              </a:rPr>
              <a:t>semanalmente de </a:t>
            </a:r>
            <a:r>
              <a:rPr lang="es-ES" sz="800" dirty="0">
                <a:latin typeface="Arial Narrow" panose="020B0606020202030204" pitchFamily="34" charset="0"/>
              </a:rPr>
              <a:t>tuberculosis todas las formas Medellín, a Periodo epidemiológico </a:t>
            </a:r>
            <a:r>
              <a:rPr lang="es-ES" sz="800" dirty="0" smtClean="0">
                <a:latin typeface="Arial Narrow" panose="020B0606020202030204" pitchFamily="34" charset="0"/>
              </a:rPr>
              <a:t>10 acumulado de 2017-2020. </a:t>
            </a:r>
            <a:endParaRPr lang="es-ES" sz="8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54" name="53 Rectángulo"/>
          <p:cNvSpPr/>
          <p:nvPr/>
        </p:nvSpPr>
        <p:spPr>
          <a:xfrm>
            <a:off x="1" y="8388424"/>
            <a:ext cx="3600450" cy="461665"/>
          </a:xfrm>
          <a:prstGeom prst="rect">
            <a:avLst/>
          </a:prstGeom>
        </p:spPr>
        <p:txBody>
          <a:bodyPr wrap="square">
            <a:spAutoFit/>
          </a:bodyPr>
          <a:lstStyle/>
          <a:p>
            <a:r>
              <a:rPr lang="es-ES" sz="8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Mapa temático de proporción de tuberculosis todas las formas. Medellín, a Periodo epidemiológico 10 acumulado de 2020. </a:t>
            </a:r>
            <a:endParaRPr lang="es-ES" sz="800" dirty="0">
              <a:latin typeface="Arial Narrow" panose="020B0606020202030204" pitchFamily="34" charset="0"/>
            </a:endParaRPr>
          </a:p>
        </p:txBody>
      </p:sp>
      <p:sp>
        <p:nvSpPr>
          <p:cNvPr id="61" name="60 CuadroTexto"/>
          <p:cNvSpPr txBox="1"/>
          <p:nvPr/>
        </p:nvSpPr>
        <p:spPr>
          <a:xfrm>
            <a:off x="252816" y="2843808"/>
            <a:ext cx="1758816" cy="276999"/>
          </a:xfrm>
          <a:prstGeom prst="rect">
            <a:avLst/>
          </a:prstGeom>
          <a:noFill/>
        </p:spPr>
        <p:txBody>
          <a:bodyPr wrap="none" rtlCol="0">
            <a:spAutoFit/>
          </a:bodyPr>
          <a:lstStyle/>
          <a:p>
            <a:pPr algn="ctr"/>
            <a:r>
              <a:rPr lang="es-ES" sz="1200" b="1" dirty="0" smtClean="0">
                <a:solidFill>
                  <a:srgbClr val="C00000"/>
                </a:solidFill>
                <a:latin typeface="Arial Narrow" panose="020B0606020202030204" pitchFamily="34" charset="0"/>
              </a:rPr>
              <a:t>6,64% </a:t>
            </a:r>
            <a:r>
              <a:rPr lang="es-ES" sz="1100" b="1" dirty="0" smtClean="0">
                <a:latin typeface="Arial Narrow" panose="020B0606020202030204" pitchFamily="34" charset="0"/>
              </a:rPr>
              <a:t>Mortalidad (76 casos)</a:t>
            </a:r>
            <a:endParaRPr lang="es-ES" sz="11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3</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36330"/>
            <a:ext cx="2075175" cy="400110"/>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Tuberculosis</a:t>
            </a:r>
            <a:endParaRPr lang="es-ES" sz="2000" b="1" dirty="0">
              <a:solidFill>
                <a:srgbClr val="C00000"/>
              </a:solidFill>
              <a:latin typeface="Arial Narrow" panose="020B0606020202030204" pitchFamily="34" charset="0"/>
              <a:ea typeface="+mn-ea"/>
              <a:cs typeface="+mn-cs"/>
            </a:endParaRPr>
          </a:p>
        </p:txBody>
      </p:sp>
      <p:sp>
        <p:nvSpPr>
          <p:cNvPr id="30" name="29 Rectángulo"/>
          <p:cNvSpPr/>
          <p:nvPr/>
        </p:nvSpPr>
        <p:spPr>
          <a:xfrm>
            <a:off x="3564753" y="8389778"/>
            <a:ext cx="3600450" cy="461665"/>
          </a:xfrm>
          <a:prstGeom prst="rect">
            <a:avLst/>
          </a:prstGeom>
        </p:spPr>
        <p:txBody>
          <a:bodyPr wrap="square">
            <a:spAutoFit/>
          </a:bodyPr>
          <a:lstStyle/>
          <a:p>
            <a:r>
              <a:rPr lang="es-ES" sz="8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Mapa temático de densidad de tuberculosis todas las formas. Medellín, a Periodo epidemiológico 10 acumulado de 2020. </a:t>
            </a:r>
            <a:endParaRPr lang="es-ES" sz="800" dirty="0">
              <a:latin typeface="Arial Narrow" panose="020B0606020202030204" pitchFamily="34" charset="0"/>
            </a:endParaRPr>
          </a:p>
        </p:txBody>
      </p:sp>
      <p:pic>
        <p:nvPicPr>
          <p:cNvPr id="4" name="Imagen 3"/>
          <p:cNvPicPr>
            <a:picLocks noChangeAspect="1"/>
          </p:cNvPicPr>
          <p:nvPr/>
        </p:nvPicPr>
        <p:blipFill>
          <a:blip r:embed="rId4"/>
          <a:stretch>
            <a:fillRect/>
          </a:stretch>
        </p:blipFill>
        <p:spPr>
          <a:xfrm>
            <a:off x="31095" y="6033355"/>
            <a:ext cx="3692813" cy="2388891"/>
          </a:xfrm>
          <a:prstGeom prst="rect">
            <a:avLst/>
          </a:prstGeom>
        </p:spPr>
      </p:pic>
      <p:pic>
        <p:nvPicPr>
          <p:cNvPr id="12" name="Imagen 11"/>
          <p:cNvPicPr>
            <a:picLocks noChangeAspect="1"/>
          </p:cNvPicPr>
          <p:nvPr/>
        </p:nvPicPr>
        <p:blipFill>
          <a:blip r:embed="rId5"/>
          <a:stretch>
            <a:fillRect/>
          </a:stretch>
        </p:blipFill>
        <p:spPr>
          <a:xfrm>
            <a:off x="3739438" y="6012160"/>
            <a:ext cx="3480652" cy="2253637"/>
          </a:xfrm>
          <a:prstGeom prst="rect">
            <a:avLst/>
          </a:prstGeom>
        </p:spPr>
      </p:pic>
      <p:graphicFrame>
        <p:nvGraphicFramePr>
          <p:cNvPr id="35" name="Gráfico 34">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3998664053"/>
              </p:ext>
            </p:extLst>
          </p:nvPr>
        </p:nvGraphicFramePr>
        <p:xfrm>
          <a:off x="2071864" y="316103"/>
          <a:ext cx="5129034" cy="211989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6" name="3 Gráfico"/>
          <p:cNvGraphicFramePr>
            <a:graphicFrameLocks/>
          </p:cNvGraphicFramePr>
          <p:nvPr>
            <p:extLst>
              <p:ext uri="{D42A27DB-BD31-4B8C-83A1-F6EECF244321}">
                <p14:modId xmlns:p14="http://schemas.microsoft.com/office/powerpoint/2010/main" val="1299149669"/>
              </p:ext>
            </p:extLst>
          </p:nvPr>
        </p:nvGraphicFramePr>
        <p:xfrm>
          <a:off x="2093269" y="2662127"/>
          <a:ext cx="5127129" cy="249973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004709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23621"/>
            <a:ext cx="7200900" cy="460879"/>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05617"/>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31453" t="7635" r="56934"/>
          <a:stretch/>
        </p:blipFill>
        <p:spPr bwMode="auto">
          <a:xfrm>
            <a:off x="1934415" y="828686"/>
            <a:ext cx="551793" cy="78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419910" y="1741916"/>
            <a:ext cx="790983"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61,66%</a:t>
            </a:r>
            <a:endParaRPr lang="es-ES" sz="1600" b="1" dirty="0">
              <a:solidFill>
                <a:schemeClr val="tx1"/>
              </a:solidFill>
              <a:latin typeface="Arial Narrow" panose="020B0606020202030204" pitchFamily="34" charset="0"/>
            </a:endParaRPr>
          </a:p>
        </p:txBody>
      </p:sp>
      <p:sp>
        <p:nvSpPr>
          <p:cNvPr id="42" name="41 Rectángulo redondeado"/>
          <p:cNvSpPr/>
          <p:nvPr/>
        </p:nvSpPr>
        <p:spPr>
          <a:xfrm>
            <a:off x="1787995" y="1741916"/>
            <a:ext cx="8110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38,34%</a:t>
            </a:r>
            <a:endParaRPr lang="es-ES" sz="1600" b="1" dirty="0">
              <a:solidFill>
                <a:schemeClr val="tx1"/>
              </a:solidFill>
              <a:latin typeface="Arial Narrow" panose="020B0606020202030204" pitchFamily="34" charset="0"/>
            </a:endParaRPr>
          </a:p>
        </p:txBody>
      </p:sp>
      <p:sp>
        <p:nvSpPr>
          <p:cNvPr id="43" name="42 Rectángulo redondeado"/>
          <p:cNvSpPr/>
          <p:nvPr/>
        </p:nvSpPr>
        <p:spPr>
          <a:xfrm>
            <a:off x="3227117" y="1765356"/>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0,96%</a:t>
            </a:r>
            <a:endParaRPr lang="es-ES" sz="1600" b="1" dirty="0">
              <a:solidFill>
                <a:schemeClr val="tx1"/>
              </a:solidFill>
              <a:latin typeface="Arial Narrow" panose="020B0606020202030204" pitchFamily="34" charset="0"/>
            </a:endParaRPr>
          </a:p>
        </p:txBody>
      </p:sp>
      <p:sp>
        <p:nvSpPr>
          <p:cNvPr id="44" name="43 Rectángulo redondeado"/>
          <p:cNvSpPr/>
          <p:nvPr/>
        </p:nvSpPr>
        <p:spPr>
          <a:xfrm>
            <a:off x="4559644" y="1789214"/>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0,09%</a:t>
            </a:r>
            <a:endParaRPr lang="es-ES" sz="1600" b="1" dirty="0">
              <a:solidFill>
                <a:schemeClr val="tx1"/>
              </a:solidFill>
              <a:latin typeface="Arial Narrow" panose="020B0606020202030204" pitchFamily="34" charset="0"/>
            </a:endParaRPr>
          </a:p>
        </p:txBody>
      </p:sp>
      <p:pic>
        <p:nvPicPr>
          <p:cNvPr id="2052" name="Picture 4"/>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l="58247"/>
          <a:stretch/>
        </p:blipFill>
        <p:spPr bwMode="auto">
          <a:xfrm>
            <a:off x="1964656" y="2510820"/>
            <a:ext cx="1157125" cy="1039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50000"/>
          <a:stretch/>
        </p:blipFill>
        <p:spPr bwMode="auto">
          <a:xfrm>
            <a:off x="3700336" y="2411760"/>
            <a:ext cx="1268412" cy="111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4"/>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r="48966"/>
          <a:stretch/>
        </p:blipFill>
        <p:spPr bwMode="auto">
          <a:xfrm>
            <a:off x="332260" y="2650922"/>
            <a:ext cx="1306822" cy="960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5"/>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50528"/>
          <a:stretch/>
        </p:blipFill>
        <p:spPr bwMode="auto">
          <a:xfrm>
            <a:off x="5497770" y="2465642"/>
            <a:ext cx="1255027" cy="111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5" name="54 Tabla"/>
          <p:cNvGraphicFramePr>
            <a:graphicFrameLocks noGrp="1"/>
          </p:cNvGraphicFramePr>
          <p:nvPr>
            <p:extLst/>
          </p:nvPr>
        </p:nvGraphicFramePr>
        <p:xfrm>
          <a:off x="144066" y="3523010"/>
          <a:ext cx="6984775" cy="370840"/>
        </p:xfrm>
        <a:graphic>
          <a:graphicData uri="http://schemas.openxmlformats.org/drawingml/2006/table">
            <a:tbl>
              <a:tblPr firstRow="1" bandRow="1">
                <a:tableStyleId>{2D5ABB26-0587-4C30-8999-92F81FD0307C}</a:tableStyleId>
              </a:tblPr>
              <a:tblGrid>
                <a:gridCol w="1631410">
                  <a:extLst>
                    <a:ext uri="{9D8B030D-6E8A-4147-A177-3AD203B41FA5}">
                      <a16:colId xmlns:a16="http://schemas.microsoft.com/office/drawing/2014/main" val="20000"/>
                    </a:ext>
                  </a:extLst>
                </a:gridCol>
                <a:gridCol w="1664017">
                  <a:extLst>
                    <a:ext uri="{9D8B030D-6E8A-4147-A177-3AD203B41FA5}">
                      <a16:colId xmlns:a16="http://schemas.microsoft.com/office/drawing/2014/main" val="20001"/>
                    </a:ext>
                  </a:extLst>
                </a:gridCol>
                <a:gridCol w="1822495">
                  <a:extLst>
                    <a:ext uri="{9D8B030D-6E8A-4147-A177-3AD203B41FA5}">
                      <a16:colId xmlns:a16="http://schemas.microsoft.com/office/drawing/2014/main" val="20002"/>
                    </a:ext>
                  </a:extLst>
                </a:gridCol>
                <a:gridCol w="1866853">
                  <a:extLst>
                    <a:ext uri="{9D8B030D-6E8A-4147-A177-3AD203B41FA5}">
                      <a16:colId xmlns:a16="http://schemas.microsoft.com/office/drawing/2014/main" val="20003"/>
                    </a:ext>
                  </a:extLst>
                </a:gridCol>
              </a:tblGrid>
              <a:tr h="370840">
                <a:tc>
                  <a:txBody>
                    <a:bodyPr/>
                    <a:lstStyle/>
                    <a:p>
                      <a:pPr algn="ctr"/>
                      <a:r>
                        <a:rPr lang="es-ES" sz="1200" b="1" u="sng" dirty="0" smtClean="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dirty="0" smtClean="0">
                          <a:latin typeface="Arial Narrow" panose="020B0606020202030204" pitchFamily="34" charset="0"/>
                        </a:rPr>
                        <a:t>Habitante</a:t>
                      </a:r>
                      <a:r>
                        <a:rPr lang="es-ES" sz="1200" b="1" u="sng" baseline="0" dirty="0" smtClean="0">
                          <a:latin typeface="Arial Narrow" panose="020B0606020202030204" pitchFamily="34" charset="0"/>
                        </a:rPr>
                        <a:t> de calle</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dirty="0" smtClean="0">
                          <a:latin typeface="Arial Narrow" panose="020B0606020202030204" pitchFamily="34" charset="0"/>
                        </a:rPr>
                        <a:t>Profesionales de la</a:t>
                      </a:r>
                      <a:r>
                        <a:rPr lang="es-ES" sz="1200" b="1" u="sng" baseline="0" dirty="0" smtClean="0">
                          <a:latin typeface="Arial Narrow" panose="020B0606020202030204" pitchFamily="34" charset="0"/>
                        </a:rPr>
                        <a:t> salud</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baseline="0" dirty="0" smtClean="0">
                          <a:latin typeface="Arial Narrow" panose="020B0606020202030204" pitchFamily="34" charset="0"/>
                        </a:rPr>
                        <a:t>Procedentes del exterior</a:t>
                      </a:r>
                      <a:endParaRPr lang="es-ES" sz="1200" b="1" u="sng" dirty="0">
                        <a:solidFill>
                          <a:sysClr val="windowText" lastClr="000000"/>
                        </a:solidFill>
                        <a:latin typeface="Arial Narrow" panose="020B0606020202030204" pitchFamily="34" charset="0"/>
                      </a:endParaRPr>
                    </a:p>
                  </a:txBody>
                  <a:tcPr/>
                </a:tc>
                <a:extLst>
                  <a:ext uri="{0D108BD9-81ED-4DB2-BD59-A6C34878D82A}">
                    <a16:rowId xmlns:a16="http://schemas.microsoft.com/office/drawing/2014/main" val="10000"/>
                  </a:ext>
                </a:extLst>
              </a:tr>
            </a:tbl>
          </a:graphicData>
        </a:graphic>
      </p:graphicFrame>
      <p:sp>
        <p:nvSpPr>
          <p:cNvPr id="56" name="55 Rectángulo redondeado"/>
          <p:cNvSpPr/>
          <p:nvPr/>
        </p:nvSpPr>
        <p:spPr>
          <a:xfrm>
            <a:off x="529379" y="3801192"/>
            <a:ext cx="893884"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5</a:t>
            </a:r>
            <a:r>
              <a:rPr lang="es-ES" sz="1400" b="1" dirty="0" smtClean="0">
                <a:solidFill>
                  <a:schemeClr val="tx1"/>
                </a:solidFill>
                <a:latin typeface="Arial Narrow" panose="020B0606020202030204" pitchFamily="34" charset="0"/>
              </a:rPr>
              <a:t> casos</a:t>
            </a:r>
            <a:endParaRPr lang="es-ES" sz="1400" b="1" dirty="0">
              <a:solidFill>
                <a:schemeClr val="tx1"/>
              </a:solidFill>
              <a:latin typeface="Arial Narrow" panose="020B0606020202030204" pitchFamily="34" charset="0"/>
            </a:endParaRPr>
          </a:p>
        </p:txBody>
      </p:sp>
      <p:sp>
        <p:nvSpPr>
          <p:cNvPr id="57" name="56 Rectángulo redondeado"/>
          <p:cNvSpPr/>
          <p:nvPr/>
        </p:nvSpPr>
        <p:spPr>
          <a:xfrm>
            <a:off x="2079654" y="3801192"/>
            <a:ext cx="971485"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73 casos</a:t>
            </a:r>
            <a:endParaRPr lang="es-ES" sz="1400" b="1" dirty="0">
              <a:solidFill>
                <a:schemeClr val="tx1"/>
              </a:solidFill>
              <a:latin typeface="Arial Narrow" panose="020B0606020202030204" pitchFamily="34" charset="0"/>
            </a:endParaRPr>
          </a:p>
        </p:txBody>
      </p:sp>
      <p:sp>
        <p:nvSpPr>
          <p:cNvPr id="58" name="57 Rectángulo redondeado"/>
          <p:cNvSpPr/>
          <p:nvPr/>
        </p:nvSpPr>
        <p:spPr>
          <a:xfrm>
            <a:off x="3964508" y="3793100"/>
            <a:ext cx="880066"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15 casos</a:t>
            </a:r>
            <a:endParaRPr lang="es-ES" sz="1400" b="1" dirty="0">
              <a:solidFill>
                <a:schemeClr val="tx1"/>
              </a:solidFill>
              <a:latin typeface="Arial Narrow" panose="020B0606020202030204" pitchFamily="34" charset="0"/>
            </a:endParaRPr>
          </a:p>
        </p:txBody>
      </p:sp>
      <p:sp>
        <p:nvSpPr>
          <p:cNvPr id="59" name="58 Rectángulo redondeado"/>
          <p:cNvSpPr/>
          <p:nvPr/>
        </p:nvSpPr>
        <p:spPr>
          <a:xfrm>
            <a:off x="5803688" y="3801192"/>
            <a:ext cx="893106"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34 casos</a:t>
            </a:r>
            <a:endParaRPr lang="es-ES" sz="1400" b="1" dirty="0">
              <a:solidFill>
                <a:schemeClr val="tx1"/>
              </a:solidFill>
              <a:latin typeface="Arial Narrow" panose="020B0606020202030204" pitchFamily="34" charset="0"/>
            </a:endParaRPr>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8682" y="942404"/>
            <a:ext cx="1344613" cy="650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5899235" y="1509082"/>
            <a:ext cx="1229607" cy="276999"/>
          </a:xfrm>
          <a:prstGeom prst="rect">
            <a:avLst/>
          </a:prstGeom>
          <a:noFill/>
        </p:spPr>
        <p:txBody>
          <a:bodyPr wrap="square" rtlCol="0">
            <a:spAutoFit/>
          </a:bodyPr>
          <a:lstStyle/>
          <a:p>
            <a:r>
              <a:rPr lang="es-ES" sz="1200" b="1" u="sng" dirty="0" smtClean="0">
                <a:latin typeface="Arial Narrow" panose="020B0606020202030204" pitchFamily="34" charset="0"/>
              </a:rPr>
              <a:t>Coinfección</a:t>
            </a:r>
            <a:endParaRPr lang="es-ES" sz="1200" b="1" u="sng" dirty="0">
              <a:latin typeface="Arial Narrow" panose="020B0606020202030204" pitchFamily="34" charset="0"/>
            </a:endParaRPr>
          </a:p>
        </p:txBody>
      </p:sp>
      <p:sp>
        <p:nvSpPr>
          <p:cNvPr id="65" name="64 Rectángulo redondeado"/>
          <p:cNvSpPr/>
          <p:nvPr/>
        </p:nvSpPr>
        <p:spPr>
          <a:xfrm>
            <a:off x="5944799" y="1766114"/>
            <a:ext cx="80799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16,51%</a:t>
            </a:r>
            <a:endParaRPr lang="es-ES" sz="1600" b="1" dirty="0">
              <a:solidFill>
                <a:schemeClr val="tx1"/>
              </a:solidFill>
              <a:latin typeface="Arial Narrow" panose="020B0606020202030204" pitchFamily="34" charset="0"/>
            </a:endParaRPr>
          </a:p>
        </p:txBody>
      </p:sp>
      <p:sp>
        <p:nvSpPr>
          <p:cNvPr id="66" name="65 CuadroTexto"/>
          <p:cNvSpPr txBox="1"/>
          <p:nvPr/>
        </p:nvSpPr>
        <p:spPr>
          <a:xfrm>
            <a:off x="5746184" y="2097021"/>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189 casos</a:t>
            </a:r>
            <a:endParaRPr lang="es-ES" sz="1200" b="1" dirty="0">
              <a:latin typeface="Arial Narrow" panose="020B0606020202030204" pitchFamily="34" charset="0"/>
            </a:endParaRPr>
          </a:p>
        </p:txBody>
      </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4</a:t>
            </a:r>
            <a:endParaRPr lang="es-ES" sz="1050" b="1" dirty="0">
              <a:latin typeface="Arial Narrow" panose="020B0606020202030204" pitchFamily="34" charset="0"/>
            </a:endParaRPr>
          </a:p>
        </p:txBody>
      </p:sp>
      <p:sp>
        <p:nvSpPr>
          <p:cNvPr id="51" name="50 CuadroTexto"/>
          <p:cNvSpPr txBox="1"/>
          <p:nvPr/>
        </p:nvSpPr>
        <p:spPr>
          <a:xfrm>
            <a:off x="655206" y="4806760"/>
            <a:ext cx="2331345" cy="461665"/>
          </a:xfrm>
          <a:prstGeom prst="rect">
            <a:avLst/>
          </a:prstGeom>
          <a:noFill/>
        </p:spPr>
        <p:txBody>
          <a:bodyPr wrap="square" rtlCol="0">
            <a:spAutoFit/>
          </a:bodyPr>
          <a:lstStyle/>
          <a:p>
            <a:pPr algn="ctr"/>
            <a:r>
              <a:rPr lang="es-ES" sz="1200" b="1" dirty="0" smtClean="0">
                <a:latin typeface="Arial Narrow" panose="020B0606020202030204" pitchFamily="34" charset="0"/>
              </a:rPr>
              <a:t>Porcentaje de casos de tuberculosis</a:t>
            </a:r>
          </a:p>
        </p:txBody>
      </p:sp>
      <p:cxnSp>
        <p:nvCxnSpPr>
          <p:cNvPr id="53" name="52 Conector recto de flecha"/>
          <p:cNvCxnSpPr/>
          <p:nvPr/>
        </p:nvCxnSpPr>
        <p:spPr>
          <a:xfrm>
            <a:off x="4247918" y="5804229"/>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p:nvPr/>
        </p:nvCxnSpPr>
        <p:spPr>
          <a:xfrm flipH="1">
            <a:off x="745292" y="5804229"/>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68" name="67 CuadroTexto"/>
          <p:cNvSpPr txBox="1"/>
          <p:nvPr/>
        </p:nvSpPr>
        <p:spPr>
          <a:xfrm>
            <a:off x="683841" y="5229646"/>
            <a:ext cx="86433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82,36%</a:t>
            </a:r>
          </a:p>
          <a:p>
            <a:pPr algn="ctr"/>
            <a:r>
              <a:rPr lang="es-ES" sz="1400" b="1" dirty="0" smtClean="0">
                <a:latin typeface="Arial Narrow" panose="020B0606020202030204" pitchFamily="34" charset="0"/>
              </a:rPr>
              <a:t>Pulmonar</a:t>
            </a:r>
            <a:endParaRPr lang="es-ES" sz="1400" b="1" dirty="0">
              <a:latin typeface="Arial Narrow" panose="020B0606020202030204" pitchFamily="34" charset="0"/>
            </a:endParaRPr>
          </a:p>
        </p:txBody>
      </p:sp>
      <p:sp>
        <p:nvSpPr>
          <p:cNvPr id="69" name="68 CuadroTexto"/>
          <p:cNvSpPr txBox="1"/>
          <p:nvPr/>
        </p:nvSpPr>
        <p:spPr>
          <a:xfrm>
            <a:off x="1750759" y="5229646"/>
            <a:ext cx="1225015"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17,64%</a:t>
            </a:r>
          </a:p>
          <a:p>
            <a:pPr algn="ctr"/>
            <a:r>
              <a:rPr lang="es-ES" sz="1400" b="1" dirty="0" smtClean="0">
                <a:latin typeface="Arial Narrow" panose="020B0606020202030204" pitchFamily="34" charset="0"/>
              </a:rPr>
              <a:t>Extrapulmonar</a:t>
            </a:r>
            <a:endParaRPr lang="es-ES" sz="1400" b="1" dirty="0">
              <a:latin typeface="Arial Narrow" panose="020B0606020202030204" pitchFamily="34" charset="0"/>
            </a:endParaRPr>
          </a:p>
        </p:txBody>
      </p:sp>
      <p:sp>
        <p:nvSpPr>
          <p:cNvPr id="73" name="72 CuadroTexto"/>
          <p:cNvSpPr txBox="1"/>
          <p:nvPr/>
        </p:nvSpPr>
        <p:spPr>
          <a:xfrm>
            <a:off x="3924902" y="4811251"/>
            <a:ext cx="2487186" cy="461665"/>
          </a:xfrm>
          <a:prstGeom prst="rect">
            <a:avLst/>
          </a:prstGeom>
          <a:noFill/>
        </p:spPr>
        <p:txBody>
          <a:bodyPr wrap="square" rtlCol="0">
            <a:spAutoFit/>
          </a:bodyPr>
          <a:lstStyle/>
          <a:p>
            <a:pPr algn="ctr"/>
            <a:r>
              <a:rPr lang="es-ES" sz="1200" b="1" dirty="0" smtClean="0">
                <a:latin typeface="Arial Narrow" panose="020B0606020202030204" pitchFamily="34" charset="0"/>
              </a:rPr>
              <a:t>Porcentaje de antecedente de tratamiento</a:t>
            </a:r>
          </a:p>
        </p:txBody>
      </p:sp>
      <p:sp>
        <p:nvSpPr>
          <p:cNvPr id="74" name="73 CuadroTexto"/>
          <p:cNvSpPr txBox="1"/>
          <p:nvPr/>
        </p:nvSpPr>
        <p:spPr>
          <a:xfrm>
            <a:off x="4115047" y="5241858"/>
            <a:ext cx="742897"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86,11%</a:t>
            </a:r>
          </a:p>
          <a:p>
            <a:pPr algn="ctr"/>
            <a:r>
              <a:rPr lang="es-ES" sz="1400" b="1" dirty="0" smtClean="0">
                <a:latin typeface="Arial Narrow" panose="020B0606020202030204" pitchFamily="34" charset="0"/>
              </a:rPr>
              <a:t>Nuevo</a:t>
            </a:r>
            <a:endParaRPr lang="es-ES" sz="1400" b="1" dirty="0">
              <a:latin typeface="Arial Narrow" panose="020B0606020202030204" pitchFamily="34" charset="0"/>
            </a:endParaRPr>
          </a:p>
        </p:txBody>
      </p:sp>
      <p:sp>
        <p:nvSpPr>
          <p:cNvPr id="75" name="74 CuadroTexto"/>
          <p:cNvSpPr txBox="1"/>
          <p:nvPr/>
        </p:nvSpPr>
        <p:spPr>
          <a:xfrm>
            <a:off x="4867099" y="5243542"/>
            <a:ext cx="1603324"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13,89%</a:t>
            </a:r>
          </a:p>
          <a:p>
            <a:pPr algn="ctr"/>
            <a:r>
              <a:rPr lang="es-ES" sz="1400" b="1" dirty="0" smtClean="0">
                <a:latin typeface="Arial Narrow" panose="020B0606020202030204" pitchFamily="34" charset="0"/>
              </a:rPr>
              <a:t>Previamente tratado</a:t>
            </a:r>
            <a:endParaRPr lang="es-ES" sz="1400" b="1" dirty="0">
              <a:latin typeface="Arial Narrow" panose="020B0606020202030204" pitchFamily="34" charset="0"/>
            </a:endParaRPr>
          </a:p>
        </p:txBody>
      </p:sp>
      <p:sp>
        <p:nvSpPr>
          <p:cNvPr id="78" name="77 Rectángulo"/>
          <p:cNvSpPr/>
          <p:nvPr/>
        </p:nvSpPr>
        <p:spPr>
          <a:xfrm>
            <a:off x="-3736" y="428021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9" name="78 Grupo"/>
          <p:cNvGrpSpPr/>
          <p:nvPr/>
        </p:nvGrpSpPr>
        <p:grpSpPr>
          <a:xfrm>
            <a:off x="242311" y="4362212"/>
            <a:ext cx="3486389" cy="276999"/>
            <a:chOff x="2448322" y="74775"/>
            <a:chExt cx="3486389" cy="276999"/>
          </a:xfrm>
        </p:grpSpPr>
        <p:sp>
          <p:nvSpPr>
            <p:cNvPr id="81" name="8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2" name="81 Conector recto"/>
            <p:cNvCxnSpPr>
              <a:stCxn id="8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3" name="82 CuadroTexto"/>
            <p:cNvSpPr txBox="1"/>
            <p:nvPr/>
          </p:nvSpPr>
          <p:spPr>
            <a:xfrm>
              <a:off x="3342423"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85" name="84 Rectángulo"/>
          <p:cNvSpPr/>
          <p:nvPr/>
        </p:nvSpPr>
        <p:spPr>
          <a:xfrm>
            <a:off x="65647" y="8634840"/>
            <a:ext cx="3390787" cy="415498"/>
          </a:xfrm>
          <a:prstGeom prst="rect">
            <a:avLst/>
          </a:prstGeom>
        </p:spPr>
        <p:txBody>
          <a:bodyPr wrap="square">
            <a:spAutoFit/>
          </a:bodyPr>
          <a:lstStyle/>
          <a:p>
            <a:r>
              <a:rPr lang="es-CO" sz="1050" dirty="0">
                <a:latin typeface="Arial Narrow" panose="020B0606020202030204" pitchFamily="34" charset="0"/>
              </a:rPr>
              <a:t>Figura </a:t>
            </a:r>
            <a:r>
              <a:rPr lang="es-CO" sz="1050" dirty="0" smtClean="0">
                <a:latin typeface="Arial Narrow" panose="020B0606020202030204" pitchFamily="34" charset="0"/>
              </a:rPr>
              <a:t>. Formas </a:t>
            </a:r>
            <a:r>
              <a:rPr lang="es-CO" sz="1050" dirty="0">
                <a:latin typeface="Arial Narrow" panose="020B0606020202030204" pitchFamily="34" charset="0"/>
              </a:rPr>
              <a:t>de tuberculosis extrapulmonar acumulado a </a:t>
            </a:r>
            <a:r>
              <a:rPr lang="es-CO" sz="1050" dirty="0" smtClean="0">
                <a:latin typeface="Arial Narrow" panose="020B0606020202030204" pitchFamily="34" charset="0"/>
              </a:rPr>
              <a:t>Periodo epidemiológico 10. </a:t>
            </a:r>
            <a:r>
              <a:rPr lang="es-CO" sz="1050" dirty="0">
                <a:latin typeface="Arial Narrow" panose="020B0606020202030204" pitchFamily="34" charset="0"/>
              </a:rPr>
              <a:t>Medellín </a:t>
            </a:r>
            <a:r>
              <a:rPr lang="es-CO" sz="1050" dirty="0" smtClean="0">
                <a:latin typeface="Arial Narrow" panose="020B0606020202030204" pitchFamily="34" charset="0"/>
              </a:rPr>
              <a:t>2020</a:t>
            </a:r>
            <a:endParaRPr lang="es-ES" sz="1050" dirty="0">
              <a:latin typeface="Arial Narrow" panose="020B0606020202030204" pitchFamily="34" charset="0"/>
            </a:endParaRPr>
          </a:p>
        </p:txBody>
      </p:sp>
      <p:sp>
        <p:nvSpPr>
          <p:cNvPr id="87" name="86 Rectángulo"/>
          <p:cNvSpPr/>
          <p:nvPr/>
        </p:nvSpPr>
        <p:spPr>
          <a:xfrm>
            <a:off x="3275776" y="8634840"/>
            <a:ext cx="3390787" cy="415498"/>
          </a:xfrm>
          <a:prstGeom prst="rect">
            <a:avLst/>
          </a:prstGeom>
        </p:spPr>
        <p:txBody>
          <a:bodyPr wrap="square">
            <a:spAutoFit/>
          </a:bodyPr>
          <a:lstStyle/>
          <a:p>
            <a:r>
              <a:rPr lang="es-CO" sz="1050" dirty="0">
                <a:latin typeface="Arial Narrow" panose="020B0606020202030204" pitchFamily="34" charset="0"/>
              </a:rPr>
              <a:t>Figura </a:t>
            </a:r>
            <a:r>
              <a:rPr lang="es-CO" sz="1050" dirty="0" smtClean="0">
                <a:latin typeface="Arial Narrow" panose="020B0606020202030204" pitchFamily="34" charset="0"/>
              </a:rPr>
              <a:t>. Distribución porcentual de la tuberculosis por ciclo de vida , Periodo epidemiológico 10. </a:t>
            </a:r>
            <a:r>
              <a:rPr lang="es-CO" sz="1050" dirty="0">
                <a:latin typeface="Arial Narrow" panose="020B0606020202030204" pitchFamily="34" charset="0"/>
              </a:rPr>
              <a:t>Medellín </a:t>
            </a:r>
            <a:r>
              <a:rPr lang="es-CO" sz="1050" dirty="0" smtClean="0">
                <a:latin typeface="Arial Narrow" panose="020B0606020202030204" pitchFamily="34" charset="0"/>
              </a:rPr>
              <a:t>2020</a:t>
            </a:r>
            <a:endParaRPr lang="es-ES" sz="1050" dirty="0">
              <a:latin typeface="Arial Narrow" panose="020B0606020202030204" pitchFamily="34" charset="0"/>
            </a:endParaRPr>
          </a:p>
        </p:txBody>
      </p:sp>
      <p:grpSp>
        <p:nvGrpSpPr>
          <p:cNvPr id="9" name="8 Grupo"/>
          <p:cNvGrpSpPr/>
          <p:nvPr/>
        </p:nvGrpSpPr>
        <p:grpSpPr>
          <a:xfrm>
            <a:off x="402095" y="460370"/>
            <a:ext cx="2369636" cy="453797"/>
            <a:chOff x="402095" y="486270"/>
            <a:chExt cx="2369636" cy="453797"/>
          </a:xfrm>
        </p:grpSpPr>
        <p:sp>
          <p:nvSpPr>
            <p:cNvPr id="5" name="4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7" name="46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sp>
        <p:nvSpPr>
          <p:cNvPr id="6" name="5 Rectángulo"/>
          <p:cNvSpPr/>
          <p:nvPr/>
        </p:nvSpPr>
        <p:spPr>
          <a:xfrm>
            <a:off x="420292" y="2089658"/>
            <a:ext cx="790601" cy="276999"/>
          </a:xfrm>
          <a:prstGeom prst="rect">
            <a:avLst/>
          </a:prstGeom>
        </p:spPr>
        <p:txBody>
          <a:bodyPr wrap="none">
            <a:spAutoFit/>
          </a:bodyPr>
          <a:lstStyle/>
          <a:p>
            <a:r>
              <a:rPr lang="es-ES" sz="1200" b="1" dirty="0" smtClean="0">
                <a:latin typeface="Arial Narrow" panose="020B0606020202030204" pitchFamily="34" charset="0"/>
              </a:rPr>
              <a:t>706 </a:t>
            </a:r>
            <a:r>
              <a:rPr lang="es-ES" sz="1200" b="1" dirty="0">
                <a:latin typeface="Arial Narrow" panose="020B0606020202030204" pitchFamily="34" charset="0"/>
              </a:rPr>
              <a:t>casos</a:t>
            </a:r>
          </a:p>
        </p:txBody>
      </p:sp>
      <p:sp>
        <p:nvSpPr>
          <p:cNvPr id="49" name="48 Rectángulo"/>
          <p:cNvSpPr/>
          <p:nvPr/>
        </p:nvSpPr>
        <p:spPr>
          <a:xfrm>
            <a:off x="1833698" y="2089247"/>
            <a:ext cx="790601" cy="276999"/>
          </a:xfrm>
          <a:prstGeom prst="rect">
            <a:avLst/>
          </a:prstGeom>
        </p:spPr>
        <p:txBody>
          <a:bodyPr wrap="none">
            <a:spAutoFit/>
          </a:bodyPr>
          <a:lstStyle/>
          <a:p>
            <a:r>
              <a:rPr lang="es-ES" sz="1200" b="1" dirty="0" smtClean="0">
                <a:latin typeface="Arial Narrow" panose="020B0606020202030204" pitchFamily="34" charset="0"/>
              </a:rPr>
              <a:t>439 </a:t>
            </a:r>
            <a:r>
              <a:rPr lang="es-ES" sz="1200" b="1" dirty="0">
                <a:latin typeface="Arial Narrow" panose="020B0606020202030204" pitchFamily="34" charset="0"/>
              </a:rPr>
              <a:t>casos</a:t>
            </a:r>
          </a:p>
        </p:txBody>
      </p:sp>
      <p:sp>
        <p:nvSpPr>
          <p:cNvPr id="50" name="49 Rectángulo"/>
          <p:cNvSpPr/>
          <p:nvPr/>
        </p:nvSpPr>
        <p:spPr>
          <a:xfrm>
            <a:off x="3201413" y="2099679"/>
            <a:ext cx="713144" cy="276999"/>
          </a:xfrm>
          <a:prstGeom prst="rect">
            <a:avLst/>
          </a:prstGeom>
        </p:spPr>
        <p:txBody>
          <a:bodyPr wrap="none">
            <a:spAutoFit/>
          </a:bodyPr>
          <a:lstStyle/>
          <a:p>
            <a:r>
              <a:rPr lang="es-ES" sz="1200" b="1" dirty="0" smtClean="0">
                <a:latin typeface="Arial Narrow" panose="020B0606020202030204" pitchFamily="34" charset="0"/>
              </a:rPr>
              <a:t>11 </a:t>
            </a:r>
            <a:r>
              <a:rPr lang="es-ES" sz="1200" b="1" dirty="0">
                <a:latin typeface="Arial Narrow" panose="020B0606020202030204" pitchFamily="34" charset="0"/>
              </a:rPr>
              <a:t>casos</a:t>
            </a:r>
          </a:p>
        </p:txBody>
      </p:sp>
      <p:sp>
        <p:nvSpPr>
          <p:cNvPr id="61" name="60 Rectángulo"/>
          <p:cNvSpPr/>
          <p:nvPr/>
        </p:nvSpPr>
        <p:spPr>
          <a:xfrm>
            <a:off x="4607097" y="2107821"/>
            <a:ext cx="649537" cy="276999"/>
          </a:xfrm>
          <a:prstGeom prst="rect">
            <a:avLst/>
          </a:prstGeom>
        </p:spPr>
        <p:txBody>
          <a:bodyPr wrap="none">
            <a:spAutoFit/>
          </a:bodyPr>
          <a:lstStyle/>
          <a:p>
            <a:r>
              <a:rPr lang="es-ES" sz="1200" b="1" dirty="0">
                <a:latin typeface="Arial Narrow" panose="020B0606020202030204" pitchFamily="34" charset="0"/>
              </a:rPr>
              <a:t>1</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pic>
        <p:nvPicPr>
          <p:cNvPr id="63"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910" t="12083" r="27482"/>
          <a:stretch/>
        </p:blipFill>
        <p:spPr bwMode="auto">
          <a:xfrm>
            <a:off x="3264060" y="844294"/>
            <a:ext cx="599090" cy="74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7770"/>
          <a:stretch/>
        </p:blipFill>
        <p:spPr bwMode="auto">
          <a:xfrm>
            <a:off x="4663615" y="795253"/>
            <a:ext cx="58111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2580" r="86146"/>
          <a:stretch/>
        </p:blipFill>
        <p:spPr bwMode="auto">
          <a:xfrm>
            <a:off x="477736" y="830744"/>
            <a:ext cx="658263" cy="74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370561" y="1409280"/>
            <a:ext cx="856325" cy="369332"/>
          </a:xfrm>
          <a:prstGeom prst="rect">
            <a:avLst/>
          </a:prstGeom>
        </p:spPr>
        <p:txBody>
          <a:bodyPr wrap="none">
            <a:spAutoFit/>
          </a:bodyPr>
          <a:lstStyle/>
          <a:p>
            <a:r>
              <a:rPr lang="es-ES" dirty="0"/>
              <a:t> </a:t>
            </a:r>
            <a:r>
              <a:rPr lang="es-ES" sz="1200" b="1" u="sng" dirty="0">
                <a:latin typeface="Arial Narrow" panose="020B0606020202030204" pitchFamily="34" charset="0"/>
              </a:rPr>
              <a:t>Masculino</a:t>
            </a:r>
          </a:p>
        </p:txBody>
      </p:sp>
      <p:sp>
        <p:nvSpPr>
          <p:cNvPr id="71" name="70 Rectángulo"/>
          <p:cNvSpPr/>
          <p:nvPr/>
        </p:nvSpPr>
        <p:spPr>
          <a:xfrm>
            <a:off x="1791306" y="1393514"/>
            <a:ext cx="856325" cy="369332"/>
          </a:xfrm>
          <a:prstGeom prst="rect">
            <a:avLst/>
          </a:prstGeom>
        </p:spPr>
        <p:txBody>
          <a:bodyPr wrap="none">
            <a:spAutoFit/>
          </a:bodyPr>
          <a:lstStyle/>
          <a:p>
            <a:pPr algn="ctr"/>
            <a:r>
              <a:rPr lang="es-ES" dirty="0"/>
              <a:t> </a:t>
            </a:r>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grpSp>
        <p:nvGrpSpPr>
          <p:cNvPr id="8" name="7 Grupo"/>
          <p:cNvGrpSpPr/>
          <p:nvPr/>
        </p:nvGrpSpPr>
        <p:grpSpPr>
          <a:xfrm>
            <a:off x="3060727" y="458600"/>
            <a:ext cx="2369636" cy="436841"/>
            <a:chOff x="3060727" y="484500"/>
            <a:chExt cx="2369636" cy="436841"/>
          </a:xfrm>
        </p:grpSpPr>
        <p:sp>
          <p:nvSpPr>
            <p:cNvPr id="72" name="71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6" name="75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sp>
        <p:nvSpPr>
          <p:cNvPr id="77" name="76 Rectángulo"/>
          <p:cNvSpPr/>
          <p:nvPr/>
        </p:nvSpPr>
        <p:spPr>
          <a:xfrm>
            <a:off x="2960715" y="1461784"/>
            <a:ext cx="1205779" cy="369332"/>
          </a:xfrm>
          <a:prstGeom prst="rect">
            <a:avLst/>
          </a:prstGeom>
        </p:spPr>
        <p:txBody>
          <a:bodyPr wrap="none">
            <a:spAutoFit/>
          </a:bodyPr>
          <a:lstStyle/>
          <a:p>
            <a:pPr algn="ctr"/>
            <a:r>
              <a:rPr lang="es-ES" dirty="0"/>
              <a:t> </a:t>
            </a:r>
            <a:r>
              <a:rPr lang="es-ES" sz="1200" b="1" u="sng" dirty="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10" name="9 Rectángulo"/>
          <p:cNvSpPr/>
          <p:nvPr/>
        </p:nvSpPr>
        <p:spPr>
          <a:xfrm>
            <a:off x="4560025" y="1509082"/>
            <a:ext cx="739305" cy="276999"/>
          </a:xfrm>
          <a:prstGeom prst="rect">
            <a:avLst/>
          </a:prstGeom>
        </p:spPr>
        <p:txBody>
          <a:bodyPr wrap="none">
            <a:spAutoFit/>
          </a:bodyPr>
          <a:lstStyle/>
          <a:p>
            <a:pPr algn="ctr"/>
            <a:r>
              <a:rPr lang="es-ES" sz="1200" b="1" dirty="0">
                <a:latin typeface="Arial Narrow" panose="020B0606020202030204" pitchFamily="34" charset="0"/>
              </a:rPr>
              <a:t> </a:t>
            </a:r>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grpSp>
        <p:nvGrpSpPr>
          <p:cNvPr id="80" name="79 Grupo"/>
          <p:cNvGrpSpPr/>
          <p:nvPr/>
        </p:nvGrpSpPr>
        <p:grpSpPr>
          <a:xfrm>
            <a:off x="432098" y="2303427"/>
            <a:ext cx="2369637" cy="436841"/>
            <a:chOff x="3060726" y="484500"/>
            <a:chExt cx="2369637" cy="436841"/>
          </a:xfrm>
        </p:grpSpPr>
        <p:sp>
          <p:nvSpPr>
            <p:cNvPr id="84" name="8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6" name="85 CuadroTexto"/>
            <p:cNvSpPr txBox="1"/>
            <p:nvPr/>
          </p:nvSpPr>
          <p:spPr>
            <a:xfrm>
              <a:off x="3060726" y="484500"/>
              <a:ext cx="2320232"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Poblaciones especiales</a:t>
              </a:r>
              <a:endParaRPr lang="es-ES" sz="1600" b="1" dirty="0">
                <a:latin typeface="Arial Narrow" panose="020B0606020202030204" pitchFamily="34" charset="0"/>
              </a:endParaRPr>
            </a:p>
          </p:txBody>
        </p:sp>
      </p:grpSp>
      <p:graphicFrame>
        <p:nvGraphicFramePr>
          <p:cNvPr id="90" name="Gráfico 89"/>
          <p:cNvGraphicFramePr>
            <a:graphicFrameLocks/>
          </p:cNvGraphicFramePr>
          <p:nvPr>
            <p:extLst>
              <p:ext uri="{D42A27DB-BD31-4B8C-83A1-F6EECF244321}">
                <p14:modId xmlns:p14="http://schemas.microsoft.com/office/powerpoint/2010/main" val="2823889976"/>
              </p:ext>
            </p:extLst>
          </p:nvPr>
        </p:nvGraphicFramePr>
        <p:xfrm>
          <a:off x="-3736" y="5952524"/>
          <a:ext cx="3298163" cy="262746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1" name="Gráfico 90"/>
          <p:cNvGraphicFramePr>
            <a:graphicFrameLocks/>
          </p:cNvGraphicFramePr>
          <p:nvPr>
            <p:extLst>
              <p:ext uri="{D42A27DB-BD31-4B8C-83A1-F6EECF244321}">
                <p14:modId xmlns:p14="http://schemas.microsoft.com/office/powerpoint/2010/main" val="375633697"/>
              </p:ext>
            </p:extLst>
          </p:nvPr>
        </p:nvGraphicFramePr>
        <p:xfrm>
          <a:off x="3319034" y="5878377"/>
          <a:ext cx="3433763" cy="268231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54839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50 Rectángulo"/>
          <p:cNvSpPr/>
          <p:nvPr/>
        </p:nvSpPr>
        <p:spPr>
          <a:xfrm>
            <a:off x="0" y="1808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2" name="51 Grupo"/>
          <p:cNvGrpSpPr/>
          <p:nvPr/>
        </p:nvGrpSpPr>
        <p:grpSpPr>
          <a:xfrm>
            <a:off x="277404" y="131608"/>
            <a:ext cx="3446504" cy="276999"/>
            <a:chOff x="2448322" y="74775"/>
            <a:chExt cx="3446504" cy="276999"/>
          </a:xfrm>
        </p:grpSpPr>
        <p:sp>
          <p:nvSpPr>
            <p:cNvPr id="53" name="5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4" name="53 Conector recto"/>
            <p:cNvCxnSpPr>
              <a:stCxn id="5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Análisis de </a:t>
              </a:r>
              <a:r>
                <a:rPr lang="es-ES" sz="1200" b="1" dirty="0">
                  <a:latin typeface="Arial Narrow" panose="020B0606020202030204" pitchFamily="34" charset="0"/>
                </a:rPr>
                <a:t>r</a:t>
              </a:r>
              <a:r>
                <a:rPr lang="es-ES" sz="1200" b="1" dirty="0" smtClean="0">
                  <a:latin typeface="Arial Narrow" panose="020B0606020202030204" pitchFamily="34" charset="0"/>
                </a:rPr>
                <a:t>esistencia</a:t>
              </a:r>
              <a:endParaRPr lang="es-ES" sz="1200" b="1" dirty="0">
                <a:latin typeface="Arial Narrow" panose="020B0606020202030204" pitchFamily="34" charset="0"/>
              </a:endParaRPr>
            </a:p>
          </p:txBody>
        </p:sp>
      </p:grpSp>
      <p:grpSp>
        <p:nvGrpSpPr>
          <p:cNvPr id="58" name="57 Grupo"/>
          <p:cNvGrpSpPr/>
          <p:nvPr/>
        </p:nvGrpSpPr>
        <p:grpSpPr>
          <a:xfrm>
            <a:off x="627150" y="645427"/>
            <a:ext cx="1698105" cy="1972170"/>
            <a:chOff x="5222211" y="5004048"/>
            <a:chExt cx="1698105" cy="1972170"/>
          </a:xfrm>
        </p:grpSpPr>
        <p:pic>
          <p:nvPicPr>
            <p:cNvPr id="59" name="Picture 9"/>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667" b="100000" l="10000" r="90000"/>
                      </a14:imgEffect>
                    </a14:imgLayer>
                  </a14:imgProps>
                </a:ext>
                <a:ext uri="{28A0092B-C50C-407E-A947-70E740481C1C}">
                  <a14:useLocalDpi xmlns:a14="http://schemas.microsoft.com/office/drawing/2010/main" val="0"/>
                </a:ext>
              </a:extLst>
            </a:blip>
            <a:srcRect/>
            <a:stretch>
              <a:fillRect/>
            </a:stretch>
          </p:blipFill>
          <p:spPr bwMode="auto">
            <a:xfrm>
              <a:off x="5222211" y="5004048"/>
              <a:ext cx="1698105" cy="110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CuadroTexto"/>
            <p:cNvSpPr txBox="1"/>
            <p:nvPr/>
          </p:nvSpPr>
          <p:spPr>
            <a:xfrm>
              <a:off x="5437921" y="6063050"/>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Resistencia</a:t>
              </a:r>
            </a:p>
          </p:txBody>
        </p:sp>
        <p:sp>
          <p:nvSpPr>
            <p:cNvPr id="61" name="60 Rectángulo redondeado"/>
            <p:cNvSpPr/>
            <p:nvPr/>
          </p:nvSpPr>
          <p:spPr>
            <a:xfrm>
              <a:off x="5701229" y="6368312"/>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2,62%</a:t>
              </a:r>
              <a:endParaRPr lang="es-ES" sz="1600" b="1" dirty="0">
                <a:solidFill>
                  <a:schemeClr val="tx1"/>
                </a:solidFill>
                <a:latin typeface="Arial Narrow" panose="020B0606020202030204" pitchFamily="34" charset="0"/>
              </a:endParaRPr>
            </a:p>
          </p:txBody>
        </p:sp>
        <p:sp>
          <p:nvSpPr>
            <p:cNvPr id="62" name="61 CuadroTexto"/>
            <p:cNvSpPr txBox="1"/>
            <p:nvPr/>
          </p:nvSpPr>
          <p:spPr>
            <a:xfrm>
              <a:off x="5485630" y="669921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30 casos</a:t>
              </a:r>
              <a:endParaRPr lang="es-ES" sz="1200" b="1" dirty="0">
                <a:latin typeface="Arial Narrow" panose="020B0606020202030204" pitchFamily="34" charset="0"/>
              </a:endParaRPr>
            </a:p>
          </p:txBody>
        </p:sp>
      </p:grpSp>
      <p:cxnSp>
        <p:nvCxnSpPr>
          <p:cNvPr id="63" name="62 Conector angular"/>
          <p:cNvCxnSpPr>
            <a:stCxn id="61" idx="3"/>
          </p:cNvCxnSpPr>
          <p:nvPr/>
        </p:nvCxnSpPr>
        <p:spPr>
          <a:xfrm>
            <a:off x="1846236" y="2189711"/>
            <a:ext cx="273940" cy="1580014"/>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4" name="63 Conector angular"/>
          <p:cNvCxnSpPr>
            <a:stCxn id="61" idx="1"/>
            <a:endCxn id="65" idx="0"/>
          </p:cNvCxnSpPr>
          <p:nvPr/>
        </p:nvCxnSpPr>
        <p:spPr>
          <a:xfrm rot="10800000" flipV="1">
            <a:off x="901052" y="2189710"/>
            <a:ext cx="205116" cy="777739"/>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5" name="64 Rectángulo redondeado"/>
          <p:cNvSpPr/>
          <p:nvPr/>
        </p:nvSpPr>
        <p:spPr>
          <a:xfrm>
            <a:off x="142691" y="2967450"/>
            <a:ext cx="1516721" cy="586251"/>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Casos Nuevos </a:t>
            </a:r>
          </a:p>
          <a:p>
            <a:pPr algn="ctr"/>
            <a:r>
              <a:rPr lang="es-ES" sz="1400" b="1" dirty="0" smtClean="0">
                <a:solidFill>
                  <a:schemeClr val="tx1"/>
                </a:solidFill>
                <a:latin typeface="Arial Narrow" panose="020B0606020202030204" pitchFamily="34" charset="0"/>
              </a:rPr>
              <a:t>20 Casos </a:t>
            </a:r>
            <a:endParaRPr lang="es-ES" sz="1400" b="1" dirty="0">
              <a:solidFill>
                <a:schemeClr val="tx1"/>
              </a:solidFill>
              <a:latin typeface="Arial Narrow" panose="020B0606020202030204" pitchFamily="34" charset="0"/>
            </a:endParaRPr>
          </a:p>
        </p:txBody>
      </p:sp>
      <p:sp>
        <p:nvSpPr>
          <p:cNvPr id="66" name="65 Rectángulo redondeado"/>
          <p:cNvSpPr/>
          <p:nvPr/>
        </p:nvSpPr>
        <p:spPr>
          <a:xfrm>
            <a:off x="1003609" y="3769725"/>
            <a:ext cx="1516721" cy="586251"/>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Previamente tratados</a:t>
            </a:r>
          </a:p>
          <a:p>
            <a:pPr algn="ctr"/>
            <a:r>
              <a:rPr lang="es-ES" sz="1400" b="1" dirty="0" smtClean="0">
                <a:solidFill>
                  <a:schemeClr val="tx1"/>
                </a:solidFill>
                <a:latin typeface="Arial Narrow" panose="020B0606020202030204" pitchFamily="34" charset="0"/>
              </a:rPr>
              <a:t>10 Casos </a:t>
            </a:r>
            <a:endParaRPr lang="es-ES" sz="1400" b="1" dirty="0">
              <a:solidFill>
                <a:schemeClr val="tx1"/>
              </a:solidFill>
              <a:latin typeface="Arial Narrow" panose="020B0606020202030204" pitchFamily="34" charset="0"/>
            </a:endParaRPr>
          </a:p>
        </p:txBody>
      </p:sp>
      <p:sp>
        <p:nvSpPr>
          <p:cNvPr id="68" name="67 CuadroTexto"/>
          <p:cNvSpPr txBox="1"/>
          <p:nvPr/>
        </p:nvSpPr>
        <p:spPr>
          <a:xfrm>
            <a:off x="6284910" y="131608"/>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5</a:t>
            </a:r>
            <a:endParaRPr lang="es-ES" sz="1050" b="1" dirty="0">
              <a:latin typeface="Arial Narrow" panose="020B0606020202030204" pitchFamily="34" charset="0"/>
            </a:endParaRPr>
          </a:p>
        </p:txBody>
      </p:sp>
      <p:sp>
        <p:nvSpPr>
          <p:cNvPr id="69" name="68 Rectángulo"/>
          <p:cNvSpPr/>
          <p:nvPr/>
        </p:nvSpPr>
        <p:spPr>
          <a:xfrm>
            <a:off x="0" y="487811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grpSp>
        <p:nvGrpSpPr>
          <p:cNvPr id="70" name="69 Grupo"/>
          <p:cNvGrpSpPr/>
          <p:nvPr/>
        </p:nvGrpSpPr>
        <p:grpSpPr>
          <a:xfrm>
            <a:off x="277404" y="4991640"/>
            <a:ext cx="3446504" cy="276999"/>
            <a:chOff x="2448322" y="74775"/>
            <a:chExt cx="3446504" cy="276999"/>
          </a:xfrm>
        </p:grpSpPr>
        <p:sp>
          <p:nvSpPr>
            <p:cNvPr id="71" name="7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72" name="71 Conector recto"/>
            <p:cNvCxnSpPr>
              <a:stCxn id="7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3" name="7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74" name="73 CuadroTexto"/>
          <p:cNvSpPr txBox="1"/>
          <p:nvPr/>
        </p:nvSpPr>
        <p:spPr>
          <a:xfrm>
            <a:off x="142691" y="5508104"/>
            <a:ext cx="6914143" cy="307777"/>
          </a:xfrm>
          <a:prstGeom prst="rect">
            <a:avLst/>
          </a:prstGeom>
          <a:noFill/>
        </p:spPr>
        <p:txBody>
          <a:bodyPr wrap="square" rtlCol="0">
            <a:spAutoFit/>
          </a:bodyPr>
          <a:lstStyle/>
          <a:p>
            <a:pPr algn="just"/>
            <a:r>
              <a:rPr lang="es-CO" sz="1400" dirty="0" smtClean="0">
                <a:solidFill>
                  <a:srgbClr val="FF0000"/>
                </a:solidFill>
                <a:latin typeface="Arial Narrow" panose="020B0606020202030204" pitchFamily="34" charset="0"/>
              </a:rPr>
              <a:t>Consideraciones por parte de Fernando Montes</a:t>
            </a:r>
            <a:endParaRPr lang="es-CO" sz="1400" dirty="0">
              <a:solidFill>
                <a:srgbClr val="FF0000"/>
              </a:solidFill>
              <a:latin typeface="Arial Narrow" panose="020B0606020202030204" pitchFamily="34" charset="0"/>
            </a:endParaRPr>
          </a:p>
        </p:txBody>
      </p:sp>
      <p:sp>
        <p:nvSpPr>
          <p:cNvPr id="75" name="74 Rectángulo"/>
          <p:cNvSpPr/>
          <p:nvPr/>
        </p:nvSpPr>
        <p:spPr>
          <a:xfrm>
            <a:off x="2356100" y="1367755"/>
            <a:ext cx="4700733" cy="415498"/>
          </a:xfrm>
          <a:prstGeom prst="rect">
            <a:avLst/>
          </a:prstGeom>
        </p:spPr>
        <p:txBody>
          <a:bodyPr wrap="square">
            <a:spAutoFit/>
          </a:bodyPr>
          <a:lstStyle/>
          <a:p>
            <a:r>
              <a:rPr lang="es-CO" sz="1050" dirty="0" smtClean="0">
                <a:latin typeface="Arial Narrow" panose="020B0606020202030204" pitchFamily="34" charset="0"/>
              </a:rPr>
              <a:t>Tabla . Clasificación según </a:t>
            </a:r>
            <a:r>
              <a:rPr lang="es-CO" sz="1050" dirty="0">
                <a:latin typeface="Arial Narrow" panose="020B0606020202030204" pitchFamily="34" charset="0"/>
              </a:rPr>
              <a:t>tipo </a:t>
            </a:r>
            <a:r>
              <a:rPr lang="es-CO" sz="1050" dirty="0" smtClean="0">
                <a:latin typeface="Arial Narrow" panose="020B0606020202030204" pitchFamily="34" charset="0"/>
              </a:rPr>
              <a:t>de Resistencia y antecedente de tratamiento previo de la tuberculosis. Período epidemiológico 10. </a:t>
            </a:r>
            <a:r>
              <a:rPr lang="es-CO" sz="1050" dirty="0">
                <a:latin typeface="Arial Narrow" panose="020B0606020202030204" pitchFamily="34" charset="0"/>
              </a:rPr>
              <a:t>Medellín </a:t>
            </a:r>
            <a:r>
              <a:rPr lang="es-CO" sz="1050" dirty="0" smtClean="0">
                <a:latin typeface="Arial Narrow" panose="020B0606020202030204" pitchFamily="34" charset="0"/>
              </a:rPr>
              <a:t>2020</a:t>
            </a:r>
            <a:endParaRPr lang="es-ES" sz="1050" dirty="0">
              <a:latin typeface="Arial Narrow" panose="020B0606020202030204" pitchFamily="34" charset="0"/>
            </a:endParaRPr>
          </a:p>
        </p:txBody>
      </p:sp>
      <p:pic>
        <p:nvPicPr>
          <p:cNvPr id="5" name="Imagen 4"/>
          <p:cNvPicPr>
            <a:picLocks noChangeAspect="1"/>
          </p:cNvPicPr>
          <p:nvPr/>
        </p:nvPicPr>
        <p:blipFill>
          <a:blip r:embed="rId4"/>
          <a:stretch>
            <a:fillRect/>
          </a:stretch>
        </p:blipFill>
        <p:spPr>
          <a:xfrm>
            <a:off x="2331485" y="1842928"/>
            <a:ext cx="4725347" cy="1896203"/>
          </a:xfrm>
          <a:prstGeom prst="rect">
            <a:avLst/>
          </a:prstGeom>
        </p:spPr>
      </p:pic>
    </p:spTree>
    <p:extLst>
      <p:ext uri="{BB962C8B-B14F-4D97-AF65-F5344CB8AC3E}">
        <p14:creationId xmlns:p14="http://schemas.microsoft.com/office/powerpoint/2010/main" val="4207393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 y="1"/>
            <a:ext cx="2223924" cy="282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809" y="623805"/>
            <a:ext cx="2231109"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10 - 2020</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tosferina. Medellín, a Periodo epidemiológico 10 acumulado  de 2020.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19</a:t>
              </a:r>
              <a:endParaRPr lang="es-ES" sz="2000" b="1" dirty="0">
                <a:latin typeface="Arial Narrow" panose="020B0606020202030204" pitchFamily="34" charset="0"/>
              </a:endParaRPr>
            </a:p>
          </p:txBody>
        </p:sp>
      </p:grpSp>
      <p:sp>
        <p:nvSpPr>
          <p:cNvPr id="9" name="8 CuadroTexto"/>
          <p:cNvSpPr txBox="1"/>
          <p:nvPr/>
        </p:nvSpPr>
        <p:spPr>
          <a:xfrm>
            <a:off x="421420" y="4692488"/>
            <a:ext cx="1759312" cy="830997"/>
          </a:xfrm>
          <a:prstGeom prst="rect">
            <a:avLst/>
          </a:prstGeom>
          <a:noFill/>
        </p:spPr>
        <p:txBody>
          <a:bodyPr wrap="square" rtlCol="0">
            <a:spAutoFit/>
          </a:bodyPr>
          <a:lstStyle/>
          <a:p>
            <a:pPr algn="r"/>
            <a:r>
              <a:rPr lang="es-ES" sz="1200" b="1" dirty="0" smtClean="0">
                <a:latin typeface="Arial Narrow" panose="020B0606020202030204" pitchFamily="34" charset="0"/>
              </a:rPr>
              <a:t>Variación porcentual de </a:t>
            </a:r>
          </a:p>
          <a:p>
            <a:pPr algn="r"/>
            <a:r>
              <a:rPr lang="es-ES" sz="1200" b="1" dirty="0" smtClean="0">
                <a:latin typeface="Arial Narrow" panose="020B0606020202030204" pitchFamily="34" charset="0"/>
              </a:rPr>
              <a:t>41%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195500" y="4806632"/>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95484" y="4890908"/>
            <a:ext cx="4904168"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tosferina. Medellín, a Periodo epidemiológico 10 de 2020, acumulado  de 2020.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4869555" y="6125495"/>
            <a:ext cx="2331345" cy="261610"/>
          </a:xfrm>
          <a:prstGeom prst="rect">
            <a:avLst/>
          </a:prstGeom>
          <a:noFill/>
        </p:spPr>
        <p:txBody>
          <a:bodyPr wrap="square" rtlCol="0">
            <a:spAutoFit/>
          </a:bodyPr>
          <a:lstStyle/>
          <a:p>
            <a:pPr algn="ctr"/>
            <a:r>
              <a:rPr lang="es-ES" sz="1100" b="1" dirty="0" smtClean="0">
                <a:latin typeface="Arial Narrow" panose="020B0606020202030204" pitchFamily="34" charset="0"/>
              </a:rPr>
              <a:t>Letalidad</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5005790" y="6835158"/>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672788" y="6256300"/>
            <a:ext cx="72487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a:t>
            </a:r>
          </a:p>
          <a:p>
            <a:pPr algn="ctr"/>
            <a:r>
              <a:rPr lang="es-ES" sz="1400" b="1" dirty="0" smtClean="0">
                <a:latin typeface="Arial Narrow" panose="020B0606020202030204" pitchFamily="34" charset="0"/>
              </a:rPr>
              <a:t>0 casos</a:t>
            </a:r>
            <a:endParaRPr lang="es-ES" sz="1400" b="1" dirty="0">
              <a:latin typeface="Arial Narrow" panose="020B0606020202030204" pitchFamily="34" charset="0"/>
            </a:endParaRPr>
          </a:p>
        </p:txBody>
      </p:sp>
      <p:sp>
        <p:nvSpPr>
          <p:cNvPr id="54" name="53 Rectángulo"/>
          <p:cNvSpPr/>
          <p:nvPr/>
        </p:nvSpPr>
        <p:spPr>
          <a:xfrm>
            <a:off x="35816" y="8449122"/>
            <a:ext cx="4417817" cy="492443"/>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a:t>
            </a:r>
            <a:r>
              <a:rPr lang="es-ES" sz="1000" dirty="0">
                <a:latin typeface="Arial Narrow" panose="020B0606020202030204" pitchFamily="34" charset="0"/>
              </a:rPr>
              <a:t>inusual de la </a:t>
            </a:r>
            <a:r>
              <a:rPr lang="es-ES" sz="1000" dirty="0" smtClean="0">
                <a:latin typeface="Arial Narrow" panose="020B0606020202030204" pitchFamily="34" charset="0"/>
              </a:rPr>
              <a:t>tosferina. </a:t>
            </a:r>
            <a:r>
              <a:rPr lang="es-ES" sz="1000" dirty="0">
                <a:latin typeface="Arial Narrow" panose="020B0606020202030204" pitchFamily="34" charset="0"/>
              </a:rPr>
              <a:t>Medellín, </a:t>
            </a:r>
            <a:r>
              <a:rPr lang="es-ES" sz="1000" dirty="0" smtClean="0">
                <a:latin typeface="Arial Narrow" panose="020B0606020202030204" pitchFamily="34" charset="0"/>
              </a:rPr>
              <a:t>a Periodo epidemiológico 10  acumulado  de 2020. </a:t>
            </a:r>
            <a:endParaRPr lang="es-ES" sz="1000" dirty="0">
              <a:latin typeface="Arial Narrow" panose="020B0606020202030204" pitchFamily="34" charset="0"/>
            </a:endParaRPr>
          </a:p>
        </p:txBody>
      </p:sp>
      <p:sp>
        <p:nvSpPr>
          <p:cNvPr id="58" name="57 CuadroTexto"/>
          <p:cNvSpPr txBox="1"/>
          <p:nvPr/>
        </p:nvSpPr>
        <p:spPr>
          <a:xfrm>
            <a:off x="4722603" y="7012850"/>
            <a:ext cx="2598512" cy="415498"/>
          </a:xfrm>
          <a:prstGeom prst="rect">
            <a:avLst/>
          </a:prstGeom>
          <a:noFill/>
        </p:spPr>
        <p:txBody>
          <a:bodyPr wrap="square" rtlCol="0">
            <a:spAutoFit/>
          </a:bodyPr>
          <a:lstStyle/>
          <a:p>
            <a:pPr algn="ctr"/>
            <a:r>
              <a:rPr lang="es-ES" sz="1050" b="1" dirty="0" smtClean="0">
                <a:latin typeface="Arial Narrow" panose="020B0606020202030204" pitchFamily="34" charset="0"/>
              </a:rPr>
              <a:t>Porcentaje de investigación de campo oportuna</a:t>
            </a: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a:t>
            </a:r>
            <a:r>
              <a:rPr lang="es-ES" sz="1050" b="1" dirty="0">
                <a:latin typeface="Arial Narrow" panose="020B0606020202030204" pitchFamily="34" charset="0"/>
              </a:rPr>
              <a:t>6</a:t>
            </a: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Tosferina</a:t>
            </a:r>
            <a:endParaRPr lang="es-ES" sz="28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4927755" y="7381881"/>
            <a:ext cx="2247196" cy="500137"/>
          </a:xfrm>
          <a:prstGeom prst="rect">
            <a:avLst/>
          </a:prstGeom>
          <a:noFill/>
        </p:spPr>
        <p:txBody>
          <a:bodyPr wrap="square" rtlCol="0">
            <a:spAutoFit/>
          </a:bodyPr>
          <a:lstStyle/>
          <a:p>
            <a:pPr algn="ctr"/>
            <a:r>
              <a:rPr lang="es-ES" sz="1600" b="1" dirty="0" smtClean="0">
                <a:solidFill>
                  <a:srgbClr val="C00000"/>
                </a:solidFill>
                <a:latin typeface="Arial Narrow" panose="020B0606020202030204" pitchFamily="34" charset="0"/>
              </a:rPr>
              <a:t>50%</a:t>
            </a:r>
          </a:p>
          <a:p>
            <a:pPr algn="ctr"/>
            <a:r>
              <a:rPr lang="es-ES" sz="1050" b="1" dirty="0" smtClean="0">
                <a:latin typeface="Arial Narrow" panose="020B0606020202030204" pitchFamily="34" charset="0"/>
              </a:rPr>
              <a:t>casos </a:t>
            </a:r>
            <a:r>
              <a:rPr lang="es-ES" sz="1050" b="1" dirty="0">
                <a:latin typeface="Arial Narrow" panose="020B0606020202030204" pitchFamily="34" charset="0"/>
              </a:rPr>
              <a:t>probables </a:t>
            </a:r>
            <a:r>
              <a:rPr lang="es-ES" sz="1050" b="1" dirty="0" smtClean="0">
                <a:latin typeface="Arial Narrow" panose="020B0606020202030204" pitchFamily="34" charset="0"/>
              </a:rPr>
              <a:t>notificados</a:t>
            </a:r>
            <a:endParaRPr lang="es-ES" sz="1050" b="1" dirty="0">
              <a:latin typeface="Arial Narrow" panose="020B0606020202030204" pitchFamily="34" charset="0"/>
            </a:endParaRPr>
          </a:p>
        </p:txBody>
      </p:sp>
      <p:pic>
        <p:nvPicPr>
          <p:cNvPr id="4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2302" y="8695344"/>
            <a:ext cx="436191" cy="33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p:cNvPicPr>
            <a:picLocks noChangeAspect="1"/>
          </p:cNvPicPr>
          <p:nvPr/>
        </p:nvPicPr>
        <p:blipFill>
          <a:blip r:embed="rId7"/>
          <a:stretch>
            <a:fillRect/>
          </a:stretch>
        </p:blipFill>
        <p:spPr>
          <a:xfrm>
            <a:off x="2180732" y="365008"/>
            <a:ext cx="5039357" cy="1944169"/>
          </a:xfrm>
          <a:prstGeom prst="rect">
            <a:avLst/>
          </a:prstGeom>
        </p:spPr>
      </p:pic>
      <p:pic>
        <p:nvPicPr>
          <p:cNvPr id="3" name="Imagen 2"/>
          <p:cNvPicPr>
            <a:picLocks noChangeAspect="1"/>
          </p:cNvPicPr>
          <p:nvPr/>
        </p:nvPicPr>
        <p:blipFill>
          <a:blip r:embed="rId8"/>
          <a:stretch>
            <a:fillRect/>
          </a:stretch>
        </p:blipFill>
        <p:spPr>
          <a:xfrm>
            <a:off x="2042359" y="2506514"/>
            <a:ext cx="5132592" cy="2514124"/>
          </a:xfrm>
          <a:prstGeom prst="rect">
            <a:avLst/>
          </a:prstGeom>
        </p:spPr>
      </p:pic>
      <p:pic>
        <p:nvPicPr>
          <p:cNvPr id="4" name="Imagen 3"/>
          <p:cNvPicPr>
            <a:picLocks noChangeAspect="1"/>
          </p:cNvPicPr>
          <p:nvPr/>
        </p:nvPicPr>
        <p:blipFill>
          <a:blip r:embed="rId9"/>
          <a:stretch>
            <a:fillRect/>
          </a:stretch>
        </p:blipFill>
        <p:spPr>
          <a:xfrm>
            <a:off x="-4453" y="6125704"/>
            <a:ext cx="5010243" cy="2502829"/>
          </a:xfrm>
          <a:prstGeom prst="rect">
            <a:avLst/>
          </a:prstGeom>
        </p:spPr>
      </p:pic>
    </p:spTree>
    <p:extLst>
      <p:ext uri="{BB962C8B-B14F-4D97-AF65-F5344CB8AC3E}">
        <p14:creationId xmlns:p14="http://schemas.microsoft.com/office/powerpoint/2010/main" val="1360268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31" y="776"/>
            <a:ext cx="7200900"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 name="2 Grupo"/>
          <p:cNvGrpSpPr/>
          <p:nvPr/>
        </p:nvGrpSpPr>
        <p:grpSpPr>
          <a:xfrm>
            <a:off x="285635" y="51240"/>
            <a:ext cx="3446504" cy="276999"/>
            <a:chOff x="2448322" y="74775"/>
            <a:chExt cx="3446504" cy="276999"/>
          </a:xfrm>
        </p:grpSpPr>
        <p:sp>
          <p:nvSpPr>
            <p:cNvPr id="4" name="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 name="4 Conector recto"/>
            <p:cNvCxnSpPr>
              <a:stCxn id="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grpSp>
        <p:nvGrpSpPr>
          <p:cNvPr id="11" name="10 Grupo"/>
          <p:cNvGrpSpPr/>
          <p:nvPr/>
        </p:nvGrpSpPr>
        <p:grpSpPr>
          <a:xfrm>
            <a:off x="-114154" y="1672452"/>
            <a:ext cx="1252369" cy="955332"/>
            <a:chOff x="-36884" y="7072716"/>
            <a:chExt cx="1252369" cy="955332"/>
          </a:xfrm>
        </p:grpSpPr>
        <p:sp>
          <p:nvSpPr>
            <p:cNvPr id="12" name="11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sp>
          <p:nvSpPr>
            <p:cNvPr id="13" name="12 Rectángulo redondeado"/>
            <p:cNvSpPr/>
            <p:nvPr/>
          </p:nvSpPr>
          <p:spPr>
            <a:xfrm>
              <a:off x="209546" y="7363321"/>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42%</a:t>
              </a:r>
              <a:endParaRPr lang="es-ES" sz="1600" b="1" dirty="0">
                <a:solidFill>
                  <a:schemeClr val="tx1"/>
                </a:solidFill>
                <a:latin typeface="Arial Narrow" panose="020B0606020202030204" pitchFamily="34" charset="0"/>
              </a:endParaRPr>
            </a:p>
          </p:txBody>
        </p:sp>
        <p:sp>
          <p:nvSpPr>
            <p:cNvPr id="14" name="13 CuadroTexto"/>
            <p:cNvSpPr txBox="1"/>
            <p:nvPr/>
          </p:nvSpPr>
          <p:spPr>
            <a:xfrm>
              <a:off x="-36884" y="775104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8 Casos</a:t>
              </a:r>
              <a:endParaRPr lang="es-ES" sz="1200" b="1" dirty="0">
                <a:latin typeface="Arial Narrow" panose="020B0606020202030204" pitchFamily="34" charset="0"/>
              </a:endParaRPr>
            </a:p>
          </p:txBody>
        </p:sp>
      </p:grpSp>
      <p:pic>
        <p:nvPicPr>
          <p:cNvPr id="15"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r="83073"/>
          <a:stretch/>
        </p:blipFill>
        <p:spPr bwMode="auto">
          <a:xfrm>
            <a:off x="102936" y="899592"/>
            <a:ext cx="8042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8990" t="-1382" r="53581" b="1382"/>
          <a:stretch/>
        </p:blipFill>
        <p:spPr bwMode="auto">
          <a:xfrm>
            <a:off x="936672" y="900304"/>
            <a:ext cx="82810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16 Grupo"/>
          <p:cNvGrpSpPr/>
          <p:nvPr/>
        </p:nvGrpSpPr>
        <p:grpSpPr>
          <a:xfrm>
            <a:off x="751194" y="1672452"/>
            <a:ext cx="1229607" cy="955332"/>
            <a:chOff x="-14122" y="7072716"/>
            <a:chExt cx="1229607" cy="955332"/>
          </a:xfrm>
        </p:grpSpPr>
        <p:sp>
          <p:nvSpPr>
            <p:cNvPr id="18" name="17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sp>
          <p:nvSpPr>
            <p:cNvPr id="19" name="18 Rectángulo redondeado"/>
            <p:cNvSpPr/>
            <p:nvPr/>
          </p:nvSpPr>
          <p:spPr>
            <a:xfrm>
              <a:off x="209546" y="7363321"/>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58%</a:t>
              </a:r>
              <a:endParaRPr lang="es-ES" sz="1600" b="1" dirty="0">
                <a:solidFill>
                  <a:schemeClr val="tx1"/>
                </a:solidFill>
                <a:latin typeface="Arial Narrow" panose="020B0606020202030204" pitchFamily="34" charset="0"/>
              </a:endParaRPr>
            </a:p>
          </p:txBody>
        </p:sp>
        <p:sp>
          <p:nvSpPr>
            <p:cNvPr id="20" name="19 CuadroTexto"/>
            <p:cNvSpPr txBox="1"/>
            <p:nvPr/>
          </p:nvSpPr>
          <p:spPr>
            <a:xfrm>
              <a:off x="-14122" y="775104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11 Casos</a:t>
              </a:r>
              <a:endParaRPr lang="es-ES" sz="1200" b="1" dirty="0">
                <a:latin typeface="Arial Narrow" panose="020B0606020202030204" pitchFamily="34" charset="0"/>
              </a:endParaRPr>
            </a:p>
          </p:txBody>
        </p:sp>
      </p:grpSp>
      <p:pic>
        <p:nvPicPr>
          <p:cNvPr id="2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8080" r="24686"/>
          <a:stretch/>
        </p:blipFill>
        <p:spPr bwMode="auto">
          <a:xfrm>
            <a:off x="2864657" y="903360"/>
            <a:ext cx="784559" cy="815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17"/>
          <a:stretch/>
        </p:blipFill>
        <p:spPr bwMode="auto">
          <a:xfrm>
            <a:off x="2130927" y="971600"/>
            <a:ext cx="578262" cy="779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22 Grupo"/>
          <p:cNvGrpSpPr/>
          <p:nvPr/>
        </p:nvGrpSpPr>
        <p:grpSpPr>
          <a:xfrm>
            <a:off x="2636113" y="1645995"/>
            <a:ext cx="1252369" cy="981789"/>
            <a:chOff x="-36884" y="7072716"/>
            <a:chExt cx="1252369" cy="981789"/>
          </a:xfrm>
        </p:grpSpPr>
        <p:sp>
          <p:nvSpPr>
            <p:cNvPr id="24" name="23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Afrocolombiano</a:t>
              </a:r>
              <a:endParaRPr lang="es-ES" sz="1200" b="1" u="sng" dirty="0">
                <a:latin typeface="Arial Narrow" panose="020B0606020202030204" pitchFamily="34" charset="0"/>
              </a:endParaRPr>
            </a:p>
          </p:txBody>
        </p:sp>
        <p:sp>
          <p:nvSpPr>
            <p:cNvPr id="25" name="24 Rectángulo redondeado"/>
            <p:cNvSpPr/>
            <p:nvPr/>
          </p:nvSpPr>
          <p:spPr>
            <a:xfrm>
              <a:off x="209546" y="7363321"/>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26" name="25 CuadroTexto"/>
            <p:cNvSpPr txBox="1"/>
            <p:nvPr/>
          </p:nvSpPr>
          <p:spPr>
            <a:xfrm>
              <a:off x="-36884" y="7777506"/>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nvGrpSpPr>
          <p:cNvPr id="27" name="26 Grupo"/>
          <p:cNvGrpSpPr/>
          <p:nvPr/>
        </p:nvGrpSpPr>
        <p:grpSpPr>
          <a:xfrm>
            <a:off x="1806835" y="1669035"/>
            <a:ext cx="1252369" cy="958749"/>
            <a:chOff x="-36884" y="7072716"/>
            <a:chExt cx="1252369" cy="958749"/>
          </a:xfrm>
        </p:grpSpPr>
        <p:sp>
          <p:nvSpPr>
            <p:cNvPr id="28" name="27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sp>
          <p:nvSpPr>
            <p:cNvPr id="29" name="28 Rectángulo redondeado"/>
            <p:cNvSpPr/>
            <p:nvPr/>
          </p:nvSpPr>
          <p:spPr>
            <a:xfrm>
              <a:off x="209546" y="7363321"/>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30" name="29 CuadroTexto"/>
            <p:cNvSpPr txBox="1"/>
            <p:nvPr/>
          </p:nvSpPr>
          <p:spPr>
            <a:xfrm>
              <a:off x="-36884" y="7754466"/>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sp>
        <p:nvSpPr>
          <p:cNvPr id="32" name="31 Rectángulo"/>
          <p:cNvSpPr/>
          <p:nvPr/>
        </p:nvSpPr>
        <p:spPr>
          <a:xfrm>
            <a:off x="3699228" y="2342741"/>
            <a:ext cx="3533034" cy="415498"/>
          </a:xfrm>
          <a:prstGeom prst="rect">
            <a:avLst/>
          </a:prstGeom>
        </p:spPr>
        <p:txBody>
          <a:bodyPr wrap="square">
            <a:spAutoFit/>
          </a:bodyPr>
          <a:lstStyle/>
          <a:p>
            <a:pPr algn="just"/>
            <a:r>
              <a:rPr lang="es-ES" sz="1050" dirty="0">
                <a:latin typeface="Arial Narrow" panose="020B0606020202030204" pitchFamily="34" charset="0"/>
              </a:rPr>
              <a:t>Figura </a:t>
            </a:r>
            <a:r>
              <a:rPr lang="es-ES" sz="1050" dirty="0" smtClean="0">
                <a:latin typeface="Arial Narrow" panose="020B0606020202030204" pitchFamily="34" charset="0"/>
              </a:rPr>
              <a:t>. Comparativo según edad de la tosferina</a:t>
            </a:r>
            <a:r>
              <a:rPr lang="es-ES" sz="1050" dirty="0">
                <a:latin typeface="Arial Narrow" panose="020B0606020202030204" pitchFamily="34" charset="0"/>
              </a:rPr>
              <a:t>. Medellín, </a:t>
            </a:r>
            <a:r>
              <a:rPr lang="es-ES" sz="1050" dirty="0" smtClean="0">
                <a:latin typeface="Arial Narrow" panose="020B0606020202030204" pitchFamily="34" charset="0"/>
              </a:rPr>
              <a:t>a Período epidemiológico 10  acumulado  </a:t>
            </a:r>
            <a:r>
              <a:rPr lang="es-ES" sz="1050" dirty="0">
                <a:latin typeface="Arial Narrow" panose="020B0606020202030204" pitchFamily="34" charset="0"/>
              </a:rPr>
              <a:t>de </a:t>
            </a:r>
            <a:r>
              <a:rPr lang="es-ES" sz="1050" dirty="0" smtClean="0">
                <a:latin typeface="Arial Narrow" panose="020B0606020202030204" pitchFamily="34" charset="0"/>
              </a:rPr>
              <a:t> 2020. </a:t>
            </a:r>
            <a:endParaRPr lang="es-ES" sz="1050" dirty="0">
              <a:latin typeface="Arial Narrow" panose="020B0606020202030204" pitchFamily="34" charset="0"/>
            </a:endParaRPr>
          </a:p>
        </p:txBody>
      </p:sp>
      <p:sp>
        <p:nvSpPr>
          <p:cNvPr id="42" name="41 Rectángulo"/>
          <p:cNvSpPr/>
          <p:nvPr/>
        </p:nvSpPr>
        <p:spPr>
          <a:xfrm>
            <a:off x="8231" y="2754384"/>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3" name="42 Grupo"/>
          <p:cNvGrpSpPr/>
          <p:nvPr/>
        </p:nvGrpSpPr>
        <p:grpSpPr>
          <a:xfrm>
            <a:off x="200269" y="2819273"/>
            <a:ext cx="3446504" cy="276999"/>
            <a:chOff x="2448322" y="33831"/>
            <a:chExt cx="3446504" cy="276999"/>
          </a:xfrm>
        </p:grpSpPr>
        <p:sp>
          <p:nvSpPr>
            <p:cNvPr id="44" name="43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45" name="44 Conector recto"/>
            <p:cNvCxnSpPr>
              <a:stCxn id="44"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Características clínicas</a:t>
              </a:r>
              <a:endParaRPr lang="es-ES" sz="1200" b="1" dirty="0">
                <a:latin typeface="Arial Narrow" panose="020B0606020202030204" pitchFamily="34" charset="0"/>
              </a:endParaRPr>
            </a:p>
          </p:txBody>
        </p:sp>
      </p:grpSp>
      <p:sp>
        <p:nvSpPr>
          <p:cNvPr id="47" name="46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a:t>
            </a:r>
            <a:r>
              <a:rPr lang="es-ES" sz="1050" b="1" dirty="0">
                <a:latin typeface="Arial Narrow" panose="020B0606020202030204" pitchFamily="34" charset="0"/>
              </a:rPr>
              <a:t>7</a:t>
            </a:r>
          </a:p>
        </p:txBody>
      </p:sp>
      <p:sp>
        <p:nvSpPr>
          <p:cNvPr id="48" name="47 Rectángulo"/>
          <p:cNvSpPr/>
          <p:nvPr/>
        </p:nvSpPr>
        <p:spPr>
          <a:xfrm>
            <a:off x="285635" y="3108312"/>
            <a:ext cx="6809466" cy="253916"/>
          </a:xfrm>
          <a:prstGeom prst="rect">
            <a:avLst/>
          </a:prstGeom>
        </p:spPr>
        <p:txBody>
          <a:bodyPr wrap="square">
            <a:spAutoFit/>
          </a:bodyPr>
          <a:lstStyle/>
          <a:p>
            <a:pPr algn="ctr"/>
            <a:r>
              <a:rPr lang="es-ES" sz="1050" dirty="0" smtClean="0">
                <a:latin typeface="Arial Narrow" panose="020B0606020202030204" pitchFamily="34" charset="0"/>
              </a:rPr>
              <a:t>Tabla . Características clínicas de la enfermedad de tosferina</a:t>
            </a:r>
            <a:r>
              <a:rPr lang="es-ES" sz="1050" dirty="0">
                <a:latin typeface="Arial Narrow" panose="020B0606020202030204" pitchFamily="34" charset="0"/>
              </a:rPr>
              <a:t>. Medellín, </a:t>
            </a:r>
            <a:r>
              <a:rPr lang="es-ES" sz="1050" dirty="0" smtClean="0">
                <a:latin typeface="Arial Narrow" panose="020B0606020202030204" pitchFamily="34" charset="0"/>
              </a:rPr>
              <a:t>a Periodo epidemiológico 10 acumulado  de 2020. </a:t>
            </a:r>
            <a:endParaRPr lang="es-ES" sz="1050" dirty="0">
              <a:latin typeface="Arial Narrow" panose="020B0606020202030204" pitchFamily="34" charset="0"/>
            </a:endParaRPr>
          </a:p>
        </p:txBody>
      </p:sp>
      <p:sp>
        <p:nvSpPr>
          <p:cNvPr id="49" name="48 Rectángulo"/>
          <p:cNvSpPr/>
          <p:nvPr/>
        </p:nvSpPr>
        <p:spPr>
          <a:xfrm>
            <a:off x="8231" y="6788309"/>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162177" y="6861401"/>
            <a:ext cx="3446504" cy="276999"/>
            <a:chOff x="2448322" y="33831"/>
            <a:chExt cx="3446504" cy="276999"/>
          </a:xfrm>
        </p:grpSpPr>
        <p:sp>
          <p:nvSpPr>
            <p:cNvPr id="51" name="50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2" name="51 Conector recto"/>
            <p:cNvCxnSpPr>
              <a:stCxn id="51"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31" name="30 CuadroTexto"/>
          <p:cNvSpPr txBox="1"/>
          <p:nvPr/>
        </p:nvSpPr>
        <p:spPr>
          <a:xfrm>
            <a:off x="8231" y="7238044"/>
            <a:ext cx="7200899" cy="1446550"/>
          </a:xfrm>
          <a:prstGeom prst="rect">
            <a:avLst/>
          </a:prstGeom>
          <a:noFill/>
        </p:spPr>
        <p:txBody>
          <a:bodyPr wrap="square" rtlCol="0">
            <a:spAutoFit/>
          </a:bodyPr>
          <a:lstStyle/>
          <a:p>
            <a:pPr algn="just"/>
            <a:r>
              <a:rPr lang="es-CO" sz="1100" dirty="0" smtClean="0">
                <a:latin typeface="Arial Narrow" panose="020B0606020202030204" pitchFamily="34" charset="0"/>
              </a:rPr>
              <a:t>El comportamiento de la tosferina según el canal endémico se observa con un comportamiento con predominio en zona de éxito.  Así mismo, se observa en la razón de casos con un número por debajo de lo esperado y con la misma distribución temporal que el canal endémico. En relación a los años anteriores, las semanas epidemiológicas 1, 8 y 39  fueron las de mayor número de casos. En total hasta el periodo epidemiológico nueve (10) se notificaron 174 casos como probables de los cuales, 11 (6,32%) fueron confirmados por laboratorio,  127 (72,99%) se descartaron por laboratorio, 3 (1,72) con muestra inadecuada, y 33 (18,97) pendientes </a:t>
            </a:r>
            <a:r>
              <a:rPr lang="es-CO" sz="1100" dirty="0">
                <a:latin typeface="Arial Narrow" panose="020B0606020202030204" pitchFamily="34" charset="0"/>
              </a:rPr>
              <a:t>de clasificación. Esto representa un porcentaje de </a:t>
            </a:r>
            <a:r>
              <a:rPr lang="es-CO" sz="1100" dirty="0" smtClean="0">
                <a:latin typeface="Arial Narrow" panose="020B0606020202030204" pitchFamily="34" charset="0"/>
              </a:rPr>
              <a:t>positividad bajo </a:t>
            </a:r>
            <a:r>
              <a:rPr lang="es-CO" sz="1100" dirty="0">
                <a:latin typeface="Arial Narrow" panose="020B0606020202030204" pitchFamily="34" charset="0"/>
              </a:rPr>
              <a:t>y nos afirma la importancia y necesidad de la confirmación por laboratorio de todos los casos probables para conocer la incidencia real.. El comportamiento con tendencia en zona de éxito se debe a la pandemia por la COVID </a:t>
            </a:r>
            <a:r>
              <a:rPr lang="es-CO" sz="1100" dirty="0" smtClean="0">
                <a:latin typeface="Arial Narrow" panose="020B0606020202030204" pitchFamily="34" charset="0"/>
              </a:rPr>
              <a:t>19 causada </a:t>
            </a:r>
            <a:r>
              <a:rPr lang="es-CO" sz="1100" dirty="0">
                <a:latin typeface="Arial Narrow" panose="020B0606020202030204" pitchFamily="34" charset="0"/>
              </a:rPr>
              <a:t>por SARS-CoV-2</a:t>
            </a:r>
          </a:p>
        </p:txBody>
      </p:sp>
      <p:grpSp>
        <p:nvGrpSpPr>
          <p:cNvPr id="54" name="53 Grupo"/>
          <p:cNvGrpSpPr/>
          <p:nvPr/>
        </p:nvGrpSpPr>
        <p:grpSpPr>
          <a:xfrm>
            <a:off x="72058" y="460370"/>
            <a:ext cx="1642872" cy="453797"/>
            <a:chOff x="402095" y="486270"/>
            <a:chExt cx="2369636" cy="453797"/>
          </a:xfrm>
        </p:grpSpPr>
        <p:sp>
          <p:nvSpPr>
            <p:cNvPr id="55" name="54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6" name="55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57" name="56 Grupo"/>
          <p:cNvGrpSpPr/>
          <p:nvPr/>
        </p:nvGrpSpPr>
        <p:grpSpPr>
          <a:xfrm>
            <a:off x="1935120" y="513131"/>
            <a:ext cx="1809346" cy="436841"/>
            <a:chOff x="3060727" y="484500"/>
            <a:chExt cx="2369636" cy="436841"/>
          </a:xfrm>
        </p:grpSpPr>
        <p:sp>
          <p:nvSpPr>
            <p:cNvPr id="58" name="57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9" name="58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pic>
        <p:nvPicPr>
          <p:cNvPr id="8" name="Imagen 7"/>
          <p:cNvPicPr>
            <a:picLocks noChangeAspect="1"/>
          </p:cNvPicPr>
          <p:nvPr/>
        </p:nvPicPr>
        <p:blipFill>
          <a:blip r:embed="rId3"/>
          <a:stretch>
            <a:fillRect/>
          </a:stretch>
        </p:blipFill>
        <p:spPr>
          <a:xfrm>
            <a:off x="3804683" y="393813"/>
            <a:ext cx="3290417" cy="1956971"/>
          </a:xfrm>
          <a:prstGeom prst="rect">
            <a:avLst/>
          </a:prstGeom>
        </p:spPr>
      </p:pic>
      <p:pic>
        <p:nvPicPr>
          <p:cNvPr id="9" name="Imagen 8"/>
          <p:cNvPicPr>
            <a:picLocks noChangeAspect="1"/>
          </p:cNvPicPr>
          <p:nvPr/>
        </p:nvPicPr>
        <p:blipFill>
          <a:blip r:embed="rId4"/>
          <a:stretch>
            <a:fillRect/>
          </a:stretch>
        </p:blipFill>
        <p:spPr>
          <a:xfrm>
            <a:off x="1241400" y="3370597"/>
            <a:ext cx="4696324" cy="3284902"/>
          </a:xfrm>
          <a:prstGeom prst="rect">
            <a:avLst/>
          </a:prstGeom>
        </p:spPr>
      </p:pic>
    </p:spTree>
    <p:extLst>
      <p:ext uri="{BB962C8B-B14F-4D97-AF65-F5344CB8AC3E}">
        <p14:creationId xmlns:p14="http://schemas.microsoft.com/office/powerpoint/2010/main" val="847251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 y="-1"/>
            <a:ext cx="2210926" cy="282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1483" y="623805"/>
            <a:ext cx="2232173"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10  - 2020</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parotiditis. Medellín, a Periodo epidemiológico 10 acumulado  de 2020.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319</a:t>
              </a:r>
              <a:endParaRPr lang="es-ES" sz="2000" b="1" dirty="0">
                <a:latin typeface="Arial Narrow" panose="020B0606020202030204" pitchFamily="34" charset="0"/>
              </a:endParaRPr>
            </a:p>
          </p:txBody>
        </p:sp>
      </p:grpSp>
      <p:sp>
        <p:nvSpPr>
          <p:cNvPr id="9" name="8 CuadroTexto"/>
          <p:cNvSpPr txBox="1"/>
          <p:nvPr/>
        </p:nvSpPr>
        <p:spPr>
          <a:xfrm>
            <a:off x="494426" y="4861773"/>
            <a:ext cx="1686306" cy="830997"/>
          </a:xfrm>
          <a:prstGeom prst="rect">
            <a:avLst/>
          </a:prstGeom>
          <a:noFill/>
        </p:spPr>
        <p:txBody>
          <a:bodyPr wrap="square" rtlCol="0">
            <a:spAutoFit/>
          </a:bodyPr>
          <a:lstStyle/>
          <a:p>
            <a:pPr algn="r"/>
            <a:r>
              <a:rPr lang="es-ES" sz="1200" b="1" dirty="0" smtClean="0">
                <a:latin typeface="Arial Narrow" panose="020B0606020202030204" pitchFamily="34" charset="0"/>
              </a:rPr>
              <a:t>Variación porcentual de 65%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95483" y="4912876"/>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parotiditis. Medellín, a Periodo epidemiológico 10 acumulado de 2018-2020.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4869555" y="6070903"/>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en población general</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4959641" y="6977751"/>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354814" y="6412570"/>
            <a:ext cx="1282723"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12,38* 100 mil</a:t>
            </a:r>
          </a:p>
          <a:p>
            <a:pPr algn="ctr"/>
            <a:r>
              <a:rPr lang="es-ES" sz="1400" b="1" dirty="0" smtClean="0">
                <a:latin typeface="Arial Narrow" panose="020B0606020202030204" pitchFamily="34" charset="0"/>
              </a:rPr>
              <a:t>319 casos</a:t>
            </a:r>
            <a:endParaRPr lang="es-ES" sz="1400" b="1" dirty="0">
              <a:latin typeface="Arial Narrow" panose="020B0606020202030204" pitchFamily="34" charset="0"/>
            </a:endParaRPr>
          </a:p>
        </p:txBody>
      </p:sp>
      <p:sp>
        <p:nvSpPr>
          <p:cNvPr id="54" name="53 Rectángulo"/>
          <p:cNvSpPr/>
          <p:nvPr/>
        </p:nvSpPr>
        <p:spPr>
          <a:xfrm>
            <a:off x="99238" y="8372178"/>
            <a:ext cx="4417817" cy="646331"/>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a:t>
            </a:r>
            <a:r>
              <a:rPr lang="es-ES" sz="1000" dirty="0">
                <a:latin typeface="Arial Narrow" panose="020B0606020202030204" pitchFamily="34" charset="0"/>
              </a:rPr>
              <a:t>inusual de la </a:t>
            </a:r>
            <a:r>
              <a:rPr lang="es-ES" sz="1000" dirty="0" smtClean="0">
                <a:latin typeface="Arial Narrow" panose="020B0606020202030204" pitchFamily="34" charset="0"/>
              </a:rPr>
              <a:t>parotiditis. </a:t>
            </a:r>
            <a:r>
              <a:rPr lang="es-ES" sz="1000" dirty="0">
                <a:latin typeface="Arial Narrow" panose="020B0606020202030204" pitchFamily="34" charset="0"/>
              </a:rPr>
              <a:t>Medellín, </a:t>
            </a:r>
            <a:r>
              <a:rPr lang="es-ES" sz="1000" dirty="0" smtClean="0">
                <a:latin typeface="Arial Narrow" panose="020B0606020202030204" pitchFamily="34" charset="0"/>
              </a:rPr>
              <a:t>a Periodo epidemiológico 10 acumulado  de 2020. </a:t>
            </a:r>
            <a:endParaRPr lang="es-ES" sz="1000" dirty="0">
              <a:latin typeface="Arial Narrow" panose="020B0606020202030204" pitchFamily="34" charset="0"/>
            </a:endParaRPr>
          </a:p>
          <a:p>
            <a:pPr algn="just"/>
            <a:endParaRPr lang="es-ES" sz="1000" dirty="0">
              <a:latin typeface="Arial Narrow" panose="020B0606020202030204" pitchFamily="34" charset="0"/>
            </a:endParaRPr>
          </a:p>
        </p:txBody>
      </p:sp>
      <p:sp>
        <p:nvSpPr>
          <p:cNvPr id="55" name="54 CuadroTexto"/>
          <p:cNvSpPr txBox="1"/>
          <p:nvPr/>
        </p:nvSpPr>
        <p:spPr>
          <a:xfrm>
            <a:off x="4712465" y="7982798"/>
            <a:ext cx="2487186" cy="261610"/>
          </a:xfrm>
          <a:prstGeom prst="rect">
            <a:avLst/>
          </a:prstGeom>
          <a:noFill/>
        </p:spPr>
        <p:txBody>
          <a:bodyPr wrap="square" rtlCol="0">
            <a:spAutoFit/>
          </a:bodyPr>
          <a:lstStyle/>
          <a:p>
            <a:pPr algn="ctr"/>
            <a:r>
              <a:rPr lang="es-ES" sz="1100" b="1" dirty="0" smtClean="0">
                <a:latin typeface="Arial Narrow" panose="020B0606020202030204" pitchFamily="34" charset="0"/>
              </a:rPr>
              <a:t>Brotes con investigación de campo</a:t>
            </a:r>
          </a:p>
        </p:txBody>
      </p:sp>
      <p:sp>
        <p:nvSpPr>
          <p:cNvPr id="56" name="55 CuadroTexto"/>
          <p:cNvSpPr txBox="1"/>
          <p:nvPr/>
        </p:nvSpPr>
        <p:spPr>
          <a:xfrm>
            <a:off x="5642590" y="8275018"/>
            <a:ext cx="758542"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a:t>
            </a:r>
          </a:p>
          <a:p>
            <a:pPr algn="ctr"/>
            <a:r>
              <a:rPr lang="es-ES" sz="1400" b="1" dirty="0" smtClean="0">
                <a:latin typeface="Arial Narrow" panose="020B0606020202030204" pitchFamily="34" charset="0"/>
              </a:rPr>
              <a:t>0 brotes</a:t>
            </a:r>
            <a:endParaRPr lang="es-ES" sz="1400" b="1" dirty="0">
              <a:latin typeface="Arial Narrow" panose="020B0606020202030204" pitchFamily="34" charset="0"/>
            </a:endParaRPr>
          </a:p>
        </p:txBody>
      </p:sp>
      <p:sp>
        <p:nvSpPr>
          <p:cNvPr id="58" name="57 CuadroTexto"/>
          <p:cNvSpPr txBox="1"/>
          <p:nvPr/>
        </p:nvSpPr>
        <p:spPr>
          <a:xfrm>
            <a:off x="4722604" y="7014239"/>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en </a:t>
            </a:r>
            <a:r>
              <a:rPr lang="es-ES" sz="1050" b="1" dirty="0" smtClean="0">
                <a:latin typeface="Arial Narrow" panose="020B0606020202030204" pitchFamily="34" charset="0"/>
              </a:rPr>
              <a:t>menores de 5 años</a:t>
            </a:r>
            <a:endParaRPr lang="es-ES" sz="1050" b="1" dirty="0">
              <a:latin typeface="Arial Narrow" panose="020B0606020202030204" pitchFamily="34" charset="0"/>
            </a:endParaRP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a:t>
            </a:r>
            <a:r>
              <a:rPr lang="es-ES" sz="1050" b="1" dirty="0">
                <a:latin typeface="Arial Narrow" panose="020B0606020202030204" pitchFamily="34" charset="0"/>
              </a:rPr>
              <a:t>8</a:t>
            </a: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smtClean="0">
                <a:solidFill>
                  <a:srgbClr val="C00000"/>
                </a:solidFill>
                <a:latin typeface="Arial Narrow" panose="020B0606020202030204" pitchFamily="34" charset="0"/>
                <a:ea typeface="+mn-ea"/>
                <a:cs typeface="+mn-cs"/>
              </a:rPr>
              <a:t>Parotiditis</a:t>
            </a:r>
            <a:endParaRPr lang="es-ES" sz="24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581337" y="7420568"/>
            <a:ext cx="1282723"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35,81* 100 mil</a:t>
            </a:r>
          </a:p>
          <a:p>
            <a:pPr algn="ctr"/>
            <a:r>
              <a:rPr lang="es-ES" sz="1400" b="1" dirty="0" smtClean="0">
                <a:latin typeface="Arial Narrow" panose="020B0606020202030204" pitchFamily="34" charset="0"/>
              </a:rPr>
              <a:t>52 casos</a:t>
            </a:r>
            <a:endParaRPr lang="es-ES" sz="1400" b="1" dirty="0">
              <a:latin typeface="Arial Narrow" panose="020B0606020202030204" pitchFamily="34" charset="0"/>
            </a:endParaRPr>
          </a:p>
        </p:txBody>
      </p:sp>
      <p:pic>
        <p:nvPicPr>
          <p:cNvPr id="4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2302" y="8695344"/>
            <a:ext cx="436191" cy="33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p:cNvPicPr>
            <a:picLocks noChangeAspect="1"/>
          </p:cNvPicPr>
          <p:nvPr/>
        </p:nvPicPr>
        <p:blipFill>
          <a:blip r:embed="rId6"/>
          <a:stretch>
            <a:fillRect/>
          </a:stretch>
        </p:blipFill>
        <p:spPr>
          <a:xfrm>
            <a:off x="2200691" y="333009"/>
            <a:ext cx="4932422" cy="1832915"/>
          </a:xfrm>
          <a:prstGeom prst="rect">
            <a:avLst/>
          </a:prstGeom>
        </p:spPr>
      </p:pic>
      <p:pic>
        <p:nvPicPr>
          <p:cNvPr id="3" name="Imagen 2"/>
          <p:cNvPicPr>
            <a:picLocks noChangeAspect="1"/>
          </p:cNvPicPr>
          <p:nvPr/>
        </p:nvPicPr>
        <p:blipFill>
          <a:blip r:embed="rId7"/>
          <a:stretch>
            <a:fillRect/>
          </a:stretch>
        </p:blipFill>
        <p:spPr>
          <a:xfrm>
            <a:off x="2274520" y="2611612"/>
            <a:ext cx="4843875" cy="2299461"/>
          </a:xfrm>
          <a:prstGeom prst="rect">
            <a:avLst/>
          </a:prstGeom>
        </p:spPr>
      </p:pic>
      <p:pic>
        <p:nvPicPr>
          <p:cNvPr id="4" name="Imagen 3"/>
          <p:cNvPicPr>
            <a:picLocks noChangeAspect="1"/>
          </p:cNvPicPr>
          <p:nvPr/>
        </p:nvPicPr>
        <p:blipFill>
          <a:blip r:embed="rId8"/>
          <a:stretch>
            <a:fillRect/>
          </a:stretch>
        </p:blipFill>
        <p:spPr>
          <a:xfrm>
            <a:off x="43538" y="6033128"/>
            <a:ext cx="4826017" cy="2275170"/>
          </a:xfrm>
          <a:prstGeom prst="rect">
            <a:avLst/>
          </a:prstGeom>
        </p:spPr>
      </p:pic>
    </p:spTree>
    <p:extLst>
      <p:ext uri="{BB962C8B-B14F-4D97-AF65-F5344CB8AC3E}">
        <p14:creationId xmlns:p14="http://schemas.microsoft.com/office/powerpoint/2010/main" val="762035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25589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2672512"/>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a:t>
              </a:r>
              <a:endParaRPr lang="es-ES" sz="1200" b="1" dirty="0">
                <a:latin typeface="Arial Narrow" panose="020B0606020202030204" pitchFamily="34" charset="0"/>
              </a:endParaRPr>
            </a:p>
          </p:txBody>
        </p:sp>
      </p:grpSp>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885" y="4647216"/>
            <a:ext cx="3221992" cy="421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a:t>
            </a:r>
            <a:r>
              <a:rPr lang="es-ES" sz="1050" b="1" dirty="0">
                <a:latin typeface="Arial Narrow" panose="020B0606020202030204" pitchFamily="34" charset="0"/>
              </a:rPr>
              <a:t>9</a:t>
            </a:r>
          </a:p>
        </p:txBody>
      </p:sp>
      <p:grpSp>
        <p:nvGrpSpPr>
          <p:cNvPr id="4" name="3 Grupo"/>
          <p:cNvGrpSpPr/>
          <p:nvPr/>
        </p:nvGrpSpPr>
        <p:grpSpPr>
          <a:xfrm>
            <a:off x="-143966" y="830792"/>
            <a:ext cx="1258607" cy="1651732"/>
            <a:chOff x="-143966" y="539552"/>
            <a:chExt cx="1258607" cy="1651732"/>
          </a:xfrm>
        </p:grpSpPr>
        <p:pic>
          <p:nvPicPr>
            <p:cNvPr id="2051"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0785" y="1579196"/>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44%</a:t>
              </a:r>
              <a:endParaRPr lang="es-ES" sz="1600" b="1" dirty="0">
                <a:solidFill>
                  <a:schemeClr val="tx1"/>
                </a:solidFill>
                <a:latin typeface="Arial Narrow" panose="020B0606020202030204" pitchFamily="34" charset="0"/>
              </a:endParaRPr>
            </a:p>
          </p:txBody>
        </p:sp>
        <p:sp>
          <p:nvSpPr>
            <p:cNvPr id="31" name="30 CuadroTexto"/>
            <p:cNvSpPr txBox="1"/>
            <p:nvPr/>
          </p:nvSpPr>
          <p:spPr>
            <a:xfrm>
              <a:off x="-143966" y="191428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141  Casos</a:t>
              </a:r>
              <a:endParaRPr lang="es-ES" sz="1200" b="1" dirty="0">
                <a:latin typeface="Arial Narrow" panose="020B0606020202030204" pitchFamily="34" charset="0"/>
              </a:endParaRPr>
            </a:p>
          </p:txBody>
        </p:sp>
        <p:sp>
          <p:nvSpPr>
            <p:cNvPr id="37" name="36 CuadroTexto"/>
            <p:cNvSpPr txBox="1"/>
            <p:nvPr/>
          </p:nvSpPr>
          <p:spPr>
            <a:xfrm>
              <a:off x="-114966" y="1305463"/>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grpSp>
      <p:grpSp>
        <p:nvGrpSpPr>
          <p:cNvPr id="5" name="4 Grupo"/>
          <p:cNvGrpSpPr/>
          <p:nvPr/>
        </p:nvGrpSpPr>
        <p:grpSpPr>
          <a:xfrm>
            <a:off x="949682" y="892966"/>
            <a:ext cx="1282616" cy="1594010"/>
            <a:chOff x="767312" y="601726"/>
            <a:chExt cx="1282616" cy="1594010"/>
          </a:xfrm>
        </p:grpSpPr>
        <p:sp>
          <p:nvSpPr>
            <p:cNvPr id="42" name="41 Rectángulo redondeado"/>
            <p:cNvSpPr/>
            <p:nvPr/>
          </p:nvSpPr>
          <p:spPr>
            <a:xfrm>
              <a:off x="1017793" y="1573062"/>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56%</a:t>
              </a:r>
              <a:endParaRPr lang="es-ES" sz="1600" b="1" dirty="0">
                <a:solidFill>
                  <a:schemeClr val="tx1"/>
                </a:solidFill>
                <a:latin typeface="Arial Narrow" panose="020B0606020202030204" pitchFamily="34" charset="0"/>
              </a:endParaRPr>
            </a:p>
          </p:txBody>
        </p:sp>
        <p:sp>
          <p:nvSpPr>
            <p:cNvPr id="32" name="31 CuadroTexto"/>
            <p:cNvSpPr txBox="1"/>
            <p:nvPr/>
          </p:nvSpPr>
          <p:spPr>
            <a:xfrm>
              <a:off x="820321" y="191873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178  Casos</a:t>
              </a:r>
              <a:endParaRPr lang="es-ES" sz="1200" b="1" dirty="0">
                <a:latin typeface="Arial Narrow" panose="020B0606020202030204" pitchFamily="34" charset="0"/>
              </a:endParaRPr>
            </a:p>
          </p:txBody>
        </p:sp>
        <p:pic>
          <p:nvPicPr>
            <p:cNvPr id="36"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39 CuadroTexto"/>
            <p:cNvSpPr txBox="1"/>
            <p:nvPr/>
          </p:nvSpPr>
          <p:spPr>
            <a:xfrm>
              <a:off x="767312" y="131412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grpSp>
      <p:grpSp>
        <p:nvGrpSpPr>
          <p:cNvPr id="6" name="5 Grupo"/>
          <p:cNvGrpSpPr/>
          <p:nvPr/>
        </p:nvGrpSpPr>
        <p:grpSpPr>
          <a:xfrm>
            <a:off x="1944266" y="828222"/>
            <a:ext cx="1414263" cy="1638535"/>
            <a:chOff x="1700534" y="536982"/>
            <a:chExt cx="1414263" cy="1638535"/>
          </a:xfrm>
        </p:grpSpPr>
        <p:sp>
          <p:nvSpPr>
            <p:cNvPr id="43" name="42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39"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46 CuadroTexto"/>
            <p:cNvSpPr txBox="1"/>
            <p:nvPr/>
          </p:nvSpPr>
          <p:spPr>
            <a:xfrm>
              <a:off x="1700534" y="1311622"/>
              <a:ext cx="1414263"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Afrodescendiente</a:t>
              </a:r>
              <a:endParaRPr lang="es-ES" sz="1200" b="1" u="sng" dirty="0">
                <a:latin typeface="Arial Narrow" panose="020B0606020202030204" pitchFamily="34" charset="0"/>
              </a:endParaRPr>
            </a:p>
          </p:txBody>
        </p:sp>
        <p:sp>
          <p:nvSpPr>
            <p:cNvPr id="48" name="47 CuadroTexto"/>
            <p:cNvSpPr txBox="1"/>
            <p:nvPr/>
          </p:nvSpPr>
          <p:spPr>
            <a:xfrm>
              <a:off x="1792861" y="18985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 Casos</a:t>
              </a:r>
              <a:endParaRPr lang="es-ES" sz="1200" b="1" dirty="0">
                <a:latin typeface="Arial Narrow" panose="020B0606020202030204" pitchFamily="34" charset="0"/>
              </a:endParaRPr>
            </a:p>
          </p:txBody>
        </p:sp>
      </p:grpSp>
      <p:grpSp>
        <p:nvGrpSpPr>
          <p:cNvPr id="11" name="10 Grupo"/>
          <p:cNvGrpSpPr/>
          <p:nvPr/>
        </p:nvGrpSpPr>
        <p:grpSpPr>
          <a:xfrm>
            <a:off x="3105668" y="865888"/>
            <a:ext cx="1246394" cy="1621088"/>
            <a:chOff x="2858112" y="554428"/>
            <a:chExt cx="1246394" cy="1621088"/>
          </a:xfrm>
        </p:grpSpPr>
        <p:sp>
          <p:nvSpPr>
            <p:cNvPr id="49" name="48 CuadroTexto"/>
            <p:cNvSpPr txBox="1"/>
            <p:nvPr/>
          </p:nvSpPr>
          <p:spPr>
            <a:xfrm>
              <a:off x="2858112" y="1315874"/>
              <a:ext cx="1229607" cy="251820"/>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grpSp>
          <p:nvGrpSpPr>
            <p:cNvPr id="7" name="6 Grupo"/>
            <p:cNvGrpSpPr/>
            <p:nvPr/>
          </p:nvGrpSpPr>
          <p:grpSpPr>
            <a:xfrm>
              <a:off x="2874899" y="554428"/>
              <a:ext cx="1229607" cy="1621088"/>
              <a:chOff x="2850938" y="554428"/>
              <a:chExt cx="1229607" cy="1621088"/>
            </a:xfrm>
          </p:grpSpPr>
          <p:sp>
            <p:nvSpPr>
              <p:cNvPr id="44" name="43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a:t>
                </a:r>
                <a:endParaRPr lang="es-ES" sz="1600" b="1" dirty="0">
                  <a:solidFill>
                    <a:schemeClr val="tx1"/>
                  </a:solidFill>
                  <a:latin typeface="Arial Narrow" panose="020B0606020202030204" pitchFamily="34" charset="0"/>
                </a:endParaRPr>
              </a:p>
            </p:txBody>
          </p:sp>
          <p:pic>
            <p:nvPicPr>
              <p:cNvPr id="46"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49 CuadroTexto"/>
              <p:cNvSpPr txBox="1"/>
              <p:nvPr/>
            </p:nvSpPr>
            <p:spPr>
              <a:xfrm>
                <a:off x="2850938" y="189851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3 Casos</a:t>
                </a:r>
                <a:endParaRPr lang="es-ES" sz="1200" b="1" dirty="0">
                  <a:latin typeface="Arial Narrow" panose="020B0606020202030204" pitchFamily="34" charset="0"/>
                </a:endParaRPr>
              </a:p>
            </p:txBody>
          </p:sp>
        </p:grpSp>
      </p:grpSp>
      <p:grpSp>
        <p:nvGrpSpPr>
          <p:cNvPr id="9" name="8 Grupo"/>
          <p:cNvGrpSpPr/>
          <p:nvPr/>
        </p:nvGrpSpPr>
        <p:grpSpPr>
          <a:xfrm>
            <a:off x="5622828" y="842667"/>
            <a:ext cx="1610597" cy="1615816"/>
            <a:chOff x="5622828" y="551427"/>
            <a:chExt cx="1610597" cy="1615816"/>
          </a:xfrm>
        </p:grpSpPr>
        <p:pic>
          <p:nvPicPr>
            <p:cNvPr id="2052" name="Picture 4"/>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58247"/>
            <a:stretch/>
          </p:blipFill>
          <p:spPr bwMode="auto">
            <a:xfrm>
              <a:off x="5915945" y="551427"/>
              <a:ext cx="924865" cy="83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52 CuadroTexto"/>
            <p:cNvSpPr txBox="1"/>
            <p:nvPr/>
          </p:nvSpPr>
          <p:spPr>
            <a:xfrm>
              <a:off x="5622828" y="1311622"/>
              <a:ext cx="161059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Habitante de calle</a:t>
              </a:r>
              <a:endParaRPr lang="es-ES" sz="1200" b="1" u="sng" dirty="0">
                <a:solidFill>
                  <a:sysClr val="windowText" lastClr="000000"/>
                </a:solidFill>
                <a:latin typeface="Arial Narrow" panose="020B0606020202030204" pitchFamily="34" charset="0"/>
              </a:endParaRPr>
            </a:p>
          </p:txBody>
        </p:sp>
        <p:sp>
          <p:nvSpPr>
            <p:cNvPr id="54" name="53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a:t>
              </a:r>
              <a:endParaRPr lang="es-ES" sz="1600" b="1" dirty="0">
                <a:solidFill>
                  <a:schemeClr val="tx1"/>
                </a:solidFill>
                <a:latin typeface="Arial Narrow" panose="020B0606020202030204" pitchFamily="34" charset="0"/>
              </a:endParaRPr>
            </a:p>
          </p:txBody>
        </p:sp>
        <p:sp>
          <p:nvSpPr>
            <p:cNvPr id="58" name="57 CuadroTexto"/>
            <p:cNvSpPr txBox="1"/>
            <p:nvPr/>
          </p:nvSpPr>
          <p:spPr>
            <a:xfrm>
              <a:off x="5837681" y="1890244"/>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 Casos</a:t>
              </a:r>
              <a:endParaRPr lang="es-ES" sz="1200" b="1" dirty="0">
                <a:latin typeface="Arial Narrow" panose="020B0606020202030204" pitchFamily="34" charset="0"/>
              </a:endParaRPr>
            </a:p>
          </p:txBody>
        </p:sp>
      </p:grpSp>
      <p:grpSp>
        <p:nvGrpSpPr>
          <p:cNvPr id="10" name="9 Grupo"/>
          <p:cNvGrpSpPr/>
          <p:nvPr/>
        </p:nvGrpSpPr>
        <p:grpSpPr>
          <a:xfrm>
            <a:off x="4188447" y="974808"/>
            <a:ext cx="1610597" cy="1516901"/>
            <a:chOff x="4078085" y="683568"/>
            <a:chExt cx="1610597" cy="1516901"/>
          </a:xfrm>
        </p:grpSpPr>
        <p:pic>
          <p:nvPicPr>
            <p:cNvPr id="52" name="Picture 4"/>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5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a:t>
              </a:r>
              <a:endParaRPr lang="es-ES" sz="1600" b="1" dirty="0">
                <a:solidFill>
                  <a:schemeClr val="tx1"/>
                </a:solidFill>
                <a:latin typeface="Arial Narrow" panose="020B0606020202030204" pitchFamily="34" charset="0"/>
              </a:endParaRPr>
            </a:p>
          </p:txBody>
        </p:sp>
        <p:sp>
          <p:nvSpPr>
            <p:cNvPr id="51" name="50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65" name="64 CuadroTexto"/>
            <p:cNvSpPr txBox="1"/>
            <p:nvPr/>
          </p:nvSpPr>
          <p:spPr>
            <a:xfrm>
              <a:off x="4266295" y="1923470"/>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 Casos</a:t>
              </a:r>
              <a:endParaRPr lang="es-ES" sz="1200" b="1" dirty="0">
                <a:latin typeface="Arial Narrow" panose="020B0606020202030204" pitchFamily="34" charset="0"/>
              </a:endParaRPr>
            </a:p>
          </p:txBody>
        </p:sp>
      </p:grpSp>
      <p:sp>
        <p:nvSpPr>
          <p:cNvPr id="66" name="65 Rectángulo"/>
          <p:cNvSpPr/>
          <p:nvPr/>
        </p:nvSpPr>
        <p:spPr>
          <a:xfrm>
            <a:off x="-6899" y="673529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7" name="66 Grupo"/>
          <p:cNvGrpSpPr/>
          <p:nvPr/>
        </p:nvGrpSpPr>
        <p:grpSpPr>
          <a:xfrm>
            <a:off x="185139" y="6800182"/>
            <a:ext cx="3446504" cy="276999"/>
            <a:chOff x="2448322" y="33831"/>
            <a:chExt cx="3446504" cy="276999"/>
          </a:xfrm>
        </p:grpSpPr>
        <p:sp>
          <p:nvSpPr>
            <p:cNvPr id="68" name="67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9" name="68 Conector recto"/>
            <p:cNvCxnSpPr>
              <a:stCxn id="68"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69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71" name="70 CuadroTexto"/>
          <p:cNvSpPr txBox="1"/>
          <p:nvPr/>
        </p:nvSpPr>
        <p:spPr>
          <a:xfrm>
            <a:off x="50" y="7118125"/>
            <a:ext cx="7137386" cy="2031325"/>
          </a:xfrm>
          <a:prstGeom prst="rect">
            <a:avLst/>
          </a:prstGeom>
          <a:noFill/>
        </p:spPr>
        <p:txBody>
          <a:bodyPr wrap="square" rtlCol="0">
            <a:spAutoFit/>
          </a:bodyPr>
          <a:lstStyle/>
          <a:p>
            <a:pPr algn="just"/>
            <a:r>
              <a:rPr lang="es-CO" sz="1400" dirty="0" smtClean="0">
                <a:latin typeface="Arial Narrow" panose="020B0606020202030204" pitchFamily="34" charset="0"/>
              </a:rPr>
              <a:t>El comportamiento de la Parotiditis según el canal endémico se observa con predominio en zona de éxito. El número de casos este año esta por debajo de lo presentado en los 2 años anteriores debido a la pandemia por la </a:t>
            </a:r>
            <a:r>
              <a:rPr lang="es-CO" sz="1400" dirty="0">
                <a:latin typeface="Arial Narrow" panose="020B0606020202030204" pitchFamily="34" charset="0"/>
              </a:rPr>
              <a:t>COVID 19 causada por </a:t>
            </a:r>
            <a:r>
              <a:rPr lang="es-CO" sz="1400" dirty="0" smtClean="0">
                <a:latin typeface="Arial Narrow" panose="020B0606020202030204" pitchFamily="34" charset="0"/>
              </a:rPr>
              <a:t>SARS-CoV-2, lo que corresponde con una disminución en los casos de un 63% en relación al año anterior. En el análisis de razón de casos, las  semanas están por debajo del número de casos. Se evidencia un aumento de casos en la semana 9, En promedio se notificaron 8 casos por semana epidemiológica. Los cursos de vida de juventud, adultez y adulto mayor representan el 64,6%  de los casos. Estos casos podrían relacionarse o con personas no vacunadas en la infancia o con perdida de inmunidad  a través del tiempo. Hasta la semana epidemiológica 40, no se identificaron brotes por esta enfermedad</a:t>
            </a:r>
            <a:r>
              <a:rPr lang="es-CO" sz="1400" dirty="0" smtClean="0">
                <a:solidFill>
                  <a:srgbClr val="FF0000"/>
                </a:solidFill>
                <a:latin typeface="Arial Narrow" panose="020B0606020202030204" pitchFamily="34" charset="0"/>
              </a:rPr>
              <a:t>.</a:t>
            </a:r>
            <a:endParaRPr lang="es-CO" sz="1400" dirty="0">
              <a:solidFill>
                <a:srgbClr val="FF0000"/>
              </a:solidFill>
              <a:latin typeface="Arial Narrow" panose="020B0606020202030204" pitchFamily="34" charset="0"/>
            </a:endParaRPr>
          </a:p>
        </p:txBody>
      </p:sp>
      <p:graphicFrame>
        <p:nvGraphicFramePr>
          <p:cNvPr id="57" name="56 Diagrama"/>
          <p:cNvGraphicFramePr/>
          <p:nvPr>
            <p:extLst/>
          </p:nvPr>
        </p:nvGraphicFramePr>
        <p:xfrm>
          <a:off x="-6899" y="3082618"/>
          <a:ext cx="7074187" cy="35283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55" name="54 Grupo"/>
          <p:cNvGrpSpPr/>
          <p:nvPr/>
        </p:nvGrpSpPr>
        <p:grpSpPr>
          <a:xfrm>
            <a:off x="144066" y="517803"/>
            <a:ext cx="1642872" cy="453797"/>
            <a:chOff x="402095" y="486270"/>
            <a:chExt cx="2369636" cy="453797"/>
          </a:xfrm>
        </p:grpSpPr>
        <p:sp>
          <p:nvSpPr>
            <p:cNvPr id="59" name="58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2" name="71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73" name="72 Grupo"/>
          <p:cNvGrpSpPr/>
          <p:nvPr/>
        </p:nvGrpSpPr>
        <p:grpSpPr>
          <a:xfrm>
            <a:off x="2223152" y="513131"/>
            <a:ext cx="1809346" cy="436841"/>
            <a:chOff x="3060727" y="484500"/>
            <a:chExt cx="2369636" cy="436841"/>
          </a:xfrm>
        </p:grpSpPr>
        <p:sp>
          <p:nvSpPr>
            <p:cNvPr id="74" name="7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5" name="74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76" name="75 Grupo"/>
          <p:cNvGrpSpPr/>
          <p:nvPr/>
        </p:nvGrpSpPr>
        <p:grpSpPr>
          <a:xfrm>
            <a:off x="4573030" y="537991"/>
            <a:ext cx="2771836" cy="436841"/>
            <a:chOff x="2849287" y="484500"/>
            <a:chExt cx="2777877" cy="436841"/>
          </a:xfrm>
        </p:grpSpPr>
        <p:sp>
          <p:nvSpPr>
            <p:cNvPr id="77" name="7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8" name="77 CuadroTexto"/>
            <p:cNvSpPr txBox="1"/>
            <p:nvPr/>
          </p:nvSpPr>
          <p:spPr>
            <a:xfrm>
              <a:off x="2849287" y="484500"/>
              <a:ext cx="2777877"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Población especiales</a:t>
              </a:r>
              <a:endParaRPr lang="es-ES" sz="1600" b="1" dirty="0">
                <a:latin typeface="Arial Narrow" panose="020B0606020202030204" pitchFamily="34" charset="0"/>
              </a:endParaRPr>
            </a:p>
          </p:txBody>
        </p:sp>
      </p:grpSp>
    </p:spTree>
    <p:extLst>
      <p:ext uri="{BB962C8B-B14F-4D97-AF65-F5344CB8AC3E}">
        <p14:creationId xmlns:p14="http://schemas.microsoft.com/office/powerpoint/2010/main" val="2189536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22712</TotalTime>
  <Words>4389</Words>
  <Application>Microsoft Office PowerPoint</Application>
  <PresentationFormat>Personalizado</PresentationFormat>
  <Paragraphs>739</Paragraphs>
  <Slides>25</Slides>
  <Notes>9</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25</vt:i4>
      </vt:variant>
    </vt:vector>
  </HeadingPairs>
  <TitlesOfParts>
    <vt:vector size="33" baseType="lpstr">
      <vt:lpstr>MS Mincho</vt:lpstr>
      <vt:lpstr>Arial</vt:lpstr>
      <vt:lpstr>Arial Narrow</vt:lpstr>
      <vt:lpstr>Calibri</vt:lpstr>
      <vt:lpstr>Carter One</vt:lpstr>
      <vt:lpstr>Franklin Gothic Heavy</vt:lpstr>
      <vt:lpstr>Times New Roman</vt:lpstr>
      <vt:lpstr>Tema de Office</vt:lpstr>
      <vt:lpstr>Presentación</vt:lpstr>
      <vt:lpstr>Contenido</vt:lpstr>
      <vt:lpstr>Tuberculosis</vt:lpstr>
      <vt:lpstr>Presentación de PowerPoint</vt:lpstr>
      <vt:lpstr>Presentación de PowerPoint</vt:lpstr>
      <vt:lpstr>Tosferina</vt:lpstr>
      <vt:lpstr>Presentación de PowerPoint</vt:lpstr>
      <vt:lpstr>Parotiditis</vt:lpstr>
      <vt:lpstr>Presentación de PowerPoint</vt:lpstr>
      <vt:lpstr>Varicela</vt:lpstr>
      <vt:lpstr>Presentación de PowerPoint</vt:lpstr>
      <vt:lpstr>Meningitis</vt:lpstr>
      <vt:lpstr>Presentación de PowerPoint</vt:lpstr>
      <vt:lpstr>Hepatitis A</vt:lpstr>
      <vt:lpstr>Presentación de PowerPoint</vt:lpstr>
      <vt:lpstr>Intento de suicidio</vt:lpstr>
      <vt:lpstr>Presentación de PowerPoint</vt:lpstr>
      <vt:lpstr>Intoxicaciones</vt:lpstr>
      <vt:lpstr>Enfermedad transmitida por alimentos ETA </vt:lpstr>
      <vt:lpstr>Presentación de PowerPoint</vt:lpstr>
      <vt:lpstr>Presentación de PowerPoint</vt:lpstr>
      <vt:lpstr>Búsqueda activa institucional</vt:lpstr>
      <vt:lpstr>Búsqueda activa institucional</vt:lpstr>
      <vt:lpstr>Presentación de PowerPoint</vt:lpstr>
      <vt:lpstr>Presentación de PowerPoint</vt:lpstr>
    </vt:vector>
  </TitlesOfParts>
  <Company>Universidad de Antioquia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Silvana Zapata Bedoya</dc:creator>
  <cp:keywords>Vigilncia Epidemiólogica</cp:keywords>
  <cp:lastModifiedBy>metrosaluddosi</cp:lastModifiedBy>
  <cp:revision>2951</cp:revision>
  <cp:lastPrinted>2019-09-10T20:37:37Z</cp:lastPrinted>
  <dcterms:created xsi:type="dcterms:W3CDTF">2019-03-11T16:04:20Z</dcterms:created>
  <dcterms:modified xsi:type="dcterms:W3CDTF">2022-10-20T14:11:10Z</dcterms:modified>
</cp:coreProperties>
</file>