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770" r:id="rId3"/>
    <p:sldId id="771" r:id="rId4"/>
    <p:sldId id="772" r:id="rId5"/>
    <p:sldId id="773" r:id="rId6"/>
    <p:sldId id="778" r:id="rId7"/>
    <p:sldId id="779" r:id="rId8"/>
    <p:sldId id="757" r:id="rId9"/>
    <p:sldId id="758" r:id="rId10"/>
    <p:sldId id="759" r:id="rId11"/>
    <p:sldId id="760" r:id="rId12"/>
    <p:sldId id="780" r:id="rId13"/>
    <p:sldId id="781" r:id="rId14"/>
    <p:sldId id="782" r:id="rId15"/>
    <p:sldId id="783" r:id="rId16"/>
    <p:sldId id="774" r:id="rId17"/>
    <p:sldId id="775" r:id="rId18"/>
    <p:sldId id="776" r:id="rId19"/>
    <p:sldId id="777" r:id="rId20"/>
    <p:sldId id="765" r:id="rId21"/>
    <p:sldId id="766" r:id="rId22"/>
    <p:sldId id="767" r:id="rId23"/>
    <p:sldId id="768" r:id="rId24"/>
    <p:sldId id="769" r:id="rId25"/>
    <p:sldId id="263" r:id="rId26"/>
    <p:sldId id="713" r:id="rId27"/>
    <p:sldId id="265" r:id="rId28"/>
    <p:sldId id="319" r:id="rId29"/>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902" autoAdjust="0"/>
  </p:normalViewPr>
  <p:slideViewPr>
    <p:cSldViewPr>
      <p:cViewPr varScale="1">
        <p:scale>
          <a:sx n="83" d="100"/>
          <a:sy n="83" d="100"/>
        </p:scale>
        <p:origin x="2916" y="90"/>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Trabajo\INFORME%20EPIDEMIOL&#211;GICO%20SSM\Periodo%2012%20de%202021\JOHANA%20VELEZ\evento%20831%20laboratorios%20y%20datos%20bas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USER\Desktop\2021\BOLETINES\Sivigila%20periodo%207\inmuno%20per.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'An10'!$H$2:$H$7</c:f>
              <c:strCache>
                <c:ptCount val="6"/>
                <c:pt idx="0">
                  <c:v>Primera infancia</c:v>
                </c:pt>
                <c:pt idx="1">
                  <c:v>Infancia</c:v>
                </c:pt>
                <c:pt idx="2">
                  <c:v>Adolescencia</c:v>
                </c:pt>
                <c:pt idx="3">
                  <c:v>Juventud</c:v>
                </c:pt>
                <c:pt idx="4">
                  <c:v>Adultez</c:v>
                </c:pt>
                <c:pt idx="5">
                  <c:v>Adulto Mayor</c:v>
                </c:pt>
              </c:strCache>
            </c:strRef>
          </c:cat>
          <c:val>
            <c:numRef>
              <c:f>'An10'!$J$2:$J$7</c:f>
              <c:numCache>
                <c:formatCode>0.00</c:formatCode>
                <c:ptCount val="6"/>
                <c:pt idx="0">
                  <c:v>9.7472924187725631</c:v>
                </c:pt>
                <c:pt idx="1">
                  <c:v>11.191335740072201</c:v>
                </c:pt>
                <c:pt idx="2">
                  <c:v>2.8880866425992782</c:v>
                </c:pt>
                <c:pt idx="3">
                  <c:v>9.025270758122744</c:v>
                </c:pt>
                <c:pt idx="4">
                  <c:v>40.433212996389891</c:v>
                </c:pt>
                <c:pt idx="5">
                  <c:v>26.714801444043324</c:v>
                </c:pt>
              </c:numCache>
            </c:numRef>
          </c:val>
          <c:extLst>
            <c:ext xmlns:c16="http://schemas.microsoft.com/office/drawing/2014/chart" uri="{C3380CC4-5D6E-409C-BE32-E72D297353CC}">
              <c16:uniqueId val="{00000000-8CF7-41D7-8D38-787F03244825}"/>
            </c:ext>
          </c:extLst>
        </c:ser>
        <c:dLbls>
          <c:showLegendKey val="0"/>
          <c:showVal val="0"/>
          <c:showCatName val="0"/>
          <c:showSerName val="0"/>
          <c:showPercent val="0"/>
          <c:showBubbleSize val="0"/>
        </c:dLbls>
        <c:gapWidth val="0"/>
        <c:axId val="1178123247"/>
        <c:axId val="1178132399"/>
      </c:barChart>
      <c:catAx>
        <c:axId val="117812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178132399"/>
        <c:crosses val="autoZero"/>
        <c:auto val="1"/>
        <c:lblAlgn val="ctr"/>
        <c:lblOffset val="100"/>
        <c:noMultiLvlLbl val="0"/>
      </c:catAx>
      <c:valAx>
        <c:axId val="1178132399"/>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81232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 10'!$H$2:$H$7</c:f>
              <c:strCache>
                <c:ptCount val="6"/>
                <c:pt idx="0">
                  <c:v>Primera infancia</c:v>
                </c:pt>
                <c:pt idx="1">
                  <c:v>Infancia</c:v>
                </c:pt>
                <c:pt idx="2">
                  <c:v>Adolescencia</c:v>
                </c:pt>
                <c:pt idx="3">
                  <c:v>Juventud</c:v>
                </c:pt>
                <c:pt idx="4">
                  <c:v>Adultez</c:v>
                </c:pt>
                <c:pt idx="5">
                  <c:v>Adulto Mayor</c:v>
                </c:pt>
              </c:strCache>
            </c:strRef>
          </c:cat>
          <c:val>
            <c:numRef>
              <c:f>'An 10'!$J$2:$J$7</c:f>
              <c:numCache>
                <c:formatCode>0.00</c:formatCode>
                <c:ptCount val="6"/>
                <c:pt idx="0">
                  <c:v>18.373493975903614</c:v>
                </c:pt>
                <c:pt idx="1">
                  <c:v>14.457831325301203</c:v>
                </c:pt>
                <c:pt idx="2">
                  <c:v>12.198795180722891</c:v>
                </c:pt>
                <c:pt idx="3">
                  <c:v>21.686746987951807</c:v>
                </c:pt>
                <c:pt idx="4">
                  <c:v>29.668674698795183</c:v>
                </c:pt>
                <c:pt idx="5">
                  <c:v>3.6144578313253009</c:v>
                </c:pt>
              </c:numCache>
            </c:numRef>
          </c:val>
          <c:extLst>
            <c:ext xmlns:c16="http://schemas.microsoft.com/office/drawing/2014/chart" uri="{C3380CC4-5D6E-409C-BE32-E72D297353CC}">
              <c16:uniqueId val="{00000000-E0C2-4892-A7D2-EF2867778B03}"/>
            </c:ext>
          </c:extLst>
        </c:ser>
        <c:dLbls>
          <c:showLegendKey val="0"/>
          <c:showVal val="0"/>
          <c:showCatName val="0"/>
          <c:showSerName val="0"/>
          <c:showPercent val="0"/>
          <c:showBubbleSize val="0"/>
        </c:dLbls>
        <c:gapWidth val="0"/>
        <c:axId val="684955167"/>
        <c:axId val="684956415"/>
      </c:barChart>
      <c:catAx>
        <c:axId val="6849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684956415"/>
        <c:crosses val="autoZero"/>
        <c:auto val="1"/>
        <c:lblAlgn val="ctr"/>
        <c:lblOffset val="100"/>
        <c:noMultiLvlLbl val="0"/>
      </c:catAx>
      <c:valAx>
        <c:axId val="684956415"/>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4955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invertIfNegative val="0"/>
          <c:dPt>
            <c:idx val="1"/>
            <c:invertIfNegative val="0"/>
            <c:bubble3D val="0"/>
            <c:spPr>
              <a:solidFill>
                <a:schemeClr val="accent2"/>
              </a:solidFill>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extLst>
              <c:ext xmlns:c16="http://schemas.microsoft.com/office/drawing/2014/chart" uri="{C3380CC4-5D6E-409C-BE32-E72D297353CC}">
                <c16:uniqueId val="{00000001-47AD-496A-8C95-40AD85CD6F0F}"/>
              </c:ext>
            </c:extLst>
          </c:dPt>
          <c:dPt>
            <c:idx val="2"/>
            <c:invertIfNegative val="0"/>
            <c:bubble3D val="0"/>
            <c:spPr>
              <a:solidFill>
                <a:schemeClr val="accent3">
                  <a:lumMod val="60000"/>
                  <a:lumOff val="40000"/>
                </a:schemeClr>
              </a:solidFill>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extLst>
              <c:ext xmlns:c16="http://schemas.microsoft.com/office/drawing/2014/chart" uri="{C3380CC4-5D6E-409C-BE32-E72D297353CC}">
                <c16:uniqueId val="{00000003-47AD-496A-8C95-40AD85CD6F0F}"/>
              </c:ext>
            </c:extLst>
          </c:dPt>
          <c:dPt>
            <c:idx val="3"/>
            <c:invertIfNegative val="0"/>
            <c:bubble3D val="0"/>
            <c:spPr>
              <a:solidFill>
                <a:srgbClr val="7030A0"/>
              </a:solidFill>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extLst>
              <c:ext xmlns:c16="http://schemas.microsoft.com/office/drawing/2014/chart" uri="{C3380CC4-5D6E-409C-BE32-E72D297353CC}">
                <c16:uniqueId val="{00000005-47AD-496A-8C95-40AD85CD6F0F}"/>
              </c:ext>
            </c:extLst>
          </c:dPt>
          <c:dPt>
            <c:idx val="4"/>
            <c:invertIfNegative val="0"/>
            <c:bubble3D val="0"/>
            <c:spPr>
              <a:solidFill>
                <a:schemeClr val="accent6"/>
              </a:solidFill>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extLst>
              <c:ext xmlns:c16="http://schemas.microsoft.com/office/drawing/2014/chart" uri="{C3380CC4-5D6E-409C-BE32-E72D297353CC}">
                <c16:uniqueId val="{00000007-47AD-496A-8C95-40AD85CD6F0F}"/>
              </c:ext>
            </c:extLst>
          </c:dPt>
          <c:dLbls>
            <c:dLbl>
              <c:idx val="0"/>
              <c:layout>
                <c:manualLayout>
                  <c:x val="1.2995451591942844E-2"/>
                  <c:y val="4.3552812071330589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47AD-496A-8C95-40AD85CD6F0F}"/>
                </c:ext>
              </c:extLst>
            </c:dLbl>
            <c:dLbl>
              <c:idx val="5"/>
              <c:layout>
                <c:manualLayout>
                  <c:x val="0"/>
                  <c:y val="-1.401714677640603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47AD-496A-8C95-40AD85CD6F0F}"/>
                </c:ext>
              </c:extLst>
            </c:dLbl>
            <c:spPr>
              <a:noFill/>
              <a:ln>
                <a:noFill/>
              </a:ln>
              <a:effectLst/>
            </c:sp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'tablas HA'!$H$38:$H$43</c:f>
              <c:strCache>
                <c:ptCount val="6"/>
                <c:pt idx="0">
                  <c:v>PRIMERA INFANCIA</c:v>
                </c:pt>
                <c:pt idx="1">
                  <c:v>INFANCIA</c:v>
                </c:pt>
                <c:pt idx="2">
                  <c:v>ADOLESCENCIA</c:v>
                </c:pt>
                <c:pt idx="3">
                  <c:v>JUVENTUD</c:v>
                </c:pt>
                <c:pt idx="4">
                  <c:v>ADULTEZ</c:v>
                </c:pt>
                <c:pt idx="5">
                  <c:v>ADULTO MAYOR</c:v>
                </c:pt>
              </c:strCache>
            </c:strRef>
          </c:cat>
          <c:val>
            <c:numRef>
              <c:f>'tablas HA'!$I$38:$I$43</c:f>
              <c:numCache>
                <c:formatCode>General</c:formatCode>
                <c:ptCount val="6"/>
                <c:pt idx="0">
                  <c:v>0</c:v>
                </c:pt>
                <c:pt idx="1">
                  <c:v>4</c:v>
                </c:pt>
                <c:pt idx="2">
                  <c:v>8</c:v>
                </c:pt>
                <c:pt idx="3">
                  <c:v>15</c:v>
                </c:pt>
                <c:pt idx="4">
                  <c:v>11</c:v>
                </c:pt>
                <c:pt idx="5">
                  <c:v>3</c:v>
                </c:pt>
              </c:numCache>
            </c:numRef>
          </c:val>
          <c:extLst>
            <c:ext xmlns:c16="http://schemas.microsoft.com/office/drawing/2014/chart" uri="{C3380CC4-5D6E-409C-BE32-E72D297353CC}">
              <c16:uniqueId val="{0000000A-47AD-496A-8C95-40AD85CD6F0F}"/>
            </c:ext>
          </c:extLst>
        </c:ser>
        <c:dLbls>
          <c:showLegendKey val="0"/>
          <c:showVal val="0"/>
          <c:showCatName val="0"/>
          <c:showSerName val="0"/>
          <c:showPercent val="0"/>
          <c:showBubbleSize val="0"/>
        </c:dLbls>
        <c:gapWidth val="13"/>
        <c:axId val="139968512"/>
        <c:axId val="139970048"/>
      </c:barChart>
      <c:catAx>
        <c:axId val="139968512"/>
        <c:scaling>
          <c:orientation val="minMax"/>
        </c:scaling>
        <c:delete val="0"/>
        <c:axPos val="b"/>
        <c:numFmt formatCode="#,##0.0" sourceLinked="0"/>
        <c:majorTickMark val="out"/>
        <c:minorTickMark val="none"/>
        <c:tickLblPos val="nextTo"/>
        <c:txPr>
          <a:bodyPr/>
          <a:lstStyle/>
          <a:p>
            <a:pPr>
              <a:defRPr sz="800"/>
            </a:pPr>
            <a:endParaRPr lang="en-US"/>
          </a:p>
        </c:txPr>
        <c:crossAx val="139970048"/>
        <c:crossesAt val="0"/>
        <c:auto val="1"/>
        <c:lblAlgn val="ctr"/>
        <c:lblOffset val="100"/>
        <c:noMultiLvlLbl val="0"/>
      </c:catAx>
      <c:valAx>
        <c:axId val="139970048"/>
        <c:scaling>
          <c:orientation val="minMax"/>
        </c:scaling>
        <c:delete val="0"/>
        <c:axPos val="l"/>
        <c:majorGridlines>
          <c:spPr>
            <a:ln w="0">
              <a:noFill/>
            </a:ln>
          </c:spPr>
        </c:majorGridlines>
        <c:numFmt formatCode="0.0" sourceLinked="0"/>
        <c:majorTickMark val="out"/>
        <c:minorTickMark val="none"/>
        <c:tickLblPos val="nextTo"/>
        <c:txPr>
          <a:bodyPr rot="0" vert="horz"/>
          <a:lstStyle/>
          <a:p>
            <a:pPr>
              <a:defRPr/>
            </a:pPr>
            <a:endParaRPr lang="en-US"/>
          </a:p>
        </c:txPr>
        <c:crossAx val="139968512"/>
        <c:crosses val="autoZero"/>
        <c:crossBetween val="between"/>
      </c:valAx>
    </c:plotArea>
    <c:plotVisOnly val="1"/>
    <c:dispBlanksAs val="gap"/>
    <c:showDLblsOverMax val="0"/>
  </c:chart>
  <c:txPr>
    <a:bodyPr/>
    <a:lstStyle/>
    <a:p>
      <a:pPr>
        <a:defRPr baseline="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360033010118521E-2"/>
          <c:y val="3.84562446665015E-2"/>
          <c:w val="0.89321816123741227"/>
          <c:h val="0.8079373468769786"/>
        </c:manualLayout>
      </c:layout>
      <c:lineChart>
        <c:grouping val="standard"/>
        <c:varyColors val="0"/>
        <c:ser>
          <c:idx val="0"/>
          <c:order val="0"/>
          <c:tx>
            <c:strRef>
              <c:f>ETA!$A$54</c:f>
              <c:strCache>
                <c:ptCount val="1"/>
                <c:pt idx="0">
                  <c:v>2021</c:v>
                </c:pt>
              </c:strCache>
            </c:strRef>
          </c:tx>
          <c:spPr>
            <a:ln w="19050">
              <a:solidFill>
                <a:schemeClr val="tx1"/>
              </a:solidFill>
            </a:ln>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ETA!$B$54:$AK$54</c:f>
              <c:numCache>
                <c:formatCode>General</c:formatCode>
                <c:ptCount val="36"/>
                <c:pt idx="0">
                  <c:v>3</c:v>
                </c:pt>
                <c:pt idx="1">
                  <c:v>4</c:v>
                </c:pt>
                <c:pt idx="2">
                  <c:v>67</c:v>
                </c:pt>
                <c:pt idx="3">
                  <c:v>3</c:v>
                </c:pt>
                <c:pt idx="4">
                  <c:v>5</c:v>
                </c:pt>
                <c:pt idx="5">
                  <c:v>12</c:v>
                </c:pt>
                <c:pt idx="6">
                  <c:v>14</c:v>
                </c:pt>
                <c:pt idx="7">
                  <c:v>8</c:v>
                </c:pt>
                <c:pt idx="8">
                  <c:v>47</c:v>
                </c:pt>
                <c:pt idx="9">
                  <c:v>4</c:v>
                </c:pt>
                <c:pt idx="10">
                  <c:v>5</c:v>
                </c:pt>
                <c:pt idx="11">
                  <c:v>4</c:v>
                </c:pt>
                <c:pt idx="12">
                  <c:v>8</c:v>
                </c:pt>
                <c:pt idx="13">
                  <c:v>9</c:v>
                </c:pt>
                <c:pt idx="14">
                  <c:v>1</c:v>
                </c:pt>
                <c:pt idx="15">
                  <c:v>4</c:v>
                </c:pt>
                <c:pt idx="16">
                  <c:v>2</c:v>
                </c:pt>
                <c:pt idx="17">
                  <c:v>3</c:v>
                </c:pt>
                <c:pt idx="18">
                  <c:v>3</c:v>
                </c:pt>
                <c:pt idx="19">
                  <c:v>6</c:v>
                </c:pt>
                <c:pt idx="20">
                  <c:v>111</c:v>
                </c:pt>
                <c:pt idx="21">
                  <c:v>16</c:v>
                </c:pt>
                <c:pt idx="22">
                  <c:v>7</c:v>
                </c:pt>
                <c:pt idx="23">
                  <c:v>6</c:v>
                </c:pt>
                <c:pt idx="24">
                  <c:v>5</c:v>
                </c:pt>
                <c:pt idx="25">
                  <c:v>7</c:v>
                </c:pt>
                <c:pt idx="26">
                  <c:v>3</c:v>
                </c:pt>
                <c:pt idx="27">
                  <c:v>6</c:v>
                </c:pt>
                <c:pt idx="28">
                  <c:v>3</c:v>
                </c:pt>
                <c:pt idx="29">
                  <c:v>3</c:v>
                </c:pt>
                <c:pt idx="30">
                  <c:v>21</c:v>
                </c:pt>
                <c:pt idx="31">
                  <c:v>5</c:v>
                </c:pt>
                <c:pt idx="32">
                  <c:v>12</c:v>
                </c:pt>
                <c:pt idx="33">
                  <c:v>2</c:v>
                </c:pt>
                <c:pt idx="34">
                  <c:v>651</c:v>
                </c:pt>
                <c:pt idx="35">
                  <c:v>6</c:v>
                </c:pt>
              </c:numCache>
            </c:numRef>
          </c:val>
          <c:smooth val="0"/>
          <c:extLst>
            <c:ext xmlns:c16="http://schemas.microsoft.com/office/drawing/2014/chart" uri="{C3380CC4-5D6E-409C-BE32-E72D297353CC}">
              <c16:uniqueId val="{00000000-000E-4DCB-AF84-3E7208AC47A8}"/>
            </c:ext>
          </c:extLst>
        </c:ser>
        <c:ser>
          <c:idx val="1"/>
          <c:order val="1"/>
          <c:tx>
            <c:strRef>
              <c:f>ETA!$A$55</c:f>
              <c:strCache>
                <c:ptCount val="1"/>
                <c:pt idx="0">
                  <c:v>Mediana</c:v>
                </c:pt>
              </c:strCache>
            </c:strRef>
          </c:tx>
          <c:spPr>
            <a:ln w="28575" cap="rnd">
              <a:solidFill>
                <a:srgbClr val="FFC000"/>
              </a:solidFill>
              <a:round/>
            </a:ln>
            <a:effectLst/>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ETA!$B$55:$BA$55</c:f>
              <c:numCache>
                <c:formatCode>0.0</c:formatCode>
                <c:ptCount val="52"/>
                <c:pt idx="0">
                  <c:v>9</c:v>
                </c:pt>
                <c:pt idx="1">
                  <c:v>11</c:v>
                </c:pt>
                <c:pt idx="2">
                  <c:v>8</c:v>
                </c:pt>
                <c:pt idx="3">
                  <c:v>14</c:v>
                </c:pt>
                <c:pt idx="4">
                  <c:v>11</c:v>
                </c:pt>
                <c:pt idx="5">
                  <c:v>11</c:v>
                </c:pt>
                <c:pt idx="6">
                  <c:v>8</c:v>
                </c:pt>
                <c:pt idx="7">
                  <c:v>15</c:v>
                </c:pt>
                <c:pt idx="8">
                  <c:v>25</c:v>
                </c:pt>
                <c:pt idx="9">
                  <c:v>35</c:v>
                </c:pt>
                <c:pt idx="10">
                  <c:v>33</c:v>
                </c:pt>
                <c:pt idx="11">
                  <c:v>8</c:v>
                </c:pt>
                <c:pt idx="12">
                  <c:v>9</c:v>
                </c:pt>
                <c:pt idx="13">
                  <c:v>7</c:v>
                </c:pt>
                <c:pt idx="14">
                  <c:v>22</c:v>
                </c:pt>
                <c:pt idx="15">
                  <c:v>7</c:v>
                </c:pt>
                <c:pt idx="16">
                  <c:v>15</c:v>
                </c:pt>
                <c:pt idx="17">
                  <c:v>11</c:v>
                </c:pt>
                <c:pt idx="18">
                  <c:v>12</c:v>
                </c:pt>
                <c:pt idx="19">
                  <c:v>21</c:v>
                </c:pt>
                <c:pt idx="20">
                  <c:v>8</c:v>
                </c:pt>
                <c:pt idx="21">
                  <c:v>7</c:v>
                </c:pt>
                <c:pt idx="22">
                  <c:v>6</c:v>
                </c:pt>
                <c:pt idx="23">
                  <c:v>5</c:v>
                </c:pt>
                <c:pt idx="24">
                  <c:v>6</c:v>
                </c:pt>
                <c:pt idx="25">
                  <c:v>7</c:v>
                </c:pt>
                <c:pt idx="26">
                  <c:v>9</c:v>
                </c:pt>
                <c:pt idx="27">
                  <c:v>11</c:v>
                </c:pt>
                <c:pt idx="28">
                  <c:v>10</c:v>
                </c:pt>
                <c:pt idx="29">
                  <c:v>32</c:v>
                </c:pt>
                <c:pt idx="30">
                  <c:v>8</c:v>
                </c:pt>
                <c:pt idx="31">
                  <c:v>7</c:v>
                </c:pt>
                <c:pt idx="32">
                  <c:v>18</c:v>
                </c:pt>
                <c:pt idx="33">
                  <c:v>7</c:v>
                </c:pt>
                <c:pt idx="34">
                  <c:v>37</c:v>
                </c:pt>
                <c:pt idx="35">
                  <c:v>17</c:v>
                </c:pt>
                <c:pt idx="36">
                  <c:v>8</c:v>
                </c:pt>
                <c:pt idx="37">
                  <c:v>14</c:v>
                </c:pt>
                <c:pt idx="38">
                  <c:v>13</c:v>
                </c:pt>
                <c:pt idx="39">
                  <c:v>17</c:v>
                </c:pt>
                <c:pt idx="40">
                  <c:v>13</c:v>
                </c:pt>
                <c:pt idx="41">
                  <c:v>8</c:v>
                </c:pt>
                <c:pt idx="42">
                  <c:v>8</c:v>
                </c:pt>
                <c:pt idx="43">
                  <c:v>6</c:v>
                </c:pt>
                <c:pt idx="44">
                  <c:v>4</c:v>
                </c:pt>
                <c:pt idx="45">
                  <c:v>9</c:v>
                </c:pt>
                <c:pt idx="46">
                  <c:v>7</c:v>
                </c:pt>
                <c:pt idx="47">
                  <c:v>15</c:v>
                </c:pt>
                <c:pt idx="48">
                  <c:v>9</c:v>
                </c:pt>
                <c:pt idx="49">
                  <c:v>13</c:v>
                </c:pt>
                <c:pt idx="50">
                  <c:v>14</c:v>
                </c:pt>
                <c:pt idx="51">
                  <c:v>11</c:v>
                </c:pt>
              </c:numCache>
            </c:numRef>
          </c:val>
          <c:smooth val="0"/>
          <c:extLst>
            <c:ext xmlns:c16="http://schemas.microsoft.com/office/drawing/2014/chart" uri="{C3380CC4-5D6E-409C-BE32-E72D297353CC}">
              <c16:uniqueId val="{00000001-000E-4DCB-AF84-3E7208AC47A8}"/>
            </c:ext>
          </c:extLst>
        </c:ser>
        <c:ser>
          <c:idx val="2"/>
          <c:order val="2"/>
          <c:tx>
            <c:strRef>
              <c:f>ETA!$A$56</c:f>
              <c:strCache>
                <c:ptCount val="1"/>
                <c:pt idx="0">
                  <c:v>Percentil 25</c:v>
                </c:pt>
              </c:strCache>
            </c:strRef>
          </c:tx>
          <c:spPr>
            <a:ln w="28575" cap="rnd">
              <a:solidFill>
                <a:srgbClr val="92D050"/>
              </a:solidFill>
              <a:round/>
            </a:ln>
            <a:effectLst/>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ETA!$B$56:$BA$56</c:f>
              <c:numCache>
                <c:formatCode>0.0</c:formatCode>
                <c:ptCount val="52"/>
                <c:pt idx="0">
                  <c:v>8</c:v>
                </c:pt>
                <c:pt idx="1">
                  <c:v>6</c:v>
                </c:pt>
                <c:pt idx="2">
                  <c:v>8</c:v>
                </c:pt>
                <c:pt idx="3">
                  <c:v>11</c:v>
                </c:pt>
                <c:pt idx="4">
                  <c:v>6</c:v>
                </c:pt>
                <c:pt idx="5">
                  <c:v>8</c:v>
                </c:pt>
                <c:pt idx="6">
                  <c:v>6</c:v>
                </c:pt>
                <c:pt idx="7">
                  <c:v>10</c:v>
                </c:pt>
                <c:pt idx="8">
                  <c:v>15</c:v>
                </c:pt>
                <c:pt idx="9">
                  <c:v>17</c:v>
                </c:pt>
                <c:pt idx="10">
                  <c:v>11</c:v>
                </c:pt>
                <c:pt idx="11">
                  <c:v>2</c:v>
                </c:pt>
                <c:pt idx="12">
                  <c:v>5</c:v>
                </c:pt>
                <c:pt idx="13">
                  <c:v>5</c:v>
                </c:pt>
                <c:pt idx="14">
                  <c:v>20</c:v>
                </c:pt>
                <c:pt idx="15">
                  <c:v>6</c:v>
                </c:pt>
                <c:pt idx="16">
                  <c:v>9</c:v>
                </c:pt>
                <c:pt idx="17">
                  <c:v>9</c:v>
                </c:pt>
                <c:pt idx="18">
                  <c:v>3</c:v>
                </c:pt>
                <c:pt idx="19">
                  <c:v>21</c:v>
                </c:pt>
                <c:pt idx="20">
                  <c:v>7</c:v>
                </c:pt>
                <c:pt idx="21">
                  <c:v>7</c:v>
                </c:pt>
                <c:pt idx="22">
                  <c:v>5</c:v>
                </c:pt>
                <c:pt idx="23">
                  <c:v>4</c:v>
                </c:pt>
                <c:pt idx="24">
                  <c:v>5</c:v>
                </c:pt>
                <c:pt idx="25">
                  <c:v>7</c:v>
                </c:pt>
                <c:pt idx="26">
                  <c:v>9</c:v>
                </c:pt>
                <c:pt idx="27">
                  <c:v>5</c:v>
                </c:pt>
                <c:pt idx="28">
                  <c:v>3</c:v>
                </c:pt>
                <c:pt idx="29">
                  <c:v>20</c:v>
                </c:pt>
                <c:pt idx="30">
                  <c:v>8</c:v>
                </c:pt>
                <c:pt idx="31">
                  <c:v>6</c:v>
                </c:pt>
                <c:pt idx="32">
                  <c:v>12</c:v>
                </c:pt>
                <c:pt idx="33">
                  <c:v>5</c:v>
                </c:pt>
                <c:pt idx="34">
                  <c:v>8</c:v>
                </c:pt>
                <c:pt idx="35">
                  <c:v>14</c:v>
                </c:pt>
                <c:pt idx="36">
                  <c:v>5</c:v>
                </c:pt>
                <c:pt idx="37">
                  <c:v>9</c:v>
                </c:pt>
                <c:pt idx="38">
                  <c:v>10</c:v>
                </c:pt>
                <c:pt idx="39">
                  <c:v>16</c:v>
                </c:pt>
                <c:pt idx="40">
                  <c:v>10</c:v>
                </c:pt>
                <c:pt idx="41">
                  <c:v>7</c:v>
                </c:pt>
                <c:pt idx="42">
                  <c:v>7</c:v>
                </c:pt>
                <c:pt idx="43">
                  <c:v>5</c:v>
                </c:pt>
                <c:pt idx="44">
                  <c:v>3</c:v>
                </c:pt>
                <c:pt idx="45">
                  <c:v>5</c:v>
                </c:pt>
                <c:pt idx="46">
                  <c:v>6</c:v>
                </c:pt>
                <c:pt idx="47">
                  <c:v>6</c:v>
                </c:pt>
                <c:pt idx="48">
                  <c:v>5</c:v>
                </c:pt>
                <c:pt idx="49">
                  <c:v>11</c:v>
                </c:pt>
                <c:pt idx="50">
                  <c:v>12</c:v>
                </c:pt>
                <c:pt idx="51">
                  <c:v>9</c:v>
                </c:pt>
              </c:numCache>
            </c:numRef>
          </c:val>
          <c:smooth val="0"/>
          <c:extLst>
            <c:ext xmlns:c16="http://schemas.microsoft.com/office/drawing/2014/chart" uri="{C3380CC4-5D6E-409C-BE32-E72D297353CC}">
              <c16:uniqueId val="{00000002-000E-4DCB-AF84-3E7208AC47A8}"/>
            </c:ext>
          </c:extLst>
        </c:ser>
        <c:ser>
          <c:idx val="3"/>
          <c:order val="3"/>
          <c:tx>
            <c:strRef>
              <c:f>ETA!$A$57</c:f>
              <c:strCache>
                <c:ptCount val="1"/>
                <c:pt idx="0">
                  <c:v>Percentil 75</c:v>
                </c:pt>
              </c:strCache>
            </c:strRef>
          </c:tx>
          <c:spPr>
            <a:ln w="25400">
              <a:solidFill>
                <a:srgbClr val="FF0000"/>
              </a:solidFill>
              <a:prstDash val="solid"/>
            </a:ln>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ETA!$B$57:$BA$57</c:f>
              <c:numCache>
                <c:formatCode>0.0</c:formatCode>
                <c:ptCount val="52"/>
                <c:pt idx="0">
                  <c:v>10</c:v>
                </c:pt>
                <c:pt idx="1">
                  <c:v>24</c:v>
                </c:pt>
                <c:pt idx="2">
                  <c:v>14</c:v>
                </c:pt>
                <c:pt idx="3">
                  <c:v>21</c:v>
                </c:pt>
                <c:pt idx="4">
                  <c:v>11</c:v>
                </c:pt>
                <c:pt idx="5">
                  <c:v>11</c:v>
                </c:pt>
                <c:pt idx="6">
                  <c:v>13</c:v>
                </c:pt>
                <c:pt idx="7">
                  <c:v>53</c:v>
                </c:pt>
                <c:pt idx="8">
                  <c:v>51</c:v>
                </c:pt>
                <c:pt idx="9">
                  <c:v>37</c:v>
                </c:pt>
                <c:pt idx="10">
                  <c:v>35</c:v>
                </c:pt>
                <c:pt idx="11">
                  <c:v>15</c:v>
                </c:pt>
                <c:pt idx="12">
                  <c:v>10</c:v>
                </c:pt>
                <c:pt idx="13">
                  <c:v>12</c:v>
                </c:pt>
                <c:pt idx="14">
                  <c:v>32</c:v>
                </c:pt>
                <c:pt idx="15">
                  <c:v>7</c:v>
                </c:pt>
                <c:pt idx="16">
                  <c:v>27</c:v>
                </c:pt>
                <c:pt idx="17">
                  <c:v>16</c:v>
                </c:pt>
                <c:pt idx="18">
                  <c:v>14</c:v>
                </c:pt>
                <c:pt idx="19">
                  <c:v>96</c:v>
                </c:pt>
                <c:pt idx="20">
                  <c:v>9</c:v>
                </c:pt>
                <c:pt idx="21">
                  <c:v>9</c:v>
                </c:pt>
                <c:pt idx="22">
                  <c:v>9</c:v>
                </c:pt>
                <c:pt idx="23">
                  <c:v>12</c:v>
                </c:pt>
                <c:pt idx="24">
                  <c:v>9</c:v>
                </c:pt>
                <c:pt idx="25">
                  <c:v>13</c:v>
                </c:pt>
                <c:pt idx="26">
                  <c:v>26</c:v>
                </c:pt>
                <c:pt idx="27">
                  <c:v>51</c:v>
                </c:pt>
                <c:pt idx="28">
                  <c:v>10</c:v>
                </c:pt>
                <c:pt idx="29">
                  <c:v>59</c:v>
                </c:pt>
                <c:pt idx="30">
                  <c:v>13</c:v>
                </c:pt>
                <c:pt idx="31">
                  <c:v>12</c:v>
                </c:pt>
                <c:pt idx="32">
                  <c:v>21</c:v>
                </c:pt>
                <c:pt idx="33">
                  <c:v>11</c:v>
                </c:pt>
                <c:pt idx="34">
                  <c:v>74</c:v>
                </c:pt>
                <c:pt idx="35">
                  <c:v>19</c:v>
                </c:pt>
                <c:pt idx="36">
                  <c:v>9</c:v>
                </c:pt>
                <c:pt idx="37">
                  <c:v>24</c:v>
                </c:pt>
                <c:pt idx="38">
                  <c:v>15</c:v>
                </c:pt>
                <c:pt idx="39">
                  <c:v>31</c:v>
                </c:pt>
                <c:pt idx="40">
                  <c:v>22</c:v>
                </c:pt>
                <c:pt idx="41">
                  <c:v>10</c:v>
                </c:pt>
                <c:pt idx="42">
                  <c:v>9</c:v>
                </c:pt>
                <c:pt idx="43">
                  <c:v>10</c:v>
                </c:pt>
                <c:pt idx="44">
                  <c:v>6</c:v>
                </c:pt>
                <c:pt idx="45">
                  <c:v>10</c:v>
                </c:pt>
                <c:pt idx="46">
                  <c:v>13</c:v>
                </c:pt>
                <c:pt idx="47">
                  <c:v>59</c:v>
                </c:pt>
                <c:pt idx="48">
                  <c:v>13</c:v>
                </c:pt>
                <c:pt idx="49">
                  <c:v>90</c:v>
                </c:pt>
                <c:pt idx="50">
                  <c:v>31</c:v>
                </c:pt>
                <c:pt idx="51">
                  <c:v>16</c:v>
                </c:pt>
              </c:numCache>
            </c:numRef>
          </c:val>
          <c:smooth val="0"/>
          <c:extLst xmlns:c15="http://schemas.microsoft.com/office/drawing/2012/chart">
            <c:ext xmlns:c16="http://schemas.microsoft.com/office/drawing/2014/chart" uri="{C3380CC4-5D6E-409C-BE32-E72D297353CC}">
              <c16:uniqueId val="{00000003-000E-4DCB-AF84-3E7208AC47A8}"/>
            </c:ext>
          </c:extLst>
        </c:ser>
        <c:dLbls>
          <c:showLegendKey val="0"/>
          <c:showVal val="0"/>
          <c:showCatName val="0"/>
          <c:showSerName val="0"/>
          <c:showPercent val="0"/>
          <c:showBubbleSize val="0"/>
        </c:dLbls>
        <c:smooth val="0"/>
        <c:axId val="-242937072"/>
        <c:axId val="-242950672"/>
      </c:lineChart>
      <c:catAx>
        <c:axId val="-242937072"/>
        <c:scaling>
          <c:orientation val="minMax"/>
        </c:scaling>
        <c:delete val="0"/>
        <c:axPos val="b"/>
        <c:title>
          <c:tx>
            <c:rich>
              <a:bodyPr/>
              <a:lstStyle/>
              <a:p>
                <a:pPr>
                  <a:defRPr/>
                </a:pPr>
                <a:r>
                  <a:rPr lang="en-US"/>
                  <a:t>Semana Epidemiológica</a:t>
                </a:r>
              </a:p>
            </c:rich>
          </c:tx>
          <c:layout>
            <c:manualLayout>
              <c:xMode val="edge"/>
              <c:yMode val="edge"/>
              <c:x val="0.43479431098189808"/>
              <c:y val="0.8993470421449612"/>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242950672"/>
        <c:crosses val="autoZero"/>
        <c:auto val="1"/>
        <c:lblAlgn val="ctr"/>
        <c:lblOffset val="100"/>
        <c:noMultiLvlLbl val="0"/>
      </c:catAx>
      <c:valAx>
        <c:axId val="-242950672"/>
        <c:scaling>
          <c:orientation val="minMax"/>
        </c:scaling>
        <c:delete val="0"/>
        <c:axPos val="l"/>
        <c:majorGridlines>
          <c:spPr>
            <a:ln w="9525" cap="flat" cmpd="sng" algn="ctr">
              <a:noFill/>
              <a:round/>
            </a:ln>
            <a:effectLst/>
          </c:spPr>
        </c:majorGridlines>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242937072"/>
        <c:crosses val="autoZero"/>
        <c:crossBetween val="between"/>
      </c:valAx>
      <c:spPr>
        <a:noFill/>
        <a:ln w="25400">
          <a:noFill/>
        </a:ln>
      </c:spPr>
    </c:plotArea>
    <c:legend>
      <c:legendPos val="b"/>
      <c:layout>
        <c:manualLayout>
          <c:xMode val="edge"/>
          <c:yMode val="edge"/>
          <c:x val="0.246672503866983"/>
          <c:y val="0.93946403501527787"/>
          <c:w val="0.50665485324093906"/>
          <c:h val="6.0535964984722107E-2"/>
        </c:manualLayout>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1"/>
          <c:tx>
            <c:strRef>
              <c:f>'definitivo boletín'!$Q$27</c:f>
              <c:strCache>
                <c:ptCount val="1"/>
                <c:pt idx="0">
                  <c:v>2021</c:v>
                </c:pt>
              </c:strCache>
            </c:strRef>
          </c:tx>
          <c:spPr>
            <a:solidFill>
              <a:srgbClr val="00B0F0"/>
            </a:solidFill>
            <a:ln>
              <a:solidFill>
                <a:sysClr val="windowText" lastClr="000000"/>
              </a:solidFill>
            </a:ln>
          </c:spPr>
          <c:invertIfNegative val="0"/>
          <c:cat>
            <c:numRef>
              <c:f>'definitivo boletín'!$O$28:$O$80</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'definitivo boletín'!$Q$28:$Q$80</c:f>
              <c:numCache>
                <c:formatCode>General</c:formatCode>
                <c:ptCount val="53"/>
                <c:pt idx="0">
                  <c:v>48</c:v>
                </c:pt>
                <c:pt idx="1">
                  <c:v>36</c:v>
                </c:pt>
                <c:pt idx="2">
                  <c:v>52</c:v>
                </c:pt>
                <c:pt idx="3">
                  <c:v>42</c:v>
                </c:pt>
                <c:pt idx="4">
                  <c:v>41</c:v>
                </c:pt>
                <c:pt idx="5">
                  <c:v>35</c:v>
                </c:pt>
                <c:pt idx="6">
                  <c:v>22</c:v>
                </c:pt>
                <c:pt idx="7">
                  <c:v>19</c:v>
                </c:pt>
                <c:pt idx="8">
                  <c:v>24</c:v>
                </c:pt>
                <c:pt idx="9">
                  <c:v>22</c:v>
                </c:pt>
                <c:pt idx="10">
                  <c:v>28</c:v>
                </c:pt>
                <c:pt idx="11">
                  <c:v>29</c:v>
                </c:pt>
                <c:pt idx="12">
                  <c:v>42</c:v>
                </c:pt>
                <c:pt idx="13">
                  <c:v>73</c:v>
                </c:pt>
                <c:pt idx="14">
                  <c:v>77</c:v>
                </c:pt>
                <c:pt idx="15">
                  <c:v>73</c:v>
                </c:pt>
                <c:pt idx="16">
                  <c:v>77</c:v>
                </c:pt>
                <c:pt idx="17">
                  <c:v>75</c:v>
                </c:pt>
                <c:pt idx="18">
                  <c:v>91</c:v>
                </c:pt>
                <c:pt idx="19">
                  <c:v>39</c:v>
                </c:pt>
                <c:pt idx="20">
                  <c:v>58</c:v>
                </c:pt>
                <c:pt idx="21">
                  <c:v>33</c:v>
                </c:pt>
                <c:pt idx="22">
                  <c:v>46</c:v>
                </c:pt>
                <c:pt idx="23">
                  <c:v>27</c:v>
                </c:pt>
                <c:pt idx="24">
                  <c:v>35</c:v>
                </c:pt>
                <c:pt idx="25">
                  <c:v>21</c:v>
                </c:pt>
                <c:pt idx="26">
                  <c:v>5</c:v>
                </c:pt>
                <c:pt idx="27">
                  <c:v>3</c:v>
                </c:pt>
              </c:numCache>
            </c:numRef>
          </c:val>
          <c:extLst>
            <c:ext xmlns:c16="http://schemas.microsoft.com/office/drawing/2014/chart" uri="{C3380CC4-5D6E-409C-BE32-E72D297353CC}">
              <c16:uniqueId val="{00000000-76F0-4B28-8AEF-D34C88B8756B}"/>
            </c:ext>
          </c:extLst>
        </c:ser>
        <c:dLbls>
          <c:showLegendKey val="0"/>
          <c:showVal val="0"/>
          <c:showCatName val="0"/>
          <c:showSerName val="0"/>
          <c:showPercent val="0"/>
          <c:showBubbleSize val="0"/>
        </c:dLbls>
        <c:gapWidth val="150"/>
        <c:axId val="130408832"/>
        <c:axId val="130410752"/>
      </c:barChart>
      <c:lineChart>
        <c:grouping val="standard"/>
        <c:varyColors val="0"/>
        <c:ser>
          <c:idx val="0"/>
          <c:order val="0"/>
          <c:tx>
            <c:strRef>
              <c:f>'definitivo boletín'!$P$27</c:f>
              <c:strCache>
                <c:ptCount val="1"/>
                <c:pt idx="0">
                  <c:v>2020</c:v>
                </c:pt>
              </c:strCache>
            </c:strRef>
          </c:tx>
          <c:spPr>
            <a:ln w="19050">
              <a:solidFill>
                <a:srgbClr val="92D050"/>
              </a:solidFill>
            </a:ln>
          </c:spPr>
          <c:marker>
            <c:symbol val="none"/>
          </c:marker>
          <c:cat>
            <c:numRef>
              <c:f>'definitivo boletín'!$O$28:$O$80</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'definitivo boletín'!$P$28:$P$80</c:f>
              <c:numCache>
                <c:formatCode>General</c:formatCode>
                <c:ptCount val="53"/>
                <c:pt idx="0">
                  <c:v>10</c:v>
                </c:pt>
                <c:pt idx="1">
                  <c:v>7</c:v>
                </c:pt>
                <c:pt idx="2">
                  <c:v>13</c:v>
                </c:pt>
                <c:pt idx="3">
                  <c:v>8</c:v>
                </c:pt>
                <c:pt idx="4">
                  <c:v>13</c:v>
                </c:pt>
                <c:pt idx="5">
                  <c:v>9</c:v>
                </c:pt>
                <c:pt idx="6">
                  <c:v>5</c:v>
                </c:pt>
                <c:pt idx="7">
                  <c:v>13</c:v>
                </c:pt>
                <c:pt idx="8">
                  <c:v>12</c:v>
                </c:pt>
                <c:pt idx="9">
                  <c:v>8</c:v>
                </c:pt>
                <c:pt idx="10">
                  <c:v>8</c:v>
                </c:pt>
                <c:pt idx="11">
                  <c:v>8</c:v>
                </c:pt>
                <c:pt idx="12">
                  <c:v>8</c:v>
                </c:pt>
                <c:pt idx="13">
                  <c:v>13</c:v>
                </c:pt>
                <c:pt idx="14">
                  <c:v>15</c:v>
                </c:pt>
                <c:pt idx="15">
                  <c:v>7</c:v>
                </c:pt>
                <c:pt idx="16">
                  <c:v>4</c:v>
                </c:pt>
                <c:pt idx="17">
                  <c:v>7</c:v>
                </c:pt>
                <c:pt idx="18">
                  <c:v>11</c:v>
                </c:pt>
                <c:pt idx="19">
                  <c:v>5</c:v>
                </c:pt>
                <c:pt idx="20">
                  <c:v>7</c:v>
                </c:pt>
                <c:pt idx="21">
                  <c:v>13</c:v>
                </c:pt>
                <c:pt idx="22">
                  <c:v>7</c:v>
                </c:pt>
                <c:pt idx="23">
                  <c:v>6</c:v>
                </c:pt>
                <c:pt idx="24">
                  <c:v>11</c:v>
                </c:pt>
                <c:pt idx="25">
                  <c:v>8</c:v>
                </c:pt>
                <c:pt idx="26">
                  <c:v>9</c:v>
                </c:pt>
                <c:pt idx="27">
                  <c:v>20</c:v>
                </c:pt>
                <c:pt idx="28">
                  <c:v>21</c:v>
                </c:pt>
                <c:pt idx="29">
                  <c:v>23</c:v>
                </c:pt>
                <c:pt idx="30">
                  <c:v>33</c:v>
                </c:pt>
                <c:pt idx="31">
                  <c:v>41</c:v>
                </c:pt>
                <c:pt idx="32">
                  <c:v>37</c:v>
                </c:pt>
                <c:pt idx="33">
                  <c:v>45</c:v>
                </c:pt>
                <c:pt idx="34">
                  <c:v>59</c:v>
                </c:pt>
                <c:pt idx="35">
                  <c:v>36</c:v>
                </c:pt>
                <c:pt idx="36">
                  <c:v>36</c:v>
                </c:pt>
                <c:pt idx="37">
                  <c:v>31</c:v>
                </c:pt>
                <c:pt idx="38">
                  <c:v>26</c:v>
                </c:pt>
                <c:pt idx="39">
                  <c:v>35</c:v>
                </c:pt>
                <c:pt idx="40">
                  <c:v>42</c:v>
                </c:pt>
                <c:pt idx="41">
                  <c:v>26</c:v>
                </c:pt>
                <c:pt idx="42">
                  <c:v>38</c:v>
                </c:pt>
                <c:pt idx="43">
                  <c:v>32</c:v>
                </c:pt>
                <c:pt idx="44">
                  <c:v>29</c:v>
                </c:pt>
                <c:pt idx="45">
                  <c:v>31</c:v>
                </c:pt>
                <c:pt idx="46">
                  <c:v>36</c:v>
                </c:pt>
                <c:pt idx="47">
                  <c:v>26</c:v>
                </c:pt>
                <c:pt idx="48">
                  <c:v>20</c:v>
                </c:pt>
                <c:pt idx="49">
                  <c:v>13</c:v>
                </c:pt>
                <c:pt idx="50">
                  <c:v>14</c:v>
                </c:pt>
                <c:pt idx="51">
                  <c:v>28</c:v>
                </c:pt>
                <c:pt idx="52">
                  <c:v>17</c:v>
                </c:pt>
              </c:numCache>
            </c:numRef>
          </c:val>
          <c:smooth val="0"/>
          <c:extLst>
            <c:ext xmlns:c16="http://schemas.microsoft.com/office/drawing/2014/chart" uri="{C3380CC4-5D6E-409C-BE32-E72D297353CC}">
              <c16:uniqueId val="{00000001-76F0-4B28-8AEF-D34C88B8756B}"/>
            </c:ext>
          </c:extLst>
        </c:ser>
        <c:dLbls>
          <c:showLegendKey val="0"/>
          <c:showVal val="0"/>
          <c:showCatName val="0"/>
          <c:showSerName val="0"/>
          <c:showPercent val="0"/>
          <c:showBubbleSize val="0"/>
        </c:dLbls>
        <c:marker val="1"/>
        <c:smooth val="0"/>
        <c:axId val="130408832"/>
        <c:axId val="130410752"/>
      </c:lineChart>
      <c:catAx>
        <c:axId val="130408832"/>
        <c:scaling>
          <c:orientation val="minMax"/>
        </c:scaling>
        <c:delete val="0"/>
        <c:axPos val="b"/>
        <c:title>
          <c:tx>
            <c:rich>
              <a:bodyPr/>
              <a:lstStyle/>
              <a:p>
                <a:pPr>
                  <a:defRPr/>
                </a:pPr>
                <a:r>
                  <a:rPr lang="en-US"/>
                  <a:t>Semana epidemiológica</a:t>
                </a:r>
              </a:p>
            </c:rich>
          </c:tx>
          <c:overlay val="0"/>
        </c:title>
        <c:numFmt formatCode="General" sourceLinked="1"/>
        <c:majorTickMark val="out"/>
        <c:minorTickMark val="none"/>
        <c:tickLblPos val="nextTo"/>
        <c:txPr>
          <a:bodyPr/>
          <a:lstStyle/>
          <a:p>
            <a:pPr>
              <a:defRPr sz="800"/>
            </a:pPr>
            <a:endParaRPr lang="en-US"/>
          </a:p>
        </c:txPr>
        <c:crossAx val="130410752"/>
        <c:crosses val="autoZero"/>
        <c:auto val="1"/>
        <c:lblAlgn val="ctr"/>
        <c:lblOffset val="100"/>
        <c:noMultiLvlLbl val="0"/>
      </c:catAx>
      <c:valAx>
        <c:axId val="130410752"/>
        <c:scaling>
          <c:orientation val="minMax"/>
        </c:scaling>
        <c:delete val="0"/>
        <c:axPos val="l"/>
        <c:title>
          <c:tx>
            <c:rich>
              <a:bodyPr rot="-5400000" vert="horz"/>
              <a:lstStyle/>
              <a:p>
                <a:pPr>
                  <a:defRPr/>
                </a:pPr>
                <a:r>
                  <a:rPr lang="en-US"/>
                  <a:t>Casos de IAD</a:t>
                </a:r>
              </a:p>
            </c:rich>
          </c:tx>
          <c:overlay val="0"/>
        </c:title>
        <c:numFmt formatCode="General" sourceLinked="1"/>
        <c:majorTickMark val="out"/>
        <c:minorTickMark val="none"/>
        <c:tickLblPos val="nextTo"/>
        <c:crossAx val="130408832"/>
        <c:crosses val="autoZero"/>
        <c:crossBetween val="between"/>
      </c:valAx>
    </c:plotArea>
    <c:legend>
      <c:legendPos val="r"/>
      <c:overlay val="0"/>
    </c:legend>
    <c:plotVisOnly val="1"/>
    <c:dispBlanksAs val="gap"/>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Tendencia de consumo de antibióticos y porcentaje de ocupación</a:t>
            </a:r>
            <a:r>
              <a:rPr lang="es-MX" baseline="0"/>
              <a:t> en UCI adutos </a:t>
            </a:r>
          </a:p>
          <a:p>
            <a:pPr>
              <a:defRPr sz="1400" b="0" i="0" u="none" strike="noStrike" kern="1200" spc="0" baseline="0">
                <a:solidFill>
                  <a:schemeClr val="tx1">
                    <a:lumMod val="65000"/>
                    <a:lumOff val="35000"/>
                  </a:schemeClr>
                </a:solidFill>
                <a:latin typeface="+mn-lt"/>
                <a:ea typeface="+mn-ea"/>
                <a:cs typeface="+mn-cs"/>
              </a:defRPr>
            </a:pPr>
            <a:r>
              <a:rPr lang="es-MX" baseline="0"/>
              <a:t>Medellín a semana 28 de 2021</a:t>
            </a:r>
            <a:endParaRPr lang="es-MX"/>
          </a:p>
        </c:rich>
      </c:tx>
      <c:overlay val="0"/>
      <c:spPr>
        <a:noFill/>
        <a:ln>
          <a:noFill/>
        </a:ln>
        <a:effectLst/>
      </c:spPr>
    </c:title>
    <c:autoTitleDeleted val="0"/>
    <c:plotArea>
      <c:layout/>
      <c:lineChart>
        <c:grouping val="standard"/>
        <c:varyColors val="0"/>
        <c:ser>
          <c:idx val="1"/>
          <c:order val="1"/>
          <c:tx>
            <c:strRef>
              <c:f>'2019-20'!$E$102</c:f>
              <c:strCache>
                <c:ptCount val="1"/>
                <c:pt idx="0">
                  <c:v>DDD1CEF</c:v>
                </c:pt>
              </c:strCache>
            </c:strRef>
          </c:tx>
          <c:spPr>
            <a:ln w="28575" cap="rnd">
              <a:solidFill>
                <a:schemeClr val="accent2"/>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'2019-20'!$E$103:$E$108</c:f>
              <c:numCache>
                <c:formatCode>0.00</c:formatCode>
                <c:ptCount val="6"/>
                <c:pt idx="0">
                  <c:v>3.7080360318998786</c:v>
                </c:pt>
                <c:pt idx="1">
                  <c:v>2.5179365392440758</c:v>
                </c:pt>
                <c:pt idx="2">
                  <c:v>4.2757501902157404</c:v>
                </c:pt>
                <c:pt idx="3">
                  <c:v>1.6586071498845671</c:v>
                </c:pt>
                <c:pt idx="4">
                  <c:v>1.821690564239399</c:v>
                </c:pt>
                <c:pt idx="5">
                  <c:v>0.95716450747261805</c:v>
                </c:pt>
              </c:numCache>
            </c:numRef>
          </c:val>
          <c:smooth val="0"/>
          <c:extLst>
            <c:ext xmlns:c16="http://schemas.microsoft.com/office/drawing/2014/chart" uri="{C3380CC4-5D6E-409C-BE32-E72D297353CC}">
              <c16:uniqueId val="{00000000-0A55-4CA8-9D62-10CD0F483BC0}"/>
            </c:ext>
          </c:extLst>
        </c:ser>
        <c:ser>
          <c:idx val="2"/>
          <c:order val="2"/>
          <c:tx>
            <c:strRef>
              <c:f>'2019-20'!$F$102</c:f>
              <c:strCache>
                <c:ptCount val="1"/>
                <c:pt idx="0">
                  <c:v>DDD3ERT</c:v>
                </c:pt>
              </c:strCache>
            </c:strRef>
          </c:tx>
          <c:spPr>
            <a:ln w="28575" cap="rnd">
              <a:solidFill>
                <a:schemeClr val="accent3"/>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'2019-20'!$F$103:$F$108</c:f>
              <c:numCache>
                <c:formatCode>0.00</c:formatCode>
                <c:ptCount val="6"/>
                <c:pt idx="0">
                  <c:v>6.6972354579769022E-2</c:v>
                </c:pt>
                <c:pt idx="1">
                  <c:v>6.4151249407492367E-3</c:v>
                </c:pt>
                <c:pt idx="2">
                  <c:v>1.6094417278101909E-2</c:v>
                </c:pt>
                <c:pt idx="3">
                  <c:v>3.6676816582214007E-2</c:v>
                </c:pt>
                <c:pt idx="4">
                  <c:v>0</c:v>
                </c:pt>
                <c:pt idx="5">
                  <c:v>5.6303794557212815E-2</c:v>
                </c:pt>
              </c:numCache>
            </c:numRef>
          </c:val>
          <c:smooth val="0"/>
          <c:extLst>
            <c:ext xmlns:c16="http://schemas.microsoft.com/office/drawing/2014/chart" uri="{C3380CC4-5D6E-409C-BE32-E72D297353CC}">
              <c16:uniqueId val="{00000001-0A55-4CA8-9D62-10CD0F483BC0}"/>
            </c:ext>
          </c:extLst>
        </c:ser>
        <c:ser>
          <c:idx val="3"/>
          <c:order val="3"/>
          <c:tx>
            <c:strRef>
              <c:f>'2019-20'!$G$102</c:f>
              <c:strCache>
                <c:ptCount val="1"/>
                <c:pt idx="0">
                  <c:v>DDD4MEM</c:v>
                </c:pt>
              </c:strCache>
            </c:strRef>
          </c:tx>
          <c:spPr>
            <a:ln w="28575" cap="rnd">
              <a:solidFill>
                <a:schemeClr val="accent4"/>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'2019-20'!$G$103:$G$108</c:f>
              <c:numCache>
                <c:formatCode>0.00</c:formatCode>
                <c:ptCount val="6"/>
                <c:pt idx="0">
                  <c:v>9.8263326913983349</c:v>
                </c:pt>
                <c:pt idx="1">
                  <c:v>15.972591914975476</c:v>
                </c:pt>
                <c:pt idx="2">
                  <c:v>9.391986616065692</c:v>
                </c:pt>
                <c:pt idx="3">
                  <c:v>11.612287650113204</c:v>
                </c:pt>
                <c:pt idx="4">
                  <c:v>14.726643006937042</c:v>
                </c:pt>
                <c:pt idx="5">
                  <c:v>10.876016315301609</c:v>
                </c:pt>
              </c:numCache>
            </c:numRef>
          </c:val>
          <c:smooth val="0"/>
          <c:extLst>
            <c:ext xmlns:c16="http://schemas.microsoft.com/office/drawing/2014/chart" uri="{C3380CC4-5D6E-409C-BE32-E72D297353CC}">
              <c16:uniqueId val="{00000002-0A55-4CA8-9D62-10CD0F483BC0}"/>
            </c:ext>
          </c:extLst>
        </c:ser>
        <c:ser>
          <c:idx val="4"/>
          <c:order val="4"/>
          <c:tx>
            <c:strRef>
              <c:f>'2019-20'!$H$102</c:f>
              <c:strCache>
                <c:ptCount val="1"/>
                <c:pt idx="0">
                  <c:v>DDD5PTZ</c:v>
                </c:pt>
              </c:strCache>
            </c:strRef>
          </c:tx>
          <c:spPr>
            <a:ln w="28575" cap="rnd">
              <a:solidFill>
                <a:schemeClr val="accent5"/>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'2019-20'!$H$103:$H$108</c:f>
              <c:numCache>
                <c:formatCode>0.00</c:formatCode>
                <c:ptCount val="6"/>
                <c:pt idx="0">
                  <c:v>13.091181824499706</c:v>
                </c:pt>
                <c:pt idx="1">
                  <c:v>12.20166844641126</c:v>
                </c:pt>
                <c:pt idx="2">
                  <c:v>11.334684968308961</c:v>
                </c:pt>
                <c:pt idx="3">
                  <c:v>12.856097469603684</c:v>
                </c:pt>
                <c:pt idx="4">
                  <c:v>10.390108543853954</c:v>
                </c:pt>
                <c:pt idx="5">
                  <c:v>11.580484030535306</c:v>
                </c:pt>
              </c:numCache>
            </c:numRef>
          </c:val>
          <c:smooth val="0"/>
          <c:extLst>
            <c:ext xmlns:c16="http://schemas.microsoft.com/office/drawing/2014/chart" uri="{C3380CC4-5D6E-409C-BE32-E72D297353CC}">
              <c16:uniqueId val="{00000003-0A55-4CA8-9D62-10CD0F483BC0}"/>
            </c:ext>
          </c:extLst>
        </c:ser>
        <c:ser>
          <c:idx val="5"/>
          <c:order val="5"/>
          <c:tx>
            <c:strRef>
              <c:f>'2019-20'!$I$102</c:f>
              <c:strCache>
                <c:ptCount val="1"/>
                <c:pt idx="0">
                  <c:v>DDD6VAN</c:v>
                </c:pt>
              </c:strCache>
            </c:strRef>
          </c:tx>
          <c:spPr>
            <a:ln w="28575" cap="rnd">
              <a:solidFill>
                <a:schemeClr val="accent6"/>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'2019-20'!$I$103:$I$108</c:f>
              <c:numCache>
                <c:formatCode>0.00</c:formatCode>
                <c:ptCount val="6"/>
                <c:pt idx="0">
                  <c:v>6.1949427986286354</c:v>
                </c:pt>
                <c:pt idx="1">
                  <c:v>6.2034258177045123</c:v>
                </c:pt>
                <c:pt idx="2">
                  <c:v>5.4291834284797105</c:v>
                </c:pt>
                <c:pt idx="3">
                  <c:v>6.0353739286954387</c:v>
                </c:pt>
                <c:pt idx="4">
                  <c:v>7.9663566643422428</c:v>
                </c:pt>
                <c:pt idx="5">
                  <c:v>6.1830950389579211</c:v>
                </c:pt>
              </c:numCache>
            </c:numRef>
          </c:val>
          <c:smooth val="0"/>
          <c:extLst>
            <c:ext xmlns:c16="http://schemas.microsoft.com/office/drawing/2014/chart" uri="{C3380CC4-5D6E-409C-BE32-E72D297353CC}">
              <c16:uniqueId val="{00000004-0A55-4CA8-9D62-10CD0F483BC0}"/>
            </c:ext>
          </c:extLst>
        </c:ser>
        <c:ser>
          <c:idx val="6"/>
          <c:order val="6"/>
          <c:tx>
            <c:strRef>
              <c:f>'2019-20'!$J$102</c:f>
              <c:strCache>
                <c:ptCount val="1"/>
                <c:pt idx="0">
                  <c:v>DDD2FEP</c:v>
                </c:pt>
              </c:strCache>
            </c:strRef>
          </c:tx>
          <c:spPr>
            <a:ln w="28575" cap="rnd">
              <a:solidFill>
                <a:schemeClr val="accent1">
                  <a:lumMod val="60000"/>
                </a:schemeClr>
              </a:solidFill>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'2019-20'!$J$103:$J$108</c:f>
              <c:numCache>
                <c:formatCode>0.00</c:formatCode>
                <c:ptCount val="6"/>
                <c:pt idx="0">
                  <c:v>6.4829239233216418</c:v>
                </c:pt>
                <c:pt idx="1">
                  <c:v>8.4743800467297419</c:v>
                </c:pt>
                <c:pt idx="2">
                  <c:v>6.9474234583806567</c:v>
                </c:pt>
                <c:pt idx="3">
                  <c:v>11.212917869551317</c:v>
                </c:pt>
                <c:pt idx="4">
                  <c:v>17.793732272980868</c:v>
                </c:pt>
                <c:pt idx="5">
                  <c:v>9.3454914999213745</c:v>
                </c:pt>
              </c:numCache>
            </c:numRef>
          </c:val>
          <c:smooth val="0"/>
          <c:extLst>
            <c:ext xmlns:c16="http://schemas.microsoft.com/office/drawing/2014/chart" uri="{C3380CC4-5D6E-409C-BE32-E72D297353CC}">
              <c16:uniqueId val="{00000005-0A55-4CA8-9D62-10CD0F483BC0}"/>
            </c:ext>
          </c:extLst>
        </c:ser>
        <c:dLbls>
          <c:showLegendKey val="0"/>
          <c:showVal val="0"/>
          <c:showCatName val="0"/>
          <c:showSerName val="0"/>
          <c:showPercent val="0"/>
          <c:showBubbleSize val="0"/>
        </c:dLbls>
        <c:marker val="1"/>
        <c:smooth val="0"/>
        <c:axId val="123710080"/>
        <c:axId val="126015360"/>
      </c:lineChart>
      <c:lineChart>
        <c:grouping val="standard"/>
        <c:varyColors val="0"/>
        <c:ser>
          <c:idx val="0"/>
          <c:order val="0"/>
          <c:tx>
            <c:strRef>
              <c:f>'2019-20'!$D$102</c:f>
              <c:strCache>
                <c:ptCount val="1"/>
                <c:pt idx="0">
                  <c:v>%OCUP</c:v>
                </c:pt>
              </c:strCache>
            </c:strRef>
          </c:tx>
          <c:spPr>
            <a:ln w="28575" cap="rnd">
              <a:solidFill>
                <a:schemeClr val="accent1"/>
              </a:solidFill>
              <a:prstDash val="sysDot"/>
              <a:round/>
            </a:ln>
            <a:effectLst/>
          </c:spPr>
          <c:marker>
            <c:symbol val="none"/>
          </c:marker>
          <c:cat>
            <c:strRef>
              <c:f>'2019-20'!$C$103:$C$108</c:f>
              <c:strCache>
                <c:ptCount val="6"/>
                <c:pt idx="0">
                  <c:v>ene</c:v>
                </c:pt>
                <c:pt idx="1">
                  <c:v>feb</c:v>
                </c:pt>
                <c:pt idx="2">
                  <c:v>mar</c:v>
                </c:pt>
                <c:pt idx="3">
                  <c:v>abr</c:v>
                </c:pt>
                <c:pt idx="4">
                  <c:v>may</c:v>
                </c:pt>
                <c:pt idx="5">
                  <c:v>jun</c:v>
                </c:pt>
              </c:strCache>
            </c:strRef>
          </c:cat>
          <c:val>
            <c:numRef>
              <c:f>'2019-20'!$D$103:$D$108</c:f>
              <c:numCache>
                <c:formatCode>0.00</c:formatCode>
                <c:ptCount val="6"/>
                <c:pt idx="0">
                  <c:v>0.8844776119402985</c:v>
                </c:pt>
                <c:pt idx="1">
                  <c:v>0.71556872149339357</c:v>
                </c:pt>
                <c:pt idx="2">
                  <c:v>0.77218077270351182</c:v>
                </c:pt>
                <c:pt idx="3">
                  <c:v>0.94945450538147891</c:v>
                </c:pt>
                <c:pt idx="4">
                  <c:v>0.95163551401869162</c:v>
                </c:pt>
                <c:pt idx="5">
                  <c:v>0.92560183272618024</c:v>
                </c:pt>
              </c:numCache>
            </c:numRef>
          </c:val>
          <c:smooth val="0"/>
          <c:extLst>
            <c:ext xmlns:c16="http://schemas.microsoft.com/office/drawing/2014/chart" uri="{C3380CC4-5D6E-409C-BE32-E72D297353CC}">
              <c16:uniqueId val="{00000006-0A55-4CA8-9D62-10CD0F483BC0}"/>
            </c:ext>
          </c:extLst>
        </c:ser>
        <c:dLbls>
          <c:showLegendKey val="0"/>
          <c:showVal val="0"/>
          <c:showCatName val="0"/>
          <c:showSerName val="0"/>
          <c:showPercent val="0"/>
          <c:showBubbleSize val="0"/>
        </c:dLbls>
        <c:marker val="1"/>
        <c:smooth val="0"/>
        <c:axId val="133003904"/>
        <c:axId val="133001984"/>
      </c:lineChart>
      <c:catAx>
        <c:axId val="12371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015360"/>
        <c:crosses val="autoZero"/>
        <c:auto val="1"/>
        <c:lblAlgn val="ctr"/>
        <c:lblOffset val="100"/>
        <c:noMultiLvlLbl val="0"/>
      </c:catAx>
      <c:valAx>
        <c:axId val="126015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DDD</a:t>
                </a:r>
              </a:p>
            </c:rich>
          </c:tx>
          <c:overlay val="0"/>
        </c:title>
        <c:numFmt formatCode="0.00" sourceLinked="1"/>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10080"/>
        <c:crosses val="autoZero"/>
        <c:crossBetween val="between"/>
      </c:valAx>
      <c:valAx>
        <c:axId val="13300198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%ocupación</a:t>
                </a:r>
              </a:p>
            </c:rich>
          </c:tx>
          <c:overlay val="0"/>
          <c:spPr>
            <a:noFill/>
            <a:ln>
              <a:noFill/>
            </a:ln>
            <a:effectLst/>
          </c:spPr>
        </c:title>
        <c:numFmt formatCode="0%" sourceLinked="0"/>
        <c:majorTickMark val="out"/>
        <c:minorTickMark val="none"/>
        <c:tickLblPos val="nextTo"/>
        <c:spPr>
          <a:noFill/>
          <a:ln>
            <a:solidFill>
              <a:schemeClr val="accent1">
                <a:alpha val="76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003904"/>
        <c:crosses val="max"/>
        <c:crossBetween val="between"/>
      </c:valAx>
      <c:catAx>
        <c:axId val="133003904"/>
        <c:scaling>
          <c:orientation val="minMax"/>
        </c:scaling>
        <c:delete val="1"/>
        <c:axPos val="b"/>
        <c:numFmt formatCode="General" sourceLinked="1"/>
        <c:majorTickMark val="out"/>
        <c:minorTickMark val="none"/>
        <c:tickLblPos val="nextTo"/>
        <c:crossAx val="133001984"/>
        <c:crosses val="autoZero"/>
        <c:auto val="1"/>
        <c:lblAlgn val="ctr"/>
        <c:lblOffset val="100"/>
        <c:noMultiLvlLbl val="0"/>
      </c:catAx>
      <c:dTable>
        <c:showHorzBorder val="1"/>
        <c:showVertBorder val="1"/>
        <c:showOutline val="1"/>
        <c:showKeys val="1"/>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MX" sz="1200" b="0" i="0" baseline="0">
                <a:effectLst/>
              </a:rPr>
              <a:t>Tendencia de consumo de antibióticos y porcentaje de ocupación en servicios de  hospitalización adutos </a:t>
            </a:r>
          </a:p>
          <a:p>
            <a:pPr>
              <a:defRPr sz="1200"/>
            </a:pPr>
            <a:r>
              <a:rPr lang="es-MX" sz="1200" b="0" i="0" baseline="0">
                <a:effectLst/>
              </a:rPr>
              <a:t>Medellín a semana 28 de 2021</a:t>
            </a:r>
            <a:endParaRPr lang="es-MX"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'2019-20'!$E$109</c:f>
              <c:strCache>
                <c:ptCount val="1"/>
                <c:pt idx="0">
                  <c:v>DDD1CEF</c:v>
                </c:pt>
              </c:strCache>
            </c:strRef>
          </c:tx>
          <c:spPr>
            <a:ln w="28575" cap="rnd">
              <a:solidFill>
                <a:schemeClr val="accent2"/>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'2019-20'!$E$110:$E$115</c:f>
              <c:numCache>
                <c:formatCode>0.00</c:formatCode>
                <c:ptCount val="6"/>
                <c:pt idx="0">
                  <c:v>2.447284057837035</c:v>
                </c:pt>
                <c:pt idx="1">
                  <c:v>1.2676725083828253</c:v>
                </c:pt>
                <c:pt idx="2">
                  <c:v>1.4305979956565236</c:v>
                </c:pt>
                <c:pt idx="3">
                  <c:v>2.6434298153823499</c:v>
                </c:pt>
                <c:pt idx="4">
                  <c:v>2.1599262574213407</c:v>
                </c:pt>
                <c:pt idx="5">
                  <c:v>1.49684989683986</c:v>
                </c:pt>
              </c:numCache>
            </c:numRef>
          </c:val>
          <c:smooth val="0"/>
          <c:extLst>
            <c:ext xmlns:c16="http://schemas.microsoft.com/office/drawing/2014/chart" uri="{C3380CC4-5D6E-409C-BE32-E72D297353CC}">
              <c16:uniqueId val="{00000000-58FC-414F-9D6C-830EDC17D30E}"/>
            </c:ext>
          </c:extLst>
        </c:ser>
        <c:ser>
          <c:idx val="2"/>
          <c:order val="2"/>
          <c:tx>
            <c:strRef>
              <c:f>'2019-20'!$F$109</c:f>
              <c:strCache>
                <c:ptCount val="1"/>
                <c:pt idx="0">
                  <c:v>DDD2 CIP</c:v>
                </c:pt>
              </c:strCache>
            </c:strRef>
          </c:tx>
          <c:spPr>
            <a:ln w="28575" cap="rnd">
              <a:solidFill>
                <a:schemeClr val="accent3"/>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'2019-20'!$F$110:$F$115</c:f>
              <c:numCache>
                <c:formatCode>0.00</c:formatCode>
                <c:ptCount val="6"/>
                <c:pt idx="0">
                  <c:v>3.155848530578778</c:v>
                </c:pt>
                <c:pt idx="1">
                  <c:v>3.2246379477610012</c:v>
                </c:pt>
                <c:pt idx="2">
                  <c:v>3.1059263137554987</c:v>
                </c:pt>
                <c:pt idx="3">
                  <c:v>4.4681840607659531</c:v>
                </c:pt>
                <c:pt idx="4">
                  <c:v>3.0875750741376344</c:v>
                </c:pt>
                <c:pt idx="5">
                  <c:v>3.2705116950480133</c:v>
                </c:pt>
              </c:numCache>
            </c:numRef>
          </c:val>
          <c:smooth val="0"/>
          <c:extLst>
            <c:ext xmlns:c16="http://schemas.microsoft.com/office/drawing/2014/chart" uri="{C3380CC4-5D6E-409C-BE32-E72D297353CC}">
              <c16:uniqueId val="{00000001-58FC-414F-9D6C-830EDC17D30E}"/>
            </c:ext>
          </c:extLst>
        </c:ser>
        <c:ser>
          <c:idx val="3"/>
          <c:order val="3"/>
          <c:tx>
            <c:strRef>
              <c:f>'2019-20'!$G$109</c:f>
              <c:strCache>
                <c:ptCount val="1"/>
                <c:pt idx="0">
                  <c:v>DDD3ERT</c:v>
                </c:pt>
              </c:strCache>
            </c:strRef>
          </c:tx>
          <c:spPr>
            <a:ln w="28575" cap="rnd">
              <a:solidFill>
                <a:schemeClr val="accent4"/>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'2019-20'!$G$110:$G$115</c:f>
              <c:numCache>
                <c:formatCode>0.00</c:formatCode>
                <c:ptCount val="6"/>
                <c:pt idx="0">
                  <c:v>0.1715939015407979</c:v>
                </c:pt>
                <c:pt idx="1">
                  <c:v>0.14575357131179231</c:v>
                </c:pt>
                <c:pt idx="2">
                  <c:v>8.9989228759039391E-2</c:v>
                </c:pt>
                <c:pt idx="3">
                  <c:v>0.11720570814329377</c:v>
                </c:pt>
                <c:pt idx="4">
                  <c:v>0.15628734708170677</c:v>
                </c:pt>
                <c:pt idx="5">
                  <c:v>0.13458775460248937</c:v>
                </c:pt>
              </c:numCache>
            </c:numRef>
          </c:val>
          <c:smooth val="0"/>
          <c:extLst>
            <c:ext xmlns:c16="http://schemas.microsoft.com/office/drawing/2014/chart" uri="{C3380CC4-5D6E-409C-BE32-E72D297353CC}">
              <c16:uniqueId val="{00000002-58FC-414F-9D6C-830EDC17D30E}"/>
            </c:ext>
          </c:extLst>
        </c:ser>
        <c:ser>
          <c:idx val="4"/>
          <c:order val="4"/>
          <c:tx>
            <c:strRef>
              <c:f>'2019-20'!$H$109</c:f>
              <c:strCache>
                <c:ptCount val="1"/>
                <c:pt idx="0">
                  <c:v>DDD4MEM</c:v>
                </c:pt>
              </c:strCache>
            </c:strRef>
          </c:tx>
          <c:spPr>
            <a:ln w="28575" cap="rnd">
              <a:solidFill>
                <a:schemeClr val="accent5"/>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'2019-20'!$H$110:$H$115</c:f>
              <c:numCache>
                <c:formatCode>0.00</c:formatCode>
                <c:ptCount val="6"/>
                <c:pt idx="0">
                  <c:v>3.1665978037212765</c:v>
                </c:pt>
                <c:pt idx="1">
                  <c:v>2.7938232068258904</c:v>
                </c:pt>
                <c:pt idx="2">
                  <c:v>3.2613404038078344</c:v>
                </c:pt>
                <c:pt idx="3">
                  <c:v>3.5993494887876007</c:v>
                </c:pt>
                <c:pt idx="4">
                  <c:v>2.9554112936911516</c:v>
                </c:pt>
                <c:pt idx="5">
                  <c:v>3.4965508536293108</c:v>
                </c:pt>
              </c:numCache>
            </c:numRef>
          </c:val>
          <c:smooth val="0"/>
          <c:extLst>
            <c:ext xmlns:c16="http://schemas.microsoft.com/office/drawing/2014/chart" uri="{C3380CC4-5D6E-409C-BE32-E72D297353CC}">
              <c16:uniqueId val="{00000003-58FC-414F-9D6C-830EDC17D30E}"/>
            </c:ext>
          </c:extLst>
        </c:ser>
        <c:ser>
          <c:idx val="5"/>
          <c:order val="5"/>
          <c:tx>
            <c:strRef>
              <c:f>'2019-20'!$I$109</c:f>
              <c:strCache>
                <c:ptCount val="1"/>
                <c:pt idx="0">
                  <c:v>DDD5PTZ</c:v>
                </c:pt>
              </c:strCache>
            </c:strRef>
          </c:tx>
          <c:spPr>
            <a:ln w="28575" cap="rnd">
              <a:solidFill>
                <a:schemeClr val="accent6"/>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'2019-20'!$I$110:$I$115</c:f>
              <c:numCache>
                <c:formatCode>0.00</c:formatCode>
                <c:ptCount val="6"/>
                <c:pt idx="0">
                  <c:v>7.6764180170078911</c:v>
                </c:pt>
                <c:pt idx="1">
                  <c:v>7.1288656204071561</c:v>
                </c:pt>
                <c:pt idx="2">
                  <c:v>7.0468488366693931</c:v>
                </c:pt>
                <c:pt idx="3">
                  <c:v>7.3099633825407269</c:v>
                </c:pt>
                <c:pt idx="4">
                  <c:v>5.6615906783523258</c:v>
                </c:pt>
                <c:pt idx="5">
                  <c:v>7.1841856673386566</c:v>
                </c:pt>
              </c:numCache>
            </c:numRef>
          </c:val>
          <c:smooth val="0"/>
          <c:extLst>
            <c:ext xmlns:c16="http://schemas.microsoft.com/office/drawing/2014/chart" uri="{C3380CC4-5D6E-409C-BE32-E72D297353CC}">
              <c16:uniqueId val="{00000004-58FC-414F-9D6C-830EDC17D30E}"/>
            </c:ext>
          </c:extLst>
        </c:ser>
        <c:ser>
          <c:idx val="6"/>
          <c:order val="6"/>
          <c:tx>
            <c:strRef>
              <c:f>'2019-20'!$J$109</c:f>
              <c:strCache>
                <c:ptCount val="1"/>
                <c:pt idx="0">
                  <c:v>DDD6VAN</c:v>
                </c:pt>
              </c:strCache>
            </c:strRef>
          </c:tx>
          <c:spPr>
            <a:ln w="28575" cap="rnd">
              <a:solidFill>
                <a:schemeClr val="accent1">
                  <a:lumMod val="60000"/>
                </a:schemeClr>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'2019-20'!$J$110:$J$115</c:f>
              <c:numCache>
                <c:formatCode>0.00</c:formatCode>
                <c:ptCount val="6"/>
                <c:pt idx="0">
                  <c:v>2.2200700640726678</c:v>
                </c:pt>
                <c:pt idx="1">
                  <c:v>2.6932447190200923</c:v>
                </c:pt>
                <c:pt idx="2">
                  <c:v>2.4579750239888898</c:v>
                </c:pt>
                <c:pt idx="3">
                  <c:v>2.8422384224748733</c:v>
                </c:pt>
                <c:pt idx="4">
                  <c:v>1.7705249179228186</c:v>
                </c:pt>
                <c:pt idx="5">
                  <c:v>2.6270944534255478</c:v>
                </c:pt>
              </c:numCache>
            </c:numRef>
          </c:val>
          <c:smooth val="0"/>
          <c:extLst>
            <c:ext xmlns:c16="http://schemas.microsoft.com/office/drawing/2014/chart" uri="{C3380CC4-5D6E-409C-BE32-E72D297353CC}">
              <c16:uniqueId val="{00000005-58FC-414F-9D6C-830EDC17D30E}"/>
            </c:ext>
          </c:extLst>
        </c:ser>
        <c:ser>
          <c:idx val="7"/>
          <c:order val="7"/>
          <c:tx>
            <c:strRef>
              <c:f>'2019-20'!$K$109</c:f>
              <c:strCache>
                <c:ptCount val="1"/>
                <c:pt idx="0">
                  <c:v>DDD2FEP</c:v>
                </c:pt>
              </c:strCache>
            </c:strRef>
          </c:tx>
          <c:spPr>
            <a:ln w="28575" cap="rnd">
              <a:solidFill>
                <a:schemeClr val="accent2">
                  <a:lumMod val="60000"/>
                </a:schemeClr>
              </a:solidFill>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'2019-20'!$K$110:$K$115</c:f>
              <c:numCache>
                <c:formatCode>0.00</c:formatCode>
                <c:ptCount val="6"/>
                <c:pt idx="0">
                  <c:v>1.6765907586753479</c:v>
                </c:pt>
                <c:pt idx="1">
                  <c:v>1.5451157099149211</c:v>
                </c:pt>
                <c:pt idx="2">
                  <c:v>1.8413180653772676</c:v>
                </c:pt>
                <c:pt idx="3">
                  <c:v>1.8916749239041284</c:v>
                </c:pt>
                <c:pt idx="4">
                  <c:v>1.5777997904821748</c:v>
                </c:pt>
                <c:pt idx="5">
                  <c:v>1.9632257247450078</c:v>
                </c:pt>
              </c:numCache>
            </c:numRef>
          </c:val>
          <c:smooth val="0"/>
          <c:extLst>
            <c:ext xmlns:c16="http://schemas.microsoft.com/office/drawing/2014/chart" uri="{C3380CC4-5D6E-409C-BE32-E72D297353CC}">
              <c16:uniqueId val="{00000006-58FC-414F-9D6C-830EDC17D30E}"/>
            </c:ext>
          </c:extLst>
        </c:ser>
        <c:dLbls>
          <c:showLegendKey val="0"/>
          <c:showVal val="0"/>
          <c:showCatName val="0"/>
          <c:showSerName val="0"/>
          <c:showPercent val="0"/>
          <c:showBubbleSize val="0"/>
        </c:dLbls>
        <c:marker val="1"/>
        <c:smooth val="0"/>
        <c:axId val="74669056"/>
        <c:axId val="74859264"/>
      </c:lineChart>
      <c:lineChart>
        <c:grouping val="standard"/>
        <c:varyColors val="0"/>
        <c:ser>
          <c:idx val="0"/>
          <c:order val="0"/>
          <c:tx>
            <c:strRef>
              <c:f>'2019-20'!$D$109</c:f>
              <c:strCache>
                <c:ptCount val="1"/>
                <c:pt idx="0">
                  <c:v>%OCUP</c:v>
                </c:pt>
              </c:strCache>
            </c:strRef>
          </c:tx>
          <c:spPr>
            <a:ln w="28575" cap="rnd">
              <a:solidFill>
                <a:schemeClr val="accent5">
                  <a:alpha val="79000"/>
                </a:schemeClr>
              </a:solidFill>
              <a:prstDash val="sysDot"/>
              <a:round/>
            </a:ln>
            <a:effectLst/>
          </c:spPr>
          <c:marker>
            <c:symbol val="none"/>
          </c:marker>
          <c:cat>
            <c:strRef>
              <c:f>'2019-20'!$C$110:$C$115</c:f>
              <c:strCache>
                <c:ptCount val="6"/>
                <c:pt idx="0">
                  <c:v>ene</c:v>
                </c:pt>
                <c:pt idx="1">
                  <c:v>feb</c:v>
                </c:pt>
                <c:pt idx="2">
                  <c:v>mar</c:v>
                </c:pt>
                <c:pt idx="3">
                  <c:v>abr</c:v>
                </c:pt>
                <c:pt idx="4">
                  <c:v>may</c:v>
                </c:pt>
                <c:pt idx="5">
                  <c:v>jun</c:v>
                </c:pt>
              </c:strCache>
            </c:strRef>
          </c:cat>
          <c:val>
            <c:numRef>
              <c:f>'2019-20'!$D$110:$D$115</c:f>
              <c:numCache>
                <c:formatCode>0.00</c:formatCode>
                <c:ptCount val="6"/>
                <c:pt idx="0">
                  <c:v>0.87200742409075738</c:v>
                </c:pt>
                <c:pt idx="1">
                  <c:v>0.85706290575330202</c:v>
                </c:pt>
                <c:pt idx="2">
                  <c:v>0.89914285714285713</c:v>
                </c:pt>
                <c:pt idx="3">
                  <c:v>0.88080740117746004</c:v>
                </c:pt>
                <c:pt idx="4">
                  <c:v>0.8750380672012994</c:v>
                </c:pt>
                <c:pt idx="5">
                  <c:v>0.92060475161987043</c:v>
                </c:pt>
              </c:numCache>
            </c:numRef>
          </c:val>
          <c:smooth val="0"/>
          <c:extLst>
            <c:ext xmlns:c16="http://schemas.microsoft.com/office/drawing/2014/chart" uri="{C3380CC4-5D6E-409C-BE32-E72D297353CC}">
              <c16:uniqueId val="{00000007-58FC-414F-9D6C-830EDC17D30E}"/>
            </c:ext>
          </c:extLst>
        </c:ser>
        <c:dLbls>
          <c:showLegendKey val="0"/>
          <c:showVal val="0"/>
          <c:showCatName val="0"/>
          <c:showSerName val="0"/>
          <c:showPercent val="0"/>
          <c:showBubbleSize val="0"/>
        </c:dLbls>
        <c:marker val="1"/>
        <c:smooth val="0"/>
        <c:axId val="75155328"/>
        <c:axId val="74861568"/>
      </c:lineChart>
      <c:catAx>
        <c:axId val="7466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859264"/>
        <c:crosses val="autoZero"/>
        <c:auto val="1"/>
        <c:lblAlgn val="ctr"/>
        <c:lblOffset val="100"/>
        <c:noMultiLvlLbl val="0"/>
      </c:catAx>
      <c:valAx>
        <c:axId val="74859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DDD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69056"/>
        <c:crosses val="autoZero"/>
        <c:crossBetween val="between"/>
      </c:valAx>
      <c:valAx>
        <c:axId val="74861568"/>
        <c:scaling>
          <c:orientation val="minMax"/>
          <c:max val="1"/>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%ocupación</a:t>
                </a:r>
              </a:p>
            </c:rich>
          </c:tx>
          <c:layout>
            <c:manualLayout>
              <c:xMode val="edge"/>
              <c:yMode val="edge"/>
              <c:x val="0.94899790442234344"/>
              <c:y val="0.2790575916230366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55328"/>
        <c:crosses val="max"/>
        <c:crossBetween val="between"/>
      </c:valAx>
      <c:catAx>
        <c:axId val="75155328"/>
        <c:scaling>
          <c:orientation val="minMax"/>
        </c:scaling>
        <c:delete val="1"/>
        <c:axPos val="b"/>
        <c:numFmt formatCode="General" sourceLinked="1"/>
        <c:majorTickMark val="out"/>
        <c:minorTickMark val="none"/>
        <c:tickLblPos val="nextTo"/>
        <c:crossAx val="7486156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0.41326</cdr:x>
      <cdr:y>0.92767</cdr:y>
    </cdr:from>
    <cdr:to>
      <cdr:x>0.57115</cdr:x>
      <cdr:y>0.99954</cdr:y>
    </cdr:to>
    <cdr:sp macro="" textlink="">
      <cdr:nvSpPr>
        <cdr:cNvPr id="2" name="1 CuadroTexto"/>
        <cdr:cNvSpPr txBox="1"/>
      </cdr:nvSpPr>
      <cdr:spPr>
        <a:xfrm xmlns:a="http://schemas.openxmlformats.org/drawingml/2006/main">
          <a:off x="2019300" y="2705100"/>
          <a:ext cx="771525" cy="2095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b="1"/>
            <a:t>Curso de vida</a:t>
          </a:r>
        </a:p>
        <a:p xmlns:a="http://schemas.openxmlformats.org/drawingml/2006/main">
          <a:endParaRPr lang="es-CO"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24</a:t>
            </a:fld>
            <a:endParaRPr lang="es-ES"/>
          </a:p>
        </p:txBody>
      </p:sp>
    </p:spTree>
    <p:extLst>
      <p:ext uri="{BB962C8B-B14F-4D97-AF65-F5344CB8AC3E}">
        <p14:creationId xmlns:p14="http://schemas.microsoft.com/office/powerpoint/2010/main" val="224752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25</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26</a:t>
            </a:fld>
            <a:endParaRPr lang="es-ES"/>
          </a:p>
        </p:txBody>
      </p:sp>
    </p:spTree>
    <p:extLst>
      <p:ext uri="{BB962C8B-B14F-4D97-AF65-F5344CB8AC3E}">
        <p14:creationId xmlns:p14="http://schemas.microsoft.com/office/powerpoint/2010/main" val="230965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27</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28</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70053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6</a:t>
            </a:fld>
            <a:endParaRPr lang="es-ES"/>
          </a:p>
        </p:txBody>
      </p:sp>
    </p:spTree>
    <p:extLst>
      <p:ext uri="{BB962C8B-B14F-4D97-AF65-F5344CB8AC3E}">
        <p14:creationId xmlns:p14="http://schemas.microsoft.com/office/powerpoint/2010/main" val="267359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A292E40-D3F9-4BD2-844F-831B1704489D}" type="slidenum">
              <a:rPr lang="es-ES" smtClean="0"/>
              <a:t>9</a:t>
            </a:fld>
            <a:endParaRPr lang="es-ES"/>
          </a:p>
        </p:txBody>
      </p:sp>
    </p:spTree>
    <p:extLst>
      <p:ext uri="{BB962C8B-B14F-4D97-AF65-F5344CB8AC3E}">
        <p14:creationId xmlns:p14="http://schemas.microsoft.com/office/powerpoint/2010/main" val="239145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11</a:t>
            </a:fld>
            <a:endParaRPr lang="es-ES"/>
          </a:p>
        </p:txBody>
      </p:sp>
    </p:spTree>
    <p:extLst>
      <p:ext uri="{BB962C8B-B14F-4D97-AF65-F5344CB8AC3E}">
        <p14:creationId xmlns:p14="http://schemas.microsoft.com/office/powerpoint/2010/main" val="205269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13</a:t>
            </a:fld>
            <a:endParaRPr lang="es-ES"/>
          </a:p>
        </p:txBody>
      </p:sp>
    </p:spTree>
    <p:extLst>
      <p:ext uri="{BB962C8B-B14F-4D97-AF65-F5344CB8AC3E}">
        <p14:creationId xmlns:p14="http://schemas.microsoft.com/office/powerpoint/2010/main" val="281803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20</a:t>
            </a:fld>
            <a:endParaRPr lang="es-ES"/>
          </a:p>
        </p:txBody>
      </p:sp>
    </p:spTree>
    <p:extLst>
      <p:ext uri="{BB962C8B-B14F-4D97-AF65-F5344CB8AC3E}">
        <p14:creationId xmlns:p14="http://schemas.microsoft.com/office/powerpoint/2010/main" val="411730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21</a:t>
            </a:fld>
            <a:endParaRPr lang="es-ES"/>
          </a:p>
        </p:txBody>
      </p:sp>
    </p:spTree>
    <p:extLst>
      <p:ext uri="{BB962C8B-B14F-4D97-AF65-F5344CB8AC3E}">
        <p14:creationId xmlns:p14="http://schemas.microsoft.com/office/powerpoint/2010/main" val="4224851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23</a:t>
            </a:fld>
            <a:endParaRPr lang="es-ES"/>
          </a:p>
        </p:txBody>
      </p:sp>
    </p:spTree>
    <p:extLst>
      <p:ext uri="{BB962C8B-B14F-4D97-AF65-F5344CB8AC3E}">
        <p14:creationId xmlns:p14="http://schemas.microsoft.com/office/powerpoint/2010/main" val="160832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8.png"/><Relationship Id="rId10"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emf"/><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32.png"/><Relationship Id="rId4" Type="http://schemas.openxmlformats.org/officeDocument/2006/relationships/image" Target="../media/image50.png"/><Relationship Id="rId9" Type="http://schemas.openxmlformats.org/officeDocument/2006/relationships/chart" Target="../charts/chart3.xml"/></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0.png"/><Relationship Id="rId3" Type="http://schemas.openxmlformats.org/officeDocument/2006/relationships/image" Target="../media/image2.png"/><Relationship Id="rId7" Type="http://schemas.openxmlformats.org/officeDocument/2006/relationships/image" Target="../media/image55.png"/><Relationship Id="rId12" Type="http://schemas.openxmlformats.org/officeDocument/2006/relationships/image" Target="../media/image59.png"/><Relationship Id="rId2" Type="http://schemas.openxmlformats.org/officeDocument/2006/relationships/image" Target="../media/image53.emf"/><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8.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9.png"/><Relationship Id="rId3" Type="http://schemas.openxmlformats.org/officeDocument/2006/relationships/image" Target="../media/image63.png"/><Relationship Id="rId7" Type="http://schemas.openxmlformats.org/officeDocument/2006/relationships/image" Target="../media/image8.png"/><Relationship Id="rId12"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66.png"/><Relationship Id="rId5" Type="http://schemas.openxmlformats.org/officeDocument/2006/relationships/image" Target="../media/image64.png"/><Relationship Id="rId10" Type="http://schemas.microsoft.com/office/2007/relationships/hdphoto" Target="../media/hdphoto5.wdp"/><Relationship Id="rId4" Type="http://schemas.openxmlformats.org/officeDocument/2006/relationships/image" Target="../media/image3.png"/><Relationship Id="rId9" Type="http://schemas.openxmlformats.org/officeDocument/2006/relationships/image" Target="../media/image65.png"/><Relationship Id="rId1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2.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5.png"/><Relationship Id="rId4" Type="http://schemas.openxmlformats.org/officeDocument/2006/relationships/image" Target="../media/image2.png"/><Relationship Id="rId9" Type="http://schemas.openxmlformats.org/officeDocument/2006/relationships/image" Target="../media/image74.png"/></Relationships>
</file>

<file path=ppt/slides/_rels/slide2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8.emf"/><Relationship Id="rId4" Type="http://schemas.openxmlformats.org/officeDocument/2006/relationships/image" Target="../media/image2.png"/><Relationship Id="rId9" Type="http://schemas.openxmlformats.org/officeDocument/2006/relationships/image" Target="../media/image77.png"/></Relationships>
</file>

<file path=ppt/slides/_rels/slide22.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79.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8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3.emf"/><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4.emf"/><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5.emf"/><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8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6001643"/>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a:t>
            </a:r>
            <a:r>
              <a:rPr lang="es-CO" sz="1200" dirty="0" smtClean="0">
                <a:latin typeface="Arial Narrow" panose="020B0606020202030204" pitchFamily="34" charset="0"/>
              </a:rPr>
              <a:t>Secretaría </a:t>
            </a:r>
            <a:r>
              <a:rPr lang="es-CO" sz="1200" dirty="0">
                <a:latin typeface="Arial Narrow" panose="020B0606020202030204" pitchFamily="34" charset="0"/>
              </a:rPr>
              <a:t>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Fernando </a:t>
            </a:r>
            <a:r>
              <a:rPr lang="es-CO" sz="1200" dirty="0">
                <a:latin typeface="Arial Narrow" panose="020B0606020202030204" pitchFamily="34" charset="0"/>
              </a:rPr>
              <a:t>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ES" sz="1200" dirty="0">
                <a:latin typeface="Arial Narrow" panose="020B0606020202030204" pitchFamily="34" charset="0"/>
              </a:rPr>
              <a:t>Johana María Vélez Lopera</a:t>
            </a:r>
          </a:p>
          <a:p>
            <a:r>
              <a:rPr lang="es-CO" sz="1200" dirty="0" err="1" smtClean="0">
                <a:latin typeface="Arial Narrow" panose="020B0606020202030204" pitchFamily="34" charset="0"/>
              </a:rPr>
              <a:t>Maria</a:t>
            </a:r>
            <a:r>
              <a:rPr lang="es-CO" sz="1200" dirty="0" smtClean="0">
                <a:latin typeface="Arial Narrow" panose="020B0606020202030204" pitchFamily="34" charset="0"/>
              </a:rPr>
              <a:t>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a:t>
            </a:r>
            <a:r>
              <a:rPr lang="es-CO" sz="1200" dirty="0" smtClean="0">
                <a:latin typeface="Arial Narrow" panose="020B0606020202030204" pitchFamily="34" charset="0"/>
              </a:rPr>
              <a:t>Zapata</a:t>
            </a:r>
          </a:p>
          <a:p>
            <a:r>
              <a:rPr lang="es-ES" sz="1200" dirty="0" smtClean="0">
                <a:latin typeface="Arial Narrow" panose="020B0606020202030204" pitchFamily="34" charset="0"/>
              </a:rPr>
              <a:t>José </a:t>
            </a:r>
            <a:r>
              <a:rPr lang="es-ES" sz="1200" dirty="0" err="1">
                <a:latin typeface="Arial Narrow" panose="020B0606020202030204" pitchFamily="34" charset="0"/>
              </a:rPr>
              <a:t>José</a:t>
            </a:r>
            <a:r>
              <a:rPr lang="es-ES" sz="1200" dirty="0">
                <a:latin typeface="Arial Narrow" panose="020B0606020202030204" pitchFamily="34" charset="0"/>
              </a:rPr>
              <a:t> Arteaga García </a:t>
            </a:r>
          </a:p>
          <a:p>
            <a:endParaRPr lang="es-ES" sz="1200" dirty="0">
              <a:latin typeface="Arial Narrow" panose="020B0606020202030204" pitchFamily="34" charset="0"/>
            </a:endParaRP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123658"/>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a:latin typeface="Arial Narrow" panose="020B0606020202030204" pitchFamily="34" charset="0"/>
              </a:rPr>
              <a:t>Wilson Restrepo </a:t>
            </a:r>
            <a:r>
              <a:rPr lang="es-ES" sz="1200" dirty="0" smtClean="0">
                <a:latin typeface="Arial Narrow" panose="020B0606020202030204" pitchFamily="34" charset="0"/>
              </a:rPr>
              <a:t>Manrique</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Catalina María Vargas Guzmán </a:t>
            </a:r>
          </a:p>
          <a:p>
            <a:r>
              <a:rPr lang="es-ES" sz="1200" dirty="0" err="1" smtClean="0">
                <a:latin typeface="Arial Narrow" panose="020B0606020202030204" pitchFamily="34" charset="0"/>
              </a:rPr>
              <a:t>Adiela</a:t>
            </a:r>
            <a:r>
              <a:rPr lang="es-ES" sz="1200" dirty="0" smtClean="0">
                <a:latin typeface="Arial Narrow" panose="020B0606020202030204" pitchFamily="34" charset="0"/>
              </a:rPr>
              <a:t> </a:t>
            </a:r>
            <a:r>
              <a:rPr lang="es-ES" sz="1200" dirty="0">
                <a:latin typeface="Arial Narrow" panose="020B0606020202030204" pitchFamily="34" charset="0"/>
              </a:rPr>
              <a:t>María Yepes Pemberthy</a:t>
            </a:r>
          </a:p>
          <a:p>
            <a:r>
              <a:rPr lang="es-ES" sz="1200" dirty="0" smtClean="0">
                <a:latin typeface="Arial Narrow" panose="020B0606020202030204" pitchFamily="34" charset="0"/>
              </a:rPr>
              <a:t>Jonathan Zuleta Betancur</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10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1 a </a:t>
              </a:r>
              <a:r>
                <a:rPr lang="pt-BR" sz="800" b="1" dirty="0" smtClean="0">
                  <a:solidFill>
                    <a:srgbClr val="000000"/>
                  </a:solidFill>
                  <a:latin typeface="Arial Narrow"/>
                  <a:ea typeface="MS Mincho"/>
                </a:rPr>
                <a:t>40</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a:t>
              </a:r>
              <a:r>
                <a:rPr lang="es-CO" sz="800" b="1" dirty="0" smtClean="0">
                  <a:solidFill>
                    <a:srgbClr val="000000"/>
                  </a:solidFill>
                  <a:latin typeface="Arial Narrow"/>
                  <a:ea typeface="MS Mincho"/>
                </a:rPr>
                <a:t>Octubre 09) </a:t>
              </a:r>
              <a:r>
                <a:rPr lang="es-CO" sz="900" b="1" dirty="0">
                  <a:solidFill>
                    <a:srgbClr val="000000"/>
                  </a:solidFill>
                  <a:ea typeface="MS Mincho"/>
                </a:rPr>
                <a:t> </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10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10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664</a:t>
              </a:r>
              <a:endParaRPr lang="es-ES" b="1" dirty="0">
                <a:latin typeface="Arial Narrow" panose="020B0606020202030204" pitchFamily="34" charset="0"/>
              </a:endParaRPr>
            </a:p>
          </p:txBody>
        </p:sp>
      </p:grpSp>
      <p:sp>
        <p:nvSpPr>
          <p:cNvPr id="9" name="8 CuadroTexto"/>
          <p:cNvSpPr txBox="1"/>
          <p:nvPr/>
        </p:nvSpPr>
        <p:spPr>
          <a:xfrm>
            <a:off x="329621" y="4720973"/>
            <a:ext cx="1911052"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21,51%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40673" y="4860032"/>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10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Varicela</a:t>
            </a:r>
            <a:endParaRPr lang="es-ES" sz="2800" b="1" dirty="0">
              <a:solidFill>
                <a:srgbClr val="C00000"/>
              </a:solidFill>
              <a:latin typeface="Arial Narrow" panose="020B0606020202030204" pitchFamily="34" charset="0"/>
              <a:ea typeface="+mn-ea"/>
              <a:cs typeface="+mn-cs"/>
            </a:endParaRPr>
          </a:p>
        </p:txBody>
      </p:sp>
      <p:sp>
        <p:nvSpPr>
          <p:cNvPr id="45" name="44 Rectángulo"/>
          <p:cNvSpPr/>
          <p:nvPr/>
        </p:nvSpPr>
        <p:spPr>
          <a:xfrm>
            <a:off x="-14673" y="8388806"/>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a:t>
            </a:r>
            <a:r>
              <a:rPr lang="es-ES" sz="1100" dirty="0" smtClean="0">
                <a:latin typeface="Arial Narrow" panose="020B0606020202030204" pitchFamily="34" charset="0"/>
              </a:rPr>
              <a:t>temático de puntos. </a:t>
            </a:r>
            <a:r>
              <a:rPr lang="es-ES" sz="1100" dirty="0">
                <a:latin typeface="Arial Narrow" panose="020B0606020202030204" pitchFamily="34" charset="0"/>
              </a:rPr>
              <a:t>Medellín, a Periodo epidemiológico </a:t>
            </a:r>
            <a:r>
              <a:rPr lang="es-ES" sz="1100" dirty="0" smtClean="0">
                <a:latin typeface="Arial Narrow" panose="020B0606020202030204" pitchFamily="34" charset="0"/>
              </a:rPr>
              <a:t>10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0" name="29 Rectángulo"/>
          <p:cNvSpPr/>
          <p:nvPr/>
        </p:nvSpPr>
        <p:spPr>
          <a:xfrm>
            <a:off x="3604966" y="8388805"/>
            <a:ext cx="3615123" cy="692497"/>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densidad por kilómetro cuadrado de varicela. Medellín, a Periodo epidemiológico </a:t>
            </a:r>
            <a:r>
              <a:rPr lang="es-ES" sz="1100" dirty="0" smtClean="0">
                <a:latin typeface="Arial Narrow" panose="020B0606020202030204" pitchFamily="34" charset="0"/>
              </a:rPr>
              <a:t>10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74" y="5994937"/>
            <a:ext cx="3471107" cy="2393868"/>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0450" y="6001827"/>
            <a:ext cx="3600448" cy="2386977"/>
          </a:xfrm>
          <a:prstGeom prst="rect">
            <a:avLst/>
          </a:prstGeom>
        </p:spPr>
      </p:pic>
      <p:pic>
        <p:nvPicPr>
          <p:cNvPr id="16" name="Imagen 15"/>
          <p:cNvPicPr>
            <a:picLocks noChangeAspect="1"/>
          </p:cNvPicPr>
          <p:nvPr/>
        </p:nvPicPr>
        <p:blipFill>
          <a:blip r:embed="rId7"/>
          <a:stretch>
            <a:fillRect/>
          </a:stretch>
        </p:blipFill>
        <p:spPr>
          <a:xfrm>
            <a:off x="2240673" y="337202"/>
            <a:ext cx="4960226" cy="1852593"/>
          </a:xfrm>
          <a:prstGeom prst="rect">
            <a:avLst/>
          </a:prstGeom>
        </p:spPr>
      </p:pic>
      <p:pic>
        <p:nvPicPr>
          <p:cNvPr id="17" name="Imagen 16"/>
          <p:cNvPicPr>
            <a:picLocks noChangeAspect="1"/>
          </p:cNvPicPr>
          <p:nvPr/>
        </p:nvPicPr>
        <p:blipFill>
          <a:blip r:embed="rId8"/>
          <a:stretch>
            <a:fillRect/>
          </a:stretch>
        </p:blipFill>
        <p:spPr>
          <a:xfrm>
            <a:off x="2232223" y="2690276"/>
            <a:ext cx="4968675" cy="2185145"/>
          </a:xfrm>
          <a:prstGeom prst="rect">
            <a:avLst/>
          </a:prstGeom>
        </p:spPr>
      </p:pic>
    </p:spTree>
    <p:extLst>
      <p:ext uri="{BB962C8B-B14F-4D97-AF65-F5344CB8AC3E}">
        <p14:creationId xmlns:p14="http://schemas.microsoft.com/office/powerpoint/2010/main" val="301759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24257" y="4177757"/>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0</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14500" y="3413763"/>
            <a:ext cx="224131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25,80 x 100 mil habitantes</a:t>
            </a:r>
          </a:p>
          <a:p>
            <a:pPr algn="ctr"/>
            <a:r>
              <a:rPr lang="es-ES" sz="1400" b="1" dirty="0" smtClean="0">
                <a:latin typeface="Arial Narrow" panose="020B0606020202030204" pitchFamily="34" charset="0"/>
              </a:rPr>
              <a:t>664</a:t>
            </a:r>
            <a:endParaRPr lang="es-ES" sz="1400" b="1" dirty="0">
              <a:latin typeface="Arial Narrow" panose="020B0606020202030204" pitchFamily="34" charset="0"/>
            </a:endParaRPr>
          </a:p>
        </p:txBody>
      </p:sp>
      <p:sp>
        <p:nvSpPr>
          <p:cNvPr id="58" name="57 CuadroTexto"/>
          <p:cNvSpPr txBox="1"/>
          <p:nvPr/>
        </p:nvSpPr>
        <p:spPr>
          <a:xfrm>
            <a:off x="4928257" y="309168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9" name="58 CuadroTexto"/>
          <p:cNvSpPr txBox="1"/>
          <p:nvPr/>
        </p:nvSpPr>
        <p:spPr>
          <a:xfrm>
            <a:off x="5837701" y="3375364"/>
            <a:ext cx="85792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NA</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65" name="64 CuadroTexto"/>
          <p:cNvSpPr txBox="1"/>
          <p:nvPr/>
        </p:nvSpPr>
        <p:spPr>
          <a:xfrm>
            <a:off x="2500736" y="3033754"/>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6" name="65 CuadroTexto"/>
          <p:cNvSpPr txBox="1"/>
          <p:nvPr/>
        </p:nvSpPr>
        <p:spPr>
          <a:xfrm>
            <a:off x="2761092" y="3446511"/>
            <a:ext cx="207781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76,68 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114 casos</a:t>
            </a:r>
            <a:endParaRPr lang="es-ES" sz="1400" b="1" dirty="0">
              <a:latin typeface="Arial Narrow" panose="020B0606020202030204" pitchFamily="34" charset="0"/>
            </a:endParaRPr>
          </a:p>
        </p:txBody>
      </p:sp>
      <p:grpSp>
        <p:nvGrpSpPr>
          <p:cNvPr id="68" name="67 Grupo"/>
          <p:cNvGrpSpPr/>
          <p:nvPr/>
        </p:nvGrpSpPr>
        <p:grpSpPr>
          <a:xfrm>
            <a:off x="-143966" y="760028"/>
            <a:ext cx="1258607" cy="1651732"/>
            <a:chOff x="-143966" y="539552"/>
            <a:chExt cx="1258607" cy="1651732"/>
          </a:xfrm>
        </p:grpSpPr>
        <p:pic>
          <p:nvPicPr>
            <p:cNvPr id="69"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69 Rectángulo redondeado"/>
            <p:cNvSpPr/>
            <p:nvPr/>
          </p:nvSpPr>
          <p:spPr>
            <a:xfrm>
              <a:off x="110784" y="1579196"/>
              <a:ext cx="83889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48,19%</a:t>
              </a:r>
              <a:endParaRPr lang="es-ES" sz="1600" b="1" dirty="0">
                <a:solidFill>
                  <a:schemeClr val="tx1"/>
                </a:solidFill>
                <a:latin typeface="Arial Narrow" panose="020B0606020202030204" pitchFamily="34" charset="0"/>
              </a:endParaRPr>
            </a:p>
          </p:txBody>
        </p:sp>
        <p:sp>
          <p:nvSpPr>
            <p:cNvPr id="7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320 Casos</a:t>
              </a:r>
              <a:endParaRPr lang="es-ES" sz="1200" b="1" dirty="0">
                <a:latin typeface="Arial Narrow" panose="020B0606020202030204" pitchFamily="34" charset="0"/>
              </a:endParaRPr>
            </a:p>
          </p:txBody>
        </p:sp>
        <p:sp>
          <p:nvSpPr>
            <p:cNvPr id="7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73" name="72 Grupo"/>
          <p:cNvGrpSpPr/>
          <p:nvPr/>
        </p:nvGrpSpPr>
        <p:grpSpPr>
          <a:xfrm>
            <a:off x="949682" y="863250"/>
            <a:ext cx="1282616" cy="1594010"/>
            <a:chOff x="767312" y="601726"/>
            <a:chExt cx="1282616" cy="1594010"/>
          </a:xfrm>
        </p:grpSpPr>
        <p:sp>
          <p:nvSpPr>
            <p:cNvPr id="74" name="73 Rectángulo redondeado"/>
            <p:cNvSpPr/>
            <p:nvPr/>
          </p:nvSpPr>
          <p:spPr>
            <a:xfrm>
              <a:off x="922645" y="1573062"/>
              <a:ext cx="835216"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51,81%</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344 Casos</a:t>
              </a:r>
              <a:endParaRPr lang="es-ES" sz="1200" b="1" dirty="0">
                <a:latin typeface="Arial Narrow" panose="020B0606020202030204" pitchFamily="34" charset="0"/>
              </a:endParaRPr>
            </a:p>
          </p:txBody>
        </p:sp>
        <p:pic>
          <p:nvPicPr>
            <p:cNvPr id="7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78" name="77 Grupo"/>
          <p:cNvGrpSpPr/>
          <p:nvPr/>
        </p:nvGrpSpPr>
        <p:grpSpPr>
          <a:xfrm>
            <a:off x="1944266" y="757458"/>
            <a:ext cx="1414263" cy="1638535"/>
            <a:chOff x="1700534" y="536982"/>
            <a:chExt cx="1414263" cy="1638535"/>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0,60%</a:t>
              </a:r>
              <a:endParaRPr lang="es-ES" sz="1600" b="1" dirty="0">
                <a:solidFill>
                  <a:schemeClr val="tx1"/>
                </a:solidFill>
                <a:latin typeface="Arial Narrow" panose="020B0606020202030204" pitchFamily="34" charset="0"/>
              </a:endParaRPr>
            </a:p>
          </p:txBody>
        </p:sp>
        <p:pic>
          <p:nvPicPr>
            <p:cNvPr id="80"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82" name="81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4</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87"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0,75%</a:t>
              </a:r>
              <a:endParaRPr lang="es-ES" sz="1600" b="1" dirty="0">
                <a:solidFill>
                  <a:schemeClr val="tx1"/>
                </a:solidFill>
                <a:latin typeface="Arial Narrow" panose="020B0606020202030204" pitchFamily="34" charset="0"/>
              </a:endParaRP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5</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102988" y="7723509"/>
            <a:ext cx="7045505" cy="646331"/>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40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El curso de vida con mayor número de casos fue el de juventud  con el 32%. En promedio se notificaron 11 casos por semana epidemiológica. </a:t>
            </a:r>
            <a:endParaRPr lang="es-CO" sz="1400" dirty="0">
              <a:latin typeface="Arial Narrow" panose="020B0606020202030204" pitchFamily="34" charset="0"/>
            </a:endParaRPr>
          </a:p>
        </p:txBody>
      </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graphicFrame>
        <p:nvGraphicFramePr>
          <p:cNvPr id="120" name="Gráfico 119"/>
          <p:cNvGraphicFramePr>
            <a:graphicFrameLocks/>
          </p:cNvGraphicFramePr>
          <p:nvPr>
            <p:extLst>
              <p:ext uri="{D42A27DB-BD31-4B8C-83A1-F6EECF244321}">
                <p14:modId xmlns:p14="http://schemas.microsoft.com/office/powerpoint/2010/main" val="2770256367"/>
              </p:ext>
            </p:extLst>
          </p:nvPr>
        </p:nvGraphicFramePr>
        <p:xfrm>
          <a:off x="3464936" y="4729013"/>
          <a:ext cx="3735961" cy="25707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04142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46"/>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10 - 2021</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Periodo epidemiológico 10 de 2021.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21</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0,54*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14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19514" y="2843808"/>
            <a:ext cx="1770036"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Casos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3"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2,02* </a:t>
            </a:r>
            <a:r>
              <a:rPr lang="es-ES" sz="1200" b="1" dirty="0">
                <a:solidFill>
                  <a:srgbClr val="C00000"/>
                </a:solidFill>
                <a:latin typeface="Arial Narrow" panose="020B0606020202030204" pitchFamily="34" charset="0"/>
              </a:rPr>
              <a:t>100 mil</a:t>
            </a:r>
          </a:p>
          <a:p>
            <a:pPr algn="ctr"/>
            <a:r>
              <a:rPr lang="es-ES" sz="1200" b="1" dirty="0">
                <a:latin typeface="Arial Narrow" panose="020B0606020202030204" pitchFamily="34" charset="0"/>
              </a:rPr>
              <a:t>4</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10, 2021</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7</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3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4</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6" y="7376969"/>
              <a:ext cx="82971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0 casos</a:t>
              </a:r>
              <a:endParaRPr lang="es-ES" sz="1400" b="1" dirty="0">
                <a:solidFill>
                  <a:schemeClr val="tx1"/>
                </a:solidFill>
                <a:latin typeface="Arial Narrow" panose="020B0606020202030204" pitchFamily="34" charset="0"/>
              </a:endParaRP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553998"/>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se encontró una causada por el Meningococo.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 para este periodo epidemiológico fue de 0, sin superar el número esperado. Se presentó en la semana epidemiológica 5 el único caso hasta el reporte de este informe. </a:t>
            </a:r>
            <a:r>
              <a:rPr lang="es-CO" sz="1000" dirty="0">
                <a:latin typeface="Arial Narrow" panose="020B0606020202030204" pitchFamily="34" charset="0"/>
              </a:rPr>
              <a:t>S</a:t>
            </a:r>
            <a:r>
              <a:rPr lang="es-CO" sz="1000" dirty="0" smtClean="0">
                <a:latin typeface="Arial Narrow" panose="020B0606020202030204" pitchFamily="34" charset="0"/>
              </a:rPr>
              <a:t>e presentó una muerte por otro agente bacteriano en la semana 28.</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2" name="Imagen 1"/>
          <p:cNvPicPr>
            <a:picLocks noChangeAspect="1"/>
          </p:cNvPicPr>
          <p:nvPr/>
        </p:nvPicPr>
        <p:blipFill>
          <a:blip r:embed="rId9"/>
          <a:stretch>
            <a:fillRect/>
          </a:stretch>
        </p:blipFill>
        <p:spPr>
          <a:xfrm>
            <a:off x="2108553" y="264032"/>
            <a:ext cx="5220299" cy="1628625"/>
          </a:xfrm>
          <a:prstGeom prst="rect">
            <a:avLst/>
          </a:prstGeom>
        </p:spPr>
      </p:pic>
      <p:pic>
        <p:nvPicPr>
          <p:cNvPr id="4" name="Imagen 3"/>
          <p:cNvPicPr>
            <a:picLocks noChangeAspect="1"/>
          </p:cNvPicPr>
          <p:nvPr/>
        </p:nvPicPr>
        <p:blipFill>
          <a:blip r:embed="rId10"/>
          <a:stretch>
            <a:fillRect/>
          </a:stretch>
        </p:blipFill>
        <p:spPr>
          <a:xfrm>
            <a:off x="-202300" y="5231665"/>
            <a:ext cx="3779320" cy="1969633"/>
          </a:xfrm>
          <a:prstGeom prst="rect">
            <a:avLst/>
          </a:prstGeom>
        </p:spPr>
      </p:pic>
    </p:spTree>
    <p:extLst>
      <p:ext uri="{BB962C8B-B14F-4D97-AF65-F5344CB8AC3E}">
        <p14:creationId xmlns:p14="http://schemas.microsoft.com/office/powerpoint/2010/main" val="3770485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10 - 2021</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Parálisis 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10  - 2021</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Tétanos 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200329"/>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40 </a:t>
            </a:r>
            <a:r>
              <a:rPr lang="es-CO" sz="1200" dirty="0">
                <a:latin typeface="Arial Narrow" panose="020B0606020202030204" pitchFamily="34" charset="0"/>
              </a:rPr>
              <a:t>no se han notificado  casos probables para este evento en residente en Medellín. </a:t>
            </a:r>
          </a:p>
        </p:txBody>
      </p:sp>
      <p:sp>
        <p:nvSpPr>
          <p:cNvPr id="32" name="31 CuadroTexto"/>
          <p:cNvSpPr txBox="1"/>
          <p:nvPr/>
        </p:nvSpPr>
        <p:spPr>
          <a:xfrm>
            <a:off x="3464655" y="3614115"/>
            <a:ext cx="1951371" cy="253916"/>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10-2021</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EAPV</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2292935"/>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a:t>
            </a:r>
            <a:r>
              <a:rPr lang="es-CO" sz="1100" dirty="0" smtClean="0">
                <a:latin typeface="Arial Narrow" panose="020B0606020202030204" pitchFamily="34" charset="0"/>
              </a:rPr>
              <a:t>40 </a:t>
            </a:r>
            <a:r>
              <a:rPr lang="es-CO" sz="1100" dirty="0">
                <a:latin typeface="Arial Narrow" panose="020B0606020202030204" pitchFamily="34" charset="0"/>
              </a:rPr>
              <a:t>se notificaron </a:t>
            </a:r>
            <a:r>
              <a:rPr lang="es-CO" sz="1100" dirty="0" smtClean="0">
                <a:latin typeface="Arial Narrow" panose="020B0606020202030204" pitchFamily="34" charset="0"/>
              </a:rPr>
              <a:t>diez (40)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a:t>
            </a:r>
            <a:r>
              <a:rPr lang="es-CO" sz="1100" dirty="0" smtClean="0">
                <a:latin typeface="Arial Narrow" panose="020B0606020202030204" pitchFamily="34" charset="0"/>
              </a:rPr>
              <a:t>2,69 </a:t>
            </a:r>
            <a:r>
              <a:rPr lang="es-CO" sz="1100" dirty="0">
                <a:latin typeface="Arial Narrow" panose="020B0606020202030204" pitchFamily="34" charset="0"/>
              </a:rPr>
              <a:t>casos por 10,000 nacidos vivos y  cumpliendo con la meta de notificación proporcional para este evento que debería estar en 0,07. Los </a:t>
            </a:r>
            <a:r>
              <a:rPr lang="es-CO" sz="1100" dirty="0" smtClean="0">
                <a:latin typeface="Arial Narrow" panose="020B0606020202030204" pitchFamily="34" charset="0"/>
              </a:rPr>
              <a:t> casos </a:t>
            </a:r>
            <a:r>
              <a:rPr lang="es-CO" sz="1100" dirty="0">
                <a:latin typeface="Arial Narrow" panose="020B0606020202030204" pitchFamily="34" charset="0"/>
              </a:rPr>
              <a:t>fueron descartados.</a:t>
            </a: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40 se ha notificado 1  caso probable, confirmado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395841" y="3208437"/>
            <a:ext cx="1604307"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40 </a:t>
            </a:r>
            <a:r>
              <a:rPr lang="es-CO" sz="1200" dirty="0">
                <a:latin typeface="Arial Narrow" panose="020B0606020202030204" pitchFamily="34" charset="0"/>
              </a:rPr>
              <a:t>notificaron </a:t>
            </a:r>
            <a:r>
              <a:rPr lang="es-CO" sz="1200" dirty="0" smtClean="0">
                <a:latin typeface="Arial Narrow" panose="020B0606020202030204" pitchFamily="34" charset="0"/>
              </a:rPr>
              <a:t>163 </a:t>
            </a:r>
            <a:r>
              <a:rPr lang="es-CO" sz="1200" dirty="0">
                <a:latin typeface="Arial Narrow" panose="020B0606020202030204" pitchFamily="34" charset="0"/>
              </a:rPr>
              <a:t>casos de </a:t>
            </a:r>
            <a:r>
              <a:rPr lang="es-CO" sz="1200" dirty="0" smtClean="0">
                <a:latin typeface="Arial Narrow" panose="020B0606020202030204" pitchFamily="34" charset="0"/>
              </a:rPr>
              <a:t>EAPV </a:t>
            </a:r>
            <a:r>
              <a:rPr lang="es-CO" sz="1200" dirty="0">
                <a:latin typeface="Arial Narrow" panose="020B0606020202030204" pitchFamily="34" charset="0"/>
              </a:rPr>
              <a:t>en residentes de la ciudad, </a:t>
            </a:r>
            <a:r>
              <a:rPr lang="es-CO" sz="1200" dirty="0" smtClean="0">
                <a:latin typeface="Arial Narrow" panose="020B0606020202030204" pitchFamily="34" charset="0"/>
              </a:rPr>
              <a:t>60 casos descartados y 103 pendientes </a:t>
            </a:r>
            <a:r>
              <a:rPr lang="es-CO" sz="1200" dirty="0">
                <a:latin typeface="Arial Narrow" panose="020B0606020202030204" pitchFamily="34" charset="0"/>
              </a:rPr>
              <a:t>de </a:t>
            </a:r>
            <a:r>
              <a:rPr lang="es-CO" sz="1200" dirty="0" smtClean="0">
                <a:latin typeface="Arial Narrow" panose="020B0606020202030204" pitchFamily="34" charset="0"/>
              </a:rPr>
              <a:t>clasificación, la mayoría por el inicio de la vacunación contra COVID.</a:t>
            </a:r>
            <a:endParaRPr lang="es-CO" sz="1200" dirty="0">
              <a:latin typeface="Arial Narrow" panose="020B0606020202030204" pitchFamily="34" charset="0"/>
            </a:endParaRP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54422" y="5927284"/>
            <a:ext cx="1976158"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10 - 2021</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33591" y="5806625"/>
            <a:ext cx="1645490"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40 </a:t>
            </a:r>
            <a:r>
              <a:rPr lang="es-CO" sz="1200" dirty="0">
                <a:latin typeface="Arial Narrow" panose="020B0606020202030204" pitchFamily="34" charset="0"/>
              </a:rPr>
              <a:t>no se han notificado  casos ni probables, ni confirmados por clínica para este evento en residentes en </a:t>
            </a:r>
            <a:r>
              <a:rPr lang="es-CO" sz="1200" dirty="0" smtClean="0">
                <a:latin typeface="Arial Narrow" panose="020B0606020202030204" pitchFamily="34" charset="0"/>
              </a:rPr>
              <a:t>Medellín, por error de digitación se ingreso un caso el cual fue descartado.</a:t>
            </a:r>
            <a:endParaRPr lang="es-CO" sz="1200" dirty="0">
              <a:latin typeface="Arial Narrow" panose="020B0606020202030204" pitchFamily="34" charset="0"/>
            </a:endParaRP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8" y="6170339"/>
            <a:ext cx="198124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10 -2021</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Sarampión 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284305" y="5588895"/>
            <a:ext cx="1991100" cy="2492990"/>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40 se </a:t>
            </a:r>
            <a:r>
              <a:rPr lang="es-ES" sz="1200" dirty="0">
                <a:latin typeface="Arial Narrow" panose="020B0606020202030204" pitchFamily="34" charset="0"/>
              </a:rPr>
              <a:t>notificaron en residentes de la ciudad </a:t>
            </a:r>
            <a:r>
              <a:rPr lang="es-ES" sz="1200" dirty="0" smtClean="0">
                <a:latin typeface="Arial Narrow" panose="020B0606020202030204" pitchFamily="34" charset="0"/>
              </a:rPr>
              <a:t>25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a:t>
            </a:r>
            <a:r>
              <a:rPr lang="es-ES" sz="1200" dirty="0" smtClean="0">
                <a:latin typeface="Arial Narrow" panose="020B0606020202030204" pitchFamily="34" charset="0"/>
              </a:rPr>
              <a:t>Rubeola y 19 casos sospechosos de sarampión, de esos 16 son sospechosos de </a:t>
            </a:r>
            <a:r>
              <a:rPr lang="es-ES" sz="1200" dirty="0" err="1" smtClean="0">
                <a:latin typeface="Arial Narrow" panose="020B0606020202030204" pitchFamily="34" charset="0"/>
              </a:rPr>
              <a:t>MISc</a:t>
            </a:r>
            <a:r>
              <a:rPr lang="es-ES" sz="1200" dirty="0" smtClean="0">
                <a:latin typeface="Arial Narrow" panose="020B0606020202030204" pitchFamily="34" charset="0"/>
              </a:rPr>
              <a:t>  </a:t>
            </a:r>
            <a:r>
              <a:rPr lang="es-ES" sz="1200" dirty="0">
                <a:latin typeface="Arial Narrow" panose="020B0606020202030204" pitchFamily="34" charset="0"/>
              </a:rPr>
              <a:t>para una proporción de notificación </a:t>
            </a:r>
            <a:r>
              <a:rPr lang="es-ES" sz="1200" dirty="0" smtClean="0">
                <a:latin typeface="Arial Narrow" panose="020B0606020202030204" pitchFamily="34" charset="0"/>
              </a:rPr>
              <a:t>de 1,08 casos </a:t>
            </a:r>
            <a:r>
              <a:rPr lang="es-ES" sz="1200" dirty="0">
                <a:latin typeface="Arial Narrow" panose="020B0606020202030204" pitchFamily="34" charset="0"/>
              </a:rPr>
              <a:t>por cada </a:t>
            </a:r>
            <a:r>
              <a:rPr lang="es-ES" sz="1200" dirty="0" smtClean="0">
                <a:latin typeface="Arial Narrow" panose="020B0606020202030204" pitchFamily="34" charset="0"/>
              </a:rPr>
              <a:t>100.000 habitantes, no se cumple </a:t>
            </a:r>
            <a:r>
              <a:rPr lang="es-ES" sz="1200" dirty="0">
                <a:latin typeface="Arial Narrow" panose="020B0606020202030204" pitchFamily="34" charset="0"/>
              </a:rPr>
              <a:t>con la meta de notificación de Sarampión / Rubeola  proporcional </a:t>
            </a:r>
            <a:r>
              <a:rPr lang="es-ES" sz="1200" dirty="0" smtClean="0">
                <a:latin typeface="Arial Narrow" panose="020B0606020202030204" pitchFamily="34" charset="0"/>
              </a:rPr>
              <a:t>en este periodo 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a:t>
            </a:r>
            <a:r>
              <a:rPr lang="es-ES" sz="1200" dirty="0">
                <a:latin typeface="Arial Narrow" panose="020B0606020202030204" pitchFamily="34" charset="0"/>
              </a:rPr>
              <a:t>descartados 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3878668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7 - 2021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10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41</a:t>
              </a:r>
              <a:endParaRPr lang="es-ES" sz="2000" b="1" dirty="0">
                <a:latin typeface="Arial Narrow" panose="020B0606020202030204" pitchFamily="34" charset="0"/>
              </a:endParaRPr>
            </a:p>
          </p:txBody>
        </p:sp>
      </p:grpSp>
      <p:sp>
        <p:nvSpPr>
          <p:cNvPr id="9" name="8 CuadroTexto"/>
          <p:cNvSpPr txBox="1"/>
          <p:nvPr/>
        </p:nvSpPr>
        <p:spPr>
          <a:xfrm>
            <a:off x="317056" y="4739632"/>
            <a:ext cx="1944216" cy="646331"/>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de 71%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43792" y="480075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10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Hepatitis 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a:t>
            </a:r>
            <a:r>
              <a:rPr lang="es-ES" sz="1100" dirty="0" smtClean="0">
                <a:latin typeface="Arial Narrow" panose="020B0606020202030204" pitchFamily="34" charset="0"/>
              </a:rPr>
              <a:t>10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64059" y="680424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1,59 * cada 100 mil</a:t>
            </a:r>
          </a:p>
          <a:p>
            <a:pPr algn="ctr"/>
            <a:r>
              <a:rPr lang="es-ES" sz="1400" b="1" dirty="0" smtClean="0">
                <a:solidFill>
                  <a:srgbClr val="C00000"/>
                </a:solidFill>
                <a:latin typeface="Arial Narrow" panose="020B0606020202030204" pitchFamily="34" charset="0"/>
              </a:rPr>
              <a:t>41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319326" y="8100218"/>
            <a:ext cx="143180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 cada 100 mil</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15" y="5998512"/>
            <a:ext cx="4767479" cy="2748997"/>
          </a:xfrm>
          <a:prstGeom prst="rect">
            <a:avLst/>
          </a:prstGeom>
        </p:spPr>
      </p:pic>
      <p:pic>
        <p:nvPicPr>
          <p:cNvPr id="17" name="Imagen 16"/>
          <p:cNvPicPr>
            <a:picLocks noChangeAspect="1"/>
          </p:cNvPicPr>
          <p:nvPr/>
        </p:nvPicPr>
        <p:blipFill>
          <a:blip r:embed="rId7"/>
          <a:stretch>
            <a:fillRect/>
          </a:stretch>
        </p:blipFill>
        <p:spPr>
          <a:xfrm>
            <a:off x="2152405" y="451639"/>
            <a:ext cx="5009718" cy="1767993"/>
          </a:xfrm>
          <a:prstGeom prst="rect">
            <a:avLst/>
          </a:prstGeom>
        </p:spPr>
      </p:pic>
      <p:pic>
        <p:nvPicPr>
          <p:cNvPr id="19" name="Imagen 18"/>
          <p:cNvPicPr>
            <a:picLocks noChangeAspect="1"/>
          </p:cNvPicPr>
          <p:nvPr/>
        </p:nvPicPr>
        <p:blipFill>
          <a:blip r:embed="rId8"/>
          <a:stretch>
            <a:fillRect/>
          </a:stretch>
        </p:blipFill>
        <p:spPr>
          <a:xfrm>
            <a:off x="2152405" y="2630766"/>
            <a:ext cx="5048493" cy="2313032"/>
          </a:xfrm>
          <a:prstGeom prst="rect">
            <a:avLst/>
          </a:prstGeom>
        </p:spPr>
      </p:pic>
    </p:spTree>
    <p:extLst>
      <p:ext uri="{BB962C8B-B14F-4D97-AF65-F5344CB8AC3E}">
        <p14:creationId xmlns:p14="http://schemas.microsoft.com/office/powerpoint/2010/main" val="757332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a:t>
            </a:r>
            <a:endParaRPr lang="es-ES" sz="1050" b="1" dirty="0">
              <a:latin typeface="Arial Narrow" panose="020B0606020202030204" pitchFamily="34" charset="0"/>
            </a:endParaRPr>
          </a:p>
        </p:txBody>
      </p:sp>
      <p:grpSp>
        <p:nvGrpSpPr>
          <p:cNvPr id="6" name="5 Grupo"/>
          <p:cNvGrpSpPr/>
          <p:nvPr/>
        </p:nvGrpSpPr>
        <p:grpSpPr>
          <a:xfrm>
            <a:off x="204737" y="910500"/>
            <a:ext cx="803425" cy="1573268"/>
            <a:chOff x="1068833" y="553075"/>
            <a:chExt cx="803425"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63%</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26 casos</a:t>
              </a:r>
              <a:endParaRPr lang="es-CO" sz="1200" dirty="0"/>
            </a:p>
          </p:txBody>
        </p:sp>
      </p:grpSp>
      <p:grpSp>
        <p:nvGrpSpPr>
          <p:cNvPr id="3" name="2 Grupo"/>
          <p:cNvGrpSpPr/>
          <p:nvPr/>
        </p:nvGrpSpPr>
        <p:grpSpPr>
          <a:xfrm>
            <a:off x="1117971" y="913240"/>
            <a:ext cx="786884" cy="1594295"/>
            <a:chOff x="1825139" y="1057131"/>
            <a:chExt cx="786884" cy="1594295"/>
          </a:xfrm>
        </p:grpSpPr>
        <p:sp>
          <p:nvSpPr>
            <p:cNvPr id="42" name="41 Rectángulo redondeado"/>
            <p:cNvSpPr/>
            <p:nvPr/>
          </p:nvSpPr>
          <p:spPr>
            <a:xfrm>
              <a:off x="1846951" y="2010776"/>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37%</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720069" cy="276999"/>
            </a:xfrm>
            <a:prstGeom prst="rect">
              <a:avLst/>
            </a:prstGeom>
          </p:spPr>
          <p:txBody>
            <a:bodyPr wrap="none">
              <a:spAutoFit/>
            </a:bodyPr>
            <a:lstStyle/>
            <a:p>
              <a:r>
                <a:rPr lang="es-ES" sz="1200" b="1" dirty="0" smtClean="0">
                  <a:latin typeface="Arial Narrow" panose="020B0606020202030204" pitchFamily="34" charset="0"/>
                </a:rPr>
                <a:t>15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20117" y="7095275"/>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7. 2021.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97%</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40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73594" y="2738085"/>
            <a:ext cx="3180160" cy="978490"/>
            <a:chOff x="-14122" y="6517843"/>
            <a:chExt cx="2412893" cy="978490"/>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517843"/>
              <a:ext cx="1336174" cy="97849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61% - 25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29% </a:t>
              </a:r>
              <a:r>
                <a:rPr lang="es-ES" sz="1600" b="1" dirty="0">
                  <a:solidFill>
                    <a:schemeClr val="tx1"/>
                  </a:solidFill>
                  <a:latin typeface="Arial Narrow" panose="020B0606020202030204" pitchFamily="34" charset="0"/>
                </a:rPr>
                <a:t>- </a:t>
              </a:r>
              <a:r>
                <a:rPr lang="es-ES" sz="1600" b="1" dirty="0" smtClean="0">
                  <a:solidFill>
                    <a:schemeClr val="tx1"/>
                  </a:solidFill>
                  <a:latin typeface="Arial Narrow" panose="020B0606020202030204" pitchFamily="34" charset="0"/>
                </a:rPr>
                <a:t>12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a:t>
              </a:r>
              <a:endParaRPr lang="es-CO" sz="1200" dirty="0"/>
            </a:p>
          </p:txBody>
        </p:sp>
      </p:grpSp>
      <p:grpSp>
        <p:nvGrpSpPr>
          <p:cNvPr id="11" name="10 Grupo"/>
          <p:cNvGrpSpPr/>
          <p:nvPr/>
        </p:nvGrpSpPr>
        <p:grpSpPr>
          <a:xfrm>
            <a:off x="6355281" y="988099"/>
            <a:ext cx="789881" cy="1519436"/>
            <a:chOff x="3826683" y="2682487"/>
            <a:chExt cx="789881" cy="1519436"/>
          </a:xfrm>
        </p:grpSpPr>
        <p:grpSp>
          <p:nvGrpSpPr>
            <p:cNvPr id="2" name="1 Grupo"/>
            <p:cNvGrpSpPr/>
            <p:nvPr/>
          </p:nvGrpSpPr>
          <p:grpSpPr>
            <a:xfrm>
              <a:off x="3826683" y="3306763"/>
              <a:ext cx="789881" cy="895160"/>
              <a:chOff x="2507826" y="3203848"/>
              <a:chExt cx="789881"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649537" cy="276999"/>
              </a:xfrm>
              <a:prstGeom prst="rect">
                <a:avLst/>
              </a:prstGeom>
            </p:spPr>
            <p:txBody>
              <a:bodyPr wrap="none">
                <a:spAutoFit/>
              </a:bodyPr>
              <a:lstStyle/>
              <a:p>
                <a:r>
                  <a:rPr lang="es-ES" sz="1200" b="1" dirty="0" smtClean="0">
                    <a:latin typeface="Arial Narrow" panose="020B0606020202030204" pitchFamily="34" charset="0"/>
                  </a:rPr>
                  <a:t>2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sp>
        <p:nvSpPr>
          <p:cNvPr id="98" name="97 Rectángulo"/>
          <p:cNvSpPr/>
          <p:nvPr/>
        </p:nvSpPr>
        <p:spPr>
          <a:xfrm>
            <a:off x="3286557" y="6614023"/>
            <a:ext cx="383357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7. 2021. </a:t>
            </a:r>
            <a:endParaRPr lang="es-ES" sz="1050" dirty="0">
              <a:latin typeface="Arial Narrow" panose="020B0606020202030204" pitchFamily="34" charset="0"/>
            </a:endParaRPr>
          </a:p>
        </p:txBody>
      </p:sp>
      <p:sp>
        <p:nvSpPr>
          <p:cNvPr id="69" name="68 Rectángulo"/>
          <p:cNvSpPr/>
          <p:nvPr/>
        </p:nvSpPr>
        <p:spPr>
          <a:xfrm>
            <a:off x="7644" y="8100392"/>
            <a:ext cx="7230095" cy="553998"/>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esperado por debajo de los casos usuales. Durante este año no se supera </a:t>
            </a:r>
            <a:r>
              <a:rPr lang="es-CO" sz="1000" dirty="0">
                <a:latin typeface="Arial Narrow" panose="020B0606020202030204" pitchFamily="34" charset="0"/>
              </a:rPr>
              <a:t>el número de </a:t>
            </a:r>
            <a:r>
              <a:rPr lang="es-CO" sz="1000" dirty="0" smtClean="0">
                <a:latin typeface="Arial Narrow" panose="020B0606020202030204" pitchFamily="34" charset="0"/>
              </a:rPr>
              <a:t>casos de los dos últimos años durante las semanas epidemiológicas evaluadas. Se evidencia una disminución del 71% en relación con el mismo periodo de año anterior. Los cursos de vida de adolescencia,  juventud y  adultez con el 83% 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16" name="Imagen 15"/>
          <p:cNvPicPr>
            <a:picLocks noChangeAspect="1"/>
          </p:cNvPicPr>
          <p:nvPr/>
        </p:nvPicPr>
        <p:blipFill>
          <a:blip r:embed="rId8"/>
          <a:stretch>
            <a:fillRect/>
          </a:stretch>
        </p:blipFill>
        <p:spPr>
          <a:xfrm>
            <a:off x="3013051" y="4675170"/>
            <a:ext cx="4108873" cy="1981451"/>
          </a:xfrm>
          <a:prstGeom prst="rect">
            <a:avLst/>
          </a:prstGeom>
        </p:spPr>
      </p:pic>
      <p:graphicFrame>
        <p:nvGraphicFramePr>
          <p:cNvPr id="91" name="1 Gráfico"/>
          <p:cNvGraphicFramePr>
            <a:graphicFrameLocks/>
          </p:cNvGraphicFramePr>
          <p:nvPr>
            <p:extLst/>
          </p:nvPr>
        </p:nvGraphicFramePr>
        <p:xfrm>
          <a:off x="53022" y="4656722"/>
          <a:ext cx="2960029" cy="242583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64920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10 - 2021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1129</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aumentó en un 4,25%.</a:t>
            </a:r>
            <a:endParaRPr lang="es-ES" sz="1200" b="1" dirty="0">
              <a:latin typeface="Arial Narrow" panose="020B0606020202030204" pitchFamily="34" charset="0"/>
            </a:endParaRPr>
          </a:p>
        </p:txBody>
      </p:sp>
      <p:sp>
        <p:nvSpPr>
          <p:cNvPr id="18" name="17 Rectángulo"/>
          <p:cNvSpPr/>
          <p:nvPr/>
        </p:nvSpPr>
        <p:spPr>
          <a:xfrm>
            <a:off x="2231041" y="2085526"/>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10 acumulado  de 2017-2021.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55,89%</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smtClean="0">
                  <a:latin typeface="Arial Narrow" panose="020B0606020202030204" pitchFamily="34" charset="0"/>
                </a:rPr>
                <a:t>631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27,10%</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306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10 acumulado. </a:t>
            </a:r>
            <a:r>
              <a:rPr lang="es-CO" sz="1100" dirty="0">
                <a:latin typeface="Arial Narrow" panose="020B0606020202030204" pitchFamily="34" charset="0"/>
              </a:rPr>
              <a:t>Medellín </a:t>
            </a:r>
            <a:r>
              <a:rPr lang="es-CO" sz="1100" dirty="0" smtClean="0">
                <a:latin typeface="Arial Narrow" panose="020B0606020202030204" pitchFamily="34" charset="0"/>
              </a:rPr>
              <a:t>2021</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11,78%</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90601" cy="276999"/>
            </a:xfrm>
            <a:prstGeom prst="rect">
              <a:avLst/>
            </a:prstGeom>
          </p:spPr>
          <p:txBody>
            <a:bodyPr wrap="none">
              <a:spAutoFit/>
            </a:bodyPr>
            <a:lstStyle/>
            <a:p>
              <a:r>
                <a:rPr lang="es-ES" sz="1200" b="1" dirty="0" smtClean="0">
                  <a:latin typeface="Arial Narrow" panose="020B0606020202030204" pitchFamily="34" charset="0"/>
                </a:rPr>
                <a:t>133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58,37%</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659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329383" y="3271156"/>
            <a:ext cx="1572867"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43,87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57,04%</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644 casos</a:t>
              </a:r>
              <a:endParaRPr lang="es-CO" sz="1200" dirty="0"/>
            </a:p>
          </p:txBody>
        </p:sp>
      </p:grpSp>
      <p:grpSp>
        <p:nvGrpSpPr>
          <p:cNvPr id="106" name="105 Grupo"/>
          <p:cNvGrpSpPr/>
          <p:nvPr/>
        </p:nvGrpSpPr>
        <p:grpSpPr>
          <a:xfrm>
            <a:off x="4013888" y="4872449"/>
            <a:ext cx="904415" cy="883043"/>
            <a:chOff x="1033171" y="8262441"/>
            <a:chExt cx="904415"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13,20%</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867545"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a:t>
              </a:r>
              <a:r>
                <a:rPr lang="es-ES" sz="1200" b="1" u="sng" dirty="0">
                  <a:latin typeface="Arial Narrow" panose="020B0606020202030204" pitchFamily="34" charset="0"/>
                </a:rPr>
                <a:t>a</a:t>
              </a:r>
              <a:r>
                <a:rPr lang="es-ES" sz="1200" b="1" u="sng" dirty="0" smtClean="0">
                  <a:latin typeface="Arial Narrow" panose="020B0606020202030204" pitchFamily="34" charset="0"/>
                </a:rPr>
                <a:t>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90601" cy="276999"/>
            </a:xfrm>
            <a:prstGeom prst="rect">
              <a:avLst/>
            </a:prstGeom>
          </p:spPr>
          <p:txBody>
            <a:bodyPr wrap="none">
              <a:spAutoFit/>
            </a:bodyPr>
            <a:lstStyle/>
            <a:p>
              <a:r>
                <a:rPr lang="es-ES" sz="1200" b="1" dirty="0" smtClean="0">
                  <a:latin typeface="Arial Narrow" panose="020B0606020202030204" pitchFamily="34" charset="0"/>
                </a:rPr>
                <a:t>149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4,16%</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47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7,35%</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smtClean="0">
                  <a:latin typeface="Arial Narrow" panose="020B0606020202030204" pitchFamily="34" charset="0"/>
                </a:rPr>
                <a:t>83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aumento del 4,25% respecto al mismo periodo del año anterior.</a:t>
            </a:r>
          </a:p>
          <a:p>
            <a:pPr algn="just"/>
            <a:r>
              <a:rPr lang="es-CO" sz="1200" dirty="0" smtClean="0">
                <a:solidFill>
                  <a:srgbClr val="FF0000"/>
                </a:solidFill>
                <a:latin typeface="Arial Narrow" panose="020B0606020202030204" pitchFamily="34" charset="0"/>
              </a:rPr>
              <a:t>Alrededor del 53,43%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pSp>
        <p:nvGrpSpPr>
          <p:cNvPr id="126" name="2 Grupo"/>
          <p:cNvGrpSpPr/>
          <p:nvPr/>
        </p:nvGrpSpPr>
        <p:grpSpPr>
          <a:xfrm>
            <a:off x="3132746" y="4419182"/>
            <a:ext cx="879488" cy="1377146"/>
            <a:chOff x="1708524" y="1209162"/>
            <a:chExt cx="1075155"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44,11%</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3" cy="368217"/>
            </a:xfrm>
            <a:prstGeom prst="rect">
              <a:avLst/>
            </a:prstGeom>
          </p:spPr>
          <p:txBody>
            <a:bodyPr wrap="none">
              <a:spAutoFit/>
            </a:bodyPr>
            <a:lstStyle/>
            <a:p>
              <a:r>
                <a:rPr lang="es-ES" sz="1200" b="1" dirty="0" smtClean="0">
                  <a:latin typeface="Arial Narrow" panose="020B0606020202030204" pitchFamily="34" charset="0"/>
                </a:rPr>
                <a:t>498 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 name="Imagen 2"/>
          <p:cNvPicPr>
            <a:picLocks noChangeAspect="1"/>
          </p:cNvPicPr>
          <p:nvPr/>
        </p:nvPicPr>
        <p:blipFill>
          <a:blip r:embed="rId14"/>
          <a:stretch>
            <a:fillRect/>
          </a:stretch>
        </p:blipFill>
        <p:spPr>
          <a:xfrm>
            <a:off x="2218882" y="333104"/>
            <a:ext cx="4939325" cy="1799934"/>
          </a:xfrm>
          <a:prstGeom prst="rect">
            <a:avLst/>
          </a:prstGeom>
        </p:spPr>
      </p:pic>
      <p:pic>
        <p:nvPicPr>
          <p:cNvPr id="4" name="Imagen 3"/>
          <p:cNvPicPr>
            <a:picLocks noChangeAspect="1"/>
          </p:cNvPicPr>
          <p:nvPr/>
        </p:nvPicPr>
        <p:blipFill>
          <a:blip r:embed="rId15"/>
          <a:stretch>
            <a:fillRect/>
          </a:stretch>
        </p:blipFill>
        <p:spPr>
          <a:xfrm>
            <a:off x="0" y="5728480"/>
            <a:ext cx="3634228" cy="1982983"/>
          </a:xfrm>
          <a:prstGeom prst="rect">
            <a:avLst/>
          </a:prstGeom>
        </p:spPr>
      </p:pic>
    </p:spTree>
    <p:extLst>
      <p:ext uri="{BB962C8B-B14F-4D97-AF65-F5344CB8AC3E}">
        <p14:creationId xmlns:p14="http://schemas.microsoft.com/office/powerpoint/2010/main" val="2599090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10 - 2021</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1857</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10 acumulado  de  2021.</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73331" y="6875809"/>
            <a:ext cx="873454" cy="1573268"/>
            <a:chOff x="1059074" y="553075"/>
            <a:chExt cx="873454"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30,86%</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573 casos</a:t>
              </a:r>
              <a:endParaRPr lang="es-CO" sz="1200" dirty="0"/>
            </a:p>
          </p:txBody>
        </p:sp>
      </p:grpSp>
      <p:grpSp>
        <p:nvGrpSpPr>
          <p:cNvPr id="3" name="2 Grupo"/>
          <p:cNvGrpSpPr/>
          <p:nvPr/>
        </p:nvGrpSpPr>
        <p:grpSpPr>
          <a:xfrm>
            <a:off x="1352672" y="6885689"/>
            <a:ext cx="861133" cy="1582088"/>
            <a:chOff x="3159269" y="6660232"/>
            <a:chExt cx="86113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69,14%</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861133" cy="276999"/>
            </a:xfrm>
            <a:prstGeom prst="rect">
              <a:avLst/>
            </a:prstGeom>
          </p:spPr>
          <p:txBody>
            <a:bodyPr wrap="none">
              <a:spAutoFit/>
            </a:bodyPr>
            <a:lstStyle/>
            <a:p>
              <a:r>
                <a:rPr lang="es-ES" sz="1200" b="1" dirty="0" smtClean="0">
                  <a:latin typeface="Arial Narrow" panose="020B0606020202030204" pitchFamily="34" charset="0"/>
                </a:rPr>
                <a:t>1284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6548" cy="1463375"/>
            <a:chOff x="838588" y="8382748"/>
            <a:chExt cx="816548"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6548" cy="882974"/>
              <a:chOff x="1115283" y="1243369"/>
              <a:chExt cx="816548" cy="882974"/>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6,14%</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83676" cy="276999"/>
              </a:xfrm>
              <a:prstGeom prst="rect">
                <a:avLst/>
              </a:prstGeom>
            </p:spPr>
            <p:txBody>
              <a:bodyPr wrap="none">
                <a:spAutoFit/>
              </a:bodyPr>
              <a:lstStyle/>
              <a:p>
                <a:r>
                  <a:rPr lang="es-ES" sz="1200" b="1" dirty="0" smtClean="0">
                    <a:latin typeface="Arial Narrow" panose="020B0606020202030204" pitchFamily="34" charset="0"/>
                  </a:rPr>
                  <a:t>114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5,12%</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95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0,05%</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579005" cy="276999"/>
              </a:xfrm>
              <a:prstGeom prst="rect">
                <a:avLst/>
              </a:prstGeom>
            </p:spPr>
            <p:txBody>
              <a:bodyPr wrap="none">
                <a:spAutoFit/>
              </a:bodyPr>
              <a:lstStyle/>
              <a:p>
                <a:r>
                  <a:rPr lang="es-ES" sz="1200" b="1" dirty="0">
                    <a:latin typeface="Arial Narrow" panose="020B0606020202030204" pitchFamily="34" charset="0"/>
                  </a:rPr>
                  <a:t>1</a:t>
                </a:r>
                <a:r>
                  <a:rPr lang="es-ES" sz="1200" b="1" dirty="0" smtClean="0">
                    <a:latin typeface="Arial Narrow" panose="020B0606020202030204" pitchFamily="34" charset="0"/>
                  </a:rPr>
                  <a:t> caso</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83,31%</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861133" cy="276999"/>
              </a:xfrm>
              <a:prstGeom prst="rect">
                <a:avLst/>
              </a:prstGeom>
            </p:spPr>
            <p:txBody>
              <a:bodyPr wrap="none">
                <a:spAutoFit/>
              </a:bodyPr>
              <a:lstStyle/>
              <a:p>
                <a:r>
                  <a:rPr lang="es-ES" sz="1200" b="1" dirty="0" smtClean="0">
                    <a:latin typeface="Arial Narrow" panose="020B0606020202030204" pitchFamily="34" charset="0"/>
                  </a:rPr>
                  <a:t>1547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1696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161 Personas</a:t>
            </a:r>
            <a:endParaRPr lang="es-ES" sz="1600" b="1" dirty="0">
              <a:solidFill>
                <a:srgbClr val="C00000"/>
              </a:solidFill>
              <a:latin typeface="Arial Narrow" panose="020B0606020202030204" pitchFamily="34" charset="0"/>
            </a:endParaRPr>
          </a:p>
        </p:txBody>
      </p:sp>
      <p:pic>
        <p:nvPicPr>
          <p:cNvPr id="2" name="Imagen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66379" y="594824"/>
            <a:ext cx="5017951" cy="4225064"/>
          </a:xfrm>
          <a:prstGeom prst="rect">
            <a:avLst/>
          </a:prstGeom>
        </p:spPr>
      </p:pic>
    </p:spTree>
    <p:extLst>
      <p:ext uri="{BB962C8B-B14F-4D97-AF65-F5344CB8AC3E}">
        <p14:creationId xmlns:p14="http://schemas.microsoft.com/office/powerpoint/2010/main" val="4273443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18 </a:t>
            </a:r>
            <a:endParaRPr lang="es-ES" sz="1050" b="1" dirty="0">
              <a:latin typeface="Arial Narrow" panose="020B0606020202030204" pitchFamily="34" charset="0"/>
            </a:endParaRPr>
          </a:p>
        </p:txBody>
      </p:sp>
      <p:sp>
        <p:nvSpPr>
          <p:cNvPr id="70" name="69 Rectángulo"/>
          <p:cNvSpPr/>
          <p:nvPr/>
        </p:nvSpPr>
        <p:spPr>
          <a:xfrm>
            <a:off x="77562" y="4093862"/>
            <a:ext cx="6902777"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por grupos de edad de los casos notificados de ETA. Periodo epidemiológico 10 de 2021.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Alimentos implicados en brotes ETA. Periodo epidemiológico 10 de 2021.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14879" y="8095313"/>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Síntomas en pacientes. ETA. Periodo epidemiológico 10 de 2021. </a:t>
            </a:r>
            <a:endParaRPr lang="es-ES" sz="1050" dirty="0">
              <a:latin typeface="Arial Narrow" panose="020B0606020202030204" pitchFamily="34" charset="0"/>
            </a:endParaRPr>
          </a:p>
        </p:txBody>
      </p:sp>
      <p:pic>
        <p:nvPicPr>
          <p:cNvPr id="2" name="Imagen 1"/>
          <p:cNvPicPr>
            <a:picLocks noChangeAspect="1"/>
          </p:cNvPicPr>
          <p:nvPr/>
        </p:nvPicPr>
        <p:blipFill>
          <a:blip r:embed="rId2"/>
          <a:stretch>
            <a:fillRect/>
          </a:stretch>
        </p:blipFill>
        <p:spPr>
          <a:xfrm>
            <a:off x="-11281" y="5132674"/>
            <a:ext cx="3726158" cy="2962638"/>
          </a:xfrm>
          <a:prstGeom prst="rect">
            <a:avLst/>
          </a:prstGeom>
        </p:spPr>
      </p:pic>
      <p:pic>
        <p:nvPicPr>
          <p:cNvPr id="4" name="Imagen 3"/>
          <p:cNvPicPr>
            <a:picLocks noChangeAspect="1"/>
          </p:cNvPicPr>
          <p:nvPr/>
        </p:nvPicPr>
        <p:blipFill>
          <a:blip r:embed="rId3"/>
          <a:stretch>
            <a:fillRect/>
          </a:stretch>
        </p:blipFill>
        <p:spPr>
          <a:xfrm>
            <a:off x="36243" y="845455"/>
            <a:ext cx="7020591" cy="3248406"/>
          </a:xfrm>
          <a:prstGeom prst="rect">
            <a:avLst/>
          </a:prstGeom>
        </p:spPr>
      </p:pic>
      <p:pic>
        <p:nvPicPr>
          <p:cNvPr id="5" name="Imagen 4"/>
          <p:cNvPicPr>
            <a:picLocks noChangeAspect="1"/>
          </p:cNvPicPr>
          <p:nvPr/>
        </p:nvPicPr>
        <p:blipFill>
          <a:blip r:embed="rId4"/>
          <a:stretch>
            <a:fillRect/>
          </a:stretch>
        </p:blipFill>
        <p:spPr>
          <a:xfrm>
            <a:off x="3700399" y="5118759"/>
            <a:ext cx="3500500" cy="2976553"/>
          </a:xfrm>
          <a:prstGeom prst="rect">
            <a:avLst/>
          </a:prstGeom>
        </p:spPr>
      </p:pic>
    </p:spTree>
    <p:extLst>
      <p:ext uri="{BB962C8B-B14F-4D97-AF65-F5344CB8AC3E}">
        <p14:creationId xmlns:p14="http://schemas.microsoft.com/office/powerpoint/2010/main" val="3913038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19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09 acumulado de 2021.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562356" y="6676374"/>
            <a:ext cx="934871"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149671" y="5747941"/>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21,10%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176123" y="6684045"/>
            <a:ext cx="829074" cy="369332"/>
          </a:xfrm>
          <a:prstGeom prst="rect">
            <a:avLst/>
          </a:prstGeom>
          <a:noFill/>
        </p:spPr>
        <p:txBody>
          <a:bodyPr wrap="none" rtlCol="0">
            <a:spAutoFit/>
          </a:bodyPr>
          <a:lstStyle/>
          <a:p>
            <a:pPr algn="ctr"/>
            <a:r>
              <a:rPr lang="es-ES" b="1" smtClean="0">
                <a:solidFill>
                  <a:srgbClr val="C00000"/>
                </a:solidFill>
                <a:latin typeface="Arial Narrow" panose="020B0606020202030204" pitchFamily="34" charset="0"/>
              </a:rPr>
              <a:t>35,71%</a:t>
            </a:r>
            <a:endParaRPr lang="es-ES" b="1" dirty="0" smtClean="0">
              <a:solidFill>
                <a:srgbClr val="C00000"/>
              </a:solidFill>
              <a:latin typeface="Arial Narrow" panose="020B0606020202030204" pitchFamily="34" charset="0"/>
            </a:endParaRP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27561" y="5753362"/>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46,42%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200329"/>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a:t>
            </a:r>
            <a:r>
              <a:rPr lang="es-CO" sz="1200" dirty="0" smtClean="0">
                <a:solidFill>
                  <a:srgbClr val="FF0000"/>
                </a:solidFill>
                <a:latin typeface="Arial Narrow" panose="020B0606020202030204" pitchFamily="34" charset="0"/>
              </a:rPr>
              <a:t>la población carcelaria.</a:t>
            </a:r>
            <a:endParaRPr lang="es-CO" sz="1200" dirty="0">
              <a:solidFill>
                <a:srgbClr val="FF0000"/>
              </a:solidFill>
              <a:latin typeface="Arial Narrow" panose="020B0606020202030204" pitchFamily="34" charset="0"/>
            </a:endParaRP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mixtos  </a:t>
            </a:r>
            <a:r>
              <a:rPr lang="es-CO" sz="1200" dirty="0">
                <a:solidFill>
                  <a:srgbClr val="FF0000"/>
                </a:solidFill>
                <a:latin typeface="Arial Narrow" panose="020B0606020202030204" pitchFamily="34" charset="0"/>
              </a:rPr>
              <a:t>y la sintomatología más predominante es la </a:t>
            </a:r>
            <a:r>
              <a:rPr lang="es-CO" sz="1200" dirty="0" smtClean="0">
                <a:solidFill>
                  <a:srgbClr val="FF0000"/>
                </a:solidFill>
                <a:latin typeface="Arial Narrow" panose="020B0606020202030204" pitchFamily="34" charset="0"/>
              </a:rPr>
              <a:t>enfermedad gastrointestinal</a:t>
            </a:r>
            <a:r>
              <a:rPr lang="es-CO" sz="1200" dirty="0">
                <a:solidFill>
                  <a:srgbClr val="FF0000"/>
                </a:solidFill>
                <a:latin typeface="Arial Narrow" panose="020B0606020202030204" pitchFamily="34" charset="0"/>
              </a:rPr>
              <a:t>.</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3" name="Gráfico 3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70601905"/>
              </p:ext>
            </p:extLst>
          </p:nvPr>
        </p:nvGraphicFramePr>
        <p:xfrm>
          <a:off x="-21625" y="662334"/>
          <a:ext cx="7192946" cy="3632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729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pSp>
        <p:nvGrpSpPr>
          <p:cNvPr id="13" name="Grupo 12"/>
          <p:cNvGrpSpPr/>
          <p:nvPr/>
        </p:nvGrpSpPr>
        <p:grpSpPr>
          <a:xfrm>
            <a:off x="0" y="107504"/>
            <a:ext cx="7200898" cy="1987144"/>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0"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10 de 2021 - </a:t>
            </a:r>
            <a:r>
              <a:rPr lang="pt-BR" sz="800" b="1" dirty="0">
                <a:solidFill>
                  <a:srgbClr val="000000"/>
                </a:solidFill>
                <a:latin typeface="Arial Narrow"/>
                <a:ea typeface="MS Mincho"/>
              </a:rPr>
              <a:t>Reporte Semanas 1 a 40</a:t>
            </a:r>
            <a:r>
              <a:rPr lang="es-CO" sz="800" b="1" dirty="0">
                <a:solidFill>
                  <a:srgbClr val="000000"/>
                </a:solidFill>
                <a:latin typeface="Arial Narrow"/>
                <a:ea typeface="MS Mincho"/>
              </a:rPr>
              <a:t> (Hasta Octubre 09) </a:t>
            </a:r>
            <a:r>
              <a:rPr lang="es-CO" sz="900" b="1" dirty="0">
                <a:solidFill>
                  <a:srgbClr val="000000"/>
                </a:solidFill>
                <a:ea typeface="MS Mincho"/>
              </a:rPr>
              <a:t>  </a:t>
            </a:r>
            <a:endParaRPr lang="es-ES" sz="1200" dirty="0">
              <a:latin typeface="Times New Roman"/>
              <a:ea typeface="Times New Roman"/>
            </a:endParaRPr>
          </a:p>
        </p:txBody>
      </p:sp>
      <p:graphicFrame>
        <p:nvGraphicFramePr>
          <p:cNvPr id="12" name="10 Tabla"/>
          <p:cNvGraphicFramePr>
            <a:graphicFrameLocks noGrp="1"/>
          </p:cNvGraphicFramePr>
          <p:nvPr>
            <p:extLst/>
          </p:nvPr>
        </p:nvGraphicFramePr>
        <p:xfrm>
          <a:off x="247552" y="2699792"/>
          <a:ext cx="6502760" cy="5728262"/>
        </p:xfrm>
        <a:graphic>
          <a:graphicData uri="http://schemas.openxmlformats.org/drawingml/2006/table">
            <a:tbl>
              <a:tblPr>
                <a:tableStyleId>{5C22544A-7EE6-4342-B048-85BDC9FD1C3A}</a:tableStyleId>
              </a:tblPr>
              <a:tblGrid>
                <a:gridCol w="1451426">
                  <a:extLst>
                    <a:ext uri="{9D8B030D-6E8A-4147-A177-3AD203B41FA5}">
                      <a16:colId xmlns:a16="http://schemas.microsoft.com/office/drawing/2014/main" val="20001"/>
                    </a:ext>
                  </a:extLst>
                </a:gridCol>
                <a:gridCol w="1451426">
                  <a:extLst>
                    <a:ext uri="{9D8B030D-6E8A-4147-A177-3AD203B41FA5}">
                      <a16:colId xmlns:a16="http://schemas.microsoft.com/office/drawing/2014/main" val="4146497205"/>
                    </a:ext>
                  </a:extLst>
                </a:gridCol>
                <a:gridCol w="1451426">
                  <a:extLst>
                    <a:ext uri="{9D8B030D-6E8A-4147-A177-3AD203B41FA5}">
                      <a16:colId xmlns:a16="http://schemas.microsoft.com/office/drawing/2014/main" val="554710604"/>
                    </a:ext>
                  </a:extLst>
                </a:gridCol>
                <a:gridCol w="1451426">
                  <a:extLst>
                    <a:ext uri="{9D8B030D-6E8A-4147-A177-3AD203B41FA5}">
                      <a16:colId xmlns:a16="http://schemas.microsoft.com/office/drawing/2014/main" val="1798381344"/>
                    </a:ext>
                  </a:extLst>
                </a:gridCol>
                <a:gridCol w="174264">
                  <a:extLst>
                    <a:ext uri="{9D8B030D-6E8A-4147-A177-3AD203B41FA5}">
                      <a16:colId xmlns:a16="http://schemas.microsoft.com/office/drawing/2014/main" val="20002"/>
                    </a:ext>
                  </a:extLst>
                </a:gridCol>
                <a:gridCol w="174264">
                  <a:extLst>
                    <a:ext uri="{9D8B030D-6E8A-4147-A177-3AD203B41FA5}">
                      <a16:colId xmlns:a16="http://schemas.microsoft.com/office/drawing/2014/main" val="3308361312"/>
                    </a:ext>
                  </a:extLst>
                </a:gridCol>
                <a:gridCol w="174264">
                  <a:extLst>
                    <a:ext uri="{9D8B030D-6E8A-4147-A177-3AD203B41FA5}">
                      <a16:colId xmlns:a16="http://schemas.microsoft.com/office/drawing/2014/main" val="3846134067"/>
                    </a:ext>
                  </a:extLst>
                </a:gridCol>
                <a:gridCol w="174264">
                  <a:extLst>
                    <a:ext uri="{9D8B030D-6E8A-4147-A177-3AD203B41FA5}">
                      <a16:colId xmlns:a16="http://schemas.microsoft.com/office/drawing/2014/main" val="4226085083"/>
                    </a:ext>
                  </a:extLst>
                </a:gridCol>
              </a:tblGrid>
              <a:tr h="288032">
                <a:tc>
                  <a:txBody>
                    <a:bodyPr/>
                    <a:lstStyle/>
                    <a:p>
                      <a:pPr algn="l" fontAlgn="b"/>
                      <a:r>
                        <a:rPr lang="es-CO" sz="1100" b="1" i="0" u="none" strike="noStrike" dirty="0" smtClean="0">
                          <a:solidFill>
                            <a:schemeClr val="tx1"/>
                          </a:solidFill>
                          <a:effectLst/>
                          <a:latin typeface="Arial Narrow" panose="020B0606020202030204" pitchFamily="34" charset="0"/>
                        </a:rPr>
                        <a:t>Tuberculosis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392865"/>
                  </a:ext>
                </a:extLst>
              </a:tr>
              <a:tr h="0">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3238940"/>
                  </a:ext>
                </a:extLst>
              </a:tr>
              <a:tr h="173917">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INMUNOPREVENENIBLES</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89142947"/>
                  </a:ext>
                </a:extLst>
              </a:tr>
              <a:tr h="263882">
                <a:tc gridSpan="4">
                  <a:txBody>
                    <a:bodyPr/>
                    <a:lstStyle/>
                    <a:p>
                      <a:pPr algn="l" fontAlgn="b"/>
                      <a:r>
                        <a:rPr lang="es-CO" sz="1100" b="1" i="0" u="none" strike="noStrike" dirty="0" smtClean="0">
                          <a:solidFill>
                            <a:schemeClr val="tx1"/>
                          </a:solidFill>
                          <a:effectLst/>
                          <a:latin typeface="Arial Narrow" panose="020B0606020202030204" pitchFamily="34" charset="0"/>
                        </a:rPr>
                        <a:t>Tosferina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6</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4897074"/>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Parotiditis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8</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7983688"/>
                  </a:ext>
                </a:extLst>
              </a:tr>
              <a:tr h="220357">
                <a:tc gridSpan="4">
                  <a:txBody>
                    <a:bodyPr/>
                    <a:lstStyle/>
                    <a:p>
                      <a:pPr algn="l" fontAlgn="b"/>
                      <a:r>
                        <a:rPr lang="es-CO" sz="1100" b="1" i="0" u="none" strike="noStrike" dirty="0" smtClean="0">
                          <a:solidFill>
                            <a:schemeClr val="tx1"/>
                          </a:solidFill>
                          <a:effectLst/>
                          <a:latin typeface="Arial Narrow" panose="020B0606020202030204" pitchFamily="34" charset="0"/>
                        </a:rPr>
                        <a:t>Varicela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11347"/>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Meningitis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9256390"/>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Parálisis flácida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8395484"/>
                  </a:ext>
                </a:extLst>
              </a:tr>
              <a:tr h="367261">
                <a:tc gridSpan="4">
                  <a:txBody>
                    <a:bodyPr/>
                    <a:lstStyle/>
                    <a:p>
                      <a:pPr algn="l" fontAlgn="b"/>
                      <a:r>
                        <a:rPr lang="es-CO" sz="1100" b="1" i="0" u="none" strike="noStrike" dirty="0" smtClean="0">
                          <a:solidFill>
                            <a:schemeClr val="tx1"/>
                          </a:solidFill>
                          <a:effectLst/>
                          <a:latin typeface="Arial Narrow" panose="020B0606020202030204" pitchFamily="34" charset="0"/>
                        </a:rPr>
                        <a:t>Síndrome de rubéola congénita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651942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Tétanos accidental</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81633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EAPV</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061106"/>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Difteria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284023"/>
                  </a:ext>
                </a:extLst>
              </a:tr>
              <a:tr h="369258">
                <a:tc gridSpan="4">
                  <a:txBody>
                    <a:bodyPr/>
                    <a:lstStyle/>
                    <a:p>
                      <a:pPr algn="l" fontAlgn="b"/>
                      <a:r>
                        <a:rPr lang="es-CO" sz="1100" b="1" i="0" u="none" strike="noStrike" dirty="0" smtClean="0">
                          <a:solidFill>
                            <a:schemeClr val="tx1"/>
                          </a:solidFill>
                          <a:effectLst/>
                          <a:latin typeface="Arial Narrow" panose="020B0606020202030204" pitchFamily="34" charset="0"/>
                        </a:rPr>
                        <a:t>Sarampión y rubéola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4874551"/>
                  </a:ext>
                </a:extLst>
              </a:tr>
              <a:tr h="269711">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Hepatitis A</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14</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71252">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kern="1200" dirty="0" smtClean="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2145267"/>
                  </a:ext>
                </a:extLst>
              </a:tr>
              <a:tr h="229424">
                <a:tc gridSpan="4">
                  <a:txBody>
                    <a:bodyPr/>
                    <a:lstStyle/>
                    <a:p>
                      <a:r>
                        <a:rPr lang="en-US" sz="1100" b="1" i="0" u="none" strike="noStrike" kern="1200" dirty="0" smtClean="0">
                          <a:solidFill>
                            <a:schemeClr val="tx1"/>
                          </a:solidFill>
                          <a:effectLst/>
                          <a:latin typeface="Arial Narrow" panose="020B0606020202030204" pitchFamily="34" charset="0"/>
                          <a:ea typeface="+mn-ea"/>
                          <a:cs typeface="+mn-cs"/>
                        </a:rPr>
                        <a:t>INTOXICACIONES</a:t>
                      </a:r>
                      <a:endParaRPr lang="en-US" sz="1100" b="1" i="0" u="none" strike="noStrike" kern="1200" dirty="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16</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909276"/>
                  </a:ext>
                </a:extLst>
              </a:tr>
              <a:tr h="582079">
                <a:tc gridSpan="2">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17</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58944">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rPr>
                        <a:t>Consumo de antibióticos en el ámbito hospitalario</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20</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458864489"/>
                  </a:ext>
                </a:extLst>
              </a:tr>
              <a:tr h="0">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547242933"/>
                  </a:ext>
                </a:extLst>
              </a:tr>
              <a:tr h="0">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baseline="0" dirty="0" smtClean="0">
                        <a:solidFill>
                          <a:schemeClr val="tx1"/>
                        </a:solidFill>
                        <a:effectLst/>
                        <a:latin typeface="Arial Narrow" panose="020B060602020203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22</a:t>
                      </a: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52369101"/>
                  </a:ext>
                </a:extLst>
              </a:tr>
            </a:tbl>
          </a:graphicData>
        </a:graphic>
      </p:graphicFrame>
    </p:spTree>
    <p:extLst>
      <p:ext uri="{BB962C8B-B14F-4D97-AF65-F5344CB8AC3E}">
        <p14:creationId xmlns:p14="http://schemas.microsoft.com/office/powerpoint/2010/main" val="37073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 y="0"/>
            <a:ext cx="2146121" cy="283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1" y="2824178"/>
            <a:ext cx="2160574" cy="284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56655" y="827584"/>
            <a:ext cx="2198184" cy="276999"/>
          </a:xfrm>
          <a:prstGeom prst="rect">
            <a:avLst/>
          </a:prstGeom>
          <a:noFill/>
        </p:spPr>
        <p:txBody>
          <a:bodyPr wrap="square" rtlCol="0">
            <a:spAutoFit/>
          </a:bodyPr>
          <a:lstStyle/>
          <a:p>
            <a:pPr algn="ctr"/>
            <a:r>
              <a:rPr lang="es-ES" sz="1200" b="1" dirty="0" smtClean="0">
                <a:latin typeface="Arial Narrow" panose="020B0606020202030204" pitchFamily="34" charset="0"/>
              </a:rPr>
              <a:t>Junio </a:t>
            </a:r>
            <a:r>
              <a:rPr lang="es-ES" sz="1200" b="1" dirty="0">
                <a:latin typeface="Arial Narrow" panose="020B0606020202030204" pitchFamily="34" charset="0"/>
              </a:rPr>
              <a:t>2021</a:t>
            </a: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3200"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87</a:t>
              </a:r>
              <a:endParaRPr lang="es-ES" sz="2000" b="1" dirty="0">
                <a:latin typeface="Arial Narrow" panose="020B0606020202030204" pitchFamily="34" charset="0"/>
              </a:endParaRPr>
            </a:p>
          </p:txBody>
        </p:sp>
      </p:grpSp>
      <p:sp>
        <p:nvSpPr>
          <p:cNvPr id="9" name="8 CuadroTexto"/>
          <p:cNvSpPr txBox="1"/>
          <p:nvPr/>
        </p:nvSpPr>
        <p:spPr>
          <a:xfrm>
            <a:off x="494426" y="4716016"/>
            <a:ext cx="1686305" cy="830997"/>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a:t>
            </a:r>
            <a:r>
              <a:rPr lang="es-ES" sz="1200" b="1" dirty="0" smtClean="0">
                <a:latin typeface="Arial Narrow" panose="020B0606020202030204" pitchFamily="34" charset="0"/>
              </a:rPr>
              <a:t>--52% </a:t>
            </a:r>
            <a:r>
              <a:rPr lang="es-ES" sz="1200" b="1" dirty="0">
                <a:latin typeface="Arial Narrow" panose="020B0606020202030204" pitchFamily="34" charset="0"/>
              </a:rPr>
              <a:t>menos respecto al mismo periodo del año anterior</a:t>
            </a: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134657" y="2140686"/>
            <a:ext cx="4946011" cy="923330"/>
          </a:xfrm>
          <a:prstGeom prst="rect">
            <a:avLst/>
          </a:prstGeom>
        </p:spPr>
        <p:txBody>
          <a:bodyPr wrap="square">
            <a:spAutoFit/>
          </a:bodyPr>
          <a:lstStyle/>
          <a:p>
            <a:r>
              <a:rPr lang="es-CO" sz="900" dirty="0">
                <a:latin typeface="Arial Narrow" panose="020B0606020202030204" pitchFamily="34" charset="0"/>
              </a:rPr>
              <a:t>NOTA: La notificación inicia en mayo de 2018 y desde el 2019 se evidencia aumento en la notificación,  para el año 2020 el inicio de la pandemia por SARS 2 disminuyó el número de cirugías programadas, este comportamiento continua en el año 2021.</a:t>
            </a:r>
          </a:p>
          <a:p>
            <a:r>
              <a:rPr lang="es-ES" sz="9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mensual </a:t>
            </a:r>
            <a:r>
              <a:rPr lang="es-CO" sz="900" dirty="0">
                <a:latin typeface="Arial Narrow" panose="020B0606020202030204" pitchFamily="34" charset="0"/>
              </a:rPr>
              <a:t>de la notificación de Infección sitio quirúrgico</a:t>
            </a:r>
            <a:r>
              <a:rPr lang="es-ES" sz="900" dirty="0">
                <a:latin typeface="Arial Narrow" panose="020B0606020202030204" pitchFamily="34" charset="0"/>
              </a:rPr>
              <a:t>. Medellín, </a:t>
            </a:r>
            <a:r>
              <a:rPr lang="es-ES" sz="900" dirty="0" smtClean="0">
                <a:latin typeface="Arial Narrow" panose="020B0606020202030204" pitchFamily="34" charset="0"/>
              </a:rPr>
              <a:t>junio </a:t>
            </a:r>
            <a:r>
              <a:rPr lang="es-ES" sz="900" dirty="0">
                <a:latin typeface="Arial Narrow" panose="020B0606020202030204" pitchFamily="34" charset="0"/>
              </a:rPr>
              <a:t>(acumulado) de 2020-2021.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652120"/>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52120"/>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20</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2"/>
            <a:ext cx="2208885" cy="646331"/>
          </a:xfrm>
          <a:noFill/>
        </p:spPr>
        <p:txBody>
          <a:bodyPr wrap="square" rtlCol="0">
            <a:spAutoFit/>
          </a:bodyPr>
          <a:lstStyle/>
          <a:p>
            <a:r>
              <a:rPr lang="es-ES" sz="1800" b="1" dirty="0">
                <a:solidFill>
                  <a:srgbClr val="C00000"/>
                </a:solidFill>
                <a:latin typeface="Arial Narrow" panose="020B0606020202030204" pitchFamily="34" charset="0"/>
                <a:ea typeface="+mn-ea"/>
                <a:cs typeface="+mn-cs"/>
              </a:rPr>
              <a:t>Infección de sitio quirúrgico- ISQ</a:t>
            </a:r>
          </a:p>
        </p:txBody>
      </p:sp>
      <p:cxnSp>
        <p:nvCxnSpPr>
          <p:cNvPr id="40" name="39 Conector recto de flecha"/>
          <p:cNvCxnSpPr/>
          <p:nvPr/>
        </p:nvCxnSpPr>
        <p:spPr>
          <a:xfrm>
            <a:off x="2160574" y="5652120"/>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2152405" y="4217897"/>
            <a:ext cx="4946061" cy="2364"/>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3004230"/>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3691387" y="2987824"/>
            <a:ext cx="3446504"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a:latin typeface="Arial Narrow" panose="020B0606020202030204" pitchFamily="34" charset="0"/>
                </a:rPr>
                <a:t>Indicadores mes de </a:t>
              </a:r>
              <a:r>
                <a:rPr lang="es-ES" sz="1200" b="1" dirty="0" smtClean="0">
                  <a:latin typeface="Arial Narrow" panose="020B0606020202030204" pitchFamily="34" charset="0"/>
                </a:rPr>
                <a:t>junio  </a:t>
              </a:r>
              <a:r>
                <a:rPr lang="es-ES" sz="1200" b="1" dirty="0">
                  <a:latin typeface="Arial Narrow" panose="020B0606020202030204" pitchFamily="34" charset="0"/>
                </a:rPr>
                <a:t>2021</a:t>
              </a:r>
            </a:p>
          </p:txBody>
        </p:sp>
      </p:grpSp>
      <p:sp>
        <p:nvSpPr>
          <p:cNvPr id="54" name="53 CuadroTexto"/>
          <p:cNvSpPr txBox="1"/>
          <p:nvPr/>
        </p:nvSpPr>
        <p:spPr>
          <a:xfrm>
            <a:off x="2060147" y="4465341"/>
            <a:ext cx="1484246"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Colecistectomía </a:t>
            </a:r>
            <a:endParaRPr lang="es-ES" sz="1200" b="1" dirty="0">
              <a:latin typeface="Arial Narrow" panose="020B0606020202030204" pitchFamily="34" charset="0"/>
            </a:endParaRPr>
          </a:p>
        </p:txBody>
      </p:sp>
      <p:sp>
        <p:nvSpPr>
          <p:cNvPr id="55" name="54 CuadroTexto"/>
          <p:cNvSpPr txBox="1"/>
          <p:nvPr/>
        </p:nvSpPr>
        <p:spPr>
          <a:xfrm>
            <a:off x="3431336" y="4411833"/>
            <a:ext cx="1438944"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0,25%</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8 casos/3229</a:t>
            </a:r>
            <a:endParaRPr lang="es-ES" sz="1200" b="1" dirty="0">
              <a:latin typeface="Arial Narrow" panose="020B0606020202030204" pitchFamily="34" charset="0"/>
            </a:endParaRPr>
          </a:p>
          <a:p>
            <a:pPr algn="ctr"/>
            <a:r>
              <a:rPr lang="es-ES" sz="1200" b="1" dirty="0">
                <a:latin typeface="Arial Narrow" panose="020B0606020202030204" pitchFamily="34" charset="0"/>
              </a:rPr>
              <a:t>colecistectomías</a:t>
            </a:r>
          </a:p>
        </p:txBody>
      </p:sp>
      <p:sp>
        <p:nvSpPr>
          <p:cNvPr id="56" name="55 CuadroTexto"/>
          <p:cNvSpPr txBox="1"/>
          <p:nvPr/>
        </p:nvSpPr>
        <p:spPr>
          <a:xfrm>
            <a:off x="4641045" y="3330269"/>
            <a:ext cx="1345610"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Herniorrafia </a:t>
            </a:r>
            <a:endParaRPr lang="es-ES" sz="1200" b="1" dirty="0">
              <a:latin typeface="Arial Narrow" panose="020B0606020202030204" pitchFamily="34" charset="0"/>
            </a:endParaRPr>
          </a:p>
        </p:txBody>
      </p:sp>
      <p:sp>
        <p:nvSpPr>
          <p:cNvPr id="58" name="57 CuadroTexto"/>
          <p:cNvSpPr txBox="1"/>
          <p:nvPr/>
        </p:nvSpPr>
        <p:spPr>
          <a:xfrm>
            <a:off x="5850790" y="3290950"/>
            <a:ext cx="1638092"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0,51%</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15 casos/2958 </a:t>
            </a:r>
            <a:r>
              <a:rPr lang="es-ES" sz="1200" b="1" dirty="0" err="1">
                <a:latin typeface="Arial Narrow" panose="020B0606020202030204" pitchFamily="34" charset="0"/>
              </a:rPr>
              <a:t>herniorrafias</a:t>
            </a:r>
            <a:endParaRPr lang="es-ES" sz="1200" b="1" dirty="0">
              <a:latin typeface="Arial Narrow" panose="020B0606020202030204" pitchFamily="34" charset="0"/>
            </a:endParaRPr>
          </a:p>
        </p:txBody>
      </p:sp>
      <p:sp>
        <p:nvSpPr>
          <p:cNvPr id="59" name="58 CuadroTexto"/>
          <p:cNvSpPr txBox="1"/>
          <p:nvPr/>
        </p:nvSpPr>
        <p:spPr>
          <a:xfrm>
            <a:off x="4643489" y="4429751"/>
            <a:ext cx="1345610" cy="1107996"/>
          </a:xfrm>
          <a:prstGeom prst="rect">
            <a:avLst/>
          </a:prstGeom>
          <a:noFill/>
        </p:spPr>
        <p:txBody>
          <a:bodyPr wrap="square" rtlCol="0">
            <a:spAutoFit/>
          </a:bodyPr>
          <a:lstStyle/>
          <a:p>
            <a:pPr algn="ctr"/>
            <a:r>
              <a:rPr lang="es-CO" sz="1100" b="1" dirty="0">
                <a:latin typeface="Arial Narrow" panose="020B0606020202030204" pitchFamily="34" charset="0"/>
              </a:rPr>
              <a:t>Proporción incidencia de ISQ   Revascularización miocárdica con</a:t>
            </a:r>
          </a:p>
          <a:p>
            <a:pPr algn="ctr"/>
            <a:r>
              <a:rPr lang="es-CO" sz="1100" b="1" dirty="0">
                <a:latin typeface="Arial Narrow" panose="020B0606020202030204" pitchFamily="34" charset="0"/>
              </a:rPr>
              <a:t>incisión torácica y del sitio donante</a:t>
            </a:r>
            <a:endParaRPr lang="es-ES" sz="1100" b="1" dirty="0">
              <a:latin typeface="Arial Narrow" panose="020B0606020202030204" pitchFamily="34" charset="0"/>
            </a:endParaRPr>
          </a:p>
        </p:txBody>
      </p:sp>
      <p:sp>
        <p:nvSpPr>
          <p:cNvPr id="60" name="59 CuadroTexto"/>
          <p:cNvSpPr txBox="1"/>
          <p:nvPr/>
        </p:nvSpPr>
        <p:spPr>
          <a:xfrm>
            <a:off x="6024358" y="4571285"/>
            <a:ext cx="1248500" cy="615553"/>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5,12%</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11 casos/215</a:t>
            </a:r>
            <a:endParaRPr lang="es-ES" sz="1200" b="1" dirty="0">
              <a:latin typeface="Arial Narrow" panose="020B0606020202030204" pitchFamily="34" charset="0"/>
            </a:endParaRPr>
          </a:p>
          <a:p>
            <a:pPr algn="ctr"/>
            <a:r>
              <a:rPr lang="es-ES" sz="1000" b="1" dirty="0">
                <a:latin typeface="Arial Narrow" panose="020B0606020202030204" pitchFamily="34" charset="0"/>
              </a:rPr>
              <a:t>Revascularizaciones</a:t>
            </a:r>
          </a:p>
        </p:txBody>
      </p:sp>
      <p:sp>
        <p:nvSpPr>
          <p:cNvPr id="2" name="1 Flecha derecha"/>
          <p:cNvSpPr/>
          <p:nvPr/>
        </p:nvSpPr>
        <p:spPr>
          <a:xfrm>
            <a:off x="3396716" y="3395095"/>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60 Flecha derecha"/>
          <p:cNvSpPr/>
          <p:nvPr/>
        </p:nvSpPr>
        <p:spPr>
          <a:xfrm>
            <a:off x="3384426" y="4590933"/>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61 Flecha derecha"/>
          <p:cNvSpPr/>
          <p:nvPr/>
        </p:nvSpPr>
        <p:spPr>
          <a:xfrm>
            <a:off x="5986655" y="3381611"/>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63 Flecha derecha"/>
          <p:cNvSpPr/>
          <p:nvPr/>
        </p:nvSpPr>
        <p:spPr>
          <a:xfrm>
            <a:off x="5945385" y="4590933"/>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2" name="11 Grupo"/>
          <p:cNvGrpSpPr/>
          <p:nvPr/>
        </p:nvGrpSpPr>
        <p:grpSpPr>
          <a:xfrm>
            <a:off x="3181993" y="6126253"/>
            <a:ext cx="781070" cy="1629105"/>
            <a:chOff x="1944266" y="6012160"/>
            <a:chExt cx="781070" cy="1629105"/>
          </a:xfrm>
        </p:grpSpPr>
        <p:sp>
          <p:nvSpPr>
            <p:cNvPr id="65" name="64 Rectángulo redondeado"/>
            <p:cNvSpPr/>
            <p:nvPr/>
          </p:nvSpPr>
          <p:spPr>
            <a:xfrm>
              <a:off x="1966078" y="6965805"/>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79%</a:t>
              </a:r>
              <a:endParaRPr lang="es-ES" sz="1600" b="1" dirty="0">
                <a:solidFill>
                  <a:schemeClr val="tx1"/>
                </a:solidFill>
                <a:latin typeface="Arial Narrow" panose="020B0606020202030204" pitchFamily="34" charset="0"/>
              </a:endParaRPr>
            </a:p>
          </p:txBody>
        </p:sp>
        <p:sp>
          <p:nvSpPr>
            <p:cNvPr id="66" name="65 Rectángulo"/>
            <p:cNvSpPr/>
            <p:nvPr/>
          </p:nvSpPr>
          <p:spPr>
            <a:xfrm>
              <a:off x="1944266" y="6692505"/>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7" name="66 Rectángulo"/>
            <p:cNvSpPr/>
            <p:nvPr/>
          </p:nvSpPr>
          <p:spPr>
            <a:xfrm>
              <a:off x="1944266" y="7310405"/>
              <a:ext cx="781070" cy="330860"/>
            </a:xfrm>
            <a:prstGeom prst="rect">
              <a:avLst/>
            </a:prstGeom>
          </p:spPr>
          <p:txBody>
            <a:bodyPr wrap="square">
              <a:spAutoFit/>
            </a:bodyPr>
            <a:lstStyle/>
            <a:p>
              <a:pPr algn="ctr"/>
              <a:r>
                <a:rPr lang="es-ES" sz="1050" b="1" dirty="0" smtClean="0">
                  <a:latin typeface="Arial Narrow" panose="020B0606020202030204" pitchFamily="34" charset="0"/>
                </a:rPr>
                <a:t>69 </a:t>
              </a:r>
              <a:r>
                <a:rPr lang="es-ES" sz="1050" b="1" dirty="0">
                  <a:latin typeface="Arial Narrow" panose="020B0606020202030204" pitchFamily="34" charset="0"/>
                </a:rPr>
                <a:t>casos</a:t>
              </a:r>
            </a:p>
            <a:p>
              <a:pPr algn="ctr"/>
              <a:endParaRPr lang="es-CO" sz="500" dirty="0"/>
            </a:p>
          </p:txBody>
        </p:sp>
        <p:pic>
          <p:nvPicPr>
            <p:cNvPr id="72"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9313" t="7366" r="56038"/>
            <a:stretch/>
          </p:blipFill>
          <p:spPr bwMode="auto">
            <a:xfrm>
              <a:off x="1970481" y="6012160"/>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15 Grupo"/>
          <p:cNvGrpSpPr/>
          <p:nvPr/>
        </p:nvGrpSpPr>
        <p:grpSpPr>
          <a:xfrm>
            <a:off x="4006944" y="6117464"/>
            <a:ext cx="740068" cy="1587880"/>
            <a:chOff x="4737493" y="6457800"/>
            <a:chExt cx="740068" cy="1587880"/>
          </a:xfrm>
        </p:grpSpPr>
        <p:grpSp>
          <p:nvGrpSpPr>
            <p:cNvPr id="68" name="67 Grupo"/>
            <p:cNvGrpSpPr/>
            <p:nvPr/>
          </p:nvGrpSpPr>
          <p:grpSpPr>
            <a:xfrm>
              <a:off x="4737493" y="7134937"/>
              <a:ext cx="740068" cy="910743"/>
              <a:chOff x="5245046" y="1343108"/>
              <a:chExt cx="740068" cy="910743"/>
            </a:xfrm>
          </p:grpSpPr>
          <p:sp>
            <p:nvSpPr>
              <p:cNvPr id="69" name="68 Rectángulo redondeado"/>
              <p:cNvSpPr/>
              <p:nvPr/>
            </p:nvSpPr>
            <p:spPr>
              <a:xfrm>
                <a:off x="5245046" y="161590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0,0%</a:t>
                </a:r>
              </a:p>
            </p:txBody>
          </p:sp>
          <p:sp>
            <p:nvSpPr>
              <p:cNvPr id="70" name="69 Rectángulo"/>
              <p:cNvSpPr/>
              <p:nvPr/>
            </p:nvSpPr>
            <p:spPr>
              <a:xfrm>
                <a:off x="5245379" y="134310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69277" y="1999935"/>
                <a:ext cx="587020" cy="253916"/>
              </a:xfrm>
              <a:prstGeom prst="rect">
                <a:avLst/>
              </a:prstGeom>
            </p:spPr>
            <p:txBody>
              <a:bodyPr wrap="none">
                <a:spAutoFit/>
              </a:bodyPr>
              <a:lstStyle/>
              <a:p>
                <a:r>
                  <a:rPr lang="es-ES" sz="1050" b="1" dirty="0">
                    <a:latin typeface="Arial Narrow" panose="020B0606020202030204" pitchFamily="34" charset="0"/>
                  </a:rPr>
                  <a:t>0 casos</a:t>
                </a:r>
                <a:endParaRPr lang="es-CO" sz="1050" dirty="0"/>
              </a:p>
            </p:txBody>
          </p:sp>
        </p:grpSp>
        <p:pic>
          <p:nvPicPr>
            <p:cNvPr id="74"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p:blipFill>
          <p:spPr bwMode="auto">
            <a:xfrm>
              <a:off x="4817600" y="6457800"/>
              <a:ext cx="560412" cy="69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5"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2005519" y="6126253"/>
            <a:ext cx="813003" cy="70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656234" y="6790398"/>
            <a:ext cx="1518502" cy="930335"/>
            <a:chOff x="-80477" y="7090575"/>
            <a:chExt cx="1322828" cy="930335"/>
          </a:xfrm>
        </p:grpSpPr>
        <p:sp>
          <p:nvSpPr>
            <p:cNvPr id="77" name="76 CuadroTexto"/>
            <p:cNvSpPr txBox="1"/>
            <p:nvPr/>
          </p:nvSpPr>
          <p:spPr>
            <a:xfrm>
              <a:off x="-14122" y="709057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p:txBody>
        </p:sp>
        <p:sp>
          <p:nvSpPr>
            <p:cNvPr id="78" name="77 Rectángulo redondeado"/>
            <p:cNvSpPr/>
            <p:nvPr/>
          </p:nvSpPr>
          <p:spPr>
            <a:xfrm>
              <a:off x="-80477" y="7392456"/>
              <a:ext cx="1313348" cy="34765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69%</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2744" y="7759300"/>
              <a:ext cx="1229607" cy="261610"/>
            </a:xfrm>
            <a:prstGeom prst="rect">
              <a:avLst/>
            </a:prstGeom>
            <a:noFill/>
          </p:spPr>
          <p:txBody>
            <a:bodyPr wrap="square" rtlCol="0">
              <a:spAutoFit/>
            </a:bodyPr>
            <a:lstStyle/>
            <a:p>
              <a:pPr algn="ctr"/>
              <a:r>
                <a:rPr lang="es-ES" sz="1050" b="1" dirty="0" smtClean="0">
                  <a:latin typeface="Arial Narrow" panose="020B0606020202030204" pitchFamily="34" charset="0"/>
                </a:rPr>
                <a:t>60 </a:t>
              </a:r>
              <a:r>
                <a:rPr lang="es-ES" sz="1050" b="1" dirty="0">
                  <a:latin typeface="Arial Narrow" panose="020B0606020202030204" pitchFamily="34" charset="0"/>
                </a:rPr>
                <a:t>casos</a:t>
              </a:r>
            </a:p>
          </p:txBody>
        </p:sp>
      </p:grpSp>
      <p:grpSp>
        <p:nvGrpSpPr>
          <p:cNvPr id="21" name="20 Grupo"/>
          <p:cNvGrpSpPr/>
          <p:nvPr/>
        </p:nvGrpSpPr>
        <p:grpSpPr>
          <a:xfrm>
            <a:off x="5749295" y="6009980"/>
            <a:ext cx="1523563" cy="930826"/>
            <a:chOff x="5422559" y="6082599"/>
            <a:chExt cx="1523563" cy="930826"/>
          </a:xfrm>
        </p:grpSpPr>
        <p:sp>
          <p:nvSpPr>
            <p:cNvPr id="84" name="83 Rectángulo redondeado"/>
            <p:cNvSpPr/>
            <p:nvPr/>
          </p:nvSpPr>
          <p:spPr>
            <a:xfrm>
              <a:off x="5622458"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43,6%</a:t>
              </a:r>
              <a:endParaRPr lang="es-ES" sz="1600" b="1" dirty="0">
                <a:solidFill>
                  <a:schemeClr val="tx1"/>
                </a:solidFill>
                <a:latin typeface="Arial Narrow" panose="020B0606020202030204" pitchFamily="34" charset="0"/>
              </a:endParaRPr>
            </a:p>
          </p:txBody>
        </p:sp>
        <p:sp>
          <p:nvSpPr>
            <p:cNvPr id="85" name="84 Rectángulo"/>
            <p:cNvSpPr/>
            <p:nvPr/>
          </p:nvSpPr>
          <p:spPr>
            <a:xfrm>
              <a:off x="5422559" y="6082599"/>
              <a:ext cx="1523563" cy="246221"/>
            </a:xfrm>
            <a:prstGeom prst="rect">
              <a:avLst/>
            </a:prstGeom>
          </p:spPr>
          <p:txBody>
            <a:bodyPr wrap="square">
              <a:spAutoFit/>
            </a:bodyPr>
            <a:lstStyle/>
            <a:p>
              <a:r>
                <a:rPr lang="es-ES" sz="1000" b="1" u="sng" dirty="0">
                  <a:latin typeface="Arial Narrow" panose="020B0606020202030204" pitchFamily="34" charset="0"/>
                </a:rPr>
                <a:t>Electiva</a:t>
              </a:r>
              <a:endParaRPr lang="es-ES" sz="1000" b="1" u="sng" dirty="0">
                <a:solidFill>
                  <a:sysClr val="windowText" lastClr="000000"/>
                </a:solidFill>
                <a:latin typeface="Arial Narrow" panose="020B0606020202030204" pitchFamily="34" charset="0"/>
              </a:endParaRPr>
            </a:p>
          </p:txBody>
        </p:sp>
        <p:sp>
          <p:nvSpPr>
            <p:cNvPr id="86" name="85 Rectángulo"/>
            <p:cNvSpPr/>
            <p:nvPr/>
          </p:nvSpPr>
          <p:spPr>
            <a:xfrm>
              <a:off x="5640561" y="6736426"/>
              <a:ext cx="720069" cy="276999"/>
            </a:xfrm>
            <a:prstGeom prst="rect">
              <a:avLst/>
            </a:prstGeom>
          </p:spPr>
          <p:txBody>
            <a:bodyPr wrap="none">
              <a:spAutoFit/>
            </a:bodyPr>
            <a:lstStyle/>
            <a:p>
              <a:r>
                <a:rPr lang="es-ES" sz="1200" b="1" dirty="0" smtClean="0">
                  <a:latin typeface="Arial Narrow" panose="020B0606020202030204" pitchFamily="34" charset="0"/>
                </a:rPr>
                <a:t>38 </a:t>
              </a:r>
              <a:r>
                <a:rPr lang="es-ES" sz="1200" b="1" dirty="0">
                  <a:latin typeface="Arial Narrow" panose="020B0606020202030204" pitchFamily="34" charset="0"/>
                </a:rPr>
                <a:t>casos</a:t>
              </a:r>
              <a:endParaRPr lang="es-CO" sz="1200" dirty="0"/>
            </a:p>
          </p:txBody>
        </p:sp>
      </p:grpSp>
      <p:grpSp>
        <p:nvGrpSpPr>
          <p:cNvPr id="22" name="21 Grupo"/>
          <p:cNvGrpSpPr/>
          <p:nvPr/>
        </p:nvGrpSpPr>
        <p:grpSpPr>
          <a:xfrm>
            <a:off x="4824586" y="6148480"/>
            <a:ext cx="1234015" cy="1939154"/>
            <a:chOff x="4730544" y="5604597"/>
            <a:chExt cx="1091680" cy="2816008"/>
          </a:xfrm>
        </p:grpSpPr>
        <p:pic>
          <p:nvPicPr>
            <p:cNvPr id="1029" name="Picture 5"/>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4760429" y="6201698"/>
              <a:ext cx="595014" cy="40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82 Rectángulo"/>
            <p:cNvSpPr/>
            <p:nvPr/>
          </p:nvSpPr>
          <p:spPr>
            <a:xfrm>
              <a:off x="4730544" y="6652739"/>
              <a:ext cx="1091680" cy="461434"/>
            </a:xfrm>
            <a:prstGeom prst="rect">
              <a:avLst/>
            </a:prstGeom>
          </p:spPr>
          <p:txBody>
            <a:bodyPr wrap="square">
              <a:spAutoFit/>
            </a:bodyPr>
            <a:lstStyle/>
            <a:p>
              <a:r>
                <a:rPr lang="es-CO" sz="1050" b="1" u="sng" dirty="0">
                  <a:latin typeface="Arial Narrow" panose="020B0606020202030204" pitchFamily="34" charset="0"/>
                </a:rPr>
                <a:t>Tipo de procedimiento</a:t>
              </a:r>
              <a:endParaRPr lang="es-ES" sz="1050" b="1" u="sng" dirty="0">
                <a:solidFill>
                  <a:sysClr val="windowText" lastClr="000000"/>
                </a:solidFill>
                <a:latin typeface="Arial Narrow" panose="020B0606020202030204" pitchFamily="34" charset="0"/>
              </a:endParaRPr>
            </a:p>
          </p:txBody>
        </p:sp>
        <p:sp>
          <p:nvSpPr>
            <p:cNvPr id="20" name="19 Cerrar llave"/>
            <p:cNvSpPr/>
            <p:nvPr/>
          </p:nvSpPr>
          <p:spPr>
            <a:xfrm>
              <a:off x="5436682" y="5604597"/>
              <a:ext cx="240655" cy="281600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pSp>
      <p:grpSp>
        <p:nvGrpSpPr>
          <p:cNvPr id="87" name="86 Grupo"/>
          <p:cNvGrpSpPr/>
          <p:nvPr/>
        </p:nvGrpSpPr>
        <p:grpSpPr>
          <a:xfrm>
            <a:off x="5955241" y="7156632"/>
            <a:ext cx="795527" cy="921751"/>
            <a:chOff x="5513607" y="6082599"/>
            <a:chExt cx="795527" cy="921751"/>
          </a:xfrm>
        </p:grpSpPr>
        <p:sp>
          <p:nvSpPr>
            <p:cNvPr id="88" name="87 Rectángulo redondeado"/>
            <p:cNvSpPr/>
            <p:nvPr/>
          </p:nvSpPr>
          <p:spPr>
            <a:xfrm>
              <a:off x="5540570"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56,4%</a:t>
              </a:r>
              <a:endParaRPr lang="es-ES" sz="1600" b="1" dirty="0">
                <a:solidFill>
                  <a:schemeClr val="tx1"/>
                </a:solidFill>
                <a:latin typeface="Arial Narrow" panose="020B0606020202030204" pitchFamily="34" charset="0"/>
              </a:endParaRPr>
            </a:p>
          </p:txBody>
        </p:sp>
        <p:sp>
          <p:nvSpPr>
            <p:cNvPr id="89" name="88 Rectángulo"/>
            <p:cNvSpPr/>
            <p:nvPr/>
          </p:nvSpPr>
          <p:spPr>
            <a:xfrm>
              <a:off x="5513607" y="6082599"/>
              <a:ext cx="777777" cy="246221"/>
            </a:xfrm>
            <a:prstGeom prst="rect">
              <a:avLst/>
            </a:prstGeom>
          </p:spPr>
          <p:txBody>
            <a:bodyPr wrap="none">
              <a:spAutoFit/>
            </a:bodyPr>
            <a:lstStyle/>
            <a:p>
              <a:r>
                <a:rPr lang="es-ES" sz="1000" b="1" u="sng" dirty="0">
                  <a:latin typeface="Arial Narrow" panose="020B0606020202030204" pitchFamily="34" charset="0"/>
                </a:rPr>
                <a:t>Emergencia</a:t>
              </a:r>
              <a:endParaRPr lang="es-ES" sz="1000" b="1" u="sng" dirty="0">
                <a:solidFill>
                  <a:sysClr val="windowText" lastClr="000000"/>
                </a:solidFill>
                <a:latin typeface="Arial Narrow" panose="020B0606020202030204" pitchFamily="34" charset="0"/>
              </a:endParaRPr>
            </a:p>
          </p:txBody>
        </p:sp>
        <p:sp>
          <p:nvSpPr>
            <p:cNvPr id="90" name="89 Rectángulo"/>
            <p:cNvSpPr/>
            <p:nvPr/>
          </p:nvSpPr>
          <p:spPr>
            <a:xfrm>
              <a:off x="5589065" y="6727351"/>
              <a:ext cx="720069" cy="276999"/>
            </a:xfrm>
            <a:prstGeom prst="rect">
              <a:avLst/>
            </a:prstGeom>
          </p:spPr>
          <p:txBody>
            <a:bodyPr wrap="none">
              <a:spAutoFit/>
            </a:bodyPr>
            <a:lstStyle/>
            <a:p>
              <a:r>
                <a:rPr lang="es-ES" sz="1200" b="1" dirty="0" smtClean="0">
                  <a:latin typeface="Arial Narrow" panose="020B0606020202030204" pitchFamily="34" charset="0"/>
                </a:rPr>
                <a:t>49 </a:t>
              </a:r>
              <a:r>
                <a:rPr lang="es-ES" sz="1200" b="1" dirty="0">
                  <a:latin typeface="Arial Narrow" panose="020B0606020202030204" pitchFamily="34" charset="0"/>
                </a:rPr>
                <a:t>casos</a:t>
              </a:r>
              <a:endParaRPr lang="es-CO" sz="1200" dirty="0"/>
            </a:p>
          </p:txBody>
        </p:sp>
      </p:grpSp>
      <p:sp>
        <p:nvSpPr>
          <p:cNvPr id="96" name="95 Rectángulo"/>
          <p:cNvSpPr/>
          <p:nvPr/>
        </p:nvSpPr>
        <p:spPr>
          <a:xfrm>
            <a:off x="5112618" y="8748464"/>
            <a:ext cx="2016224"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Características de la ISQ Medellín,  </a:t>
            </a:r>
            <a:r>
              <a:rPr lang="es-ES" sz="700" dirty="0" smtClean="0">
                <a:latin typeface="Arial Narrow" panose="020B0606020202030204" pitchFamily="34" charset="0"/>
              </a:rPr>
              <a:t>junio (acumulado</a:t>
            </a:r>
            <a:r>
              <a:rPr lang="es-ES" sz="700" dirty="0">
                <a:latin typeface="Arial Narrow" panose="020B0606020202030204" pitchFamily="34" charset="0"/>
              </a:rPr>
              <a:t>) 2021. </a:t>
            </a:r>
          </a:p>
        </p:txBody>
      </p:sp>
      <p:sp>
        <p:nvSpPr>
          <p:cNvPr id="42" name="41 CuadroTexto"/>
          <p:cNvSpPr txBox="1"/>
          <p:nvPr/>
        </p:nvSpPr>
        <p:spPr>
          <a:xfrm>
            <a:off x="3350484" y="3339216"/>
            <a:ext cx="1448448"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0,88%</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53 casos/6052</a:t>
            </a:r>
          </a:p>
          <a:p>
            <a:pPr algn="ctr"/>
            <a:r>
              <a:rPr lang="es-ES" sz="1200" b="1" dirty="0" smtClean="0">
                <a:latin typeface="Arial Narrow" panose="020B0606020202030204" pitchFamily="34" charset="0"/>
              </a:rPr>
              <a:t>cesáreas</a:t>
            </a:r>
            <a:endParaRPr lang="es-ES" sz="1200" b="1" dirty="0">
              <a:latin typeface="Arial Narrow" panose="020B0606020202030204" pitchFamily="34" charset="0"/>
            </a:endParaRPr>
          </a:p>
        </p:txBody>
      </p:sp>
      <p:sp>
        <p:nvSpPr>
          <p:cNvPr id="39" name="38 CuadroTexto"/>
          <p:cNvSpPr txBox="1"/>
          <p:nvPr/>
        </p:nvSpPr>
        <p:spPr>
          <a:xfrm>
            <a:off x="2044649" y="3371658"/>
            <a:ext cx="1345610"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Cesárea</a:t>
            </a:r>
            <a:endParaRPr lang="es-ES" sz="1200" b="1" dirty="0">
              <a:latin typeface="Arial Narrow" panose="020B0606020202030204" pitchFamily="34" charset="0"/>
            </a:endParaRPr>
          </a:p>
        </p:txBody>
      </p:sp>
      <p:sp>
        <p:nvSpPr>
          <p:cNvPr id="3" name="2 CuadroTexto"/>
          <p:cNvSpPr txBox="1"/>
          <p:nvPr/>
        </p:nvSpPr>
        <p:spPr>
          <a:xfrm>
            <a:off x="50316" y="2589892"/>
            <a:ext cx="2204523" cy="230832"/>
          </a:xfrm>
          <a:prstGeom prst="rect">
            <a:avLst/>
          </a:prstGeom>
          <a:noFill/>
        </p:spPr>
        <p:txBody>
          <a:bodyPr wrap="square" rtlCol="0">
            <a:spAutoFit/>
          </a:bodyPr>
          <a:lstStyle/>
          <a:p>
            <a:r>
              <a:rPr lang="es-CO" sz="900" b="1" dirty="0">
                <a:latin typeface="Arial Narrow" panose="020B0606020202030204" pitchFamily="34" charset="0"/>
              </a:rPr>
              <a:t>Siglas:  ISQ -Infección de sitio quirúrgico, </a:t>
            </a:r>
          </a:p>
        </p:txBody>
      </p:sp>
      <p:sp>
        <p:nvSpPr>
          <p:cNvPr id="25" name="24 CuadroTexto"/>
          <p:cNvSpPr txBox="1"/>
          <p:nvPr/>
        </p:nvSpPr>
        <p:spPr>
          <a:xfrm>
            <a:off x="-194570" y="5917648"/>
            <a:ext cx="2375301" cy="230832"/>
          </a:xfrm>
          <a:prstGeom prst="rect">
            <a:avLst/>
          </a:prstGeom>
          <a:noFill/>
        </p:spPr>
        <p:txBody>
          <a:bodyPr wrap="square" rtlCol="0">
            <a:spAutoFit/>
          </a:bodyPr>
          <a:lstStyle/>
          <a:p>
            <a:pPr algn="ctr"/>
            <a:r>
              <a:rPr lang="es-CO" sz="900" b="1" dirty="0">
                <a:latin typeface="Arial Narrow" panose="020B0606020202030204" pitchFamily="34" charset="0"/>
              </a:rPr>
              <a:t>Proporción de agentes causales de ISO</a:t>
            </a:r>
          </a:p>
        </p:txBody>
      </p:sp>
      <p:pic>
        <p:nvPicPr>
          <p:cNvPr id="19" name="Imagen 18"/>
          <p:cNvPicPr>
            <a:picLocks noChangeAspect="1"/>
          </p:cNvPicPr>
          <p:nvPr/>
        </p:nvPicPr>
        <p:blipFill>
          <a:blip r:embed="rId9"/>
          <a:stretch>
            <a:fillRect/>
          </a:stretch>
        </p:blipFill>
        <p:spPr>
          <a:xfrm>
            <a:off x="1811195" y="7667084"/>
            <a:ext cx="3071127" cy="1468024"/>
          </a:xfrm>
          <a:prstGeom prst="rect">
            <a:avLst/>
          </a:prstGeom>
        </p:spPr>
      </p:pic>
      <p:pic>
        <p:nvPicPr>
          <p:cNvPr id="6" name="Imagen 5"/>
          <p:cNvPicPr>
            <a:picLocks noChangeAspect="1"/>
          </p:cNvPicPr>
          <p:nvPr/>
        </p:nvPicPr>
        <p:blipFill>
          <a:blip r:embed="rId10"/>
          <a:stretch>
            <a:fillRect/>
          </a:stretch>
        </p:blipFill>
        <p:spPr>
          <a:xfrm>
            <a:off x="2152405" y="402410"/>
            <a:ext cx="4831639" cy="1704162"/>
          </a:xfrm>
          <a:prstGeom prst="rect">
            <a:avLst/>
          </a:prstGeom>
        </p:spPr>
      </p:pic>
      <p:graphicFrame>
        <p:nvGraphicFramePr>
          <p:cNvPr id="17" name="16 Tabla"/>
          <p:cNvGraphicFramePr>
            <a:graphicFrameLocks noGrp="1"/>
          </p:cNvGraphicFramePr>
          <p:nvPr>
            <p:extLst/>
          </p:nvPr>
        </p:nvGraphicFramePr>
        <p:xfrm>
          <a:off x="76461" y="6084168"/>
          <a:ext cx="1626478" cy="3053715"/>
        </p:xfrm>
        <a:graphic>
          <a:graphicData uri="http://schemas.openxmlformats.org/drawingml/2006/table">
            <a:tbl>
              <a:tblPr/>
              <a:tblGrid>
                <a:gridCol w="955766">
                  <a:extLst>
                    <a:ext uri="{9D8B030D-6E8A-4147-A177-3AD203B41FA5}">
                      <a16:colId xmlns:a16="http://schemas.microsoft.com/office/drawing/2014/main" val="20000"/>
                    </a:ext>
                  </a:extLst>
                </a:gridCol>
                <a:gridCol w="335356">
                  <a:extLst>
                    <a:ext uri="{9D8B030D-6E8A-4147-A177-3AD203B41FA5}">
                      <a16:colId xmlns:a16="http://schemas.microsoft.com/office/drawing/2014/main" val="20001"/>
                    </a:ext>
                  </a:extLst>
                </a:gridCol>
                <a:gridCol w="335356">
                  <a:extLst>
                    <a:ext uri="{9D8B030D-6E8A-4147-A177-3AD203B41FA5}">
                      <a16:colId xmlns:a16="http://schemas.microsoft.com/office/drawing/2014/main" val="20002"/>
                    </a:ext>
                  </a:extLst>
                </a:gridCol>
              </a:tblGrid>
              <a:tr h="152400">
                <a:tc>
                  <a:txBody>
                    <a:bodyPr/>
                    <a:lstStyle/>
                    <a:p>
                      <a:pPr algn="ctr" fontAlgn="ctr"/>
                      <a:r>
                        <a:rPr lang="es-CO" sz="900" b="1" i="0" u="none" strike="noStrike" dirty="0">
                          <a:solidFill>
                            <a:srgbClr val="000000"/>
                          </a:solidFill>
                          <a:effectLst/>
                          <a:latin typeface="Calibri"/>
                        </a:rPr>
                        <a:t>Agente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n</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2400">
                <a:tc>
                  <a:txBody>
                    <a:bodyPr/>
                    <a:lstStyle/>
                    <a:p>
                      <a:pPr algn="l" fontAlgn="ctr"/>
                      <a:r>
                        <a:rPr lang="es-CO" sz="900" b="0" i="1" u="none" strike="noStrike" dirty="0" err="1">
                          <a:solidFill>
                            <a:srgbClr val="000000"/>
                          </a:solidFill>
                          <a:effectLst/>
                          <a:latin typeface="Calibri"/>
                        </a:rPr>
                        <a:t>Staphilococcus</a:t>
                      </a:r>
                      <a:r>
                        <a:rPr lang="es-CO" sz="900" b="0" i="1" u="none" strike="noStrike" dirty="0">
                          <a:solidFill>
                            <a:srgbClr val="000000"/>
                          </a:solidFill>
                          <a:effectLst/>
                          <a:latin typeface="Calibri"/>
                        </a:rPr>
                        <a:t> aureus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900" b="0" i="0" u="none" strike="noStrike">
                          <a:solidFill>
                            <a:srgbClr val="000000"/>
                          </a:solidFill>
                          <a:effectLst/>
                          <a:latin typeface="Calibri"/>
                        </a:rPr>
                        <a:t>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900" b="0" i="0" u="none" strike="noStrike">
                          <a:solidFill>
                            <a:srgbClr val="000000"/>
                          </a:solidFill>
                          <a:effectLst/>
                          <a:latin typeface="Calibri"/>
                        </a:rPr>
                        <a:t>28,1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52400">
                <a:tc>
                  <a:txBody>
                    <a:bodyPr/>
                    <a:lstStyle/>
                    <a:p>
                      <a:pPr algn="l" fontAlgn="ctr"/>
                      <a:r>
                        <a:rPr lang="es-CO" sz="900" b="0" i="1" u="none" strike="noStrike">
                          <a:solidFill>
                            <a:srgbClr val="000000"/>
                          </a:solidFill>
                          <a:effectLst/>
                          <a:latin typeface="Calibri"/>
                        </a:rPr>
                        <a:t>Escherichia coli</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5</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15,6</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152400">
                <a:tc>
                  <a:txBody>
                    <a:bodyPr/>
                    <a:lstStyle/>
                    <a:p>
                      <a:pPr algn="l" fontAlgn="ctr"/>
                      <a:r>
                        <a:rPr lang="es-CO" sz="900" b="0" i="1" u="none" strike="noStrike">
                          <a:solidFill>
                            <a:srgbClr val="000000"/>
                          </a:solidFill>
                          <a:effectLst/>
                          <a:latin typeface="Calibri"/>
                        </a:rPr>
                        <a:t>Enterococcus faecalis</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a:t>
                      </a:r>
                    </a:p>
                  </a:txBody>
                  <a:tcPr marL="9525" marR="9525" marT="9525" marB="0" anchor="ctr">
                    <a:lnL>
                      <a:noFill/>
                    </a:lnL>
                    <a:lnR>
                      <a:noFill/>
                    </a:lnR>
                    <a:lnT>
                      <a:noFill/>
                    </a:lnT>
                    <a:lnB>
                      <a:noFill/>
                    </a:lnB>
                  </a:tcPr>
                </a:tc>
                <a:tc>
                  <a:txBody>
                    <a:bodyPr/>
                    <a:lstStyle/>
                    <a:p>
                      <a:pPr algn="ctr" fontAlgn="ctr"/>
                      <a:r>
                        <a:rPr lang="es-CO" sz="900" b="0" i="0" u="none" strike="noStrike" dirty="0">
                          <a:solidFill>
                            <a:srgbClr val="000000"/>
                          </a:solidFill>
                          <a:effectLst/>
                          <a:latin typeface="Calibri"/>
                        </a:rPr>
                        <a:t>9,4</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52400">
                <a:tc>
                  <a:txBody>
                    <a:bodyPr/>
                    <a:lstStyle/>
                    <a:p>
                      <a:pPr algn="l" fontAlgn="ctr"/>
                      <a:r>
                        <a:rPr lang="es-CO" sz="900" b="0" i="1" u="none" strike="noStrike">
                          <a:solidFill>
                            <a:srgbClr val="000000"/>
                          </a:solidFill>
                          <a:effectLst/>
                          <a:latin typeface="Calibri"/>
                        </a:rPr>
                        <a:t>Serratia marcescens</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9,4</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152400">
                <a:tc>
                  <a:txBody>
                    <a:bodyPr/>
                    <a:lstStyle/>
                    <a:p>
                      <a:pPr algn="l" fontAlgn="ctr"/>
                      <a:r>
                        <a:rPr lang="es-CO" sz="900" b="0" i="1" u="none" strike="noStrike">
                          <a:solidFill>
                            <a:srgbClr val="000000"/>
                          </a:solidFill>
                          <a:effectLst/>
                          <a:latin typeface="Calibri"/>
                        </a:rPr>
                        <a:t>Citrobacter freundii</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2</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6,3</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152400">
                <a:tc>
                  <a:txBody>
                    <a:bodyPr/>
                    <a:lstStyle/>
                    <a:p>
                      <a:pPr algn="l" fontAlgn="ctr"/>
                      <a:r>
                        <a:rPr lang="es-CO" sz="900" b="0" i="1" u="none" strike="noStrike">
                          <a:solidFill>
                            <a:srgbClr val="000000"/>
                          </a:solidFill>
                          <a:effectLst/>
                          <a:latin typeface="Calibri"/>
                        </a:rPr>
                        <a:t>Proteus mirabilis</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2</a:t>
                      </a:r>
                    </a:p>
                  </a:txBody>
                  <a:tcPr marL="9525" marR="9525" marT="9525" marB="0" anchor="ctr">
                    <a:lnL>
                      <a:noFill/>
                    </a:lnL>
                    <a:lnR>
                      <a:noFill/>
                    </a:lnR>
                    <a:lnT>
                      <a:noFill/>
                    </a:lnT>
                    <a:lnB>
                      <a:noFill/>
                    </a:lnB>
                  </a:tcPr>
                </a:tc>
                <a:tc>
                  <a:txBody>
                    <a:bodyPr/>
                    <a:lstStyle/>
                    <a:p>
                      <a:pPr algn="ctr" fontAlgn="ctr"/>
                      <a:r>
                        <a:rPr lang="es-CO" sz="900" b="0" i="0" u="none" strike="noStrike" dirty="0">
                          <a:solidFill>
                            <a:srgbClr val="000000"/>
                          </a:solidFill>
                          <a:effectLst/>
                          <a:latin typeface="Calibri"/>
                        </a:rPr>
                        <a:t>6,3</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152400">
                <a:tc>
                  <a:txBody>
                    <a:bodyPr/>
                    <a:lstStyle/>
                    <a:p>
                      <a:pPr algn="l" fontAlgn="ctr"/>
                      <a:r>
                        <a:rPr lang="es-CO" sz="900" b="0" i="1" u="none" strike="noStrike">
                          <a:solidFill>
                            <a:srgbClr val="000000"/>
                          </a:solidFill>
                          <a:effectLst/>
                          <a:latin typeface="Calibri"/>
                        </a:rPr>
                        <a:t>Staphilococcus epidermidis</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2</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6,3</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152400">
                <a:tc>
                  <a:txBody>
                    <a:bodyPr/>
                    <a:lstStyle/>
                    <a:p>
                      <a:pPr algn="l" fontAlgn="ctr"/>
                      <a:r>
                        <a:rPr lang="es-CO" sz="900" b="0" i="1" u="none" strike="noStrike">
                          <a:solidFill>
                            <a:srgbClr val="000000"/>
                          </a:solidFill>
                          <a:effectLst/>
                          <a:latin typeface="Calibri"/>
                        </a:rPr>
                        <a:t>Enterobacter cloacae</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1</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3,1</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152400">
                <a:tc>
                  <a:txBody>
                    <a:bodyPr/>
                    <a:lstStyle/>
                    <a:p>
                      <a:pPr algn="l" fontAlgn="ctr"/>
                      <a:r>
                        <a:rPr lang="es-CO" sz="900" b="0" i="1" u="none" strike="noStrike">
                          <a:solidFill>
                            <a:srgbClr val="000000"/>
                          </a:solidFill>
                          <a:effectLst/>
                          <a:latin typeface="Calibri"/>
                        </a:rPr>
                        <a:t>Klebsiella pneumoniae</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1</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3,1</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152400">
                <a:tc>
                  <a:txBody>
                    <a:bodyPr/>
                    <a:lstStyle/>
                    <a:p>
                      <a:pPr algn="l" fontAlgn="ctr"/>
                      <a:r>
                        <a:rPr lang="es-CO" sz="900" b="0" i="1" u="none" strike="noStrike">
                          <a:solidFill>
                            <a:srgbClr val="000000"/>
                          </a:solidFill>
                          <a:effectLst/>
                          <a:latin typeface="Calibri"/>
                        </a:rPr>
                        <a:t>Morganella morganii</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1</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3,1</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152400">
                <a:tc>
                  <a:txBody>
                    <a:bodyPr/>
                    <a:lstStyle/>
                    <a:p>
                      <a:pPr algn="l" fontAlgn="ctr"/>
                      <a:r>
                        <a:rPr lang="es-CO" sz="900" b="0" i="1" u="none" strike="noStrike">
                          <a:solidFill>
                            <a:srgbClr val="000000"/>
                          </a:solidFill>
                          <a:effectLst/>
                          <a:latin typeface="Calibri"/>
                        </a:rPr>
                        <a:t>Pseudomonas aeruginosa</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1</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alibri"/>
                        </a:rPr>
                        <a:t>3,1</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r h="152400">
                <a:tc>
                  <a:txBody>
                    <a:bodyPr/>
                    <a:lstStyle/>
                    <a:p>
                      <a:pPr algn="l" fontAlgn="ctr"/>
                      <a:r>
                        <a:rPr lang="es-CO" sz="900" b="0" i="0" u="none" strike="noStrike">
                          <a:solidFill>
                            <a:srgbClr val="000000"/>
                          </a:solidFill>
                          <a:effectLst/>
                          <a:latin typeface="Calibri"/>
                        </a:rPr>
                        <a:t>Otros</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a:rPr>
                        <a:t>6,3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52400">
                <a:tc>
                  <a:txBody>
                    <a:bodyPr/>
                    <a:lstStyle/>
                    <a:p>
                      <a:pPr algn="l" fontAlgn="ctr"/>
                      <a:r>
                        <a:rPr lang="es-CO" sz="900" b="0" i="0" u="none" strike="noStrike" dirty="0">
                          <a:solidFill>
                            <a:srgbClr val="000000"/>
                          </a:solidFill>
                          <a:effectLst/>
                          <a:latin typeface="Calibri"/>
                        </a:rPr>
                        <a:t>Total</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900" b="0" i="0" u="none" strike="noStrike">
                          <a:solidFill>
                            <a:srgbClr val="000000"/>
                          </a:solidFill>
                          <a:effectLst/>
                          <a:latin typeface="Calibri"/>
                        </a:rPr>
                        <a:t>32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900" b="0" i="0" u="none" strike="noStrike" dirty="0">
                          <a:solidFill>
                            <a:srgbClr val="000000"/>
                          </a:solidFill>
                          <a:effectLst/>
                          <a:latin typeface="Calibri"/>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915854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 y="0"/>
            <a:ext cx="2146121" cy="283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1" y="2824178"/>
            <a:ext cx="2160574" cy="284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0273" y="810254"/>
            <a:ext cx="2198184" cy="276999"/>
          </a:xfrm>
          <a:prstGeom prst="rect">
            <a:avLst/>
          </a:prstGeom>
          <a:noFill/>
        </p:spPr>
        <p:txBody>
          <a:bodyPr wrap="square" rtlCol="0">
            <a:spAutoFit/>
          </a:bodyPr>
          <a:lstStyle/>
          <a:p>
            <a:pPr algn="ctr"/>
            <a:r>
              <a:rPr lang="es-ES" sz="1200" b="1" dirty="0" smtClean="0">
                <a:latin typeface="Arial Narrow" panose="020B0606020202030204" pitchFamily="34" charset="0"/>
              </a:rPr>
              <a:t>junio-2021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3200"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53</a:t>
              </a:r>
              <a:endParaRPr lang="es-ES" sz="2000" b="1" dirty="0">
                <a:latin typeface="Arial Narrow" panose="020B0606020202030204" pitchFamily="34" charset="0"/>
              </a:endParaRPr>
            </a:p>
          </p:txBody>
        </p:sp>
      </p:grpSp>
      <p:sp>
        <p:nvSpPr>
          <p:cNvPr id="9" name="8 CuadroTexto"/>
          <p:cNvSpPr txBox="1"/>
          <p:nvPr/>
        </p:nvSpPr>
        <p:spPr>
          <a:xfrm>
            <a:off x="360090" y="4869145"/>
            <a:ext cx="1847617" cy="646331"/>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a:t>
            </a:r>
          </a:p>
          <a:p>
            <a:pPr algn="ctr"/>
            <a:r>
              <a:rPr lang="es-ES" sz="1200" b="1" dirty="0">
                <a:latin typeface="Arial Narrow" panose="020B0606020202030204" pitchFamily="34" charset="0"/>
              </a:rPr>
              <a:t>6</a:t>
            </a:r>
            <a:r>
              <a:rPr lang="es-ES" sz="1200" b="1" dirty="0" smtClean="0">
                <a:latin typeface="Arial Narrow" panose="020B0606020202030204" pitchFamily="34" charset="0"/>
              </a:rPr>
              <a:t>% mas respecto </a:t>
            </a:r>
            <a:r>
              <a:rPr lang="es-ES" sz="1200" b="1" dirty="0">
                <a:latin typeface="Arial Narrow" panose="020B0606020202030204" pitchFamily="34" charset="0"/>
              </a:rPr>
              <a:t>al mismo periodo del año anterior</a:t>
            </a:r>
          </a:p>
        </p:txBody>
      </p:sp>
      <p:sp>
        <p:nvSpPr>
          <p:cNvPr id="18" name="17 Rectángulo"/>
          <p:cNvSpPr/>
          <p:nvPr/>
        </p:nvSpPr>
        <p:spPr>
          <a:xfrm>
            <a:off x="2109694" y="2115357"/>
            <a:ext cx="5048446" cy="923330"/>
          </a:xfrm>
          <a:prstGeom prst="rect">
            <a:avLst/>
          </a:prstGeom>
        </p:spPr>
        <p:txBody>
          <a:bodyPr wrap="square">
            <a:spAutoFit/>
          </a:bodyPr>
          <a:lstStyle/>
          <a:p>
            <a:r>
              <a:rPr lang="es-CO" sz="900" dirty="0">
                <a:latin typeface="Arial Narrow" panose="020B0606020202030204" pitchFamily="34" charset="0"/>
              </a:rPr>
              <a:t>NOTA: La notificación inicia en mayo de 2018 y desde el 2019 se evidencia aumento en la notificación,  para el año 2020 el inicio de la pandemia por SARS 2 disminuyó el número de cirugías programadas, este comportamiento </a:t>
            </a:r>
            <a:r>
              <a:rPr lang="es-CO" sz="900" dirty="0" smtClean="0">
                <a:latin typeface="Arial Narrow" panose="020B0606020202030204" pitchFamily="34" charset="0"/>
              </a:rPr>
              <a:t>continuó en parte del  </a:t>
            </a:r>
            <a:r>
              <a:rPr lang="es-CO" sz="900" dirty="0">
                <a:latin typeface="Arial Narrow" panose="020B0606020202030204" pitchFamily="34" charset="0"/>
              </a:rPr>
              <a:t>año 2021.</a:t>
            </a:r>
          </a:p>
          <a:p>
            <a:r>
              <a:rPr lang="es-ES" sz="9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por semana epidemiológica </a:t>
            </a:r>
            <a:r>
              <a:rPr lang="es-CO" sz="900" dirty="0">
                <a:latin typeface="Arial Narrow" panose="020B0606020202030204" pitchFamily="34" charset="0"/>
              </a:rPr>
              <a:t>de la notificación de Infección sitio quirúrgico</a:t>
            </a:r>
            <a:r>
              <a:rPr lang="es-ES" sz="900" dirty="0">
                <a:latin typeface="Arial Narrow" panose="020B0606020202030204" pitchFamily="34" charset="0"/>
              </a:rPr>
              <a:t>. Medellín, </a:t>
            </a:r>
            <a:r>
              <a:rPr lang="es-ES" sz="900" dirty="0" smtClean="0">
                <a:latin typeface="Arial Narrow" panose="020B0606020202030204" pitchFamily="34" charset="0"/>
              </a:rPr>
              <a:t>junio </a:t>
            </a:r>
            <a:r>
              <a:rPr lang="es-ES" sz="900" dirty="0">
                <a:latin typeface="Arial Narrow" panose="020B0606020202030204" pitchFamily="34" charset="0"/>
              </a:rPr>
              <a:t>(acumulado) de 2020-2021</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652120"/>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52120"/>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21</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3"/>
            <a:ext cx="2208885" cy="646331"/>
          </a:xfrm>
          <a:noFill/>
        </p:spPr>
        <p:txBody>
          <a:bodyPr wrap="square" rtlCol="0">
            <a:spAutoFit/>
          </a:bodyPr>
          <a:lstStyle/>
          <a:p>
            <a:r>
              <a:rPr lang="es-ES" sz="1800" b="1" dirty="0">
                <a:solidFill>
                  <a:srgbClr val="C00000"/>
                </a:solidFill>
                <a:latin typeface="Arial Narrow" panose="020B0606020202030204" pitchFamily="34" charset="0"/>
                <a:ea typeface="+mn-ea"/>
                <a:cs typeface="+mn-cs"/>
              </a:rPr>
              <a:t>Endometritis </a:t>
            </a:r>
            <a:br>
              <a:rPr lang="es-ES" sz="1800" b="1" dirty="0">
                <a:solidFill>
                  <a:srgbClr val="C00000"/>
                </a:solidFill>
                <a:latin typeface="Arial Narrow" panose="020B0606020202030204" pitchFamily="34" charset="0"/>
                <a:ea typeface="+mn-ea"/>
                <a:cs typeface="+mn-cs"/>
              </a:rPr>
            </a:br>
            <a:r>
              <a:rPr lang="es-ES" sz="1800" b="1" dirty="0">
                <a:solidFill>
                  <a:srgbClr val="C00000"/>
                </a:solidFill>
                <a:latin typeface="Arial Narrow" panose="020B0606020202030204" pitchFamily="34" charset="0"/>
                <a:ea typeface="+mn-ea"/>
                <a:cs typeface="+mn-cs"/>
              </a:rPr>
              <a:t>post parto</a:t>
            </a:r>
          </a:p>
        </p:txBody>
      </p:sp>
      <p:cxnSp>
        <p:nvCxnSpPr>
          <p:cNvPr id="40" name="39 Conector recto de flecha"/>
          <p:cNvCxnSpPr/>
          <p:nvPr/>
        </p:nvCxnSpPr>
        <p:spPr>
          <a:xfrm>
            <a:off x="2160574" y="5652120"/>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3004230"/>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3691387" y="2987824"/>
            <a:ext cx="3446504"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a:latin typeface="Arial Narrow" panose="020B0606020202030204" pitchFamily="34" charset="0"/>
                </a:rPr>
                <a:t>Indicadores mes de </a:t>
              </a:r>
              <a:r>
                <a:rPr lang="es-ES" sz="1200" b="1" dirty="0" smtClean="0">
                  <a:latin typeface="Arial Narrow" panose="020B0606020202030204" pitchFamily="34" charset="0"/>
                </a:rPr>
                <a:t>junio </a:t>
              </a:r>
              <a:r>
                <a:rPr lang="es-ES" sz="1200" b="1" dirty="0">
                  <a:latin typeface="Arial Narrow" panose="020B0606020202030204" pitchFamily="34" charset="0"/>
                </a:rPr>
                <a:t>2021</a:t>
              </a:r>
            </a:p>
          </p:txBody>
        </p:sp>
      </p:grpSp>
      <p:grpSp>
        <p:nvGrpSpPr>
          <p:cNvPr id="16" name="15 Grupo"/>
          <p:cNvGrpSpPr/>
          <p:nvPr/>
        </p:nvGrpSpPr>
        <p:grpSpPr>
          <a:xfrm>
            <a:off x="3384426" y="6369543"/>
            <a:ext cx="740068" cy="1595574"/>
            <a:chOff x="4737493" y="6457800"/>
            <a:chExt cx="740068" cy="1595574"/>
          </a:xfrm>
        </p:grpSpPr>
        <p:grpSp>
          <p:nvGrpSpPr>
            <p:cNvPr id="68" name="67 Grupo"/>
            <p:cNvGrpSpPr/>
            <p:nvPr/>
          </p:nvGrpSpPr>
          <p:grpSpPr>
            <a:xfrm>
              <a:off x="4737493" y="7134937"/>
              <a:ext cx="740068" cy="918437"/>
              <a:chOff x="5245046" y="1343108"/>
              <a:chExt cx="740068" cy="918437"/>
            </a:xfrm>
          </p:grpSpPr>
          <p:sp>
            <p:nvSpPr>
              <p:cNvPr id="69" name="68 Rectángulo redondeado"/>
              <p:cNvSpPr/>
              <p:nvPr/>
            </p:nvSpPr>
            <p:spPr>
              <a:xfrm>
                <a:off x="5245046" y="161590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70" name="69 Rectángulo"/>
              <p:cNvSpPr/>
              <p:nvPr/>
            </p:nvSpPr>
            <p:spPr>
              <a:xfrm>
                <a:off x="5245379" y="134310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69277" y="1999935"/>
                <a:ext cx="607859" cy="261610"/>
              </a:xfrm>
              <a:prstGeom prst="rect">
                <a:avLst/>
              </a:prstGeom>
            </p:spPr>
            <p:txBody>
              <a:bodyPr wrap="none">
                <a:spAutoFit/>
              </a:bodyPr>
              <a:lstStyle/>
              <a:p>
                <a:r>
                  <a:rPr lang="es-ES" sz="1050" b="1" dirty="0">
                    <a:latin typeface="Arial Narrow" panose="020B0606020202030204" pitchFamily="34" charset="0"/>
                  </a:rPr>
                  <a:t>0 casos</a:t>
                </a:r>
                <a:endParaRPr lang="es-CO" sz="1050" dirty="0"/>
              </a:p>
            </p:txBody>
          </p:sp>
        </p:grpSp>
        <p:pic>
          <p:nvPicPr>
            <p:cNvPr id="74"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p:blipFill>
          <p:spPr bwMode="auto">
            <a:xfrm>
              <a:off x="4817600" y="6457800"/>
              <a:ext cx="560412" cy="69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20 Grupo"/>
          <p:cNvGrpSpPr/>
          <p:nvPr/>
        </p:nvGrpSpPr>
        <p:grpSpPr>
          <a:xfrm>
            <a:off x="5919413" y="6024104"/>
            <a:ext cx="1281487" cy="905945"/>
            <a:chOff x="5592677" y="6096726"/>
            <a:chExt cx="1523563" cy="921435"/>
          </a:xfrm>
        </p:grpSpPr>
        <p:sp>
          <p:nvSpPr>
            <p:cNvPr id="84" name="83 Rectángulo redondeado"/>
            <p:cNvSpPr/>
            <p:nvPr/>
          </p:nvSpPr>
          <p:spPr>
            <a:xfrm>
              <a:off x="5622457" y="6355395"/>
              <a:ext cx="935472"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85" name="84 Rectángulo"/>
            <p:cNvSpPr/>
            <p:nvPr/>
          </p:nvSpPr>
          <p:spPr>
            <a:xfrm>
              <a:off x="5592677" y="6096726"/>
              <a:ext cx="1523563" cy="246221"/>
            </a:xfrm>
            <a:prstGeom prst="rect">
              <a:avLst/>
            </a:prstGeom>
          </p:spPr>
          <p:txBody>
            <a:bodyPr wrap="square">
              <a:spAutoFit/>
            </a:bodyPr>
            <a:lstStyle/>
            <a:p>
              <a:r>
                <a:rPr lang="es-ES" sz="1000" b="1" u="sng" dirty="0">
                  <a:latin typeface="Arial Narrow" panose="020B0606020202030204" pitchFamily="34" charset="0"/>
                </a:rPr>
                <a:t>Estrato 1</a:t>
              </a:r>
              <a:endParaRPr lang="es-ES" sz="1000" b="1" u="sng" dirty="0">
                <a:solidFill>
                  <a:sysClr val="windowText" lastClr="000000"/>
                </a:solidFill>
                <a:latin typeface="Arial Narrow" panose="020B0606020202030204" pitchFamily="34" charset="0"/>
              </a:endParaRPr>
            </a:p>
          </p:txBody>
        </p:sp>
        <p:sp>
          <p:nvSpPr>
            <p:cNvPr id="86" name="85 Rectángulo"/>
            <p:cNvSpPr/>
            <p:nvPr/>
          </p:nvSpPr>
          <p:spPr>
            <a:xfrm>
              <a:off x="5640561" y="6736426"/>
              <a:ext cx="772236" cy="281735"/>
            </a:xfrm>
            <a:prstGeom prst="rect">
              <a:avLst/>
            </a:prstGeom>
          </p:spPr>
          <p:txBody>
            <a:bodyPr wrap="none">
              <a:spAutoFit/>
            </a:bodyPr>
            <a:lstStyle/>
            <a:p>
              <a:r>
                <a:rPr lang="es-ES" sz="1200" b="1" dirty="0">
                  <a:latin typeface="Arial Narrow" panose="020B0606020202030204" pitchFamily="34" charset="0"/>
                </a:rPr>
                <a:t>0 casos</a:t>
              </a:r>
              <a:endParaRPr lang="es-CO" sz="1200" dirty="0"/>
            </a:p>
          </p:txBody>
        </p:sp>
      </p:grpSp>
      <p:grpSp>
        <p:nvGrpSpPr>
          <p:cNvPr id="22" name="21 Grupo"/>
          <p:cNvGrpSpPr/>
          <p:nvPr/>
        </p:nvGrpSpPr>
        <p:grpSpPr>
          <a:xfrm>
            <a:off x="4375475" y="6148480"/>
            <a:ext cx="1519348" cy="2535672"/>
            <a:chOff x="4333235" y="5604597"/>
            <a:chExt cx="1344102" cy="2816008"/>
          </a:xfrm>
        </p:grpSpPr>
        <p:pic>
          <p:nvPicPr>
            <p:cNvPr id="1029"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4393462" y="6262871"/>
              <a:ext cx="595014" cy="40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82 Rectángulo"/>
            <p:cNvSpPr/>
            <p:nvPr/>
          </p:nvSpPr>
          <p:spPr>
            <a:xfrm>
              <a:off x="4333235" y="6630555"/>
              <a:ext cx="1091680" cy="461434"/>
            </a:xfrm>
            <a:prstGeom prst="rect">
              <a:avLst/>
            </a:prstGeom>
          </p:spPr>
          <p:txBody>
            <a:bodyPr wrap="square">
              <a:spAutoFit/>
            </a:bodyPr>
            <a:lstStyle/>
            <a:p>
              <a:r>
                <a:rPr lang="es-CO" sz="1050" b="1" u="sng" dirty="0">
                  <a:latin typeface="Arial Narrow" panose="020B0606020202030204" pitchFamily="34" charset="0"/>
                </a:rPr>
                <a:t>Estrato socioeconómico</a:t>
              </a:r>
              <a:endParaRPr lang="es-ES" sz="1050" b="1" u="sng" dirty="0">
                <a:solidFill>
                  <a:sysClr val="windowText" lastClr="000000"/>
                </a:solidFill>
                <a:latin typeface="Arial Narrow" panose="020B0606020202030204" pitchFamily="34" charset="0"/>
              </a:endParaRPr>
            </a:p>
          </p:txBody>
        </p:sp>
        <p:sp>
          <p:nvSpPr>
            <p:cNvPr id="20" name="19 Cerrar llave"/>
            <p:cNvSpPr/>
            <p:nvPr/>
          </p:nvSpPr>
          <p:spPr>
            <a:xfrm>
              <a:off x="5436682" y="5604597"/>
              <a:ext cx="240655" cy="281600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pSp>
      <p:grpSp>
        <p:nvGrpSpPr>
          <p:cNvPr id="87" name="86 Grupo"/>
          <p:cNvGrpSpPr/>
          <p:nvPr/>
        </p:nvGrpSpPr>
        <p:grpSpPr>
          <a:xfrm>
            <a:off x="5944265" y="6841015"/>
            <a:ext cx="787032" cy="897136"/>
            <a:chOff x="5513607" y="6082599"/>
            <a:chExt cx="886870" cy="932744"/>
          </a:xfrm>
        </p:grpSpPr>
        <p:sp>
          <p:nvSpPr>
            <p:cNvPr id="88" name="87 Rectángulo redondeado"/>
            <p:cNvSpPr/>
            <p:nvPr/>
          </p:nvSpPr>
          <p:spPr>
            <a:xfrm>
              <a:off x="5540569" y="6355395"/>
              <a:ext cx="85990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a:t>
              </a:r>
              <a:endParaRPr lang="es-ES" sz="1600" b="1" dirty="0">
                <a:solidFill>
                  <a:schemeClr val="tx1"/>
                </a:solidFill>
                <a:latin typeface="Arial Narrow" panose="020B0606020202030204" pitchFamily="34" charset="0"/>
              </a:endParaRPr>
            </a:p>
          </p:txBody>
        </p:sp>
        <p:sp>
          <p:nvSpPr>
            <p:cNvPr id="89" name="88 Rectángulo"/>
            <p:cNvSpPr/>
            <p:nvPr/>
          </p:nvSpPr>
          <p:spPr>
            <a:xfrm>
              <a:off x="5513607" y="6082599"/>
              <a:ext cx="633507" cy="246221"/>
            </a:xfrm>
            <a:prstGeom prst="rect">
              <a:avLst/>
            </a:prstGeom>
          </p:spPr>
          <p:txBody>
            <a:bodyPr wrap="none">
              <a:spAutoFit/>
            </a:bodyPr>
            <a:lstStyle/>
            <a:p>
              <a:r>
                <a:rPr lang="es-ES" sz="1000" b="1" u="sng" dirty="0">
                  <a:latin typeface="Arial Narrow" panose="020B0606020202030204" pitchFamily="34" charset="0"/>
                </a:rPr>
                <a:t>Estrato 2</a:t>
              </a:r>
              <a:endParaRPr lang="es-ES" sz="1000" b="1" u="sng" dirty="0">
                <a:solidFill>
                  <a:sysClr val="windowText" lastClr="000000"/>
                </a:solidFill>
                <a:latin typeface="Arial Narrow" panose="020B0606020202030204" pitchFamily="34" charset="0"/>
              </a:endParaRPr>
            </a:p>
          </p:txBody>
        </p:sp>
        <p:sp>
          <p:nvSpPr>
            <p:cNvPr id="90" name="89 Rectángulo"/>
            <p:cNvSpPr/>
            <p:nvPr/>
          </p:nvSpPr>
          <p:spPr>
            <a:xfrm>
              <a:off x="5589065" y="6727350"/>
              <a:ext cx="731933" cy="287993"/>
            </a:xfrm>
            <a:prstGeom prst="rect">
              <a:avLst/>
            </a:prstGeom>
          </p:spPr>
          <p:txBody>
            <a:bodyPr wrap="none">
              <a:spAutoFit/>
            </a:bodyPr>
            <a:lstStyle/>
            <a:p>
              <a:r>
                <a:rPr lang="es-ES" sz="1200" b="1" dirty="0">
                  <a:latin typeface="Arial Narrow" panose="020B0606020202030204" pitchFamily="34" charset="0"/>
                </a:rPr>
                <a:t>9</a:t>
              </a:r>
              <a:r>
                <a:rPr lang="es-ES" sz="1200" b="1" dirty="0" smtClean="0">
                  <a:latin typeface="Arial Narrow" panose="020B0606020202030204" pitchFamily="34" charset="0"/>
                </a:rPr>
                <a:t> </a:t>
              </a:r>
              <a:r>
                <a:rPr lang="es-ES" sz="1200" b="1" dirty="0">
                  <a:latin typeface="Arial Narrow" panose="020B0606020202030204" pitchFamily="34" charset="0"/>
                </a:rPr>
                <a:t>casos</a:t>
              </a:r>
              <a:endParaRPr lang="es-CO" sz="1200" dirty="0"/>
            </a:p>
          </p:txBody>
        </p:sp>
      </p:grpSp>
      <p:grpSp>
        <p:nvGrpSpPr>
          <p:cNvPr id="91" name="90 Grupo"/>
          <p:cNvGrpSpPr/>
          <p:nvPr/>
        </p:nvGrpSpPr>
        <p:grpSpPr>
          <a:xfrm>
            <a:off x="5944460" y="7716753"/>
            <a:ext cx="771243" cy="800357"/>
            <a:chOff x="5540569" y="6061623"/>
            <a:chExt cx="853872" cy="946685"/>
          </a:xfrm>
        </p:grpSpPr>
        <p:sp>
          <p:nvSpPr>
            <p:cNvPr id="92" name="91 Rectángulo redondeado"/>
            <p:cNvSpPr/>
            <p:nvPr/>
          </p:nvSpPr>
          <p:spPr>
            <a:xfrm>
              <a:off x="5540569" y="6355395"/>
              <a:ext cx="853872"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73,6%</a:t>
              </a:r>
              <a:endParaRPr lang="es-ES" sz="1600" b="1" dirty="0">
                <a:solidFill>
                  <a:schemeClr val="tx1"/>
                </a:solidFill>
                <a:latin typeface="Arial Narrow" panose="020B0606020202030204" pitchFamily="34" charset="0"/>
              </a:endParaRPr>
            </a:p>
          </p:txBody>
        </p:sp>
        <p:sp>
          <p:nvSpPr>
            <p:cNvPr id="93" name="92 Rectángulo"/>
            <p:cNvSpPr/>
            <p:nvPr/>
          </p:nvSpPr>
          <p:spPr>
            <a:xfrm>
              <a:off x="5551588" y="6061623"/>
              <a:ext cx="633507" cy="246221"/>
            </a:xfrm>
            <a:prstGeom prst="rect">
              <a:avLst/>
            </a:prstGeom>
          </p:spPr>
          <p:txBody>
            <a:bodyPr wrap="none">
              <a:spAutoFit/>
            </a:bodyPr>
            <a:lstStyle/>
            <a:p>
              <a:r>
                <a:rPr lang="es-ES" sz="1000" b="1" u="sng" dirty="0">
                  <a:latin typeface="Arial Narrow" panose="020B0606020202030204" pitchFamily="34" charset="0"/>
                </a:rPr>
                <a:t>Estrato 3</a:t>
              </a:r>
              <a:endParaRPr lang="es-ES" sz="1000" b="1" u="sng" dirty="0">
                <a:solidFill>
                  <a:sysClr val="windowText" lastClr="000000"/>
                </a:solidFill>
                <a:latin typeface="Arial Narrow" panose="020B0606020202030204" pitchFamily="34" charset="0"/>
              </a:endParaRPr>
            </a:p>
          </p:txBody>
        </p:sp>
        <p:sp>
          <p:nvSpPr>
            <p:cNvPr id="94" name="93 Rectángulo"/>
            <p:cNvSpPr/>
            <p:nvPr/>
          </p:nvSpPr>
          <p:spPr>
            <a:xfrm>
              <a:off x="5551588" y="6680666"/>
              <a:ext cx="797215" cy="327642"/>
            </a:xfrm>
            <a:prstGeom prst="rect">
              <a:avLst/>
            </a:prstGeom>
          </p:spPr>
          <p:txBody>
            <a:bodyPr wrap="none">
              <a:spAutoFit/>
            </a:bodyPr>
            <a:lstStyle/>
            <a:p>
              <a:r>
                <a:rPr lang="es-ES" sz="1200" b="1" dirty="0">
                  <a:latin typeface="Arial Narrow" panose="020B0606020202030204" pitchFamily="34" charset="0"/>
                </a:rPr>
                <a:t>3</a:t>
              </a:r>
              <a:r>
                <a:rPr lang="es-ES" sz="1200" b="1" dirty="0" smtClean="0">
                  <a:latin typeface="Arial Narrow" panose="020B0606020202030204" pitchFamily="34" charset="0"/>
                </a:rPr>
                <a:t>9 </a:t>
              </a:r>
              <a:r>
                <a:rPr lang="es-ES" sz="1200" b="1" dirty="0">
                  <a:latin typeface="Arial Narrow" panose="020B0606020202030204" pitchFamily="34" charset="0"/>
                </a:rPr>
                <a:t>casos</a:t>
              </a:r>
              <a:endParaRPr lang="es-CO" sz="1200" dirty="0"/>
            </a:p>
          </p:txBody>
        </p:sp>
      </p:grpSp>
      <p:sp>
        <p:nvSpPr>
          <p:cNvPr id="96" name="95 Rectángulo"/>
          <p:cNvSpPr/>
          <p:nvPr/>
        </p:nvSpPr>
        <p:spPr>
          <a:xfrm>
            <a:off x="4375475" y="8748464"/>
            <a:ext cx="2753367"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a:t>
            </a:r>
            <a:r>
              <a:rPr lang="es-CO" sz="700" dirty="0">
                <a:latin typeface="Arial Narrow" panose="020B0606020202030204" pitchFamily="34" charset="0"/>
              </a:rPr>
              <a:t>Características poblacionales: edad, estrato socioeconómico  endometritis</a:t>
            </a:r>
            <a:r>
              <a:rPr lang="es-ES" sz="700" dirty="0">
                <a:latin typeface="Arial Narrow" panose="020B0606020202030204" pitchFamily="34" charset="0"/>
              </a:rPr>
              <a:t>. Medellín, </a:t>
            </a:r>
            <a:r>
              <a:rPr lang="es-ES" sz="700" dirty="0" smtClean="0">
                <a:latin typeface="Arial Narrow" panose="020B0606020202030204" pitchFamily="34" charset="0"/>
              </a:rPr>
              <a:t>junio (acumulado</a:t>
            </a:r>
            <a:r>
              <a:rPr lang="es-ES" sz="700" dirty="0">
                <a:latin typeface="Arial Narrow" panose="020B0606020202030204" pitchFamily="34" charset="0"/>
              </a:rPr>
              <a:t>) de 2021</a:t>
            </a:r>
          </a:p>
        </p:txBody>
      </p:sp>
      <p:sp>
        <p:nvSpPr>
          <p:cNvPr id="81" name="80 CuadroTexto"/>
          <p:cNvSpPr txBox="1"/>
          <p:nvPr/>
        </p:nvSpPr>
        <p:spPr>
          <a:xfrm>
            <a:off x="3591329" y="3419872"/>
            <a:ext cx="2031462" cy="523220"/>
          </a:xfrm>
          <a:prstGeom prst="rect">
            <a:avLst/>
          </a:prstGeom>
          <a:noFill/>
        </p:spPr>
        <p:txBody>
          <a:bodyPr wrap="square" rtlCol="0">
            <a:spAutoFit/>
          </a:bodyPr>
          <a:lstStyle/>
          <a:p>
            <a:pPr algn="ctr"/>
            <a:r>
              <a:rPr lang="es-CO" sz="1400" b="1" dirty="0">
                <a:latin typeface="Arial Narrow" panose="020B0606020202030204" pitchFamily="34" charset="0"/>
              </a:rPr>
              <a:t>Proporción incidencia de Endometritis post parto </a:t>
            </a:r>
          </a:p>
        </p:txBody>
      </p:sp>
      <p:sp>
        <p:nvSpPr>
          <p:cNvPr id="82" name="81 CuadroTexto"/>
          <p:cNvSpPr txBox="1"/>
          <p:nvPr/>
        </p:nvSpPr>
        <p:spPr>
          <a:xfrm>
            <a:off x="2844258" y="4111395"/>
            <a:ext cx="1438944" cy="984885"/>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0,36%</a:t>
            </a:r>
            <a:endParaRPr lang="es-ES" sz="1600" b="1" dirty="0">
              <a:solidFill>
                <a:srgbClr val="C00000"/>
              </a:solidFill>
              <a:latin typeface="Arial Narrow" panose="020B0606020202030204" pitchFamily="34" charset="0"/>
            </a:endParaRPr>
          </a:p>
          <a:p>
            <a:pPr algn="ctr"/>
            <a:r>
              <a:rPr lang="es-ES" sz="1400" b="1" dirty="0" smtClean="0">
                <a:latin typeface="Arial Narrow" panose="020B0606020202030204" pitchFamily="34" charset="0"/>
              </a:rPr>
              <a:t>22 casos/6052</a:t>
            </a:r>
            <a:endParaRPr lang="es-ES" sz="1400" b="1" dirty="0">
              <a:latin typeface="Arial Narrow" panose="020B0606020202030204" pitchFamily="34" charset="0"/>
            </a:endParaRPr>
          </a:p>
          <a:p>
            <a:pPr algn="ctr"/>
            <a:r>
              <a:rPr lang="es-ES" sz="1400" b="1" dirty="0">
                <a:latin typeface="Arial Narrow" panose="020B0606020202030204" pitchFamily="34" charset="0"/>
              </a:rPr>
              <a:t>partos por cesárea</a:t>
            </a:r>
          </a:p>
        </p:txBody>
      </p:sp>
      <p:sp>
        <p:nvSpPr>
          <p:cNvPr id="98" name="97 CuadroTexto"/>
          <p:cNvSpPr txBox="1"/>
          <p:nvPr/>
        </p:nvSpPr>
        <p:spPr>
          <a:xfrm>
            <a:off x="5237052" y="4111396"/>
            <a:ext cx="1383109" cy="769441"/>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0,28%</a:t>
            </a:r>
            <a:endParaRPr lang="es-ES" sz="1600" b="1" dirty="0">
              <a:solidFill>
                <a:srgbClr val="C00000"/>
              </a:solidFill>
              <a:latin typeface="Arial Narrow" panose="020B0606020202030204" pitchFamily="34" charset="0"/>
            </a:endParaRPr>
          </a:p>
          <a:p>
            <a:pPr algn="ctr"/>
            <a:r>
              <a:rPr lang="es-ES" sz="1400" b="1" dirty="0" smtClean="0">
                <a:latin typeface="Arial Narrow" panose="020B0606020202030204" pitchFamily="34" charset="0"/>
              </a:rPr>
              <a:t>31 casos/10985</a:t>
            </a:r>
            <a:endParaRPr lang="es-ES" sz="1400" b="1" dirty="0">
              <a:latin typeface="Arial Narrow" panose="020B0606020202030204" pitchFamily="34" charset="0"/>
            </a:endParaRPr>
          </a:p>
          <a:p>
            <a:pPr algn="ctr"/>
            <a:r>
              <a:rPr lang="es-ES" sz="1400" b="1" dirty="0">
                <a:latin typeface="Arial Narrow" panose="020B0606020202030204" pitchFamily="34" charset="0"/>
              </a:rPr>
              <a:t>partos vaginales</a:t>
            </a:r>
          </a:p>
        </p:txBody>
      </p:sp>
      <p:cxnSp>
        <p:nvCxnSpPr>
          <p:cNvPr id="102" name="101 Conector recto de flecha"/>
          <p:cNvCxnSpPr/>
          <p:nvPr/>
        </p:nvCxnSpPr>
        <p:spPr>
          <a:xfrm>
            <a:off x="2152405" y="3264823"/>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50316" y="2589892"/>
            <a:ext cx="2204523" cy="230832"/>
          </a:xfrm>
          <a:prstGeom prst="rect">
            <a:avLst/>
          </a:prstGeom>
          <a:noFill/>
        </p:spPr>
        <p:txBody>
          <a:bodyPr wrap="square" rtlCol="0">
            <a:spAutoFit/>
          </a:bodyPr>
          <a:lstStyle/>
          <a:p>
            <a:r>
              <a:rPr lang="es-CO" sz="900" b="1" dirty="0">
                <a:latin typeface="Arial Narrow" panose="020B0606020202030204" pitchFamily="34" charset="0"/>
              </a:rPr>
              <a:t>END PP – Endometritis post parto</a:t>
            </a:r>
          </a:p>
        </p:txBody>
      </p:sp>
      <p:sp>
        <p:nvSpPr>
          <p:cNvPr id="12" name="11 CuadroTexto"/>
          <p:cNvSpPr txBox="1"/>
          <p:nvPr/>
        </p:nvSpPr>
        <p:spPr>
          <a:xfrm>
            <a:off x="2376314" y="5221233"/>
            <a:ext cx="4339391" cy="430887"/>
          </a:xfrm>
          <a:prstGeom prst="rect">
            <a:avLst/>
          </a:prstGeom>
          <a:noFill/>
        </p:spPr>
        <p:txBody>
          <a:bodyPr wrap="square" rtlCol="0">
            <a:spAutoFit/>
          </a:bodyPr>
          <a:lstStyle/>
          <a:p>
            <a:pPr algn="ctr"/>
            <a:r>
              <a:rPr lang="es-CO" sz="1100" dirty="0"/>
              <a:t>*Es esperable un rezago en la notificación, por lo cual los indicadores serán presentados de manera acumulada cada periodo</a:t>
            </a:r>
          </a:p>
        </p:txBody>
      </p:sp>
      <p:pic>
        <p:nvPicPr>
          <p:cNvPr id="6" name="Imagen 5"/>
          <p:cNvPicPr>
            <a:picLocks noChangeAspect="1"/>
          </p:cNvPicPr>
          <p:nvPr/>
        </p:nvPicPr>
        <p:blipFill>
          <a:blip r:embed="rId8"/>
          <a:stretch>
            <a:fillRect/>
          </a:stretch>
        </p:blipFill>
        <p:spPr>
          <a:xfrm>
            <a:off x="2215169" y="400104"/>
            <a:ext cx="4922722" cy="1741148"/>
          </a:xfrm>
          <a:prstGeom prst="rect">
            <a:avLst/>
          </a:prstGeom>
        </p:spPr>
      </p:pic>
      <p:pic>
        <p:nvPicPr>
          <p:cNvPr id="10" name="Imagen 9"/>
          <p:cNvPicPr>
            <a:picLocks noChangeAspect="1"/>
          </p:cNvPicPr>
          <p:nvPr/>
        </p:nvPicPr>
        <p:blipFill>
          <a:blip r:embed="rId9"/>
          <a:stretch>
            <a:fillRect/>
          </a:stretch>
        </p:blipFill>
        <p:spPr>
          <a:xfrm rot="10800000">
            <a:off x="60124" y="4843454"/>
            <a:ext cx="457240" cy="566977"/>
          </a:xfrm>
          <a:prstGeom prst="rect">
            <a:avLst/>
          </a:prstGeom>
        </p:spPr>
      </p:pic>
      <p:pic>
        <p:nvPicPr>
          <p:cNvPr id="19" name="Imagen 18"/>
          <p:cNvPicPr>
            <a:picLocks noChangeAspect="1"/>
          </p:cNvPicPr>
          <p:nvPr/>
        </p:nvPicPr>
        <p:blipFill>
          <a:blip r:embed="rId10"/>
          <a:stretch>
            <a:fillRect/>
          </a:stretch>
        </p:blipFill>
        <p:spPr>
          <a:xfrm>
            <a:off x="266205" y="6342960"/>
            <a:ext cx="2933148" cy="2450094"/>
          </a:xfrm>
          <a:prstGeom prst="rect">
            <a:avLst/>
          </a:prstGeom>
        </p:spPr>
      </p:pic>
    </p:spTree>
    <p:extLst>
      <p:ext uri="{BB962C8B-B14F-4D97-AF65-F5344CB8AC3E}">
        <p14:creationId xmlns:p14="http://schemas.microsoft.com/office/powerpoint/2010/main" val="2831955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8" y="5592"/>
            <a:ext cx="2174084" cy="281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2058" y="766609"/>
            <a:ext cx="2160240" cy="276999"/>
          </a:xfrm>
          <a:prstGeom prst="rect">
            <a:avLst/>
          </a:prstGeom>
          <a:noFill/>
        </p:spPr>
        <p:txBody>
          <a:bodyPr wrap="square" rtlCol="0">
            <a:spAutoFit/>
          </a:bodyPr>
          <a:lstStyle/>
          <a:p>
            <a:pPr algn="ctr"/>
            <a:r>
              <a:rPr lang="es-ES" sz="1200" b="1" dirty="0">
                <a:latin typeface="Arial Narrow" panose="020B0606020202030204" pitchFamily="34" charset="0"/>
              </a:rPr>
              <a:t>junio 2021</a:t>
            </a: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1173</a:t>
              </a:r>
            </a:p>
          </p:txBody>
        </p:sp>
      </p:grpSp>
      <p:sp>
        <p:nvSpPr>
          <p:cNvPr id="9" name="8 CuadroTexto"/>
          <p:cNvSpPr txBox="1"/>
          <p:nvPr/>
        </p:nvSpPr>
        <p:spPr>
          <a:xfrm>
            <a:off x="179214" y="4704713"/>
            <a:ext cx="2001517" cy="646331"/>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343% respecto al mismo periodo del año anterior</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49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634478" y="5492211"/>
            <a:ext cx="6412476" cy="646331"/>
            <a:chOff x="2448322" y="-54646"/>
            <a:chExt cx="6553772" cy="646331"/>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98438" y="-54646"/>
              <a:ext cx="5603656" cy="646331"/>
            </a:xfrm>
            <a:prstGeom prst="rect">
              <a:avLst/>
            </a:prstGeom>
            <a:noFill/>
          </p:spPr>
          <p:txBody>
            <a:bodyPr wrap="square" rtlCol="0">
              <a:spAutoFit/>
            </a:bodyPr>
            <a:lstStyle/>
            <a:p>
              <a:r>
                <a:rPr lang="es-ES" sz="1200" b="1" dirty="0">
                  <a:latin typeface="Arial Narrow" panose="020B0606020202030204" pitchFamily="34" charset="0"/>
                </a:rPr>
                <a:t>Tasas de incidencia, porcentajes de uso de dispositivos en UCI y microorganismos asociados a IAD a junio de 2021*  Nota: Reforzar las medidas de prevención de infecciones en todas las UCI</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22</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3"/>
            <a:ext cx="2208885" cy="646331"/>
          </a:xfrm>
          <a:noFill/>
        </p:spPr>
        <p:txBody>
          <a:bodyPr wrap="square" rtlCol="0">
            <a:spAutoFit/>
          </a:bodyPr>
          <a:lstStyle/>
          <a:p>
            <a:r>
              <a:rPr lang="es-ES" sz="1800" b="1" dirty="0">
                <a:solidFill>
                  <a:srgbClr val="C00000"/>
                </a:solidFill>
                <a:latin typeface="Arial Narrow" panose="020B0606020202030204" pitchFamily="34" charset="0"/>
                <a:ea typeface="+mn-ea"/>
                <a:cs typeface="+mn-cs"/>
              </a:rPr>
              <a:t>Infección asociadas a dispositivos en UCI</a:t>
            </a:r>
          </a:p>
        </p:txBody>
      </p:sp>
      <p:sp>
        <p:nvSpPr>
          <p:cNvPr id="44" name="43 Rectángulo"/>
          <p:cNvSpPr/>
          <p:nvPr/>
        </p:nvSpPr>
        <p:spPr>
          <a:xfrm>
            <a:off x="2180731" y="3117758"/>
            <a:ext cx="5020169" cy="3905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4896594" y="3214881"/>
            <a:ext cx="3446504" cy="276999"/>
            <a:chOff x="2448322" y="74775"/>
            <a:chExt cx="3446504" cy="276999"/>
          </a:xfrm>
        </p:grpSpPr>
        <p:sp>
          <p:nvSpPr>
            <p:cNvPr id="51" name="5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Definiciones</a:t>
              </a:r>
            </a:p>
          </p:txBody>
        </p:sp>
      </p:grpSp>
      <p:sp>
        <p:nvSpPr>
          <p:cNvPr id="4" name="3 CuadroTexto"/>
          <p:cNvSpPr txBox="1"/>
          <p:nvPr/>
        </p:nvSpPr>
        <p:spPr>
          <a:xfrm>
            <a:off x="2175771" y="3542727"/>
            <a:ext cx="1712711" cy="1785104"/>
          </a:xfrm>
          <a:prstGeom prst="rect">
            <a:avLst/>
          </a:prstGeom>
          <a:noFill/>
        </p:spPr>
        <p:txBody>
          <a:bodyPr wrap="square" rtlCol="0">
            <a:spAutoFit/>
          </a:bodyPr>
          <a:lstStyle/>
          <a:p>
            <a:pPr algn="ctr"/>
            <a:r>
              <a:rPr lang="es-CO" sz="1100" b="1" u="sng" dirty="0">
                <a:latin typeface="Arial Narrow" panose="020B0606020202030204" pitchFamily="34" charset="0"/>
              </a:rPr>
              <a:t>Infección del torrente sanguíneo asociada a catéter – ITS-AC</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clínicos y de laboratorios aplicados en pacientes para clasificar las infecciones del torrente sanguíneo primarias derivadas del catéter central.</a:t>
            </a:r>
          </a:p>
        </p:txBody>
      </p:sp>
      <p:sp>
        <p:nvSpPr>
          <p:cNvPr id="80" name="79 CuadroTexto"/>
          <p:cNvSpPr txBox="1"/>
          <p:nvPr/>
        </p:nvSpPr>
        <p:spPr>
          <a:xfrm>
            <a:off x="3926114" y="3535582"/>
            <a:ext cx="1582548" cy="1954381"/>
          </a:xfrm>
          <a:prstGeom prst="rect">
            <a:avLst/>
          </a:prstGeom>
          <a:noFill/>
        </p:spPr>
        <p:txBody>
          <a:bodyPr wrap="square" rtlCol="0">
            <a:spAutoFit/>
          </a:bodyPr>
          <a:lstStyle/>
          <a:p>
            <a:pPr algn="ctr"/>
            <a:r>
              <a:rPr lang="es-CO" sz="1100" b="1" u="sng" dirty="0">
                <a:latin typeface="Arial Narrow" panose="020B0606020202030204" pitchFamily="34" charset="0"/>
              </a:rPr>
              <a:t>Neumonía asociada a ventilador - NAV</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radiológicos, clínicos y de laboratorio para Neumonía en un paciente que estuvo intubado y ventilado en el momento o dentro de las 48 horas previas al inicio del evento.</a:t>
            </a:r>
          </a:p>
        </p:txBody>
      </p:sp>
      <p:cxnSp>
        <p:nvCxnSpPr>
          <p:cNvPr id="17" name="16 Conector recto"/>
          <p:cNvCxnSpPr/>
          <p:nvPr/>
        </p:nvCxnSpPr>
        <p:spPr>
          <a:xfrm>
            <a:off x="3888482" y="3557550"/>
            <a:ext cx="0" cy="187854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a:off x="5505146" y="3535582"/>
            <a:ext cx="0" cy="187854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7" name="96 CuadroTexto"/>
          <p:cNvSpPr txBox="1"/>
          <p:nvPr/>
        </p:nvSpPr>
        <p:spPr>
          <a:xfrm>
            <a:off x="5508662" y="3491221"/>
            <a:ext cx="1735428" cy="2123658"/>
          </a:xfrm>
          <a:prstGeom prst="rect">
            <a:avLst/>
          </a:prstGeom>
          <a:noFill/>
        </p:spPr>
        <p:txBody>
          <a:bodyPr wrap="square" rtlCol="0">
            <a:spAutoFit/>
          </a:bodyPr>
          <a:lstStyle/>
          <a:p>
            <a:pPr algn="ctr"/>
            <a:r>
              <a:rPr lang="es-CO" sz="1100" b="1" u="sng" dirty="0">
                <a:latin typeface="Arial Narrow" panose="020B0606020202030204" pitchFamily="34" charset="0"/>
              </a:rPr>
              <a:t>Infección sintomática de tracto urinario asociada a catéter – ISTU-AC</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clínicos y de laboratorio aplicados en pacientes con infección sintomática del tracto urinario quienes tienen o estuvieron expuestos a sonda vesical 48 horas antes del inicio del evento.</a:t>
            </a:r>
          </a:p>
        </p:txBody>
      </p:sp>
      <p:pic>
        <p:nvPicPr>
          <p:cNvPr id="2052"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28" b="100000" l="11029" r="41912"/>
                    </a14:imgEffect>
                  </a14:imgLayer>
                </a14:imgProps>
              </a:ext>
              <a:ext uri="{28A0092B-C50C-407E-A947-70E740481C1C}">
                <a14:useLocalDpi xmlns:a14="http://schemas.microsoft.com/office/drawing/2010/main" val="0"/>
              </a:ext>
            </a:extLst>
          </a:blip>
          <a:srcRect l="8316" r="59526"/>
          <a:stretch/>
        </p:blipFill>
        <p:spPr bwMode="auto">
          <a:xfrm>
            <a:off x="504106" y="6016697"/>
            <a:ext cx="1231717" cy="309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Rectángulo redondeado"/>
          <p:cNvSpPr/>
          <p:nvPr/>
        </p:nvSpPr>
        <p:spPr>
          <a:xfrm>
            <a:off x="2232298" y="6084168"/>
            <a:ext cx="1353561" cy="52756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Infección del torrente sanguíneo asociado al catéter venoso central </a:t>
            </a:r>
          </a:p>
        </p:txBody>
      </p:sp>
      <p:sp>
        <p:nvSpPr>
          <p:cNvPr id="100" name="99 Rectángulo redondeado"/>
          <p:cNvSpPr/>
          <p:nvPr/>
        </p:nvSpPr>
        <p:spPr>
          <a:xfrm>
            <a:off x="2254840" y="7485235"/>
            <a:ext cx="1331019" cy="50405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Neumonía asociada al </a:t>
            </a:r>
          </a:p>
          <a:p>
            <a:r>
              <a:rPr lang="es-CO" sz="900" b="1" dirty="0">
                <a:solidFill>
                  <a:schemeClr val="tx1"/>
                </a:solidFill>
                <a:latin typeface="Arial Narrow" panose="020B0606020202030204" pitchFamily="34" charset="0"/>
              </a:rPr>
              <a:t>ventilador</a:t>
            </a:r>
          </a:p>
        </p:txBody>
      </p:sp>
      <p:sp>
        <p:nvSpPr>
          <p:cNvPr id="102" name="101 Rectángulo redondeado"/>
          <p:cNvSpPr/>
          <p:nvPr/>
        </p:nvSpPr>
        <p:spPr>
          <a:xfrm>
            <a:off x="4809734" y="6100116"/>
            <a:ext cx="1166980" cy="511622"/>
          </a:xfrm>
          <a:prstGeom prst="roundRect">
            <a:avLst/>
          </a:prstGeom>
          <a:solidFill>
            <a:srgbClr val="D4F7A9"/>
          </a:solidFill>
          <a:ln>
            <a:solidFill>
              <a:srgbClr val="D4F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Infección del tracto urinario asociado a sonda vesical </a:t>
            </a:r>
          </a:p>
        </p:txBody>
      </p:sp>
      <p:sp>
        <p:nvSpPr>
          <p:cNvPr id="104" name="103 Rectángulo redondeado"/>
          <p:cNvSpPr/>
          <p:nvPr/>
        </p:nvSpPr>
        <p:spPr>
          <a:xfrm>
            <a:off x="6234464" y="8383438"/>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40%</a:t>
            </a:r>
          </a:p>
        </p:txBody>
      </p:sp>
      <p:grpSp>
        <p:nvGrpSpPr>
          <p:cNvPr id="105" name="104 Grupo"/>
          <p:cNvGrpSpPr/>
          <p:nvPr/>
        </p:nvGrpSpPr>
        <p:grpSpPr>
          <a:xfrm>
            <a:off x="5328642" y="7427967"/>
            <a:ext cx="803425" cy="1327333"/>
            <a:chOff x="1068833" y="553075"/>
            <a:chExt cx="803425" cy="1327333"/>
          </a:xfrm>
        </p:grpSpPr>
        <p:pic>
          <p:nvPicPr>
            <p:cNvPr id="106"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106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60%</a:t>
              </a:r>
            </a:p>
          </p:txBody>
        </p:sp>
        <p:sp>
          <p:nvSpPr>
            <p:cNvPr id="108" name="107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grpSp>
      <p:sp>
        <p:nvSpPr>
          <p:cNvPr id="110" name="109 Rectángulo"/>
          <p:cNvSpPr/>
          <p:nvPr/>
        </p:nvSpPr>
        <p:spPr>
          <a:xfrm>
            <a:off x="6222528" y="8090421"/>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pic>
        <p:nvPicPr>
          <p:cNvPr id="112"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6220141" y="740928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112 CuadroTexto"/>
          <p:cNvSpPr txBox="1"/>
          <p:nvPr/>
        </p:nvSpPr>
        <p:spPr>
          <a:xfrm>
            <a:off x="2256810" y="6613675"/>
            <a:ext cx="1343640" cy="861774"/>
          </a:xfrm>
          <a:prstGeom prst="rect">
            <a:avLst/>
          </a:prstGeom>
          <a:noFill/>
        </p:spPr>
        <p:txBody>
          <a:bodyPr wrap="square" rtlCol="0">
            <a:spAutoFit/>
          </a:bodyPr>
          <a:lstStyle/>
          <a:p>
            <a:r>
              <a:rPr lang="es-CO" sz="1050" b="1" dirty="0">
                <a:latin typeface="Arial Narrow" panose="020B0606020202030204" pitchFamily="34" charset="0"/>
              </a:rPr>
              <a:t>UCI Adultos:	4,2*           </a:t>
            </a:r>
          </a:p>
          <a:p>
            <a:r>
              <a:rPr lang="es-CO" sz="1050" b="1" dirty="0">
                <a:latin typeface="Arial Narrow" panose="020B0606020202030204" pitchFamily="34" charset="0"/>
              </a:rPr>
              <a:t>UCI Pediátrica:	4,3*</a:t>
            </a:r>
          </a:p>
          <a:p>
            <a:r>
              <a:rPr lang="es-CO" sz="1050" b="1" dirty="0">
                <a:latin typeface="Arial Narrow" panose="020B0606020202030204" pitchFamily="34" charset="0"/>
              </a:rPr>
              <a:t>UCI Neonatal:       4,4*</a:t>
            </a:r>
          </a:p>
          <a:p>
            <a:r>
              <a:rPr lang="es-CO" sz="1050" b="1" dirty="0">
                <a:latin typeface="Arial Narrow" panose="020B0606020202030204" pitchFamily="34" charset="0"/>
              </a:rPr>
              <a:t> </a:t>
            </a:r>
            <a:r>
              <a:rPr lang="es-CO" sz="800" b="1" dirty="0">
                <a:latin typeface="Arial Narrow" panose="020B0606020202030204" pitchFamily="34" charset="0"/>
              </a:rPr>
              <a:t>*Casos por 1000 días de uso de catéter venoso central</a:t>
            </a:r>
          </a:p>
        </p:txBody>
      </p:sp>
      <p:sp>
        <p:nvSpPr>
          <p:cNvPr id="114" name="113 CuadroTexto"/>
          <p:cNvSpPr txBox="1"/>
          <p:nvPr/>
        </p:nvSpPr>
        <p:spPr>
          <a:xfrm>
            <a:off x="4727031" y="6621323"/>
            <a:ext cx="1393699" cy="677108"/>
          </a:xfrm>
          <a:prstGeom prst="rect">
            <a:avLst/>
          </a:prstGeom>
          <a:noFill/>
        </p:spPr>
        <p:txBody>
          <a:bodyPr wrap="square" rtlCol="0">
            <a:spAutoFit/>
          </a:bodyPr>
          <a:lstStyle/>
          <a:p>
            <a:r>
              <a:rPr lang="es-CO" sz="1050" b="1" dirty="0">
                <a:latin typeface="Arial Narrow" panose="020B0606020202030204" pitchFamily="34" charset="0"/>
              </a:rPr>
              <a:t>UCI Adultos:	2,9**</a:t>
            </a:r>
          </a:p>
          <a:p>
            <a:r>
              <a:rPr lang="es-CO" sz="1050" b="1" dirty="0">
                <a:latin typeface="Arial Narrow" panose="020B0606020202030204" pitchFamily="34" charset="0"/>
              </a:rPr>
              <a:t>UCI Pediátrica:	2,3*</a:t>
            </a:r>
          </a:p>
          <a:p>
            <a:r>
              <a:rPr lang="es-CO" sz="900" b="1" dirty="0">
                <a:latin typeface="Arial Narrow" panose="020B0606020202030204" pitchFamily="34" charset="0"/>
              </a:rPr>
              <a:t> </a:t>
            </a:r>
            <a:r>
              <a:rPr lang="es-CO" sz="800" b="1" dirty="0">
                <a:latin typeface="Arial Narrow" panose="020B0606020202030204" pitchFamily="34" charset="0"/>
              </a:rPr>
              <a:t>***Casos por 1000 días de uso de catéter urinario</a:t>
            </a:r>
          </a:p>
        </p:txBody>
      </p:sp>
      <p:sp>
        <p:nvSpPr>
          <p:cNvPr id="115" name="114 CuadroTexto"/>
          <p:cNvSpPr txBox="1"/>
          <p:nvPr/>
        </p:nvSpPr>
        <p:spPr>
          <a:xfrm>
            <a:off x="2232298" y="7989290"/>
            <a:ext cx="1343639" cy="823302"/>
          </a:xfrm>
          <a:prstGeom prst="rect">
            <a:avLst/>
          </a:prstGeom>
          <a:noFill/>
        </p:spPr>
        <p:txBody>
          <a:bodyPr wrap="square" rtlCol="0">
            <a:spAutoFit/>
          </a:bodyPr>
          <a:lstStyle/>
          <a:p>
            <a:r>
              <a:rPr lang="es-CO" sz="1050" b="1" dirty="0">
                <a:latin typeface="Arial Narrow" panose="020B0606020202030204" pitchFamily="34" charset="0"/>
              </a:rPr>
              <a:t>UCI Adultos:	6,4**</a:t>
            </a:r>
          </a:p>
          <a:p>
            <a:r>
              <a:rPr lang="es-CO" sz="1050" b="1" dirty="0">
                <a:latin typeface="Arial Narrow" panose="020B0606020202030204" pitchFamily="34" charset="0"/>
              </a:rPr>
              <a:t>UCI Pediátrica:	3,7**</a:t>
            </a:r>
          </a:p>
          <a:p>
            <a:r>
              <a:rPr lang="es-CO" sz="1050" b="1" dirty="0">
                <a:latin typeface="Arial Narrow" panose="020B0606020202030204" pitchFamily="34" charset="0"/>
              </a:rPr>
              <a:t>UCI Neonatal: 	7,3**</a:t>
            </a:r>
          </a:p>
          <a:p>
            <a:r>
              <a:rPr lang="es-CO" sz="800" b="1" dirty="0">
                <a:latin typeface="Arial Narrow" panose="020B0606020202030204" pitchFamily="34" charset="0"/>
              </a:rPr>
              <a:t> **Casos por 1000 días de uso de ventilador</a:t>
            </a:r>
          </a:p>
        </p:txBody>
      </p:sp>
      <p:sp>
        <p:nvSpPr>
          <p:cNvPr id="2" name="1 CuadroTexto"/>
          <p:cNvSpPr txBox="1"/>
          <p:nvPr/>
        </p:nvSpPr>
        <p:spPr>
          <a:xfrm>
            <a:off x="50" y="2643753"/>
            <a:ext cx="2180731" cy="200055"/>
          </a:xfrm>
          <a:prstGeom prst="rect">
            <a:avLst/>
          </a:prstGeom>
          <a:noFill/>
        </p:spPr>
        <p:txBody>
          <a:bodyPr wrap="square" rtlCol="0">
            <a:spAutoFit/>
          </a:bodyPr>
          <a:lstStyle/>
          <a:p>
            <a:pPr marL="171450" indent="-171450">
              <a:buFont typeface="Arial" charset="0"/>
              <a:buChar char="•"/>
            </a:pPr>
            <a:r>
              <a:rPr lang="es-CO" sz="700" b="1" dirty="0">
                <a:latin typeface="Arial Narrow" panose="020B0606020202030204" pitchFamily="34" charset="0"/>
              </a:rPr>
              <a:t>UCI= Unidad de cuidado intensivo</a:t>
            </a:r>
          </a:p>
        </p:txBody>
      </p:sp>
      <p:sp>
        <p:nvSpPr>
          <p:cNvPr id="54" name="53 Rectángulo redondeado"/>
          <p:cNvSpPr/>
          <p:nvPr/>
        </p:nvSpPr>
        <p:spPr>
          <a:xfrm>
            <a:off x="3638508" y="6084169"/>
            <a:ext cx="1114070" cy="52756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catéter venoso central</a:t>
            </a:r>
          </a:p>
        </p:txBody>
      </p:sp>
      <p:sp>
        <p:nvSpPr>
          <p:cNvPr id="56" name="55 Rectángulo redondeado"/>
          <p:cNvSpPr/>
          <p:nvPr/>
        </p:nvSpPr>
        <p:spPr>
          <a:xfrm>
            <a:off x="6048722" y="6084170"/>
            <a:ext cx="1139528" cy="527568"/>
          </a:xfrm>
          <a:prstGeom prst="roundRect">
            <a:avLst/>
          </a:prstGeom>
          <a:solidFill>
            <a:srgbClr val="D4F7A9"/>
          </a:solidFill>
          <a:ln>
            <a:solidFill>
              <a:srgbClr val="D4F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sonda vesical</a:t>
            </a:r>
          </a:p>
        </p:txBody>
      </p:sp>
      <p:sp>
        <p:nvSpPr>
          <p:cNvPr id="57" name="56 Rectángulo redondeado"/>
          <p:cNvSpPr/>
          <p:nvPr/>
        </p:nvSpPr>
        <p:spPr>
          <a:xfrm>
            <a:off x="3638509" y="7485235"/>
            <a:ext cx="1114070" cy="50405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a:t>
            </a:r>
          </a:p>
          <a:p>
            <a:r>
              <a:rPr lang="es-CO" sz="900" b="1" dirty="0">
                <a:solidFill>
                  <a:schemeClr val="tx1"/>
                </a:solidFill>
                <a:latin typeface="Arial Narrow" panose="020B0606020202030204" pitchFamily="34" charset="0"/>
              </a:rPr>
              <a:t>ventilador</a:t>
            </a:r>
          </a:p>
        </p:txBody>
      </p:sp>
      <p:sp>
        <p:nvSpPr>
          <p:cNvPr id="58" name="57 CuadroTexto"/>
          <p:cNvSpPr txBox="1"/>
          <p:nvPr/>
        </p:nvSpPr>
        <p:spPr>
          <a:xfrm>
            <a:off x="3474896" y="6613675"/>
            <a:ext cx="1565714" cy="577081"/>
          </a:xfrm>
          <a:prstGeom prst="rect">
            <a:avLst/>
          </a:prstGeom>
          <a:noFill/>
        </p:spPr>
        <p:txBody>
          <a:bodyPr wrap="square" rtlCol="0">
            <a:spAutoFit/>
          </a:bodyPr>
          <a:lstStyle/>
          <a:p>
            <a:r>
              <a:rPr lang="es-CO" sz="1050" b="1" dirty="0">
                <a:latin typeface="Arial Narrow" panose="020B0606020202030204" pitchFamily="34" charset="0"/>
              </a:rPr>
              <a:t>UCI Adultos:     64,9%           </a:t>
            </a:r>
          </a:p>
          <a:p>
            <a:r>
              <a:rPr lang="es-CO" sz="1050" b="1" dirty="0">
                <a:latin typeface="Arial Narrow" panose="020B0606020202030204" pitchFamily="34" charset="0"/>
              </a:rPr>
              <a:t>UCI Pediátrica: 53,4%</a:t>
            </a:r>
          </a:p>
          <a:p>
            <a:r>
              <a:rPr lang="es-CO" sz="1050" b="1" dirty="0">
                <a:latin typeface="Arial Narrow" panose="020B0606020202030204" pitchFamily="34" charset="0"/>
              </a:rPr>
              <a:t>UCI Neonatal:   37,0%     </a:t>
            </a:r>
          </a:p>
        </p:txBody>
      </p:sp>
      <p:sp>
        <p:nvSpPr>
          <p:cNvPr id="59" name="58 CuadroTexto"/>
          <p:cNvSpPr txBox="1"/>
          <p:nvPr/>
        </p:nvSpPr>
        <p:spPr>
          <a:xfrm>
            <a:off x="5956124" y="6613675"/>
            <a:ext cx="1558305" cy="415498"/>
          </a:xfrm>
          <a:prstGeom prst="rect">
            <a:avLst/>
          </a:prstGeom>
          <a:noFill/>
        </p:spPr>
        <p:txBody>
          <a:bodyPr wrap="square" rtlCol="0">
            <a:spAutoFit/>
          </a:bodyPr>
          <a:lstStyle/>
          <a:p>
            <a:r>
              <a:rPr lang="es-CO" sz="1050" b="1" dirty="0">
                <a:latin typeface="Arial Narrow" panose="020B0606020202030204" pitchFamily="34" charset="0"/>
              </a:rPr>
              <a:t>UCI Adultos:   67,6%</a:t>
            </a:r>
          </a:p>
          <a:p>
            <a:r>
              <a:rPr lang="es-CO" sz="1050" b="1" dirty="0">
                <a:latin typeface="Arial Narrow" panose="020B0606020202030204" pitchFamily="34" charset="0"/>
              </a:rPr>
              <a:t>UCI Pediátrica:38,0%</a:t>
            </a:r>
          </a:p>
        </p:txBody>
      </p:sp>
      <p:sp>
        <p:nvSpPr>
          <p:cNvPr id="60" name="59 CuadroTexto"/>
          <p:cNvSpPr txBox="1"/>
          <p:nvPr/>
        </p:nvSpPr>
        <p:spPr>
          <a:xfrm>
            <a:off x="3600450" y="8024058"/>
            <a:ext cx="1976870" cy="577081"/>
          </a:xfrm>
          <a:prstGeom prst="rect">
            <a:avLst/>
          </a:prstGeom>
          <a:noFill/>
        </p:spPr>
        <p:txBody>
          <a:bodyPr wrap="square" rtlCol="0">
            <a:spAutoFit/>
          </a:bodyPr>
          <a:lstStyle/>
          <a:p>
            <a:r>
              <a:rPr lang="es-CO" sz="1050" b="1" dirty="0">
                <a:latin typeface="Arial Narrow" panose="020B0606020202030204" pitchFamily="34" charset="0"/>
              </a:rPr>
              <a:t>UCI Adultos:     66,2%</a:t>
            </a:r>
          </a:p>
          <a:p>
            <a:r>
              <a:rPr lang="es-CO" sz="1050" b="1" dirty="0">
                <a:latin typeface="Arial Narrow" panose="020B0606020202030204" pitchFamily="34" charset="0"/>
              </a:rPr>
              <a:t>UCI Pediátrica: 35,2%</a:t>
            </a:r>
          </a:p>
          <a:p>
            <a:r>
              <a:rPr lang="es-CO" sz="1050" b="1" dirty="0">
                <a:latin typeface="Arial Narrow" panose="020B0606020202030204" pitchFamily="34" charset="0"/>
              </a:rPr>
              <a:t>UCI Neonatal:   14,4%</a:t>
            </a:r>
          </a:p>
        </p:txBody>
      </p:sp>
      <p:sp>
        <p:nvSpPr>
          <p:cNvPr id="6" name="5 CuadroTexto"/>
          <p:cNvSpPr txBox="1"/>
          <p:nvPr/>
        </p:nvSpPr>
        <p:spPr>
          <a:xfrm>
            <a:off x="0" y="6012160"/>
            <a:ext cx="2071864" cy="430887"/>
          </a:xfrm>
          <a:prstGeom prst="rect">
            <a:avLst/>
          </a:prstGeom>
          <a:noFill/>
        </p:spPr>
        <p:txBody>
          <a:bodyPr wrap="square" rtlCol="0">
            <a:spAutoFit/>
          </a:bodyPr>
          <a:lstStyle/>
          <a:p>
            <a:pPr algn="ctr"/>
            <a:r>
              <a:rPr lang="es-CO" sz="1100" b="1" dirty="0">
                <a:latin typeface="Arial Narrow" panose="020B0606020202030204" pitchFamily="34" charset="0"/>
              </a:rPr>
              <a:t>Número de agentes causales por tipo de IAD</a:t>
            </a:r>
          </a:p>
        </p:txBody>
      </p:sp>
      <p:sp>
        <p:nvSpPr>
          <p:cNvPr id="64" name="63 CuadroTexto"/>
          <p:cNvSpPr txBox="1"/>
          <p:nvPr/>
        </p:nvSpPr>
        <p:spPr>
          <a:xfrm>
            <a:off x="-22594" y="8980457"/>
            <a:ext cx="1845028" cy="200055"/>
          </a:xfrm>
          <a:prstGeom prst="rect">
            <a:avLst/>
          </a:prstGeom>
          <a:noFill/>
        </p:spPr>
        <p:txBody>
          <a:bodyPr wrap="square" rtlCol="0">
            <a:spAutoFit/>
          </a:bodyPr>
          <a:lstStyle/>
          <a:p>
            <a:r>
              <a:rPr lang="es-CO" sz="700" b="1" dirty="0">
                <a:latin typeface="Arial Narrow" panose="020B0606020202030204" pitchFamily="34" charset="0"/>
              </a:rPr>
              <a:t>Fuente: SIVIGILA</a:t>
            </a:r>
          </a:p>
        </p:txBody>
      </p:sp>
      <p:sp>
        <p:nvSpPr>
          <p:cNvPr id="18" name="17 Rectángulo"/>
          <p:cNvSpPr/>
          <p:nvPr/>
        </p:nvSpPr>
        <p:spPr>
          <a:xfrm>
            <a:off x="2254840" y="2411760"/>
            <a:ext cx="4946011" cy="769441"/>
          </a:xfrm>
          <a:prstGeom prst="rect">
            <a:avLst/>
          </a:prstGeom>
        </p:spPr>
        <p:txBody>
          <a:bodyPr wrap="square">
            <a:spAutoFit/>
          </a:bodyPr>
          <a:lstStyle/>
          <a:p>
            <a:r>
              <a:rPr lang="es-ES" sz="8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a:t>
            </a:r>
            <a:r>
              <a:rPr lang="es-CO" sz="900" dirty="0">
                <a:latin typeface="Arial Narrow" panose="020B0606020202030204" pitchFamily="34" charset="0"/>
              </a:rPr>
              <a:t>de la notificación de Infección asociada a dispositivo -IAD en UCI</a:t>
            </a:r>
            <a:r>
              <a:rPr lang="es-ES" sz="900" dirty="0">
                <a:latin typeface="Arial Narrow" panose="020B0606020202030204" pitchFamily="34" charset="0"/>
              </a:rPr>
              <a:t>. Medellín, a  junio  (acumulado) de 2020-2021 </a:t>
            </a:r>
            <a:r>
              <a:rPr lang="es-ES" sz="900" u="sng" dirty="0">
                <a:latin typeface="Arial Narrow" panose="020B0606020202030204" pitchFamily="34" charset="0"/>
              </a:rPr>
              <a:t>Nota: debido al aumento en el número de casos de IAD en las últimas semanas, se recomienda reforzar el personal al cuidado de paciente dependiendo del porcentaje de ocupación para la atención de pacientes durante la pandemia de COVID 19 que se encuentran en UCI</a:t>
            </a:r>
          </a:p>
        </p:txBody>
      </p:sp>
      <p:sp>
        <p:nvSpPr>
          <p:cNvPr id="65" name="9 Flecha arriba">
            <a:extLst>
              <a:ext uri="{FF2B5EF4-FFF2-40B4-BE49-F238E27FC236}">
                <a16:creationId xmlns:a16="http://schemas.microsoft.com/office/drawing/2014/main" id="{3F32D716-E741-43F8-8D36-66F03C234043}"/>
              </a:ext>
            </a:extLst>
          </p:cNvPr>
          <p:cNvSpPr/>
          <p:nvPr/>
        </p:nvSpPr>
        <p:spPr>
          <a:xfrm rot="10800000" flipH="1" flipV="1">
            <a:off x="288082" y="5159105"/>
            <a:ext cx="206344" cy="25502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61" name="2 Gráfico">
            <a:extLst>
              <a:ext uri="{FF2B5EF4-FFF2-40B4-BE49-F238E27FC236}">
                <a16:creationId xmlns:a16="http://schemas.microsoft.com/office/drawing/2014/main" id="{00000000-0008-0000-0000-000003000000}"/>
              </a:ext>
            </a:extLst>
          </p:cNvPr>
          <p:cNvGraphicFramePr>
            <a:graphicFrameLocks/>
          </p:cNvGraphicFramePr>
          <p:nvPr>
            <p:extLst/>
          </p:nvPr>
        </p:nvGraphicFramePr>
        <p:xfrm>
          <a:off x="2140649" y="453224"/>
          <a:ext cx="5082101" cy="18994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Tabla 2">
            <a:extLst>
              <a:ext uri="{FF2B5EF4-FFF2-40B4-BE49-F238E27FC236}">
                <a16:creationId xmlns:a16="http://schemas.microsoft.com/office/drawing/2014/main" id="{8AA02F7B-58A5-4E76-9A9A-3946328E6F71}"/>
              </a:ext>
            </a:extLst>
          </p:cNvPr>
          <p:cNvGraphicFramePr>
            <a:graphicFrameLocks noGrp="1"/>
          </p:cNvGraphicFramePr>
          <p:nvPr>
            <p:extLst/>
          </p:nvPr>
        </p:nvGraphicFramePr>
        <p:xfrm>
          <a:off x="60744" y="6255044"/>
          <a:ext cx="2113517" cy="2717635"/>
        </p:xfrm>
        <a:graphic>
          <a:graphicData uri="http://schemas.openxmlformats.org/drawingml/2006/table">
            <a:tbl>
              <a:tblPr/>
              <a:tblGrid>
                <a:gridCol w="691337">
                  <a:extLst>
                    <a:ext uri="{9D8B030D-6E8A-4147-A177-3AD203B41FA5}">
                      <a16:colId xmlns:a16="http://schemas.microsoft.com/office/drawing/2014/main" val="1056347688"/>
                    </a:ext>
                  </a:extLst>
                </a:gridCol>
                <a:gridCol w="355545">
                  <a:extLst>
                    <a:ext uri="{9D8B030D-6E8A-4147-A177-3AD203B41FA5}">
                      <a16:colId xmlns:a16="http://schemas.microsoft.com/office/drawing/2014/main" val="3461425342"/>
                    </a:ext>
                  </a:extLst>
                </a:gridCol>
                <a:gridCol w="404592">
                  <a:extLst>
                    <a:ext uri="{9D8B030D-6E8A-4147-A177-3AD203B41FA5}">
                      <a16:colId xmlns:a16="http://schemas.microsoft.com/office/drawing/2014/main" val="3331659272"/>
                    </a:ext>
                  </a:extLst>
                </a:gridCol>
                <a:gridCol w="306498">
                  <a:extLst>
                    <a:ext uri="{9D8B030D-6E8A-4147-A177-3AD203B41FA5}">
                      <a16:colId xmlns:a16="http://schemas.microsoft.com/office/drawing/2014/main" val="33214325"/>
                    </a:ext>
                  </a:extLst>
                </a:gridCol>
                <a:gridCol w="355545">
                  <a:extLst>
                    <a:ext uri="{9D8B030D-6E8A-4147-A177-3AD203B41FA5}">
                      <a16:colId xmlns:a16="http://schemas.microsoft.com/office/drawing/2014/main" val="1237380175"/>
                    </a:ext>
                  </a:extLst>
                </a:gridCol>
              </a:tblGrid>
              <a:tr h="492319">
                <a:tc>
                  <a:txBody>
                    <a:bodyPr/>
                    <a:lstStyle/>
                    <a:p>
                      <a:pPr algn="ctr" rtl="0" fontAlgn="ctr"/>
                      <a:r>
                        <a:rPr lang="es-MX" sz="800" b="1" i="1" u="none" strike="noStrike" dirty="0">
                          <a:solidFill>
                            <a:srgbClr val="000000"/>
                          </a:solidFill>
                          <a:effectLst/>
                          <a:latin typeface="Arial Narrow" panose="020B0606020202030204" pitchFamily="34" charset="0"/>
                        </a:rPr>
                        <a:t>Microorganismo</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MX" sz="800" b="1" i="1" u="none" strike="noStrike">
                          <a:solidFill>
                            <a:srgbClr val="000000"/>
                          </a:solidFill>
                          <a:effectLst/>
                          <a:latin typeface="Arial Narrow" panose="020B0606020202030204" pitchFamily="34" charset="0"/>
                        </a:rPr>
                        <a:t>NAV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MX" sz="800" b="1" i="1" u="none" strike="noStrike">
                          <a:solidFill>
                            <a:srgbClr val="000000"/>
                          </a:solidFill>
                          <a:effectLst/>
                          <a:latin typeface="Arial Narrow" panose="020B0606020202030204" pitchFamily="34" charset="0"/>
                        </a:rPr>
                        <a:t>ISTU-AC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MX" sz="800" b="1" i="1" u="none" strike="noStrike">
                          <a:solidFill>
                            <a:srgbClr val="000000"/>
                          </a:solidFill>
                          <a:effectLst/>
                          <a:latin typeface="Arial Narrow" panose="020B0606020202030204" pitchFamily="34" charset="0"/>
                        </a:rPr>
                        <a:t>ITS-AC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MX" sz="800" b="1" i="0" u="none" strike="noStrike" dirty="0">
                          <a:solidFill>
                            <a:srgbClr val="000000"/>
                          </a:solidFill>
                          <a:effectLst/>
                          <a:latin typeface="Arial Narrow" panose="020B0606020202030204" pitchFamily="34" charset="0"/>
                        </a:rPr>
                        <a:t>Total general</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064224"/>
                  </a:ext>
                </a:extLst>
              </a:tr>
              <a:tr h="180852">
                <a:tc>
                  <a:txBody>
                    <a:bodyPr/>
                    <a:lstStyle/>
                    <a:p>
                      <a:pPr algn="l" fontAlgn="b"/>
                      <a:r>
                        <a:rPr lang="es-MX" sz="700" b="0" i="1" u="none" strike="noStrike">
                          <a:solidFill>
                            <a:srgbClr val="000000"/>
                          </a:solidFill>
                          <a:effectLst/>
                          <a:latin typeface="Arial Narrow" panose="020B0606020202030204" pitchFamily="34" charset="0"/>
                        </a:rPr>
                        <a:t>Klebsiella pneumoniae</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30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84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270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350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19931283"/>
                  </a:ext>
                </a:extLst>
              </a:tr>
              <a:tr h="180852">
                <a:tc>
                  <a:txBody>
                    <a:bodyPr/>
                    <a:lstStyle/>
                    <a:p>
                      <a:pPr algn="l" rtl="0" fontAlgn="b"/>
                      <a:r>
                        <a:rPr lang="es-MX" sz="600" b="0" i="1" u="none" strike="noStrike" dirty="0" err="1">
                          <a:solidFill>
                            <a:srgbClr val="000000"/>
                          </a:solidFill>
                          <a:effectLst/>
                          <a:latin typeface="Arial Narrow" panose="020B0606020202030204" pitchFamily="34" charset="0"/>
                        </a:rPr>
                        <a:t>Escherichia</a:t>
                      </a:r>
                      <a:r>
                        <a:rPr lang="es-MX" sz="600" b="0" i="1" u="none" strike="noStrike" dirty="0">
                          <a:solidFill>
                            <a:srgbClr val="000000"/>
                          </a:solidFill>
                          <a:effectLst/>
                          <a:latin typeface="Arial Narrow" panose="020B0606020202030204" pitchFamily="34" charset="0"/>
                        </a:rPr>
                        <a:t> </a:t>
                      </a:r>
                      <a:r>
                        <a:rPr lang="es-MX" sz="600" b="0" i="1" u="none" strike="noStrike" dirty="0" err="1">
                          <a:solidFill>
                            <a:srgbClr val="000000"/>
                          </a:solidFill>
                          <a:effectLst/>
                          <a:latin typeface="Arial Narrow" panose="020B0606020202030204" pitchFamily="34" charset="0"/>
                        </a:rPr>
                        <a:t>coli</a:t>
                      </a:r>
                      <a:endParaRPr lang="es-MX" sz="600" b="0" i="1"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2</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168</a:t>
                      </a:r>
                    </a:p>
                  </a:txBody>
                  <a:tcPr marL="9525" marR="9525" marT="9525" marB="0" anchor="ctr">
                    <a:lnL>
                      <a:noFill/>
                    </a:lnL>
                    <a:lnR>
                      <a:noFill/>
                    </a:lnR>
                    <a:lnT>
                      <a:noFill/>
                    </a:lnT>
                    <a:lnB>
                      <a:noFill/>
                    </a:lnB>
                  </a:tcPr>
                </a:tc>
                <a:tc>
                  <a:txBody>
                    <a:bodyPr/>
                    <a:lstStyle/>
                    <a:p>
                      <a:pPr algn="ctr" rtl="0" fontAlgn="ctr"/>
                      <a:r>
                        <a:rPr lang="es-MX" sz="800" b="0" i="1" u="none" strike="noStrike">
                          <a:solidFill>
                            <a:srgbClr val="000000"/>
                          </a:solidFill>
                          <a:effectLst/>
                          <a:latin typeface="Arial Narrow" panose="020B0606020202030204" pitchFamily="34" charset="0"/>
                        </a:rPr>
                        <a:t>27</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197</a:t>
                      </a:r>
                    </a:p>
                  </a:txBody>
                  <a:tcPr marL="9525" marR="9525" marT="9525" marB="0" anchor="ctr">
                    <a:lnL>
                      <a:noFill/>
                    </a:lnL>
                    <a:lnR>
                      <a:noFill/>
                    </a:lnR>
                    <a:lnT>
                      <a:noFill/>
                    </a:lnT>
                    <a:lnB>
                      <a:noFill/>
                    </a:lnB>
                  </a:tcPr>
                </a:tc>
                <a:extLst>
                  <a:ext uri="{0D108BD9-81ED-4DB2-BD59-A6C34878D82A}">
                    <a16:rowId xmlns:a16="http://schemas.microsoft.com/office/drawing/2014/main" val="1987627269"/>
                  </a:ext>
                </a:extLst>
              </a:tr>
              <a:tr h="180852">
                <a:tc>
                  <a:txBody>
                    <a:bodyPr/>
                    <a:lstStyle/>
                    <a:p>
                      <a:pPr algn="l" rtl="0" fontAlgn="b"/>
                      <a:r>
                        <a:rPr lang="es-MX" sz="600" b="0" i="1" u="none" strike="noStrike" dirty="0" err="1">
                          <a:solidFill>
                            <a:srgbClr val="000000"/>
                          </a:solidFill>
                          <a:effectLst/>
                          <a:latin typeface="Arial Narrow" panose="020B0606020202030204" pitchFamily="34" charset="0"/>
                        </a:rPr>
                        <a:t>Staphylococcus</a:t>
                      </a:r>
                      <a:r>
                        <a:rPr lang="es-MX" sz="600" b="0" i="1" u="none" strike="noStrike" dirty="0">
                          <a:solidFill>
                            <a:srgbClr val="000000"/>
                          </a:solidFill>
                          <a:effectLst/>
                          <a:latin typeface="Arial Narrow" panose="020B0606020202030204" pitchFamily="34" charset="0"/>
                        </a:rPr>
                        <a:t> </a:t>
                      </a:r>
                      <a:r>
                        <a:rPr lang="es-MX" sz="600" b="0" i="1" u="none" strike="noStrike" dirty="0" err="1">
                          <a:solidFill>
                            <a:srgbClr val="000000"/>
                          </a:solidFill>
                          <a:effectLst/>
                          <a:latin typeface="Arial Narrow" panose="020B0606020202030204" pitchFamily="34" charset="0"/>
                        </a:rPr>
                        <a:t>aureus</a:t>
                      </a:r>
                      <a:endParaRPr lang="es-MX" sz="600" b="0" i="1"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16</a:t>
                      </a:r>
                    </a:p>
                  </a:txBody>
                  <a:tcPr marL="9525" marR="9525" marT="9525" marB="0" anchor="ctr">
                    <a:lnL>
                      <a:noFill/>
                    </a:lnL>
                    <a:lnR>
                      <a:noFill/>
                    </a:lnR>
                    <a:lnT>
                      <a:noFill/>
                    </a:lnT>
                    <a:lnB>
                      <a:noFill/>
                    </a:lnB>
                  </a:tcPr>
                </a:tc>
                <a:tc>
                  <a:txBody>
                    <a:bodyPr/>
                    <a:lstStyle/>
                    <a:p>
                      <a:pPr algn="ctr" fontAlgn="ctr"/>
                      <a:r>
                        <a:rPr lang="es-MX" sz="1000" b="0" i="0" u="none" strike="noStrike" dirty="0">
                          <a:solidFill>
                            <a:srgbClr val="000000"/>
                          </a:solidFill>
                          <a:effectLst/>
                          <a:latin typeface="Arial Narrow" panose="020B0606020202030204" pitchFamily="34" charset="0"/>
                        </a:rPr>
                        <a:t>2</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120</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138</a:t>
                      </a:r>
                    </a:p>
                  </a:txBody>
                  <a:tcPr marL="9525" marR="9525" marT="9525" marB="0" anchor="ctr">
                    <a:lnL>
                      <a:noFill/>
                    </a:lnL>
                    <a:lnR>
                      <a:noFill/>
                    </a:lnR>
                    <a:lnT>
                      <a:noFill/>
                    </a:lnT>
                    <a:lnB>
                      <a:noFill/>
                    </a:lnB>
                  </a:tcPr>
                </a:tc>
                <a:extLst>
                  <a:ext uri="{0D108BD9-81ED-4DB2-BD59-A6C34878D82A}">
                    <a16:rowId xmlns:a16="http://schemas.microsoft.com/office/drawing/2014/main" val="339693546"/>
                  </a:ext>
                </a:extLst>
              </a:tr>
              <a:tr h="180852">
                <a:tc>
                  <a:txBody>
                    <a:bodyPr/>
                    <a:lstStyle/>
                    <a:p>
                      <a:pPr algn="l" rtl="0" fontAlgn="b"/>
                      <a:r>
                        <a:rPr lang="es-MX" sz="600" b="0" i="1" u="none" strike="noStrike">
                          <a:solidFill>
                            <a:srgbClr val="000000"/>
                          </a:solidFill>
                          <a:effectLst/>
                          <a:latin typeface="Arial Narrow" panose="020B0606020202030204" pitchFamily="34" charset="0"/>
                        </a:rPr>
                        <a:t>Staphylococcus epidermidis</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a:t>
                      </a:r>
                    </a:p>
                  </a:txBody>
                  <a:tcPr marL="9525" marR="9525" marT="9525" marB="0" anchor="ctr">
                    <a:lnL>
                      <a:noFill/>
                    </a:lnL>
                    <a:lnR>
                      <a:noFill/>
                    </a:lnR>
                    <a:lnT>
                      <a:noFill/>
                    </a:lnT>
                    <a:lnB>
                      <a:noFill/>
                    </a:lnB>
                  </a:tcPr>
                </a:tc>
                <a:tc>
                  <a:txBody>
                    <a:bodyPr/>
                    <a:lstStyle/>
                    <a:p>
                      <a:pPr algn="ctr" fontAlgn="ctr"/>
                      <a:endParaRPr lang="es-MX" sz="1000" b="0" i="0" u="none" strike="noStrike">
                        <a:solidFill>
                          <a:srgbClr val="000000"/>
                        </a:solidFill>
                        <a:effectLst/>
                        <a:latin typeface="Arial Narrow" panose="020B0606020202030204" pitchFamily="34" charset="0"/>
                      </a:endParaRP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123</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124</a:t>
                      </a:r>
                    </a:p>
                  </a:txBody>
                  <a:tcPr marL="9525" marR="9525" marT="9525" marB="0" anchor="ctr">
                    <a:lnL>
                      <a:noFill/>
                    </a:lnL>
                    <a:lnR>
                      <a:noFill/>
                    </a:lnR>
                    <a:lnT>
                      <a:noFill/>
                    </a:lnT>
                    <a:lnB>
                      <a:noFill/>
                    </a:lnB>
                  </a:tcPr>
                </a:tc>
                <a:extLst>
                  <a:ext uri="{0D108BD9-81ED-4DB2-BD59-A6C34878D82A}">
                    <a16:rowId xmlns:a16="http://schemas.microsoft.com/office/drawing/2014/main" val="1285773776"/>
                  </a:ext>
                </a:extLst>
              </a:tr>
              <a:tr h="180852">
                <a:tc>
                  <a:txBody>
                    <a:bodyPr/>
                    <a:lstStyle/>
                    <a:p>
                      <a:pPr algn="l" rtl="0" fontAlgn="b"/>
                      <a:r>
                        <a:rPr lang="es-MX" sz="600" b="0" i="1" u="none" strike="noStrike">
                          <a:solidFill>
                            <a:srgbClr val="000000"/>
                          </a:solidFill>
                          <a:effectLst/>
                          <a:latin typeface="Arial Narrow" panose="020B0606020202030204" pitchFamily="34" charset="0"/>
                        </a:rPr>
                        <a:t>Enterococcus faecalis</a:t>
                      </a:r>
                    </a:p>
                  </a:txBody>
                  <a:tcPr marL="9525" marR="9525" marT="9525" marB="0" anchor="b">
                    <a:lnL>
                      <a:noFill/>
                    </a:lnL>
                    <a:lnR>
                      <a:noFill/>
                    </a:lnR>
                    <a:lnT>
                      <a:noFill/>
                    </a:lnT>
                    <a:lnB>
                      <a:noFill/>
                    </a:lnB>
                  </a:tcPr>
                </a:tc>
                <a:tc>
                  <a:txBody>
                    <a:bodyPr/>
                    <a:lstStyle/>
                    <a:p>
                      <a:pPr algn="ctr" fontAlgn="ctr"/>
                      <a:endParaRPr lang="es-MX" sz="1000" b="0" i="0" u="none" strike="noStrike">
                        <a:solidFill>
                          <a:srgbClr val="000000"/>
                        </a:solidFill>
                        <a:effectLst/>
                        <a:latin typeface="Arial Narrow" panose="020B0606020202030204" pitchFamily="34" charset="0"/>
                      </a:endParaRP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68</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54</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122</a:t>
                      </a:r>
                    </a:p>
                  </a:txBody>
                  <a:tcPr marL="9525" marR="9525" marT="9525" marB="0" anchor="ctr">
                    <a:lnL>
                      <a:noFill/>
                    </a:lnL>
                    <a:lnR>
                      <a:noFill/>
                    </a:lnR>
                    <a:lnT>
                      <a:noFill/>
                    </a:lnT>
                    <a:lnB>
                      <a:noFill/>
                    </a:lnB>
                  </a:tcPr>
                </a:tc>
                <a:extLst>
                  <a:ext uri="{0D108BD9-81ED-4DB2-BD59-A6C34878D82A}">
                    <a16:rowId xmlns:a16="http://schemas.microsoft.com/office/drawing/2014/main" val="1358044204"/>
                  </a:ext>
                </a:extLst>
              </a:tr>
              <a:tr h="180852">
                <a:tc>
                  <a:txBody>
                    <a:bodyPr/>
                    <a:lstStyle/>
                    <a:p>
                      <a:pPr algn="l" rtl="0" fontAlgn="b"/>
                      <a:r>
                        <a:rPr lang="es-MX" sz="600" b="0" i="1" u="none" strike="noStrike">
                          <a:solidFill>
                            <a:srgbClr val="000000"/>
                          </a:solidFill>
                          <a:effectLst/>
                          <a:latin typeface="Arial Narrow" panose="020B0606020202030204" pitchFamily="34" charset="0"/>
                        </a:rPr>
                        <a:t>Pseudomonas aeruginosa</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9</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46</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60</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115</a:t>
                      </a:r>
                    </a:p>
                  </a:txBody>
                  <a:tcPr marL="9525" marR="9525" marT="9525" marB="0" anchor="ctr">
                    <a:lnL>
                      <a:noFill/>
                    </a:lnL>
                    <a:lnR>
                      <a:noFill/>
                    </a:lnR>
                    <a:lnT>
                      <a:noFill/>
                    </a:lnT>
                    <a:lnB>
                      <a:noFill/>
                    </a:lnB>
                  </a:tcPr>
                </a:tc>
                <a:extLst>
                  <a:ext uri="{0D108BD9-81ED-4DB2-BD59-A6C34878D82A}">
                    <a16:rowId xmlns:a16="http://schemas.microsoft.com/office/drawing/2014/main" val="3953394746"/>
                  </a:ext>
                </a:extLst>
              </a:tr>
              <a:tr h="180852">
                <a:tc>
                  <a:txBody>
                    <a:bodyPr/>
                    <a:lstStyle/>
                    <a:p>
                      <a:pPr algn="l" rtl="0" fontAlgn="b"/>
                      <a:r>
                        <a:rPr lang="es-MX" sz="600" b="0" i="1" u="none" strike="noStrike">
                          <a:solidFill>
                            <a:srgbClr val="000000"/>
                          </a:solidFill>
                          <a:effectLst/>
                          <a:latin typeface="Arial Narrow" panose="020B0606020202030204" pitchFamily="34" charset="0"/>
                        </a:rPr>
                        <a:t>Serratia marcescens</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11</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6</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69</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86</a:t>
                      </a:r>
                    </a:p>
                  </a:txBody>
                  <a:tcPr marL="9525" marR="9525" marT="9525" marB="0" anchor="ctr">
                    <a:lnL>
                      <a:noFill/>
                    </a:lnL>
                    <a:lnR>
                      <a:noFill/>
                    </a:lnR>
                    <a:lnT>
                      <a:noFill/>
                    </a:lnT>
                    <a:lnB>
                      <a:noFill/>
                    </a:lnB>
                  </a:tcPr>
                </a:tc>
                <a:extLst>
                  <a:ext uri="{0D108BD9-81ED-4DB2-BD59-A6C34878D82A}">
                    <a16:rowId xmlns:a16="http://schemas.microsoft.com/office/drawing/2014/main" val="3005410296"/>
                  </a:ext>
                </a:extLst>
              </a:tr>
              <a:tr h="180852">
                <a:tc>
                  <a:txBody>
                    <a:bodyPr/>
                    <a:lstStyle/>
                    <a:p>
                      <a:pPr algn="l" rtl="0" fontAlgn="b"/>
                      <a:r>
                        <a:rPr lang="es-MX" sz="600" b="0" i="1" u="none" strike="noStrike">
                          <a:solidFill>
                            <a:srgbClr val="000000"/>
                          </a:solidFill>
                          <a:effectLst/>
                          <a:latin typeface="Arial Narrow" panose="020B0606020202030204" pitchFamily="34" charset="0"/>
                        </a:rPr>
                        <a:t>Candida albicans</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2</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28</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48</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78</a:t>
                      </a:r>
                    </a:p>
                  </a:txBody>
                  <a:tcPr marL="9525" marR="9525" marT="9525" marB="0" anchor="ctr">
                    <a:lnL>
                      <a:noFill/>
                    </a:lnL>
                    <a:lnR>
                      <a:noFill/>
                    </a:lnR>
                    <a:lnT>
                      <a:noFill/>
                    </a:lnT>
                    <a:lnB>
                      <a:noFill/>
                    </a:lnB>
                  </a:tcPr>
                </a:tc>
                <a:extLst>
                  <a:ext uri="{0D108BD9-81ED-4DB2-BD59-A6C34878D82A}">
                    <a16:rowId xmlns:a16="http://schemas.microsoft.com/office/drawing/2014/main" val="2681735270"/>
                  </a:ext>
                </a:extLst>
              </a:tr>
              <a:tr h="180852">
                <a:tc>
                  <a:txBody>
                    <a:bodyPr/>
                    <a:lstStyle/>
                    <a:p>
                      <a:pPr algn="l" rtl="0" fontAlgn="b"/>
                      <a:r>
                        <a:rPr lang="es-MX" sz="600" b="0" i="1" u="none" strike="noStrike">
                          <a:solidFill>
                            <a:srgbClr val="000000"/>
                          </a:solidFill>
                          <a:effectLst/>
                          <a:latin typeface="Arial Narrow" panose="020B0606020202030204" pitchFamily="34" charset="0"/>
                        </a:rPr>
                        <a:t>Enterobacter cloacae</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3</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16</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42</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61</a:t>
                      </a:r>
                    </a:p>
                  </a:txBody>
                  <a:tcPr marL="9525" marR="9525" marT="9525" marB="0" anchor="ctr">
                    <a:lnL>
                      <a:noFill/>
                    </a:lnL>
                    <a:lnR>
                      <a:noFill/>
                    </a:lnR>
                    <a:lnT>
                      <a:noFill/>
                    </a:lnT>
                    <a:lnB>
                      <a:noFill/>
                    </a:lnB>
                  </a:tcPr>
                </a:tc>
                <a:extLst>
                  <a:ext uri="{0D108BD9-81ED-4DB2-BD59-A6C34878D82A}">
                    <a16:rowId xmlns:a16="http://schemas.microsoft.com/office/drawing/2014/main" val="160399996"/>
                  </a:ext>
                </a:extLst>
              </a:tr>
              <a:tr h="180852">
                <a:tc>
                  <a:txBody>
                    <a:bodyPr/>
                    <a:lstStyle/>
                    <a:p>
                      <a:pPr algn="l" rtl="0" fontAlgn="b"/>
                      <a:r>
                        <a:rPr lang="es-MX" sz="600" b="0" i="1" u="none" strike="noStrike">
                          <a:solidFill>
                            <a:srgbClr val="000000"/>
                          </a:solidFill>
                          <a:effectLst/>
                          <a:latin typeface="Arial Narrow" panose="020B0606020202030204" pitchFamily="34" charset="0"/>
                        </a:rPr>
                        <a:t>Klebsiella oxytoca</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5</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14</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30</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49</a:t>
                      </a:r>
                    </a:p>
                  </a:txBody>
                  <a:tcPr marL="9525" marR="9525" marT="9525" marB="0" anchor="ctr">
                    <a:lnL>
                      <a:noFill/>
                    </a:lnL>
                    <a:lnR>
                      <a:noFill/>
                    </a:lnR>
                    <a:lnT>
                      <a:noFill/>
                    </a:lnT>
                    <a:lnB>
                      <a:noFill/>
                    </a:lnB>
                  </a:tcPr>
                </a:tc>
                <a:extLst>
                  <a:ext uri="{0D108BD9-81ED-4DB2-BD59-A6C34878D82A}">
                    <a16:rowId xmlns:a16="http://schemas.microsoft.com/office/drawing/2014/main" val="756110366"/>
                  </a:ext>
                </a:extLst>
              </a:tr>
              <a:tr h="180852">
                <a:tc>
                  <a:txBody>
                    <a:bodyPr/>
                    <a:lstStyle/>
                    <a:p>
                      <a:pPr algn="l" rtl="0" fontAlgn="b"/>
                      <a:r>
                        <a:rPr lang="es-MX" sz="600" b="0" i="1" u="none" strike="noStrike">
                          <a:solidFill>
                            <a:srgbClr val="000000"/>
                          </a:solidFill>
                          <a:effectLst/>
                          <a:latin typeface="Arial Narrow" panose="020B0606020202030204" pitchFamily="34" charset="0"/>
                        </a:rPr>
                        <a:t>Proteus mirabilis</a:t>
                      </a:r>
                    </a:p>
                  </a:txBody>
                  <a:tcPr marL="9525" marR="9525" marT="9525" marB="0" anchor="b">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16</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18</a:t>
                      </a:r>
                    </a:p>
                  </a:txBody>
                  <a:tcPr marL="9525" marR="9525" marT="9525" marB="0" anchor="ctr">
                    <a:lnL>
                      <a:noFill/>
                    </a:lnL>
                    <a:lnR>
                      <a:noFill/>
                    </a:lnR>
                    <a:lnT>
                      <a:noFill/>
                    </a:lnT>
                    <a:lnB>
                      <a:noFill/>
                    </a:lnB>
                  </a:tcPr>
                </a:tc>
                <a:tc>
                  <a:txBody>
                    <a:bodyPr/>
                    <a:lstStyle/>
                    <a:p>
                      <a:pPr algn="ctr" fontAlgn="ctr"/>
                      <a:r>
                        <a:rPr lang="es-MX" sz="1000" b="0" i="0" u="none" strike="noStrike">
                          <a:solidFill>
                            <a:srgbClr val="000000"/>
                          </a:solidFill>
                          <a:effectLst/>
                          <a:latin typeface="Arial Narrow" panose="020B0606020202030204" pitchFamily="34" charset="0"/>
                        </a:rPr>
                        <a:t>35</a:t>
                      </a:r>
                    </a:p>
                  </a:txBody>
                  <a:tcPr marL="9525" marR="9525" marT="9525" marB="0" anchor="ctr">
                    <a:lnL>
                      <a:noFill/>
                    </a:lnL>
                    <a:lnR>
                      <a:noFill/>
                    </a:lnR>
                    <a:lnT>
                      <a:noFill/>
                    </a:lnT>
                    <a:lnB>
                      <a:noFill/>
                    </a:lnB>
                  </a:tcPr>
                </a:tc>
                <a:extLst>
                  <a:ext uri="{0D108BD9-81ED-4DB2-BD59-A6C34878D82A}">
                    <a16:rowId xmlns:a16="http://schemas.microsoft.com/office/drawing/2014/main" val="1225248093"/>
                  </a:ext>
                </a:extLst>
              </a:tr>
              <a:tr h="170805">
                <a:tc>
                  <a:txBody>
                    <a:bodyPr/>
                    <a:lstStyle/>
                    <a:p>
                      <a:pPr algn="ctr" fontAlgn="b"/>
                      <a:r>
                        <a:rPr lang="es-MX" sz="800" b="1" i="0" u="none" strike="noStrike" dirty="0">
                          <a:solidFill>
                            <a:srgbClr val="000000"/>
                          </a:solidFill>
                          <a:effectLst/>
                          <a:latin typeface="Arial Narrow" panose="020B0606020202030204" pitchFamily="34" charset="0"/>
                        </a:rPr>
                        <a:t>Total general</a:t>
                      </a:r>
                    </a:p>
                  </a:txBody>
                  <a:tcPr marL="9525" marR="9525" marT="9525" marB="0" anchor="b">
                    <a:lnL>
                      <a:noFill/>
                    </a:lnL>
                    <a:lnR>
                      <a:noFill/>
                    </a:lnR>
                    <a:lnT w="12700" cap="flat" cmpd="sng" algn="ctr">
                      <a:noFill/>
                      <a:prstDash val="solid"/>
                      <a:round/>
                      <a:headEnd type="none" w="med" len="med"/>
                      <a:tailEnd type="none" w="med" len="med"/>
                    </a:lnT>
                    <a:lnB>
                      <a:noFill/>
                    </a:lnB>
                  </a:tcPr>
                </a:tc>
                <a:tc>
                  <a:txBody>
                    <a:bodyPr/>
                    <a:lstStyle/>
                    <a:p>
                      <a:pPr algn="ctr" fontAlgn="ctr"/>
                      <a:r>
                        <a:rPr lang="es-MX" sz="1000" b="1" i="0" u="none" strike="noStrike">
                          <a:solidFill>
                            <a:srgbClr val="000000"/>
                          </a:solidFill>
                          <a:effectLst/>
                          <a:latin typeface="Arial Narrow" panose="020B0606020202030204" pitchFamily="34" charset="0"/>
                        </a:rPr>
                        <a:t>557</a:t>
                      </a:r>
                    </a:p>
                  </a:txBody>
                  <a:tcPr marL="9525" marR="9525" marT="9525"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s-MX" sz="1000" b="1" i="0" u="none" strike="noStrike">
                          <a:solidFill>
                            <a:srgbClr val="000000"/>
                          </a:solidFill>
                          <a:effectLst/>
                          <a:latin typeface="Arial Narrow" panose="020B0606020202030204" pitchFamily="34" charset="0"/>
                        </a:rPr>
                        <a:t>526</a:t>
                      </a:r>
                    </a:p>
                  </a:txBody>
                  <a:tcPr marL="9525" marR="9525" marT="9525"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s-MX" sz="1000" b="1" i="0" u="none" strike="noStrike">
                          <a:solidFill>
                            <a:srgbClr val="000000"/>
                          </a:solidFill>
                          <a:effectLst/>
                          <a:latin typeface="Arial Narrow" panose="020B0606020202030204" pitchFamily="34" charset="0"/>
                        </a:rPr>
                        <a:t>1215</a:t>
                      </a:r>
                    </a:p>
                  </a:txBody>
                  <a:tcPr marL="9525" marR="9525" marT="9525"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s-MX" sz="1000" b="1" i="0" u="none" strike="noStrike" dirty="0">
                          <a:solidFill>
                            <a:srgbClr val="000000"/>
                          </a:solidFill>
                          <a:effectLst/>
                          <a:latin typeface="Arial Narrow" panose="020B0606020202030204" pitchFamily="34" charset="0"/>
                        </a:rPr>
                        <a:t>2298</a:t>
                      </a:r>
                    </a:p>
                  </a:txBody>
                  <a:tcPr marL="9525" marR="9525" marT="9525" marB="0" anchor="ctr">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35632884"/>
                  </a:ext>
                </a:extLst>
              </a:tr>
            </a:tbl>
          </a:graphicData>
        </a:graphic>
      </p:graphicFrame>
    </p:spTree>
    <p:extLst>
      <p:ext uri="{BB962C8B-B14F-4D97-AF65-F5344CB8AC3E}">
        <p14:creationId xmlns:p14="http://schemas.microsoft.com/office/powerpoint/2010/main" val="434318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8B955405-E974-46A6-9F29-94E2FFD40980}"/>
              </a:ext>
            </a:extLst>
          </p:cNvPr>
          <p:cNvSpPr/>
          <p:nvPr/>
        </p:nvSpPr>
        <p:spPr>
          <a:xfrm>
            <a:off x="-13385" y="2856770"/>
            <a:ext cx="2138700" cy="2795349"/>
          </a:xfrm>
          <a:prstGeom prst="rect">
            <a:avLst/>
          </a:prstGeom>
          <a:solidFill>
            <a:srgbClr val="FB9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4000" b="1" dirty="0">
                <a:solidFill>
                  <a:srgbClr val="C00000"/>
                </a:solidFill>
              </a:rPr>
              <a:t>UCI adultos</a:t>
            </a:r>
          </a:p>
        </p:txBody>
      </p:sp>
      <p:pic>
        <p:nvPicPr>
          <p:cNvPr id="17" name="Imagen 16">
            <a:extLst>
              <a:ext uri="{FF2B5EF4-FFF2-40B4-BE49-F238E27FC236}">
                <a16:creationId xmlns:a16="http://schemas.microsoft.com/office/drawing/2014/main" id="{2C17F782-5243-437F-A992-074DC71CDE07}"/>
              </a:ext>
            </a:extLst>
          </p:cNvPr>
          <p:cNvPicPr>
            <a:picLocks noChangeAspect="1"/>
          </p:cNvPicPr>
          <p:nvPr/>
        </p:nvPicPr>
        <p:blipFill rotWithShape="1">
          <a:blip r:embed="rId3"/>
          <a:srcRect b="26533"/>
          <a:stretch/>
        </p:blipFill>
        <p:spPr>
          <a:xfrm>
            <a:off x="0" y="1950"/>
            <a:ext cx="2129908" cy="2867570"/>
          </a:xfrm>
          <a:prstGeom prst="rect">
            <a:avLst/>
          </a:prstGeom>
        </p:spPr>
      </p:pic>
      <p:sp>
        <p:nvSpPr>
          <p:cNvPr id="5" name="4 CuadroTexto"/>
          <p:cNvSpPr txBox="1"/>
          <p:nvPr/>
        </p:nvSpPr>
        <p:spPr>
          <a:xfrm>
            <a:off x="1874313" y="1201033"/>
            <a:ext cx="3452222" cy="276999"/>
          </a:xfrm>
          <a:prstGeom prst="rect">
            <a:avLst/>
          </a:prstGeom>
          <a:noFill/>
        </p:spPr>
        <p:txBody>
          <a:bodyPr wrap="square" rtlCol="0">
            <a:spAutoFit/>
          </a:bodyPr>
          <a:lstStyle/>
          <a:p>
            <a:pPr algn="ctr"/>
            <a:r>
              <a:rPr lang="es-ES" sz="1200" b="1" dirty="0">
                <a:latin typeface="Arial Narrow" panose="020B0606020202030204" pitchFamily="34" charset="0"/>
              </a:rPr>
              <a:t>Información acumulada a semana 28 de 2021</a:t>
            </a:r>
          </a:p>
        </p:txBody>
      </p:sp>
      <p:sp>
        <p:nvSpPr>
          <p:cNvPr id="7" name="6 CuadroTexto"/>
          <p:cNvSpPr txBox="1"/>
          <p:nvPr/>
        </p:nvSpPr>
        <p:spPr>
          <a:xfrm>
            <a:off x="447069" y="4057543"/>
            <a:ext cx="1532877" cy="1323439"/>
          </a:xfrm>
          <a:prstGeom prst="rect">
            <a:avLst/>
          </a:prstGeom>
          <a:noFill/>
        </p:spPr>
        <p:txBody>
          <a:bodyPr wrap="square" rtlCol="0">
            <a:spAutoFit/>
          </a:bodyPr>
          <a:lstStyle/>
          <a:p>
            <a:pPr algn="ctr"/>
            <a:r>
              <a:rPr lang="es-ES" sz="2000" b="1" dirty="0">
                <a:latin typeface="Arial Narrow" panose="020B0606020202030204" pitchFamily="34" charset="0"/>
              </a:rPr>
              <a:t>La molécula de mayor consumo es meropenem</a:t>
            </a:r>
          </a:p>
        </p:txBody>
      </p:sp>
      <p:sp>
        <p:nvSpPr>
          <p:cNvPr id="10" name="9 Flecha arriba"/>
          <p:cNvSpPr/>
          <p:nvPr/>
        </p:nvSpPr>
        <p:spPr>
          <a:xfrm rot="10800000" flipH="1" flipV="1">
            <a:off x="72368" y="4251360"/>
            <a:ext cx="370108" cy="85487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180682" y="1729167"/>
            <a:ext cx="5020169" cy="646331"/>
          </a:xfrm>
          <a:prstGeom prst="rect">
            <a:avLst/>
          </a:prstGeom>
        </p:spPr>
        <p:txBody>
          <a:bodyPr wrap="square">
            <a:spAutoFit/>
          </a:bodyPr>
          <a:lstStyle/>
          <a:p>
            <a:r>
              <a:rPr lang="es-CO" sz="900" dirty="0">
                <a:latin typeface="Arial Narrow" panose="020B0606020202030204" pitchFamily="34" charset="0"/>
              </a:rPr>
              <a:t>NOTA: </a:t>
            </a:r>
            <a:r>
              <a:rPr lang="es-MX" sz="900" dirty="0">
                <a:latin typeface="Arial Narrow" panose="020B0606020202030204" pitchFamily="34" charset="0"/>
              </a:rPr>
              <a:t>Se solicitó a las UPGD de Medellín ajustar su número de camas debido a la contingencia por pandemia el número de camas de UCI aumentó en el último año, si no se ajusta este reporte , se afectará las DDD finales reportadas</a:t>
            </a:r>
          </a:p>
          <a:p>
            <a:r>
              <a:rPr lang="es-MX" sz="900" dirty="0">
                <a:latin typeface="Arial Narrow" panose="020B0606020202030204" pitchFamily="34" charset="0"/>
              </a:rPr>
              <a:t>Los datos mostrados son información preliminar.</a:t>
            </a:r>
            <a:endParaRPr lang="es-ES" sz="9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de la notificación</a:t>
              </a:r>
            </a:p>
          </p:txBody>
        </p:sp>
      </p:grpSp>
      <p:sp>
        <p:nvSpPr>
          <p:cNvPr id="14" name="13 Rectángulo"/>
          <p:cNvSpPr/>
          <p:nvPr/>
        </p:nvSpPr>
        <p:spPr>
          <a:xfrm>
            <a:off x="0" y="6762414"/>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6762414"/>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Percentiles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23</a:t>
            </a:r>
            <a:endParaRPr lang="es-ES" sz="1050" b="1" dirty="0">
              <a:latin typeface="Arial Narrow" panose="020B0606020202030204" pitchFamily="34" charset="0"/>
            </a:endParaRPr>
          </a:p>
        </p:txBody>
      </p:sp>
      <p:sp>
        <p:nvSpPr>
          <p:cNvPr id="37" name="36 Título"/>
          <p:cNvSpPr>
            <a:spLocks noGrp="1"/>
          </p:cNvSpPr>
          <p:nvPr>
            <p:ph type="ctrTitle"/>
          </p:nvPr>
        </p:nvSpPr>
        <p:spPr>
          <a:xfrm>
            <a:off x="2160574" y="541513"/>
            <a:ext cx="4752244" cy="707886"/>
          </a:xfrm>
          <a:noFill/>
        </p:spPr>
        <p:txBody>
          <a:bodyPr wrap="square" rtlCol="0">
            <a:spAutoFit/>
          </a:bodyPr>
          <a:lstStyle/>
          <a:p>
            <a:pPr algn="l"/>
            <a:r>
              <a:rPr lang="es-ES" sz="2000" b="1" dirty="0">
                <a:solidFill>
                  <a:srgbClr val="C00000"/>
                </a:solidFill>
                <a:latin typeface="Arial Narrow" panose="020B0606020202030204" pitchFamily="34" charset="0"/>
                <a:ea typeface="+mn-ea"/>
                <a:cs typeface="+mn-cs"/>
              </a:rPr>
              <a:t>Consumo de antibióticos en el ámbito hospitalario</a:t>
            </a:r>
          </a:p>
        </p:txBody>
      </p:sp>
      <p:cxnSp>
        <p:nvCxnSpPr>
          <p:cNvPr id="40" name="39 Conector recto de flecha"/>
          <p:cNvCxnSpPr>
            <a:cxnSpLocks/>
          </p:cNvCxnSpPr>
          <p:nvPr/>
        </p:nvCxnSpPr>
        <p:spPr>
          <a:xfrm>
            <a:off x="79809" y="6762414"/>
            <a:ext cx="7121042"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2565692"/>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2601432" y="2566809"/>
            <a:ext cx="4527409"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a:latin typeface="Arial Narrow" panose="020B0606020202030204" pitchFamily="34" charset="0"/>
                </a:rPr>
                <a:t>Tendencia de DDD por cada 100 pacientes en UCI </a:t>
              </a:r>
            </a:p>
          </p:txBody>
        </p:sp>
      </p:grpSp>
      <p:sp>
        <p:nvSpPr>
          <p:cNvPr id="96" name="95 Rectángulo"/>
          <p:cNvSpPr/>
          <p:nvPr/>
        </p:nvSpPr>
        <p:spPr>
          <a:xfrm>
            <a:off x="4752578" y="8748464"/>
            <a:ext cx="2376264" cy="292388"/>
          </a:xfrm>
          <a:prstGeom prst="rect">
            <a:avLst/>
          </a:prstGeom>
        </p:spPr>
        <p:txBody>
          <a:bodyPr wrap="square">
            <a:spAutoFit/>
          </a:bodyPr>
          <a:lstStyle/>
          <a:p>
            <a:r>
              <a:rPr lang="es-ES" sz="600" dirty="0">
                <a:latin typeface="Arial Narrow" panose="020B0606020202030204" pitchFamily="34" charset="0"/>
              </a:rPr>
              <a:t>Fuente: SIVIGILA. Secretaria de Salud de Medellín y boletín INS año 2020</a:t>
            </a:r>
          </a:p>
          <a:p>
            <a:pPr algn="just"/>
            <a:r>
              <a:rPr lang="es-ES" sz="700" dirty="0">
                <a:latin typeface="Arial Narrow" panose="020B0606020202030204" pitchFamily="34" charset="0"/>
              </a:rPr>
              <a:t>Figura Características del CAB en Medellín,  semana 23 de 2021</a:t>
            </a:r>
          </a:p>
        </p:txBody>
      </p:sp>
      <p:sp>
        <p:nvSpPr>
          <p:cNvPr id="3" name="2 CuadroTexto"/>
          <p:cNvSpPr txBox="1"/>
          <p:nvPr/>
        </p:nvSpPr>
        <p:spPr>
          <a:xfrm>
            <a:off x="-47504" y="5710847"/>
            <a:ext cx="2138700" cy="784830"/>
          </a:xfrm>
          <a:prstGeom prst="rect">
            <a:avLst/>
          </a:prstGeom>
          <a:noFill/>
        </p:spPr>
        <p:txBody>
          <a:bodyPr wrap="square" rtlCol="0">
            <a:spAutoFit/>
          </a:bodyPr>
          <a:lstStyle/>
          <a:p>
            <a:r>
              <a:rPr lang="es-CO" sz="900" b="1" dirty="0">
                <a:latin typeface="Arial Narrow" panose="020B0606020202030204" pitchFamily="34" charset="0"/>
              </a:rPr>
              <a:t>Siglas: DDD dosis día definida, CEF: Ceftriaxona, ERT: </a:t>
            </a:r>
            <a:r>
              <a:rPr lang="es-CO" sz="900" b="1" dirty="0" err="1">
                <a:latin typeface="Arial Narrow" panose="020B0606020202030204" pitchFamily="34" charset="0"/>
              </a:rPr>
              <a:t>ertapenem</a:t>
            </a:r>
            <a:r>
              <a:rPr lang="es-CO" sz="900" b="1" dirty="0">
                <a:latin typeface="Arial Narrow" panose="020B0606020202030204" pitchFamily="34" charset="0"/>
              </a:rPr>
              <a:t>, MEM: meropenem, PTZ: Piperacilina, VAN: Vancomicina, FEP: </a:t>
            </a:r>
            <a:r>
              <a:rPr lang="es-CO" sz="900" b="1" dirty="0" err="1">
                <a:latin typeface="Arial Narrow" panose="020B0606020202030204" pitchFamily="34" charset="0"/>
              </a:rPr>
              <a:t>cefepime</a:t>
            </a:r>
            <a:r>
              <a:rPr lang="es-CO" sz="900" b="1" dirty="0">
                <a:latin typeface="Arial Narrow" panose="020B0606020202030204" pitchFamily="34" charset="0"/>
              </a:rPr>
              <a:t>, %OCUP: porcentaje de ocupación</a:t>
            </a:r>
          </a:p>
        </p:txBody>
      </p:sp>
      <p:graphicFrame>
        <p:nvGraphicFramePr>
          <p:cNvPr id="2" name="Tabla 1">
            <a:extLst>
              <a:ext uri="{FF2B5EF4-FFF2-40B4-BE49-F238E27FC236}">
                <a16:creationId xmlns:a16="http://schemas.microsoft.com/office/drawing/2014/main" id="{EA99289B-0283-493F-AB6B-B1AFFE64F24D}"/>
              </a:ext>
            </a:extLst>
          </p:cNvPr>
          <p:cNvGraphicFramePr>
            <a:graphicFrameLocks noGrp="1"/>
          </p:cNvGraphicFramePr>
          <p:nvPr>
            <p:extLst/>
          </p:nvPr>
        </p:nvGraphicFramePr>
        <p:xfrm>
          <a:off x="442477" y="7185530"/>
          <a:ext cx="6480175" cy="1509462"/>
        </p:xfrm>
        <a:graphic>
          <a:graphicData uri="http://schemas.openxmlformats.org/drawingml/2006/table">
            <a:tbl>
              <a:tblPr/>
              <a:tblGrid>
                <a:gridCol w="519298">
                  <a:extLst>
                    <a:ext uri="{9D8B030D-6E8A-4147-A177-3AD203B41FA5}">
                      <a16:colId xmlns:a16="http://schemas.microsoft.com/office/drawing/2014/main" val="3789054701"/>
                    </a:ext>
                  </a:extLst>
                </a:gridCol>
                <a:gridCol w="707129">
                  <a:extLst>
                    <a:ext uri="{9D8B030D-6E8A-4147-A177-3AD203B41FA5}">
                      <a16:colId xmlns:a16="http://schemas.microsoft.com/office/drawing/2014/main" val="1489158829"/>
                    </a:ext>
                  </a:extLst>
                </a:gridCol>
                <a:gridCol w="795520">
                  <a:extLst>
                    <a:ext uri="{9D8B030D-6E8A-4147-A177-3AD203B41FA5}">
                      <a16:colId xmlns:a16="http://schemas.microsoft.com/office/drawing/2014/main" val="2433286431"/>
                    </a:ext>
                  </a:extLst>
                </a:gridCol>
                <a:gridCol w="861813">
                  <a:extLst>
                    <a:ext uri="{9D8B030D-6E8A-4147-A177-3AD203B41FA5}">
                      <a16:colId xmlns:a16="http://schemas.microsoft.com/office/drawing/2014/main" val="1809732141"/>
                    </a:ext>
                  </a:extLst>
                </a:gridCol>
                <a:gridCol w="720941">
                  <a:extLst>
                    <a:ext uri="{9D8B030D-6E8A-4147-A177-3AD203B41FA5}">
                      <a16:colId xmlns:a16="http://schemas.microsoft.com/office/drawing/2014/main" val="2537591592"/>
                    </a:ext>
                  </a:extLst>
                </a:gridCol>
                <a:gridCol w="817618">
                  <a:extLst>
                    <a:ext uri="{9D8B030D-6E8A-4147-A177-3AD203B41FA5}">
                      <a16:colId xmlns:a16="http://schemas.microsoft.com/office/drawing/2014/main" val="912549146"/>
                    </a:ext>
                  </a:extLst>
                </a:gridCol>
                <a:gridCol w="718178">
                  <a:extLst>
                    <a:ext uri="{9D8B030D-6E8A-4147-A177-3AD203B41FA5}">
                      <a16:colId xmlns:a16="http://schemas.microsoft.com/office/drawing/2014/main" val="1874741761"/>
                    </a:ext>
                  </a:extLst>
                </a:gridCol>
                <a:gridCol w="751325">
                  <a:extLst>
                    <a:ext uri="{9D8B030D-6E8A-4147-A177-3AD203B41FA5}">
                      <a16:colId xmlns:a16="http://schemas.microsoft.com/office/drawing/2014/main" val="3454902767"/>
                    </a:ext>
                  </a:extLst>
                </a:gridCol>
                <a:gridCol w="588353">
                  <a:extLst>
                    <a:ext uri="{9D8B030D-6E8A-4147-A177-3AD203B41FA5}">
                      <a16:colId xmlns:a16="http://schemas.microsoft.com/office/drawing/2014/main" val="4261845245"/>
                    </a:ext>
                  </a:extLst>
                </a:gridCol>
              </a:tblGrid>
              <a:tr h="340043">
                <a:tc>
                  <a:txBody>
                    <a:bodyPr/>
                    <a:lstStyle/>
                    <a:p>
                      <a:pPr algn="ctr" fontAlgn="ctr"/>
                      <a:r>
                        <a:rPr lang="es-MX" sz="1000" b="1" i="0" u="none" strike="noStrike">
                          <a:solidFill>
                            <a:srgbClr val="000000"/>
                          </a:solidFill>
                          <a:effectLst/>
                          <a:latin typeface="Calibri" panose="020F0502020204030204" pitchFamily="34" charset="0"/>
                        </a:rPr>
                        <a:t>Servicio</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Item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ceftriaxona</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ertapenem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meropenem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piperacilina tazobactam</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vancomicina</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cefepime</a:t>
                      </a:r>
                    </a:p>
                  </a:txBody>
                  <a:tcPr marL="8294" marR="8294" marT="829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1000" b="1" i="0" u="none" strike="noStrike">
                          <a:solidFill>
                            <a:srgbClr val="000000"/>
                          </a:solidFill>
                          <a:effectLst/>
                          <a:latin typeface="Calibri" panose="020F0502020204030204" pitchFamily="34" charset="0"/>
                        </a:rPr>
                        <a:t>%OCUP</a:t>
                      </a:r>
                    </a:p>
                  </a:txBody>
                  <a:tcPr marL="8294" marR="8294" marT="829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07757172"/>
                  </a:ext>
                </a:extLst>
              </a:tr>
              <a:tr h="165875">
                <a:tc rowSpan="5">
                  <a:txBody>
                    <a:bodyPr/>
                    <a:lstStyle/>
                    <a:p>
                      <a:pPr algn="ctr" fontAlgn="ctr"/>
                      <a:r>
                        <a:rPr lang="es-MX" sz="1000" b="1" i="0" u="none" strike="noStrike">
                          <a:solidFill>
                            <a:srgbClr val="000000"/>
                          </a:solidFill>
                          <a:effectLst/>
                          <a:latin typeface="Calibri" panose="020F0502020204030204" pitchFamily="34" charset="0"/>
                        </a:rPr>
                        <a:t>UCI adultos semana 23 2021</a:t>
                      </a:r>
                    </a:p>
                  </a:txBody>
                  <a:tcPr marL="8294" marR="8294" marT="829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1000" b="0" i="0" u="none" strike="noStrike">
                          <a:solidFill>
                            <a:srgbClr val="000000"/>
                          </a:solidFill>
                          <a:effectLst/>
                          <a:latin typeface="Calibri" panose="020F0502020204030204" pitchFamily="34" charset="0"/>
                        </a:rPr>
                        <a:t>Medellín</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2.27</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0.03</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11.00</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11.68</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4.79</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9.32</a:t>
                      </a:r>
                    </a:p>
                  </a:txBody>
                  <a:tcPr marL="8294" marR="8294" marT="829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0.88</a:t>
                      </a:r>
                    </a:p>
                  </a:txBody>
                  <a:tcPr marL="8294" marR="8294" marT="829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9180069"/>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p10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2.85</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3.42</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0.95</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1.71</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0.59</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219422517"/>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Me</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1.23</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11.92</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10.81</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5.82</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7.77</a:t>
                      </a:r>
                    </a:p>
                  </a:txBody>
                  <a:tcPr marL="8294" marR="8294" marT="8294" marB="0" anchor="b">
                    <a:lnL>
                      <a:noFill/>
                    </a:lnL>
                    <a:lnR>
                      <a:noFill/>
                    </a:lnR>
                    <a:lnT>
                      <a:noFill/>
                    </a:lnT>
                    <a:lnB>
                      <a:noFill/>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0.92</a:t>
                      </a:r>
                    </a:p>
                  </a:txBody>
                  <a:tcPr marL="8294" marR="8294" marT="8294" marB="0" anchor="b">
                    <a:lnL>
                      <a:noFill/>
                    </a:lnL>
                    <a:lnR>
                      <a:noFill/>
                    </a:lnR>
                    <a:lnT>
                      <a:noFill/>
                    </a:lnT>
                    <a:lnB>
                      <a:noFill/>
                    </a:lnB>
                    <a:solidFill>
                      <a:srgbClr val="FFFFFF"/>
                    </a:solidFill>
                  </a:tcPr>
                </a:tc>
                <a:extLst>
                  <a:ext uri="{0D108BD9-81ED-4DB2-BD59-A6C34878D82A}">
                    <a16:rowId xmlns:a16="http://schemas.microsoft.com/office/drawing/2014/main" val="735435144"/>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P75</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3.88</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0.00</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16.75</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15.67</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8.50</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13.09</a:t>
                      </a:r>
                    </a:p>
                  </a:txBody>
                  <a:tcPr marL="8294" marR="8294" marT="8294" marB="0" anchor="b">
                    <a:lnL>
                      <a:noFill/>
                    </a:lnL>
                    <a:lnR>
                      <a:noFill/>
                    </a:lnR>
                    <a:lnT>
                      <a:noFill/>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0.97</a:t>
                      </a:r>
                    </a:p>
                  </a:txBody>
                  <a:tcPr marL="8294" marR="8294" marT="8294" marB="0" anchor="b">
                    <a:lnL>
                      <a:noFill/>
                    </a:lnL>
                    <a:lnR>
                      <a:noFill/>
                    </a:lnR>
                    <a:lnT>
                      <a:noFill/>
                    </a:lnT>
                    <a:lnB>
                      <a:noFill/>
                    </a:lnB>
                    <a:solidFill>
                      <a:srgbClr val="D9D9D9"/>
                    </a:solidFill>
                  </a:tcPr>
                </a:tc>
                <a:extLst>
                  <a:ext uri="{0D108BD9-81ED-4DB2-BD59-A6C34878D82A}">
                    <a16:rowId xmlns:a16="http://schemas.microsoft.com/office/drawing/2014/main" val="700596066"/>
                  </a:ext>
                </a:extLst>
              </a:tr>
              <a:tr h="165875">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P90</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7.92</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0.02</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23.48</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20.82</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11.80</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18.11</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1.00</a:t>
                      </a:r>
                    </a:p>
                  </a:txBody>
                  <a:tcPr marL="8294" marR="8294" marT="8294"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9989782"/>
                  </a:ext>
                </a:extLst>
              </a:tr>
              <a:tr h="165875">
                <a:tc rowSpan="2">
                  <a:txBody>
                    <a:bodyPr/>
                    <a:lstStyle/>
                    <a:p>
                      <a:pPr algn="ctr" fontAlgn="t"/>
                      <a:r>
                        <a:rPr lang="es-MX" sz="900" b="1" i="0" u="none" strike="noStrike">
                          <a:solidFill>
                            <a:srgbClr val="000000"/>
                          </a:solidFill>
                          <a:effectLst/>
                          <a:latin typeface="Calibri" panose="020F0502020204030204" pitchFamily="34" charset="0"/>
                        </a:rPr>
                        <a:t>Datos del año 2020</a:t>
                      </a:r>
                    </a:p>
                  </a:txBody>
                  <a:tcPr marL="8294" marR="8294" marT="8294"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MX" sz="1000" b="0" i="0" u="none" strike="noStrike">
                          <a:solidFill>
                            <a:srgbClr val="000000"/>
                          </a:solidFill>
                          <a:effectLst/>
                          <a:latin typeface="Calibri" panose="020F0502020204030204" pitchFamily="34" charset="0"/>
                        </a:rPr>
                        <a:t>Antioquia</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5.50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0.10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11.90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16.80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7.10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6.60</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1000" b="0" i="0" u="none" strike="noStrike">
                          <a:solidFill>
                            <a:srgbClr val="000000"/>
                          </a:solidFill>
                          <a:effectLst/>
                          <a:latin typeface="Calibri" panose="020F0502020204030204" pitchFamily="34" charset="0"/>
                        </a:rPr>
                        <a:t>sin dato</a:t>
                      </a:r>
                    </a:p>
                  </a:txBody>
                  <a:tcPr marL="8294" marR="8294" marT="8294"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137551612"/>
                  </a:ext>
                </a:extLst>
              </a:tr>
              <a:tr h="174169">
                <a:tc vMerge="1">
                  <a:txBody>
                    <a:bodyPr/>
                    <a:lstStyle/>
                    <a:p>
                      <a:endParaRPr lang="es-MX"/>
                    </a:p>
                  </a:txBody>
                  <a:tcPr/>
                </a:tc>
                <a:tc>
                  <a:txBody>
                    <a:bodyPr/>
                    <a:lstStyle/>
                    <a:p>
                      <a:pPr algn="l" fontAlgn="b"/>
                      <a:r>
                        <a:rPr lang="es-MX" sz="1000" b="0" i="0" u="none" strike="noStrike">
                          <a:solidFill>
                            <a:srgbClr val="000000"/>
                          </a:solidFill>
                          <a:effectLst/>
                          <a:latin typeface="Calibri" panose="020F0502020204030204" pitchFamily="34" charset="0"/>
                        </a:rPr>
                        <a:t>INS</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6.00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0.80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20.10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18.30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13.40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a:solidFill>
                            <a:srgbClr val="000000"/>
                          </a:solidFill>
                          <a:effectLst/>
                          <a:latin typeface="Calibri" panose="020F0502020204030204" pitchFamily="34" charset="0"/>
                        </a:rPr>
                        <a:t>8.00</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000" b="0" i="0" u="none" strike="noStrike" dirty="0">
                          <a:solidFill>
                            <a:srgbClr val="000000"/>
                          </a:solidFill>
                          <a:effectLst/>
                          <a:latin typeface="Calibri" panose="020F0502020204030204" pitchFamily="34" charset="0"/>
                        </a:rPr>
                        <a:t>sin dato</a:t>
                      </a:r>
                    </a:p>
                  </a:txBody>
                  <a:tcPr marL="8294" marR="8294" marT="829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663217"/>
                  </a:ext>
                </a:extLst>
              </a:tr>
            </a:tbl>
          </a:graphicData>
        </a:graphic>
      </p:graphicFrame>
      <p:graphicFrame>
        <p:nvGraphicFramePr>
          <p:cNvPr id="31" name="30 Gráfico">
            <a:extLst>
              <a:ext uri="{FF2B5EF4-FFF2-40B4-BE49-F238E27FC236}">
                <a16:creationId xmlns:a16="http://schemas.microsoft.com/office/drawing/2014/main" id="{73C9BA65-5ACA-48C0-99F6-218CBC4B79EE}"/>
              </a:ext>
            </a:extLst>
          </p:cNvPr>
          <p:cNvGraphicFramePr>
            <a:graphicFrameLocks/>
          </p:cNvGraphicFramePr>
          <p:nvPr>
            <p:extLst/>
          </p:nvPr>
        </p:nvGraphicFramePr>
        <p:xfrm>
          <a:off x="2204530" y="2869520"/>
          <a:ext cx="4924312" cy="3790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6154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8B955405-E974-46A6-9F29-94E2FFD40980}"/>
              </a:ext>
            </a:extLst>
          </p:cNvPr>
          <p:cNvSpPr/>
          <p:nvPr/>
        </p:nvSpPr>
        <p:spPr>
          <a:xfrm>
            <a:off x="-13385" y="2856770"/>
            <a:ext cx="2138700" cy="2795349"/>
          </a:xfrm>
          <a:prstGeom prst="rect">
            <a:avLst/>
          </a:prstGeom>
          <a:solidFill>
            <a:srgbClr val="FB9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MX" sz="2400" b="1" dirty="0">
              <a:solidFill>
                <a:srgbClr val="C00000"/>
              </a:solidFill>
            </a:endParaRPr>
          </a:p>
          <a:p>
            <a:pPr algn="ctr"/>
            <a:r>
              <a:rPr lang="es-MX" sz="2400" b="1" dirty="0">
                <a:solidFill>
                  <a:srgbClr val="C00000"/>
                </a:solidFill>
              </a:rPr>
              <a:t>Hospitalización adultos</a:t>
            </a:r>
          </a:p>
        </p:txBody>
      </p:sp>
      <p:pic>
        <p:nvPicPr>
          <p:cNvPr id="17" name="Imagen 16">
            <a:extLst>
              <a:ext uri="{FF2B5EF4-FFF2-40B4-BE49-F238E27FC236}">
                <a16:creationId xmlns:a16="http://schemas.microsoft.com/office/drawing/2014/main" id="{2C17F782-5243-437F-A992-074DC71CDE07}"/>
              </a:ext>
            </a:extLst>
          </p:cNvPr>
          <p:cNvPicPr>
            <a:picLocks noChangeAspect="1"/>
          </p:cNvPicPr>
          <p:nvPr/>
        </p:nvPicPr>
        <p:blipFill rotWithShape="1">
          <a:blip r:embed="rId3"/>
          <a:srcRect b="26533"/>
          <a:stretch/>
        </p:blipFill>
        <p:spPr>
          <a:xfrm>
            <a:off x="0" y="1950"/>
            <a:ext cx="2129908" cy="2867570"/>
          </a:xfrm>
          <a:prstGeom prst="rect">
            <a:avLst/>
          </a:prstGeom>
        </p:spPr>
      </p:pic>
      <p:sp>
        <p:nvSpPr>
          <p:cNvPr id="5" name="4 CuadroTexto"/>
          <p:cNvSpPr txBox="1"/>
          <p:nvPr/>
        </p:nvSpPr>
        <p:spPr>
          <a:xfrm>
            <a:off x="1979946" y="1194399"/>
            <a:ext cx="3092182" cy="276999"/>
          </a:xfrm>
          <a:prstGeom prst="rect">
            <a:avLst/>
          </a:prstGeom>
          <a:noFill/>
        </p:spPr>
        <p:txBody>
          <a:bodyPr wrap="square" rtlCol="0">
            <a:spAutoFit/>
          </a:bodyPr>
          <a:lstStyle/>
          <a:p>
            <a:pPr algn="ctr"/>
            <a:r>
              <a:rPr lang="es-ES" sz="1200" b="1" dirty="0">
                <a:latin typeface="Arial Narrow" panose="020B0606020202030204" pitchFamily="34" charset="0"/>
              </a:rPr>
              <a:t>Información acumulada a semana 28 2021</a:t>
            </a:r>
          </a:p>
        </p:txBody>
      </p:sp>
      <p:sp>
        <p:nvSpPr>
          <p:cNvPr id="7" name="6 CuadroTexto"/>
          <p:cNvSpPr txBox="1"/>
          <p:nvPr/>
        </p:nvSpPr>
        <p:spPr>
          <a:xfrm>
            <a:off x="447069" y="4057543"/>
            <a:ext cx="1532877" cy="1323439"/>
          </a:xfrm>
          <a:prstGeom prst="rect">
            <a:avLst/>
          </a:prstGeom>
          <a:noFill/>
        </p:spPr>
        <p:txBody>
          <a:bodyPr wrap="square" rtlCol="0">
            <a:spAutoFit/>
          </a:bodyPr>
          <a:lstStyle/>
          <a:p>
            <a:pPr algn="ctr"/>
            <a:r>
              <a:rPr lang="es-ES" sz="2000" b="1" dirty="0">
                <a:latin typeface="Arial Narrow" panose="020B0606020202030204" pitchFamily="34" charset="0"/>
              </a:rPr>
              <a:t>La molécula de mayor consumo es piperacilina</a:t>
            </a:r>
          </a:p>
        </p:txBody>
      </p:sp>
      <p:sp>
        <p:nvSpPr>
          <p:cNvPr id="10" name="9 Flecha arriba"/>
          <p:cNvSpPr/>
          <p:nvPr/>
        </p:nvSpPr>
        <p:spPr>
          <a:xfrm rot="10800000" flipH="1" flipV="1">
            <a:off x="72368" y="4251360"/>
            <a:ext cx="370108" cy="85487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de la notificación</a:t>
              </a:r>
            </a:p>
          </p:txBody>
        </p:sp>
      </p:grpSp>
      <p:sp>
        <p:nvSpPr>
          <p:cNvPr id="14" name="13 Rectángulo"/>
          <p:cNvSpPr/>
          <p:nvPr/>
        </p:nvSpPr>
        <p:spPr>
          <a:xfrm>
            <a:off x="0" y="6762414"/>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6762414"/>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Percentiles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24</a:t>
            </a:r>
            <a:endParaRPr lang="es-ES" sz="1050" b="1" dirty="0">
              <a:latin typeface="Arial Narrow" panose="020B0606020202030204" pitchFamily="34" charset="0"/>
            </a:endParaRPr>
          </a:p>
        </p:txBody>
      </p:sp>
      <p:sp>
        <p:nvSpPr>
          <p:cNvPr id="37" name="36 Título"/>
          <p:cNvSpPr>
            <a:spLocks noGrp="1"/>
          </p:cNvSpPr>
          <p:nvPr>
            <p:ph type="ctrTitle"/>
          </p:nvPr>
        </p:nvSpPr>
        <p:spPr>
          <a:xfrm>
            <a:off x="2160574" y="541513"/>
            <a:ext cx="4824252" cy="707886"/>
          </a:xfrm>
          <a:noFill/>
        </p:spPr>
        <p:txBody>
          <a:bodyPr wrap="square" rtlCol="0">
            <a:spAutoFit/>
          </a:bodyPr>
          <a:lstStyle/>
          <a:p>
            <a:pPr algn="l"/>
            <a:r>
              <a:rPr lang="es-ES" sz="2000" b="1" dirty="0">
                <a:solidFill>
                  <a:srgbClr val="C00000"/>
                </a:solidFill>
                <a:latin typeface="Arial Narrow" panose="020B0606020202030204" pitchFamily="34" charset="0"/>
                <a:ea typeface="+mn-ea"/>
                <a:cs typeface="+mn-cs"/>
              </a:rPr>
              <a:t>Consumo de antibióticos en el ámbito hospitalario</a:t>
            </a:r>
          </a:p>
        </p:txBody>
      </p:sp>
      <p:cxnSp>
        <p:nvCxnSpPr>
          <p:cNvPr id="40" name="39 Conector recto de flecha"/>
          <p:cNvCxnSpPr>
            <a:cxnSpLocks/>
          </p:cNvCxnSpPr>
          <p:nvPr/>
        </p:nvCxnSpPr>
        <p:spPr>
          <a:xfrm>
            <a:off x="79809" y="6762414"/>
            <a:ext cx="7121042"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25315" y="2540000"/>
            <a:ext cx="5075586" cy="30967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2601432" y="2427527"/>
            <a:ext cx="4617224" cy="646331"/>
            <a:chOff x="2448322" y="7501"/>
            <a:chExt cx="3514876" cy="646331"/>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70910" y="7501"/>
              <a:ext cx="2592288" cy="646331"/>
            </a:xfrm>
            <a:prstGeom prst="rect">
              <a:avLst/>
            </a:prstGeom>
            <a:noFill/>
          </p:spPr>
          <p:txBody>
            <a:bodyPr wrap="square" rtlCol="0">
              <a:spAutoFit/>
            </a:bodyPr>
            <a:lstStyle/>
            <a:p>
              <a:r>
                <a:rPr lang="es-ES" sz="1200" b="1" dirty="0">
                  <a:latin typeface="Arial Narrow" panose="020B0606020202030204" pitchFamily="34" charset="0"/>
                </a:rPr>
                <a:t>Tendencia de DDD por cada 100 pacientes en hospitalización adultos</a:t>
              </a:r>
            </a:p>
            <a:p>
              <a:endParaRPr lang="es-ES" sz="1200" b="1" dirty="0">
                <a:latin typeface="Arial Narrow" panose="020B0606020202030204" pitchFamily="34" charset="0"/>
              </a:endParaRPr>
            </a:p>
          </p:txBody>
        </p:sp>
      </p:grpSp>
      <p:sp>
        <p:nvSpPr>
          <p:cNvPr id="96" name="95 Rectángulo"/>
          <p:cNvSpPr/>
          <p:nvPr/>
        </p:nvSpPr>
        <p:spPr>
          <a:xfrm>
            <a:off x="4608562" y="8748464"/>
            <a:ext cx="2520280" cy="292388"/>
          </a:xfrm>
          <a:prstGeom prst="rect">
            <a:avLst/>
          </a:prstGeom>
        </p:spPr>
        <p:txBody>
          <a:bodyPr wrap="square">
            <a:spAutoFit/>
          </a:bodyPr>
          <a:lstStyle/>
          <a:p>
            <a:r>
              <a:rPr lang="es-ES" sz="600" dirty="0">
                <a:latin typeface="Arial Narrow" panose="020B0606020202030204" pitchFamily="34" charset="0"/>
              </a:rPr>
              <a:t>Fuente: SIVIGILA. Secretaria de Salud de Medellín y Boletín INS año 2020</a:t>
            </a:r>
          </a:p>
          <a:p>
            <a:pPr algn="just"/>
            <a:r>
              <a:rPr lang="es-ES" sz="700" dirty="0">
                <a:latin typeface="Arial Narrow" panose="020B0606020202030204" pitchFamily="34" charset="0"/>
              </a:rPr>
              <a:t>Figura Características del CAB en Medellín,  semana 23 de 2021</a:t>
            </a:r>
          </a:p>
        </p:txBody>
      </p:sp>
      <p:sp>
        <p:nvSpPr>
          <p:cNvPr id="3" name="2 CuadroTexto"/>
          <p:cNvSpPr txBox="1"/>
          <p:nvPr/>
        </p:nvSpPr>
        <p:spPr>
          <a:xfrm>
            <a:off x="-47504" y="5710847"/>
            <a:ext cx="2138700" cy="784830"/>
          </a:xfrm>
          <a:prstGeom prst="rect">
            <a:avLst/>
          </a:prstGeom>
          <a:noFill/>
        </p:spPr>
        <p:txBody>
          <a:bodyPr wrap="square" rtlCol="0">
            <a:spAutoFit/>
          </a:bodyPr>
          <a:lstStyle/>
          <a:p>
            <a:r>
              <a:rPr lang="es-CO" sz="900" b="1" dirty="0">
                <a:latin typeface="Arial Narrow" panose="020B0606020202030204" pitchFamily="34" charset="0"/>
              </a:rPr>
              <a:t>Siglas: DDD dosis día definida, CEF: Ceftriaxona, ERT: </a:t>
            </a:r>
            <a:r>
              <a:rPr lang="es-CO" sz="900" b="1" dirty="0" err="1">
                <a:latin typeface="Arial Narrow" panose="020B0606020202030204" pitchFamily="34" charset="0"/>
              </a:rPr>
              <a:t>ertapenem</a:t>
            </a:r>
            <a:r>
              <a:rPr lang="es-CO" sz="900" b="1" dirty="0">
                <a:latin typeface="Arial Narrow" panose="020B0606020202030204" pitchFamily="34" charset="0"/>
              </a:rPr>
              <a:t>, MEM: meropenem, PTZ: Piperacilina, VAN: Vancomicina, FEP: </a:t>
            </a:r>
            <a:r>
              <a:rPr lang="es-CO" sz="900" b="1" dirty="0" err="1">
                <a:latin typeface="Arial Narrow" panose="020B0606020202030204" pitchFamily="34" charset="0"/>
              </a:rPr>
              <a:t>cefepime</a:t>
            </a:r>
            <a:r>
              <a:rPr lang="es-CO" sz="900" b="1" dirty="0">
                <a:latin typeface="Arial Narrow" panose="020B0606020202030204" pitchFamily="34" charset="0"/>
              </a:rPr>
              <a:t>, %OCUP: porcentaje de ocupación</a:t>
            </a:r>
          </a:p>
        </p:txBody>
      </p:sp>
      <p:graphicFrame>
        <p:nvGraphicFramePr>
          <p:cNvPr id="31" name="Gráfico 30">
            <a:extLst>
              <a:ext uri="{FF2B5EF4-FFF2-40B4-BE49-F238E27FC236}">
                <a16:creationId xmlns:a16="http://schemas.microsoft.com/office/drawing/2014/main" id="{1DE1101F-7304-4F02-8651-126645E3ADAD}"/>
              </a:ext>
            </a:extLst>
          </p:cNvPr>
          <p:cNvGraphicFramePr>
            <a:graphicFrameLocks/>
          </p:cNvGraphicFramePr>
          <p:nvPr>
            <p:extLst/>
          </p:nvPr>
        </p:nvGraphicFramePr>
        <p:xfrm>
          <a:off x="2211068" y="2869520"/>
          <a:ext cx="4665770" cy="3712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a:extLst>
              <a:ext uri="{FF2B5EF4-FFF2-40B4-BE49-F238E27FC236}">
                <a16:creationId xmlns:a16="http://schemas.microsoft.com/office/drawing/2014/main" id="{7F4EB469-E0FE-448E-8E3D-708FBFB98838}"/>
              </a:ext>
            </a:extLst>
          </p:cNvPr>
          <p:cNvGraphicFramePr>
            <a:graphicFrameLocks noGrp="1"/>
          </p:cNvGraphicFramePr>
          <p:nvPr>
            <p:extLst/>
          </p:nvPr>
        </p:nvGraphicFramePr>
        <p:xfrm>
          <a:off x="2091195" y="1707458"/>
          <a:ext cx="5075586" cy="537210"/>
        </p:xfrm>
        <a:graphic>
          <a:graphicData uri="http://schemas.openxmlformats.org/drawingml/2006/table">
            <a:tbl>
              <a:tblPr/>
              <a:tblGrid>
                <a:gridCol w="854144">
                  <a:extLst>
                    <a:ext uri="{9D8B030D-6E8A-4147-A177-3AD203B41FA5}">
                      <a16:colId xmlns:a16="http://schemas.microsoft.com/office/drawing/2014/main" val="770347868"/>
                    </a:ext>
                  </a:extLst>
                </a:gridCol>
                <a:gridCol w="714524">
                  <a:extLst>
                    <a:ext uri="{9D8B030D-6E8A-4147-A177-3AD203B41FA5}">
                      <a16:colId xmlns:a16="http://schemas.microsoft.com/office/drawing/2014/main" val="2164369080"/>
                    </a:ext>
                  </a:extLst>
                </a:gridCol>
                <a:gridCol w="810342">
                  <a:extLst>
                    <a:ext uri="{9D8B030D-6E8A-4147-A177-3AD203B41FA5}">
                      <a16:colId xmlns:a16="http://schemas.microsoft.com/office/drawing/2014/main" val="4142691156"/>
                    </a:ext>
                  </a:extLst>
                </a:gridCol>
                <a:gridCol w="711787">
                  <a:extLst>
                    <a:ext uri="{9D8B030D-6E8A-4147-A177-3AD203B41FA5}">
                      <a16:colId xmlns:a16="http://schemas.microsoft.com/office/drawing/2014/main" val="1140276284"/>
                    </a:ext>
                  </a:extLst>
                </a:gridCol>
                <a:gridCol w="744638">
                  <a:extLst>
                    <a:ext uri="{9D8B030D-6E8A-4147-A177-3AD203B41FA5}">
                      <a16:colId xmlns:a16="http://schemas.microsoft.com/office/drawing/2014/main" val="1423032987"/>
                    </a:ext>
                  </a:extLst>
                </a:gridCol>
                <a:gridCol w="583117">
                  <a:extLst>
                    <a:ext uri="{9D8B030D-6E8A-4147-A177-3AD203B41FA5}">
                      <a16:colId xmlns:a16="http://schemas.microsoft.com/office/drawing/2014/main" val="645376450"/>
                    </a:ext>
                  </a:extLst>
                </a:gridCol>
                <a:gridCol w="657034">
                  <a:extLst>
                    <a:ext uri="{9D8B030D-6E8A-4147-A177-3AD203B41FA5}">
                      <a16:colId xmlns:a16="http://schemas.microsoft.com/office/drawing/2014/main" val="306288542"/>
                    </a:ext>
                  </a:extLst>
                </a:gridCol>
              </a:tblGrid>
              <a:tr h="157555">
                <a:tc>
                  <a:txBody>
                    <a:bodyPr/>
                    <a:lstStyle/>
                    <a:p>
                      <a:pPr algn="ctr" rtl="0" fontAlgn="b"/>
                      <a:r>
                        <a:rPr lang="es-MX" sz="1000" b="1" i="0" u="none" strike="noStrike">
                          <a:solidFill>
                            <a:srgbClr val="000000"/>
                          </a:solidFill>
                          <a:effectLst/>
                          <a:latin typeface="Arial" panose="020B0604020202020204" pitchFamily="34" charset="0"/>
                        </a:rPr>
                        <a:t>mes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ene-21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feb-21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mar-21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abr-21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may-21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s-MX" sz="1000" b="1" i="0" u="none" strike="noStrike">
                          <a:solidFill>
                            <a:srgbClr val="000000"/>
                          </a:solidFill>
                          <a:effectLst/>
                          <a:latin typeface="Arial" panose="020B0604020202020204" pitchFamily="34" charset="0"/>
                        </a:rPr>
                        <a:t>jun-21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42990066"/>
                  </a:ext>
                </a:extLst>
              </a:tr>
              <a:tr h="345122">
                <a:tc>
                  <a:txBody>
                    <a:bodyPr/>
                    <a:lstStyle/>
                    <a:p>
                      <a:pPr algn="ctr" rtl="0" fontAlgn="b"/>
                      <a:r>
                        <a:rPr lang="es-MX" sz="800" b="0" i="0" u="none" strike="noStrike">
                          <a:solidFill>
                            <a:srgbClr val="000000"/>
                          </a:solidFill>
                          <a:effectLst/>
                          <a:latin typeface="Arial" panose="020B0604020202020204" pitchFamily="34" charset="0"/>
                        </a:rPr>
                        <a:t>% cumplimiento en la notificación ficha 354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a:solidFill>
                            <a:srgbClr val="000000"/>
                          </a:solidFill>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a:solidFill>
                            <a:srgbClr val="000000"/>
                          </a:solidFill>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a:solidFill>
                            <a:srgbClr val="000000"/>
                          </a:solidFill>
                          <a:effectLst/>
                          <a:latin typeface="Arial" panose="020B0604020202020204" pitchFamily="34" charset="0"/>
                        </a:rPr>
                        <a:t>95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a:solidFill>
                            <a:srgbClr val="000000"/>
                          </a:solidFill>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a:solidFill>
                            <a:srgbClr val="000000"/>
                          </a:solidFill>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s-MX" sz="1000" b="0" i="0" u="none" strike="noStrike" dirty="0">
                          <a:solidFill>
                            <a:srgbClr val="000000"/>
                          </a:solidFill>
                          <a:effectLst/>
                          <a:latin typeface="Arial" panose="020B0604020202020204" pitchFamily="34" charset="0"/>
                        </a:rPr>
                        <a:t>100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35087248"/>
                  </a:ext>
                </a:extLst>
              </a:tr>
            </a:tbl>
          </a:graphicData>
        </a:graphic>
      </p:graphicFrame>
      <p:graphicFrame>
        <p:nvGraphicFramePr>
          <p:cNvPr id="6" name="Tabla 5">
            <a:extLst>
              <a:ext uri="{FF2B5EF4-FFF2-40B4-BE49-F238E27FC236}">
                <a16:creationId xmlns:a16="http://schemas.microsoft.com/office/drawing/2014/main" id="{5E7D167D-4D61-40E0-A1FD-E465A55230C2}"/>
              </a:ext>
            </a:extLst>
          </p:cNvPr>
          <p:cNvGraphicFramePr>
            <a:graphicFrameLocks noGrp="1"/>
          </p:cNvGraphicFramePr>
          <p:nvPr>
            <p:extLst/>
          </p:nvPr>
        </p:nvGraphicFramePr>
        <p:xfrm>
          <a:off x="200060" y="7223085"/>
          <a:ext cx="6480175" cy="1369260"/>
        </p:xfrm>
        <a:graphic>
          <a:graphicData uri="http://schemas.openxmlformats.org/drawingml/2006/table">
            <a:tbl>
              <a:tblPr/>
              <a:tblGrid>
                <a:gridCol w="471103">
                  <a:extLst>
                    <a:ext uri="{9D8B030D-6E8A-4147-A177-3AD203B41FA5}">
                      <a16:colId xmlns:a16="http://schemas.microsoft.com/office/drawing/2014/main" val="2826445997"/>
                    </a:ext>
                  </a:extLst>
                </a:gridCol>
                <a:gridCol w="641502">
                  <a:extLst>
                    <a:ext uri="{9D8B030D-6E8A-4147-A177-3AD203B41FA5}">
                      <a16:colId xmlns:a16="http://schemas.microsoft.com/office/drawing/2014/main" val="1238096191"/>
                    </a:ext>
                  </a:extLst>
                </a:gridCol>
                <a:gridCol w="721690">
                  <a:extLst>
                    <a:ext uri="{9D8B030D-6E8A-4147-A177-3AD203B41FA5}">
                      <a16:colId xmlns:a16="http://schemas.microsoft.com/office/drawing/2014/main" val="2314426704"/>
                    </a:ext>
                  </a:extLst>
                </a:gridCol>
                <a:gridCol w="781831">
                  <a:extLst>
                    <a:ext uri="{9D8B030D-6E8A-4147-A177-3AD203B41FA5}">
                      <a16:colId xmlns:a16="http://schemas.microsoft.com/office/drawing/2014/main" val="1548155669"/>
                    </a:ext>
                  </a:extLst>
                </a:gridCol>
                <a:gridCol w="654031">
                  <a:extLst>
                    <a:ext uri="{9D8B030D-6E8A-4147-A177-3AD203B41FA5}">
                      <a16:colId xmlns:a16="http://schemas.microsoft.com/office/drawing/2014/main" val="1396237255"/>
                    </a:ext>
                  </a:extLst>
                </a:gridCol>
                <a:gridCol w="741737">
                  <a:extLst>
                    <a:ext uri="{9D8B030D-6E8A-4147-A177-3AD203B41FA5}">
                      <a16:colId xmlns:a16="http://schemas.microsoft.com/office/drawing/2014/main" val="760438275"/>
                    </a:ext>
                  </a:extLst>
                </a:gridCol>
                <a:gridCol w="651526">
                  <a:extLst>
                    <a:ext uri="{9D8B030D-6E8A-4147-A177-3AD203B41FA5}">
                      <a16:colId xmlns:a16="http://schemas.microsoft.com/office/drawing/2014/main" val="1763117972"/>
                    </a:ext>
                  </a:extLst>
                </a:gridCol>
                <a:gridCol w="681596">
                  <a:extLst>
                    <a:ext uri="{9D8B030D-6E8A-4147-A177-3AD203B41FA5}">
                      <a16:colId xmlns:a16="http://schemas.microsoft.com/office/drawing/2014/main" val="695744677"/>
                    </a:ext>
                  </a:extLst>
                </a:gridCol>
                <a:gridCol w="533750">
                  <a:extLst>
                    <a:ext uri="{9D8B030D-6E8A-4147-A177-3AD203B41FA5}">
                      <a16:colId xmlns:a16="http://schemas.microsoft.com/office/drawing/2014/main" val="926913518"/>
                    </a:ext>
                  </a:extLst>
                </a:gridCol>
                <a:gridCol w="601409">
                  <a:extLst>
                    <a:ext uri="{9D8B030D-6E8A-4147-A177-3AD203B41FA5}">
                      <a16:colId xmlns:a16="http://schemas.microsoft.com/office/drawing/2014/main" val="3058872330"/>
                    </a:ext>
                  </a:extLst>
                </a:gridCol>
              </a:tblGrid>
              <a:tr h="308460">
                <a:tc>
                  <a:txBody>
                    <a:bodyPr/>
                    <a:lstStyle/>
                    <a:p>
                      <a:pPr algn="ctr" fontAlgn="ctr"/>
                      <a:r>
                        <a:rPr lang="es-MX" sz="900" b="1" i="0" u="none" strike="noStrike">
                          <a:solidFill>
                            <a:srgbClr val="000000"/>
                          </a:solidFill>
                          <a:effectLst/>
                          <a:latin typeface="Calibri" panose="020F0502020204030204" pitchFamily="34" charset="0"/>
                        </a:rPr>
                        <a:t>Servicio</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Item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ceftriaxona</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ciprofloxacina</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ertapenem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meropenem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piperacilina tazobactam</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vancomicina</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cefepime</a:t>
                      </a:r>
                    </a:p>
                  </a:txBody>
                  <a:tcPr marL="7523" marR="7523" marT="75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MX" sz="900" b="1" i="0" u="none" strike="noStrike">
                          <a:solidFill>
                            <a:srgbClr val="000000"/>
                          </a:solidFill>
                          <a:effectLst/>
                          <a:latin typeface="Calibri" panose="020F0502020204030204" pitchFamily="34" charset="0"/>
                        </a:rPr>
                        <a:t>%OCUP</a:t>
                      </a:r>
                    </a:p>
                  </a:txBody>
                  <a:tcPr marL="7523" marR="7523" marT="752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71395286"/>
                  </a:ext>
                </a:extLst>
              </a:tr>
              <a:tr h="150468">
                <a:tc rowSpan="5">
                  <a:txBody>
                    <a:bodyPr/>
                    <a:lstStyle/>
                    <a:p>
                      <a:pPr algn="ctr" fontAlgn="ctr"/>
                      <a:r>
                        <a:rPr lang="es-MX" sz="900" b="1" i="0" u="none" strike="noStrike">
                          <a:solidFill>
                            <a:srgbClr val="000000"/>
                          </a:solidFill>
                          <a:effectLst/>
                          <a:latin typeface="Calibri" panose="020F0502020204030204" pitchFamily="34" charset="0"/>
                        </a:rPr>
                        <a:t>No UCI adultos semana 23 2021</a:t>
                      </a:r>
                    </a:p>
                  </a:txBody>
                  <a:tcPr marL="7523" marR="7523" marT="75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Medellín</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1.94</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2.39</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0.14</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3.18</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7.25</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a:solidFill>
                            <a:srgbClr val="000000"/>
                          </a:solidFill>
                          <a:effectLst/>
                          <a:latin typeface="Calibri" panose="020F0502020204030204" pitchFamily="34" charset="0"/>
                        </a:rPr>
                        <a:t>1.94</a:t>
                      </a:r>
                    </a:p>
                  </a:txBody>
                  <a:tcPr marL="7523" marR="7523" marT="752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Calibri" panose="020F0502020204030204" pitchFamily="34" charset="0"/>
                        </a:rPr>
                        <a:t>1.89</a:t>
                      </a:r>
                    </a:p>
                  </a:txBody>
                  <a:tcPr marL="7523" marR="7523" marT="75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a:solidFill>
                            <a:srgbClr val="000000"/>
                          </a:solidFill>
                          <a:effectLst/>
                          <a:latin typeface="Calibri" panose="020F0502020204030204" pitchFamily="34" charset="0"/>
                        </a:rPr>
                        <a:t>0.89</a:t>
                      </a:r>
                    </a:p>
                  </a:txBody>
                  <a:tcPr marL="7523" marR="7523" marT="75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7889111"/>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p10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0.07</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0.27</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0.00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0.48</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1.72</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0.63</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0.18</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0.77</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140899222"/>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Me</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1.08</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2.64</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0.00</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2.96</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7.38</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2.19</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1.15</a:t>
                      </a:r>
                    </a:p>
                  </a:txBody>
                  <a:tcPr marL="7523" marR="7523" marT="7523" marB="0" anchor="b">
                    <a:lnL>
                      <a:noFill/>
                    </a:lnL>
                    <a:lnR>
                      <a:noFill/>
                    </a:lnR>
                    <a:lnT>
                      <a:noFill/>
                    </a:lnT>
                    <a:lnB>
                      <a:noFill/>
                    </a:lnB>
                  </a:tcPr>
                </a:tc>
                <a:tc>
                  <a:txBody>
                    <a:bodyPr/>
                    <a:lstStyle/>
                    <a:p>
                      <a:pPr algn="ctr" fontAlgn="b"/>
                      <a:r>
                        <a:rPr lang="es-MX" sz="900" b="0" i="0" u="none" strike="noStrike">
                          <a:solidFill>
                            <a:srgbClr val="000000"/>
                          </a:solidFill>
                          <a:effectLst/>
                          <a:latin typeface="Calibri" panose="020F0502020204030204" pitchFamily="34" charset="0"/>
                        </a:rPr>
                        <a:t>0.89</a:t>
                      </a:r>
                    </a:p>
                  </a:txBody>
                  <a:tcPr marL="7523" marR="7523" marT="7523" marB="0" anchor="b">
                    <a:lnL>
                      <a:noFill/>
                    </a:lnL>
                    <a:lnR>
                      <a:noFill/>
                    </a:lnR>
                    <a:lnT>
                      <a:noFill/>
                    </a:lnT>
                    <a:lnB>
                      <a:noFill/>
                    </a:lnB>
                  </a:tcPr>
                </a:tc>
                <a:extLst>
                  <a:ext uri="{0D108BD9-81ED-4DB2-BD59-A6C34878D82A}">
                    <a16:rowId xmlns:a16="http://schemas.microsoft.com/office/drawing/2014/main" val="1618149521"/>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P75</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2.45</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4.24</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0.20</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4.99</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10.29</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3.22</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2.44</a:t>
                      </a:r>
                    </a:p>
                  </a:txBody>
                  <a:tcPr marL="7523" marR="7523" marT="7523" marB="0" anchor="b">
                    <a:lnL>
                      <a:noFill/>
                    </a:lnL>
                    <a:lnR>
                      <a:noFill/>
                    </a:lnR>
                    <a:lnT>
                      <a:noFill/>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0.94</a:t>
                      </a:r>
                    </a:p>
                  </a:txBody>
                  <a:tcPr marL="7523" marR="7523" marT="7523" marB="0" anchor="b">
                    <a:lnL>
                      <a:noFill/>
                    </a:lnL>
                    <a:lnR>
                      <a:noFill/>
                    </a:lnR>
                    <a:lnT>
                      <a:noFill/>
                    </a:lnT>
                    <a:lnB>
                      <a:noFill/>
                    </a:lnB>
                    <a:solidFill>
                      <a:srgbClr val="D9D9D9"/>
                    </a:solidFill>
                  </a:tcPr>
                </a:tc>
                <a:extLst>
                  <a:ext uri="{0D108BD9-81ED-4DB2-BD59-A6C34878D82A}">
                    <a16:rowId xmlns:a16="http://schemas.microsoft.com/office/drawing/2014/main" val="3913003863"/>
                  </a:ext>
                </a:extLst>
              </a:tr>
              <a:tr h="150468">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P90</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5.27</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6.60</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0.52</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6.68</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12.32</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4.20</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4.45</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0.96</a:t>
                      </a:r>
                    </a:p>
                  </a:txBody>
                  <a:tcPr marL="7523" marR="7523" marT="752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281294"/>
                  </a:ext>
                </a:extLst>
              </a:tr>
              <a:tr h="150468">
                <a:tc rowSpan="2">
                  <a:txBody>
                    <a:bodyPr/>
                    <a:lstStyle/>
                    <a:p>
                      <a:pPr algn="ctr" fontAlgn="t"/>
                      <a:r>
                        <a:rPr lang="es-MX" sz="800" b="1" i="0" u="none" strike="noStrike">
                          <a:solidFill>
                            <a:srgbClr val="000000"/>
                          </a:solidFill>
                          <a:effectLst/>
                          <a:latin typeface="Calibri" panose="020F0502020204030204" pitchFamily="34" charset="0"/>
                        </a:rPr>
                        <a:t>Datos del año 2020</a:t>
                      </a:r>
                    </a:p>
                  </a:txBody>
                  <a:tcPr marL="7523" marR="7523" marT="7523"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Calibri" panose="020F0502020204030204" pitchFamily="34" charset="0"/>
                        </a:rPr>
                        <a:t>Antioquia</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4.00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7.20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0.20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3.40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6.70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2.50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1.70</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s-MX" sz="900" b="0" i="0" u="none" strike="noStrike">
                          <a:solidFill>
                            <a:srgbClr val="000000"/>
                          </a:solidFill>
                          <a:effectLst/>
                          <a:latin typeface="Calibri" panose="020F0502020204030204" pitchFamily="34" charset="0"/>
                        </a:rPr>
                        <a:t>sin dato</a:t>
                      </a:r>
                    </a:p>
                  </a:txBody>
                  <a:tcPr marL="7523" marR="7523" marT="752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738201472"/>
                  </a:ext>
                </a:extLst>
              </a:tr>
              <a:tr h="157992">
                <a:tc vMerge="1">
                  <a:txBody>
                    <a:bodyPr/>
                    <a:lstStyle/>
                    <a:p>
                      <a:endParaRPr lang="es-MX"/>
                    </a:p>
                  </a:txBody>
                  <a:tcPr/>
                </a:tc>
                <a:tc>
                  <a:txBody>
                    <a:bodyPr/>
                    <a:lstStyle/>
                    <a:p>
                      <a:pPr algn="l" fontAlgn="b"/>
                      <a:r>
                        <a:rPr lang="es-MX" sz="900" b="0" i="0" u="none" strike="noStrike">
                          <a:solidFill>
                            <a:srgbClr val="000000"/>
                          </a:solidFill>
                          <a:effectLst/>
                          <a:latin typeface="Calibri" panose="020F0502020204030204" pitchFamily="34" charset="0"/>
                        </a:rPr>
                        <a:t>INS-20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8.10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6.40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0.80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4.90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7.50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4.20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panose="020F0502020204030204" pitchFamily="34" charset="0"/>
                        </a:rPr>
                        <a:t>2.80</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panose="020F0502020204030204" pitchFamily="34" charset="0"/>
                        </a:rPr>
                        <a:t>sin dato</a:t>
                      </a:r>
                    </a:p>
                  </a:txBody>
                  <a:tcPr marL="7523" marR="7523" marT="752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295036"/>
                  </a:ext>
                </a:extLst>
              </a:tr>
            </a:tbl>
          </a:graphicData>
        </a:graphic>
      </p:graphicFrame>
    </p:spTree>
    <p:extLst>
      <p:ext uri="{BB962C8B-B14F-4D97-AF65-F5344CB8AC3E}">
        <p14:creationId xmlns:p14="http://schemas.microsoft.com/office/powerpoint/2010/main" val="192525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25</a:t>
            </a:r>
            <a:endParaRPr lang="es-ES" sz="1050" b="1" dirty="0">
              <a:latin typeface="Arial Narrow" panose="020B0606020202030204" pitchFamily="34" charset="0"/>
            </a:endParaRPr>
          </a:p>
        </p:txBody>
      </p:sp>
      <p:sp>
        <p:nvSpPr>
          <p:cNvPr id="2" name="1 Título"/>
          <p:cNvSpPr>
            <a:spLocks noGrp="1"/>
          </p:cNvSpPr>
          <p:nvPr>
            <p:ph type="title"/>
          </p:nvPr>
        </p:nvSpPr>
        <p:spPr>
          <a:xfrm>
            <a:off x="0" y="2066169"/>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436899"/>
            <a:ext cx="7200900" cy="1384995"/>
          </a:xfrm>
          <a:prstGeom prst="rect">
            <a:avLst/>
          </a:prstGeom>
        </p:spPr>
        <p:txBody>
          <a:bodyPr wrap="square">
            <a:spAutoFit/>
          </a:bodyPr>
          <a:lstStyle/>
          <a:p>
            <a:pPr algn="just"/>
            <a:r>
              <a:rPr lang="es-CO" sz="1200" dirty="0">
                <a:latin typeface="Arial Narrow" panose="020B0606020202030204" pitchFamily="34" charset="0"/>
              </a:rPr>
              <a:t>El promedio en la ejecución de la Búsqueda Activa Institucional (BAI) en 165 Unidades Primarias Generadoras de Datos (UPGD) para el mes de septiembre, semanas 35 a la 39, fue del 77.5 %, sobre la línea base para la ciudad (75%).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realización de Búsqueda Activa Institucional dispuestos en el documento técnico Metodología de Búsqueda Activa Institucional por RIPS y los lineamientos 2021 del Instituto Nacional de Salud, desde la Secretaría de Salud de Medellín se realizó Búsqueda Retrospectiva Institucional (BRI).  El detalle de hallazgos de estos criterios por UPGD y su correlación con los hallazgos BRI, se aprecia a continuación:</a:t>
            </a:r>
          </a:p>
        </p:txBody>
      </p:sp>
      <p:sp>
        <p:nvSpPr>
          <p:cNvPr id="11" name="10 Rectángulo"/>
          <p:cNvSpPr/>
          <p:nvPr/>
        </p:nvSpPr>
        <p:spPr>
          <a:xfrm>
            <a:off x="441283" y="379674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t>
            </a:r>
            <a:r>
              <a:rPr lang="es-CO" sz="1050" dirty="0" smtClean="0">
                <a:latin typeface="Arial Narrow" panose="020B0606020202030204" pitchFamily="34" charset="0"/>
              </a:rPr>
              <a:t>septiembre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1"/>
            <a:chOff x="0" y="14519"/>
            <a:chExt cx="7200898" cy="2078231"/>
          </a:xfrm>
        </p:grpSpPr>
        <p:sp>
          <p:nvSpPr>
            <p:cNvPr id="14"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smtClean="0">
                  <a:solidFill>
                    <a:srgbClr val="000000"/>
                  </a:solidFill>
                  <a:latin typeface="Arial Narrow"/>
                  <a:ea typeface="MS Mincho"/>
                </a:rPr>
                <a:t>Programa Vigilancia Epidemiológica – Subsecretaría de Salud Pública</a:t>
              </a:r>
              <a:endParaRPr lang="es-ES" sz="1200" dirty="0" smtClean="0">
                <a:latin typeface="Times New Roman"/>
                <a:ea typeface="Times New Roman"/>
              </a:endParaRPr>
            </a:p>
            <a:p>
              <a:pPr algn="ctr">
                <a:spcAft>
                  <a:spcPts val="0"/>
                </a:spcAft>
              </a:pPr>
              <a:r>
                <a:rPr lang="es-CO" sz="800" b="1" dirty="0" smtClean="0">
                  <a:solidFill>
                    <a:srgbClr val="000000"/>
                  </a:solidFill>
                  <a:latin typeface="Arial Narrow"/>
                  <a:ea typeface="MS Mincho"/>
                </a:rPr>
                <a:t>Mes de Septiembre de 2021 -  </a:t>
              </a:r>
              <a:r>
                <a:rPr lang="pt-BR" sz="800" b="1" dirty="0" smtClean="0">
                  <a:solidFill>
                    <a:srgbClr val="000000"/>
                  </a:solidFill>
                  <a:latin typeface="Arial Narrow"/>
                  <a:ea typeface="MS Mincho"/>
                </a:rPr>
                <a:t>Reporte Semanas 01 a 39</a:t>
              </a:r>
              <a:endParaRPr lang="es-ES" sz="1200" dirty="0" smtClean="0">
                <a:latin typeface="Times New Roman"/>
                <a:ea typeface="Times New Roman"/>
              </a:endParaRPr>
            </a:p>
            <a:p>
              <a:pPr algn="ctr">
                <a:spcAft>
                  <a:spcPts val="0"/>
                </a:spcAft>
              </a:pPr>
              <a:r>
                <a:rPr lang="es-CO" sz="800" dirty="0" smtClean="0">
                  <a:solidFill>
                    <a:srgbClr val="000000"/>
                  </a:solidFill>
                  <a:ea typeface="MS Mincho"/>
                </a:rPr>
                <a:t> </a:t>
              </a:r>
              <a:endParaRPr lang="es-ES" sz="1200" dirty="0" smtClean="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3" name="Imagen 2"/>
          <p:cNvPicPr>
            <a:picLocks noChangeAspect="1"/>
          </p:cNvPicPr>
          <p:nvPr/>
        </p:nvPicPr>
        <p:blipFill>
          <a:blip r:embed="rId5"/>
          <a:stretch>
            <a:fillRect/>
          </a:stretch>
        </p:blipFill>
        <p:spPr>
          <a:xfrm>
            <a:off x="465155" y="4050662"/>
            <a:ext cx="6262675" cy="5012472"/>
          </a:xfrm>
          <a:prstGeom prst="rect">
            <a:avLst/>
          </a:prstGeom>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26</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55255" y="2995154"/>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t>
            </a:r>
            <a:r>
              <a:rPr lang="es-CO" sz="1050" dirty="0" smtClean="0">
                <a:latin typeface="Arial Narrow" panose="020B0606020202030204" pitchFamily="34" charset="0"/>
              </a:rPr>
              <a:t>septiembre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0"/>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0"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Septiembre de 2021 -  </a:t>
            </a:r>
            <a:r>
              <a:rPr lang="pt-BR" sz="800" b="1" dirty="0">
                <a:solidFill>
                  <a:srgbClr val="000000"/>
                </a:solidFill>
                <a:latin typeface="Arial Narrow"/>
                <a:ea typeface="MS Mincho"/>
              </a:rPr>
              <a:t>Reporte Semanas 01 a </a:t>
            </a:r>
            <a:r>
              <a:rPr lang="pt-BR" sz="800" b="1" dirty="0" smtClean="0">
                <a:solidFill>
                  <a:srgbClr val="000000"/>
                </a:solidFill>
                <a:latin typeface="Arial Narrow"/>
                <a:ea typeface="MS Mincho"/>
              </a:rPr>
              <a:t>39</a:t>
            </a:r>
            <a:endParaRPr lang="es-ES" sz="1200" dirty="0">
              <a:latin typeface="Times New Roman"/>
              <a:ea typeface="Times New Roman"/>
            </a:endParaRPr>
          </a:p>
          <a:p>
            <a:pPr algn="ctr">
              <a:spcAft>
                <a:spcPts val="0"/>
              </a:spcAft>
            </a:pPr>
            <a:r>
              <a:rPr lang="es-CO" sz="800" dirty="0">
                <a:solidFill>
                  <a:srgbClr val="000000"/>
                </a:solidFill>
                <a:ea typeface="MS Mincho"/>
              </a:rPr>
              <a:t> </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7" name="Imagen 6"/>
          <p:cNvPicPr>
            <a:picLocks noChangeAspect="1"/>
          </p:cNvPicPr>
          <p:nvPr/>
        </p:nvPicPr>
        <p:blipFill>
          <a:blip r:embed="rId5"/>
          <a:stretch>
            <a:fillRect/>
          </a:stretch>
        </p:blipFill>
        <p:spPr>
          <a:xfrm>
            <a:off x="82413" y="3590472"/>
            <a:ext cx="7069512" cy="3778800"/>
          </a:xfrm>
          <a:prstGeom prst="rect">
            <a:avLst/>
          </a:prstGeom>
        </p:spPr>
      </p:pic>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27</a:t>
            </a:r>
            <a:endParaRPr lang="es-ES" sz="1050" b="1" dirty="0">
              <a:latin typeface="Arial Narrow" panose="020B0606020202030204" pitchFamily="34" charset="0"/>
            </a:endParaRPr>
          </a:p>
        </p:txBody>
      </p:sp>
      <p:sp>
        <p:nvSpPr>
          <p:cNvPr id="3" name="2 Rectángulo"/>
          <p:cNvSpPr/>
          <p:nvPr/>
        </p:nvSpPr>
        <p:spPr>
          <a:xfrm>
            <a:off x="1777885" y="3474589"/>
            <a:ext cx="3403172" cy="253916"/>
          </a:xfrm>
          <a:prstGeom prst="rect">
            <a:avLst/>
          </a:prstGeom>
        </p:spPr>
        <p:txBody>
          <a:bodyPr wrap="square">
            <a:spAutoFit/>
          </a:bodyPr>
          <a:lstStyle/>
          <a:p>
            <a:pPr algn="ctr"/>
            <a:r>
              <a:rPr lang="es-CO" sz="1050" b="1" dirty="0">
                <a:latin typeface="Arial Narrow" panose="020B0606020202030204" pitchFamily="34" charset="0"/>
              </a:rPr>
              <a:t>Tabla 3. EISP no notificados,  BRI SSM, </a:t>
            </a:r>
            <a:r>
              <a:rPr lang="es-CO" sz="1050" b="1" dirty="0" smtClean="0">
                <a:latin typeface="Arial Narrow" panose="020B0606020202030204" pitchFamily="34" charset="0"/>
              </a:rPr>
              <a:t>septiembre </a:t>
            </a:r>
            <a:r>
              <a:rPr lang="es-CO" sz="1050" b="1" dirty="0">
                <a:latin typeface="Arial Narrow" panose="020B0606020202030204" pitchFamily="34" charset="0"/>
              </a:rPr>
              <a:t>de </a:t>
            </a:r>
            <a:r>
              <a:rPr lang="es-CO" sz="1050" b="1" dirty="0" smtClean="0">
                <a:latin typeface="Arial Narrow" panose="020B0606020202030204" pitchFamily="34" charset="0"/>
              </a:rPr>
              <a:t>2021</a:t>
            </a:r>
            <a:endParaRPr lang="es-ES" sz="1050" b="1" dirty="0">
              <a:latin typeface="Arial Narrow" panose="020B0606020202030204" pitchFamily="34" charset="0"/>
            </a:endParaRPr>
          </a:p>
        </p:txBody>
      </p:sp>
      <p:sp>
        <p:nvSpPr>
          <p:cNvPr id="12" name="11 Rectángulo"/>
          <p:cNvSpPr/>
          <p:nvPr/>
        </p:nvSpPr>
        <p:spPr>
          <a:xfrm>
            <a:off x="82106" y="2043881"/>
            <a:ext cx="6794731" cy="1384995"/>
          </a:xfrm>
          <a:prstGeom prst="rect">
            <a:avLst/>
          </a:prstGeom>
        </p:spPr>
        <p:txBody>
          <a:bodyPr wrap="square">
            <a:spAutoFit/>
          </a:bodyPr>
          <a:lstStyle/>
          <a:p>
            <a:pPr algn="just"/>
            <a:r>
              <a:rPr lang="es-CO" sz="1200" dirty="0">
                <a:latin typeface="Arial Narrow" panose="020B0606020202030204" pitchFamily="34" charset="0"/>
              </a:rPr>
              <a:t>En el análisis de los criterios para la realización de la BAI, la correlación entre el silencio en la notificación y la identificación de UPGD con casos por fuera del sistema arrojo 6 instituciones prestadoras de servicios de salud con eventos en eliminación sarampión/rubeola sin notificar. Para el evento intoxicaciones por sustancias químicas solo una UPGD que estuvo silenciosa presento un caso por fuera del sistema.</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El evento Agresión por animal potencialmente transmisor de rabia es el que tiene más número de casos no captados mediante la vigilancia rutinaria.</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078230"/>
            <a:chOff x="0" y="14519"/>
            <a:chExt cx="7200898" cy="2078230"/>
          </a:xfrm>
        </p:grpSpPr>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8"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Septiembre de 2021 -  </a:t>
            </a:r>
            <a:r>
              <a:rPr lang="pt-BR" sz="800" b="1" dirty="0">
                <a:solidFill>
                  <a:srgbClr val="000000"/>
                </a:solidFill>
                <a:latin typeface="Arial Narrow"/>
                <a:ea typeface="MS Mincho"/>
              </a:rPr>
              <a:t>Reporte Semanas 01 a </a:t>
            </a:r>
            <a:r>
              <a:rPr lang="pt-BR" sz="800" b="1" dirty="0" smtClean="0">
                <a:solidFill>
                  <a:srgbClr val="000000"/>
                </a:solidFill>
                <a:latin typeface="Arial Narrow"/>
                <a:ea typeface="MS Mincho"/>
              </a:rPr>
              <a:t>39</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2" name="Imagen 1"/>
          <p:cNvPicPr>
            <a:picLocks noChangeAspect="1"/>
          </p:cNvPicPr>
          <p:nvPr/>
        </p:nvPicPr>
        <p:blipFill>
          <a:blip r:embed="rId5"/>
          <a:stretch>
            <a:fillRect/>
          </a:stretch>
        </p:blipFill>
        <p:spPr>
          <a:xfrm>
            <a:off x="82106" y="3715706"/>
            <a:ext cx="6974728" cy="5352081"/>
          </a:xfrm>
          <a:prstGeom prst="rect">
            <a:avLst/>
          </a:prstGeom>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28</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078230"/>
            <a:chOff x="0" y="14519"/>
            <a:chExt cx="7200898" cy="2078230"/>
          </a:xfrm>
        </p:grpSpPr>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10 de 2021 - </a:t>
            </a:r>
            <a:r>
              <a:rPr lang="pt-BR" sz="800" b="1" dirty="0">
                <a:solidFill>
                  <a:srgbClr val="000000"/>
                </a:solidFill>
                <a:latin typeface="Arial Narrow"/>
                <a:ea typeface="MS Mincho"/>
              </a:rPr>
              <a:t>Reporte Semanas 1 a 40</a:t>
            </a:r>
            <a:r>
              <a:rPr lang="es-CO" sz="800" b="1" dirty="0">
                <a:solidFill>
                  <a:srgbClr val="000000"/>
                </a:solidFill>
                <a:latin typeface="Arial Narrow"/>
                <a:ea typeface="MS Mincho"/>
              </a:rPr>
              <a:t> (Hasta Octubre 09) </a:t>
            </a:r>
            <a:r>
              <a:rPr lang="es-CO" sz="900" b="1" dirty="0">
                <a:solidFill>
                  <a:srgbClr val="000000"/>
                </a:solidFill>
                <a:ea typeface="MS Mincho"/>
              </a:rPr>
              <a:t> </a:t>
            </a:r>
            <a:endParaRPr lang="es-ES" sz="1200" dirty="0">
              <a:latin typeface="Times New Roman"/>
              <a:ea typeface="Times New Roman"/>
            </a:endParaRPr>
          </a:p>
        </p:txBody>
      </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32223" cy="549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38658"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10 - 2021</a:t>
            </a:r>
            <a:endParaRPr lang="es-ES" sz="1200" b="1" dirty="0">
              <a:latin typeface="Arial Narrow" panose="020B0606020202030204" pitchFamily="34" charset="0"/>
            </a:endParaRPr>
          </a:p>
        </p:txBody>
      </p:sp>
      <p:sp>
        <p:nvSpPr>
          <p:cNvPr id="6" name="5 Rectángulo"/>
          <p:cNvSpPr/>
          <p:nvPr/>
        </p:nvSpPr>
        <p:spPr>
          <a:xfrm>
            <a:off x="2274078" y="2305199"/>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Canal endémico de los casos notificados de tuberculosis todas las formas Medellín, a Periodo epidemiológico 10  acumulado de 2021. </a:t>
            </a:r>
            <a:endParaRPr lang="es-ES" sz="800" dirty="0">
              <a:latin typeface="Arial Narrow" panose="020B0606020202030204" pitchFamily="34" charset="0"/>
            </a:endParaRPr>
          </a:p>
        </p:txBody>
      </p:sp>
      <p:grpSp>
        <p:nvGrpSpPr>
          <p:cNvPr id="8" name="7 Grupo"/>
          <p:cNvGrpSpPr/>
          <p:nvPr/>
        </p:nvGrpSpPr>
        <p:grpSpPr>
          <a:xfrm>
            <a:off x="179214" y="4211965"/>
            <a:ext cx="1892650" cy="488477"/>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71452" y="3478755"/>
              <a:ext cx="1936622" cy="741181"/>
            </a:xfrm>
            <a:prstGeom prst="rect">
              <a:avLst/>
            </a:prstGeom>
            <a:noFill/>
          </p:spPr>
          <p:txBody>
            <a:bodyPr wrap="square" rtlCol="0">
              <a:spAutoFit/>
            </a:bodyPr>
            <a:lstStyle/>
            <a:p>
              <a:pPr algn="ctr"/>
              <a:r>
                <a:rPr lang="es-ES" sz="2000" b="1" dirty="0" smtClean="0">
                  <a:latin typeface="Arial Narrow" panose="020B0606020202030204" pitchFamily="34" charset="0"/>
                </a:rPr>
                <a:t>1319</a:t>
              </a:r>
              <a:endParaRPr lang="es-ES" sz="2000" b="1" dirty="0">
                <a:latin typeface="Arial Narrow" panose="020B0606020202030204" pitchFamily="34" charset="0"/>
              </a:endParaRPr>
            </a:p>
          </p:txBody>
        </p:sp>
      </p:grpSp>
      <p:sp>
        <p:nvSpPr>
          <p:cNvPr id="9" name="8 CuadroTexto"/>
          <p:cNvSpPr txBox="1"/>
          <p:nvPr/>
        </p:nvSpPr>
        <p:spPr>
          <a:xfrm>
            <a:off x="-19190" y="4861773"/>
            <a:ext cx="2293268" cy="646331"/>
          </a:xfrm>
          <a:prstGeom prst="rect">
            <a:avLst/>
          </a:prstGeom>
          <a:noFill/>
        </p:spPr>
        <p:txBody>
          <a:bodyPr wrap="square" rtlCol="0">
            <a:spAutoFit/>
          </a:bodyPr>
          <a:lstStyle/>
          <a:p>
            <a:pPr algn="ctr"/>
            <a:r>
              <a:rPr lang="es-ES" sz="1200" b="1" dirty="0">
                <a:latin typeface="Arial Narrow" panose="020B0606020202030204" pitchFamily="34" charset="0"/>
              </a:rPr>
              <a:t>La variación porcentual con respecto al mismo periodo del año </a:t>
            </a:r>
            <a:r>
              <a:rPr lang="es-ES" sz="1200" b="1" dirty="0" smtClean="0">
                <a:latin typeface="Arial Narrow" panose="020B0606020202030204" pitchFamily="34" charset="0"/>
              </a:rPr>
              <a:t>anterior aumentó </a:t>
            </a:r>
            <a:r>
              <a:rPr lang="es-ES" sz="1200" b="1" dirty="0">
                <a:latin typeface="Arial Narrow" panose="020B0606020202030204" pitchFamily="34" charset="0"/>
              </a:rPr>
              <a:t>en un </a:t>
            </a:r>
            <a:r>
              <a:rPr lang="es-ES" sz="1200" b="1" dirty="0" smtClean="0">
                <a:latin typeface="Arial Narrow" panose="020B0606020202030204" pitchFamily="34" charset="0"/>
              </a:rPr>
              <a:t>13,51%</a:t>
            </a:r>
            <a:endParaRPr lang="es-ES" sz="1200" b="1" dirty="0">
              <a:latin typeface="Arial Narrow" panose="020B0606020202030204" pitchFamily="34" charset="0"/>
            </a:endParaRPr>
          </a:p>
        </p:txBody>
      </p:sp>
      <p:sp>
        <p:nvSpPr>
          <p:cNvPr id="18" name="17 Rectángulo"/>
          <p:cNvSpPr/>
          <p:nvPr/>
        </p:nvSpPr>
        <p:spPr>
          <a:xfrm>
            <a:off x="2295483" y="4974431"/>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Comportamiento </a:t>
            </a:r>
            <a:r>
              <a:rPr lang="es-ES" sz="800" dirty="0">
                <a:latin typeface="Arial Narrow" panose="020B0606020202030204" pitchFamily="34" charset="0"/>
              </a:rPr>
              <a:t>de los casos notificados </a:t>
            </a:r>
            <a:r>
              <a:rPr lang="es-ES" sz="800" dirty="0" smtClean="0">
                <a:latin typeface="Arial Narrow" panose="020B0606020202030204" pitchFamily="34" charset="0"/>
              </a:rPr>
              <a:t>semanalmente de </a:t>
            </a:r>
            <a:r>
              <a:rPr lang="es-ES" sz="800" dirty="0">
                <a:latin typeface="Arial Narrow" panose="020B0606020202030204" pitchFamily="34" charset="0"/>
              </a:rPr>
              <a:t>tuberculosis todas las formas Medellín, a Periodo epidemiológico </a:t>
            </a:r>
            <a:r>
              <a:rPr lang="es-ES" sz="800" dirty="0" smtClean="0">
                <a:latin typeface="Arial Narrow" panose="020B0606020202030204" pitchFamily="34" charset="0"/>
              </a:rPr>
              <a:t>10 acumulado de 2018-2021. </a:t>
            </a:r>
            <a:endParaRPr lang="es-ES" sz="8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54" name="53 Rectángulo"/>
          <p:cNvSpPr/>
          <p:nvPr/>
        </p:nvSpPr>
        <p:spPr>
          <a:xfrm>
            <a:off x="1" y="8388424"/>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proporción de tuberculosis todas las formas. Medellín, a Periodo epidemiológico 10 acumulado de 2021. </a:t>
            </a:r>
            <a:endParaRPr lang="es-ES" sz="800" dirty="0">
              <a:latin typeface="Arial Narrow" panose="020B0606020202030204" pitchFamily="34" charset="0"/>
            </a:endParaRPr>
          </a:p>
        </p:txBody>
      </p:sp>
      <p:sp>
        <p:nvSpPr>
          <p:cNvPr id="61" name="60 CuadroTexto"/>
          <p:cNvSpPr txBox="1"/>
          <p:nvPr/>
        </p:nvSpPr>
        <p:spPr>
          <a:xfrm>
            <a:off x="-31766" y="2811293"/>
            <a:ext cx="2216557" cy="446276"/>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3,58 </a:t>
            </a:r>
            <a:r>
              <a:rPr lang="es-ES" sz="1100" b="1" dirty="0" smtClean="0">
                <a:latin typeface="Arial Narrow" panose="020B0606020202030204" pitchFamily="34" charset="0"/>
              </a:rPr>
              <a:t>Mortalidad por 100.000 hab. (92 casos)</a:t>
            </a:r>
            <a:endParaRPr lang="es-ES" sz="11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36330"/>
            <a:ext cx="207517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Tuberculosis</a:t>
            </a:r>
            <a:endParaRPr lang="es-ES" sz="2000" b="1" dirty="0">
              <a:solidFill>
                <a:srgbClr val="C00000"/>
              </a:solidFill>
              <a:latin typeface="Arial Narrow" panose="020B0606020202030204" pitchFamily="34" charset="0"/>
              <a:ea typeface="+mn-ea"/>
              <a:cs typeface="+mn-cs"/>
            </a:endParaRPr>
          </a:p>
        </p:txBody>
      </p:sp>
      <p:sp>
        <p:nvSpPr>
          <p:cNvPr id="30" name="29 Rectángulo"/>
          <p:cNvSpPr/>
          <p:nvPr/>
        </p:nvSpPr>
        <p:spPr>
          <a:xfrm>
            <a:off x="3564753" y="8389778"/>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densidad de tuberculosis todas las formas. Medellín, a Periodo epidemiológico 10 acumulado de 2021 </a:t>
            </a:r>
            <a:endParaRPr lang="es-ES" sz="800" dirty="0">
              <a:latin typeface="Arial Narrow" panose="020B0606020202030204" pitchFamily="34" charset="0"/>
            </a:endParaRPr>
          </a:p>
        </p:txBody>
      </p:sp>
      <p:pic>
        <p:nvPicPr>
          <p:cNvPr id="4" name="Imagen 3"/>
          <p:cNvPicPr>
            <a:picLocks noChangeAspect="1"/>
          </p:cNvPicPr>
          <p:nvPr/>
        </p:nvPicPr>
        <p:blipFill>
          <a:blip r:embed="rId4"/>
          <a:stretch>
            <a:fillRect/>
          </a:stretch>
        </p:blipFill>
        <p:spPr>
          <a:xfrm>
            <a:off x="31095" y="6033355"/>
            <a:ext cx="3692813" cy="2388891"/>
          </a:xfrm>
          <a:prstGeom prst="rect">
            <a:avLst/>
          </a:prstGeom>
        </p:spPr>
      </p:pic>
      <p:pic>
        <p:nvPicPr>
          <p:cNvPr id="12" name="Imagen 11"/>
          <p:cNvPicPr>
            <a:picLocks noChangeAspect="1"/>
          </p:cNvPicPr>
          <p:nvPr/>
        </p:nvPicPr>
        <p:blipFill>
          <a:blip r:embed="rId5"/>
          <a:stretch>
            <a:fillRect/>
          </a:stretch>
        </p:blipFill>
        <p:spPr>
          <a:xfrm>
            <a:off x="3739438" y="6012160"/>
            <a:ext cx="3480652" cy="2253637"/>
          </a:xfrm>
          <a:prstGeom prst="rect">
            <a:avLst/>
          </a:prstGeom>
        </p:spPr>
      </p:pic>
      <p:pic>
        <p:nvPicPr>
          <p:cNvPr id="2" name="Imagen 1"/>
          <p:cNvPicPr>
            <a:picLocks noChangeAspect="1"/>
          </p:cNvPicPr>
          <p:nvPr/>
        </p:nvPicPr>
        <p:blipFill>
          <a:blip r:embed="rId6"/>
          <a:stretch>
            <a:fillRect/>
          </a:stretch>
        </p:blipFill>
        <p:spPr>
          <a:xfrm>
            <a:off x="2203430" y="429572"/>
            <a:ext cx="4961772" cy="1945591"/>
          </a:xfrm>
          <a:prstGeom prst="rect">
            <a:avLst/>
          </a:prstGeom>
        </p:spPr>
      </p:pic>
      <p:pic>
        <p:nvPicPr>
          <p:cNvPr id="3" name="Imagen 2"/>
          <p:cNvPicPr>
            <a:picLocks noChangeAspect="1"/>
          </p:cNvPicPr>
          <p:nvPr/>
        </p:nvPicPr>
        <p:blipFill>
          <a:blip r:embed="rId7"/>
          <a:stretch>
            <a:fillRect/>
          </a:stretch>
        </p:blipFill>
        <p:spPr>
          <a:xfrm>
            <a:off x="2210422" y="2705619"/>
            <a:ext cx="4954780" cy="2373288"/>
          </a:xfrm>
          <a:prstGeom prst="rect">
            <a:avLst/>
          </a:prstGeom>
        </p:spPr>
      </p:pic>
    </p:spTree>
    <p:extLst>
      <p:ext uri="{BB962C8B-B14F-4D97-AF65-F5344CB8AC3E}">
        <p14:creationId xmlns:p14="http://schemas.microsoft.com/office/powerpoint/2010/main" val="45063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460879"/>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05617"/>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31453" t="7635" r="56934"/>
          <a:stretch/>
        </p:blipFill>
        <p:spPr bwMode="auto">
          <a:xfrm>
            <a:off x="1934415" y="828686"/>
            <a:ext cx="551793" cy="78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419910" y="1741916"/>
            <a:ext cx="79098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60,80%</a:t>
            </a:r>
            <a:endParaRPr lang="es-ES" sz="1600" b="1" dirty="0">
              <a:solidFill>
                <a:schemeClr val="tx1"/>
              </a:solidFill>
              <a:latin typeface="Arial Narrow" panose="020B0606020202030204" pitchFamily="34" charset="0"/>
            </a:endParaRPr>
          </a:p>
        </p:txBody>
      </p:sp>
      <p:sp>
        <p:nvSpPr>
          <p:cNvPr id="42" name="41 Rectángulo redondeado"/>
          <p:cNvSpPr/>
          <p:nvPr/>
        </p:nvSpPr>
        <p:spPr>
          <a:xfrm>
            <a:off x="1787995" y="1741916"/>
            <a:ext cx="8110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39,20%</a:t>
            </a:r>
            <a:endParaRPr lang="es-ES" sz="1600" b="1" dirty="0">
              <a:solidFill>
                <a:schemeClr val="tx1"/>
              </a:solidFill>
              <a:latin typeface="Arial Narrow" panose="020B0606020202030204" pitchFamily="34" charset="0"/>
            </a:endParaRPr>
          </a:p>
        </p:txBody>
      </p:sp>
      <p:sp>
        <p:nvSpPr>
          <p:cNvPr id="43" name="42 Rectángulo redondeado"/>
          <p:cNvSpPr/>
          <p:nvPr/>
        </p:nvSpPr>
        <p:spPr>
          <a:xfrm>
            <a:off x="3227117" y="1765356"/>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0,38%</a:t>
            </a:r>
            <a:endParaRPr lang="es-ES" sz="1600" b="1" dirty="0">
              <a:solidFill>
                <a:schemeClr val="tx1"/>
              </a:solidFill>
              <a:latin typeface="Arial Narrow" panose="020B0606020202030204" pitchFamily="34" charset="0"/>
            </a:endParaRPr>
          </a:p>
        </p:txBody>
      </p:sp>
      <p:sp>
        <p:nvSpPr>
          <p:cNvPr id="44" name="43 Rectángulo redondeado"/>
          <p:cNvSpPr/>
          <p:nvPr/>
        </p:nvSpPr>
        <p:spPr>
          <a:xfrm>
            <a:off x="4559644" y="178921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0,15%</a:t>
            </a:r>
            <a:endParaRPr lang="es-ES" sz="1600" b="1" dirty="0">
              <a:solidFill>
                <a:schemeClr val="tx1"/>
              </a:solidFill>
              <a:latin typeface="Arial Narrow" panose="020B0606020202030204" pitchFamily="34" charset="0"/>
            </a:endParaRPr>
          </a:p>
        </p:txBody>
      </p:sp>
      <p:pic>
        <p:nvPicPr>
          <p:cNvPr id="20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58247"/>
          <a:stretch/>
        </p:blipFill>
        <p:spPr bwMode="auto">
          <a:xfrm>
            <a:off x="1964656" y="2510820"/>
            <a:ext cx="1157125" cy="103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50000"/>
          <a:stretch/>
        </p:blipFill>
        <p:spPr bwMode="auto">
          <a:xfrm>
            <a:off x="3700336" y="2411760"/>
            <a:ext cx="1268412"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r="48966"/>
          <a:stretch/>
        </p:blipFill>
        <p:spPr bwMode="auto">
          <a:xfrm>
            <a:off x="332260" y="2650922"/>
            <a:ext cx="1306822" cy="96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0528"/>
          <a:stretch/>
        </p:blipFill>
        <p:spPr bwMode="auto">
          <a:xfrm>
            <a:off x="5497770" y="2465642"/>
            <a:ext cx="1255027"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5" name="54 Tabla"/>
          <p:cNvGraphicFramePr>
            <a:graphicFrameLocks noGrp="1"/>
          </p:cNvGraphicFramePr>
          <p:nvPr>
            <p:extLst/>
          </p:nvPr>
        </p:nvGraphicFramePr>
        <p:xfrm>
          <a:off x="144066" y="3523010"/>
          <a:ext cx="6984775" cy="370840"/>
        </p:xfrm>
        <a:graphic>
          <a:graphicData uri="http://schemas.openxmlformats.org/drawingml/2006/table">
            <a:tbl>
              <a:tblPr firstRow="1" bandRow="1">
                <a:tableStyleId>{2D5ABB26-0587-4C30-8999-92F81FD0307C}</a:tableStyleId>
              </a:tblPr>
              <a:tblGrid>
                <a:gridCol w="1631410">
                  <a:extLst>
                    <a:ext uri="{9D8B030D-6E8A-4147-A177-3AD203B41FA5}">
                      <a16:colId xmlns:a16="http://schemas.microsoft.com/office/drawing/2014/main" val="20000"/>
                    </a:ext>
                  </a:extLst>
                </a:gridCol>
                <a:gridCol w="1664017">
                  <a:extLst>
                    <a:ext uri="{9D8B030D-6E8A-4147-A177-3AD203B41FA5}">
                      <a16:colId xmlns:a16="http://schemas.microsoft.com/office/drawing/2014/main" val="20001"/>
                    </a:ext>
                  </a:extLst>
                </a:gridCol>
                <a:gridCol w="1822495">
                  <a:extLst>
                    <a:ext uri="{9D8B030D-6E8A-4147-A177-3AD203B41FA5}">
                      <a16:colId xmlns:a16="http://schemas.microsoft.com/office/drawing/2014/main" val="20002"/>
                    </a:ext>
                  </a:extLst>
                </a:gridCol>
                <a:gridCol w="1866853">
                  <a:extLst>
                    <a:ext uri="{9D8B030D-6E8A-4147-A177-3AD203B41FA5}">
                      <a16:colId xmlns:a16="http://schemas.microsoft.com/office/drawing/2014/main" val="20003"/>
                    </a:ext>
                  </a:extLst>
                </a:gridCol>
              </a:tblGrid>
              <a:tr h="370840">
                <a:tc>
                  <a:txBody>
                    <a:bodyPr/>
                    <a:lstStyle/>
                    <a:p>
                      <a:pPr algn="ctr"/>
                      <a:r>
                        <a:rPr lang="es-ES" sz="1200" b="1" u="sng" dirty="0" smtClean="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Habitante</a:t>
                      </a:r>
                      <a:r>
                        <a:rPr lang="es-ES" sz="1200" b="1" u="sng" baseline="0" dirty="0" smtClean="0">
                          <a:latin typeface="Arial Narrow" panose="020B0606020202030204" pitchFamily="34" charset="0"/>
                        </a:rPr>
                        <a:t> de calle</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Profesionales de la</a:t>
                      </a:r>
                      <a:r>
                        <a:rPr lang="es-ES" sz="1200" b="1" u="sng" baseline="0" dirty="0" smtClean="0">
                          <a:latin typeface="Arial Narrow" panose="020B0606020202030204" pitchFamily="34" charset="0"/>
                        </a:rPr>
                        <a:t> salud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baseline="0" dirty="0" smtClean="0">
                          <a:latin typeface="Arial Narrow" panose="020B0606020202030204" pitchFamily="34" charset="0"/>
                        </a:rPr>
                        <a:t>Procedentes del exterior</a:t>
                      </a:r>
                      <a:endParaRPr lang="es-ES" sz="1200" b="1" u="sng" dirty="0">
                        <a:solidFill>
                          <a:sysClr val="windowText" lastClr="000000"/>
                        </a:solidFill>
                        <a:latin typeface="Arial Narrow" panose="020B0606020202030204" pitchFamily="34" charset="0"/>
                      </a:endParaRPr>
                    </a:p>
                  </a:txBody>
                  <a:tcPr/>
                </a:tc>
                <a:extLst>
                  <a:ext uri="{0D108BD9-81ED-4DB2-BD59-A6C34878D82A}">
                    <a16:rowId xmlns:a16="http://schemas.microsoft.com/office/drawing/2014/main" val="10000"/>
                  </a:ext>
                </a:extLst>
              </a:tr>
            </a:tbl>
          </a:graphicData>
        </a:graphic>
      </p:graphicFrame>
      <p:sp>
        <p:nvSpPr>
          <p:cNvPr id="56" name="55 Rectángulo redondeado"/>
          <p:cNvSpPr/>
          <p:nvPr/>
        </p:nvSpPr>
        <p:spPr>
          <a:xfrm>
            <a:off x="529379" y="3801192"/>
            <a:ext cx="893884"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14 casos</a:t>
            </a:r>
            <a:endParaRPr lang="es-ES" sz="1400" b="1" dirty="0">
              <a:solidFill>
                <a:schemeClr val="tx1"/>
              </a:solidFill>
              <a:latin typeface="Arial Narrow" panose="020B0606020202030204" pitchFamily="34" charset="0"/>
            </a:endParaRPr>
          </a:p>
        </p:txBody>
      </p:sp>
      <p:sp>
        <p:nvSpPr>
          <p:cNvPr id="57" name="56 Rectángulo redondeado"/>
          <p:cNvSpPr/>
          <p:nvPr/>
        </p:nvSpPr>
        <p:spPr>
          <a:xfrm>
            <a:off x="2079654" y="3801192"/>
            <a:ext cx="971485"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68 casos</a:t>
            </a:r>
            <a:endParaRPr lang="es-ES" sz="1400" b="1" dirty="0">
              <a:solidFill>
                <a:schemeClr val="tx1"/>
              </a:solidFill>
              <a:latin typeface="Arial Narrow" panose="020B0606020202030204" pitchFamily="34" charset="0"/>
            </a:endParaRPr>
          </a:p>
        </p:txBody>
      </p:sp>
      <p:sp>
        <p:nvSpPr>
          <p:cNvPr id="58" name="57 Rectángulo redondeado"/>
          <p:cNvSpPr/>
          <p:nvPr/>
        </p:nvSpPr>
        <p:spPr>
          <a:xfrm>
            <a:off x="3964508" y="3793100"/>
            <a:ext cx="88006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20 casos</a:t>
            </a:r>
            <a:endParaRPr lang="es-ES" sz="1400" b="1" dirty="0">
              <a:solidFill>
                <a:schemeClr val="tx1"/>
              </a:solidFill>
              <a:latin typeface="Arial Narrow" panose="020B0606020202030204" pitchFamily="34" charset="0"/>
            </a:endParaRPr>
          </a:p>
        </p:txBody>
      </p:sp>
      <p:sp>
        <p:nvSpPr>
          <p:cNvPr id="59" name="58 Rectángulo redondeado"/>
          <p:cNvSpPr/>
          <p:nvPr/>
        </p:nvSpPr>
        <p:spPr>
          <a:xfrm>
            <a:off x="5803688" y="3801192"/>
            <a:ext cx="893106"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46 casos</a:t>
            </a:r>
            <a:endParaRPr lang="es-ES" sz="1400" b="1" dirty="0">
              <a:solidFill>
                <a:schemeClr val="tx1"/>
              </a:solidFill>
              <a:latin typeface="Arial Narrow" panose="020B0606020202030204" pitchFamily="34"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682" y="942404"/>
            <a:ext cx="1344613" cy="65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899235" y="1509082"/>
            <a:ext cx="1229607" cy="276999"/>
          </a:xfrm>
          <a:prstGeom prst="rect">
            <a:avLst/>
          </a:prstGeom>
          <a:noFill/>
        </p:spPr>
        <p:txBody>
          <a:bodyPr wrap="square" rtlCol="0">
            <a:spAutoFit/>
          </a:bodyPr>
          <a:lstStyle/>
          <a:p>
            <a:r>
              <a:rPr lang="es-ES" sz="1200" b="1" u="sng" dirty="0" smtClean="0">
                <a:latin typeface="Arial Narrow" panose="020B0606020202030204" pitchFamily="34" charset="0"/>
              </a:rPr>
              <a:t>Coinfección</a:t>
            </a:r>
            <a:endParaRPr lang="es-ES" sz="1200" b="1" u="sng" dirty="0">
              <a:latin typeface="Arial Narrow" panose="020B0606020202030204" pitchFamily="34" charset="0"/>
            </a:endParaRPr>
          </a:p>
        </p:txBody>
      </p:sp>
      <p:sp>
        <p:nvSpPr>
          <p:cNvPr id="65" name="64 Rectángulo redondeado"/>
          <p:cNvSpPr/>
          <p:nvPr/>
        </p:nvSpPr>
        <p:spPr>
          <a:xfrm>
            <a:off x="5944799" y="1766114"/>
            <a:ext cx="80799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17,20%</a:t>
            </a:r>
            <a:endParaRPr lang="es-ES" sz="1600" b="1" dirty="0">
              <a:solidFill>
                <a:schemeClr val="tx1"/>
              </a:solidFill>
              <a:latin typeface="Arial Narrow" panose="020B0606020202030204" pitchFamily="34" charset="0"/>
            </a:endParaRPr>
          </a:p>
        </p:txBody>
      </p:sp>
      <p:sp>
        <p:nvSpPr>
          <p:cNvPr id="66" name="65 CuadroTexto"/>
          <p:cNvSpPr txBox="1"/>
          <p:nvPr/>
        </p:nvSpPr>
        <p:spPr>
          <a:xfrm>
            <a:off x="5746184" y="2097021"/>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227 casos</a:t>
            </a:r>
            <a:endParaRPr lang="es-ES" sz="1200" b="1" dirty="0">
              <a:latin typeface="Arial Narrow" panose="020B0606020202030204" pitchFamily="34" charset="0"/>
            </a:endParaRPr>
          </a:p>
        </p:txBody>
      </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51" name="50 CuadroTexto"/>
          <p:cNvSpPr txBox="1"/>
          <p:nvPr/>
        </p:nvSpPr>
        <p:spPr>
          <a:xfrm>
            <a:off x="655206" y="4806760"/>
            <a:ext cx="2331345"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casos de tuberculosis</a:t>
            </a:r>
          </a:p>
        </p:txBody>
      </p:sp>
      <p:cxnSp>
        <p:nvCxnSpPr>
          <p:cNvPr id="53" name="52 Conector recto de flecha"/>
          <p:cNvCxnSpPr/>
          <p:nvPr/>
        </p:nvCxnSpPr>
        <p:spPr>
          <a:xfrm>
            <a:off x="4247918" y="580422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flipH="1">
            <a:off x="745292" y="580422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683841" y="5229646"/>
            <a:ext cx="86433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80,44%</a:t>
            </a:r>
          </a:p>
          <a:p>
            <a:pPr algn="ctr"/>
            <a:r>
              <a:rPr lang="es-ES" sz="1400" b="1" dirty="0" smtClean="0">
                <a:latin typeface="Arial Narrow" panose="020B0606020202030204" pitchFamily="34" charset="0"/>
              </a:rPr>
              <a:t>Pulmonar</a:t>
            </a:r>
            <a:endParaRPr lang="es-ES" sz="1400" b="1" dirty="0">
              <a:latin typeface="Arial Narrow" panose="020B0606020202030204" pitchFamily="34" charset="0"/>
            </a:endParaRPr>
          </a:p>
        </p:txBody>
      </p:sp>
      <p:sp>
        <p:nvSpPr>
          <p:cNvPr id="69" name="68 CuadroTexto"/>
          <p:cNvSpPr txBox="1"/>
          <p:nvPr/>
        </p:nvSpPr>
        <p:spPr>
          <a:xfrm>
            <a:off x="1750759" y="5229646"/>
            <a:ext cx="122501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19,56%</a:t>
            </a:r>
          </a:p>
          <a:p>
            <a:pPr algn="ctr"/>
            <a:r>
              <a:rPr lang="es-ES" sz="1400" b="1" dirty="0" smtClean="0">
                <a:latin typeface="Arial Narrow" panose="020B0606020202030204" pitchFamily="34" charset="0"/>
              </a:rPr>
              <a:t>Extrapulmonar</a:t>
            </a:r>
            <a:endParaRPr lang="es-ES" sz="1400" b="1" dirty="0">
              <a:latin typeface="Arial Narrow" panose="020B0606020202030204" pitchFamily="34" charset="0"/>
            </a:endParaRPr>
          </a:p>
        </p:txBody>
      </p:sp>
      <p:sp>
        <p:nvSpPr>
          <p:cNvPr id="73" name="72 CuadroTexto"/>
          <p:cNvSpPr txBox="1"/>
          <p:nvPr/>
        </p:nvSpPr>
        <p:spPr>
          <a:xfrm>
            <a:off x="3924902" y="4811251"/>
            <a:ext cx="2487186"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antecedente de tratamiento</a:t>
            </a:r>
          </a:p>
        </p:txBody>
      </p:sp>
      <p:sp>
        <p:nvSpPr>
          <p:cNvPr id="74" name="73 CuadroTexto"/>
          <p:cNvSpPr txBox="1"/>
          <p:nvPr/>
        </p:nvSpPr>
        <p:spPr>
          <a:xfrm>
            <a:off x="4110431" y="5241858"/>
            <a:ext cx="752130"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87,04%</a:t>
            </a:r>
          </a:p>
          <a:p>
            <a:pPr algn="ctr"/>
            <a:r>
              <a:rPr lang="es-ES" sz="1400" b="1" dirty="0" smtClean="0">
                <a:latin typeface="Arial Narrow" panose="020B0606020202030204" pitchFamily="34" charset="0"/>
              </a:rPr>
              <a:t>Nuevo</a:t>
            </a:r>
            <a:endParaRPr lang="es-ES" sz="1400" b="1" dirty="0">
              <a:latin typeface="Arial Narrow" panose="020B0606020202030204" pitchFamily="34" charset="0"/>
            </a:endParaRPr>
          </a:p>
        </p:txBody>
      </p:sp>
      <p:sp>
        <p:nvSpPr>
          <p:cNvPr id="75" name="74 CuadroTexto"/>
          <p:cNvSpPr txBox="1"/>
          <p:nvPr/>
        </p:nvSpPr>
        <p:spPr>
          <a:xfrm>
            <a:off x="4867099" y="5243542"/>
            <a:ext cx="160332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12,96%</a:t>
            </a:r>
          </a:p>
          <a:p>
            <a:pPr algn="ctr"/>
            <a:r>
              <a:rPr lang="es-ES" sz="1400" b="1" dirty="0" smtClean="0">
                <a:latin typeface="Arial Narrow" panose="020B0606020202030204" pitchFamily="34" charset="0"/>
              </a:rPr>
              <a:t>Previamente tratado</a:t>
            </a:r>
            <a:endParaRPr lang="es-ES" sz="1400" b="1" dirty="0">
              <a:latin typeface="Arial Narrow" panose="020B0606020202030204" pitchFamily="34" charset="0"/>
            </a:endParaRPr>
          </a:p>
        </p:txBody>
      </p:sp>
      <p:sp>
        <p:nvSpPr>
          <p:cNvPr id="78" name="77 Rectángulo"/>
          <p:cNvSpPr/>
          <p:nvPr/>
        </p:nvSpPr>
        <p:spPr>
          <a:xfrm>
            <a:off x="-3736" y="428021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9" name="78 Grupo"/>
          <p:cNvGrpSpPr/>
          <p:nvPr/>
        </p:nvGrpSpPr>
        <p:grpSpPr>
          <a:xfrm>
            <a:off x="242311" y="4362212"/>
            <a:ext cx="3486389" cy="276999"/>
            <a:chOff x="2448322" y="74775"/>
            <a:chExt cx="3486389" cy="276999"/>
          </a:xfrm>
        </p:grpSpPr>
        <p:sp>
          <p:nvSpPr>
            <p:cNvPr id="81" name="8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2" name="81 Conector recto"/>
            <p:cNvCxnSpPr>
              <a:stCxn id="8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82 CuadroTexto"/>
            <p:cNvSpPr txBox="1"/>
            <p:nvPr/>
          </p:nvSpPr>
          <p:spPr>
            <a:xfrm>
              <a:off x="3342423"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5" name="84 Rectángulo"/>
          <p:cNvSpPr/>
          <p:nvPr/>
        </p:nvSpPr>
        <p:spPr>
          <a:xfrm>
            <a:off x="65647"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Formas </a:t>
            </a:r>
            <a:r>
              <a:rPr lang="es-CO" sz="1050" dirty="0">
                <a:latin typeface="Arial Narrow" panose="020B0606020202030204" pitchFamily="34" charset="0"/>
              </a:rPr>
              <a:t>de tuberculosis extrapulmonar acumulado a </a:t>
            </a:r>
            <a:r>
              <a:rPr lang="es-CO" sz="1050" dirty="0" smtClean="0">
                <a:latin typeface="Arial Narrow" panose="020B0606020202030204" pitchFamily="34" charset="0"/>
              </a:rPr>
              <a:t>Periodo epidemiológico 10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sp>
        <p:nvSpPr>
          <p:cNvPr id="87" name="86 Rectángulo"/>
          <p:cNvSpPr/>
          <p:nvPr/>
        </p:nvSpPr>
        <p:spPr>
          <a:xfrm>
            <a:off x="3585004"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Distribución porcentual de la tuberculosis por ciclo de vida, Periodo epidemiológico 10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grpSp>
        <p:nvGrpSpPr>
          <p:cNvPr id="9" name="8 Grupo"/>
          <p:cNvGrpSpPr/>
          <p:nvPr/>
        </p:nvGrpSpPr>
        <p:grpSpPr>
          <a:xfrm>
            <a:off x="402095" y="460370"/>
            <a:ext cx="2369636" cy="453797"/>
            <a:chOff x="402095" y="486270"/>
            <a:chExt cx="2369636" cy="453797"/>
          </a:xfrm>
        </p:grpSpPr>
        <p:sp>
          <p:nvSpPr>
            <p:cNvPr id="5" name="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46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sp>
        <p:nvSpPr>
          <p:cNvPr id="6" name="5 Rectángulo"/>
          <p:cNvSpPr/>
          <p:nvPr/>
        </p:nvSpPr>
        <p:spPr>
          <a:xfrm>
            <a:off x="420292" y="2089658"/>
            <a:ext cx="790601" cy="276999"/>
          </a:xfrm>
          <a:prstGeom prst="rect">
            <a:avLst/>
          </a:prstGeom>
        </p:spPr>
        <p:txBody>
          <a:bodyPr wrap="none">
            <a:spAutoFit/>
          </a:bodyPr>
          <a:lstStyle/>
          <a:p>
            <a:r>
              <a:rPr lang="es-ES" sz="1200" b="1" dirty="0" smtClean="0">
                <a:latin typeface="Arial Narrow" panose="020B0606020202030204" pitchFamily="34" charset="0"/>
              </a:rPr>
              <a:t>802 </a:t>
            </a:r>
            <a:r>
              <a:rPr lang="es-ES" sz="1200" b="1" dirty="0">
                <a:latin typeface="Arial Narrow" panose="020B0606020202030204" pitchFamily="34" charset="0"/>
              </a:rPr>
              <a:t>casos</a:t>
            </a:r>
          </a:p>
        </p:txBody>
      </p:sp>
      <p:sp>
        <p:nvSpPr>
          <p:cNvPr id="49" name="48 Rectángulo"/>
          <p:cNvSpPr/>
          <p:nvPr/>
        </p:nvSpPr>
        <p:spPr>
          <a:xfrm>
            <a:off x="1833698" y="2089247"/>
            <a:ext cx="790601" cy="276999"/>
          </a:xfrm>
          <a:prstGeom prst="rect">
            <a:avLst/>
          </a:prstGeom>
        </p:spPr>
        <p:txBody>
          <a:bodyPr wrap="none">
            <a:spAutoFit/>
          </a:bodyPr>
          <a:lstStyle/>
          <a:p>
            <a:r>
              <a:rPr lang="es-ES" sz="1200" b="1" dirty="0" smtClean="0">
                <a:latin typeface="Arial Narrow" panose="020B0606020202030204" pitchFamily="34" charset="0"/>
              </a:rPr>
              <a:t>517 </a:t>
            </a:r>
            <a:r>
              <a:rPr lang="es-ES" sz="1200" b="1" dirty="0">
                <a:latin typeface="Arial Narrow" panose="020B0606020202030204" pitchFamily="34" charset="0"/>
              </a:rPr>
              <a:t>casos</a:t>
            </a:r>
          </a:p>
        </p:txBody>
      </p:sp>
      <p:sp>
        <p:nvSpPr>
          <p:cNvPr id="50" name="49 Rectángulo"/>
          <p:cNvSpPr/>
          <p:nvPr/>
        </p:nvSpPr>
        <p:spPr>
          <a:xfrm>
            <a:off x="3201413" y="2099679"/>
            <a:ext cx="649537" cy="276999"/>
          </a:xfrm>
          <a:prstGeom prst="rect">
            <a:avLst/>
          </a:prstGeom>
        </p:spPr>
        <p:txBody>
          <a:bodyPr wrap="none">
            <a:spAutoFit/>
          </a:bodyPr>
          <a:lstStyle/>
          <a:p>
            <a:r>
              <a:rPr lang="es-ES" sz="1200" b="1" dirty="0">
                <a:latin typeface="Arial Narrow" panose="020B0606020202030204" pitchFamily="34" charset="0"/>
              </a:rPr>
              <a:t>5</a:t>
            </a:r>
            <a:r>
              <a:rPr lang="es-ES" sz="1200" b="1" dirty="0" smtClean="0">
                <a:latin typeface="Arial Narrow" panose="020B0606020202030204" pitchFamily="34" charset="0"/>
              </a:rPr>
              <a:t> </a:t>
            </a:r>
            <a:r>
              <a:rPr lang="es-ES" sz="1200" b="1" dirty="0">
                <a:latin typeface="Arial Narrow" panose="020B0606020202030204" pitchFamily="34" charset="0"/>
              </a:rPr>
              <a:t>casos</a:t>
            </a:r>
          </a:p>
        </p:txBody>
      </p:sp>
      <p:sp>
        <p:nvSpPr>
          <p:cNvPr id="61" name="60 Rectángulo"/>
          <p:cNvSpPr/>
          <p:nvPr/>
        </p:nvSpPr>
        <p:spPr>
          <a:xfrm>
            <a:off x="4607097" y="2107821"/>
            <a:ext cx="649537" cy="276999"/>
          </a:xfrm>
          <a:prstGeom prst="rect">
            <a:avLst/>
          </a:prstGeom>
        </p:spPr>
        <p:txBody>
          <a:bodyPr wrap="none">
            <a:spAutoFit/>
          </a:bodyPr>
          <a:lstStyle/>
          <a:p>
            <a:r>
              <a:rPr lang="es-ES" sz="1200" b="1" dirty="0">
                <a:latin typeface="Arial Narrow" panose="020B0606020202030204" pitchFamily="34" charset="0"/>
              </a:rPr>
              <a:t>2</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pic>
        <p:nvPicPr>
          <p:cNvPr id="63"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910" t="12083" r="27482"/>
          <a:stretch/>
        </p:blipFill>
        <p:spPr bwMode="auto">
          <a:xfrm>
            <a:off x="3264060" y="844294"/>
            <a:ext cx="599090" cy="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7770"/>
          <a:stretch/>
        </p:blipFill>
        <p:spPr bwMode="auto">
          <a:xfrm>
            <a:off x="4663615" y="795253"/>
            <a:ext cx="58111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2580" r="86146"/>
          <a:stretch/>
        </p:blipFill>
        <p:spPr bwMode="auto">
          <a:xfrm>
            <a:off x="477736" y="830744"/>
            <a:ext cx="658263" cy="74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70561" y="1409280"/>
            <a:ext cx="856325" cy="369332"/>
          </a:xfrm>
          <a:prstGeom prst="rect">
            <a:avLst/>
          </a:prstGeom>
        </p:spPr>
        <p:txBody>
          <a:bodyPr wrap="none">
            <a:spAutoFit/>
          </a:bodyPr>
          <a:lstStyle/>
          <a:p>
            <a:r>
              <a:rPr lang="es-ES" dirty="0"/>
              <a:t> </a:t>
            </a:r>
            <a:r>
              <a:rPr lang="es-ES" sz="1200" b="1" u="sng" dirty="0">
                <a:latin typeface="Arial Narrow" panose="020B0606020202030204" pitchFamily="34" charset="0"/>
              </a:rPr>
              <a:t>Masculino</a:t>
            </a:r>
          </a:p>
        </p:txBody>
      </p:sp>
      <p:sp>
        <p:nvSpPr>
          <p:cNvPr id="71" name="70 Rectángulo"/>
          <p:cNvSpPr/>
          <p:nvPr/>
        </p:nvSpPr>
        <p:spPr>
          <a:xfrm>
            <a:off x="1791306" y="1393514"/>
            <a:ext cx="856325"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grpSp>
        <p:nvGrpSpPr>
          <p:cNvPr id="8" name="7 Grupo"/>
          <p:cNvGrpSpPr/>
          <p:nvPr/>
        </p:nvGrpSpPr>
        <p:grpSpPr>
          <a:xfrm>
            <a:off x="3060727" y="458600"/>
            <a:ext cx="2369636" cy="436841"/>
            <a:chOff x="3060727" y="484500"/>
            <a:chExt cx="2369636" cy="436841"/>
          </a:xfrm>
        </p:grpSpPr>
        <p:sp>
          <p:nvSpPr>
            <p:cNvPr id="72" name="71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 name="75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sp>
        <p:nvSpPr>
          <p:cNvPr id="77" name="76 Rectángulo"/>
          <p:cNvSpPr/>
          <p:nvPr/>
        </p:nvSpPr>
        <p:spPr>
          <a:xfrm>
            <a:off x="2960715" y="1461784"/>
            <a:ext cx="1205779"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10" name="9 Rectángulo"/>
          <p:cNvSpPr/>
          <p:nvPr/>
        </p:nvSpPr>
        <p:spPr>
          <a:xfrm>
            <a:off x="4560025" y="1509082"/>
            <a:ext cx="739305" cy="276999"/>
          </a:xfrm>
          <a:prstGeom prst="rect">
            <a:avLst/>
          </a:prstGeom>
        </p:spPr>
        <p:txBody>
          <a:bodyPr wrap="none">
            <a:spAutoFit/>
          </a:bodyPr>
          <a:lstStyle/>
          <a:p>
            <a:pPr algn="ctr"/>
            <a:r>
              <a:rPr lang="es-ES" sz="1200" b="1" dirty="0">
                <a:latin typeface="Arial Narrow" panose="020B0606020202030204" pitchFamily="34" charset="0"/>
              </a:rPr>
              <a:t> </a:t>
            </a:r>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nvGrpSpPr>
          <p:cNvPr id="80" name="79 Grupo"/>
          <p:cNvGrpSpPr/>
          <p:nvPr/>
        </p:nvGrpSpPr>
        <p:grpSpPr>
          <a:xfrm>
            <a:off x="432098" y="2303427"/>
            <a:ext cx="2369637" cy="436841"/>
            <a:chOff x="3060726" y="484500"/>
            <a:chExt cx="2369637" cy="436841"/>
          </a:xfrm>
        </p:grpSpPr>
        <p:sp>
          <p:nvSpPr>
            <p:cNvPr id="84" name="8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 name="85 CuadroTexto"/>
            <p:cNvSpPr txBox="1"/>
            <p:nvPr/>
          </p:nvSpPr>
          <p:spPr>
            <a:xfrm>
              <a:off x="3060726" y="484500"/>
              <a:ext cx="2320232"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Poblaciones especiales</a:t>
              </a:r>
              <a:endParaRPr lang="es-ES" sz="1600" b="1" dirty="0">
                <a:latin typeface="Arial Narrow" panose="020B0606020202030204" pitchFamily="34" charset="0"/>
              </a:endParaRPr>
            </a:p>
          </p:txBody>
        </p:sp>
      </p:grpSp>
      <p:pic>
        <p:nvPicPr>
          <p:cNvPr id="2" name="Imagen 1"/>
          <p:cNvPicPr>
            <a:picLocks noChangeAspect="1"/>
          </p:cNvPicPr>
          <p:nvPr/>
        </p:nvPicPr>
        <p:blipFill>
          <a:blip r:embed="rId6"/>
          <a:stretch>
            <a:fillRect/>
          </a:stretch>
        </p:blipFill>
        <p:spPr>
          <a:xfrm>
            <a:off x="0" y="5879209"/>
            <a:ext cx="3600449" cy="2755631"/>
          </a:xfrm>
          <a:prstGeom prst="rect">
            <a:avLst/>
          </a:prstGeom>
        </p:spPr>
      </p:pic>
      <p:pic>
        <p:nvPicPr>
          <p:cNvPr id="4" name="Imagen 3"/>
          <p:cNvPicPr>
            <a:picLocks noChangeAspect="1"/>
          </p:cNvPicPr>
          <p:nvPr/>
        </p:nvPicPr>
        <p:blipFill>
          <a:blip r:embed="rId7"/>
          <a:stretch>
            <a:fillRect/>
          </a:stretch>
        </p:blipFill>
        <p:spPr>
          <a:xfrm>
            <a:off x="3585004" y="5873959"/>
            <a:ext cx="3612160" cy="2752507"/>
          </a:xfrm>
          <a:prstGeom prst="rect">
            <a:avLst/>
          </a:prstGeom>
        </p:spPr>
      </p:pic>
    </p:spTree>
    <p:extLst>
      <p:ext uri="{BB962C8B-B14F-4D97-AF65-F5344CB8AC3E}">
        <p14:creationId xmlns:p14="http://schemas.microsoft.com/office/powerpoint/2010/main" val="1278208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0 Rectángulo"/>
          <p:cNvSpPr/>
          <p:nvPr/>
        </p:nvSpPr>
        <p:spPr>
          <a:xfrm>
            <a:off x="0" y="1808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2" name="51 Grupo"/>
          <p:cNvGrpSpPr/>
          <p:nvPr/>
        </p:nvGrpSpPr>
        <p:grpSpPr>
          <a:xfrm>
            <a:off x="277404" y="131608"/>
            <a:ext cx="3446504" cy="276999"/>
            <a:chOff x="2448322" y="74775"/>
            <a:chExt cx="3446504" cy="276999"/>
          </a:xfrm>
        </p:grpSpPr>
        <p:sp>
          <p:nvSpPr>
            <p:cNvPr id="53" name="5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4" name="53 Conector recto"/>
            <p:cNvCxnSpPr>
              <a:stCxn id="5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Análisis de </a:t>
              </a:r>
              <a:r>
                <a:rPr lang="es-ES" sz="1200" b="1" dirty="0">
                  <a:latin typeface="Arial Narrow" panose="020B0606020202030204" pitchFamily="34" charset="0"/>
                </a:rPr>
                <a:t>r</a:t>
              </a:r>
              <a:r>
                <a:rPr lang="es-ES" sz="1200" b="1" dirty="0" smtClean="0">
                  <a:latin typeface="Arial Narrow" panose="020B0606020202030204" pitchFamily="34" charset="0"/>
                </a:rPr>
                <a:t>esistencia</a:t>
              </a:r>
              <a:endParaRPr lang="es-ES" sz="1200" b="1" dirty="0">
                <a:latin typeface="Arial Narrow" panose="020B0606020202030204" pitchFamily="34" charset="0"/>
              </a:endParaRPr>
            </a:p>
          </p:txBody>
        </p:sp>
      </p:grpSp>
      <p:grpSp>
        <p:nvGrpSpPr>
          <p:cNvPr id="58" name="57 Grupo"/>
          <p:cNvGrpSpPr/>
          <p:nvPr/>
        </p:nvGrpSpPr>
        <p:grpSpPr>
          <a:xfrm>
            <a:off x="627150" y="645427"/>
            <a:ext cx="1698105" cy="1972170"/>
            <a:chOff x="5222211" y="5004048"/>
            <a:chExt cx="1698105" cy="1972170"/>
          </a:xfrm>
        </p:grpSpPr>
        <p:pic>
          <p:nvPicPr>
            <p:cNvPr id="59"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667" b="100000" l="10000" r="90000"/>
                      </a14:imgEffect>
                    </a14:imgLayer>
                  </a14:imgProps>
                </a:ext>
                <a:ext uri="{28A0092B-C50C-407E-A947-70E740481C1C}">
                  <a14:useLocalDpi xmlns:a14="http://schemas.microsoft.com/office/drawing/2010/main" val="0"/>
                </a:ext>
              </a:extLst>
            </a:blip>
            <a:srcRect/>
            <a:stretch>
              <a:fillRect/>
            </a:stretch>
          </p:blipFill>
          <p:spPr bwMode="auto">
            <a:xfrm>
              <a:off x="5222211" y="5004048"/>
              <a:ext cx="1698105" cy="110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CuadroTexto"/>
            <p:cNvSpPr txBox="1"/>
            <p:nvPr/>
          </p:nvSpPr>
          <p:spPr>
            <a:xfrm>
              <a:off x="5437921" y="6063050"/>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Resistencia</a:t>
              </a:r>
            </a:p>
          </p:txBody>
        </p:sp>
        <p:sp>
          <p:nvSpPr>
            <p:cNvPr id="61" name="60 Rectángulo redondeado"/>
            <p:cNvSpPr/>
            <p:nvPr/>
          </p:nvSpPr>
          <p:spPr>
            <a:xfrm>
              <a:off x="5701229" y="6368312"/>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3,36%</a:t>
              </a:r>
              <a:endParaRPr lang="es-ES" sz="1600" b="1" dirty="0">
                <a:solidFill>
                  <a:schemeClr val="tx1"/>
                </a:solidFill>
                <a:latin typeface="Arial Narrow" panose="020B0606020202030204" pitchFamily="34" charset="0"/>
              </a:endParaRPr>
            </a:p>
          </p:txBody>
        </p:sp>
        <p:sp>
          <p:nvSpPr>
            <p:cNvPr id="62" name="61 CuadroTexto"/>
            <p:cNvSpPr txBox="1"/>
            <p:nvPr/>
          </p:nvSpPr>
          <p:spPr>
            <a:xfrm>
              <a:off x="5485630" y="669921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44 casos</a:t>
              </a:r>
              <a:endParaRPr lang="es-ES" sz="1200" b="1" dirty="0">
                <a:latin typeface="Arial Narrow" panose="020B0606020202030204" pitchFamily="34" charset="0"/>
              </a:endParaRPr>
            </a:p>
          </p:txBody>
        </p:sp>
      </p:grpSp>
      <p:cxnSp>
        <p:nvCxnSpPr>
          <p:cNvPr id="63" name="62 Conector angular"/>
          <p:cNvCxnSpPr>
            <a:stCxn id="61" idx="3"/>
          </p:cNvCxnSpPr>
          <p:nvPr/>
        </p:nvCxnSpPr>
        <p:spPr>
          <a:xfrm>
            <a:off x="1846236" y="2189711"/>
            <a:ext cx="273940" cy="158001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angular"/>
          <p:cNvCxnSpPr>
            <a:stCxn id="61" idx="1"/>
            <a:endCxn id="65" idx="0"/>
          </p:cNvCxnSpPr>
          <p:nvPr/>
        </p:nvCxnSpPr>
        <p:spPr>
          <a:xfrm rot="10800000" flipV="1">
            <a:off x="901052" y="2189710"/>
            <a:ext cx="205116" cy="777739"/>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 name="64 Rectángulo redondeado"/>
          <p:cNvSpPr/>
          <p:nvPr/>
        </p:nvSpPr>
        <p:spPr>
          <a:xfrm>
            <a:off x="142691" y="2967450"/>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Casos Nuevos </a:t>
            </a:r>
          </a:p>
          <a:p>
            <a:pPr algn="ctr"/>
            <a:r>
              <a:rPr lang="es-ES" sz="1400" b="1" dirty="0" smtClean="0">
                <a:solidFill>
                  <a:schemeClr val="tx1"/>
                </a:solidFill>
                <a:latin typeface="Arial Narrow" panose="020B0606020202030204" pitchFamily="34" charset="0"/>
              </a:rPr>
              <a:t>28 Casos </a:t>
            </a:r>
            <a:endParaRPr lang="es-ES" sz="1400" b="1" dirty="0">
              <a:solidFill>
                <a:schemeClr val="tx1"/>
              </a:solidFill>
              <a:latin typeface="Arial Narrow" panose="020B0606020202030204" pitchFamily="34" charset="0"/>
            </a:endParaRPr>
          </a:p>
        </p:txBody>
      </p:sp>
      <p:sp>
        <p:nvSpPr>
          <p:cNvPr id="66" name="65 Rectángulo redondeado"/>
          <p:cNvSpPr/>
          <p:nvPr/>
        </p:nvSpPr>
        <p:spPr>
          <a:xfrm>
            <a:off x="1003609" y="3769725"/>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Previamente tratados</a:t>
            </a:r>
          </a:p>
          <a:p>
            <a:pPr algn="ctr"/>
            <a:r>
              <a:rPr lang="es-ES" sz="1400" b="1" dirty="0" smtClean="0">
                <a:solidFill>
                  <a:schemeClr val="tx1"/>
                </a:solidFill>
                <a:latin typeface="Arial Narrow" panose="020B0606020202030204" pitchFamily="34" charset="0"/>
              </a:rPr>
              <a:t>16 Casos </a:t>
            </a:r>
            <a:endParaRPr lang="es-ES" sz="1400" b="1" dirty="0">
              <a:solidFill>
                <a:schemeClr val="tx1"/>
              </a:solidFill>
              <a:latin typeface="Arial Narrow" panose="020B0606020202030204" pitchFamily="34" charset="0"/>
            </a:endParaRPr>
          </a:p>
        </p:txBody>
      </p:sp>
      <p:sp>
        <p:nvSpPr>
          <p:cNvPr id="68" name="67 CuadroTexto"/>
          <p:cNvSpPr txBox="1"/>
          <p:nvPr/>
        </p:nvSpPr>
        <p:spPr>
          <a:xfrm>
            <a:off x="6284910" y="131608"/>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69" name="68 Rectángulo"/>
          <p:cNvSpPr/>
          <p:nvPr/>
        </p:nvSpPr>
        <p:spPr>
          <a:xfrm>
            <a:off x="0" y="487811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nvGrpSpPr>
          <p:cNvPr id="70" name="69 Grupo"/>
          <p:cNvGrpSpPr/>
          <p:nvPr/>
        </p:nvGrpSpPr>
        <p:grpSpPr>
          <a:xfrm>
            <a:off x="277404" y="4991640"/>
            <a:ext cx="3446504" cy="276999"/>
            <a:chOff x="2448322" y="74775"/>
            <a:chExt cx="3446504" cy="276999"/>
          </a:xfrm>
        </p:grpSpPr>
        <p:sp>
          <p:nvSpPr>
            <p:cNvPr id="71" name="7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2" name="71 Conector recto"/>
            <p:cNvCxnSpPr>
              <a:stCxn id="7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7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4" name="73 CuadroTexto"/>
          <p:cNvSpPr txBox="1"/>
          <p:nvPr/>
        </p:nvSpPr>
        <p:spPr>
          <a:xfrm>
            <a:off x="142691" y="5508104"/>
            <a:ext cx="6914143" cy="3323987"/>
          </a:xfrm>
          <a:prstGeom prst="rect">
            <a:avLst/>
          </a:prstGeom>
          <a:noFill/>
        </p:spPr>
        <p:txBody>
          <a:bodyPr wrap="square" rtlCol="0">
            <a:spAutoFit/>
          </a:bodyPr>
          <a:lstStyle/>
          <a:p>
            <a:pPr algn="just"/>
            <a:r>
              <a:rPr lang="es-CO" sz="1400" dirty="0">
                <a:latin typeface="Arial Narrow" panose="020B0606020202030204" pitchFamily="34" charset="0"/>
              </a:rPr>
              <a:t>Persiste </a:t>
            </a:r>
            <a:r>
              <a:rPr lang="es-CO" sz="1400" dirty="0" smtClean="0">
                <a:latin typeface="Arial Narrow" panose="020B0606020202030204" pitchFamily="34" charset="0"/>
              </a:rPr>
              <a:t>un aumento </a:t>
            </a:r>
            <a:r>
              <a:rPr lang="es-CO" sz="1400" dirty="0">
                <a:latin typeface="Arial Narrow" panose="020B0606020202030204" pitchFamily="34" charset="0"/>
              </a:rPr>
              <a:t>en la notificación de casos de tuberculosis con respecto al mismo período del año anterior </a:t>
            </a:r>
            <a:r>
              <a:rPr lang="es-CO" sz="1400" dirty="0" smtClean="0">
                <a:latin typeface="Arial Narrow" panose="020B0606020202030204" pitchFamily="34" charset="0"/>
              </a:rPr>
              <a:t>(13,51). </a:t>
            </a:r>
            <a:r>
              <a:rPr lang="es-CO" sz="1400" dirty="0">
                <a:latin typeface="Arial Narrow" panose="020B0606020202030204" pitchFamily="34" charset="0"/>
              </a:rPr>
              <a:t>En promedio se </a:t>
            </a:r>
            <a:r>
              <a:rPr lang="es-CO" sz="1400">
                <a:latin typeface="Arial Narrow" panose="020B0606020202030204" pitchFamily="34" charset="0"/>
              </a:rPr>
              <a:t>notifican </a:t>
            </a:r>
            <a:r>
              <a:rPr lang="es-CO" sz="1400" smtClean="0">
                <a:latin typeface="Arial Narrow" panose="020B0606020202030204" pitchFamily="34" charset="0"/>
              </a:rPr>
              <a:t>33 </a:t>
            </a:r>
            <a:r>
              <a:rPr lang="es-CO" sz="1400" dirty="0">
                <a:latin typeface="Arial Narrow" panose="020B0606020202030204" pitchFamily="34" charset="0"/>
              </a:rPr>
              <a:t>casos de tuberculosis semanalmente. La semana con mayor número de casos fue la </a:t>
            </a:r>
            <a:r>
              <a:rPr lang="es-CO" sz="1400" dirty="0" smtClean="0">
                <a:latin typeface="Arial Narrow" panose="020B0606020202030204" pitchFamily="34" charset="0"/>
              </a:rPr>
              <a:t>39 </a:t>
            </a:r>
            <a:r>
              <a:rPr lang="es-CO" sz="1400" dirty="0">
                <a:latin typeface="Arial Narrow" panose="020B0606020202030204" pitchFamily="34" charset="0"/>
              </a:rPr>
              <a:t>con </a:t>
            </a:r>
            <a:r>
              <a:rPr lang="es-CO" sz="1400" dirty="0" smtClean="0">
                <a:latin typeface="Arial Narrow" panose="020B0606020202030204" pitchFamily="34" charset="0"/>
              </a:rPr>
              <a:t>49 </a:t>
            </a:r>
            <a:r>
              <a:rPr lang="es-CO" sz="1400" dirty="0">
                <a:latin typeface="Arial Narrow" panose="020B0606020202030204" pitchFamily="34" charset="0"/>
              </a:rPr>
              <a:t>casos y la de menor número fue la </a:t>
            </a:r>
            <a:r>
              <a:rPr lang="es-CO" sz="1400" dirty="0" smtClean="0">
                <a:latin typeface="Arial Narrow" panose="020B0606020202030204" pitchFamily="34" charset="0"/>
              </a:rPr>
              <a:t>16 </a:t>
            </a:r>
            <a:r>
              <a:rPr lang="es-CO" sz="1400" dirty="0">
                <a:latin typeface="Arial Narrow" panose="020B0606020202030204" pitchFamily="34" charset="0"/>
              </a:rPr>
              <a:t>con </a:t>
            </a:r>
            <a:r>
              <a:rPr lang="es-CO" sz="1400" dirty="0" smtClean="0">
                <a:latin typeface="Arial Narrow" panose="020B0606020202030204" pitchFamily="34" charset="0"/>
              </a:rPr>
              <a:t>20 </a:t>
            </a:r>
            <a:r>
              <a:rPr lang="es-CO" sz="1400" dirty="0">
                <a:latin typeface="Arial Narrow" panose="020B0606020202030204" pitchFamily="34" charset="0"/>
              </a:rPr>
              <a:t>casos.</a:t>
            </a:r>
          </a:p>
          <a:p>
            <a:pPr algn="just"/>
            <a:r>
              <a:rPr lang="es-CO" sz="1400" dirty="0">
                <a:latin typeface="Arial Narrow" panose="020B0606020202030204" pitchFamily="34" charset="0"/>
              </a:rPr>
              <a:t>3 de cada 4 personas con tuberculosis </a:t>
            </a:r>
            <a:r>
              <a:rPr lang="es-CO" sz="1400" dirty="0" smtClean="0">
                <a:latin typeface="Arial Narrow" panose="020B0606020202030204" pitchFamily="34" charset="0"/>
              </a:rPr>
              <a:t>(80,74%) </a:t>
            </a:r>
            <a:r>
              <a:rPr lang="es-CO" sz="1400" dirty="0">
                <a:latin typeface="Arial Narrow" panose="020B0606020202030204" pitchFamily="34" charset="0"/>
              </a:rPr>
              <a:t>son mayores de </a:t>
            </a:r>
            <a:r>
              <a:rPr lang="es-CO" sz="1400" dirty="0" smtClean="0">
                <a:latin typeface="Arial Narrow" panose="020B0606020202030204" pitchFamily="34" charset="0"/>
              </a:rPr>
              <a:t>27 </a:t>
            </a:r>
            <a:r>
              <a:rPr lang="es-CO" sz="1400" dirty="0">
                <a:latin typeface="Arial Narrow" panose="020B0606020202030204" pitchFamily="34" charset="0"/>
              </a:rPr>
              <a:t>años. La población migrante aportó </a:t>
            </a:r>
            <a:r>
              <a:rPr lang="es-CO" sz="1400" dirty="0" smtClean="0">
                <a:latin typeface="Arial Narrow" panose="020B0606020202030204" pitchFamily="34" charset="0"/>
              </a:rPr>
              <a:t>46 </a:t>
            </a:r>
            <a:r>
              <a:rPr lang="es-CO" sz="1400" dirty="0">
                <a:latin typeface="Arial Narrow" panose="020B0606020202030204" pitchFamily="34" charset="0"/>
              </a:rPr>
              <a:t>casos del total de los casos notificados</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La zona centro oriental de la ciudad es la que soporta al mayor carga de enfermedad. Hay una leve disminución porcentual de la </a:t>
            </a:r>
            <a:r>
              <a:rPr lang="es-CO" sz="1400" dirty="0" err="1">
                <a:latin typeface="Arial Narrow" panose="020B0606020202030204" pitchFamily="34" charset="0"/>
              </a:rPr>
              <a:t>coinfección</a:t>
            </a:r>
            <a:r>
              <a:rPr lang="es-CO" sz="1400" dirty="0">
                <a:latin typeface="Arial Narrow" panose="020B0606020202030204" pitchFamily="34" charset="0"/>
              </a:rPr>
              <a:t> TB-VIH</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Aunque la mortalidad reportada es de </a:t>
            </a:r>
            <a:r>
              <a:rPr lang="es-CO" sz="1400" dirty="0" smtClean="0">
                <a:latin typeface="Arial Narrow" panose="020B0606020202030204" pitchFamily="34" charset="0"/>
              </a:rPr>
              <a:t>3,58 por 100.000 habitantes, </a:t>
            </a:r>
            <a:r>
              <a:rPr lang="es-CO" sz="1400" dirty="0">
                <a:latin typeface="Arial Narrow" panose="020B0606020202030204" pitchFamily="34" charset="0"/>
              </a:rPr>
              <a:t>esta cifra solo representa los casos fallecidos al momento de la notificación pero no durante el seguimiento. Este indicador se verá reflejado de manera más precisa al realizar el análisis de la cohorte que se calcula de forma anualizada. En cuanto a la resistencia, la mitad de los casos se presentan en personas sin antecedentes de tratamiento previo para tuberculosis lo que sugiere transmisión activa comunitaria. </a:t>
            </a:r>
            <a:r>
              <a:rPr lang="es-CO" sz="1400" dirty="0" smtClean="0">
                <a:latin typeface="Arial Narrow" panose="020B0606020202030204" pitchFamily="34" charset="0"/>
              </a:rPr>
              <a:t>Igualmente aproximadamente </a:t>
            </a:r>
            <a:r>
              <a:rPr lang="es-CO" sz="1400" dirty="0">
                <a:latin typeface="Arial Narrow" panose="020B0606020202030204" pitchFamily="34" charset="0"/>
              </a:rPr>
              <a:t>el </a:t>
            </a:r>
            <a:r>
              <a:rPr lang="es-CO" sz="1400" dirty="0" smtClean="0">
                <a:latin typeface="Arial Narrow" panose="020B0606020202030204" pitchFamily="34" charset="0"/>
              </a:rPr>
              <a:t>57% </a:t>
            </a:r>
            <a:r>
              <a:rPr lang="es-CO" sz="1400" dirty="0">
                <a:latin typeface="Arial Narrow" panose="020B0606020202030204" pitchFamily="34" charset="0"/>
              </a:rPr>
              <a:t>corresponden a </a:t>
            </a:r>
            <a:r>
              <a:rPr lang="es-CO" sz="1400" dirty="0" err="1">
                <a:latin typeface="Arial Narrow" panose="020B0606020202030204" pitchFamily="34" charset="0"/>
              </a:rPr>
              <a:t>multidrogorresisitenca</a:t>
            </a:r>
            <a:r>
              <a:rPr lang="es-CO" sz="1400" dirty="0">
                <a:latin typeface="Arial Narrow" panose="020B0606020202030204" pitchFamily="34" charset="0"/>
              </a:rPr>
              <a:t> </a:t>
            </a:r>
            <a:r>
              <a:rPr lang="es-CO" sz="1400" dirty="0" smtClean="0">
                <a:latin typeface="Arial Narrow" panose="020B0606020202030204" pitchFamily="34" charset="0"/>
              </a:rPr>
              <a:t>o resistencia </a:t>
            </a:r>
            <a:r>
              <a:rPr lang="es-CO" sz="1400" dirty="0">
                <a:latin typeface="Arial Narrow" panose="020B0606020202030204" pitchFamily="34" charset="0"/>
              </a:rPr>
              <a:t>a </a:t>
            </a:r>
            <a:r>
              <a:rPr lang="es-CO" sz="1400" dirty="0" err="1">
                <a:latin typeface="Arial Narrow" panose="020B0606020202030204" pitchFamily="34" charset="0"/>
              </a:rPr>
              <a:t>rifampicina</a:t>
            </a:r>
            <a:r>
              <a:rPr lang="es-CO" sz="1400" dirty="0">
                <a:latin typeface="Arial Narrow" panose="020B0606020202030204" pitchFamily="34" charset="0"/>
              </a:rPr>
              <a:t>.</a:t>
            </a:r>
          </a:p>
        </p:txBody>
      </p:sp>
      <p:sp>
        <p:nvSpPr>
          <p:cNvPr id="75" name="74 Rectángulo"/>
          <p:cNvSpPr/>
          <p:nvPr/>
        </p:nvSpPr>
        <p:spPr>
          <a:xfrm>
            <a:off x="2356100" y="1367755"/>
            <a:ext cx="4700733" cy="415498"/>
          </a:xfrm>
          <a:prstGeom prst="rect">
            <a:avLst/>
          </a:prstGeom>
        </p:spPr>
        <p:txBody>
          <a:bodyPr wrap="square">
            <a:spAutoFit/>
          </a:bodyPr>
          <a:lstStyle/>
          <a:p>
            <a:r>
              <a:rPr lang="es-CO" sz="1050" dirty="0" smtClean="0">
                <a:latin typeface="Arial Narrow" panose="020B0606020202030204" pitchFamily="34" charset="0"/>
              </a:rPr>
              <a:t>Tabla . Clasificación según </a:t>
            </a:r>
            <a:r>
              <a:rPr lang="es-CO" sz="1050" dirty="0">
                <a:latin typeface="Arial Narrow" panose="020B0606020202030204" pitchFamily="34" charset="0"/>
              </a:rPr>
              <a:t>tipo </a:t>
            </a:r>
            <a:r>
              <a:rPr lang="es-CO" sz="1050" dirty="0" smtClean="0">
                <a:latin typeface="Arial Narrow" panose="020B0606020202030204" pitchFamily="34" charset="0"/>
              </a:rPr>
              <a:t>de Resistencia y antecedente de tratamiento previo de la tuberculosis. Período epidemiológico 10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4" name="Imagen 3"/>
          <p:cNvPicPr>
            <a:picLocks noChangeAspect="1"/>
          </p:cNvPicPr>
          <p:nvPr/>
        </p:nvPicPr>
        <p:blipFill>
          <a:blip r:embed="rId4"/>
          <a:stretch>
            <a:fillRect/>
          </a:stretch>
        </p:blipFill>
        <p:spPr>
          <a:xfrm>
            <a:off x="2586916" y="1802853"/>
            <a:ext cx="4512037" cy="1966872"/>
          </a:xfrm>
          <a:prstGeom prst="rect">
            <a:avLst/>
          </a:prstGeom>
        </p:spPr>
      </p:pic>
    </p:spTree>
    <p:extLst>
      <p:ext uri="{BB962C8B-B14F-4D97-AF65-F5344CB8AC3E}">
        <p14:creationId xmlns:p14="http://schemas.microsoft.com/office/powerpoint/2010/main" val="352843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10- 2021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10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24</a:t>
              </a:r>
              <a:endParaRPr lang="es-ES" sz="2000" b="1" dirty="0">
                <a:latin typeface="Arial Narrow" panose="020B0606020202030204" pitchFamily="34" charset="0"/>
              </a:endParaRPr>
            </a:p>
          </p:txBody>
        </p:sp>
      </p:grpSp>
      <p:sp>
        <p:nvSpPr>
          <p:cNvPr id="18" name="17 Rectángulo"/>
          <p:cNvSpPr/>
          <p:nvPr/>
        </p:nvSpPr>
        <p:spPr>
          <a:xfrm>
            <a:off x="2295484" y="4890908"/>
            <a:ext cx="4904168"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10 de 2021, acumulado  de 2019-2020. </a:t>
            </a:r>
            <a:endParaRPr lang="es-ES" sz="1100" dirty="0">
              <a:latin typeface="Arial Narrow" panose="020B0606020202030204" pitchFamily="34" charset="0"/>
            </a:endParaRPr>
          </a:p>
        </p:txBody>
      </p:sp>
      <p:grpSp>
        <p:nvGrpSpPr>
          <p:cNvPr id="15" name="14 Grupo"/>
          <p:cNvGrpSpPr/>
          <p:nvPr/>
        </p:nvGrpSpPr>
        <p:grpSpPr>
          <a:xfrm>
            <a:off x="2412510" y="8238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5005790"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203601" y="8384606"/>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10 acumulado  de 2021. </a:t>
            </a:r>
            <a:endParaRPr lang="es-ES" sz="1000" dirty="0">
              <a:latin typeface="Arial Narrow" panose="020B0606020202030204" pitchFamily="34" charset="0"/>
            </a:endParaRP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smtClean="0">
                <a:latin typeface="Arial Narrow" panose="020B0606020202030204" pitchFamily="34" charset="0"/>
              </a:rPr>
              <a:t>Porcentaje de investigación de campo oportuna</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6</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Tosferina</a:t>
            </a:r>
            <a:endParaRPr lang="es-ES" sz="28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011860" y="7250656"/>
            <a:ext cx="2247196" cy="553998"/>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84,78%</a:t>
            </a:r>
          </a:p>
          <a:p>
            <a:pPr algn="ctr"/>
            <a:r>
              <a:rPr lang="es-ES" sz="1400" b="1" dirty="0" smtClean="0">
                <a:latin typeface="Arial Narrow" panose="020B0606020202030204" pitchFamily="34" charset="0"/>
              </a:rPr>
              <a:t>78/92 </a:t>
            </a:r>
            <a:r>
              <a:rPr lang="es-ES" sz="1050" b="1" dirty="0" smtClean="0">
                <a:latin typeface="Arial Narrow" panose="020B0606020202030204" pitchFamily="34" charset="0"/>
              </a:rPr>
              <a:t>casos </a:t>
            </a:r>
            <a:r>
              <a:rPr lang="es-ES" sz="1050" b="1" dirty="0">
                <a:latin typeface="Arial Narrow" panose="020B0606020202030204" pitchFamily="34" charset="0"/>
              </a:rPr>
              <a:t>probables </a:t>
            </a:r>
            <a:r>
              <a:rPr lang="es-ES" sz="1050" b="1" dirty="0" smtClean="0">
                <a:latin typeface="Arial Narrow" panose="020B0606020202030204" pitchFamily="34" charset="0"/>
              </a:rPr>
              <a:t>notificados</a:t>
            </a:r>
            <a:endParaRPr lang="es-ES" sz="1050" b="1" dirty="0">
              <a:latin typeface="Arial Narrow" panose="020B0606020202030204" pitchFamily="34" charset="0"/>
            </a:endParaRPr>
          </a:p>
        </p:txBody>
      </p:sp>
      <p:sp>
        <p:nvSpPr>
          <p:cNvPr id="42" name="8 CuadroTexto"/>
          <p:cNvSpPr txBox="1"/>
          <p:nvPr/>
        </p:nvSpPr>
        <p:spPr>
          <a:xfrm>
            <a:off x="421420" y="4716908"/>
            <a:ext cx="1686306" cy="830997"/>
          </a:xfrm>
          <a:prstGeom prst="rect">
            <a:avLst/>
          </a:prstGeom>
          <a:noFill/>
        </p:spPr>
        <p:txBody>
          <a:bodyPr wrap="square" rtlCol="0">
            <a:spAutoFit/>
          </a:bodyPr>
          <a:lstStyle/>
          <a:p>
            <a:pPr algn="r"/>
            <a:r>
              <a:rPr lang="es-ES" sz="1200" b="1" dirty="0">
                <a:latin typeface="Arial Narrow" panose="020B0606020202030204" pitchFamily="34" charset="0"/>
              </a:rPr>
              <a:t>V</a:t>
            </a:r>
            <a:r>
              <a:rPr lang="es-ES" sz="1200" b="1" dirty="0" smtClean="0">
                <a:latin typeface="Arial Narrow" panose="020B0606020202030204" pitchFamily="34" charset="0"/>
              </a:rPr>
              <a:t>ariación porcentual de 26% mas con respecto al mismo periodo del año anterior</a:t>
            </a:r>
            <a:endParaRPr lang="es-ES" sz="1200" b="1" dirty="0">
              <a:latin typeface="Arial Narrow" panose="020B0606020202030204" pitchFamily="34" charset="0"/>
            </a:endParaRPr>
          </a:p>
        </p:txBody>
      </p:sp>
      <p:pic>
        <p:nvPicPr>
          <p:cNvPr id="9" name="Imagen 8"/>
          <p:cNvPicPr>
            <a:picLocks noChangeAspect="1"/>
          </p:cNvPicPr>
          <p:nvPr/>
        </p:nvPicPr>
        <p:blipFill>
          <a:blip r:embed="rId6"/>
          <a:stretch>
            <a:fillRect/>
          </a:stretch>
        </p:blipFill>
        <p:spPr>
          <a:xfrm rot="10800000">
            <a:off x="85115" y="4757823"/>
            <a:ext cx="457240" cy="573074"/>
          </a:xfrm>
          <a:prstGeom prst="rect">
            <a:avLst/>
          </a:prstGeom>
        </p:spPr>
      </p:pic>
      <p:pic>
        <p:nvPicPr>
          <p:cNvPr id="2" name="Imagen 1"/>
          <p:cNvPicPr>
            <a:picLocks noChangeAspect="1"/>
          </p:cNvPicPr>
          <p:nvPr/>
        </p:nvPicPr>
        <p:blipFill>
          <a:blip r:embed="rId7"/>
          <a:stretch>
            <a:fillRect/>
          </a:stretch>
        </p:blipFill>
        <p:spPr>
          <a:xfrm>
            <a:off x="2215252" y="350127"/>
            <a:ext cx="4945269" cy="1913985"/>
          </a:xfrm>
          <a:prstGeom prst="rect">
            <a:avLst/>
          </a:prstGeom>
        </p:spPr>
      </p:pic>
      <p:pic>
        <p:nvPicPr>
          <p:cNvPr id="3" name="Imagen 2"/>
          <p:cNvPicPr>
            <a:picLocks noChangeAspect="1"/>
          </p:cNvPicPr>
          <p:nvPr/>
        </p:nvPicPr>
        <p:blipFill>
          <a:blip r:embed="rId8"/>
          <a:stretch>
            <a:fillRect/>
          </a:stretch>
        </p:blipFill>
        <p:spPr>
          <a:xfrm>
            <a:off x="2160290" y="2564117"/>
            <a:ext cx="5000231" cy="2443499"/>
          </a:xfrm>
          <a:prstGeom prst="rect">
            <a:avLst/>
          </a:prstGeom>
        </p:spPr>
      </p:pic>
      <p:pic>
        <p:nvPicPr>
          <p:cNvPr id="4" name="Imagen 3"/>
          <p:cNvPicPr>
            <a:picLocks noChangeAspect="1"/>
          </p:cNvPicPr>
          <p:nvPr/>
        </p:nvPicPr>
        <p:blipFill>
          <a:blip r:embed="rId9"/>
          <a:stretch>
            <a:fillRect/>
          </a:stretch>
        </p:blipFill>
        <p:spPr>
          <a:xfrm>
            <a:off x="66720" y="6144475"/>
            <a:ext cx="4774783" cy="2240131"/>
          </a:xfrm>
          <a:prstGeom prst="rect">
            <a:avLst/>
          </a:prstGeom>
        </p:spPr>
      </p:pic>
    </p:spTree>
    <p:extLst>
      <p:ext uri="{BB962C8B-B14F-4D97-AF65-F5344CB8AC3E}">
        <p14:creationId xmlns:p14="http://schemas.microsoft.com/office/powerpoint/2010/main" val="916775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1" y="776"/>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 name="2 Grupo"/>
          <p:cNvGrpSpPr/>
          <p:nvPr/>
        </p:nvGrpSpPr>
        <p:grpSpPr>
          <a:xfrm>
            <a:off x="285635" y="51240"/>
            <a:ext cx="3446504" cy="276999"/>
            <a:chOff x="2448322" y="74775"/>
            <a:chExt cx="3446504" cy="276999"/>
          </a:xfrm>
        </p:grpSpPr>
        <p:sp>
          <p:nvSpPr>
            <p:cNvPr id="4" name="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 name="4 Conector recto"/>
            <p:cNvCxnSpPr>
              <a:stCxn id="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grpSp>
        <p:nvGrpSpPr>
          <p:cNvPr id="11" name="10 Grupo"/>
          <p:cNvGrpSpPr/>
          <p:nvPr/>
        </p:nvGrpSpPr>
        <p:grpSpPr>
          <a:xfrm>
            <a:off x="-114154" y="1672452"/>
            <a:ext cx="1252369" cy="955332"/>
            <a:chOff x="-36884" y="7072716"/>
            <a:chExt cx="1252369" cy="955332"/>
          </a:xfrm>
        </p:grpSpPr>
        <p:sp>
          <p:nvSpPr>
            <p:cNvPr id="12" name="11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13" name="12 Rectángulo redondeado"/>
            <p:cNvSpPr/>
            <p:nvPr/>
          </p:nvSpPr>
          <p:spPr>
            <a:xfrm>
              <a:off x="209546" y="7363321"/>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50%</a:t>
              </a:r>
              <a:endParaRPr lang="es-ES" sz="1600" b="1" dirty="0">
                <a:solidFill>
                  <a:schemeClr val="tx1"/>
                </a:solidFill>
                <a:latin typeface="Arial Narrow" panose="020B0606020202030204" pitchFamily="34" charset="0"/>
              </a:endParaRPr>
            </a:p>
          </p:txBody>
        </p:sp>
        <p:sp>
          <p:nvSpPr>
            <p:cNvPr id="14" name="13 CuadroTexto"/>
            <p:cNvSpPr txBox="1"/>
            <p:nvPr/>
          </p:nvSpPr>
          <p:spPr>
            <a:xfrm>
              <a:off x="-36884"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12 Casos</a:t>
              </a:r>
              <a:endParaRPr lang="es-ES" sz="1200" b="1" dirty="0">
                <a:latin typeface="Arial Narrow" panose="020B0606020202030204" pitchFamily="34" charset="0"/>
              </a:endParaRPr>
            </a:p>
          </p:txBody>
        </p:sp>
      </p:grpSp>
      <p:pic>
        <p:nvPicPr>
          <p:cNvPr id="1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r="83073"/>
          <a:stretch/>
        </p:blipFill>
        <p:spPr bwMode="auto">
          <a:xfrm>
            <a:off x="102936" y="899592"/>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8990" t="-1382" r="53581" b="1382"/>
          <a:stretch/>
        </p:blipFill>
        <p:spPr bwMode="auto">
          <a:xfrm>
            <a:off x="936672" y="900304"/>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16 Grupo"/>
          <p:cNvGrpSpPr/>
          <p:nvPr/>
        </p:nvGrpSpPr>
        <p:grpSpPr>
          <a:xfrm>
            <a:off x="751194" y="1672452"/>
            <a:ext cx="1229607" cy="955332"/>
            <a:chOff x="-14122" y="7072716"/>
            <a:chExt cx="1229607" cy="955332"/>
          </a:xfrm>
        </p:grpSpPr>
        <p:sp>
          <p:nvSpPr>
            <p:cNvPr id="18" name="1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19" name="18 Rectángulo redondeado"/>
            <p:cNvSpPr/>
            <p:nvPr/>
          </p:nvSpPr>
          <p:spPr>
            <a:xfrm>
              <a:off x="209546" y="736332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50%</a:t>
              </a:r>
              <a:endParaRPr lang="es-ES" sz="1600" b="1" dirty="0">
                <a:solidFill>
                  <a:schemeClr val="tx1"/>
                </a:solidFill>
                <a:latin typeface="Arial Narrow" panose="020B0606020202030204" pitchFamily="34" charset="0"/>
              </a:endParaRPr>
            </a:p>
          </p:txBody>
        </p:sp>
        <p:sp>
          <p:nvSpPr>
            <p:cNvPr id="20" name="19 CuadroTexto"/>
            <p:cNvSpPr txBox="1"/>
            <p:nvPr/>
          </p:nvSpPr>
          <p:spPr>
            <a:xfrm>
              <a:off x="-14122"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12 Casos</a:t>
              </a:r>
              <a:endParaRPr lang="es-ES" sz="1200" b="1" dirty="0">
                <a:latin typeface="Arial Narrow" panose="020B0606020202030204" pitchFamily="34" charset="0"/>
              </a:endParaRPr>
            </a:p>
          </p:txBody>
        </p:sp>
      </p:grpSp>
      <p:pic>
        <p:nvPicPr>
          <p:cNvPr id="2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8080" r="24686"/>
          <a:stretch/>
        </p:blipFill>
        <p:spPr bwMode="auto">
          <a:xfrm>
            <a:off x="2864657" y="903360"/>
            <a:ext cx="784559" cy="81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17"/>
          <a:stretch/>
        </p:blipFill>
        <p:spPr bwMode="auto">
          <a:xfrm>
            <a:off x="2130927" y="971600"/>
            <a:ext cx="578262" cy="77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22 Grupo"/>
          <p:cNvGrpSpPr/>
          <p:nvPr/>
        </p:nvGrpSpPr>
        <p:grpSpPr>
          <a:xfrm>
            <a:off x="2636113" y="1645995"/>
            <a:ext cx="1252369" cy="981789"/>
            <a:chOff x="-36884" y="7072716"/>
            <a:chExt cx="1252369" cy="981789"/>
          </a:xfrm>
        </p:grpSpPr>
        <p:sp>
          <p:nvSpPr>
            <p:cNvPr id="24" name="2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Afrocolombiano</a:t>
              </a:r>
              <a:endParaRPr lang="es-ES" sz="1200" b="1" u="sng" dirty="0">
                <a:latin typeface="Arial Narrow" panose="020B0606020202030204" pitchFamily="34" charset="0"/>
              </a:endParaRPr>
            </a:p>
          </p:txBody>
        </p:sp>
        <p:sp>
          <p:nvSpPr>
            <p:cNvPr id="25" name="24 Rectángulo redondeado"/>
            <p:cNvSpPr/>
            <p:nvPr/>
          </p:nvSpPr>
          <p:spPr>
            <a:xfrm>
              <a:off x="209546" y="7363321"/>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26" name="25 CuadroTexto"/>
            <p:cNvSpPr txBox="1"/>
            <p:nvPr/>
          </p:nvSpPr>
          <p:spPr>
            <a:xfrm>
              <a:off x="-36884" y="777750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27" name="26 Grupo"/>
          <p:cNvGrpSpPr/>
          <p:nvPr/>
        </p:nvGrpSpPr>
        <p:grpSpPr>
          <a:xfrm>
            <a:off x="1806835" y="1669035"/>
            <a:ext cx="1252369" cy="958749"/>
            <a:chOff x="-36884" y="7072716"/>
            <a:chExt cx="1252369" cy="958749"/>
          </a:xfrm>
        </p:grpSpPr>
        <p:sp>
          <p:nvSpPr>
            <p:cNvPr id="28" name="2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sp>
          <p:nvSpPr>
            <p:cNvPr id="29" name="28 Rectángulo redondeado"/>
            <p:cNvSpPr/>
            <p:nvPr/>
          </p:nvSpPr>
          <p:spPr>
            <a:xfrm>
              <a:off x="209546" y="7363321"/>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30" name="29 CuadroTexto"/>
            <p:cNvSpPr txBox="1"/>
            <p:nvPr/>
          </p:nvSpPr>
          <p:spPr>
            <a:xfrm>
              <a:off x="-36884" y="775446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sp>
        <p:nvSpPr>
          <p:cNvPr id="32" name="31 Rectángulo"/>
          <p:cNvSpPr/>
          <p:nvPr/>
        </p:nvSpPr>
        <p:spPr>
          <a:xfrm>
            <a:off x="3699228" y="2342741"/>
            <a:ext cx="3533034" cy="415498"/>
          </a:xfrm>
          <a:prstGeom prst="rect">
            <a:avLst/>
          </a:prstGeom>
        </p:spPr>
        <p:txBody>
          <a:bodyPr wrap="square">
            <a:spAutoFit/>
          </a:bodyPr>
          <a:lstStyle/>
          <a:p>
            <a:pPr algn="just"/>
            <a:r>
              <a:rPr lang="es-ES" sz="1050" dirty="0">
                <a:latin typeface="Arial Narrow" panose="020B0606020202030204" pitchFamily="34" charset="0"/>
              </a:rPr>
              <a:t>Figura </a:t>
            </a:r>
            <a:r>
              <a:rPr lang="es-ES" sz="1050" dirty="0" smtClean="0">
                <a:latin typeface="Arial Narrow" panose="020B0606020202030204" pitchFamily="34" charset="0"/>
              </a:rPr>
              <a:t>. Comparativo según edad de la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Período epidemiológico 10 acumulado  </a:t>
            </a:r>
            <a:r>
              <a:rPr lang="es-ES" sz="1050" dirty="0">
                <a:latin typeface="Arial Narrow" panose="020B0606020202030204" pitchFamily="34" charset="0"/>
              </a:rPr>
              <a:t>de </a:t>
            </a:r>
            <a:r>
              <a:rPr lang="es-ES" sz="1050" dirty="0" smtClean="0">
                <a:latin typeface="Arial Narrow" panose="020B0606020202030204" pitchFamily="34" charset="0"/>
              </a:rPr>
              <a:t> 2021. </a:t>
            </a:r>
            <a:endParaRPr lang="es-ES" sz="1050" dirty="0">
              <a:latin typeface="Arial Narrow" panose="020B0606020202030204" pitchFamily="34" charset="0"/>
            </a:endParaRPr>
          </a:p>
        </p:txBody>
      </p:sp>
      <p:sp>
        <p:nvSpPr>
          <p:cNvPr id="42" name="41 Rectángulo"/>
          <p:cNvSpPr/>
          <p:nvPr/>
        </p:nvSpPr>
        <p:spPr>
          <a:xfrm>
            <a:off x="8231" y="2754384"/>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3" name="42 Grupo"/>
          <p:cNvGrpSpPr/>
          <p:nvPr/>
        </p:nvGrpSpPr>
        <p:grpSpPr>
          <a:xfrm>
            <a:off x="200269" y="2819273"/>
            <a:ext cx="3446504" cy="276999"/>
            <a:chOff x="2448322" y="33831"/>
            <a:chExt cx="3446504" cy="276999"/>
          </a:xfrm>
        </p:grpSpPr>
        <p:sp>
          <p:nvSpPr>
            <p:cNvPr id="44" name="43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5" name="44 Conector recto"/>
            <p:cNvCxnSpPr>
              <a:stCxn id="44"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Características clínicas</a:t>
              </a:r>
              <a:endParaRPr lang="es-ES" sz="1200" b="1" dirty="0">
                <a:latin typeface="Arial Narrow" panose="020B0606020202030204" pitchFamily="34" charset="0"/>
              </a:endParaRPr>
            </a:p>
          </p:txBody>
        </p:sp>
      </p:grpSp>
      <p:sp>
        <p:nvSpPr>
          <p:cNvPr id="47" name="46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endParaRPr lang="es-ES" sz="1050" b="1" dirty="0">
              <a:latin typeface="Arial Narrow" panose="020B0606020202030204" pitchFamily="34" charset="0"/>
            </a:endParaRPr>
          </a:p>
        </p:txBody>
      </p:sp>
      <p:sp>
        <p:nvSpPr>
          <p:cNvPr id="48" name="47 Rectángulo"/>
          <p:cNvSpPr/>
          <p:nvPr/>
        </p:nvSpPr>
        <p:spPr>
          <a:xfrm>
            <a:off x="285635" y="3108312"/>
            <a:ext cx="6809466" cy="253916"/>
          </a:xfrm>
          <a:prstGeom prst="rect">
            <a:avLst/>
          </a:prstGeom>
        </p:spPr>
        <p:txBody>
          <a:bodyPr wrap="square">
            <a:spAutoFit/>
          </a:bodyPr>
          <a:lstStyle/>
          <a:p>
            <a:pPr algn="ctr"/>
            <a:r>
              <a:rPr lang="es-ES" sz="1050" dirty="0" smtClean="0">
                <a:latin typeface="Arial Narrow" panose="020B0606020202030204" pitchFamily="34" charset="0"/>
              </a:rPr>
              <a:t>Tabla . Características clínicas de la enfermedad de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Periodo epidemiológico 10 acumulado  de 2021. </a:t>
            </a:r>
            <a:endParaRPr lang="es-ES" sz="1050" dirty="0">
              <a:latin typeface="Arial Narrow" panose="020B0606020202030204" pitchFamily="34" charset="0"/>
            </a:endParaRPr>
          </a:p>
        </p:txBody>
      </p:sp>
      <p:sp>
        <p:nvSpPr>
          <p:cNvPr id="49" name="48 Rectángulo"/>
          <p:cNvSpPr/>
          <p:nvPr/>
        </p:nvSpPr>
        <p:spPr>
          <a:xfrm>
            <a:off x="8231" y="6788309"/>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162177" y="6861401"/>
            <a:ext cx="3446504" cy="276999"/>
            <a:chOff x="2448322" y="33831"/>
            <a:chExt cx="3446504" cy="276999"/>
          </a:xfrm>
        </p:grpSpPr>
        <p:sp>
          <p:nvSpPr>
            <p:cNvPr id="51" name="5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2" name="51 Conector recto"/>
            <p:cNvCxnSpPr>
              <a:stCxn id="5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31" name="30 CuadroTexto"/>
          <p:cNvSpPr txBox="1"/>
          <p:nvPr/>
        </p:nvSpPr>
        <p:spPr>
          <a:xfrm>
            <a:off x="8231" y="7238044"/>
            <a:ext cx="7200899" cy="1277273"/>
          </a:xfrm>
          <a:prstGeom prst="rect">
            <a:avLst/>
          </a:prstGeom>
          <a:noFill/>
        </p:spPr>
        <p:txBody>
          <a:bodyPr wrap="square" rtlCol="0">
            <a:spAutoFit/>
          </a:bodyPr>
          <a:lstStyle/>
          <a:p>
            <a:pPr algn="just"/>
            <a:r>
              <a:rPr lang="es-CO" sz="1100" dirty="0" smtClean="0">
                <a:latin typeface="Arial Narrow" panose="020B0606020202030204" pitchFamily="34" charset="0"/>
              </a:rPr>
              <a:t>El comportamiento de la tosferina según el canal endémico se observa con un comportamiento con predominio en zona de éxito, hasta la semana 40, esto debido al levantamiento de restricciones de movilidad y se observa aumentado comparado con el año 2020 en donde la notificación con al pandemia de SARS CoV2 disminuyó notablemente. En total hasta el periodo epidemiológico diez (10) se notificaron 153 casos como probables de los cuales, 51 (32,89%) fueron de otros municipios, 43 (28,28%) fueron descartados por laboratorio, 4 (0,026) con muestra inadecuada, y 20 (13,15%) pendientes </a:t>
            </a:r>
            <a:r>
              <a:rPr lang="es-CO" sz="1100" dirty="0">
                <a:latin typeface="Arial Narrow" panose="020B0606020202030204" pitchFamily="34" charset="0"/>
              </a:rPr>
              <a:t>de clasificación. Esto representa un porcentaje de </a:t>
            </a:r>
            <a:r>
              <a:rPr lang="es-CO" sz="1100" dirty="0" smtClean="0">
                <a:latin typeface="Arial Narrow" panose="020B0606020202030204" pitchFamily="34" charset="0"/>
              </a:rPr>
              <a:t>positividad bajo </a:t>
            </a:r>
            <a:r>
              <a:rPr lang="es-CO" sz="1100" dirty="0">
                <a:latin typeface="Arial Narrow" panose="020B0606020202030204" pitchFamily="34" charset="0"/>
              </a:rPr>
              <a:t>y nos afirma la importancia y necesidad de la confirmación por laboratorio de todos los casos probables para conocer la incidencia real</a:t>
            </a:r>
            <a:r>
              <a:rPr lang="es-CO" sz="1100" dirty="0" smtClean="0">
                <a:latin typeface="Arial Narrow" panose="020B0606020202030204" pitchFamily="34" charset="0"/>
              </a:rPr>
              <a:t>. </a:t>
            </a:r>
            <a:r>
              <a:rPr lang="es-CO" sz="1100" dirty="0">
                <a:latin typeface="Arial Narrow" panose="020B0606020202030204" pitchFamily="34" charset="0"/>
              </a:rPr>
              <a:t>El comportamiento con tendencia en zona de éxito se </a:t>
            </a:r>
            <a:r>
              <a:rPr lang="es-CO" sz="1100" dirty="0" smtClean="0">
                <a:latin typeface="Arial Narrow" panose="020B0606020202030204" pitchFamily="34" charset="0"/>
              </a:rPr>
              <a:t>debió </a:t>
            </a:r>
            <a:r>
              <a:rPr lang="es-CO" sz="1100" dirty="0">
                <a:latin typeface="Arial Narrow" panose="020B0606020202030204" pitchFamily="34" charset="0"/>
              </a:rPr>
              <a:t>a la pandemia </a:t>
            </a:r>
            <a:r>
              <a:rPr lang="es-CO" sz="1100" dirty="0" smtClean="0">
                <a:latin typeface="Arial Narrow" panose="020B0606020202030204" pitchFamily="34" charset="0"/>
              </a:rPr>
              <a:t>causada </a:t>
            </a:r>
            <a:r>
              <a:rPr lang="es-CO" sz="1100" dirty="0">
                <a:latin typeface="Arial Narrow" panose="020B0606020202030204" pitchFamily="34" charset="0"/>
              </a:rPr>
              <a:t>por SARS-CoV-2</a:t>
            </a:r>
          </a:p>
        </p:txBody>
      </p:sp>
      <p:grpSp>
        <p:nvGrpSpPr>
          <p:cNvPr id="54" name="53 Grupo"/>
          <p:cNvGrpSpPr/>
          <p:nvPr/>
        </p:nvGrpSpPr>
        <p:grpSpPr>
          <a:xfrm>
            <a:off x="72058" y="460370"/>
            <a:ext cx="1642872" cy="453797"/>
            <a:chOff x="402095" y="486270"/>
            <a:chExt cx="2369636" cy="453797"/>
          </a:xfrm>
        </p:grpSpPr>
        <p:sp>
          <p:nvSpPr>
            <p:cNvPr id="55" name="5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 name="55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57" name="56 Grupo"/>
          <p:cNvGrpSpPr/>
          <p:nvPr/>
        </p:nvGrpSpPr>
        <p:grpSpPr>
          <a:xfrm>
            <a:off x="1935120" y="513131"/>
            <a:ext cx="1809346" cy="436841"/>
            <a:chOff x="3060727" y="484500"/>
            <a:chExt cx="2369636" cy="436841"/>
          </a:xfrm>
        </p:grpSpPr>
        <p:sp>
          <p:nvSpPr>
            <p:cNvPr id="58" name="57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 name="58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pic>
        <p:nvPicPr>
          <p:cNvPr id="9" name="Imagen 8"/>
          <p:cNvPicPr>
            <a:picLocks noChangeAspect="1"/>
          </p:cNvPicPr>
          <p:nvPr/>
        </p:nvPicPr>
        <p:blipFill>
          <a:blip r:embed="rId3"/>
          <a:stretch>
            <a:fillRect/>
          </a:stretch>
        </p:blipFill>
        <p:spPr>
          <a:xfrm>
            <a:off x="1331736" y="3417002"/>
            <a:ext cx="4553887" cy="3304403"/>
          </a:xfrm>
          <a:prstGeom prst="rect">
            <a:avLst/>
          </a:prstGeom>
        </p:spPr>
      </p:pic>
      <p:pic>
        <p:nvPicPr>
          <p:cNvPr id="10" name="Imagen 9"/>
          <p:cNvPicPr>
            <a:picLocks noChangeAspect="1"/>
          </p:cNvPicPr>
          <p:nvPr/>
        </p:nvPicPr>
        <p:blipFill>
          <a:blip r:embed="rId4"/>
          <a:stretch>
            <a:fillRect/>
          </a:stretch>
        </p:blipFill>
        <p:spPr>
          <a:xfrm>
            <a:off x="3792215" y="455486"/>
            <a:ext cx="3302886" cy="1919921"/>
          </a:xfrm>
          <a:prstGeom prst="rect">
            <a:avLst/>
          </a:prstGeom>
        </p:spPr>
      </p:pic>
    </p:spTree>
    <p:extLst>
      <p:ext uri="{BB962C8B-B14F-4D97-AF65-F5344CB8AC3E}">
        <p14:creationId xmlns:p14="http://schemas.microsoft.com/office/powerpoint/2010/main" val="3429681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10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10 acumulado  de 2021. </a:t>
            </a:r>
            <a:endParaRPr lang="es-ES" sz="1100" dirty="0">
              <a:latin typeface="Arial Narrow" panose="020B0606020202030204" pitchFamily="34" charset="0"/>
            </a:endParaRPr>
          </a:p>
        </p:txBody>
      </p:sp>
      <p:grpSp>
        <p:nvGrpSpPr>
          <p:cNvPr id="8" name="7 Grupo"/>
          <p:cNvGrpSpPr/>
          <p:nvPr/>
        </p:nvGrpSpPr>
        <p:grpSpPr>
          <a:xfrm>
            <a:off x="169786" y="4201577"/>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277</a:t>
              </a:r>
              <a:endParaRPr lang="es-ES" sz="2000" b="1" dirty="0">
                <a:latin typeface="Arial Narrow" panose="020B0606020202030204" pitchFamily="34" charset="0"/>
              </a:endParaRPr>
            </a:p>
          </p:txBody>
        </p:sp>
      </p:grpSp>
      <p:sp>
        <p:nvSpPr>
          <p:cNvPr id="9" name="8 CuadroTexto"/>
          <p:cNvSpPr txBox="1"/>
          <p:nvPr/>
        </p:nvSpPr>
        <p:spPr>
          <a:xfrm>
            <a:off x="421420" y="4716908"/>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19,94%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10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354812" y="6412570"/>
            <a:ext cx="128272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10,76* 100 mil</a:t>
            </a:r>
          </a:p>
          <a:p>
            <a:pPr algn="ctr"/>
            <a:r>
              <a:rPr lang="es-ES" sz="1400" b="1" dirty="0" smtClean="0">
                <a:latin typeface="Arial Narrow" panose="020B0606020202030204" pitchFamily="34" charset="0"/>
              </a:rPr>
              <a:t>277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10 acumulado  de 2021.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558090" y="7420568"/>
            <a:ext cx="1329211"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14,13 * 100 mil</a:t>
            </a:r>
          </a:p>
          <a:p>
            <a:pPr algn="ctr"/>
            <a:r>
              <a:rPr lang="es-ES" sz="1400" b="1" dirty="0" smtClean="0">
                <a:latin typeface="Arial Narrow" panose="020B0606020202030204" pitchFamily="34" charset="0"/>
              </a:rPr>
              <a:t>21 casos</a:t>
            </a:r>
            <a:endParaRPr lang="es-ES" sz="1400" b="1" dirty="0">
              <a:latin typeface="Arial Narrow" panose="020B0606020202030204" pitchFamily="34" charset="0"/>
            </a:endParaRPr>
          </a:p>
        </p:txBody>
      </p:sp>
      <p:pic>
        <p:nvPicPr>
          <p:cNvPr id="4" name="Imagen 3"/>
          <p:cNvPicPr>
            <a:picLocks noChangeAspect="1"/>
          </p:cNvPicPr>
          <p:nvPr/>
        </p:nvPicPr>
        <p:blipFill>
          <a:blip r:embed="rId5"/>
          <a:stretch>
            <a:fillRect/>
          </a:stretch>
        </p:blipFill>
        <p:spPr>
          <a:xfrm>
            <a:off x="2226627" y="442582"/>
            <a:ext cx="4973024" cy="1740534"/>
          </a:xfrm>
          <a:prstGeom prst="rect">
            <a:avLst/>
          </a:prstGeom>
        </p:spPr>
      </p:pic>
      <p:pic>
        <p:nvPicPr>
          <p:cNvPr id="12" name="Imagen 11"/>
          <p:cNvPicPr>
            <a:picLocks noChangeAspect="1"/>
          </p:cNvPicPr>
          <p:nvPr/>
        </p:nvPicPr>
        <p:blipFill>
          <a:blip r:embed="rId6"/>
          <a:stretch>
            <a:fillRect/>
          </a:stretch>
        </p:blipFill>
        <p:spPr>
          <a:xfrm>
            <a:off x="2226627" y="2681097"/>
            <a:ext cx="4921866" cy="2273945"/>
          </a:xfrm>
          <a:prstGeom prst="rect">
            <a:avLst/>
          </a:prstGeom>
        </p:spPr>
      </p:pic>
      <p:pic>
        <p:nvPicPr>
          <p:cNvPr id="20" name="Imagen 19"/>
          <p:cNvPicPr>
            <a:picLocks noChangeAspect="1"/>
          </p:cNvPicPr>
          <p:nvPr/>
        </p:nvPicPr>
        <p:blipFill>
          <a:blip r:embed="rId7"/>
          <a:stretch>
            <a:fillRect/>
          </a:stretch>
        </p:blipFill>
        <p:spPr>
          <a:xfrm>
            <a:off x="7372" y="6025674"/>
            <a:ext cx="4843894" cy="2346504"/>
          </a:xfrm>
          <a:prstGeom prst="rect">
            <a:avLst/>
          </a:prstGeom>
        </p:spPr>
      </p:pic>
    </p:spTree>
    <p:extLst>
      <p:ext uri="{BB962C8B-B14F-4D97-AF65-F5344CB8AC3E}">
        <p14:creationId xmlns:p14="http://schemas.microsoft.com/office/powerpoint/2010/main" val="2524206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4" y="1579196"/>
              <a:ext cx="86731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42,24%</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117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2" y="1573062"/>
              <a:ext cx="89831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57,76%</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160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1815882"/>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de éxito. El número de casos este año esta por debajo de lo presentado en los 2 años anteriores, lo que corresponde con una disminución en los casos de un 51% en relación al año anterior. En el análisis de razón de casos, todas las  semanas esta por debajo del número de casos. En promedio se notificaron 5 casos por semana epidemiológica. Los cursos de juventud, adultez y adulto mayor representan el 78%  de los casos. Estos casos podrían relacionarse o con personas no vacunadas en la infancia o con perdida de inmunidad  a través del tiempo. Hasta la semana epidemiológica 28, no se identificaron brotes por esta enfermedad.</a:t>
            </a:r>
            <a:endParaRPr lang="es-CO" sz="1400" dirty="0">
              <a:latin typeface="Arial Narrow" panose="020B0606020202030204" pitchFamily="34" charset="0"/>
            </a:endParaRPr>
          </a:p>
        </p:txBody>
      </p:sp>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graphicFrame>
        <p:nvGraphicFramePr>
          <p:cNvPr id="80" name="Gráfico 79"/>
          <p:cNvGraphicFramePr>
            <a:graphicFrameLocks/>
          </p:cNvGraphicFramePr>
          <p:nvPr>
            <p:extLst>
              <p:ext uri="{D42A27DB-BD31-4B8C-83A1-F6EECF244321}">
                <p14:modId xmlns:p14="http://schemas.microsoft.com/office/powerpoint/2010/main" val="1736435008"/>
              </p:ext>
            </p:extLst>
          </p:nvPr>
        </p:nvGraphicFramePr>
        <p:xfrm>
          <a:off x="110784" y="3103984"/>
          <a:ext cx="7026652" cy="35177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79361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25610</TotalTime>
  <Words>5352</Words>
  <Application>Microsoft Office PowerPoint</Application>
  <PresentationFormat>Personalizado</PresentationFormat>
  <Paragraphs>1080</Paragraphs>
  <Slides>28</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Tuberculosis</vt:lpstr>
      <vt:lpstr>Presentación de PowerPoint</vt:lpstr>
      <vt:lpstr>Presentación de PowerPoint</vt:lpstr>
      <vt:lpstr>Tosferina</vt:lpstr>
      <vt:lpstr>Presentación de PowerPoint</vt:lpstr>
      <vt:lpstr>Parotiditis</vt:lpstr>
      <vt:lpstr>Presentación de PowerPoint</vt:lpstr>
      <vt:lpstr>Varicela</vt:lpstr>
      <vt:lpstr>Presentación de PowerPoint</vt:lpstr>
      <vt:lpstr>Meningitis</vt:lpstr>
      <vt:lpstr>Presentación de PowerPoint</vt:lpstr>
      <vt:lpstr>Hepatitis A</vt:lpstr>
      <vt:lpstr>Presentación de PowerPoint</vt:lpstr>
      <vt:lpstr>Intoxicaciones</vt:lpstr>
      <vt:lpstr>Enfermedad transmitida por alimentos ETA </vt:lpstr>
      <vt:lpstr>Presentación de PowerPoint</vt:lpstr>
      <vt:lpstr>Presentación de PowerPoint</vt:lpstr>
      <vt:lpstr>Infección de sitio quirúrgico- ISQ</vt:lpstr>
      <vt:lpstr>Endometritis  post parto</vt:lpstr>
      <vt:lpstr>Infección asociadas a dispositivos en UCI</vt:lpstr>
      <vt:lpstr>Consumo de antibióticos en el ámbito hospitalario</vt:lpstr>
      <vt:lpstr>Consumo de antibióticos en el ámbito hospitalario</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3208</cp:revision>
  <cp:lastPrinted>2019-09-10T20:37:37Z</cp:lastPrinted>
  <dcterms:created xsi:type="dcterms:W3CDTF">2019-03-11T16:04:20Z</dcterms:created>
  <dcterms:modified xsi:type="dcterms:W3CDTF">2022-10-20T14:29:15Z</dcterms:modified>
</cp:coreProperties>
</file>