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5.xml"/>
  <Override ContentType="application/vnd.ms-office.chartcolorstyle+xml" PartName="/ppt/charts/colors6.xml"/>
  <Override ContentType="application/vnd.ms-office.chartcolorstyle+xml" PartName="/ppt/charts/colors4.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20.xml"/>
  <Override ContentType="application/vnd.openxmlformats-officedocument.drawingml.chart+xml" PartName="/ppt/charts/chart25.xml"/>
  <Override ContentType="application/vnd.openxmlformats-officedocument.drawingml.chart+xml" PartName="/ppt/charts/chart9.xml"/>
  <Override ContentType="application/vnd.openxmlformats-officedocument.drawingml.chart+xml" PartName="/ppt/charts/chart4.xml"/>
  <Override ContentType="application/vnd.openxmlformats-officedocument.drawingml.chart+xml" PartName="/ppt/charts/chart33.xml"/>
  <Override ContentType="application/vnd.openxmlformats-officedocument.drawingml.chart+xml" PartName="/ppt/charts/chart16.xml"/>
  <Override ContentType="application/vnd.openxmlformats-officedocument.drawingml.chart+xml" PartName="/ppt/charts/chart12.xml"/>
  <Override ContentType="application/vnd.openxmlformats-officedocument.drawingml.chart+xml" PartName="/ppt/charts/chart29.xml"/>
  <Override ContentType="application/vnd.openxmlformats-officedocument.drawingml.chart+xml" PartName="/ppt/charts/chart32.xml"/>
  <Override ContentType="application/vnd.openxmlformats-officedocument.drawingml.chart+xml" PartName="/ppt/charts/chart8.xml"/>
  <Override ContentType="application/vnd.openxmlformats-officedocument.drawingml.chart+xml" PartName="/ppt/charts/chart37.xml"/>
  <Override ContentType="application/vnd.openxmlformats-officedocument.drawingml.chart+xml" PartName="/ppt/charts/chart5.xml"/>
  <Override ContentType="application/vnd.openxmlformats-officedocument.drawingml.chart+xml" PartName="/ppt/charts/chart28.xml"/>
  <Override ContentType="application/vnd.openxmlformats-officedocument.drawingml.chart+xml" PartName="/ppt/charts/chart11.xml"/>
  <Override ContentType="application/vnd.openxmlformats-officedocument.drawingml.chart+xml" PartName="/ppt/charts/chart24.xml"/>
  <Override ContentType="application/vnd.openxmlformats-officedocument.drawingml.chart+xml" PartName="/ppt/charts/chart15.xml"/>
  <Override ContentType="application/vnd.openxmlformats-officedocument.drawingml.chart+xml" PartName="/ppt/charts/chart19.xml"/>
  <Override ContentType="application/vnd.openxmlformats-officedocument.drawingml.chart+xml" PartName="/ppt/charts/chart36.xml"/>
  <Override ContentType="application/vnd.openxmlformats-officedocument.drawingml.chart+xml" PartName="/ppt/charts/chart2.xml"/>
  <Override ContentType="application/vnd.openxmlformats-officedocument.drawingml.chart+xml" PartName="/ppt/charts/chart7.xml"/>
  <Override ContentType="application/vnd.openxmlformats-officedocument.drawingml.chart+xml" PartName="/ppt/charts/chart31.xml"/>
  <Override ContentType="application/vnd.openxmlformats-officedocument.drawingml.chart+xml" PartName="/ppt/charts/chart6.xml"/>
  <Override ContentType="application/vnd.openxmlformats-officedocument.drawingml.chart+xml" PartName="/ppt/charts/chart1.xml"/>
  <Override ContentType="application/vnd.openxmlformats-officedocument.drawingml.chart+xml" PartName="/ppt/charts/chart10.xml"/>
  <Override ContentType="application/vnd.openxmlformats-officedocument.drawingml.chart+xml" PartName="/ppt/charts/chart23.xml"/>
  <Override ContentType="application/vnd.openxmlformats-officedocument.drawingml.chart+xml" PartName="/ppt/charts/chart14.xml"/>
  <Override ContentType="application/vnd.openxmlformats-officedocument.drawingml.chart+xml" PartName="/ppt/charts/chart27.xml"/>
  <Override ContentType="application/vnd.openxmlformats-officedocument.drawingml.chart+xml" PartName="/ppt/charts/chart3.xml"/>
  <Override ContentType="application/vnd.openxmlformats-officedocument.drawingml.chart+xml" PartName="/ppt/charts/chart18.xml"/>
  <Override ContentType="application/vnd.openxmlformats-officedocument.drawingml.chart+xml" PartName="/ppt/charts/chart21.xml"/>
  <Override ContentType="application/vnd.openxmlformats-officedocument.drawingml.chart+xml" PartName="/ppt/charts/chart30.xml"/>
  <Override ContentType="application/vnd.openxmlformats-officedocument.drawingml.chart+xml" PartName="/ppt/charts/chart34.xml"/>
  <Override ContentType="application/vnd.openxmlformats-officedocument.drawingml.chart+xml" PartName="/ppt/charts/chart35.xml"/>
  <Override ContentType="application/vnd.openxmlformats-officedocument.drawingml.chart+xml" PartName="/ppt/charts/chart22.xml"/>
  <Override ContentType="application/vnd.openxmlformats-officedocument.drawingml.chart+xml" PartName="/ppt/charts/chart17.xml"/>
  <Override ContentType="application/vnd.openxmlformats-officedocument.drawingml.chart+xml" PartName="/ppt/charts/chart26.xml"/>
  <Override ContentType="application/vnd.openxmlformats-officedocument.drawingml.chart+xml" PartName="/ppt/charts/chart13.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drawingml.chartshapes+xml" PartName="/ppt/drawings/drawing1.xml"/>
  <Override ContentType="application/vnd.ms-office.chartstyle+xml" PartName="/ppt/charts/style3.xml"/>
  <Override ContentType="application/vnd.ms-office.chartstyle+xml" PartName="/ppt/charts/style4.xml"/>
  <Override ContentType="application/vnd.ms-office.chartstyle+xml" PartName="/ppt/charts/style5.xml"/>
  <Override ContentType="application/vnd.ms-office.chartstyle+xml" PartName="/ppt/charts/style1.xml"/>
  <Override ContentType="application/vnd.ms-office.chartstyle+xml" PartName="/ppt/charts/style6.xml"/>
  <Override ContentType="application/vnd.ms-office.chartstyle+xml" PartName="/ppt/charts/style2.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Lst>
  <p:sldSz cy="9144000" cx="7200900"/>
  <p:notesSz cx="7010400" cy="9296400"/>
  <p:embeddedFontLst>
    <p:embeddedFont>
      <p:font typeface="Arial Narrow"/>
      <p:regular r:id="rId51"/>
      <p:bold r:id="rId52"/>
      <p:italic r:id="rId53"/>
      <p:boldItalic r:id="rId54"/>
    </p:embeddedFont>
    <p:embeddedFont>
      <p:font typeface="Libre Franklin Black"/>
      <p:bold r:id="rId55"/>
      <p:boldItalic r:id="rId5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268">
          <p15:clr>
            <a:srgbClr val="A4A3A4"/>
          </p15:clr>
        </p15:guide>
      </p15:sldGuideLst>
    </p:ext>
    <p:ext uri="GoogleSlidesCustomDataVersion2">
      <go:slidesCustomData xmlns:go="http://customooxmlschemas.google.com/" r:id="rId57" roundtripDataSignature="AMtx7mgH+IOkhwF7DVA4uO8K9OC/b97iz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DE70AE9-DB4B-45ED-AE27-79CD70ADB618}">
  <a:tblStyle styleId="{FDE70AE9-DB4B-45ED-AE27-79CD70ADB618}"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a:tcStyle>
        <a:fill>
          <a:solidFill>
            <a:srgbClr val="CFD7E7"/>
          </a:solidFill>
        </a:fill>
      </a:tcStyle>
    </a:band1H>
    <a:band2H>
      <a:tcTxStyle/>
    </a:band2H>
    <a:band1V>
      <a:tcTxStyle/>
      <a:tcStyle>
        <a:fill>
          <a:solidFill>
            <a:srgbClr val="CFD7E7"/>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A1EDBDAA-7D8C-4352-A673-CA2147BECFFE}" styleName="Table_1">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268"/>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ArialNarrow-regular.fntdata"/><Relationship Id="rId50" Type="http://schemas.openxmlformats.org/officeDocument/2006/relationships/slide" Target="slides/slide44.xml"/><Relationship Id="rId53" Type="http://schemas.openxmlformats.org/officeDocument/2006/relationships/font" Target="fonts/ArialNarrow-italic.fntdata"/><Relationship Id="rId52" Type="http://schemas.openxmlformats.org/officeDocument/2006/relationships/font" Target="fonts/ArialNarrow-bold.fntdata"/><Relationship Id="rId11" Type="http://schemas.openxmlformats.org/officeDocument/2006/relationships/slide" Target="slides/slide5.xml"/><Relationship Id="rId55" Type="http://schemas.openxmlformats.org/officeDocument/2006/relationships/font" Target="fonts/LibreFranklinBlack-bold.fntdata"/><Relationship Id="rId10" Type="http://schemas.openxmlformats.org/officeDocument/2006/relationships/slide" Target="slides/slide4.xml"/><Relationship Id="rId54" Type="http://schemas.openxmlformats.org/officeDocument/2006/relationships/font" Target="fonts/ArialNarrow-boldItalic.fntdata"/><Relationship Id="rId13" Type="http://schemas.openxmlformats.org/officeDocument/2006/relationships/slide" Target="slides/slide7.xml"/><Relationship Id="rId57" Type="http://customschemas.google.com/relationships/presentationmetadata" Target="metadata"/><Relationship Id="rId12" Type="http://schemas.openxmlformats.org/officeDocument/2006/relationships/slide" Target="slides/slide6.xml"/><Relationship Id="rId56" Type="http://schemas.openxmlformats.org/officeDocument/2006/relationships/font" Target="fonts/LibreFranklinBlack-bold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harts/_rels/chart1.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10.Octubre\PLANTILLA%20HEPATITIS%20B%20y%20C%202022.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D:\IRA\SEMANA%2040-2022\2-Canal%20end&#233;mico%20IRA%20medellin%202021%20Bortman%20y%20MMWR.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D:\IRA\SEMANA%2040-2022\2-Canal%20end&#233;mico%20IRA%20medellin%202021%20Bortman%20y%20MMWR.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D:\IRA\SEMANA%2040-2022\2-Canal%20end&#233;mico%20IRA%20medellin%202021%20Bortman%20y%20MMWR.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D:\IRA\SEMANA%2040-2022\INDICADORES%20100622.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D:\IRA\SEMANA%2040-2022\2-Canal%20end&#233;mico%20IRA%20medellin%202021%20Bortman%20y%20MMWR.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D:\IRA\SEMANA%2040-2022\INDICADORES%20100622.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D:\IRA\SEMANA%2040-2022\2-Canal%20end&#233;mico%20IRA%20medellin%202021%20Bortman%20y%20MMWR.xlsx" TargetMode="External"/></Relationships>
</file>

<file path=ppt/charts/_rels/chart17.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file:///C:\Users\Usuario\Downloads\Gr&#225;fico%20comparativo%20evento%20345%20datos%20basicos%20y%20complementarios%20sem%2040_2022.xls" TargetMode="External"/></Relationships>
</file>

<file path=ppt/charts/_rels/chart18.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oleObject" Target="file:///C:\Users\Usuario\Downloads\Gr&#225;fico%20comparativo%20evento%20345%20datos%20basicos%20y%20complementarios%20sem%2040_2022.xls"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D:\IRA\SEMANA%2040-2022\GRAFICO%20VIRUS%20RESPIRATORIO%20POR%20SE%20%202.xlsx" TargetMode="External"/><Relationship Id="rId2"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10.Octubre\PLANTILLA%20HEPATITIS%20B%20y%20C%202022.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C:\Users\Usuario\Downloads\BASE%20CENTINELA%20IRAG%20HSVF_13-10-2022.xlsx" TargetMode="External"/></Relationships>
</file>

<file path=ppt/charts/_rels/chart21.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oleObject" Target="file:///D:\Nueva%20carpeta%20(2)\evento%20348%20datos%20basicos%20y%20complementarios_SEM_28.xlsx" TargetMode="External"/></Relationships>
</file>

<file path=ppt/charts/_rels/chart22.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oleObject" Target="file:///D:\Nueva%20carpeta%20(2)\evento%20348%20datos%20basicos%20y%20complementarios_SEM_40.xls"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10.Octubre\PLANTILLA%20PROPIA%20INTENTO%20DE%20SUICIDIO_2022%20preliminar.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10.Octubre\PLANTILLA%20PROPIA%20INTENTO%20DE%20SUICIDIO_2022%20preliminar.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10.Octubre\PLANTILLA%20PROPIA%20INTENTO%20DE%20SUICIDIO_2022%20preliminar.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10.Octubre\PLANTILLA%20PROPIA%20INTENTO%20DE%20SUICIDIO_2022%20preliminar.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10.Octubre\PLANTILLA%20PROPIA%20INTENTO%20DE%20SUICIDIO_2022%20preliminar.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10.Octubre\PLANTILLA%20VIH_2022.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10.Octubre\PLANTILLA%20VIH_2022.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10.Octubre\PLANTILLA%20HEPATITIS%20B%20y%20C%202022.xlsx" TargetMode="External"/></Relationships>
</file>

<file path=ppt/charts/_rels/chart30.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10.Octubre\PLANTILLA%20VIH_2022.xlsx"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10.Octubre\PLANTILLA%20VIH_2022.xlsx"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10.Octubre\PLANTILLA%20VIH_2022.xlsx"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10.Octubre\PLANTILLA%20VIH_2022.xlsx"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file:///C:\Users\Usuario\Documents\SECRETARIA%20DE%20SALUD%20MEDELLIN\BOLETINES%20EPIDEMIOLOGICOS\11-Canal%20end&#233;mico%20VIOLENCIA%20medellin%202019%20Bortman%20y%20MMWR.xlsx" TargetMode="External"/></Relationships>
</file>

<file path=ppt/charts/_rels/chart35.xml.rels><?xml version="1.0" encoding="UTF-8" standalone="yes"?><Relationships xmlns="http://schemas.openxmlformats.org/package/2006/relationships"><Relationship Id="rId1" Type="http://schemas.openxmlformats.org/officeDocument/2006/relationships/oleObject" Target="file:///C:\Users\Usuario\Documents\SECRETARIA%20DE%20SALUD%20MEDELLIN\BOLETINES%20EPIDEMIOLOGICOS\11-Canal%20end&#233;mico%20VIOLENCIA%20medellin%202019%20Bortman%20y%20MMWR.xlsx" TargetMode="External"/></Relationships>
</file>

<file path=ppt/charts/_rels/chart36.xml.rels><?xml version="1.0" encoding="UTF-8" standalone="yes"?><Relationships xmlns="http://schemas.openxmlformats.org/package/2006/relationships"><Relationship Id="rId1" Type="http://schemas.microsoft.com/office/2011/relationships/chartStyle" Target="style5.xml"/><Relationship Id="rId2" Type="http://schemas.microsoft.com/office/2011/relationships/chartColorStyle" Target="colors5.xml"/><Relationship Id="rId3" Type="http://schemas.openxmlformats.org/officeDocument/2006/relationships/oleObject" Target="Libro1" TargetMode="External"/></Relationships>
</file>

<file path=ppt/charts/_rels/chart37.xml.rels><?xml version="1.0" encoding="UTF-8" standalone="yes"?><Relationships xmlns="http://schemas.openxmlformats.org/package/2006/relationships"><Relationship Id="rId1" Type="http://schemas.microsoft.com/office/2011/relationships/chartStyle" Target="style6.xml"/><Relationship Id="rId2" Type="http://schemas.microsoft.com/office/2011/relationships/chartColorStyle" Target="colors6.xml"/><Relationship Id="rId3" Type="http://schemas.openxmlformats.org/officeDocument/2006/relationships/oleObject" Target="Libro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10.Octubre\PLANTILLA%20HEPATITIS%20B%20y%20C%202022.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10.Octubre\PLANTILLA%20HEPATITIS%20B%20y%20C%202022.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10.Octubre\PLANTILLA%20HEPATITIS%20B%20y%20C%202022.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10.Octubre\PLANTILLA%20HEPATITIS%20B%20y%20C%202022.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D:\IRA\SEMANA%2040-2022\2-Canal%20end&#233;mico%20IRA%20medellin%202021%20Bortman%20y%20MMWR.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D:\IRA\SEMANA%2040-2022\INDICADORES%2010062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ndard"/>
        <c:varyColors val="0"/>
        <c:ser>
          <c:idx val="3"/>
          <c:order val="1"/>
          <c:tx>
            <c:strRef>
              <c:f>'Canal endémico(B)'!$A$75</c:f>
              <c:strCache>
                <c:ptCount val="1"/>
                <c:pt idx="0">
                  <c:v>Percentil 75</c:v>
                </c:pt>
              </c:strCache>
            </c:strRef>
          </c:tx>
          <c:spPr>
            <a:solidFill>
              <a:srgbClr val="C00000"/>
            </a:solidFill>
            <a:ln w="25400">
              <a:solidFill>
                <a:srgbClr val="FF0000"/>
              </a:solidFill>
              <a:prstDash val="solid"/>
            </a:ln>
          </c:spPr>
          <c:val>
            <c:numRef>
              <c:f>'Canal endémico(B)'!$B$75:$BA$75</c:f>
              <c:numCache>
                <c:formatCode>0.0</c:formatCode>
                <c:ptCount val="52"/>
                <c:pt idx="0">
                  <c:v>4.5</c:v>
                </c:pt>
                <c:pt idx="1">
                  <c:v>4</c:v>
                </c:pt>
                <c:pt idx="2">
                  <c:v>6</c:v>
                </c:pt>
                <c:pt idx="3">
                  <c:v>4.5</c:v>
                </c:pt>
                <c:pt idx="4">
                  <c:v>6</c:v>
                </c:pt>
                <c:pt idx="5">
                  <c:v>4</c:v>
                </c:pt>
                <c:pt idx="6">
                  <c:v>4.5</c:v>
                </c:pt>
                <c:pt idx="7">
                  <c:v>5</c:v>
                </c:pt>
                <c:pt idx="8">
                  <c:v>5</c:v>
                </c:pt>
                <c:pt idx="9">
                  <c:v>4.5</c:v>
                </c:pt>
                <c:pt idx="10">
                  <c:v>3.5</c:v>
                </c:pt>
                <c:pt idx="11">
                  <c:v>5.5</c:v>
                </c:pt>
                <c:pt idx="12">
                  <c:v>4.5</c:v>
                </c:pt>
                <c:pt idx="13">
                  <c:v>5</c:v>
                </c:pt>
                <c:pt idx="14">
                  <c:v>6.5</c:v>
                </c:pt>
                <c:pt idx="15">
                  <c:v>4.5</c:v>
                </c:pt>
                <c:pt idx="16">
                  <c:v>6</c:v>
                </c:pt>
                <c:pt idx="17">
                  <c:v>4.5</c:v>
                </c:pt>
                <c:pt idx="18">
                  <c:v>6.5</c:v>
                </c:pt>
                <c:pt idx="19">
                  <c:v>5</c:v>
                </c:pt>
                <c:pt idx="20">
                  <c:v>4</c:v>
                </c:pt>
                <c:pt idx="21">
                  <c:v>3.5</c:v>
                </c:pt>
                <c:pt idx="22">
                  <c:v>3.5</c:v>
                </c:pt>
                <c:pt idx="23">
                  <c:v>6</c:v>
                </c:pt>
                <c:pt idx="24">
                  <c:v>5</c:v>
                </c:pt>
                <c:pt idx="25">
                  <c:v>4.5</c:v>
                </c:pt>
                <c:pt idx="26">
                  <c:v>4</c:v>
                </c:pt>
                <c:pt idx="27">
                  <c:v>6</c:v>
                </c:pt>
                <c:pt idx="28">
                  <c:v>3.5</c:v>
                </c:pt>
                <c:pt idx="29">
                  <c:v>3.5</c:v>
                </c:pt>
                <c:pt idx="30">
                  <c:v>6.5</c:v>
                </c:pt>
                <c:pt idx="31">
                  <c:v>5</c:v>
                </c:pt>
                <c:pt idx="32">
                  <c:v>6</c:v>
                </c:pt>
                <c:pt idx="33">
                  <c:v>3.5</c:v>
                </c:pt>
                <c:pt idx="34">
                  <c:v>5.5</c:v>
                </c:pt>
                <c:pt idx="35">
                  <c:v>4.5</c:v>
                </c:pt>
                <c:pt idx="36">
                  <c:v>6</c:v>
                </c:pt>
                <c:pt idx="37">
                  <c:v>4</c:v>
                </c:pt>
                <c:pt idx="38">
                  <c:v>6</c:v>
                </c:pt>
                <c:pt idx="39">
                  <c:v>5.5</c:v>
                </c:pt>
                <c:pt idx="40">
                  <c:v>4</c:v>
                </c:pt>
                <c:pt idx="41">
                  <c:v>4.5</c:v>
                </c:pt>
                <c:pt idx="42">
                  <c:v>3.5</c:v>
                </c:pt>
                <c:pt idx="43">
                  <c:v>4.5</c:v>
                </c:pt>
                <c:pt idx="44">
                  <c:v>5</c:v>
                </c:pt>
                <c:pt idx="45">
                  <c:v>4</c:v>
                </c:pt>
                <c:pt idx="46">
                  <c:v>4.5</c:v>
                </c:pt>
                <c:pt idx="47">
                  <c:v>3</c:v>
                </c:pt>
                <c:pt idx="48">
                  <c:v>5.5</c:v>
                </c:pt>
                <c:pt idx="49">
                  <c:v>5.5</c:v>
                </c:pt>
                <c:pt idx="50">
                  <c:v>5.5</c:v>
                </c:pt>
                <c:pt idx="51">
                  <c:v>4.5</c:v>
                </c:pt>
              </c:numCache>
            </c:numRef>
          </c:val>
          <c:extLst>
            <c:ext xmlns:c16="http://schemas.microsoft.com/office/drawing/2014/chart" uri="{C3380CC4-5D6E-409C-BE32-E72D297353CC}">
              <c16:uniqueId val="{00000002-5A99-4791-8253-E45CCB0CC22F}"/>
            </c:ext>
          </c:extLst>
        </c:ser>
        <c:ser>
          <c:idx val="1"/>
          <c:order val="2"/>
          <c:tx>
            <c:strRef>
              <c:f>'Canal endémico(B)'!$A$73</c:f>
              <c:strCache>
                <c:ptCount val="1"/>
                <c:pt idx="0">
                  <c:v>Mediana</c:v>
                </c:pt>
              </c:strCache>
            </c:strRef>
          </c:tx>
          <c:spPr>
            <a:ln w="28575" cap="rnd">
              <a:solidFill>
                <a:schemeClr val="accent4"/>
              </a:solidFill>
              <a:round/>
            </a:ln>
            <a:effectLst/>
          </c:spPr>
          <c:val>
            <c:numRef>
              <c:f>'Canal endémico(B)'!$B$73:$BA$73</c:f>
              <c:numCache>
                <c:formatCode>0.0</c:formatCode>
                <c:ptCount val="52"/>
                <c:pt idx="0">
                  <c:v>3</c:v>
                </c:pt>
                <c:pt idx="1">
                  <c:v>2</c:v>
                </c:pt>
                <c:pt idx="2">
                  <c:v>3</c:v>
                </c:pt>
                <c:pt idx="3">
                  <c:v>3</c:v>
                </c:pt>
                <c:pt idx="4">
                  <c:v>5</c:v>
                </c:pt>
                <c:pt idx="5">
                  <c:v>4</c:v>
                </c:pt>
                <c:pt idx="6">
                  <c:v>3</c:v>
                </c:pt>
                <c:pt idx="7">
                  <c:v>5</c:v>
                </c:pt>
                <c:pt idx="8">
                  <c:v>4</c:v>
                </c:pt>
                <c:pt idx="9">
                  <c:v>3</c:v>
                </c:pt>
                <c:pt idx="10">
                  <c:v>2</c:v>
                </c:pt>
                <c:pt idx="11">
                  <c:v>5</c:v>
                </c:pt>
                <c:pt idx="12">
                  <c:v>3</c:v>
                </c:pt>
                <c:pt idx="13">
                  <c:v>4</c:v>
                </c:pt>
                <c:pt idx="14">
                  <c:v>5</c:v>
                </c:pt>
                <c:pt idx="15">
                  <c:v>3</c:v>
                </c:pt>
                <c:pt idx="16">
                  <c:v>5</c:v>
                </c:pt>
                <c:pt idx="17">
                  <c:v>3</c:v>
                </c:pt>
                <c:pt idx="18">
                  <c:v>5</c:v>
                </c:pt>
                <c:pt idx="19">
                  <c:v>5</c:v>
                </c:pt>
                <c:pt idx="20">
                  <c:v>3</c:v>
                </c:pt>
                <c:pt idx="21">
                  <c:v>3</c:v>
                </c:pt>
                <c:pt idx="22">
                  <c:v>1</c:v>
                </c:pt>
                <c:pt idx="23">
                  <c:v>3</c:v>
                </c:pt>
                <c:pt idx="24">
                  <c:v>4</c:v>
                </c:pt>
                <c:pt idx="25">
                  <c:v>4</c:v>
                </c:pt>
                <c:pt idx="26">
                  <c:v>3</c:v>
                </c:pt>
                <c:pt idx="27">
                  <c:v>5</c:v>
                </c:pt>
                <c:pt idx="28">
                  <c:v>3</c:v>
                </c:pt>
                <c:pt idx="29">
                  <c:v>2</c:v>
                </c:pt>
                <c:pt idx="30">
                  <c:v>5</c:v>
                </c:pt>
                <c:pt idx="31">
                  <c:v>4</c:v>
                </c:pt>
                <c:pt idx="32">
                  <c:v>3</c:v>
                </c:pt>
                <c:pt idx="33">
                  <c:v>2</c:v>
                </c:pt>
                <c:pt idx="34">
                  <c:v>4</c:v>
                </c:pt>
                <c:pt idx="35">
                  <c:v>3</c:v>
                </c:pt>
                <c:pt idx="36">
                  <c:v>5</c:v>
                </c:pt>
                <c:pt idx="37">
                  <c:v>3</c:v>
                </c:pt>
                <c:pt idx="38">
                  <c:v>5</c:v>
                </c:pt>
                <c:pt idx="39">
                  <c:v>4</c:v>
                </c:pt>
                <c:pt idx="40">
                  <c:v>4</c:v>
                </c:pt>
                <c:pt idx="41">
                  <c:v>3</c:v>
                </c:pt>
                <c:pt idx="42">
                  <c:v>2</c:v>
                </c:pt>
                <c:pt idx="43">
                  <c:v>4</c:v>
                </c:pt>
                <c:pt idx="44">
                  <c:v>4</c:v>
                </c:pt>
                <c:pt idx="45">
                  <c:v>2</c:v>
                </c:pt>
                <c:pt idx="46">
                  <c:v>4</c:v>
                </c:pt>
                <c:pt idx="47">
                  <c:v>2</c:v>
                </c:pt>
                <c:pt idx="48">
                  <c:v>5</c:v>
                </c:pt>
                <c:pt idx="49">
                  <c:v>5</c:v>
                </c:pt>
                <c:pt idx="50">
                  <c:v>4</c:v>
                </c:pt>
                <c:pt idx="51">
                  <c:v>4</c:v>
                </c:pt>
              </c:numCache>
            </c:numRef>
          </c:val>
          <c:extLst>
            <c:ext xmlns:c16="http://schemas.microsoft.com/office/drawing/2014/chart" uri="{C3380CC4-5D6E-409C-BE32-E72D297353CC}">
              <c16:uniqueId val="{00000000-5A99-4791-8253-E45CCB0CC22F}"/>
            </c:ext>
          </c:extLst>
        </c:ser>
        <c:ser>
          <c:idx val="2"/>
          <c:order val="3"/>
          <c:tx>
            <c:strRef>
              <c:f>'Canal endémico(B)'!$A$74</c:f>
              <c:strCache>
                <c:ptCount val="1"/>
                <c:pt idx="0">
                  <c:v>Percentil 25</c:v>
                </c:pt>
              </c:strCache>
            </c:strRef>
          </c:tx>
          <c:spPr>
            <a:solidFill>
              <a:srgbClr val="92D050"/>
            </a:solidFill>
            <a:ln w="28575" cap="rnd">
              <a:solidFill>
                <a:schemeClr val="accent6"/>
              </a:solidFill>
              <a:round/>
            </a:ln>
            <a:effectLst/>
          </c:spPr>
          <c:val>
            <c:numRef>
              <c:f>'Canal endémico(B)'!$B$74:$BA$74</c:f>
              <c:numCache>
                <c:formatCode>0.0</c:formatCode>
                <c:ptCount val="52"/>
                <c:pt idx="0">
                  <c:v>1.5</c:v>
                </c:pt>
                <c:pt idx="1">
                  <c:v>1.5</c:v>
                </c:pt>
                <c:pt idx="2">
                  <c:v>2.5</c:v>
                </c:pt>
                <c:pt idx="3">
                  <c:v>2.5</c:v>
                </c:pt>
                <c:pt idx="4">
                  <c:v>4</c:v>
                </c:pt>
                <c:pt idx="5">
                  <c:v>2.5</c:v>
                </c:pt>
                <c:pt idx="6">
                  <c:v>2.5</c:v>
                </c:pt>
                <c:pt idx="7">
                  <c:v>2.5</c:v>
                </c:pt>
                <c:pt idx="8">
                  <c:v>2.5</c:v>
                </c:pt>
                <c:pt idx="9">
                  <c:v>3</c:v>
                </c:pt>
                <c:pt idx="10">
                  <c:v>2</c:v>
                </c:pt>
                <c:pt idx="11">
                  <c:v>2.5</c:v>
                </c:pt>
                <c:pt idx="12">
                  <c:v>3</c:v>
                </c:pt>
                <c:pt idx="13">
                  <c:v>3</c:v>
                </c:pt>
                <c:pt idx="14">
                  <c:v>3</c:v>
                </c:pt>
                <c:pt idx="15">
                  <c:v>3</c:v>
                </c:pt>
                <c:pt idx="16">
                  <c:v>2</c:v>
                </c:pt>
                <c:pt idx="17">
                  <c:v>2</c:v>
                </c:pt>
                <c:pt idx="18">
                  <c:v>3.5</c:v>
                </c:pt>
                <c:pt idx="19">
                  <c:v>3.5</c:v>
                </c:pt>
                <c:pt idx="20">
                  <c:v>1.5</c:v>
                </c:pt>
                <c:pt idx="21">
                  <c:v>2</c:v>
                </c:pt>
                <c:pt idx="22">
                  <c:v>1</c:v>
                </c:pt>
                <c:pt idx="23">
                  <c:v>2.5</c:v>
                </c:pt>
                <c:pt idx="24">
                  <c:v>4</c:v>
                </c:pt>
                <c:pt idx="25">
                  <c:v>2.5</c:v>
                </c:pt>
                <c:pt idx="26">
                  <c:v>2.5</c:v>
                </c:pt>
                <c:pt idx="27">
                  <c:v>2.5</c:v>
                </c:pt>
                <c:pt idx="28">
                  <c:v>2.5</c:v>
                </c:pt>
                <c:pt idx="29">
                  <c:v>1.5</c:v>
                </c:pt>
                <c:pt idx="30">
                  <c:v>4</c:v>
                </c:pt>
                <c:pt idx="31">
                  <c:v>1.5</c:v>
                </c:pt>
                <c:pt idx="32">
                  <c:v>0.5</c:v>
                </c:pt>
                <c:pt idx="33">
                  <c:v>1</c:v>
                </c:pt>
                <c:pt idx="34">
                  <c:v>2</c:v>
                </c:pt>
                <c:pt idx="35">
                  <c:v>3</c:v>
                </c:pt>
                <c:pt idx="36">
                  <c:v>1.5</c:v>
                </c:pt>
                <c:pt idx="37">
                  <c:v>3</c:v>
                </c:pt>
                <c:pt idx="38">
                  <c:v>3.5</c:v>
                </c:pt>
                <c:pt idx="39">
                  <c:v>1.5</c:v>
                </c:pt>
                <c:pt idx="40">
                  <c:v>3</c:v>
                </c:pt>
                <c:pt idx="41">
                  <c:v>2</c:v>
                </c:pt>
                <c:pt idx="42">
                  <c:v>2</c:v>
                </c:pt>
                <c:pt idx="43">
                  <c:v>3</c:v>
                </c:pt>
                <c:pt idx="44">
                  <c:v>3.5</c:v>
                </c:pt>
                <c:pt idx="45">
                  <c:v>2</c:v>
                </c:pt>
                <c:pt idx="46">
                  <c:v>2.5</c:v>
                </c:pt>
                <c:pt idx="47">
                  <c:v>1.5</c:v>
                </c:pt>
                <c:pt idx="48">
                  <c:v>3.5</c:v>
                </c:pt>
                <c:pt idx="49">
                  <c:v>3.5</c:v>
                </c:pt>
                <c:pt idx="50">
                  <c:v>3</c:v>
                </c:pt>
                <c:pt idx="51">
                  <c:v>2</c:v>
                </c:pt>
              </c:numCache>
            </c:numRef>
          </c:val>
          <c:extLst>
            <c:ext xmlns:c16="http://schemas.microsoft.com/office/drawing/2014/chart" uri="{C3380CC4-5D6E-409C-BE32-E72D297353CC}">
              <c16:uniqueId val="{00000001-5A99-4791-8253-E45CCB0CC22F}"/>
            </c:ext>
          </c:extLst>
        </c:ser>
        <c:dLbls>
          <c:showLegendKey val="0"/>
          <c:showVal val="0"/>
          <c:showCatName val="0"/>
          <c:showSerName val="0"/>
          <c:showPercent val="0"/>
          <c:showBubbleSize val="0"/>
        </c:dLbls>
        <c:axId val="76637696"/>
        <c:axId val="35390592"/>
      </c:areaChart>
      <c:scatterChart>
        <c:scatterStyle val="lineMarker"/>
        <c:varyColors val="0"/>
        <c:ser>
          <c:idx val="0"/>
          <c:order val="0"/>
          <c:tx>
            <c:strRef>
              <c:f>'Canal endémico(B)'!$A$72</c:f>
              <c:strCache>
                <c:ptCount val="1"/>
                <c:pt idx="0">
                  <c:v>2022</c:v>
                </c:pt>
              </c:strCache>
            </c:strRef>
          </c:tx>
          <c:spPr>
            <a:ln w="19050">
              <a:solidFill>
                <a:sysClr val="windowText" lastClr="000000"/>
              </a:solidFill>
            </a:ln>
          </c:spPr>
          <c:marker>
            <c:symbol val="circle"/>
            <c:size val="5"/>
            <c:spPr>
              <a:solidFill>
                <a:schemeClr val="tx1"/>
              </a:solidFill>
              <a:ln w="9525">
                <a:solidFill>
                  <a:sysClr val="windowText" lastClr="000000"/>
                </a:solidFill>
                <a:prstDash val="sysDash"/>
              </a:ln>
              <a:effectLst/>
            </c:spPr>
          </c:marker>
          <c:yVal>
            <c:numRef>
              <c:f>'Canal endémico(B)'!$B$72:$BA$72</c:f>
              <c:numCache>
                <c:formatCode>General</c:formatCode>
                <c:ptCount val="52"/>
                <c:pt idx="0">
                  <c:v>1</c:v>
                </c:pt>
                <c:pt idx="1">
                  <c:v>1</c:v>
                </c:pt>
                <c:pt idx="2">
                  <c:v>2</c:v>
                </c:pt>
                <c:pt idx="3">
                  <c:v>4</c:v>
                </c:pt>
                <c:pt idx="4">
                  <c:v>6</c:v>
                </c:pt>
                <c:pt idx="5">
                  <c:v>1</c:v>
                </c:pt>
                <c:pt idx="6">
                  <c:v>2</c:v>
                </c:pt>
                <c:pt idx="7">
                  <c:v>3</c:v>
                </c:pt>
                <c:pt idx="8">
                  <c:v>6</c:v>
                </c:pt>
                <c:pt idx="9">
                  <c:v>5</c:v>
                </c:pt>
                <c:pt idx="10">
                  <c:v>1</c:v>
                </c:pt>
                <c:pt idx="11">
                  <c:v>4</c:v>
                </c:pt>
                <c:pt idx="12">
                  <c:v>3</c:v>
                </c:pt>
                <c:pt idx="13">
                  <c:v>5</c:v>
                </c:pt>
                <c:pt idx="14">
                  <c:v>1</c:v>
                </c:pt>
                <c:pt idx="15">
                  <c:v>2</c:v>
                </c:pt>
                <c:pt idx="16">
                  <c:v>2</c:v>
                </c:pt>
                <c:pt idx="17">
                  <c:v>2</c:v>
                </c:pt>
                <c:pt idx="18">
                  <c:v>3</c:v>
                </c:pt>
                <c:pt idx="19">
                  <c:v>4</c:v>
                </c:pt>
                <c:pt idx="20">
                  <c:v>2</c:v>
                </c:pt>
                <c:pt idx="21">
                  <c:v>5</c:v>
                </c:pt>
                <c:pt idx="22">
                  <c:v>1</c:v>
                </c:pt>
                <c:pt idx="23">
                  <c:v>3</c:v>
                </c:pt>
                <c:pt idx="24">
                  <c:v>4</c:v>
                </c:pt>
                <c:pt idx="25">
                  <c:v>1</c:v>
                </c:pt>
                <c:pt idx="26">
                  <c:v>1</c:v>
                </c:pt>
                <c:pt idx="27">
                  <c:v>3</c:v>
                </c:pt>
                <c:pt idx="28">
                  <c:v>3</c:v>
                </c:pt>
                <c:pt idx="29">
                  <c:v>2</c:v>
                </c:pt>
                <c:pt idx="30">
                  <c:v>3</c:v>
                </c:pt>
                <c:pt idx="31">
                  <c:v>4</c:v>
                </c:pt>
                <c:pt idx="32">
                  <c:v>2</c:v>
                </c:pt>
                <c:pt idx="33">
                  <c:v>8</c:v>
                </c:pt>
                <c:pt idx="34">
                  <c:v>1</c:v>
                </c:pt>
                <c:pt idx="35">
                  <c:v>1</c:v>
                </c:pt>
                <c:pt idx="36">
                  <c:v>5</c:v>
                </c:pt>
                <c:pt idx="37">
                  <c:v>4</c:v>
                </c:pt>
                <c:pt idx="38">
                  <c:v>2</c:v>
                </c:pt>
                <c:pt idx="39">
                  <c:v>3</c:v>
                </c:pt>
              </c:numCache>
            </c:numRef>
          </c:yVal>
          <c:smooth val="0"/>
          <c:extLst>
            <c:ext xmlns:c16="http://schemas.microsoft.com/office/drawing/2014/chart" uri="{C3380CC4-5D6E-409C-BE32-E72D297353CC}">
              <c16:uniqueId val="{00000003-5A99-4791-8253-E45CCB0CC22F}"/>
            </c:ext>
          </c:extLst>
        </c:ser>
        <c:dLbls>
          <c:showLegendKey val="0"/>
          <c:showVal val="0"/>
          <c:showCatName val="0"/>
          <c:showSerName val="0"/>
          <c:showPercent val="0"/>
          <c:showBubbleSize val="0"/>
        </c:dLbls>
        <c:axId val="76637696"/>
        <c:axId val="35390592"/>
      </c:scatterChart>
      <c:catAx>
        <c:axId val="76637696"/>
        <c:scaling>
          <c:orientation val="minMax"/>
        </c:scaling>
        <c:delete val="0"/>
        <c:axPos val="b"/>
        <c:title>
          <c:tx>
            <c:rich>
              <a:bodyPr/>
              <a:lstStyle/>
              <a:p>
                <a:pPr>
                  <a:defRPr sz="900"/>
                </a:pPr>
                <a:r>
                  <a:rPr lang="en-US" sz="900"/>
                  <a:t>Semana Epidemiológica</a:t>
                </a:r>
              </a:p>
            </c:rich>
          </c:tx>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900" b="1"/>
            </a:pPr>
            <a:endParaRPr lang="en-US"/>
          </a:p>
        </c:txPr>
        <c:crossAx val="35390592"/>
        <c:crosses val="autoZero"/>
        <c:auto val="1"/>
        <c:lblAlgn val="ctr"/>
        <c:lblOffset val="100"/>
        <c:noMultiLvlLbl val="0"/>
      </c:catAx>
      <c:valAx>
        <c:axId val="35390592"/>
        <c:scaling>
          <c:orientation val="minMax"/>
        </c:scaling>
        <c:delete val="0"/>
        <c:axPos val="l"/>
        <c:title>
          <c:tx>
            <c:rich>
              <a:bodyPr/>
              <a:lstStyle/>
              <a:p>
                <a:pPr>
                  <a:defRPr sz="900"/>
                </a:pPr>
                <a:r>
                  <a:rPr lang="es-CO" sz="900"/>
                  <a:t>Número de casos</a:t>
                </a:r>
              </a:p>
            </c:rich>
          </c:tx>
          <c:overlay val="0"/>
        </c:title>
        <c:numFmt formatCode="0" sourceLinked="0"/>
        <c:majorTickMark val="none"/>
        <c:minorTickMark val="none"/>
        <c:tickLblPos val="nextTo"/>
        <c:spPr>
          <a:ln w="6350">
            <a:noFill/>
          </a:ln>
        </c:spPr>
        <c:txPr>
          <a:bodyPr rot="-60000000" vert="horz"/>
          <a:lstStyle/>
          <a:p>
            <a:pPr>
              <a:defRPr b="1"/>
            </a:pPr>
            <a:endParaRPr lang="en-US"/>
          </a:p>
        </c:txPr>
        <c:crossAx val="76637696"/>
        <c:crosses val="autoZero"/>
        <c:crossBetween val="between"/>
      </c:valAx>
      <c:spPr>
        <a:noFill/>
        <a:ln w="25400">
          <a:noFill/>
        </a:ln>
      </c:spPr>
    </c:plotArea>
    <c:legend>
      <c:legendPos val="b"/>
      <c:overlay val="0"/>
      <c:spPr>
        <a:noFill/>
        <a:ln w="25400">
          <a:noFill/>
        </a:ln>
      </c:spPr>
      <c:txPr>
        <a:bodyPr rot="0" vert="horz"/>
        <a:lstStyle/>
        <a:p>
          <a:pPr>
            <a:defRPr sz="900" b="1"/>
          </a:pPr>
          <a:endParaRPr lang="en-US"/>
        </a:p>
      </c:txPr>
    </c:legend>
    <c:plotVisOnly val="1"/>
    <c:dispBlanksAs val="gap"/>
    <c:showDLblsOverMax val="0"/>
  </c:chart>
  <c:spPr>
    <a:noFill/>
    <a:ln w="9525" cap="flat" cmpd="sng" algn="ctr">
      <a:noFill/>
      <a:round/>
    </a:ln>
    <a:effectLst/>
  </c:spPr>
  <c:txPr>
    <a:bodyPr/>
    <a:lstStyle/>
    <a:p>
      <a:pPr>
        <a:defRPr>
          <a:solidFill>
            <a:sysClr val="windowText" lastClr="000000"/>
          </a:solidFill>
          <a:latin typeface="Arial Narrow" panose="020B060602020203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963766780070058E-2"/>
          <c:y val="8.082030585597208E-2"/>
          <c:w val="0.87081957688805467"/>
          <c:h val="0.63435088624643177"/>
        </c:manualLayout>
      </c:layout>
      <c:lineChart>
        <c:grouping val="standard"/>
        <c:varyColors val="0"/>
        <c:ser>
          <c:idx val="0"/>
          <c:order val="0"/>
          <c:tx>
            <c:strRef>
              <c:f>IRA!$B$129</c:f>
              <c:strCache>
                <c:ptCount val="1"/>
                <c:pt idx="0">
                  <c:v>Límite inferior</c:v>
                </c:pt>
              </c:strCache>
            </c:strRef>
          </c:tx>
          <c:spPr>
            <a:ln w="38100" cap="rnd">
              <a:solidFill>
                <a:schemeClr val="accent1"/>
              </a:solidFill>
              <a:round/>
            </a:ln>
            <a:effectLst/>
          </c:spPr>
          <c:marker>
            <c:symbol val="none"/>
          </c:marker>
          <c:cat>
            <c:numRef>
              <c:f>IRA!$C$110:$BB$110</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IRA!$C$129:$BC$129</c:f>
              <c:numCache>
                <c:formatCode>0.0</c:formatCode>
                <c:ptCount val="53"/>
                <c:pt idx="0">
                  <c:v>0.54509964195692873</c:v>
                </c:pt>
                <c:pt idx="1">
                  <c:v>0.60291564130170694</c:v>
                </c:pt>
                <c:pt idx="2">
                  <c:v>0.5712788156928077</c:v>
                </c:pt>
                <c:pt idx="3">
                  <c:v>0.67509502720217962</c:v>
                </c:pt>
                <c:pt idx="4">
                  <c:v>0.66392166766426319</c:v>
                </c:pt>
                <c:pt idx="5">
                  <c:v>0.75773861122971053</c:v>
                </c:pt>
                <c:pt idx="6">
                  <c:v>0.76068611031961664</c:v>
                </c:pt>
                <c:pt idx="7">
                  <c:v>0.80194227024935572</c:v>
                </c:pt>
                <c:pt idx="8">
                  <c:v>0.83455366338905401</c:v>
                </c:pt>
                <c:pt idx="9">
                  <c:v>0.64299200691656955</c:v>
                </c:pt>
                <c:pt idx="10">
                  <c:v>0.53094116413893411</c:v>
                </c:pt>
                <c:pt idx="11">
                  <c:v>0.40247353826287513</c:v>
                </c:pt>
                <c:pt idx="12">
                  <c:v>0.40861600379957708</c:v>
                </c:pt>
                <c:pt idx="13">
                  <c:v>0.41208335639922966</c:v>
                </c:pt>
                <c:pt idx="14">
                  <c:v>0.34756122445798643</c:v>
                </c:pt>
                <c:pt idx="15">
                  <c:v>0.28860449276106181</c:v>
                </c:pt>
                <c:pt idx="16">
                  <c:v>0.25799766035751437</c:v>
                </c:pt>
                <c:pt idx="17">
                  <c:v>0.23192568455179607</c:v>
                </c:pt>
                <c:pt idx="18">
                  <c:v>0.20075358920574748</c:v>
                </c:pt>
                <c:pt idx="19">
                  <c:v>0.23198394598049554</c:v>
                </c:pt>
                <c:pt idx="20">
                  <c:v>0.22433130244761157</c:v>
                </c:pt>
                <c:pt idx="21">
                  <c:v>0.21068854268861714</c:v>
                </c:pt>
                <c:pt idx="22">
                  <c:v>0.16826860412203626</c:v>
                </c:pt>
                <c:pt idx="23">
                  <c:v>0.15564189573547815</c:v>
                </c:pt>
                <c:pt idx="24">
                  <c:v>0.22941862411957781</c:v>
                </c:pt>
                <c:pt idx="25">
                  <c:v>0.3973486301355118</c:v>
                </c:pt>
                <c:pt idx="26">
                  <c:v>0.62431847763242287</c:v>
                </c:pt>
                <c:pt idx="27">
                  <c:v>0.71334052524317193</c:v>
                </c:pt>
                <c:pt idx="28">
                  <c:v>0.73981695627967936</c:v>
                </c:pt>
                <c:pt idx="29">
                  <c:v>0.69844958518097899</c:v>
                </c:pt>
                <c:pt idx="30">
                  <c:v>0.71259041717873051</c:v>
                </c:pt>
                <c:pt idx="31">
                  <c:v>0.63548133339596924</c:v>
                </c:pt>
                <c:pt idx="32">
                  <c:v>0.57269597885134504</c:v>
                </c:pt>
                <c:pt idx="33">
                  <c:v>0.55761854328464477</c:v>
                </c:pt>
                <c:pt idx="34">
                  <c:v>0.47487215504016889</c:v>
                </c:pt>
                <c:pt idx="35">
                  <c:v>0.42148648298141878</c:v>
                </c:pt>
                <c:pt idx="36">
                  <c:v>0.40260526742592595</c:v>
                </c:pt>
                <c:pt idx="37">
                  <c:v>0.40609044144271811</c:v>
                </c:pt>
                <c:pt idx="38">
                  <c:v>0.47395925470079525</c:v>
                </c:pt>
                <c:pt idx="39">
                  <c:v>0.45783404596633892</c:v>
                </c:pt>
                <c:pt idx="40">
                  <c:v>0.47260958831029876</c:v>
                </c:pt>
                <c:pt idx="41">
                  <c:v>0.47131460064788266</c:v>
                </c:pt>
                <c:pt idx="42">
                  <c:v>0.35441660780372453</c:v>
                </c:pt>
                <c:pt idx="43">
                  <c:v>0.40812230599830612</c:v>
                </c:pt>
                <c:pt idx="44">
                  <c:v>0.37919444213954379</c:v>
                </c:pt>
                <c:pt idx="45">
                  <c:v>0.52731931804044296</c:v>
                </c:pt>
                <c:pt idx="46">
                  <c:v>0.54913023644188819</c:v>
                </c:pt>
                <c:pt idx="47">
                  <c:v>0.54827862268138561</c:v>
                </c:pt>
                <c:pt idx="48">
                  <c:v>0.55429826211716871</c:v>
                </c:pt>
                <c:pt idx="49">
                  <c:v>0.56507268487420337</c:v>
                </c:pt>
                <c:pt idx="50">
                  <c:v>0.54936389158892396</c:v>
                </c:pt>
                <c:pt idx="51">
                  <c:v>0.58960426064241922</c:v>
                </c:pt>
                <c:pt idx="52">
                  <c:v>0.56567359363119007</c:v>
                </c:pt>
              </c:numCache>
            </c:numRef>
          </c:val>
          <c:smooth val="0"/>
          <c:extLst>
            <c:ext xmlns:c16="http://schemas.microsoft.com/office/drawing/2014/chart" uri="{C3380CC4-5D6E-409C-BE32-E72D297353CC}">
              <c16:uniqueId val="{00000000-A8FB-476D-8F1F-2F4E92F7D1BC}"/>
            </c:ext>
          </c:extLst>
        </c:ser>
        <c:ser>
          <c:idx val="1"/>
          <c:order val="1"/>
          <c:tx>
            <c:strRef>
              <c:f>IRA!$B$130</c:f>
              <c:strCache>
                <c:ptCount val="1"/>
                <c:pt idx="0">
                  <c:v>Límite superior</c:v>
                </c:pt>
              </c:strCache>
            </c:strRef>
          </c:tx>
          <c:spPr>
            <a:ln w="38100" cap="rnd">
              <a:solidFill>
                <a:schemeClr val="accent2"/>
              </a:solidFill>
              <a:round/>
            </a:ln>
            <a:effectLst/>
          </c:spPr>
          <c:marker>
            <c:symbol val="none"/>
          </c:marker>
          <c:cat>
            <c:numRef>
              <c:f>IRA!$C$110:$BB$110</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IRA!$C$130:$BC$130</c:f>
              <c:numCache>
                <c:formatCode>0.0</c:formatCode>
                <c:ptCount val="53"/>
                <c:pt idx="0">
                  <c:v>1.4549003580430713</c:v>
                </c:pt>
                <c:pt idx="1">
                  <c:v>1.3970843586982931</c:v>
                </c:pt>
                <c:pt idx="2">
                  <c:v>1.4287211843071923</c:v>
                </c:pt>
                <c:pt idx="3">
                  <c:v>1.3249049727978204</c:v>
                </c:pt>
                <c:pt idx="4">
                  <c:v>1.3360783323357368</c:v>
                </c:pt>
                <c:pt idx="5">
                  <c:v>1.2422613887702896</c:v>
                </c:pt>
                <c:pt idx="6">
                  <c:v>1.2393138896803835</c:v>
                </c:pt>
                <c:pt idx="7">
                  <c:v>1.1980577297506443</c:v>
                </c:pt>
                <c:pt idx="8">
                  <c:v>1.165446336610946</c:v>
                </c:pt>
                <c:pt idx="9">
                  <c:v>1.3570079930834305</c:v>
                </c:pt>
                <c:pt idx="10">
                  <c:v>1.4690588358610659</c:v>
                </c:pt>
                <c:pt idx="11">
                  <c:v>1.5975264617371248</c:v>
                </c:pt>
                <c:pt idx="12">
                  <c:v>1.591383996200423</c:v>
                </c:pt>
                <c:pt idx="13">
                  <c:v>1.5879166436007703</c:v>
                </c:pt>
                <c:pt idx="14">
                  <c:v>1.6524387755420136</c:v>
                </c:pt>
                <c:pt idx="15">
                  <c:v>1.7113955072389382</c:v>
                </c:pt>
                <c:pt idx="16">
                  <c:v>1.7420023396424855</c:v>
                </c:pt>
                <c:pt idx="17">
                  <c:v>1.7680743154482039</c:v>
                </c:pt>
                <c:pt idx="18">
                  <c:v>1.7992464107942525</c:v>
                </c:pt>
                <c:pt idx="19">
                  <c:v>1.7680160540195045</c:v>
                </c:pt>
                <c:pt idx="20">
                  <c:v>1.7756686975523883</c:v>
                </c:pt>
                <c:pt idx="21">
                  <c:v>1.7893114573113829</c:v>
                </c:pt>
                <c:pt idx="22">
                  <c:v>1.8317313958779637</c:v>
                </c:pt>
                <c:pt idx="23">
                  <c:v>1.8443581042645218</c:v>
                </c:pt>
                <c:pt idx="24">
                  <c:v>1.7705813758804223</c:v>
                </c:pt>
                <c:pt idx="25">
                  <c:v>1.6026513698644882</c:v>
                </c:pt>
                <c:pt idx="26">
                  <c:v>1.3756815223675771</c:v>
                </c:pt>
                <c:pt idx="27">
                  <c:v>1.2866594747568281</c:v>
                </c:pt>
                <c:pt idx="28">
                  <c:v>1.2601830437203208</c:v>
                </c:pt>
                <c:pt idx="29">
                  <c:v>1.3015504148190211</c:v>
                </c:pt>
                <c:pt idx="30">
                  <c:v>1.2874095828212695</c:v>
                </c:pt>
                <c:pt idx="31">
                  <c:v>1.3645186666040308</c:v>
                </c:pt>
                <c:pt idx="32">
                  <c:v>1.427304021148655</c:v>
                </c:pt>
                <c:pt idx="33">
                  <c:v>1.4423814567153552</c:v>
                </c:pt>
                <c:pt idx="34">
                  <c:v>1.5251278449598311</c:v>
                </c:pt>
                <c:pt idx="35">
                  <c:v>1.5785135170185813</c:v>
                </c:pt>
                <c:pt idx="36">
                  <c:v>1.597394732574074</c:v>
                </c:pt>
                <c:pt idx="37">
                  <c:v>1.5939095585572818</c:v>
                </c:pt>
                <c:pt idx="38">
                  <c:v>1.5260407452992046</c:v>
                </c:pt>
                <c:pt idx="39">
                  <c:v>1.5421659540336612</c:v>
                </c:pt>
                <c:pt idx="40">
                  <c:v>1.5273904116897012</c:v>
                </c:pt>
                <c:pt idx="41">
                  <c:v>1.5286853993521174</c:v>
                </c:pt>
                <c:pt idx="42">
                  <c:v>1.6455833921962755</c:v>
                </c:pt>
                <c:pt idx="43">
                  <c:v>1.5918776940016939</c:v>
                </c:pt>
                <c:pt idx="44">
                  <c:v>1.6208055578604563</c:v>
                </c:pt>
                <c:pt idx="45">
                  <c:v>1.472680681959557</c:v>
                </c:pt>
                <c:pt idx="46">
                  <c:v>1.4508697635581118</c:v>
                </c:pt>
                <c:pt idx="47">
                  <c:v>1.4517213773186144</c:v>
                </c:pt>
                <c:pt idx="48">
                  <c:v>1.4457017378828314</c:v>
                </c:pt>
                <c:pt idx="49">
                  <c:v>1.4349273151257966</c:v>
                </c:pt>
                <c:pt idx="50">
                  <c:v>1.4506361084110759</c:v>
                </c:pt>
                <c:pt idx="51">
                  <c:v>1.4103957393575808</c:v>
                </c:pt>
                <c:pt idx="52">
                  <c:v>1.4343264063688099</c:v>
                </c:pt>
              </c:numCache>
            </c:numRef>
          </c:val>
          <c:smooth val="0"/>
          <c:extLst>
            <c:ext xmlns:c16="http://schemas.microsoft.com/office/drawing/2014/chart" uri="{C3380CC4-5D6E-409C-BE32-E72D297353CC}">
              <c16:uniqueId val="{00000001-A8FB-476D-8F1F-2F4E92F7D1BC}"/>
            </c:ext>
          </c:extLst>
        </c:ser>
        <c:ser>
          <c:idx val="2"/>
          <c:order val="2"/>
          <c:tx>
            <c:strRef>
              <c:f>IRA!$B$131</c:f>
              <c:strCache>
                <c:ptCount val="1"/>
                <c:pt idx="0">
                  <c:v>Razón observada</c:v>
                </c:pt>
              </c:strCache>
            </c:strRef>
          </c:tx>
          <c:spPr>
            <a:ln w="28575" cap="rnd">
              <a:noFill/>
              <a:round/>
            </a:ln>
            <a:effectLst/>
          </c:spPr>
          <c:marker>
            <c:symbol val="circle"/>
            <c:size val="3"/>
          </c:marker>
          <c:cat>
            <c:numRef>
              <c:f>IRA!$C$110:$BB$110</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IRA!$C$131:$BB$131</c:f>
              <c:numCache>
                <c:formatCode>General</c:formatCode>
                <c:ptCount val="52"/>
                <c:pt idx="0">
                  <c:v>1.9522451064485973</c:v>
                </c:pt>
                <c:pt idx="1">
                  <c:v>2.1085217931121445</c:v>
                </c:pt>
                <c:pt idx="2">
                  <c:v>1.4608460978101976</c:v>
                </c:pt>
                <c:pt idx="3">
                  <c:v>1.1066718022922934</c:v>
                </c:pt>
                <c:pt idx="4">
                  <c:v>0.8285056598874514</c:v>
                </c:pt>
                <c:pt idx="5">
                  <c:v>0.68471487161111944</c:v>
                </c:pt>
                <c:pt idx="6">
                  <c:v>0.72835864247397231</c:v>
                </c:pt>
                <c:pt idx="7">
                  <c:v>0.7813792826444953</c:v>
                </c:pt>
                <c:pt idx="8">
                  <c:v>0.75150438643994366</c:v>
                </c:pt>
                <c:pt idx="9">
                  <c:v>0.82749232617109303</c:v>
                </c:pt>
                <c:pt idx="10">
                  <c:v>0.73730280621077204</c:v>
                </c:pt>
                <c:pt idx="11">
                  <c:v>0.83040667421625258</c:v>
                </c:pt>
                <c:pt idx="12">
                  <c:v>0.92485878871532112</c:v>
                </c:pt>
                <c:pt idx="13">
                  <c:v>1.1130834266740204</c:v>
                </c:pt>
                <c:pt idx="14">
                  <c:v>0.68371284886088002</c:v>
                </c:pt>
                <c:pt idx="15">
                  <c:v>1.0548682307615742</c:v>
                </c:pt>
                <c:pt idx="16">
                  <c:v>1.0691812359157553</c:v>
                </c:pt>
                <c:pt idx="17">
                  <c:v>1.1484191184708807</c:v>
                </c:pt>
                <c:pt idx="18">
                  <c:v>1.274331302793599</c:v>
                </c:pt>
                <c:pt idx="19">
                  <c:v>1.5804755017990202</c:v>
                </c:pt>
                <c:pt idx="20">
                  <c:v>1.4953504496604604</c:v>
                </c:pt>
                <c:pt idx="21">
                  <c:v>2.0860007713073658</c:v>
                </c:pt>
                <c:pt idx="22">
                  <c:v>1.5404874609729076</c:v>
                </c:pt>
                <c:pt idx="23">
                  <c:v>1.547772709748807</c:v>
                </c:pt>
                <c:pt idx="24">
                  <c:v>1.6560888472170581</c:v>
                </c:pt>
                <c:pt idx="25">
                  <c:v>1.4098382024668827</c:v>
                </c:pt>
                <c:pt idx="26">
                  <c:v>1.7147016923149179</c:v>
                </c:pt>
                <c:pt idx="27">
                  <c:v>1.3938716148445336</c:v>
                </c:pt>
                <c:pt idx="28">
                  <c:v>1.2858079971234069</c:v>
                </c:pt>
                <c:pt idx="29">
                  <c:v>1.4783609619866214</c:v>
                </c:pt>
                <c:pt idx="30">
                  <c:v>1.4037527294490604</c:v>
                </c:pt>
                <c:pt idx="31">
                  <c:v>1.1731968743517045</c:v>
                </c:pt>
                <c:pt idx="32">
                  <c:v>1.3691085726291559</c:v>
                </c:pt>
                <c:pt idx="33">
                  <c:v>1.4985759030371864</c:v>
                </c:pt>
                <c:pt idx="34">
                  <c:v>1.334744707347447</c:v>
                </c:pt>
                <c:pt idx="35">
                  <c:v>1.3791260000094618</c:v>
                </c:pt>
                <c:pt idx="36">
                  <c:v>1.3472651314636688</c:v>
                </c:pt>
                <c:pt idx="37">
                  <c:v>1.2988410043145096</c:v>
                </c:pt>
                <c:pt idx="38">
                  <c:v>1.316010021701925</c:v>
                </c:pt>
                <c:pt idx="39">
                  <c:v>1.4097452681207514</c:v>
                </c:pt>
                <c:pt idx="40">
                  <c:v>0</c:v>
                </c:pt>
                <c:pt idx="41">
                  <c:v>0</c:v>
                </c:pt>
                <c:pt idx="42">
                  <c:v>0</c:v>
                </c:pt>
                <c:pt idx="43">
                  <c:v>0</c:v>
                </c:pt>
                <c:pt idx="44">
                  <c:v>0</c:v>
                </c:pt>
                <c:pt idx="45">
                  <c:v>0</c:v>
                </c:pt>
                <c:pt idx="46">
                  <c:v>0</c:v>
                </c:pt>
                <c:pt idx="47">
                  <c:v>0</c:v>
                </c:pt>
                <c:pt idx="48">
                  <c:v>0</c:v>
                </c:pt>
                <c:pt idx="49">
                  <c:v>0</c:v>
                </c:pt>
                <c:pt idx="50">
                  <c:v>0</c:v>
                </c:pt>
                <c:pt idx="51">
                  <c:v>0</c:v>
                </c:pt>
              </c:numCache>
            </c:numRef>
          </c:val>
          <c:smooth val="0"/>
          <c:extLst>
            <c:ext xmlns:c16="http://schemas.microsoft.com/office/drawing/2014/chart" uri="{C3380CC4-5D6E-409C-BE32-E72D297353CC}">
              <c16:uniqueId val="{00000002-A8FB-476D-8F1F-2F4E92F7D1BC}"/>
            </c:ext>
          </c:extLst>
        </c:ser>
        <c:ser>
          <c:idx val="3"/>
          <c:order val="3"/>
          <c:tx>
            <c:strRef>
              <c:f>IRA!$B$132</c:f>
              <c:strCache>
                <c:ptCount val="1"/>
                <c:pt idx="0">
                  <c:v>Razón esperada</c:v>
                </c:pt>
              </c:strCache>
            </c:strRef>
          </c:tx>
          <c:spPr>
            <a:ln w="50800" cap="rnd">
              <a:solidFill>
                <a:schemeClr val="tx1"/>
              </a:solidFill>
              <a:prstDash val="sysDot"/>
              <a:round/>
            </a:ln>
            <a:effectLst/>
          </c:spPr>
          <c:marker>
            <c:symbol val="none"/>
          </c:marker>
          <c:cat>
            <c:numRef>
              <c:f>IRA!$C$110:$BB$110</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IRA!$C$132:$BC$132</c:f>
              <c:numCache>
                <c:formatCode>General</c:formatCode>
                <c:ptCount val="53"/>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1</c:v>
                </c:pt>
                <c:pt idx="49">
                  <c:v>1</c:v>
                </c:pt>
                <c:pt idx="50">
                  <c:v>1</c:v>
                </c:pt>
                <c:pt idx="51">
                  <c:v>1</c:v>
                </c:pt>
                <c:pt idx="52">
                  <c:v>1</c:v>
                </c:pt>
              </c:numCache>
            </c:numRef>
          </c:val>
          <c:smooth val="0"/>
          <c:extLst>
            <c:ext xmlns:c16="http://schemas.microsoft.com/office/drawing/2014/chart" uri="{C3380CC4-5D6E-409C-BE32-E72D297353CC}">
              <c16:uniqueId val="{00000003-A8FB-476D-8F1F-2F4E92F7D1BC}"/>
            </c:ext>
          </c:extLst>
        </c:ser>
        <c:dLbls>
          <c:showLegendKey val="0"/>
          <c:showVal val="0"/>
          <c:showCatName val="0"/>
          <c:showSerName val="0"/>
          <c:showPercent val="0"/>
          <c:showBubbleSize val="0"/>
        </c:dLbls>
        <c:smooth val="0"/>
        <c:axId val="491309424"/>
        <c:axId val="491314520"/>
      </c:lineChart>
      <c:catAx>
        <c:axId val="491309424"/>
        <c:scaling>
          <c:orientation val="minMax"/>
        </c:scaling>
        <c:delete val="0"/>
        <c:axPos val="b"/>
        <c:title>
          <c:tx>
            <c:rich>
              <a:bodyPr rot="0" vert="horz"/>
              <a:lstStyle/>
              <a:p>
                <a:pPr>
                  <a:defRPr/>
                </a:pPr>
                <a:r>
                  <a:rPr lang="es-CO"/>
                  <a:t>Semanas epidemiológicas</a:t>
                </a:r>
              </a:p>
            </c:rich>
          </c:tx>
          <c:layout>
            <c:manualLayout>
              <c:xMode val="edge"/>
              <c:yMode val="edge"/>
              <c:x val="0.42635248900880973"/>
              <c:y val="0.79158196058375752"/>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491314520"/>
        <c:crosses val="autoZero"/>
        <c:auto val="1"/>
        <c:lblAlgn val="ctr"/>
        <c:lblOffset val="100"/>
        <c:noMultiLvlLbl val="0"/>
      </c:catAx>
      <c:valAx>
        <c:axId val="491314520"/>
        <c:scaling>
          <c:orientation val="minMax"/>
        </c:scaling>
        <c:delete val="0"/>
        <c:axPos val="l"/>
        <c:title>
          <c:tx>
            <c:rich>
              <a:bodyPr rot="-5400000" vert="horz"/>
              <a:lstStyle/>
              <a:p>
                <a:pPr>
                  <a:defRPr/>
                </a:pPr>
                <a:r>
                  <a:rPr lang="es-CO"/>
                  <a:t>Razón</a:t>
                </a:r>
              </a:p>
            </c:rich>
          </c:tx>
          <c:layout>
            <c:manualLayout>
              <c:xMode val="edge"/>
              <c:yMode val="edge"/>
              <c:x val="5.8700207318039292E-3"/>
              <c:y val="0.32125886587009439"/>
            </c:manualLayout>
          </c:layout>
          <c:overlay val="0"/>
          <c:spPr>
            <a:noFill/>
            <a:ln>
              <a:noFill/>
            </a:ln>
            <a:effectLst/>
          </c:spPr>
        </c:title>
        <c:numFmt formatCode="0.0" sourceLinked="1"/>
        <c:majorTickMark val="none"/>
        <c:minorTickMark val="none"/>
        <c:tickLblPos val="nextTo"/>
        <c:spPr>
          <a:noFill/>
          <a:ln>
            <a:noFill/>
          </a:ln>
          <a:effectLst/>
        </c:spPr>
        <c:txPr>
          <a:bodyPr rot="-60000000" vert="horz"/>
          <a:lstStyle/>
          <a:p>
            <a:pPr>
              <a:defRPr/>
            </a:pPr>
            <a:endParaRPr lang="en-US"/>
          </a:p>
        </c:txPr>
        <c:crossAx val="491309424"/>
        <c:crosses val="autoZero"/>
        <c:crossBetween val="between"/>
      </c:valAx>
      <c:spPr>
        <a:noFill/>
        <a:ln>
          <a:noFill/>
        </a:ln>
        <a:effectLst/>
      </c:spPr>
    </c:plotArea>
    <c:legend>
      <c:legendPos val="b"/>
      <c:layout>
        <c:manualLayout>
          <c:xMode val="edge"/>
          <c:yMode val="edge"/>
          <c:x val="6.9980727010675564E-2"/>
          <c:y val="0.8903181091866712"/>
          <c:w val="0.9094017552386221"/>
          <c:h val="6.6558836587947451E-2"/>
        </c:manualLayout>
      </c:layout>
      <c:overlay val="0"/>
      <c:spPr>
        <a:noFill/>
        <a:ln>
          <a:noFill/>
        </a:ln>
        <a:effectLst/>
      </c:spPr>
      <c:txPr>
        <a:bodyPr rot="0" vert="horz"/>
        <a:lstStyle/>
        <a:p>
          <a:pPr>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600" b="1">
          <a:solidFill>
            <a:sysClr val="windowText" lastClr="000000"/>
          </a:solidFill>
          <a:latin typeface="Arial Narrow" panose="020B0606020202030204" pitchFamily="34" charset="0"/>
          <a:cs typeface="Arial" pitchFamily="34"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611227980815528"/>
          <c:y val="3.5540299766427384E-2"/>
          <c:w val="0.87461904409089319"/>
          <c:h val="0.68254495870929233"/>
        </c:manualLayout>
      </c:layout>
      <c:areaChart>
        <c:grouping val="standard"/>
        <c:varyColors val="0"/>
        <c:ser>
          <c:idx val="3"/>
          <c:order val="1"/>
          <c:tx>
            <c:strRef>
              <c:f>HOSP!$A$75</c:f>
              <c:strCache>
                <c:ptCount val="1"/>
                <c:pt idx="0">
                  <c:v>Percentil 75</c:v>
                </c:pt>
              </c:strCache>
            </c:strRef>
          </c:tx>
          <c:spPr>
            <a:solidFill>
              <a:srgbClr val="C00000"/>
            </a:solidFill>
            <a:ln w="28575">
              <a:noFill/>
              <a:prstDash val="solid"/>
            </a:ln>
          </c:spPr>
          <c:val>
            <c:numRef>
              <c:f>HOSP!$B$75:$BA$75</c:f>
              <c:numCache>
                <c:formatCode>0.0</c:formatCode>
                <c:ptCount val="52"/>
                <c:pt idx="0">
                  <c:v>360.25</c:v>
                </c:pt>
                <c:pt idx="1">
                  <c:v>445.75</c:v>
                </c:pt>
                <c:pt idx="2">
                  <c:v>378.5</c:v>
                </c:pt>
                <c:pt idx="3">
                  <c:v>372</c:v>
                </c:pt>
                <c:pt idx="4">
                  <c:v>291</c:v>
                </c:pt>
                <c:pt idx="5">
                  <c:v>335</c:v>
                </c:pt>
                <c:pt idx="6">
                  <c:v>399.25</c:v>
                </c:pt>
                <c:pt idx="7">
                  <c:v>383.5</c:v>
                </c:pt>
                <c:pt idx="8">
                  <c:v>394</c:v>
                </c:pt>
                <c:pt idx="9">
                  <c:v>393.75</c:v>
                </c:pt>
                <c:pt idx="10">
                  <c:v>380</c:v>
                </c:pt>
                <c:pt idx="11">
                  <c:v>305.5</c:v>
                </c:pt>
                <c:pt idx="12">
                  <c:v>427.5</c:v>
                </c:pt>
                <c:pt idx="13">
                  <c:v>397.5</c:v>
                </c:pt>
                <c:pt idx="14">
                  <c:v>352</c:v>
                </c:pt>
                <c:pt idx="15">
                  <c:v>407.75</c:v>
                </c:pt>
                <c:pt idx="16">
                  <c:v>388</c:v>
                </c:pt>
                <c:pt idx="17">
                  <c:v>434</c:v>
                </c:pt>
                <c:pt idx="18">
                  <c:v>383.25</c:v>
                </c:pt>
                <c:pt idx="19">
                  <c:v>456.75</c:v>
                </c:pt>
                <c:pt idx="20">
                  <c:v>444.5</c:v>
                </c:pt>
                <c:pt idx="21">
                  <c:v>459.5</c:v>
                </c:pt>
                <c:pt idx="22">
                  <c:v>483</c:v>
                </c:pt>
                <c:pt idx="23">
                  <c:v>492.25</c:v>
                </c:pt>
                <c:pt idx="24">
                  <c:v>413.5</c:v>
                </c:pt>
                <c:pt idx="25">
                  <c:v>430.75</c:v>
                </c:pt>
                <c:pt idx="26">
                  <c:v>484.75</c:v>
                </c:pt>
                <c:pt idx="27">
                  <c:v>417.75</c:v>
                </c:pt>
                <c:pt idx="28">
                  <c:v>348.5</c:v>
                </c:pt>
                <c:pt idx="29">
                  <c:v>425.75</c:v>
                </c:pt>
                <c:pt idx="30">
                  <c:v>417.75</c:v>
                </c:pt>
                <c:pt idx="31">
                  <c:v>408</c:v>
                </c:pt>
                <c:pt idx="32">
                  <c:v>357.5</c:v>
                </c:pt>
                <c:pt idx="33">
                  <c:v>423.75</c:v>
                </c:pt>
                <c:pt idx="34">
                  <c:v>361.75</c:v>
                </c:pt>
                <c:pt idx="35">
                  <c:v>355</c:v>
                </c:pt>
                <c:pt idx="36">
                  <c:v>305.5</c:v>
                </c:pt>
                <c:pt idx="37">
                  <c:v>358</c:v>
                </c:pt>
                <c:pt idx="38">
                  <c:v>334</c:v>
                </c:pt>
                <c:pt idx="39">
                  <c:v>316.75</c:v>
                </c:pt>
                <c:pt idx="40">
                  <c:v>275.5</c:v>
                </c:pt>
                <c:pt idx="41">
                  <c:v>383.25</c:v>
                </c:pt>
                <c:pt idx="42">
                  <c:v>305.25</c:v>
                </c:pt>
                <c:pt idx="43">
                  <c:v>283.75</c:v>
                </c:pt>
                <c:pt idx="44">
                  <c:v>360.75</c:v>
                </c:pt>
                <c:pt idx="45">
                  <c:v>407.75</c:v>
                </c:pt>
                <c:pt idx="46">
                  <c:v>364.5</c:v>
                </c:pt>
                <c:pt idx="47">
                  <c:v>386.5</c:v>
                </c:pt>
                <c:pt idx="48">
                  <c:v>379.75</c:v>
                </c:pt>
                <c:pt idx="49">
                  <c:v>402</c:v>
                </c:pt>
                <c:pt idx="50">
                  <c:v>384.75</c:v>
                </c:pt>
                <c:pt idx="51">
                  <c:v>362.25</c:v>
                </c:pt>
              </c:numCache>
            </c:numRef>
          </c:val>
          <c:extLst>
            <c:ext xmlns:c16="http://schemas.microsoft.com/office/drawing/2014/chart" uri="{C3380CC4-5D6E-409C-BE32-E72D297353CC}">
              <c16:uniqueId val="{00000000-C8CA-48EE-BE37-1431BBBE0922}"/>
            </c:ext>
          </c:extLst>
        </c:ser>
        <c:ser>
          <c:idx val="1"/>
          <c:order val="2"/>
          <c:tx>
            <c:strRef>
              <c:f>HOSP!$A$73</c:f>
              <c:strCache>
                <c:ptCount val="1"/>
                <c:pt idx="0">
                  <c:v>Mediana</c:v>
                </c:pt>
              </c:strCache>
            </c:strRef>
          </c:tx>
          <c:spPr>
            <a:solidFill>
              <a:srgbClr val="FFC000"/>
            </a:solidFill>
            <a:ln w="28575" cap="rnd">
              <a:noFill/>
              <a:round/>
            </a:ln>
            <a:effectLst/>
          </c:spPr>
          <c:val>
            <c:numRef>
              <c:f>HOSP!$B$73:$BA$73</c:f>
              <c:numCache>
                <c:formatCode>0.0</c:formatCode>
                <c:ptCount val="52"/>
                <c:pt idx="0">
                  <c:v>298.5</c:v>
                </c:pt>
                <c:pt idx="1">
                  <c:v>382</c:v>
                </c:pt>
                <c:pt idx="2">
                  <c:v>295.5</c:v>
                </c:pt>
                <c:pt idx="3">
                  <c:v>289</c:v>
                </c:pt>
                <c:pt idx="4">
                  <c:v>215</c:v>
                </c:pt>
                <c:pt idx="5">
                  <c:v>262</c:v>
                </c:pt>
                <c:pt idx="6">
                  <c:v>333.5</c:v>
                </c:pt>
                <c:pt idx="7">
                  <c:v>355</c:v>
                </c:pt>
                <c:pt idx="8">
                  <c:v>349.5</c:v>
                </c:pt>
                <c:pt idx="9">
                  <c:v>314.5</c:v>
                </c:pt>
                <c:pt idx="10">
                  <c:v>316.5</c:v>
                </c:pt>
                <c:pt idx="11">
                  <c:v>268.5</c:v>
                </c:pt>
                <c:pt idx="12">
                  <c:v>394.5</c:v>
                </c:pt>
                <c:pt idx="13">
                  <c:v>297</c:v>
                </c:pt>
                <c:pt idx="14">
                  <c:v>274</c:v>
                </c:pt>
                <c:pt idx="15">
                  <c:v>311.5</c:v>
                </c:pt>
                <c:pt idx="16">
                  <c:v>278.5</c:v>
                </c:pt>
                <c:pt idx="17">
                  <c:v>383.5</c:v>
                </c:pt>
                <c:pt idx="18">
                  <c:v>346.5</c:v>
                </c:pt>
                <c:pt idx="19">
                  <c:v>422</c:v>
                </c:pt>
                <c:pt idx="20">
                  <c:v>337.5</c:v>
                </c:pt>
                <c:pt idx="21">
                  <c:v>334.5</c:v>
                </c:pt>
                <c:pt idx="22">
                  <c:v>439</c:v>
                </c:pt>
                <c:pt idx="23">
                  <c:v>399.5</c:v>
                </c:pt>
                <c:pt idx="24">
                  <c:v>363.5</c:v>
                </c:pt>
                <c:pt idx="25">
                  <c:v>340.5</c:v>
                </c:pt>
                <c:pt idx="26">
                  <c:v>391.5</c:v>
                </c:pt>
                <c:pt idx="27">
                  <c:v>404</c:v>
                </c:pt>
                <c:pt idx="28">
                  <c:v>311.5</c:v>
                </c:pt>
                <c:pt idx="29">
                  <c:v>371.5</c:v>
                </c:pt>
                <c:pt idx="30">
                  <c:v>393</c:v>
                </c:pt>
                <c:pt idx="31">
                  <c:v>356.5</c:v>
                </c:pt>
                <c:pt idx="32">
                  <c:v>269</c:v>
                </c:pt>
                <c:pt idx="33">
                  <c:v>377.5</c:v>
                </c:pt>
                <c:pt idx="34">
                  <c:v>319</c:v>
                </c:pt>
                <c:pt idx="35">
                  <c:v>318</c:v>
                </c:pt>
                <c:pt idx="36">
                  <c:v>255</c:v>
                </c:pt>
                <c:pt idx="37">
                  <c:v>315</c:v>
                </c:pt>
                <c:pt idx="38">
                  <c:v>308</c:v>
                </c:pt>
                <c:pt idx="39">
                  <c:v>269.5</c:v>
                </c:pt>
                <c:pt idx="40">
                  <c:v>242.5</c:v>
                </c:pt>
                <c:pt idx="41">
                  <c:v>309</c:v>
                </c:pt>
                <c:pt idx="42">
                  <c:v>280</c:v>
                </c:pt>
                <c:pt idx="43">
                  <c:v>269.5</c:v>
                </c:pt>
                <c:pt idx="44">
                  <c:v>270</c:v>
                </c:pt>
                <c:pt idx="45">
                  <c:v>310.5</c:v>
                </c:pt>
                <c:pt idx="46">
                  <c:v>338</c:v>
                </c:pt>
                <c:pt idx="47">
                  <c:v>317.5</c:v>
                </c:pt>
                <c:pt idx="48">
                  <c:v>343.5</c:v>
                </c:pt>
                <c:pt idx="49">
                  <c:v>374.5</c:v>
                </c:pt>
                <c:pt idx="50">
                  <c:v>334.5</c:v>
                </c:pt>
                <c:pt idx="51">
                  <c:v>294.5</c:v>
                </c:pt>
              </c:numCache>
            </c:numRef>
          </c:val>
          <c:extLst>
            <c:ext xmlns:c16="http://schemas.microsoft.com/office/drawing/2014/chart" uri="{C3380CC4-5D6E-409C-BE32-E72D297353CC}">
              <c16:uniqueId val="{00000001-C8CA-48EE-BE37-1431BBBE0922}"/>
            </c:ext>
          </c:extLst>
        </c:ser>
        <c:ser>
          <c:idx val="2"/>
          <c:order val="3"/>
          <c:tx>
            <c:strRef>
              <c:f>HOSP!$A$74</c:f>
              <c:strCache>
                <c:ptCount val="1"/>
                <c:pt idx="0">
                  <c:v>Percentil 25</c:v>
                </c:pt>
              </c:strCache>
            </c:strRef>
          </c:tx>
          <c:spPr>
            <a:solidFill>
              <a:srgbClr val="92D050"/>
            </a:solidFill>
            <a:ln w="28575" cap="rnd">
              <a:noFill/>
              <a:round/>
            </a:ln>
            <a:effectLst/>
          </c:spPr>
          <c:val>
            <c:numRef>
              <c:f>HOSP!$B$74:$BA$74</c:f>
              <c:numCache>
                <c:formatCode>0.0</c:formatCode>
                <c:ptCount val="52"/>
                <c:pt idx="0">
                  <c:v>265.25</c:v>
                </c:pt>
                <c:pt idx="1">
                  <c:v>277.75</c:v>
                </c:pt>
                <c:pt idx="2">
                  <c:v>199</c:v>
                </c:pt>
                <c:pt idx="3">
                  <c:v>182</c:v>
                </c:pt>
                <c:pt idx="4">
                  <c:v>180.25</c:v>
                </c:pt>
                <c:pt idx="5">
                  <c:v>171.75</c:v>
                </c:pt>
                <c:pt idx="6">
                  <c:v>209.25</c:v>
                </c:pt>
                <c:pt idx="7">
                  <c:v>231.25</c:v>
                </c:pt>
                <c:pt idx="8">
                  <c:v>222.5</c:v>
                </c:pt>
                <c:pt idx="9">
                  <c:v>235.25</c:v>
                </c:pt>
                <c:pt idx="10">
                  <c:v>224.5</c:v>
                </c:pt>
                <c:pt idx="11">
                  <c:v>236.75</c:v>
                </c:pt>
                <c:pt idx="12">
                  <c:v>242.25</c:v>
                </c:pt>
                <c:pt idx="13">
                  <c:v>237.75</c:v>
                </c:pt>
                <c:pt idx="14">
                  <c:v>193</c:v>
                </c:pt>
                <c:pt idx="15">
                  <c:v>192.75</c:v>
                </c:pt>
                <c:pt idx="16">
                  <c:v>197.5</c:v>
                </c:pt>
                <c:pt idx="17">
                  <c:v>272.25</c:v>
                </c:pt>
                <c:pt idx="18">
                  <c:v>235.5</c:v>
                </c:pt>
                <c:pt idx="19">
                  <c:v>268.75</c:v>
                </c:pt>
                <c:pt idx="20">
                  <c:v>203.5</c:v>
                </c:pt>
                <c:pt idx="21">
                  <c:v>229</c:v>
                </c:pt>
                <c:pt idx="22">
                  <c:v>276.5</c:v>
                </c:pt>
                <c:pt idx="23">
                  <c:v>253.5</c:v>
                </c:pt>
                <c:pt idx="24">
                  <c:v>192.75</c:v>
                </c:pt>
                <c:pt idx="25">
                  <c:v>223.25</c:v>
                </c:pt>
                <c:pt idx="26">
                  <c:v>209</c:v>
                </c:pt>
                <c:pt idx="27">
                  <c:v>180.25</c:v>
                </c:pt>
                <c:pt idx="28">
                  <c:v>183</c:v>
                </c:pt>
                <c:pt idx="29">
                  <c:v>208.5</c:v>
                </c:pt>
                <c:pt idx="30">
                  <c:v>186</c:v>
                </c:pt>
                <c:pt idx="31">
                  <c:v>255.5</c:v>
                </c:pt>
                <c:pt idx="32">
                  <c:v>160.25</c:v>
                </c:pt>
                <c:pt idx="33">
                  <c:v>200.75</c:v>
                </c:pt>
                <c:pt idx="34">
                  <c:v>205</c:v>
                </c:pt>
                <c:pt idx="35">
                  <c:v>245.75</c:v>
                </c:pt>
                <c:pt idx="36">
                  <c:v>156.5</c:v>
                </c:pt>
                <c:pt idx="37">
                  <c:v>215.75</c:v>
                </c:pt>
                <c:pt idx="38">
                  <c:v>231.75</c:v>
                </c:pt>
                <c:pt idx="39">
                  <c:v>213.25</c:v>
                </c:pt>
                <c:pt idx="40">
                  <c:v>189.25</c:v>
                </c:pt>
                <c:pt idx="41">
                  <c:v>205.5</c:v>
                </c:pt>
                <c:pt idx="42">
                  <c:v>183.5</c:v>
                </c:pt>
                <c:pt idx="43">
                  <c:v>215.5</c:v>
                </c:pt>
                <c:pt idx="44">
                  <c:v>189.75</c:v>
                </c:pt>
                <c:pt idx="45">
                  <c:v>278.5</c:v>
                </c:pt>
                <c:pt idx="46">
                  <c:v>253</c:v>
                </c:pt>
                <c:pt idx="47">
                  <c:v>250.75</c:v>
                </c:pt>
                <c:pt idx="48">
                  <c:v>236</c:v>
                </c:pt>
                <c:pt idx="49">
                  <c:v>245.75</c:v>
                </c:pt>
                <c:pt idx="50">
                  <c:v>290.25</c:v>
                </c:pt>
                <c:pt idx="51">
                  <c:v>205</c:v>
                </c:pt>
              </c:numCache>
            </c:numRef>
          </c:val>
          <c:extLst>
            <c:ext xmlns:c16="http://schemas.microsoft.com/office/drawing/2014/chart" uri="{C3380CC4-5D6E-409C-BE32-E72D297353CC}">
              <c16:uniqueId val="{00000002-C8CA-48EE-BE37-1431BBBE0922}"/>
            </c:ext>
          </c:extLst>
        </c:ser>
        <c:dLbls>
          <c:showLegendKey val="0"/>
          <c:showVal val="0"/>
          <c:showCatName val="0"/>
          <c:showSerName val="0"/>
          <c:showPercent val="0"/>
          <c:showBubbleSize val="0"/>
        </c:dLbls>
        <c:axId val="491307072"/>
        <c:axId val="491307464"/>
      </c:areaChart>
      <c:scatterChart>
        <c:scatterStyle val="lineMarker"/>
        <c:varyColors val="0"/>
        <c:ser>
          <c:idx val="0"/>
          <c:order val="0"/>
          <c:tx>
            <c:strRef>
              <c:f>HOSP!$A$72</c:f>
              <c:strCache>
                <c:ptCount val="1"/>
                <c:pt idx="0">
                  <c:v>2022</c:v>
                </c:pt>
              </c:strCache>
            </c:strRef>
          </c:tx>
          <c:spPr>
            <a:ln w="19050">
              <a:solidFill>
                <a:schemeClr val="tx1"/>
              </a:solidFill>
            </a:ln>
          </c:spPr>
          <c:marker>
            <c:symbol val="circle"/>
            <c:size val="5"/>
            <c:spPr>
              <a:solidFill>
                <a:schemeClr val="tx1"/>
              </a:solidFill>
              <a:ln w="9525">
                <a:solidFill>
                  <a:schemeClr val="tx1"/>
                </a:solidFill>
                <a:prstDash val="sysDash"/>
              </a:ln>
              <a:effectLst/>
            </c:spPr>
          </c:marker>
          <c:yVal>
            <c:numRef>
              <c:f>HOSP!$B$72:$AO$72</c:f>
              <c:numCache>
                <c:formatCode>General</c:formatCode>
                <c:ptCount val="40"/>
                <c:pt idx="0">
                  <c:v>590</c:v>
                </c:pt>
                <c:pt idx="1">
                  <c:v>696</c:v>
                </c:pt>
                <c:pt idx="2">
                  <c:v>727</c:v>
                </c:pt>
                <c:pt idx="3">
                  <c:v>657</c:v>
                </c:pt>
                <c:pt idx="4">
                  <c:v>626</c:v>
                </c:pt>
                <c:pt idx="5">
                  <c:v>562</c:v>
                </c:pt>
                <c:pt idx="6">
                  <c:v>532</c:v>
                </c:pt>
                <c:pt idx="7">
                  <c:v>576</c:v>
                </c:pt>
                <c:pt idx="8">
                  <c:v>488</c:v>
                </c:pt>
                <c:pt idx="9">
                  <c:v>424</c:v>
                </c:pt>
                <c:pt idx="10">
                  <c:v>400</c:v>
                </c:pt>
                <c:pt idx="11">
                  <c:v>449</c:v>
                </c:pt>
                <c:pt idx="12">
                  <c:v>423</c:v>
                </c:pt>
                <c:pt idx="13">
                  <c:v>434</c:v>
                </c:pt>
                <c:pt idx="14">
                  <c:v>506</c:v>
                </c:pt>
                <c:pt idx="15">
                  <c:v>471</c:v>
                </c:pt>
                <c:pt idx="16">
                  <c:v>513</c:v>
                </c:pt>
                <c:pt idx="17">
                  <c:v>517</c:v>
                </c:pt>
                <c:pt idx="18">
                  <c:v>578</c:v>
                </c:pt>
                <c:pt idx="19">
                  <c:v>583</c:v>
                </c:pt>
                <c:pt idx="20">
                  <c:v>603</c:v>
                </c:pt>
                <c:pt idx="21">
                  <c:v>740</c:v>
                </c:pt>
                <c:pt idx="22">
                  <c:v>650</c:v>
                </c:pt>
                <c:pt idx="23">
                  <c:v>635</c:v>
                </c:pt>
                <c:pt idx="24">
                  <c:v>566</c:v>
                </c:pt>
                <c:pt idx="25">
                  <c:v>681</c:v>
                </c:pt>
                <c:pt idx="26">
                  <c:v>566</c:v>
                </c:pt>
                <c:pt idx="27">
                  <c:v>577</c:v>
                </c:pt>
                <c:pt idx="28">
                  <c:v>646</c:v>
                </c:pt>
                <c:pt idx="29">
                  <c:v>588</c:v>
                </c:pt>
                <c:pt idx="30">
                  <c:v>580</c:v>
                </c:pt>
                <c:pt idx="31">
                  <c:v>460</c:v>
                </c:pt>
                <c:pt idx="32">
                  <c:v>453</c:v>
                </c:pt>
                <c:pt idx="33">
                  <c:v>451</c:v>
                </c:pt>
                <c:pt idx="34">
                  <c:v>500</c:v>
                </c:pt>
                <c:pt idx="35">
                  <c:v>512</c:v>
                </c:pt>
                <c:pt idx="36">
                  <c:v>489</c:v>
                </c:pt>
                <c:pt idx="37">
                  <c:v>397</c:v>
                </c:pt>
                <c:pt idx="38">
                  <c:v>492</c:v>
                </c:pt>
                <c:pt idx="39">
                  <c:v>429</c:v>
                </c:pt>
              </c:numCache>
            </c:numRef>
          </c:yVal>
          <c:smooth val="0"/>
          <c:extLst>
            <c:ext xmlns:c16="http://schemas.microsoft.com/office/drawing/2014/chart" uri="{C3380CC4-5D6E-409C-BE32-E72D297353CC}">
              <c16:uniqueId val="{00000003-C8CA-48EE-BE37-1431BBBE0922}"/>
            </c:ext>
          </c:extLst>
        </c:ser>
        <c:ser>
          <c:idx val="4"/>
          <c:order val="4"/>
          <c:tx>
            <c:strRef>
              <c:f>HOSP!$A$71</c:f>
              <c:strCache>
                <c:ptCount val="1"/>
                <c:pt idx="0">
                  <c:v>2021</c:v>
                </c:pt>
              </c:strCache>
            </c:strRef>
          </c:tx>
          <c:spPr>
            <a:ln>
              <a:solidFill>
                <a:schemeClr val="bg1">
                  <a:lumMod val="50000"/>
                </a:schemeClr>
              </a:solidFill>
              <a:prstDash val="sysDash"/>
            </a:ln>
          </c:spPr>
          <c:marker>
            <c:symbol val="none"/>
          </c:marker>
          <c:yVal>
            <c:numRef>
              <c:f>HOSP!$B$71:$AZ$71</c:f>
              <c:numCache>
                <c:formatCode>General</c:formatCode>
                <c:ptCount val="51"/>
                <c:pt idx="0">
                  <c:v>577</c:v>
                </c:pt>
                <c:pt idx="1">
                  <c:v>667</c:v>
                </c:pt>
                <c:pt idx="2">
                  <c:v>538</c:v>
                </c:pt>
                <c:pt idx="3">
                  <c:v>426</c:v>
                </c:pt>
                <c:pt idx="4">
                  <c:v>382</c:v>
                </c:pt>
                <c:pt idx="5">
                  <c:v>321</c:v>
                </c:pt>
                <c:pt idx="6">
                  <c:v>430</c:v>
                </c:pt>
                <c:pt idx="7">
                  <c:v>384</c:v>
                </c:pt>
                <c:pt idx="8">
                  <c:v>360</c:v>
                </c:pt>
                <c:pt idx="9">
                  <c:v>338</c:v>
                </c:pt>
                <c:pt idx="10">
                  <c:v>303</c:v>
                </c:pt>
                <c:pt idx="11">
                  <c:v>466</c:v>
                </c:pt>
                <c:pt idx="12">
                  <c:v>607</c:v>
                </c:pt>
                <c:pt idx="13">
                  <c:v>696</c:v>
                </c:pt>
                <c:pt idx="14">
                  <c:v>843</c:v>
                </c:pt>
                <c:pt idx="15">
                  <c:v>706</c:v>
                </c:pt>
                <c:pt idx="16">
                  <c:v>813</c:v>
                </c:pt>
                <c:pt idx="17">
                  <c:v>849</c:v>
                </c:pt>
                <c:pt idx="18">
                  <c:v>561</c:v>
                </c:pt>
                <c:pt idx="19">
                  <c:v>1095</c:v>
                </c:pt>
                <c:pt idx="20">
                  <c:v>747</c:v>
                </c:pt>
                <c:pt idx="21">
                  <c:v>722</c:v>
                </c:pt>
                <c:pt idx="22">
                  <c:v>806</c:v>
                </c:pt>
                <c:pt idx="23">
                  <c:v>569</c:v>
                </c:pt>
                <c:pt idx="24">
                  <c:v>955</c:v>
                </c:pt>
                <c:pt idx="25">
                  <c:v>892</c:v>
                </c:pt>
                <c:pt idx="26">
                  <c:v>1055</c:v>
                </c:pt>
                <c:pt idx="27">
                  <c:v>909</c:v>
                </c:pt>
                <c:pt idx="28">
                  <c:v>717</c:v>
                </c:pt>
                <c:pt idx="29">
                  <c:v>598</c:v>
                </c:pt>
                <c:pt idx="30">
                  <c:v>535</c:v>
                </c:pt>
                <c:pt idx="31">
                  <c:v>464</c:v>
                </c:pt>
                <c:pt idx="32">
                  <c:v>488</c:v>
                </c:pt>
                <c:pt idx="33">
                  <c:v>478</c:v>
                </c:pt>
                <c:pt idx="34">
                  <c:v>538</c:v>
                </c:pt>
                <c:pt idx="35">
                  <c:v>524</c:v>
                </c:pt>
                <c:pt idx="36">
                  <c:v>552</c:v>
                </c:pt>
                <c:pt idx="37">
                  <c:v>525</c:v>
                </c:pt>
                <c:pt idx="38">
                  <c:v>558</c:v>
                </c:pt>
                <c:pt idx="39">
                  <c:v>516</c:v>
                </c:pt>
                <c:pt idx="40">
                  <c:v>484</c:v>
                </c:pt>
                <c:pt idx="41">
                  <c:v>574</c:v>
                </c:pt>
                <c:pt idx="42">
                  <c:v>424</c:v>
                </c:pt>
                <c:pt idx="43">
                  <c:v>553</c:v>
                </c:pt>
                <c:pt idx="44">
                  <c:v>479</c:v>
                </c:pt>
                <c:pt idx="45">
                  <c:v>583</c:v>
                </c:pt>
                <c:pt idx="46">
                  <c:v>598</c:v>
                </c:pt>
                <c:pt idx="47">
                  <c:v>470</c:v>
                </c:pt>
                <c:pt idx="48">
                  <c:v>506</c:v>
                </c:pt>
                <c:pt idx="49">
                  <c:v>519</c:v>
                </c:pt>
                <c:pt idx="50">
                  <c:v>542</c:v>
                </c:pt>
              </c:numCache>
            </c:numRef>
          </c:yVal>
          <c:smooth val="0"/>
          <c:extLst>
            <c:ext xmlns:c16="http://schemas.microsoft.com/office/drawing/2014/chart" uri="{C3380CC4-5D6E-409C-BE32-E72D297353CC}">
              <c16:uniqueId val="{00000004-C8CA-48EE-BE37-1431BBBE0922}"/>
            </c:ext>
          </c:extLst>
        </c:ser>
        <c:dLbls>
          <c:showLegendKey val="0"/>
          <c:showVal val="0"/>
          <c:showCatName val="0"/>
          <c:showSerName val="0"/>
          <c:showPercent val="0"/>
          <c:showBubbleSize val="0"/>
        </c:dLbls>
        <c:axId val="491307072"/>
        <c:axId val="491307464"/>
      </c:scatterChart>
      <c:catAx>
        <c:axId val="491307072"/>
        <c:scaling>
          <c:orientation val="minMax"/>
        </c:scaling>
        <c:delete val="0"/>
        <c:axPos val="b"/>
        <c:title>
          <c:tx>
            <c:rich>
              <a:bodyPr/>
              <a:lstStyle/>
              <a:p>
                <a:pPr>
                  <a:defRPr/>
                </a:pPr>
                <a:r>
                  <a:rPr lang="en-US"/>
                  <a:t>Semanas epidemiológicas</a:t>
                </a:r>
              </a:p>
            </c:rich>
          </c:tx>
          <c:layout>
            <c:manualLayout>
              <c:xMode val="edge"/>
              <c:yMode val="edge"/>
              <c:x val="0.38074539917120998"/>
              <c:y val="0.82525926203917654"/>
            </c:manualLayout>
          </c:layout>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b="1"/>
            </a:pPr>
            <a:endParaRPr lang="en-US"/>
          </a:p>
        </c:txPr>
        <c:crossAx val="491307464"/>
        <c:crosses val="autoZero"/>
        <c:auto val="1"/>
        <c:lblAlgn val="ctr"/>
        <c:lblOffset val="100"/>
        <c:noMultiLvlLbl val="0"/>
      </c:catAx>
      <c:valAx>
        <c:axId val="491307464"/>
        <c:scaling>
          <c:orientation val="minMax"/>
        </c:scaling>
        <c:delete val="0"/>
        <c:axPos val="l"/>
        <c:title>
          <c:tx>
            <c:rich>
              <a:bodyPr/>
              <a:lstStyle/>
              <a:p>
                <a:pPr>
                  <a:defRPr/>
                </a:pPr>
                <a:r>
                  <a:rPr lang="es-CO"/>
                  <a:t>Número de consultas</a:t>
                </a:r>
              </a:p>
            </c:rich>
          </c:tx>
          <c:overlay val="0"/>
        </c:title>
        <c:numFmt formatCode="0" sourceLinked="0"/>
        <c:majorTickMark val="none"/>
        <c:minorTickMark val="none"/>
        <c:tickLblPos val="nextTo"/>
        <c:spPr>
          <a:ln w="6350">
            <a:noFill/>
          </a:ln>
        </c:spPr>
        <c:txPr>
          <a:bodyPr rot="-60000000" vert="horz"/>
          <a:lstStyle/>
          <a:p>
            <a:pPr>
              <a:defRPr b="1"/>
            </a:pPr>
            <a:endParaRPr lang="en-US"/>
          </a:p>
        </c:txPr>
        <c:crossAx val="491307072"/>
        <c:crosses val="autoZero"/>
        <c:crossBetween val="between"/>
      </c:valAx>
      <c:spPr>
        <a:noFill/>
        <a:ln w="25400">
          <a:noFill/>
        </a:ln>
      </c:spPr>
    </c:plotArea>
    <c:legend>
      <c:legendPos val="b"/>
      <c:layout>
        <c:manualLayout>
          <c:xMode val="edge"/>
          <c:yMode val="edge"/>
          <c:x val="0.11993281585733404"/>
          <c:y val="0.92466882383903581"/>
          <c:w val="0.8612485674489313"/>
          <c:h val="5.5945626841404583E-2"/>
        </c:manualLayout>
      </c:layout>
      <c:overlay val="0"/>
      <c:spPr>
        <a:noFill/>
        <a:ln w="25400">
          <a:noFill/>
        </a:ln>
      </c:spPr>
      <c:txPr>
        <a:bodyPr rot="0" vert="horz"/>
        <a:lstStyle/>
        <a:p>
          <a:pPr>
            <a:defRPr b="1"/>
          </a:pPr>
          <a:endParaRPr lang="en-US"/>
        </a:p>
      </c:txPr>
    </c:legend>
    <c:plotVisOnly val="1"/>
    <c:dispBlanksAs val="gap"/>
    <c:showDLblsOverMax val="0"/>
  </c:chart>
  <c:spPr>
    <a:noFill/>
    <a:ln w="9525" cap="flat" cmpd="sng" algn="ctr">
      <a:noFill/>
      <a:round/>
    </a:ln>
    <a:effectLst/>
  </c:spPr>
  <c:txPr>
    <a:bodyPr/>
    <a:lstStyle/>
    <a:p>
      <a:pPr>
        <a:defRPr>
          <a:solidFill>
            <a:sysClr val="windowText" lastClr="000000"/>
          </a:solidFill>
          <a:latin typeface="Arial Narrow" panose="020B0606020202030204" pitchFamily="34" charset="0"/>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48268301815686"/>
          <c:y val="6.7846107960868304E-2"/>
          <c:w val="0.82940558979638546"/>
          <c:h val="0.58968712480375385"/>
        </c:manualLayout>
      </c:layout>
      <c:lineChart>
        <c:grouping val="standard"/>
        <c:varyColors val="0"/>
        <c:ser>
          <c:idx val="0"/>
          <c:order val="0"/>
          <c:tx>
            <c:strRef>
              <c:f>HOSP!$B$126</c:f>
              <c:strCache>
                <c:ptCount val="1"/>
                <c:pt idx="0">
                  <c:v>Límite inferior</c:v>
                </c:pt>
              </c:strCache>
            </c:strRef>
          </c:tx>
          <c:spPr>
            <a:ln w="38100" cap="rnd">
              <a:solidFill>
                <a:schemeClr val="accent1"/>
              </a:solidFill>
              <a:round/>
            </a:ln>
            <a:effectLst/>
          </c:spPr>
          <c:marker>
            <c:symbol val="none"/>
          </c:marker>
          <c:cat>
            <c:numRef>
              <c:f>IRA!$C$110:$BB$110</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HOSP!$C$126:$BC$126</c:f>
              <c:numCache>
                <c:formatCode>0.0</c:formatCode>
                <c:ptCount val="53"/>
                <c:pt idx="0">
                  <c:v>0.42900550279588001</c:v>
                </c:pt>
                <c:pt idx="1">
                  <c:v>0.3880757393203873</c:v>
                </c:pt>
                <c:pt idx="2">
                  <c:v>0.29011854484405952</c:v>
                </c:pt>
                <c:pt idx="3">
                  <c:v>0.24132412589021612</c:v>
                </c:pt>
                <c:pt idx="4">
                  <c:v>0.23494371380896939</c:v>
                </c:pt>
                <c:pt idx="5">
                  <c:v>0.23138213786676065</c:v>
                </c:pt>
                <c:pt idx="6">
                  <c:v>0.19671003593513647</c:v>
                </c:pt>
                <c:pt idx="7">
                  <c:v>0.22732566873628546</c:v>
                </c:pt>
                <c:pt idx="8">
                  <c:v>0.25708330920926437</c:v>
                </c:pt>
                <c:pt idx="9">
                  <c:v>0.32786644810771115</c:v>
                </c:pt>
                <c:pt idx="10">
                  <c:v>0.44226810962944907</c:v>
                </c:pt>
                <c:pt idx="11">
                  <c:v>0.39852934591149547</c:v>
                </c:pt>
                <c:pt idx="12">
                  <c:v>0.39770861070095864</c:v>
                </c:pt>
                <c:pt idx="13">
                  <c:v>0.3545045764002972</c:v>
                </c:pt>
                <c:pt idx="14">
                  <c:v>0.29651586902559024</c:v>
                </c:pt>
                <c:pt idx="15">
                  <c:v>0.26551475514429201</c:v>
                </c:pt>
                <c:pt idx="16">
                  <c:v>0.16510247912194287</c:v>
                </c:pt>
                <c:pt idx="17">
                  <c:v>0.22811950028938877</c:v>
                </c:pt>
                <c:pt idx="18">
                  <c:v>0.26929009359400047</c:v>
                </c:pt>
                <c:pt idx="19">
                  <c:v>0.3011029809226542</c:v>
                </c:pt>
                <c:pt idx="20">
                  <c:v>0.20309725986575666</c:v>
                </c:pt>
                <c:pt idx="21">
                  <c:v>0.1724404753172748</c:v>
                </c:pt>
                <c:pt idx="22">
                  <c:v>0.21023829295477869</c:v>
                </c:pt>
                <c:pt idx="23">
                  <c:v>0.1989201496372992</c:v>
                </c:pt>
                <c:pt idx="24">
                  <c:v>0.13468086917450406</c:v>
                </c:pt>
                <c:pt idx="25">
                  <c:v>6.1679288746964822E-2</c:v>
                </c:pt>
                <c:pt idx="26">
                  <c:v>4.2563600353830333E-2</c:v>
                </c:pt>
                <c:pt idx="27">
                  <c:v>4.3086424015417291E-2</c:v>
                </c:pt>
                <c:pt idx="28">
                  <c:v>9.903005853834157E-2</c:v>
                </c:pt>
                <c:pt idx="29">
                  <c:v>0.13794837168542573</c:v>
                </c:pt>
                <c:pt idx="30">
                  <c:v>0.19016068489174098</c:v>
                </c:pt>
                <c:pt idx="31">
                  <c:v>0.17105560531625152</c:v>
                </c:pt>
                <c:pt idx="32">
                  <c:v>0.18985319806303746</c:v>
                </c:pt>
                <c:pt idx="33">
                  <c:v>0.17791605812231159</c:v>
                </c:pt>
                <c:pt idx="34">
                  <c:v>0.25928979258784746</c:v>
                </c:pt>
                <c:pt idx="35">
                  <c:v>0.29894265868962566</c:v>
                </c:pt>
                <c:pt idx="36">
                  <c:v>0.30196377275570097</c:v>
                </c:pt>
                <c:pt idx="37">
                  <c:v>0.31000473297755637</c:v>
                </c:pt>
                <c:pt idx="38">
                  <c:v>0.34996726800011757</c:v>
                </c:pt>
                <c:pt idx="39">
                  <c:v>0.341466853651619</c:v>
                </c:pt>
                <c:pt idx="40">
                  <c:v>0.29081763755888557</c:v>
                </c:pt>
                <c:pt idx="41">
                  <c:v>0.27743218813523995</c:v>
                </c:pt>
                <c:pt idx="42">
                  <c:v>0.33844049456867786</c:v>
                </c:pt>
                <c:pt idx="43">
                  <c:v>0.33739755930481208</c:v>
                </c:pt>
                <c:pt idx="44">
                  <c:v>0.31068755092166567</c:v>
                </c:pt>
                <c:pt idx="45">
                  <c:v>0.37762601458186396</c:v>
                </c:pt>
                <c:pt idx="46">
                  <c:v>0.26071874453998112</c:v>
                </c:pt>
                <c:pt idx="47">
                  <c:v>0.25455919145809325</c:v>
                </c:pt>
                <c:pt idx="48">
                  <c:v>0.21905503668963444</c:v>
                </c:pt>
                <c:pt idx="49">
                  <c:v>0.40627925582712188</c:v>
                </c:pt>
                <c:pt idx="50">
                  <c:v>0.40726040686701381</c:v>
                </c:pt>
                <c:pt idx="51">
                  <c:v>0.50120700543875374</c:v>
                </c:pt>
                <c:pt idx="52">
                  <c:v>0.48419525217708859</c:v>
                </c:pt>
              </c:numCache>
            </c:numRef>
          </c:val>
          <c:smooth val="0"/>
          <c:extLst>
            <c:ext xmlns:c16="http://schemas.microsoft.com/office/drawing/2014/chart" uri="{C3380CC4-5D6E-409C-BE32-E72D297353CC}">
              <c16:uniqueId val="{00000000-E1F3-4C81-983F-4AC4E179558D}"/>
            </c:ext>
          </c:extLst>
        </c:ser>
        <c:ser>
          <c:idx val="1"/>
          <c:order val="1"/>
          <c:tx>
            <c:strRef>
              <c:f>HOSP!$B$127</c:f>
              <c:strCache>
                <c:ptCount val="1"/>
                <c:pt idx="0">
                  <c:v>Límite superior</c:v>
                </c:pt>
              </c:strCache>
            </c:strRef>
          </c:tx>
          <c:spPr>
            <a:ln w="38100" cap="rnd">
              <a:solidFill>
                <a:schemeClr val="accent2"/>
              </a:solidFill>
              <a:round/>
            </a:ln>
            <a:effectLst/>
          </c:spPr>
          <c:marker>
            <c:symbol val="none"/>
          </c:marker>
          <c:cat>
            <c:numRef>
              <c:f>IRA!$C$110:$BB$110</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HOSP!$C$127:$BC$127</c:f>
              <c:numCache>
                <c:formatCode>0.0</c:formatCode>
                <c:ptCount val="53"/>
                <c:pt idx="0">
                  <c:v>1.5709944972041199</c:v>
                </c:pt>
                <c:pt idx="1">
                  <c:v>1.6119242606796127</c:v>
                </c:pt>
                <c:pt idx="2">
                  <c:v>1.7098814551559405</c:v>
                </c:pt>
                <c:pt idx="3">
                  <c:v>1.7586758741097839</c:v>
                </c:pt>
                <c:pt idx="4">
                  <c:v>1.7650562861910306</c:v>
                </c:pt>
                <c:pt idx="5">
                  <c:v>1.7686178621332393</c:v>
                </c:pt>
                <c:pt idx="6">
                  <c:v>1.8032899640648634</c:v>
                </c:pt>
                <c:pt idx="7">
                  <c:v>1.7726743312637145</c:v>
                </c:pt>
                <c:pt idx="8">
                  <c:v>1.7429166907907356</c:v>
                </c:pt>
                <c:pt idx="9">
                  <c:v>1.6721335518922888</c:v>
                </c:pt>
                <c:pt idx="10">
                  <c:v>1.557731890370551</c:v>
                </c:pt>
                <c:pt idx="11">
                  <c:v>1.6014706540885046</c:v>
                </c:pt>
                <c:pt idx="12">
                  <c:v>1.6022913892990414</c:v>
                </c:pt>
                <c:pt idx="13">
                  <c:v>1.6454954235997028</c:v>
                </c:pt>
                <c:pt idx="14">
                  <c:v>1.7034841309744098</c:v>
                </c:pt>
                <c:pt idx="15">
                  <c:v>1.734485244855708</c:v>
                </c:pt>
                <c:pt idx="16">
                  <c:v>1.8348975208780571</c:v>
                </c:pt>
                <c:pt idx="17">
                  <c:v>1.7718804997106112</c:v>
                </c:pt>
                <c:pt idx="18">
                  <c:v>1.7307099064059996</c:v>
                </c:pt>
                <c:pt idx="19">
                  <c:v>1.6988970190773458</c:v>
                </c:pt>
                <c:pt idx="20">
                  <c:v>1.7969027401342434</c:v>
                </c:pt>
                <c:pt idx="21">
                  <c:v>1.8275595246827252</c:v>
                </c:pt>
                <c:pt idx="22">
                  <c:v>1.7897617070452214</c:v>
                </c:pt>
                <c:pt idx="23">
                  <c:v>1.8010798503627008</c:v>
                </c:pt>
                <c:pt idx="24">
                  <c:v>1.8653191308254959</c:v>
                </c:pt>
                <c:pt idx="25">
                  <c:v>1.9383207112530352</c:v>
                </c:pt>
                <c:pt idx="26">
                  <c:v>1.9574363996461697</c:v>
                </c:pt>
                <c:pt idx="27">
                  <c:v>1.9569135759845828</c:v>
                </c:pt>
                <c:pt idx="28">
                  <c:v>1.9009699414616583</c:v>
                </c:pt>
                <c:pt idx="29">
                  <c:v>1.8620516283145743</c:v>
                </c:pt>
                <c:pt idx="30">
                  <c:v>1.809839315108259</c:v>
                </c:pt>
                <c:pt idx="31">
                  <c:v>1.8289443946837485</c:v>
                </c:pt>
                <c:pt idx="32">
                  <c:v>1.8101468019369626</c:v>
                </c:pt>
                <c:pt idx="33">
                  <c:v>1.8220839418776884</c:v>
                </c:pt>
                <c:pt idx="34">
                  <c:v>1.7407102074121525</c:v>
                </c:pt>
                <c:pt idx="35">
                  <c:v>1.7010573413103742</c:v>
                </c:pt>
                <c:pt idx="36">
                  <c:v>1.698036227244299</c:v>
                </c:pt>
                <c:pt idx="37">
                  <c:v>1.6899952670224436</c:v>
                </c:pt>
                <c:pt idx="38">
                  <c:v>1.6500327319998824</c:v>
                </c:pt>
                <c:pt idx="39">
                  <c:v>1.658533146348381</c:v>
                </c:pt>
                <c:pt idx="40">
                  <c:v>1.7091823624411144</c:v>
                </c:pt>
                <c:pt idx="41">
                  <c:v>1.72256781186476</c:v>
                </c:pt>
                <c:pt idx="42">
                  <c:v>1.6615595054313221</c:v>
                </c:pt>
                <c:pt idx="43">
                  <c:v>1.662602440695188</c:v>
                </c:pt>
                <c:pt idx="44">
                  <c:v>1.6893124490783342</c:v>
                </c:pt>
                <c:pt idx="45">
                  <c:v>1.622373985418136</c:v>
                </c:pt>
                <c:pt idx="46">
                  <c:v>1.739281255460019</c:v>
                </c:pt>
                <c:pt idx="47">
                  <c:v>1.7454408085419066</c:v>
                </c:pt>
                <c:pt idx="48">
                  <c:v>1.7809449633103656</c:v>
                </c:pt>
                <c:pt idx="49">
                  <c:v>1.5937207441728782</c:v>
                </c:pt>
                <c:pt idx="50">
                  <c:v>1.5927395931329862</c:v>
                </c:pt>
                <c:pt idx="51">
                  <c:v>1.4987929945612462</c:v>
                </c:pt>
                <c:pt idx="52">
                  <c:v>1.5158047478229113</c:v>
                </c:pt>
              </c:numCache>
            </c:numRef>
          </c:val>
          <c:smooth val="0"/>
          <c:extLst>
            <c:ext xmlns:c16="http://schemas.microsoft.com/office/drawing/2014/chart" uri="{C3380CC4-5D6E-409C-BE32-E72D297353CC}">
              <c16:uniqueId val="{00000001-E1F3-4C81-983F-4AC4E179558D}"/>
            </c:ext>
          </c:extLst>
        </c:ser>
        <c:ser>
          <c:idx val="2"/>
          <c:order val="2"/>
          <c:tx>
            <c:strRef>
              <c:f>HOSP!$B$128</c:f>
              <c:strCache>
                <c:ptCount val="1"/>
                <c:pt idx="0">
                  <c:v>Razón observada</c:v>
                </c:pt>
              </c:strCache>
            </c:strRef>
          </c:tx>
          <c:spPr>
            <a:ln w="28575" cap="rnd">
              <a:noFill/>
              <a:round/>
            </a:ln>
            <a:effectLst/>
          </c:spPr>
          <c:marker>
            <c:symbol val="circle"/>
            <c:size val="4"/>
          </c:marker>
          <c:cat>
            <c:numRef>
              <c:f>IRA!$C$110:$BB$110</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HOSP!$C$128:$BB$128</c:f>
              <c:numCache>
                <c:formatCode>General</c:formatCode>
                <c:ptCount val="52"/>
                <c:pt idx="0">
                  <c:v>1.865776528460998</c:v>
                </c:pt>
                <c:pt idx="1">
                  <c:v>2.2114739629302735</c:v>
                </c:pt>
                <c:pt idx="2">
                  <c:v>2.3758169934640523</c:v>
                </c:pt>
                <c:pt idx="3">
                  <c:v>2.4075732899022797</c:v>
                </c:pt>
                <c:pt idx="4">
                  <c:v>2.3928647271182846</c:v>
                </c:pt>
                <c:pt idx="5">
                  <c:v>2.0649112063686466</c:v>
                </c:pt>
                <c:pt idx="6">
                  <c:v>1.7713651498335183</c:v>
                </c:pt>
                <c:pt idx="7">
                  <c:v>1.7434000336304019</c:v>
                </c:pt>
                <c:pt idx="8">
                  <c:v>1.4603491271820448</c:v>
                </c:pt>
                <c:pt idx="9">
                  <c:v>1.3179070972198239</c:v>
                </c:pt>
                <c:pt idx="10">
                  <c:v>1.340033500837521</c:v>
                </c:pt>
                <c:pt idx="11">
                  <c:v>1.4707916287534122</c:v>
                </c:pt>
                <c:pt idx="12">
                  <c:v>1.3699172364159771</c:v>
                </c:pt>
                <c:pt idx="13">
                  <c:v>1.3954983922829582</c:v>
                </c:pt>
                <c:pt idx="14">
                  <c:v>1.6951423785594639</c:v>
                </c:pt>
                <c:pt idx="15">
                  <c:v>1.6124001521491063</c:v>
                </c:pt>
                <c:pt idx="16">
                  <c:v>1.5709424974481117</c:v>
                </c:pt>
                <c:pt idx="17">
                  <c:v>1.5640336134453783</c:v>
                </c:pt>
                <c:pt idx="18">
                  <c:v>1.6218238503507403</c:v>
                </c:pt>
                <c:pt idx="19">
                  <c:v>1.7240019714144899</c:v>
                </c:pt>
                <c:pt idx="20">
                  <c:v>1.7152338811630847</c:v>
                </c:pt>
                <c:pt idx="21">
                  <c:v>2.0587326120556413</c:v>
                </c:pt>
                <c:pt idx="22">
                  <c:v>1.7125292740046838</c:v>
                </c:pt>
                <c:pt idx="23">
                  <c:v>1.6986179224253233</c:v>
                </c:pt>
                <c:pt idx="24">
                  <c:v>1.5859277708592776</c:v>
                </c:pt>
                <c:pt idx="25">
                  <c:v>1.943862987630828</c:v>
                </c:pt>
                <c:pt idx="26">
                  <c:v>1.6480103526366872</c:v>
                </c:pt>
                <c:pt idx="27">
                  <c:v>1.8125654450261781</c:v>
                </c:pt>
                <c:pt idx="28">
                  <c:v>2.1180327868852458</c:v>
                </c:pt>
                <c:pt idx="29">
                  <c:v>1.9338571167549792</c:v>
                </c:pt>
                <c:pt idx="30">
                  <c:v>1.799379524301965</c:v>
                </c:pt>
                <c:pt idx="31">
                  <c:v>1.5103976650857351</c:v>
                </c:pt>
                <c:pt idx="32">
                  <c:v>1.4573726541554961</c:v>
                </c:pt>
                <c:pt idx="33">
                  <c:v>1.4898146448889704</c:v>
                </c:pt>
                <c:pt idx="34">
                  <c:v>1.6034206306787815</c:v>
                </c:pt>
                <c:pt idx="35">
                  <c:v>1.8340298507462685</c:v>
                </c:pt>
                <c:pt idx="36">
                  <c:v>1.7781818181818181</c:v>
                </c:pt>
                <c:pt idx="37">
                  <c:v>1.4700678872659947</c:v>
                </c:pt>
                <c:pt idx="38">
                  <c:v>1.7847642079806529</c:v>
                </c:pt>
                <c:pt idx="39">
                  <c:v>1.6934210526315789</c:v>
                </c:pt>
                <c:pt idx="40">
                  <c:v>0</c:v>
                </c:pt>
                <c:pt idx="41">
                  <c:v>0</c:v>
                </c:pt>
                <c:pt idx="42">
                  <c:v>0</c:v>
                </c:pt>
                <c:pt idx="43">
                  <c:v>0</c:v>
                </c:pt>
                <c:pt idx="44">
                  <c:v>0</c:v>
                </c:pt>
                <c:pt idx="45">
                  <c:v>0</c:v>
                </c:pt>
                <c:pt idx="46">
                  <c:v>0</c:v>
                </c:pt>
                <c:pt idx="47">
                  <c:v>0</c:v>
                </c:pt>
                <c:pt idx="48">
                  <c:v>0</c:v>
                </c:pt>
                <c:pt idx="49">
                  <c:v>0</c:v>
                </c:pt>
                <c:pt idx="50">
                  <c:v>0</c:v>
                </c:pt>
                <c:pt idx="51">
                  <c:v>0</c:v>
                </c:pt>
              </c:numCache>
            </c:numRef>
          </c:val>
          <c:smooth val="0"/>
          <c:extLst>
            <c:ext xmlns:c16="http://schemas.microsoft.com/office/drawing/2014/chart" uri="{C3380CC4-5D6E-409C-BE32-E72D297353CC}">
              <c16:uniqueId val="{00000002-E1F3-4C81-983F-4AC4E179558D}"/>
            </c:ext>
          </c:extLst>
        </c:ser>
        <c:ser>
          <c:idx val="3"/>
          <c:order val="3"/>
          <c:tx>
            <c:strRef>
              <c:f>HOSP!$B$129</c:f>
              <c:strCache>
                <c:ptCount val="1"/>
                <c:pt idx="0">
                  <c:v>Razón esperada</c:v>
                </c:pt>
              </c:strCache>
            </c:strRef>
          </c:tx>
          <c:spPr>
            <a:ln w="50800" cap="rnd">
              <a:solidFill>
                <a:schemeClr val="tx1"/>
              </a:solidFill>
              <a:prstDash val="sysDot"/>
              <a:round/>
            </a:ln>
            <a:effectLst/>
          </c:spPr>
          <c:marker>
            <c:symbol val="none"/>
          </c:marker>
          <c:cat>
            <c:numRef>
              <c:f>IRA!$C$110:$BB$110</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HOSP!$C$129:$BC$129</c:f>
              <c:numCache>
                <c:formatCode>General</c:formatCode>
                <c:ptCount val="53"/>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1</c:v>
                </c:pt>
                <c:pt idx="49">
                  <c:v>1</c:v>
                </c:pt>
                <c:pt idx="50">
                  <c:v>1</c:v>
                </c:pt>
                <c:pt idx="51">
                  <c:v>1</c:v>
                </c:pt>
                <c:pt idx="52">
                  <c:v>1</c:v>
                </c:pt>
              </c:numCache>
            </c:numRef>
          </c:val>
          <c:smooth val="0"/>
          <c:extLst>
            <c:ext xmlns:c16="http://schemas.microsoft.com/office/drawing/2014/chart" uri="{C3380CC4-5D6E-409C-BE32-E72D297353CC}">
              <c16:uniqueId val="{00000003-E1F3-4C81-983F-4AC4E179558D}"/>
            </c:ext>
          </c:extLst>
        </c:ser>
        <c:dLbls>
          <c:showLegendKey val="0"/>
          <c:showVal val="0"/>
          <c:showCatName val="0"/>
          <c:showSerName val="0"/>
          <c:showPercent val="0"/>
          <c:showBubbleSize val="0"/>
        </c:dLbls>
        <c:smooth val="0"/>
        <c:axId val="491308248"/>
        <c:axId val="522015048"/>
      </c:lineChart>
      <c:catAx>
        <c:axId val="491308248"/>
        <c:scaling>
          <c:orientation val="minMax"/>
        </c:scaling>
        <c:delete val="0"/>
        <c:axPos val="b"/>
        <c:title>
          <c:tx>
            <c:rich>
              <a:bodyPr rot="0" vert="horz"/>
              <a:lstStyle/>
              <a:p>
                <a:pPr>
                  <a:defRPr/>
                </a:pPr>
                <a:r>
                  <a:rPr lang="es-CO"/>
                  <a:t>Semanas epidemiológicas</a:t>
                </a:r>
              </a:p>
            </c:rich>
          </c:tx>
          <c:layout>
            <c:manualLayout>
              <c:xMode val="edge"/>
              <c:yMode val="edge"/>
              <c:x val="0.41236552135349264"/>
              <c:y val="0.76670829343283786"/>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522015048"/>
        <c:crosses val="autoZero"/>
        <c:auto val="1"/>
        <c:lblAlgn val="ctr"/>
        <c:lblOffset val="100"/>
        <c:noMultiLvlLbl val="0"/>
      </c:catAx>
      <c:valAx>
        <c:axId val="522015048"/>
        <c:scaling>
          <c:orientation val="minMax"/>
        </c:scaling>
        <c:delete val="0"/>
        <c:axPos val="l"/>
        <c:title>
          <c:tx>
            <c:rich>
              <a:bodyPr rot="-5400000" vert="horz"/>
              <a:lstStyle/>
              <a:p>
                <a:pPr>
                  <a:defRPr/>
                </a:pPr>
                <a:r>
                  <a:rPr lang="es-CO"/>
                  <a:t>Razón</a:t>
                </a:r>
              </a:p>
            </c:rich>
          </c:tx>
          <c:layout>
            <c:manualLayout>
              <c:xMode val="edge"/>
              <c:yMode val="edge"/>
              <c:x val="5.8700207318039292E-3"/>
              <c:y val="0.32125886587009439"/>
            </c:manualLayout>
          </c:layout>
          <c:overlay val="0"/>
          <c:spPr>
            <a:noFill/>
            <a:ln>
              <a:noFill/>
            </a:ln>
            <a:effectLst/>
          </c:spPr>
        </c:title>
        <c:numFmt formatCode="0.0" sourceLinked="1"/>
        <c:majorTickMark val="none"/>
        <c:minorTickMark val="none"/>
        <c:tickLblPos val="nextTo"/>
        <c:spPr>
          <a:noFill/>
          <a:ln>
            <a:noFill/>
          </a:ln>
          <a:effectLst/>
        </c:spPr>
        <c:txPr>
          <a:bodyPr rot="-60000000" vert="horz"/>
          <a:lstStyle/>
          <a:p>
            <a:pPr>
              <a:defRPr/>
            </a:pPr>
            <a:endParaRPr lang="en-US"/>
          </a:p>
        </c:txPr>
        <c:crossAx val="491308248"/>
        <c:crosses val="autoZero"/>
        <c:crossBetween val="between"/>
      </c:valAx>
      <c:spPr>
        <a:noFill/>
        <a:ln>
          <a:noFill/>
        </a:ln>
        <a:effectLst/>
      </c:spPr>
    </c:plotArea>
    <c:legend>
      <c:legendPos val="b"/>
      <c:layout>
        <c:manualLayout>
          <c:xMode val="edge"/>
          <c:yMode val="edge"/>
          <c:x val="6.9980630780410474E-2"/>
          <c:y val="0.86092910593747862"/>
          <c:w val="0.90982108413808949"/>
          <c:h val="6.6558836587947451E-2"/>
        </c:manualLayout>
      </c:layout>
      <c:overlay val="0"/>
      <c:spPr>
        <a:noFill/>
        <a:ln>
          <a:noFill/>
        </a:ln>
        <a:effectLst/>
      </c:spPr>
      <c:txPr>
        <a:bodyPr rot="0" vert="horz"/>
        <a:lstStyle/>
        <a:p>
          <a:pPr>
            <a:defRPr sz="700"/>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800" b="1">
          <a:solidFill>
            <a:sysClr val="windowText" lastClr="000000"/>
          </a:solidFill>
          <a:latin typeface="Arial Narrow" panose="020B0606020202030204" pitchFamily="34" charset="0"/>
          <a:cs typeface="Arial" pitchFamily="34" charset="0"/>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298574164715896"/>
          <c:y val="0.10813806663896859"/>
          <c:w val="0.8005214921905256"/>
          <c:h val="0.65339428316141346"/>
        </c:manualLayout>
      </c:layout>
      <c:barChart>
        <c:barDir val="col"/>
        <c:grouping val="clustered"/>
        <c:varyColors val="0"/>
        <c:ser>
          <c:idx val="1"/>
          <c:order val="3"/>
          <c:tx>
            <c:strRef>
              <c:f>'2021-2022'!$P$1</c:f>
              <c:strCache>
                <c:ptCount val="1"/>
                <c:pt idx="0">
                  <c:v>2022</c:v>
                </c:pt>
              </c:strCache>
            </c:strRef>
          </c:tx>
          <c:spPr>
            <a:solidFill>
              <a:srgbClr val="C00000"/>
            </a:solidFill>
            <a:ln>
              <a:solidFill>
                <a:srgbClr val="C00000"/>
              </a:solidFill>
            </a:ln>
          </c:spPr>
          <c:invertIfNegative val="0"/>
          <c:val>
            <c:numRef>
              <c:f>'2021-2022'!$P$2:$P$41</c:f>
              <c:numCache>
                <c:formatCode>General</c:formatCode>
                <c:ptCount val="40"/>
                <c:pt idx="0">
                  <c:v>115</c:v>
                </c:pt>
                <c:pt idx="1">
                  <c:v>152</c:v>
                </c:pt>
                <c:pt idx="2">
                  <c:v>182</c:v>
                </c:pt>
                <c:pt idx="3">
                  <c:v>144</c:v>
                </c:pt>
                <c:pt idx="4">
                  <c:v>133</c:v>
                </c:pt>
                <c:pt idx="5">
                  <c:v>141</c:v>
                </c:pt>
                <c:pt idx="6">
                  <c:v>121</c:v>
                </c:pt>
                <c:pt idx="7">
                  <c:v>98</c:v>
                </c:pt>
                <c:pt idx="8">
                  <c:v>77</c:v>
                </c:pt>
                <c:pt idx="9">
                  <c:v>77</c:v>
                </c:pt>
                <c:pt idx="10">
                  <c:v>63</c:v>
                </c:pt>
                <c:pt idx="11">
                  <c:v>76</c:v>
                </c:pt>
                <c:pt idx="12">
                  <c:v>75</c:v>
                </c:pt>
                <c:pt idx="13">
                  <c:v>72</c:v>
                </c:pt>
                <c:pt idx="14">
                  <c:v>71</c:v>
                </c:pt>
                <c:pt idx="15">
                  <c:v>66</c:v>
                </c:pt>
                <c:pt idx="16">
                  <c:v>69</c:v>
                </c:pt>
                <c:pt idx="17">
                  <c:v>81</c:v>
                </c:pt>
                <c:pt idx="18">
                  <c:v>73</c:v>
                </c:pt>
                <c:pt idx="19">
                  <c:v>67</c:v>
                </c:pt>
                <c:pt idx="20">
                  <c:v>65</c:v>
                </c:pt>
                <c:pt idx="21">
                  <c:v>83</c:v>
                </c:pt>
                <c:pt idx="22">
                  <c:v>73</c:v>
                </c:pt>
                <c:pt idx="23">
                  <c:v>65</c:v>
                </c:pt>
                <c:pt idx="24">
                  <c:v>70</c:v>
                </c:pt>
                <c:pt idx="25">
                  <c:v>114</c:v>
                </c:pt>
                <c:pt idx="26">
                  <c:v>74</c:v>
                </c:pt>
                <c:pt idx="27">
                  <c:v>79</c:v>
                </c:pt>
                <c:pt idx="28">
                  <c:v>60</c:v>
                </c:pt>
                <c:pt idx="29">
                  <c:v>59</c:v>
                </c:pt>
                <c:pt idx="30">
                  <c:v>57</c:v>
                </c:pt>
                <c:pt idx="31">
                  <c:v>57</c:v>
                </c:pt>
                <c:pt idx="32">
                  <c:v>52</c:v>
                </c:pt>
                <c:pt idx="33">
                  <c:v>57</c:v>
                </c:pt>
                <c:pt idx="34">
                  <c:v>70</c:v>
                </c:pt>
                <c:pt idx="35">
                  <c:v>77</c:v>
                </c:pt>
                <c:pt idx="36">
                  <c:v>52</c:v>
                </c:pt>
                <c:pt idx="37">
                  <c:v>76</c:v>
                </c:pt>
                <c:pt idx="38">
                  <c:v>78</c:v>
                </c:pt>
                <c:pt idx="39">
                  <c:v>64</c:v>
                </c:pt>
              </c:numCache>
            </c:numRef>
          </c:val>
          <c:extLst>
            <c:ext xmlns:c16="http://schemas.microsoft.com/office/drawing/2014/chart" uri="{C3380CC4-5D6E-409C-BE32-E72D297353CC}">
              <c16:uniqueId val="{00000000-C140-4798-87FC-429420CCEC09}"/>
            </c:ext>
          </c:extLst>
        </c:ser>
        <c:dLbls>
          <c:showLegendKey val="0"/>
          <c:showVal val="0"/>
          <c:showCatName val="0"/>
          <c:showSerName val="0"/>
          <c:showPercent val="0"/>
          <c:showBubbleSize val="0"/>
        </c:dLbls>
        <c:gapWidth val="50"/>
        <c:axId val="522010344"/>
        <c:axId val="522013872"/>
      </c:barChart>
      <c:lineChart>
        <c:grouping val="standard"/>
        <c:varyColors val="0"/>
        <c:ser>
          <c:idx val="0"/>
          <c:order val="0"/>
          <c:tx>
            <c:strRef>
              <c:f>'2021-2022'!$N$1</c:f>
              <c:strCache>
                <c:ptCount val="1"/>
                <c:pt idx="0">
                  <c:v>2021</c:v>
                </c:pt>
              </c:strCache>
            </c:strRef>
          </c:tx>
          <c:spPr>
            <a:ln w="19050" cap="rnd">
              <a:solidFill>
                <a:schemeClr val="bg1">
                  <a:lumMod val="50000"/>
                </a:schemeClr>
              </a:solidFill>
              <a:round/>
            </a:ln>
            <a:effectLst>
              <a:outerShdw blurRad="50800" dist="38100" dir="2700000" algn="tl" rotWithShape="0">
                <a:prstClr val="black">
                  <a:alpha val="40000"/>
                </a:prstClr>
              </a:outerShdw>
            </a:effectLst>
          </c:spPr>
          <c:marker>
            <c:symbol val="diamond"/>
            <c:size val="3"/>
            <c:spPr>
              <a:solidFill>
                <a:schemeClr val="bg1">
                  <a:lumMod val="65000"/>
                </a:schemeClr>
              </a:solidFill>
              <a:ln>
                <a:solidFill>
                  <a:schemeClr val="bg1">
                    <a:lumMod val="50000"/>
                  </a:schemeClr>
                </a:solidFill>
              </a:ln>
            </c:spPr>
          </c:marker>
          <c:cat>
            <c:numRef>
              <c:f>'2021-2022'!$A$2:$A$54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numCache>
            </c:numRef>
          </c:cat>
          <c:val>
            <c:numRef>
              <c:f>'2021-2022'!$N$2:$N$53</c:f>
              <c:numCache>
                <c:formatCode>General</c:formatCode>
                <c:ptCount val="52"/>
                <c:pt idx="0">
                  <c:v>117</c:v>
                </c:pt>
                <c:pt idx="1">
                  <c:v>122</c:v>
                </c:pt>
                <c:pt idx="2">
                  <c:v>128</c:v>
                </c:pt>
                <c:pt idx="3">
                  <c:v>94</c:v>
                </c:pt>
                <c:pt idx="4">
                  <c:v>96</c:v>
                </c:pt>
                <c:pt idx="5">
                  <c:v>79</c:v>
                </c:pt>
                <c:pt idx="6">
                  <c:v>122</c:v>
                </c:pt>
                <c:pt idx="7">
                  <c:v>143</c:v>
                </c:pt>
                <c:pt idx="8">
                  <c:v>97</c:v>
                </c:pt>
                <c:pt idx="9">
                  <c:v>87</c:v>
                </c:pt>
                <c:pt idx="10">
                  <c:v>110</c:v>
                </c:pt>
                <c:pt idx="11">
                  <c:v>72</c:v>
                </c:pt>
                <c:pt idx="12">
                  <c:v>225</c:v>
                </c:pt>
                <c:pt idx="13">
                  <c:v>266</c:v>
                </c:pt>
                <c:pt idx="14">
                  <c:v>353</c:v>
                </c:pt>
                <c:pt idx="15">
                  <c:v>388</c:v>
                </c:pt>
                <c:pt idx="16">
                  <c:v>407</c:v>
                </c:pt>
                <c:pt idx="17">
                  <c:v>355</c:v>
                </c:pt>
                <c:pt idx="18">
                  <c:v>312</c:v>
                </c:pt>
                <c:pt idx="19">
                  <c:v>514</c:v>
                </c:pt>
                <c:pt idx="20">
                  <c:v>361</c:v>
                </c:pt>
                <c:pt idx="21">
                  <c:v>258</c:v>
                </c:pt>
                <c:pt idx="22">
                  <c:v>271</c:v>
                </c:pt>
                <c:pt idx="23">
                  <c:v>143</c:v>
                </c:pt>
                <c:pt idx="24">
                  <c:v>335</c:v>
                </c:pt>
                <c:pt idx="25">
                  <c:v>319</c:v>
                </c:pt>
                <c:pt idx="26">
                  <c:v>348</c:v>
                </c:pt>
                <c:pt idx="27">
                  <c:v>295</c:v>
                </c:pt>
                <c:pt idx="28">
                  <c:v>273</c:v>
                </c:pt>
                <c:pt idx="29">
                  <c:v>214</c:v>
                </c:pt>
                <c:pt idx="30">
                  <c:v>175</c:v>
                </c:pt>
                <c:pt idx="31">
                  <c:v>87</c:v>
                </c:pt>
                <c:pt idx="32">
                  <c:v>157</c:v>
                </c:pt>
                <c:pt idx="33">
                  <c:v>166</c:v>
                </c:pt>
                <c:pt idx="34">
                  <c:v>153</c:v>
                </c:pt>
                <c:pt idx="35">
                  <c:v>94</c:v>
                </c:pt>
                <c:pt idx="36">
                  <c:v>133</c:v>
                </c:pt>
                <c:pt idx="37">
                  <c:v>113</c:v>
                </c:pt>
                <c:pt idx="38">
                  <c:v>113</c:v>
                </c:pt>
                <c:pt idx="39">
                  <c:v>111</c:v>
                </c:pt>
                <c:pt idx="40">
                  <c:v>98</c:v>
                </c:pt>
                <c:pt idx="41">
                  <c:v>127</c:v>
                </c:pt>
                <c:pt idx="42">
                  <c:v>71</c:v>
                </c:pt>
                <c:pt idx="43">
                  <c:v>112</c:v>
                </c:pt>
                <c:pt idx="44">
                  <c:v>116</c:v>
                </c:pt>
                <c:pt idx="45">
                  <c:v>129</c:v>
                </c:pt>
                <c:pt idx="46">
                  <c:v>142</c:v>
                </c:pt>
                <c:pt idx="47">
                  <c:v>125</c:v>
                </c:pt>
                <c:pt idx="48">
                  <c:v>137</c:v>
                </c:pt>
                <c:pt idx="49">
                  <c:v>124</c:v>
                </c:pt>
                <c:pt idx="50">
                  <c:v>116</c:v>
                </c:pt>
                <c:pt idx="51">
                  <c:v>117</c:v>
                </c:pt>
              </c:numCache>
            </c:numRef>
          </c:val>
          <c:smooth val="0"/>
          <c:extLst>
            <c:ext xmlns:c16="http://schemas.microsoft.com/office/drawing/2014/chart" uri="{C3380CC4-5D6E-409C-BE32-E72D297353CC}">
              <c16:uniqueId val="{00000001-C140-4798-87FC-429420CCEC09}"/>
            </c:ext>
          </c:extLst>
        </c:ser>
        <c:ser>
          <c:idx val="3"/>
          <c:order val="1"/>
          <c:tx>
            <c:strRef>
              <c:f>'2021-2022'!$M$1</c:f>
              <c:strCache>
                <c:ptCount val="1"/>
                <c:pt idx="0">
                  <c:v>2020</c:v>
                </c:pt>
              </c:strCache>
            </c:strRef>
          </c:tx>
          <c:spPr>
            <a:ln w="19050" cap="rnd">
              <a:solidFill>
                <a:srgbClr val="002060"/>
              </a:solidFill>
              <a:round/>
            </a:ln>
            <a:effectLst>
              <a:outerShdw blurRad="50800" dist="38100" dir="2700000" algn="tl" rotWithShape="0">
                <a:prstClr val="black">
                  <a:alpha val="40000"/>
                </a:prstClr>
              </a:outerShdw>
            </a:effectLst>
          </c:spPr>
          <c:marker>
            <c:symbol val="square"/>
            <c:size val="2"/>
            <c:spPr>
              <a:solidFill>
                <a:srgbClr val="002060"/>
              </a:solidFill>
              <a:ln w="19050">
                <a:solidFill>
                  <a:srgbClr val="002060"/>
                </a:solidFill>
              </a:ln>
              <a:effectLst>
                <a:outerShdw blurRad="50800" dist="38100" dir="2700000" algn="tl" rotWithShape="0">
                  <a:prstClr val="black">
                    <a:alpha val="40000"/>
                  </a:prstClr>
                </a:outerShdw>
              </a:effectLst>
            </c:spPr>
          </c:marker>
          <c:cat>
            <c:numRef>
              <c:f>'2021-2022'!$A$2:$A$54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numCache>
            </c:numRef>
          </c:cat>
          <c:val>
            <c:numRef>
              <c:f>'2021-2022'!$M$2:$M$53</c:f>
              <c:numCache>
                <c:formatCode>General</c:formatCode>
                <c:ptCount val="52"/>
                <c:pt idx="0">
                  <c:v>25</c:v>
                </c:pt>
                <c:pt idx="1">
                  <c:v>22</c:v>
                </c:pt>
                <c:pt idx="2">
                  <c:v>20</c:v>
                </c:pt>
                <c:pt idx="3">
                  <c:v>18</c:v>
                </c:pt>
                <c:pt idx="4">
                  <c:v>14</c:v>
                </c:pt>
                <c:pt idx="5">
                  <c:v>18</c:v>
                </c:pt>
                <c:pt idx="6">
                  <c:v>17</c:v>
                </c:pt>
                <c:pt idx="7">
                  <c:v>20</c:v>
                </c:pt>
                <c:pt idx="8">
                  <c:v>21</c:v>
                </c:pt>
                <c:pt idx="9">
                  <c:v>20</c:v>
                </c:pt>
                <c:pt idx="10">
                  <c:v>22</c:v>
                </c:pt>
                <c:pt idx="11">
                  <c:v>20</c:v>
                </c:pt>
                <c:pt idx="12">
                  <c:v>25</c:v>
                </c:pt>
                <c:pt idx="13">
                  <c:v>10</c:v>
                </c:pt>
                <c:pt idx="14">
                  <c:v>20</c:v>
                </c:pt>
                <c:pt idx="15">
                  <c:v>12</c:v>
                </c:pt>
                <c:pt idx="16">
                  <c:v>17</c:v>
                </c:pt>
                <c:pt idx="17">
                  <c:v>19</c:v>
                </c:pt>
                <c:pt idx="18">
                  <c:v>19</c:v>
                </c:pt>
                <c:pt idx="19">
                  <c:v>9</c:v>
                </c:pt>
                <c:pt idx="20">
                  <c:v>12</c:v>
                </c:pt>
                <c:pt idx="21">
                  <c:v>17</c:v>
                </c:pt>
                <c:pt idx="22">
                  <c:v>11</c:v>
                </c:pt>
                <c:pt idx="23">
                  <c:v>20</c:v>
                </c:pt>
                <c:pt idx="24">
                  <c:v>30</c:v>
                </c:pt>
                <c:pt idx="25">
                  <c:v>41</c:v>
                </c:pt>
                <c:pt idx="26">
                  <c:v>55</c:v>
                </c:pt>
                <c:pt idx="27">
                  <c:v>46</c:v>
                </c:pt>
                <c:pt idx="28">
                  <c:v>77</c:v>
                </c:pt>
                <c:pt idx="29">
                  <c:v>141</c:v>
                </c:pt>
                <c:pt idx="30">
                  <c:v>173</c:v>
                </c:pt>
                <c:pt idx="31">
                  <c:v>119</c:v>
                </c:pt>
                <c:pt idx="32">
                  <c:v>102</c:v>
                </c:pt>
                <c:pt idx="33">
                  <c:v>116</c:v>
                </c:pt>
                <c:pt idx="34">
                  <c:v>110</c:v>
                </c:pt>
                <c:pt idx="35">
                  <c:v>106</c:v>
                </c:pt>
                <c:pt idx="36">
                  <c:v>86</c:v>
                </c:pt>
                <c:pt idx="37">
                  <c:v>91</c:v>
                </c:pt>
                <c:pt idx="38">
                  <c:v>88</c:v>
                </c:pt>
                <c:pt idx="39">
                  <c:v>88</c:v>
                </c:pt>
                <c:pt idx="40">
                  <c:v>86</c:v>
                </c:pt>
                <c:pt idx="41">
                  <c:v>104</c:v>
                </c:pt>
                <c:pt idx="42">
                  <c:v>91</c:v>
                </c:pt>
                <c:pt idx="43">
                  <c:v>90</c:v>
                </c:pt>
                <c:pt idx="44">
                  <c:v>129</c:v>
                </c:pt>
                <c:pt idx="45">
                  <c:v>87</c:v>
                </c:pt>
                <c:pt idx="46">
                  <c:v>111</c:v>
                </c:pt>
                <c:pt idx="47">
                  <c:v>92</c:v>
                </c:pt>
                <c:pt idx="48">
                  <c:v>135</c:v>
                </c:pt>
                <c:pt idx="49">
                  <c:v>71</c:v>
                </c:pt>
                <c:pt idx="50">
                  <c:v>81</c:v>
                </c:pt>
                <c:pt idx="51">
                  <c:v>108</c:v>
                </c:pt>
              </c:numCache>
            </c:numRef>
          </c:val>
          <c:smooth val="0"/>
          <c:extLst>
            <c:ext xmlns:c16="http://schemas.microsoft.com/office/drawing/2014/chart" uri="{C3380CC4-5D6E-409C-BE32-E72D297353CC}">
              <c16:uniqueId val="{00000002-C140-4798-87FC-429420CCEC09}"/>
            </c:ext>
          </c:extLst>
        </c:ser>
        <c:ser>
          <c:idx val="4"/>
          <c:order val="2"/>
          <c:tx>
            <c:strRef>
              <c:f>'2021-2022'!$L$1</c:f>
              <c:strCache>
                <c:ptCount val="1"/>
                <c:pt idx="0">
                  <c:v>2019</c:v>
                </c:pt>
              </c:strCache>
            </c:strRef>
          </c:tx>
          <c:spPr>
            <a:ln w="19050" cap="rnd">
              <a:solidFill>
                <a:schemeClr val="accent3"/>
              </a:solidFill>
              <a:round/>
            </a:ln>
            <a:effectLst>
              <a:outerShdw blurRad="50800" dist="38100" dir="2700000" algn="tl" rotWithShape="0">
                <a:prstClr val="black">
                  <a:alpha val="40000"/>
                </a:prstClr>
              </a:outerShdw>
            </a:effectLst>
          </c:spPr>
          <c:marker>
            <c:symbol val="triangle"/>
            <c:size val="2"/>
            <c:spPr>
              <a:solidFill>
                <a:schemeClr val="accent3"/>
              </a:solidFill>
              <a:ln w="19050">
                <a:solidFill>
                  <a:schemeClr val="accent3"/>
                </a:solidFill>
              </a:ln>
              <a:effectLst>
                <a:outerShdw blurRad="50800" dist="38100" dir="2700000" algn="tl" rotWithShape="0">
                  <a:prstClr val="black">
                    <a:alpha val="40000"/>
                  </a:prstClr>
                </a:outerShdw>
              </a:effectLst>
            </c:spPr>
          </c:marker>
          <c:cat>
            <c:numRef>
              <c:f>'2021-2022'!$A$2:$A$54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numCache>
            </c:numRef>
          </c:cat>
          <c:val>
            <c:numRef>
              <c:f>'2021-2022'!$L$2:$L$53</c:f>
              <c:numCache>
                <c:formatCode>General</c:formatCode>
                <c:ptCount val="52"/>
                <c:pt idx="0">
                  <c:v>8</c:v>
                </c:pt>
                <c:pt idx="1">
                  <c:v>12</c:v>
                </c:pt>
                <c:pt idx="2">
                  <c:v>13</c:v>
                </c:pt>
                <c:pt idx="3">
                  <c:v>12</c:v>
                </c:pt>
                <c:pt idx="4">
                  <c:v>15</c:v>
                </c:pt>
                <c:pt idx="5">
                  <c:v>8</c:v>
                </c:pt>
                <c:pt idx="6">
                  <c:v>11</c:v>
                </c:pt>
                <c:pt idx="7">
                  <c:v>8</c:v>
                </c:pt>
                <c:pt idx="8">
                  <c:v>9</c:v>
                </c:pt>
                <c:pt idx="9">
                  <c:v>14</c:v>
                </c:pt>
                <c:pt idx="10">
                  <c:v>15</c:v>
                </c:pt>
                <c:pt idx="11">
                  <c:v>13</c:v>
                </c:pt>
                <c:pt idx="12">
                  <c:v>16</c:v>
                </c:pt>
                <c:pt idx="13">
                  <c:v>10</c:v>
                </c:pt>
                <c:pt idx="14">
                  <c:v>9</c:v>
                </c:pt>
                <c:pt idx="15">
                  <c:v>13</c:v>
                </c:pt>
                <c:pt idx="16">
                  <c:v>14</c:v>
                </c:pt>
                <c:pt idx="17">
                  <c:v>15</c:v>
                </c:pt>
                <c:pt idx="18">
                  <c:v>17</c:v>
                </c:pt>
                <c:pt idx="19">
                  <c:v>17</c:v>
                </c:pt>
                <c:pt idx="20">
                  <c:v>13</c:v>
                </c:pt>
                <c:pt idx="21">
                  <c:v>16</c:v>
                </c:pt>
                <c:pt idx="22">
                  <c:v>23</c:v>
                </c:pt>
                <c:pt idx="23">
                  <c:v>18</c:v>
                </c:pt>
                <c:pt idx="24">
                  <c:v>19</c:v>
                </c:pt>
                <c:pt idx="25">
                  <c:v>14</c:v>
                </c:pt>
                <c:pt idx="26">
                  <c:v>23</c:v>
                </c:pt>
                <c:pt idx="27">
                  <c:v>21</c:v>
                </c:pt>
                <c:pt idx="28">
                  <c:v>30</c:v>
                </c:pt>
                <c:pt idx="29">
                  <c:v>19</c:v>
                </c:pt>
                <c:pt idx="30">
                  <c:v>8</c:v>
                </c:pt>
                <c:pt idx="31">
                  <c:v>15</c:v>
                </c:pt>
                <c:pt idx="32">
                  <c:v>21</c:v>
                </c:pt>
                <c:pt idx="33">
                  <c:v>9</c:v>
                </c:pt>
                <c:pt idx="34">
                  <c:v>20</c:v>
                </c:pt>
                <c:pt idx="35">
                  <c:v>13</c:v>
                </c:pt>
                <c:pt idx="36">
                  <c:v>9</c:v>
                </c:pt>
                <c:pt idx="37">
                  <c:v>12</c:v>
                </c:pt>
                <c:pt idx="38">
                  <c:v>18</c:v>
                </c:pt>
                <c:pt idx="39">
                  <c:v>12</c:v>
                </c:pt>
                <c:pt idx="40">
                  <c:v>14</c:v>
                </c:pt>
                <c:pt idx="41">
                  <c:v>13</c:v>
                </c:pt>
                <c:pt idx="42">
                  <c:v>12</c:v>
                </c:pt>
                <c:pt idx="43">
                  <c:v>12</c:v>
                </c:pt>
                <c:pt idx="44">
                  <c:v>16</c:v>
                </c:pt>
                <c:pt idx="45">
                  <c:v>10</c:v>
                </c:pt>
                <c:pt idx="46">
                  <c:v>23</c:v>
                </c:pt>
                <c:pt idx="47">
                  <c:v>20</c:v>
                </c:pt>
                <c:pt idx="48">
                  <c:v>19</c:v>
                </c:pt>
                <c:pt idx="49">
                  <c:v>15</c:v>
                </c:pt>
                <c:pt idx="50">
                  <c:v>19</c:v>
                </c:pt>
                <c:pt idx="51">
                  <c:v>13</c:v>
                </c:pt>
              </c:numCache>
            </c:numRef>
          </c:val>
          <c:smooth val="0"/>
          <c:extLst>
            <c:ext xmlns:c16="http://schemas.microsoft.com/office/drawing/2014/chart" uri="{C3380CC4-5D6E-409C-BE32-E72D297353CC}">
              <c16:uniqueId val="{00000003-C140-4798-87FC-429420CCEC09}"/>
            </c:ext>
          </c:extLst>
        </c:ser>
        <c:dLbls>
          <c:showLegendKey val="0"/>
          <c:showVal val="0"/>
          <c:showCatName val="0"/>
          <c:showSerName val="0"/>
          <c:showPercent val="0"/>
          <c:showBubbleSize val="0"/>
        </c:dLbls>
        <c:marker val="1"/>
        <c:smooth val="0"/>
        <c:axId val="522009560"/>
        <c:axId val="522009952"/>
      </c:lineChart>
      <c:catAx>
        <c:axId val="522009560"/>
        <c:scaling>
          <c:orientation val="minMax"/>
        </c:scaling>
        <c:delete val="0"/>
        <c:axPos val="b"/>
        <c:title>
          <c:tx>
            <c:rich>
              <a:bodyPr rot="0" vert="horz"/>
              <a:lstStyle/>
              <a:p>
                <a:pPr>
                  <a:defRPr sz="900"/>
                </a:pPr>
                <a:r>
                  <a:rPr lang="es-CO" sz="900"/>
                  <a:t>Semanas epidemiológicas</a:t>
                </a:r>
              </a:p>
            </c:rich>
          </c:tx>
          <c:layout>
            <c:manualLayout>
              <c:xMode val="edge"/>
              <c:yMode val="edge"/>
              <c:x val="0.38525703610720158"/>
              <c:y val="0.89783038548444405"/>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b="0"/>
            </a:pPr>
            <a:endParaRPr lang="en-US"/>
          </a:p>
        </c:txPr>
        <c:crossAx val="522009952"/>
        <c:crosses val="autoZero"/>
        <c:auto val="1"/>
        <c:lblAlgn val="ctr"/>
        <c:lblOffset val="100"/>
        <c:noMultiLvlLbl val="0"/>
      </c:catAx>
      <c:valAx>
        <c:axId val="5220099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s-CO"/>
                  <a:t>Número de casos</a:t>
                </a:r>
              </a:p>
            </c:rich>
          </c:tx>
          <c:overlay val="0"/>
          <c:spPr>
            <a:noFill/>
            <a:ln>
              <a:noFill/>
            </a:ln>
            <a:effectLst/>
          </c:spPr>
        </c:title>
        <c:numFmt formatCode="General" sourceLinked="1"/>
        <c:majorTickMark val="none"/>
        <c:minorTickMark val="none"/>
        <c:tickLblPos val="nextTo"/>
        <c:spPr>
          <a:noFill/>
          <a:ln>
            <a:noFill/>
          </a:ln>
          <a:effectLst/>
        </c:spPr>
        <c:txPr>
          <a:bodyPr rot="-60000000" vert="horz"/>
          <a:lstStyle/>
          <a:p>
            <a:pPr>
              <a:defRPr/>
            </a:pPr>
            <a:endParaRPr lang="en-US"/>
          </a:p>
        </c:txPr>
        <c:crossAx val="522009560"/>
        <c:crosses val="autoZero"/>
        <c:crossBetween val="between"/>
      </c:valAx>
      <c:valAx>
        <c:axId val="522013872"/>
        <c:scaling>
          <c:orientation val="minMax"/>
        </c:scaling>
        <c:delete val="1"/>
        <c:axPos val="r"/>
        <c:numFmt formatCode="General" sourceLinked="1"/>
        <c:majorTickMark val="out"/>
        <c:minorTickMark val="none"/>
        <c:tickLblPos val="nextTo"/>
        <c:crossAx val="522010344"/>
        <c:crosses val="max"/>
        <c:crossBetween val="between"/>
      </c:valAx>
      <c:catAx>
        <c:axId val="522010344"/>
        <c:scaling>
          <c:orientation val="minMax"/>
        </c:scaling>
        <c:delete val="1"/>
        <c:axPos val="b"/>
        <c:numFmt formatCode="General" sourceLinked="1"/>
        <c:majorTickMark val="out"/>
        <c:minorTickMark val="none"/>
        <c:tickLblPos val="nextTo"/>
        <c:crossAx val="522013872"/>
        <c:crosses val="autoZero"/>
        <c:auto val="1"/>
        <c:lblAlgn val="ctr"/>
        <c:lblOffset val="100"/>
        <c:noMultiLvlLbl val="0"/>
      </c:catAx>
      <c:spPr>
        <a:noFill/>
        <a:ln>
          <a:noFill/>
        </a:ln>
        <a:effectLst/>
      </c:spPr>
    </c:plotArea>
    <c:legend>
      <c:legendPos val="b"/>
      <c:layout>
        <c:manualLayout>
          <c:xMode val="edge"/>
          <c:yMode val="edge"/>
          <c:x val="0.29315606597524868"/>
          <c:y val="1.3261687156807709E-2"/>
          <c:w val="0.49005780896716172"/>
          <c:h val="8.8232717716621653E-2"/>
        </c:manualLayout>
      </c:layout>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noFill/>
      <a:round/>
    </a:ln>
    <a:effectLst/>
  </c:spPr>
  <c:txPr>
    <a:bodyPr/>
    <a:lstStyle/>
    <a:p>
      <a:pPr>
        <a:defRPr b="1"/>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2769577705078702"/>
          <c:y val="3.187443937851768E-2"/>
          <c:w val="0.82398947160439251"/>
          <c:h val="0.6260426075629989"/>
        </c:manualLayout>
      </c:layout>
      <c:lineChart>
        <c:grouping val="standard"/>
        <c:varyColors val="0"/>
        <c:ser>
          <c:idx val="0"/>
          <c:order val="0"/>
          <c:tx>
            <c:strRef>
              <c:f>UCI!$A$29</c:f>
              <c:strCache>
                <c:ptCount val="1"/>
                <c:pt idx="0">
                  <c:v>Li 2 años ant</c:v>
                </c:pt>
              </c:strCache>
            </c:strRef>
          </c:tx>
          <c:spPr>
            <a:ln w="25400">
              <a:solidFill>
                <a:srgbClr val="006411"/>
              </a:solidFill>
              <a:prstDash val="solid"/>
            </a:ln>
          </c:spPr>
          <c:marker>
            <c:symbol val="none"/>
          </c:marker>
          <c:val>
            <c:numRef>
              <c:f>UCI!$B$29:$BA$29</c:f>
              <c:numCache>
                <c:formatCode>0.0</c:formatCode>
                <c:ptCount val="52"/>
                <c:pt idx="0">
                  <c:v>18.591363534317921</c:v>
                </c:pt>
                <c:pt idx="1">
                  <c:v>18.591363534317921</c:v>
                </c:pt>
                <c:pt idx="2">
                  <c:v>18.591363534317921</c:v>
                </c:pt>
                <c:pt idx="3">
                  <c:v>18.591363534317921</c:v>
                </c:pt>
                <c:pt idx="4">
                  <c:v>18.591363534317921</c:v>
                </c:pt>
                <c:pt idx="5">
                  <c:v>18.591363534317921</c:v>
                </c:pt>
                <c:pt idx="6">
                  <c:v>18.591363534317921</c:v>
                </c:pt>
                <c:pt idx="7">
                  <c:v>18.591363534317921</c:v>
                </c:pt>
                <c:pt idx="8">
                  <c:v>18.591363534317921</c:v>
                </c:pt>
                <c:pt idx="9">
                  <c:v>18.591363534317921</c:v>
                </c:pt>
                <c:pt idx="10">
                  <c:v>18.591363534317921</c:v>
                </c:pt>
                <c:pt idx="11">
                  <c:v>18.591363534317921</c:v>
                </c:pt>
                <c:pt idx="12">
                  <c:v>18.591363534317921</c:v>
                </c:pt>
                <c:pt idx="13">
                  <c:v>18.591363534317921</c:v>
                </c:pt>
                <c:pt idx="14">
                  <c:v>18.591363534317921</c:v>
                </c:pt>
                <c:pt idx="15">
                  <c:v>18.591363534317921</c:v>
                </c:pt>
                <c:pt idx="16">
                  <c:v>18.591363534317921</c:v>
                </c:pt>
                <c:pt idx="17">
                  <c:v>18.591363534317921</c:v>
                </c:pt>
                <c:pt idx="18">
                  <c:v>18.591363534317921</c:v>
                </c:pt>
                <c:pt idx="19">
                  <c:v>18.591363534317921</c:v>
                </c:pt>
                <c:pt idx="20">
                  <c:v>18.591363534317921</c:v>
                </c:pt>
                <c:pt idx="21">
                  <c:v>18.591363534317921</c:v>
                </c:pt>
                <c:pt idx="22">
                  <c:v>18.591363534317921</c:v>
                </c:pt>
                <c:pt idx="23">
                  <c:v>18.591363534317921</c:v>
                </c:pt>
                <c:pt idx="24">
                  <c:v>18.591363534317921</c:v>
                </c:pt>
                <c:pt idx="25">
                  <c:v>18.591363534317921</c:v>
                </c:pt>
                <c:pt idx="26">
                  <c:v>18.591363534317921</c:v>
                </c:pt>
                <c:pt idx="27">
                  <c:v>18.591363534317921</c:v>
                </c:pt>
                <c:pt idx="28">
                  <c:v>18.591363534317921</c:v>
                </c:pt>
                <c:pt idx="29">
                  <c:v>18.591363534317921</c:v>
                </c:pt>
                <c:pt idx="30">
                  <c:v>18.591363534317921</c:v>
                </c:pt>
                <c:pt idx="31">
                  <c:v>18.591363534317921</c:v>
                </c:pt>
                <c:pt idx="32">
                  <c:v>18.591363534317921</c:v>
                </c:pt>
                <c:pt idx="33">
                  <c:v>18.591363534317921</c:v>
                </c:pt>
                <c:pt idx="34">
                  <c:v>18.591363534317921</c:v>
                </c:pt>
                <c:pt idx="35">
                  <c:v>18.591363534317921</c:v>
                </c:pt>
                <c:pt idx="36">
                  <c:v>18.591363534317921</c:v>
                </c:pt>
                <c:pt idx="37">
                  <c:v>18.591363534317921</c:v>
                </c:pt>
                <c:pt idx="38">
                  <c:v>18.591363534317921</c:v>
                </c:pt>
                <c:pt idx="39">
                  <c:v>18.591363534317921</c:v>
                </c:pt>
                <c:pt idx="40">
                  <c:v>18.591363534317921</c:v>
                </c:pt>
                <c:pt idx="41">
                  <c:v>18.591363534317921</c:v>
                </c:pt>
                <c:pt idx="42">
                  <c:v>18.591363534317921</c:v>
                </c:pt>
                <c:pt idx="43">
                  <c:v>18.591363534317921</c:v>
                </c:pt>
                <c:pt idx="44">
                  <c:v>18.591363534317921</c:v>
                </c:pt>
                <c:pt idx="45">
                  <c:v>18.591363534317921</c:v>
                </c:pt>
                <c:pt idx="46">
                  <c:v>18.591363534317921</c:v>
                </c:pt>
                <c:pt idx="47">
                  <c:v>18.591363534317921</c:v>
                </c:pt>
                <c:pt idx="48">
                  <c:v>18.591363534317921</c:v>
                </c:pt>
                <c:pt idx="49">
                  <c:v>18.591363534317921</c:v>
                </c:pt>
                <c:pt idx="50">
                  <c:v>18.591363534317921</c:v>
                </c:pt>
                <c:pt idx="51">
                  <c:v>18.591363534317921</c:v>
                </c:pt>
              </c:numCache>
            </c:numRef>
          </c:val>
          <c:smooth val="0"/>
          <c:extLst>
            <c:ext xmlns:c16="http://schemas.microsoft.com/office/drawing/2014/chart" uri="{C3380CC4-5D6E-409C-BE32-E72D297353CC}">
              <c16:uniqueId val="{00000000-164A-4888-8FE0-D711C0230941}"/>
            </c:ext>
          </c:extLst>
        </c:ser>
        <c:ser>
          <c:idx val="1"/>
          <c:order val="1"/>
          <c:tx>
            <c:strRef>
              <c:f>UCI!$A$30</c:f>
              <c:strCache>
                <c:ptCount val="1"/>
                <c:pt idx="0">
                  <c:v>Ls 2 años ant</c:v>
                </c:pt>
              </c:strCache>
            </c:strRef>
          </c:tx>
          <c:spPr>
            <a:ln w="25400">
              <a:solidFill>
                <a:srgbClr val="C00000"/>
              </a:solidFill>
              <a:prstDash val="solid"/>
            </a:ln>
          </c:spPr>
          <c:marker>
            <c:symbol val="none"/>
          </c:marker>
          <c:val>
            <c:numRef>
              <c:f>UCI!$B$30:$BA$30</c:f>
              <c:numCache>
                <c:formatCode>0.0</c:formatCode>
                <c:ptCount val="52"/>
                <c:pt idx="0">
                  <c:v>225.67786723491287</c:v>
                </c:pt>
                <c:pt idx="1">
                  <c:v>225.67786723491287</c:v>
                </c:pt>
                <c:pt idx="2">
                  <c:v>225.67786723491287</c:v>
                </c:pt>
                <c:pt idx="3">
                  <c:v>225.67786723491287</c:v>
                </c:pt>
                <c:pt idx="4">
                  <c:v>225.67786723491287</c:v>
                </c:pt>
                <c:pt idx="5">
                  <c:v>225.67786723491287</c:v>
                </c:pt>
                <c:pt idx="6">
                  <c:v>225.67786723491287</c:v>
                </c:pt>
                <c:pt idx="7">
                  <c:v>225.67786723491287</c:v>
                </c:pt>
                <c:pt idx="8">
                  <c:v>225.67786723491287</c:v>
                </c:pt>
                <c:pt idx="9">
                  <c:v>225.67786723491287</c:v>
                </c:pt>
                <c:pt idx="10">
                  <c:v>225.67786723491287</c:v>
                </c:pt>
                <c:pt idx="11">
                  <c:v>225.67786723491287</c:v>
                </c:pt>
                <c:pt idx="12">
                  <c:v>225.67786723491287</c:v>
                </c:pt>
                <c:pt idx="13">
                  <c:v>225.67786723491287</c:v>
                </c:pt>
                <c:pt idx="14">
                  <c:v>225.67786723491287</c:v>
                </c:pt>
                <c:pt idx="15">
                  <c:v>225.67786723491287</c:v>
                </c:pt>
                <c:pt idx="16">
                  <c:v>225.67786723491287</c:v>
                </c:pt>
                <c:pt idx="17">
                  <c:v>225.67786723491287</c:v>
                </c:pt>
                <c:pt idx="18">
                  <c:v>225.67786723491287</c:v>
                </c:pt>
                <c:pt idx="19">
                  <c:v>225.67786723491287</c:v>
                </c:pt>
                <c:pt idx="20">
                  <c:v>225.67786723491287</c:v>
                </c:pt>
                <c:pt idx="21">
                  <c:v>225.67786723491287</c:v>
                </c:pt>
                <c:pt idx="22">
                  <c:v>225.67786723491287</c:v>
                </c:pt>
                <c:pt idx="23">
                  <c:v>225.67786723491287</c:v>
                </c:pt>
                <c:pt idx="24">
                  <c:v>225.67786723491287</c:v>
                </c:pt>
                <c:pt idx="25">
                  <c:v>225.67786723491287</c:v>
                </c:pt>
                <c:pt idx="26">
                  <c:v>225.67786723491287</c:v>
                </c:pt>
                <c:pt idx="27">
                  <c:v>225.67786723491287</c:v>
                </c:pt>
                <c:pt idx="28">
                  <c:v>225.67786723491287</c:v>
                </c:pt>
                <c:pt idx="29">
                  <c:v>225.67786723491287</c:v>
                </c:pt>
                <c:pt idx="30">
                  <c:v>225.67786723491287</c:v>
                </c:pt>
                <c:pt idx="31">
                  <c:v>225.67786723491287</c:v>
                </c:pt>
                <c:pt idx="32">
                  <c:v>225.67786723491287</c:v>
                </c:pt>
                <c:pt idx="33">
                  <c:v>225.67786723491287</c:v>
                </c:pt>
                <c:pt idx="34">
                  <c:v>225.67786723491287</c:v>
                </c:pt>
                <c:pt idx="35">
                  <c:v>225.67786723491287</c:v>
                </c:pt>
                <c:pt idx="36">
                  <c:v>225.67786723491287</c:v>
                </c:pt>
                <c:pt idx="37">
                  <c:v>225.67786723491287</c:v>
                </c:pt>
                <c:pt idx="38">
                  <c:v>225.67786723491287</c:v>
                </c:pt>
                <c:pt idx="39">
                  <c:v>225.67786723491287</c:v>
                </c:pt>
                <c:pt idx="40">
                  <c:v>225.67786723491287</c:v>
                </c:pt>
                <c:pt idx="41">
                  <c:v>225.67786723491287</c:v>
                </c:pt>
                <c:pt idx="42">
                  <c:v>225.67786723491287</c:v>
                </c:pt>
                <c:pt idx="43">
                  <c:v>225.67786723491287</c:v>
                </c:pt>
                <c:pt idx="44">
                  <c:v>225.67786723491287</c:v>
                </c:pt>
                <c:pt idx="45">
                  <c:v>225.67786723491287</c:v>
                </c:pt>
                <c:pt idx="46">
                  <c:v>225.67786723491287</c:v>
                </c:pt>
                <c:pt idx="47">
                  <c:v>225.67786723491287</c:v>
                </c:pt>
                <c:pt idx="48">
                  <c:v>225.67786723491287</c:v>
                </c:pt>
                <c:pt idx="49">
                  <c:v>225.67786723491287</c:v>
                </c:pt>
                <c:pt idx="50">
                  <c:v>225.67786723491287</c:v>
                </c:pt>
                <c:pt idx="51">
                  <c:v>225.67786723491287</c:v>
                </c:pt>
              </c:numCache>
            </c:numRef>
          </c:val>
          <c:smooth val="0"/>
          <c:extLst>
            <c:ext xmlns:c16="http://schemas.microsoft.com/office/drawing/2014/chart" uri="{C3380CC4-5D6E-409C-BE32-E72D297353CC}">
              <c16:uniqueId val="{00000001-164A-4888-8FE0-D711C0230941}"/>
            </c:ext>
          </c:extLst>
        </c:ser>
        <c:ser>
          <c:idx val="2"/>
          <c:order val="2"/>
          <c:tx>
            <c:strRef>
              <c:f>UCI!$A$23</c:f>
              <c:strCache>
                <c:ptCount val="1"/>
                <c:pt idx="0">
                  <c:v>2022</c:v>
                </c:pt>
              </c:strCache>
            </c:strRef>
          </c:tx>
          <c:spPr>
            <a:ln w="19050">
              <a:solidFill>
                <a:schemeClr val="tx1"/>
              </a:solidFill>
              <a:prstDash val="sysDot"/>
            </a:ln>
          </c:spPr>
          <c:marker>
            <c:symbol val="circle"/>
            <c:size val="5"/>
            <c:spPr>
              <a:solidFill>
                <a:schemeClr val="tx1"/>
              </a:solidFill>
              <a:ln w="19050">
                <a:noFill/>
                <a:prstDash val="dashDot"/>
              </a:ln>
            </c:spPr>
          </c:marker>
          <c:val>
            <c:numRef>
              <c:f>UCI!$B$23:$BA$23</c:f>
              <c:numCache>
                <c:formatCode>General</c:formatCode>
                <c:ptCount val="52"/>
                <c:pt idx="0">
                  <c:v>115</c:v>
                </c:pt>
                <c:pt idx="1">
                  <c:v>152</c:v>
                </c:pt>
                <c:pt idx="2">
                  <c:v>182</c:v>
                </c:pt>
                <c:pt idx="3">
                  <c:v>144</c:v>
                </c:pt>
                <c:pt idx="4">
                  <c:v>133</c:v>
                </c:pt>
                <c:pt idx="5">
                  <c:v>141</c:v>
                </c:pt>
                <c:pt idx="6">
                  <c:v>121</c:v>
                </c:pt>
                <c:pt idx="7">
                  <c:v>98</c:v>
                </c:pt>
                <c:pt idx="8">
                  <c:v>77</c:v>
                </c:pt>
                <c:pt idx="9">
                  <c:v>77</c:v>
                </c:pt>
                <c:pt idx="10">
                  <c:v>63</c:v>
                </c:pt>
                <c:pt idx="11">
                  <c:v>76</c:v>
                </c:pt>
                <c:pt idx="12">
                  <c:v>75</c:v>
                </c:pt>
                <c:pt idx="13">
                  <c:v>72</c:v>
                </c:pt>
                <c:pt idx="14">
                  <c:v>71</c:v>
                </c:pt>
                <c:pt idx="15">
                  <c:v>66</c:v>
                </c:pt>
                <c:pt idx="16">
                  <c:v>69</c:v>
                </c:pt>
                <c:pt idx="17">
                  <c:v>81</c:v>
                </c:pt>
                <c:pt idx="18">
                  <c:v>73</c:v>
                </c:pt>
                <c:pt idx="19">
                  <c:v>67</c:v>
                </c:pt>
                <c:pt idx="20">
                  <c:v>65</c:v>
                </c:pt>
                <c:pt idx="21">
                  <c:v>83</c:v>
                </c:pt>
                <c:pt idx="22">
                  <c:v>73</c:v>
                </c:pt>
                <c:pt idx="23">
                  <c:v>65</c:v>
                </c:pt>
                <c:pt idx="24">
                  <c:v>70</c:v>
                </c:pt>
                <c:pt idx="25">
                  <c:v>114</c:v>
                </c:pt>
                <c:pt idx="26">
                  <c:v>74</c:v>
                </c:pt>
                <c:pt idx="27">
                  <c:v>79</c:v>
                </c:pt>
                <c:pt idx="28">
                  <c:v>60</c:v>
                </c:pt>
                <c:pt idx="29">
                  <c:v>59</c:v>
                </c:pt>
                <c:pt idx="30">
                  <c:v>57</c:v>
                </c:pt>
                <c:pt idx="31">
                  <c:v>57</c:v>
                </c:pt>
                <c:pt idx="32">
                  <c:v>52</c:v>
                </c:pt>
                <c:pt idx="33">
                  <c:v>57</c:v>
                </c:pt>
                <c:pt idx="34">
                  <c:v>70</c:v>
                </c:pt>
                <c:pt idx="35">
                  <c:v>77</c:v>
                </c:pt>
                <c:pt idx="36">
                  <c:v>52</c:v>
                </c:pt>
                <c:pt idx="37">
                  <c:v>76</c:v>
                </c:pt>
                <c:pt idx="38">
                  <c:v>78</c:v>
                </c:pt>
                <c:pt idx="39">
                  <c:v>64</c:v>
                </c:pt>
              </c:numCache>
            </c:numRef>
          </c:val>
          <c:smooth val="0"/>
          <c:extLst>
            <c:ext xmlns:c16="http://schemas.microsoft.com/office/drawing/2014/chart" uri="{C3380CC4-5D6E-409C-BE32-E72D297353CC}">
              <c16:uniqueId val="{00000002-164A-4888-8FE0-D711C0230941}"/>
            </c:ext>
          </c:extLst>
        </c:ser>
        <c:ser>
          <c:idx val="3"/>
          <c:order val="3"/>
          <c:tx>
            <c:strRef>
              <c:f>UCI!$A$28</c:f>
              <c:strCache>
                <c:ptCount val="1"/>
                <c:pt idx="0">
                  <c:v>Promedio 2 años ant</c:v>
                </c:pt>
              </c:strCache>
            </c:strRef>
          </c:tx>
          <c:spPr>
            <a:ln>
              <a:solidFill>
                <a:srgbClr val="FFC000"/>
              </a:solidFill>
            </a:ln>
          </c:spPr>
          <c:marker>
            <c:symbol val="none"/>
          </c:marker>
          <c:dPt>
            <c:idx val="46"/>
            <c:bubble3D val="0"/>
            <c:extLst>
              <c:ext xmlns:c16="http://schemas.microsoft.com/office/drawing/2014/chart" uri="{C3380CC4-5D6E-409C-BE32-E72D297353CC}">
                <c16:uniqueId val="{00000004-164A-4888-8FE0-D711C0230941}"/>
              </c:ext>
            </c:extLst>
          </c:dPt>
          <c:val>
            <c:numRef>
              <c:f>UCI!$B$28:$BA$28</c:f>
              <c:numCache>
                <c:formatCode>0.0</c:formatCode>
                <c:ptCount val="52"/>
                <c:pt idx="0">
                  <c:v>122.13461538461539</c:v>
                </c:pt>
                <c:pt idx="1">
                  <c:v>122.13461538461539</c:v>
                </c:pt>
                <c:pt idx="2">
                  <c:v>122.13461538461539</c:v>
                </c:pt>
                <c:pt idx="3">
                  <c:v>122.13461538461539</c:v>
                </c:pt>
                <c:pt idx="4">
                  <c:v>122.13461538461539</c:v>
                </c:pt>
                <c:pt idx="5">
                  <c:v>122.13461538461539</c:v>
                </c:pt>
                <c:pt idx="6">
                  <c:v>122.13461538461539</c:v>
                </c:pt>
                <c:pt idx="7">
                  <c:v>122.13461538461539</c:v>
                </c:pt>
                <c:pt idx="8">
                  <c:v>122.13461538461539</c:v>
                </c:pt>
                <c:pt idx="9">
                  <c:v>122.13461538461539</c:v>
                </c:pt>
                <c:pt idx="10">
                  <c:v>122.13461538461539</c:v>
                </c:pt>
                <c:pt idx="11">
                  <c:v>122.13461538461539</c:v>
                </c:pt>
                <c:pt idx="12">
                  <c:v>122.13461538461539</c:v>
                </c:pt>
                <c:pt idx="13">
                  <c:v>122.13461538461539</c:v>
                </c:pt>
                <c:pt idx="14">
                  <c:v>122.13461538461539</c:v>
                </c:pt>
                <c:pt idx="15">
                  <c:v>122.13461538461539</c:v>
                </c:pt>
                <c:pt idx="16">
                  <c:v>122.13461538461539</c:v>
                </c:pt>
                <c:pt idx="17">
                  <c:v>122.13461538461539</c:v>
                </c:pt>
                <c:pt idx="18">
                  <c:v>122.13461538461539</c:v>
                </c:pt>
                <c:pt idx="19">
                  <c:v>122.13461538461539</c:v>
                </c:pt>
                <c:pt idx="20">
                  <c:v>122.13461538461539</c:v>
                </c:pt>
                <c:pt idx="21">
                  <c:v>122.13461538461539</c:v>
                </c:pt>
                <c:pt idx="22">
                  <c:v>122.13461538461539</c:v>
                </c:pt>
                <c:pt idx="23">
                  <c:v>122.13461538461539</c:v>
                </c:pt>
                <c:pt idx="24">
                  <c:v>122.13461538461539</c:v>
                </c:pt>
                <c:pt idx="25">
                  <c:v>122.13461538461539</c:v>
                </c:pt>
                <c:pt idx="26">
                  <c:v>122.13461538461539</c:v>
                </c:pt>
                <c:pt idx="27">
                  <c:v>122.13461538461539</c:v>
                </c:pt>
                <c:pt idx="28">
                  <c:v>122.13461538461539</c:v>
                </c:pt>
                <c:pt idx="29">
                  <c:v>122.13461538461539</c:v>
                </c:pt>
                <c:pt idx="30">
                  <c:v>122.13461538461539</c:v>
                </c:pt>
                <c:pt idx="31">
                  <c:v>122.13461538461539</c:v>
                </c:pt>
                <c:pt idx="32">
                  <c:v>122.13461538461539</c:v>
                </c:pt>
                <c:pt idx="33">
                  <c:v>122.13461538461539</c:v>
                </c:pt>
                <c:pt idx="34">
                  <c:v>122.13461538461539</c:v>
                </c:pt>
                <c:pt idx="35">
                  <c:v>122.13461538461539</c:v>
                </c:pt>
                <c:pt idx="36">
                  <c:v>122.13461538461539</c:v>
                </c:pt>
                <c:pt idx="37">
                  <c:v>122.13461538461539</c:v>
                </c:pt>
                <c:pt idx="38">
                  <c:v>122.13461538461539</c:v>
                </c:pt>
                <c:pt idx="39">
                  <c:v>122.13461538461539</c:v>
                </c:pt>
                <c:pt idx="40">
                  <c:v>122.13461538461539</c:v>
                </c:pt>
                <c:pt idx="41">
                  <c:v>122.13461538461539</c:v>
                </c:pt>
                <c:pt idx="42">
                  <c:v>122.13461538461539</c:v>
                </c:pt>
                <c:pt idx="43">
                  <c:v>122.13461538461539</c:v>
                </c:pt>
                <c:pt idx="44">
                  <c:v>122.13461538461539</c:v>
                </c:pt>
                <c:pt idx="45">
                  <c:v>122.13461538461539</c:v>
                </c:pt>
                <c:pt idx="46">
                  <c:v>122.13461538461539</c:v>
                </c:pt>
                <c:pt idx="47">
                  <c:v>122.13461538461539</c:v>
                </c:pt>
                <c:pt idx="48">
                  <c:v>122.13461538461539</c:v>
                </c:pt>
                <c:pt idx="49">
                  <c:v>122.13461538461539</c:v>
                </c:pt>
                <c:pt idx="50">
                  <c:v>122.13461538461539</c:v>
                </c:pt>
                <c:pt idx="51">
                  <c:v>122.13461538461539</c:v>
                </c:pt>
              </c:numCache>
            </c:numRef>
          </c:val>
          <c:smooth val="0"/>
          <c:extLst>
            <c:ext xmlns:c16="http://schemas.microsoft.com/office/drawing/2014/chart" uri="{C3380CC4-5D6E-409C-BE32-E72D297353CC}">
              <c16:uniqueId val="{00000003-164A-4888-8FE0-D711C0230941}"/>
            </c:ext>
          </c:extLst>
        </c:ser>
        <c:dLbls>
          <c:showLegendKey val="0"/>
          <c:showVal val="0"/>
          <c:showCatName val="0"/>
          <c:showSerName val="0"/>
          <c:showPercent val="0"/>
          <c:showBubbleSize val="0"/>
        </c:dLbls>
        <c:smooth val="0"/>
        <c:axId val="522013480"/>
        <c:axId val="522015832"/>
      </c:lineChart>
      <c:catAx>
        <c:axId val="522013480"/>
        <c:scaling>
          <c:orientation val="minMax"/>
        </c:scaling>
        <c:delete val="0"/>
        <c:axPos val="b"/>
        <c:title>
          <c:tx>
            <c:rich>
              <a:bodyPr/>
              <a:lstStyle/>
              <a:p>
                <a:pPr>
                  <a:defRPr/>
                </a:pPr>
                <a:r>
                  <a:rPr lang="es-ES"/>
                  <a:t>Semana Epidemiológica</a:t>
                </a:r>
              </a:p>
            </c:rich>
          </c:tx>
          <c:layout>
            <c:manualLayout>
              <c:xMode val="edge"/>
              <c:yMode val="edge"/>
              <c:x val="0.3855119475675669"/>
              <c:y val="0.78769385836832528"/>
            </c:manualLayout>
          </c:layout>
          <c:overlay val="0"/>
        </c:title>
        <c:numFmt formatCode="General" sourceLinked="1"/>
        <c:majorTickMark val="none"/>
        <c:minorTickMark val="none"/>
        <c:tickLblPos val="nextTo"/>
        <c:spPr>
          <a:ln w="3175">
            <a:solidFill>
              <a:srgbClr val="808080"/>
            </a:solidFill>
            <a:prstDash val="solid"/>
          </a:ln>
        </c:spPr>
        <c:txPr>
          <a:bodyPr/>
          <a:lstStyle/>
          <a:p>
            <a:pPr>
              <a:defRPr b="1"/>
            </a:pPr>
            <a:endParaRPr lang="en-US"/>
          </a:p>
        </c:txPr>
        <c:crossAx val="522015832"/>
        <c:crosses val="autoZero"/>
        <c:auto val="1"/>
        <c:lblAlgn val="ctr"/>
        <c:lblOffset val="100"/>
        <c:noMultiLvlLbl val="0"/>
      </c:catAx>
      <c:valAx>
        <c:axId val="522015832"/>
        <c:scaling>
          <c:orientation val="minMax"/>
        </c:scaling>
        <c:delete val="0"/>
        <c:axPos val="l"/>
        <c:title>
          <c:tx>
            <c:rich>
              <a:bodyPr/>
              <a:lstStyle/>
              <a:p>
                <a:pPr>
                  <a:defRPr/>
                </a:pPr>
                <a:r>
                  <a:rPr lang="es-ES"/>
                  <a:t>Número de casos</a:t>
                </a:r>
              </a:p>
            </c:rich>
          </c:tx>
          <c:layout>
            <c:manualLayout>
              <c:xMode val="edge"/>
              <c:yMode val="edge"/>
              <c:x val="2.2699556980379759E-2"/>
              <c:y val="0.23353806184148759"/>
            </c:manualLayout>
          </c:layout>
          <c:overlay val="0"/>
        </c:title>
        <c:numFmt formatCode="0" sourceLinked="0"/>
        <c:majorTickMark val="none"/>
        <c:minorTickMark val="none"/>
        <c:tickLblPos val="nextTo"/>
        <c:spPr>
          <a:ln w="3175">
            <a:solidFill>
              <a:srgbClr val="808080"/>
            </a:solidFill>
            <a:prstDash val="solid"/>
          </a:ln>
        </c:spPr>
        <c:txPr>
          <a:bodyPr/>
          <a:lstStyle/>
          <a:p>
            <a:pPr>
              <a:defRPr b="1"/>
            </a:pPr>
            <a:endParaRPr lang="en-US"/>
          </a:p>
        </c:txPr>
        <c:crossAx val="522013480"/>
        <c:crosses val="autoZero"/>
        <c:crossBetween val="between"/>
      </c:valAx>
      <c:spPr>
        <a:solidFill>
          <a:srgbClr val="FFFFFF"/>
        </a:solidFill>
        <a:ln w="25400">
          <a:noFill/>
        </a:ln>
      </c:spPr>
    </c:plotArea>
    <c:legend>
      <c:legendPos val="b"/>
      <c:layout>
        <c:manualLayout>
          <c:xMode val="edge"/>
          <c:yMode val="edge"/>
          <c:x val="4.9999979375498334E-2"/>
          <c:y val="0.88134103424943588"/>
          <c:w val="0.89999983500398673"/>
          <c:h val="0.11865896575056413"/>
        </c:manualLayout>
      </c:layout>
      <c:overlay val="0"/>
      <c:spPr>
        <a:noFill/>
        <a:ln w="25400">
          <a:noFill/>
        </a:ln>
      </c:spPr>
      <c:txPr>
        <a:bodyPr/>
        <a:lstStyle/>
        <a:p>
          <a:pPr>
            <a:defRPr b="1"/>
          </a:pPr>
          <a:endParaRPr lang="en-US"/>
        </a:p>
      </c:txPr>
    </c:legend>
    <c:plotVisOnly val="1"/>
    <c:dispBlanksAs val="gap"/>
    <c:showDLblsOverMax val="0"/>
  </c:chart>
  <c:spPr>
    <a:solidFill>
      <a:srgbClr val="FFFFFF"/>
    </a:solidFill>
    <a:ln w="3175">
      <a:noFill/>
      <a:prstDash val="solid"/>
    </a:ln>
  </c:spPr>
  <c:txPr>
    <a:bodyPr/>
    <a:lstStyle/>
    <a:p>
      <a:pPr>
        <a:defRPr>
          <a:latin typeface="Arial Narrow" panose="020B0606020202030204" pitchFamily="34" charset="0"/>
          <a:cs typeface="Arial" panose="020B0604020202020204" pitchFamily="34" charset="0"/>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298574164715896"/>
          <c:y val="0.10813806663896859"/>
          <c:w val="0.8005214921905256"/>
          <c:h val="0.65339428316141346"/>
        </c:manualLayout>
      </c:layout>
      <c:barChart>
        <c:barDir val="col"/>
        <c:grouping val="clustered"/>
        <c:varyColors val="0"/>
        <c:ser>
          <c:idx val="1"/>
          <c:order val="3"/>
          <c:tx>
            <c:strRef>
              <c:f>'2021-2022'!$P$1</c:f>
              <c:strCache>
                <c:ptCount val="1"/>
                <c:pt idx="0">
                  <c:v>2022</c:v>
                </c:pt>
              </c:strCache>
            </c:strRef>
          </c:tx>
          <c:spPr>
            <a:solidFill>
              <a:srgbClr val="C00000"/>
            </a:solidFill>
            <a:ln>
              <a:solidFill>
                <a:srgbClr val="C00000"/>
              </a:solidFill>
            </a:ln>
          </c:spPr>
          <c:invertIfNegative val="0"/>
          <c:val>
            <c:numRef>
              <c:f>'2021-2022'!$P$2:$P$41</c:f>
              <c:numCache>
                <c:formatCode>General</c:formatCode>
                <c:ptCount val="40"/>
                <c:pt idx="0">
                  <c:v>115</c:v>
                </c:pt>
                <c:pt idx="1">
                  <c:v>152</c:v>
                </c:pt>
                <c:pt idx="2">
                  <c:v>182</c:v>
                </c:pt>
                <c:pt idx="3">
                  <c:v>144</c:v>
                </c:pt>
                <c:pt idx="4">
                  <c:v>133</c:v>
                </c:pt>
                <c:pt idx="5">
                  <c:v>141</c:v>
                </c:pt>
                <c:pt idx="6">
                  <c:v>121</c:v>
                </c:pt>
                <c:pt idx="7">
                  <c:v>98</c:v>
                </c:pt>
                <c:pt idx="8">
                  <c:v>77</c:v>
                </c:pt>
                <c:pt idx="9">
                  <c:v>77</c:v>
                </c:pt>
                <c:pt idx="10">
                  <c:v>63</c:v>
                </c:pt>
                <c:pt idx="11">
                  <c:v>76</c:v>
                </c:pt>
                <c:pt idx="12">
                  <c:v>75</c:v>
                </c:pt>
                <c:pt idx="13">
                  <c:v>72</c:v>
                </c:pt>
                <c:pt idx="14">
                  <c:v>71</c:v>
                </c:pt>
                <c:pt idx="15">
                  <c:v>66</c:v>
                </c:pt>
                <c:pt idx="16">
                  <c:v>69</c:v>
                </c:pt>
                <c:pt idx="17">
                  <c:v>81</c:v>
                </c:pt>
                <c:pt idx="18">
                  <c:v>73</c:v>
                </c:pt>
                <c:pt idx="19">
                  <c:v>67</c:v>
                </c:pt>
                <c:pt idx="20">
                  <c:v>65</c:v>
                </c:pt>
                <c:pt idx="21">
                  <c:v>83</c:v>
                </c:pt>
                <c:pt idx="22">
                  <c:v>73</c:v>
                </c:pt>
                <c:pt idx="23">
                  <c:v>65</c:v>
                </c:pt>
                <c:pt idx="24">
                  <c:v>70</c:v>
                </c:pt>
                <c:pt idx="25">
                  <c:v>114</c:v>
                </c:pt>
                <c:pt idx="26">
                  <c:v>74</c:v>
                </c:pt>
                <c:pt idx="27">
                  <c:v>79</c:v>
                </c:pt>
                <c:pt idx="28">
                  <c:v>60</c:v>
                </c:pt>
                <c:pt idx="29">
                  <c:v>59</c:v>
                </c:pt>
                <c:pt idx="30">
                  <c:v>57</c:v>
                </c:pt>
                <c:pt idx="31">
                  <c:v>57</c:v>
                </c:pt>
                <c:pt idx="32">
                  <c:v>52</c:v>
                </c:pt>
                <c:pt idx="33">
                  <c:v>57</c:v>
                </c:pt>
                <c:pt idx="34">
                  <c:v>70</c:v>
                </c:pt>
                <c:pt idx="35">
                  <c:v>77</c:v>
                </c:pt>
                <c:pt idx="36">
                  <c:v>52</c:v>
                </c:pt>
                <c:pt idx="37">
                  <c:v>76</c:v>
                </c:pt>
                <c:pt idx="38">
                  <c:v>78</c:v>
                </c:pt>
                <c:pt idx="39">
                  <c:v>64</c:v>
                </c:pt>
              </c:numCache>
            </c:numRef>
          </c:val>
          <c:extLst>
            <c:ext xmlns:c16="http://schemas.microsoft.com/office/drawing/2014/chart" uri="{C3380CC4-5D6E-409C-BE32-E72D297353CC}">
              <c16:uniqueId val="{00000000-11A5-439B-B470-028F9C577D41}"/>
            </c:ext>
          </c:extLst>
        </c:ser>
        <c:dLbls>
          <c:showLegendKey val="0"/>
          <c:showVal val="0"/>
          <c:showCatName val="0"/>
          <c:showSerName val="0"/>
          <c:showPercent val="0"/>
          <c:showBubbleSize val="0"/>
        </c:dLbls>
        <c:gapWidth val="50"/>
        <c:axId val="522010344"/>
        <c:axId val="522013872"/>
      </c:barChart>
      <c:lineChart>
        <c:grouping val="standard"/>
        <c:varyColors val="0"/>
        <c:ser>
          <c:idx val="0"/>
          <c:order val="0"/>
          <c:tx>
            <c:strRef>
              <c:f>'2021-2022'!$N$1</c:f>
              <c:strCache>
                <c:ptCount val="1"/>
                <c:pt idx="0">
                  <c:v>2021</c:v>
                </c:pt>
              </c:strCache>
            </c:strRef>
          </c:tx>
          <c:spPr>
            <a:ln w="19050" cap="rnd">
              <a:solidFill>
                <a:schemeClr val="bg1">
                  <a:lumMod val="50000"/>
                </a:schemeClr>
              </a:solidFill>
              <a:round/>
            </a:ln>
            <a:effectLst>
              <a:outerShdw blurRad="50800" dist="38100" dir="2700000" algn="tl" rotWithShape="0">
                <a:prstClr val="black">
                  <a:alpha val="40000"/>
                </a:prstClr>
              </a:outerShdw>
            </a:effectLst>
          </c:spPr>
          <c:marker>
            <c:symbol val="diamond"/>
            <c:size val="3"/>
            <c:spPr>
              <a:solidFill>
                <a:schemeClr val="bg1">
                  <a:lumMod val="65000"/>
                </a:schemeClr>
              </a:solidFill>
              <a:ln>
                <a:solidFill>
                  <a:schemeClr val="bg1">
                    <a:lumMod val="50000"/>
                  </a:schemeClr>
                </a:solidFill>
              </a:ln>
            </c:spPr>
          </c:marker>
          <c:cat>
            <c:numRef>
              <c:f>'2021-2022'!$A$2:$A$54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numCache>
            </c:numRef>
          </c:cat>
          <c:val>
            <c:numRef>
              <c:f>'2021-2022'!$N$2:$N$53</c:f>
              <c:numCache>
                <c:formatCode>General</c:formatCode>
                <c:ptCount val="52"/>
                <c:pt idx="0">
                  <c:v>117</c:v>
                </c:pt>
                <c:pt idx="1">
                  <c:v>122</c:v>
                </c:pt>
                <c:pt idx="2">
                  <c:v>128</c:v>
                </c:pt>
                <c:pt idx="3">
                  <c:v>94</c:v>
                </c:pt>
                <c:pt idx="4">
                  <c:v>96</c:v>
                </c:pt>
                <c:pt idx="5">
                  <c:v>79</c:v>
                </c:pt>
                <c:pt idx="6">
                  <c:v>122</c:v>
                </c:pt>
                <c:pt idx="7">
                  <c:v>143</c:v>
                </c:pt>
                <c:pt idx="8">
                  <c:v>97</c:v>
                </c:pt>
                <c:pt idx="9">
                  <c:v>87</c:v>
                </c:pt>
                <c:pt idx="10">
                  <c:v>110</c:v>
                </c:pt>
                <c:pt idx="11">
                  <c:v>72</c:v>
                </c:pt>
                <c:pt idx="12">
                  <c:v>225</c:v>
                </c:pt>
                <c:pt idx="13">
                  <c:v>266</c:v>
                </c:pt>
                <c:pt idx="14">
                  <c:v>353</c:v>
                </c:pt>
                <c:pt idx="15">
                  <c:v>388</c:v>
                </c:pt>
                <c:pt idx="16">
                  <c:v>407</c:v>
                </c:pt>
                <c:pt idx="17">
                  <c:v>355</c:v>
                </c:pt>
                <c:pt idx="18">
                  <c:v>312</c:v>
                </c:pt>
                <c:pt idx="19">
                  <c:v>514</c:v>
                </c:pt>
                <c:pt idx="20">
                  <c:v>361</c:v>
                </c:pt>
                <c:pt idx="21">
                  <c:v>258</c:v>
                </c:pt>
                <c:pt idx="22">
                  <c:v>271</c:v>
                </c:pt>
                <c:pt idx="23">
                  <c:v>143</c:v>
                </c:pt>
                <c:pt idx="24">
                  <c:v>335</c:v>
                </c:pt>
                <c:pt idx="25">
                  <c:v>319</c:v>
                </c:pt>
                <c:pt idx="26">
                  <c:v>348</c:v>
                </c:pt>
                <c:pt idx="27">
                  <c:v>295</c:v>
                </c:pt>
                <c:pt idx="28">
                  <c:v>273</c:v>
                </c:pt>
                <c:pt idx="29">
                  <c:v>214</c:v>
                </c:pt>
                <c:pt idx="30">
                  <c:v>175</c:v>
                </c:pt>
                <c:pt idx="31">
                  <c:v>87</c:v>
                </c:pt>
                <c:pt idx="32">
                  <c:v>157</c:v>
                </c:pt>
                <c:pt idx="33">
                  <c:v>166</c:v>
                </c:pt>
                <c:pt idx="34">
                  <c:v>153</c:v>
                </c:pt>
                <c:pt idx="35">
                  <c:v>94</c:v>
                </c:pt>
                <c:pt idx="36">
                  <c:v>133</c:v>
                </c:pt>
                <c:pt idx="37">
                  <c:v>113</c:v>
                </c:pt>
                <c:pt idx="38">
                  <c:v>113</c:v>
                </c:pt>
                <c:pt idx="39">
                  <c:v>111</c:v>
                </c:pt>
                <c:pt idx="40">
                  <c:v>98</c:v>
                </c:pt>
                <c:pt idx="41">
                  <c:v>127</c:v>
                </c:pt>
                <c:pt idx="42">
                  <c:v>71</c:v>
                </c:pt>
                <c:pt idx="43">
                  <c:v>112</c:v>
                </c:pt>
                <c:pt idx="44">
                  <c:v>116</c:v>
                </c:pt>
                <c:pt idx="45">
                  <c:v>129</c:v>
                </c:pt>
                <c:pt idx="46">
                  <c:v>142</c:v>
                </c:pt>
                <c:pt idx="47">
                  <c:v>125</c:v>
                </c:pt>
                <c:pt idx="48">
                  <c:v>137</c:v>
                </c:pt>
                <c:pt idx="49">
                  <c:v>124</c:v>
                </c:pt>
                <c:pt idx="50">
                  <c:v>116</c:v>
                </c:pt>
                <c:pt idx="51">
                  <c:v>117</c:v>
                </c:pt>
              </c:numCache>
            </c:numRef>
          </c:val>
          <c:smooth val="0"/>
          <c:extLst>
            <c:ext xmlns:c16="http://schemas.microsoft.com/office/drawing/2014/chart" uri="{C3380CC4-5D6E-409C-BE32-E72D297353CC}">
              <c16:uniqueId val="{00000001-11A5-439B-B470-028F9C577D41}"/>
            </c:ext>
          </c:extLst>
        </c:ser>
        <c:ser>
          <c:idx val="3"/>
          <c:order val="1"/>
          <c:tx>
            <c:strRef>
              <c:f>'2021-2022'!$M$1</c:f>
              <c:strCache>
                <c:ptCount val="1"/>
                <c:pt idx="0">
                  <c:v>2020</c:v>
                </c:pt>
              </c:strCache>
            </c:strRef>
          </c:tx>
          <c:spPr>
            <a:ln w="19050" cap="rnd">
              <a:solidFill>
                <a:srgbClr val="002060"/>
              </a:solidFill>
              <a:round/>
            </a:ln>
            <a:effectLst>
              <a:outerShdw blurRad="50800" dist="38100" dir="2700000" algn="tl" rotWithShape="0">
                <a:prstClr val="black">
                  <a:alpha val="40000"/>
                </a:prstClr>
              </a:outerShdw>
            </a:effectLst>
          </c:spPr>
          <c:marker>
            <c:symbol val="square"/>
            <c:size val="2"/>
            <c:spPr>
              <a:solidFill>
                <a:srgbClr val="002060"/>
              </a:solidFill>
              <a:ln w="19050">
                <a:solidFill>
                  <a:srgbClr val="002060"/>
                </a:solidFill>
              </a:ln>
              <a:effectLst>
                <a:outerShdw blurRad="50800" dist="38100" dir="2700000" algn="tl" rotWithShape="0">
                  <a:prstClr val="black">
                    <a:alpha val="40000"/>
                  </a:prstClr>
                </a:outerShdw>
              </a:effectLst>
            </c:spPr>
          </c:marker>
          <c:cat>
            <c:numRef>
              <c:f>'2021-2022'!$A$2:$A$54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numCache>
            </c:numRef>
          </c:cat>
          <c:val>
            <c:numRef>
              <c:f>'2021-2022'!$M$2:$M$53</c:f>
              <c:numCache>
                <c:formatCode>General</c:formatCode>
                <c:ptCount val="52"/>
                <c:pt idx="0">
                  <c:v>25</c:v>
                </c:pt>
                <c:pt idx="1">
                  <c:v>22</c:v>
                </c:pt>
                <c:pt idx="2">
                  <c:v>20</c:v>
                </c:pt>
                <c:pt idx="3">
                  <c:v>18</c:v>
                </c:pt>
                <c:pt idx="4">
                  <c:v>14</c:v>
                </c:pt>
                <c:pt idx="5">
                  <c:v>18</c:v>
                </c:pt>
                <c:pt idx="6">
                  <c:v>17</c:v>
                </c:pt>
                <c:pt idx="7">
                  <c:v>20</c:v>
                </c:pt>
                <c:pt idx="8">
                  <c:v>21</c:v>
                </c:pt>
                <c:pt idx="9">
                  <c:v>20</c:v>
                </c:pt>
                <c:pt idx="10">
                  <c:v>22</c:v>
                </c:pt>
                <c:pt idx="11">
                  <c:v>20</c:v>
                </c:pt>
                <c:pt idx="12">
                  <c:v>25</c:v>
                </c:pt>
                <c:pt idx="13">
                  <c:v>10</c:v>
                </c:pt>
                <c:pt idx="14">
                  <c:v>20</c:v>
                </c:pt>
                <c:pt idx="15">
                  <c:v>12</c:v>
                </c:pt>
                <c:pt idx="16">
                  <c:v>17</c:v>
                </c:pt>
                <c:pt idx="17">
                  <c:v>19</c:v>
                </c:pt>
                <c:pt idx="18">
                  <c:v>19</c:v>
                </c:pt>
                <c:pt idx="19">
                  <c:v>9</c:v>
                </c:pt>
                <c:pt idx="20">
                  <c:v>12</c:v>
                </c:pt>
                <c:pt idx="21">
                  <c:v>17</c:v>
                </c:pt>
                <c:pt idx="22">
                  <c:v>11</c:v>
                </c:pt>
                <c:pt idx="23">
                  <c:v>20</c:v>
                </c:pt>
                <c:pt idx="24">
                  <c:v>30</c:v>
                </c:pt>
                <c:pt idx="25">
                  <c:v>41</c:v>
                </c:pt>
                <c:pt idx="26">
                  <c:v>55</c:v>
                </c:pt>
                <c:pt idx="27">
                  <c:v>46</c:v>
                </c:pt>
                <c:pt idx="28">
                  <c:v>77</c:v>
                </c:pt>
                <c:pt idx="29">
                  <c:v>141</c:v>
                </c:pt>
                <c:pt idx="30">
                  <c:v>173</c:v>
                </c:pt>
                <c:pt idx="31">
                  <c:v>119</c:v>
                </c:pt>
                <c:pt idx="32">
                  <c:v>102</c:v>
                </c:pt>
                <c:pt idx="33">
                  <c:v>116</c:v>
                </c:pt>
                <c:pt idx="34">
                  <c:v>110</c:v>
                </c:pt>
                <c:pt idx="35">
                  <c:v>106</c:v>
                </c:pt>
                <c:pt idx="36">
                  <c:v>86</c:v>
                </c:pt>
                <c:pt idx="37">
                  <c:v>91</c:v>
                </c:pt>
                <c:pt idx="38">
                  <c:v>88</c:v>
                </c:pt>
                <c:pt idx="39">
                  <c:v>88</c:v>
                </c:pt>
                <c:pt idx="40">
                  <c:v>86</c:v>
                </c:pt>
                <c:pt idx="41">
                  <c:v>104</c:v>
                </c:pt>
                <c:pt idx="42">
                  <c:v>91</c:v>
                </c:pt>
                <c:pt idx="43">
                  <c:v>90</c:v>
                </c:pt>
                <c:pt idx="44">
                  <c:v>129</c:v>
                </c:pt>
                <c:pt idx="45">
                  <c:v>87</c:v>
                </c:pt>
                <c:pt idx="46">
                  <c:v>111</c:v>
                </c:pt>
                <c:pt idx="47">
                  <c:v>92</c:v>
                </c:pt>
                <c:pt idx="48">
                  <c:v>135</c:v>
                </c:pt>
                <c:pt idx="49">
                  <c:v>71</c:v>
                </c:pt>
                <c:pt idx="50">
                  <c:v>81</c:v>
                </c:pt>
                <c:pt idx="51">
                  <c:v>108</c:v>
                </c:pt>
              </c:numCache>
            </c:numRef>
          </c:val>
          <c:smooth val="0"/>
          <c:extLst>
            <c:ext xmlns:c16="http://schemas.microsoft.com/office/drawing/2014/chart" uri="{C3380CC4-5D6E-409C-BE32-E72D297353CC}">
              <c16:uniqueId val="{00000002-11A5-439B-B470-028F9C577D41}"/>
            </c:ext>
          </c:extLst>
        </c:ser>
        <c:ser>
          <c:idx val="4"/>
          <c:order val="2"/>
          <c:tx>
            <c:strRef>
              <c:f>'2021-2022'!$L$1</c:f>
              <c:strCache>
                <c:ptCount val="1"/>
                <c:pt idx="0">
                  <c:v>2019</c:v>
                </c:pt>
              </c:strCache>
            </c:strRef>
          </c:tx>
          <c:spPr>
            <a:ln w="19050" cap="rnd">
              <a:solidFill>
                <a:schemeClr val="accent3"/>
              </a:solidFill>
              <a:round/>
            </a:ln>
            <a:effectLst>
              <a:outerShdw blurRad="50800" dist="38100" dir="2700000" algn="tl" rotWithShape="0">
                <a:prstClr val="black">
                  <a:alpha val="40000"/>
                </a:prstClr>
              </a:outerShdw>
            </a:effectLst>
          </c:spPr>
          <c:marker>
            <c:symbol val="triangle"/>
            <c:size val="2"/>
            <c:spPr>
              <a:solidFill>
                <a:schemeClr val="accent3"/>
              </a:solidFill>
              <a:ln w="19050">
                <a:solidFill>
                  <a:schemeClr val="accent3"/>
                </a:solidFill>
              </a:ln>
              <a:effectLst>
                <a:outerShdw blurRad="50800" dist="38100" dir="2700000" algn="tl" rotWithShape="0">
                  <a:prstClr val="black">
                    <a:alpha val="40000"/>
                  </a:prstClr>
                </a:outerShdw>
              </a:effectLst>
            </c:spPr>
          </c:marker>
          <c:cat>
            <c:numRef>
              <c:f>'2021-2022'!$A$2:$A$54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numCache>
            </c:numRef>
          </c:cat>
          <c:val>
            <c:numRef>
              <c:f>'2021-2022'!$L$2:$L$53</c:f>
              <c:numCache>
                <c:formatCode>General</c:formatCode>
                <c:ptCount val="52"/>
                <c:pt idx="0">
                  <c:v>8</c:v>
                </c:pt>
                <c:pt idx="1">
                  <c:v>12</c:v>
                </c:pt>
                <c:pt idx="2">
                  <c:v>13</c:v>
                </c:pt>
                <c:pt idx="3">
                  <c:v>12</c:v>
                </c:pt>
                <c:pt idx="4">
                  <c:v>15</c:v>
                </c:pt>
                <c:pt idx="5">
                  <c:v>8</c:v>
                </c:pt>
                <c:pt idx="6">
                  <c:v>11</c:v>
                </c:pt>
                <c:pt idx="7">
                  <c:v>8</c:v>
                </c:pt>
                <c:pt idx="8">
                  <c:v>9</c:v>
                </c:pt>
                <c:pt idx="9">
                  <c:v>14</c:v>
                </c:pt>
                <c:pt idx="10">
                  <c:v>15</c:v>
                </c:pt>
                <c:pt idx="11">
                  <c:v>13</c:v>
                </c:pt>
                <c:pt idx="12">
                  <c:v>16</c:v>
                </c:pt>
                <c:pt idx="13">
                  <c:v>10</c:v>
                </c:pt>
                <c:pt idx="14">
                  <c:v>9</c:v>
                </c:pt>
                <c:pt idx="15">
                  <c:v>13</c:v>
                </c:pt>
                <c:pt idx="16">
                  <c:v>14</c:v>
                </c:pt>
                <c:pt idx="17">
                  <c:v>15</c:v>
                </c:pt>
                <c:pt idx="18">
                  <c:v>17</c:v>
                </c:pt>
                <c:pt idx="19">
                  <c:v>17</c:v>
                </c:pt>
                <c:pt idx="20">
                  <c:v>13</c:v>
                </c:pt>
                <c:pt idx="21">
                  <c:v>16</c:v>
                </c:pt>
                <c:pt idx="22">
                  <c:v>23</c:v>
                </c:pt>
                <c:pt idx="23">
                  <c:v>18</c:v>
                </c:pt>
                <c:pt idx="24">
                  <c:v>19</c:v>
                </c:pt>
                <c:pt idx="25">
                  <c:v>14</c:v>
                </c:pt>
                <c:pt idx="26">
                  <c:v>23</c:v>
                </c:pt>
                <c:pt idx="27">
                  <c:v>21</c:v>
                </c:pt>
                <c:pt idx="28">
                  <c:v>30</c:v>
                </c:pt>
                <c:pt idx="29">
                  <c:v>19</c:v>
                </c:pt>
                <c:pt idx="30">
                  <c:v>8</c:v>
                </c:pt>
                <c:pt idx="31">
                  <c:v>15</c:v>
                </c:pt>
                <c:pt idx="32">
                  <c:v>21</c:v>
                </c:pt>
                <c:pt idx="33">
                  <c:v>9</c:v>
                </c:pt>
                <c:pt idx="34">
                  <c:v>20</c:v>
                </c:pt>
                <c:pt idx="35">
                  <c:v>13</c:v>
                </c:pt>
                <c:pt idx="36">
                  <c:v>9</c:v>
                </c:pt>
                <c:pt idx="37">
                  <c:v>12</c:v>
                </c:pt>
                <c:pt idx="38">
                  <c:v>18</c:v>
                </c:pt>
                <c:pt idx="39">
                  <c:v>12</c:v>
                </c:pt>
                <c:pt idx="40">
                  <c:v>14</c:v>
                </c:pt>
                <c:pt idx="41">
                  <c:v>13</c:v>
                </c:pt>
                <c:pt idx="42">
                  <c:v>12</c:v>
                </c:pt>
                <c:pt idx="43">
                  <c:v>12</c:v>
                </c:pt>
                <c:pt idx="44">
                  <c:v>16</c:v>
                </c:pt>
                <c:pt idx="45">
                  <c:v>10</c:v>
                </c:pt>
                <c:pt idx="46">
                  <c:v>23</c:v>
                </c:pt>
                <c:pt idx="47">
                  <c:v>20</c:v>
                </c:pt>
                <c:pt idx="48">
                  <c:v>19</c:v>
                </c:pt>
                <c:pt idx="49">
                  <c:v>15</c:v>
                </c:pt>
                <c:pt idx="50">
                  <c:v>19</c:v>
                </c:pt>
                <c:pt idx="51">
                  <c:v>13</c:v>
                </c:pt>
              </c:numCache>
            </c:numRef>
          </c:val>
          <c:smooth val="0"/>
          <c:extLst>
            <c:ext xmlns:c16="http://schemas.microsoft.com/office/drawing/2014/chart" uri="{C3380CC4-5D6E-409C-BE32-E72D297353CC}">
              <c16:uniqueId val="{00000003-11A5-439B-B470-028F9C577D41}"/>
            </c:ext>
          </c:extLst>
        </c:ser>
        <c:dLbls>
          <c:showLegendKey val="0"/>
          <c:showVal val="0"/>
          <c:showCatName val="0"/>
          <c:showSerName val="0"/>
          <c:showPercent val="0"/>
          <c:showBubbleSize val="0"/>
        </c:dLbls>
        <c:marker val="1"/>
        <c:smooth val="0"/>
        <c:axId val="522009560"/>
        <c:axId val="522009952"/>
      </c:lineChart>
      <c:catAx>
        <c:axId val="522009560"/>
        <c:scaling>
          <c:orientation val="minMax"/>
        </c:scaling>
        <c:delete val="0"/>
        <c:axPos val="b"/>
        <c:title>
          <c:tx>
            <c:rich>
              <a:bodyPr rot="0" vert="horz"/>
              <a:lstStyle/>
              <a:p>
                <a:pPr>
                  <a:defRPr sz="900"/>
                </a:pPr>
                <a:r>
                  <a:rPr lang="es-CO" sz="900"/>
                  <a:t>Semanas epidemiológicas</a:t>
                </a:r>
              </a:p>
            </c:rich>
          </c:tx>
          <c:layout>
            <c:manualLayout>
              <c:xMode val="edge"/>
              <c:yMode val="edge"/>
              <c:x val="0.38525703610720158"/>
              <c:y val="0.89783038548444405"/>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b="0"/>
            </a:pPr>
            <a:endParaRPr lang="en-US"/>
          </a:p>
        </c:txPr>
        <c:crossAx val="522009952"/>
        <c:crosses val="autoZero"/>
        <c:auto val="1"/>
        <c:lblAlgn val="ctr"/>
        <c:lblOffset val="100"/>
        <c:noMultiLvlLbl val="0"/>
      </c:catAx>
      <c:valAx>
        <c:axId val="5220099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s-CO"/>
                  <a:t>Número de casos</a:t>
                </a:r>
              </a:p>
            </c:rich>
          </c:tx>
          <c:overlay val="0"/>
          <c:spPr>
            <a:noFill/>
            <a:ln>
              <a:noFill/>
            </a:ln>
            <a:effectLst/>
          </c:spPr>
        </c:title>
        <c:numFmt formatCode="General" sourceLinked="1"/>
        <c:majorTickMark val="none"/>
        <c:minorTickMark val="none"/>
        <c:tickLblPos val="nextTo"/>
        <c:spPr>
          <a:noFill/>
          <a:ln>
            <a:noFill/>
          </a:ln>
          <a:effectLst/>
        </c:spPr>
        <c:txPr>
          <a:bodyPr rot="-60000000" vert="horz"/>
          <a:lstStyle/>
          <a:p>
            <a:pPr>
              <a:defRPr/>
            </a:pPr>
            <a:endParaRPr lang="en-US"/>
          </a:p>
        </c:txPr>
        <c:crossAx val="522009560"/>
        <c:crosses val="autoZero"/>
        <c:crossBetween val="between"/>
      </c:valAx>
      <c:valAx>
        <c:axId val="522013872"/>
        <c:scaling>
          <c:orientation val="minMax"/>
        </c:scaling>
        <c:delete val="1"/>
        <c:axPos val="r"/>
        <c:numFmt formatCode="General" sourceLinked="1"/>
        <c:majorTickMark val="out"/>
        <c:minorTickMark val="none"/>
        <c:tickLblPos val="nextTo"/>
        <c:crossAx val="522010344"/>
        <c:crosses val="max"/>
        <c:crossBetween val="between"/>
      </c:valAx>
      <c:catAx>
        <c:axId val="522010344"/>
        <c:scaling>
          <c:orientation val="minMax"/>
        </c:scaling>
        <c:delete val="1"/>
        <c:axPos val="b"/>
        <c:numFmt formatCode="General" sourceLinked="1"/>
        <c:majorTickMark val="out"/>
        <c:minorTickMark val="none"/>
        <c:tickLblPos val="nextTo"/>
        <c:crossAx val="522013872"/>
        <c:crosses val="autoZero"/>
        <c:auto val="1"/>
        <c:lblAlgn val="ctr"/>
        <c:lblOffset val="100"/>
        <c:noMultiLvlLbl val="0"/>
      </c:catAx>
      <c:spPr>
        <a:noFill/>
        <a:ln>
          <a:noFill/>
        </a:ln>
        <a:effectLst/>
      </c:spPr>
    </c:plotArea>
    <c:legend>
      <c:legendPos val="b"/>
      <c:layout>
        <c:manualLayout>
          <c:xMode val="edge"/>
          <c:yMode val="edge"/>
          <c:x val="0.29315606597524868"/>
          <c:y val="1.3261687156807709E-2"/>
          <c:w val="0.49005780896716172"/>
          <c:h val="8.8232717716621653E-2"/>
        </c:manualLayout>
      </c:layout>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noFill/>
      <a:round/>
    </a:ln>
    <a:effectLst/>
  </c:spPr>
  <c:txPr>
    <a:bodyPr/>
    <a:lstStyle/>
    <a:p>
      <a:pPr>
        <a:defRPr b="1"/>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377158562091724E-2"/>
          <c:y val="4.2284095591512437E-2"/>
          <c:w val="0.88417301526930048"/>
          <c:h val="0.70339217003016519"/>
        </c:manualLayout>
      </c:layout>
      <c:lineChart>
        <c:grouping val="standard"/>
        <c:varyColors val="0"/>
        <c:ser>
          <c:idx val="0"/>
          <c:order val="0"/>
          <c:tx>
            <c:strRef>
              <c:f>UCI!$B$132</c:f>
              <c:strCache>
                <c:ptCount val="1"/>
                <c:pt idx="0">
                  <c:v>Límite inferior</c:v>
                </c:pt>
              </c:strCache>
            </c:strRef>
          </c:tx>
          <c:spPr>
            <a:ln w="38100" cap="rnd">
              <a:solidFill>
                <a:schemeClr val="accent1"/>
              </a:solidFill>
              <a:round/>
            </a:ln>
            <a:effectLst/>
          </c:spPr>
          <c:marker>
            <c:symbol val="none"/>
          </c:marker>
          <c:cat>
            <c:numRef>
              <c:f>IRA!$C$110:$BB$110</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UCI!$C$132:$BC$132</c:f>
              <c:numCache>
                <c:formatCode>0.0</c:formatCode>
                <c:ptCount val="53"/>
                <c:pt idx="0">
                  <c:v>-0.5378573329378078</c:v>
                </c:pt>
                <c:pt idx="1">
                  <c:v>-0.4436038557468116</c:v>
                </c:pt>
                <c:pt idx="2">
                  <c:v>-0.60584602035023871</c:v>
                </c:pt>
                <c:pt idx="3">
                  <c:v>0.22429870720157541</c:v>
                </c:pt>
                <c:pt idx="4">
                  <c:v>5.3602946592282374E-2</c:v>
                </c:pt>
                <c:pt idx="5">
                  <c:v>7.2396168195559829E-2</c:v>
                </c:pt>
                <c:pt idx="6">
                  <c:v>-1.1288752620373321E-2</c:v>
                </c:pt>
                <c:pt idx="7">
                  <c:v>7.4742718275679576E-2</c:v>
                </c:pt>
                <c:pt idx="8">
                  <c:v>0.14765264880894269</c:v>
                </c:pt>
                <c:pt idx="9">
                  <c:v>0.23515861827294005</c:v>
                </c:pt>
                <c:pt idx="10">
                  <c:v>0.33681568574864862</c:v>
                </c:pt>
                <c:pt idx="11">
                  <c:v>0.31609897476495108</c:v>
                </c:pt>
                <c:pt idx="12">
                  <c:v>0.22526455108120413</c:v>
                </c:pt>
                <c:pt idx="13">
                  <c:v>5.0845376224554761E-2</c:v>
                </c:pt>
                <c:pt idx="14">
                  <c:v>4.7007753838628985E-2</c:v>
                </c:pt>
                <c:pt idx="15">
                  <c:v>-4.4751544449945113E-2</c:v>
                </c:pt>
                <c:pt idx="16">
                  <c:v>-0.14682112700002392</c:v>
                </c:pt>
                <c:pt idx="17">
                  <c:v>-0.28406170786709439</c:v>
                </c:pt>
                <c:pt idx="18">
                  <c:v>-6.4230947703427299E-2</c:v>
                </c:pt>
                <c:pt idx="19">
                  <c:v>4.3651217710450774E-2</c:v>
                </c:pt>
                <c:pt idx="20">
                  <c:v>0.14476009557689196</c:v>
                </c:pt>
                <c:pt idx="21">
                  <c:v>-9.3832980045534198E-2</c:v>
                </c:pt>
                <c:pt idx="22">
                  <c:v>-0.39063751083191445</c:v>
                </c:pt>
                <c:pt idx="23">
                  <c:v>-0.47443532561172885</c:v>
                </c:pt>
                <c:pt idx="24">
                  <c:v>-0.39772401762816245</c:v>
                </c:pt>
                <c:pt idx="25">
                  <c:v>-0.17365374844207127</c:v>
                </c:pt>
                <c:pt idx="26">
                  <c:v>2.4573084401019019E-2</c:v>
                </c:pt>
                <c:pt idx="27">
                  <c:v>-0.27063526261009874</c:v>
                </c:pt>
                <c:pt idx="28">
                  <c:v>-0.7954287615612925</c:v>
                </c:pt>
                <c:pt idx="29">
                  <c:v>-0.90021699048005832</c:v>
                </c:pt>
                <c:pt idx="30">
                  <c:v>-0.94704423950464833</c:v>
                </c:pt>
                <c:pt idx="31">
                  <c:v>-0.87436655318343637</c:v>
                </c:pt>
                <c:pt idx="32">
                  <c:v>-0.94075386645434311</c:v>
                </c:pt>
                <c:pt idx="33">
                  <c:v>-9.0428657842257509E-2</c:v>
                </c:pt>
                <c:pt idx="34">
                  <c:v>-8.877137242768951E-3</c:v>
                </c:pt>
                <c:pt idx="35">
                  <c:v>2.195150539074453E-2</c:v>
                </c:pt>
                <c:pt idx="36">
                  <c:v>0.18239488294626771</c:v>
                </c:pt>
                <c:pt idx="37">
                  <c:v>-0.49815796230045772</c:v>
                </c:pt>
                <c:pt idx="38">
                  <c:v>-0.53124927126692967</c:v>
                </c:pt>
                <c:pt idx="39">
                  <c:v>-0.4585247266178476</c:v>
                </c:pt>
                <c:pt idx="40">
                  <c:v>-0.10306238967159209</c:v>
                </c:pt>
                <c:pt idx="41">
                  <c:v>0.10433407038603915</c:v>
                </c:pt>
                <c:pt idx="42">
                  <c:v>0.13583472781703454</c:v>
                </c:pt>
                <c:pt idx="43">
                  <c:v>0.13330204936351631</c:v>
                </c:pt>
                <c:pt idx="44">
                  <c:v>-6.4768150328658569E-2</c:v>
                </c:pt>
                <c:pt idx="45">
                  <c:v>-0.14617067094913461</c:v>
                </c:pt>
                <c:pt idx="46">
                  <c:v>-0.26695697276241726</c:v>
                </c:pt>
                <c:pt idx="47">
                  <c:v>-0.11203820109425044</c:v>
                </c:pt>
                <c:pt idx="48">
                  <c:v>-0.11141084360574482</c:v>
                </c:pt>
                <c:pt idx="49">
                  <c:v>8.962642297979273E-2</c:v>
                </c:pt>
                <c:pt idx="50">
                  <c:v>1.5298748154401465E-2</c:v>
                </c:pt>
                <c:pt idx="51">
                  <c:v>0.1932683469109937</c:v>
                </c:pt>
                <c:pt idx="52">
                  <c:v>0.13007757870044201</c:v>
                </c:pt>
              </c:numCache>
            </c:numRef>
          </c:val>
          <c:smooth val="0"/>
          <c:extLst>
            <c:ext xmlns:c16="http://schemas.microsoft.com/office/drawing/2014/chart" uri="{C3380CC4-5D6E-409C-BE32-E72D297353CC}">
              <c16:uniqueId val="{00000000-BBF8-4AFE-B2B8-FF055BFBA770}"/>
            </c:ext>
          </c:extLst>
        </c:ser>
        <c:ser>
          <c:idx val="1"/>
          <c:order val="1"/>
          <c:tx>
            <c:strRef>
              <c:f>UCI!$B$133</c:f>
              <c:strCache>
                <c:ptCount val="1"/>
                <c:pt idx="0">
                  <c:v>Límite superior</c:v>
                </c:pt>
              </c:strCache>
            </c:strRef>
          </c:tx>
          <c:spPr>
            <a:ln w="38100" cap="rnd">
              <a:solidFill>
                <a:schemeClr val="accent2"/>
              </a:solidFill>
              <a:round/>
            </a:ln>
            <a:effectLst/>
          </c:spPr>
          <c:marker>
            <c:symbol val="none"/>
          </c:marker>
          <c:cat>
            <c:numRef>
              <c:f>IRA!$C$110:$BB$110</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UCI!$C$133:$BC$133</c:f>
              <c:numCache>
                <c:formatCode>0.0</c:formatCode>
                <c:ptCount val="53"/>
                <c:pt idx="0">
                  <c:v>2.5378573329378078</c:v>
                </c:pt>
                <c:pt idx="1">
                  <c:v>2.4436038557468116</c:v>
                </c:pt>
                <c:pt idx="2">
                  <c:v>2.6058460203502385</c:v>
                </c:pt>
                <c:pt idx="3">
                  <c:v>1.7757012927984246</c:v>
                </c:pt>
                <c:pt idx="4">
                  <c:v>1.9463970534077175</c:v>
                </c:pt>
                <c:pt idx="5">
                  <c:v>1.9276038318044402</c:v>
                </c:pt>
                <c:pt idx="6">
                  <c:v>2.0112887526203735</c:v>
                </c:pt>
                <c:pt idx="7">
                  <c:v>1.9252572817243205</c:v>
                </c:pt>
                <c:pt idx="8">
                  <c:v>1.8523473511910573</c:v>
                </c:pt>
                <c:pt idx="9">
                  <c:v>1.7648413817270598</c:v>
                </c:pt>
                <c:pt idx="10">
                  <c:v>1.6631843142513514</c:v>
                </c:pt>
                <c:pt idx="11">
                  <c:v>1.6839010252350488</c:v>
                </c:pt>
                <c:pt idx="12">
                  <c:v>1.7747354489187959</c:v>
                </c:pt>
                <c:pt idx="13">
                  <c:v>1.9491546237754451</c:v>
                </c:pt>
                <c:pt idx="14">
                  <c:v>1.9529922461613709</c:v>
                </c:pt>
                <c:pt idx="15">
                  <c:v>2.0447515444499453</c:v>
                </c:pt>
                <c:pt idx="16">
                  <c:v>2.1468211270000239</c:v>
                </c:pt>
                <c:pt idx="17">
                  <c:v>2.2840617078670942</c:v>
                </c:pt>
                <c:pt idx="18">
                  <c:v>2.0642309477034271</c:v>
                </c:pt>
                <c:pt idx="19">
                  <c:v>1.9563487822895493</c:v>
                </c:pt>
                <c:pt idx="20">
                  <c:v>1.855239904423108</c:v>
                </c:pt>
                <c:pt idx="21">
                  <c:v>2.0938329800455344</c:v>
                </c:pt>
                <c:pt idx="22">
                  <c:v>2.3906375108319144</c:v>
                </c:pt>
                <c:pt idx="23">
                  <c:v>2.4744353256117289</c:v>
                </c:pt>
                <c:pt idx="24">
                  <c:v>2.3977240176281622</c:v>
                </c:pt>
                <c:pt idx="25">
                  <c:v>2.1736537484420713</c:v>
                </c:pt>
                <c:pt idx="26">
                  <c:v>1.975426915598981</c:v>
                </c:pt>
                <c:pt idx="27">
                  <c:v>2.2706352626100985</c:v>
                </c:pt>
                <c:pt idx="28">
                  <c:v>2.7954287615612925</c:v>
                </c:pt>
                <c:pt idx="29">
                  <c:v>2.9002169904800583</c:v>
                </c:pt>
                <c:pt idx="30">
                  <c:v>2.9470442395046481</c:v>
                </c:pt>
                <c:pt idx="31">
                  <c:v>2.8743665531834361</c:v>
                </c:pt>
                <c:pt idx="32">
                  <c:v>2.9407538664543429</c:v>
                </c:pt>
                <c:pt idx="33">
                  <c:v>2.0904286578422573</c:v>
                </c:pt>
                <c:pt idx="34">
                  <c:v>2.0088771372427692</c:v>
                </c:pt>
                <c:pt idx="35">
                  <c:v>1.9780484946092556</c:v>
                </c:pt>
                <c:pt idx="36">
                  <c:v>1.8176051170537324</c:v>
                </c:pt>
                <c:pt idx="37">
                  <c:v>2.4981579623004579</c:v>
                </c:pt>
                <c:pt idx="38">
                  <c:v>2.5312492712669297</c:v>
                </c:pt>
                <c:pt idx="39">
                  <c:v>2.4585247266178474</c:v>
                </c:pt>
                <c:pt idx="40">
                  <c:v>2.1030623896715923</c:v>
                </c:pt>
                <c:pt idx="41">
                  <c:v>1.8956659296139609</c:v>
                </c:pt>
                <c:pt idx="42">
                  <c:v>1.8641652721829653</c:v>
                </c:pt>
                <c:pt idx="43">
                  <c:v>1.8666979506364836</c:v>
                </c:pt>
                <c:pt idx="44">
                  <c:v>2.0647681503286588</c:v>
                </c:pt>
                <c:pt idx="45">
                  <c:v>2.1461706709491346</c:v>
                </c:pt>
                <c:pt idx="46">
                  <c:v>2.2669569727624173</c:v>
                </c:pt>
                <c:pt idx="47">
                  <c:v>2.1120382010942507</c:v>
                </c:pt>
                <c:pt idx="48">
                  <c:v>2.1114108436057446</c:v>
                </c:pt>
                <c:pt idx="49">
                  <c:v>1.9103735770202073</c:v>
                </c:pt>
                <c:pt idx="50">
                  <c:v>1.9847012518455984</c:v>
                </c:pt>
                <c:pt idx="51">
                  <c:v>1.8067316530890063</c:v>
                </c:pt>
                <c:pt idx="52">
                  <c:v>1.869922421299558</c:v>
                </c:pt>
              </c:numCache>
            </c:numRef>
          </c:val>
          <c:smooth val="0"/>
          <c:extLst>
            <c:ext xmlns:c16="http://schemas.microsoft.com/office/drawing/2014/chart" uri="{C3380CC4-5D6E-409C-BE32-E72D297353CC}">
              <c16:uniqueId val="{00000001-BBF8-4AFE-B2B8-FF055BFBA770}"/>
            </c:ext>
          </c:extLst>
        </c:ser>
        <c:ser>
          <c:idx val="2"/>
          <c:order val="2"/>
          <c:tx>
            <c:strRef>
              <c:f>UCI!$B$134</c:f>
              <c:strCache>
                <c:ptCount val="1"/>
                <c:pt idx="0">
                  <c:v>Razón observada</c:v>
                </c:pt>
              </c:strCache>
            </c:strRef>
          </c:tx>
          <c:spPr>
            <a:ln w="28575" cap="rnd">
              <a:noFill/>
              <a:round/>
            </a:ln>
            <a:effectLst/>
          </c:spPr>
          <c:marker>
            <c:symbol val="circle"/>
            <c:size val="4"/>
          </c:marker>
          <c:cat>
            <c:numRef>
              <c:f>IRA!$C$110:$BB$110</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UCI!$C$134:$AN$134</c:f>
              <c:numCache>
                <c:formatCode>General</c:formatCode>
                <c:ptCount val="38"/>
                <c:pt idx="0">
                  <c:v>4.2428571428571429</c:v>
                </c:pt>
                <c:pt idx="1">
                  <c:v>6.2068965517241379</c:v>
                </c:pt>
                <c:pt idx="2">
                  <c:v>9.1985294117647065</c:v>
                </c:pt>
                <c:pt idx="3">
                  <c:v>12</c:v>
                </c:pt>
                <c:pt idx="4">
                  <c:v>12.345549738219896</c:v>
                </c:pt>
                <c:pt idx="5">
                  <c:v>8.8269230769230766</c:v>
                </c:pt>
                <c:pt idx="6">
                  <c:v>10.371428571428572</c:v>
                </c:pt>
                <c:pt idx="7">
                  <c:v>8.7326732673267333</c:v>
                </c:pt>
                <c:pt idx="8">
                  <c:v>6.9648241206030148</c:v>
                </c:pt>
                <c:pt idx="9">
                  <c:v>7.181347150259068</c:v>
                </c:pt>
                <c:pt idx="10">
                  <c:v>5.6138613861386144</c:v>
                </c:pt>
                <c:pt idx="11">
                  <c:v>6.4528301886792452</c:v>
                </c:pt>
                <c:pt idx="12">
                  <c:v>6.2790697674418601</c:v>
                </c:pt>
                <c:pt idx="13">
                  <c:v>6.9304812834224601</c:v>
                </c:pt>
                <c:pt idx="14">
                  <c:v>7.5621301775147929</c:v>
                </c:pt>
                <c:pt idx="15">
                  <c:v>8.1369863013698627</c:v>
                </c:pt>
                <c:pt idx="16">
                  <c:v>8.117647058823529</c:v>
                </c:pt>
                <c:pt idx="17">
                  <c:v>8.526315789473685</c:v>
                </c:pt>
                <c:pt idx="18">
                  <c:v>6.3786407766990294</c:v>
                </c:pt>
                <c:pt idx="19">
                  <c:v>5.7980769230769234</c:v>
                </c:pt>
                <c:pt idx="20">
                  <c:v>5.9693877551020407</c:v>
                </c:pt>
                <c:pt idx="21">
                  <c:v>7.6224489795918364</c:v>
                </c:pt>
                <c:pt idx="22">
                  <c:v>6.198113207547169</c:v>
                </c:pt>
                <c:pt idx="23">
                  <c:v>4.7755102040816331</c:v>
                </c:pt>
                <c:pt idx="24">
                  <c:v>5.0806451612903221</c:v>
                </c:pt>
                <c:pt idx="25">
                  <c:v>8.0787401574803148</c:v>
                </c:pt>
                <c:pt idx="26">
                  <c:v>5.6440677966101696</c:v>
                </c:pt>
                <c:pt idx="27">
                  <c:v>6.3482142857142856</c:v>
                </c:pt>
                <c:pt idx="28">
                  <c:v>3.9272727272727272</c:v>
                </c:pt>
                <c:pt idx="29">
                  <c:v>3.8618181818181818</c:v>
                </c:pt>
                <c:pt idx="30">
                  <c:v>3.42</c:v>
                </c:pt>
                <c:pt idx="31">
                  <c:v>4.441558441558441</c:v>
                </c:pt>
                <c:pt idx="32">
                  <c:v>4.6336633663366342</c:v>
                </c:pt>
                <c:pt idx="33">
                  <c:v>5.9651162790697674</c:v>
                </c:pt>
                <c:pt idx="34">
                  <c:v>7.3684210526315788</c:v>
                </c:pt>
                <c:pt idx="35">
                  <c:v>7.4516129032258061</c:v>
                </c:pt>
                <c:pt idx="36">
                  <c:v>5.0869565217391308</c:v>
                </c:pt>
                <c:pt idx="37">
                  <c:v>5.8212765957446813</c:v>
                </c:pt>
              </c:numCache>
            </c:numRef>
          </c:val>
          <c:smooth val="0"/>
          <c:extLst>
            <c:ext xmlns:c16="http://schemas.microsoft.com/office/drawing/2014/chart" uri="{C3380CC4-5D6E-409C-BE32-E72D297353CC}">
              <c16:uniqueId val="{00000002-BBF8-4AFE-B2B8-FF055BFBA770}"/>
            </c:ext>
          </c:extLst>
        </c:ser>
        <c:ser>
          <c:idx val="3"/>
          <c:order val="3"/>
          <c:tx>
            <c:strRef>
              <c:f>UCI!$B$135</c:f>
              <c:strCache>
                <c:ptCount val="1"/>
                <c:pt idx="0">
                  <c:v>Razón esperada</c:v>
                </c:pt>
              </c:strCache>
            </c:strRef>
          </c:tx>
          <c:spPr>
            <a:ln w="50800" cap="rnd">
              <a:solidFill>
                <a:schemeClr val="tx1"/>
              </a:solidFill>
              <a:prstDash val="sysDot"/>
              <a:round/>
            </a:ln>
            <a:effectLst/>
          </c:spPr>
          <c:marker>
            <c:symbol val="none"/>
          </c:marker>
          <c:cat>
            <c:numRef>
              <c:f>IRA!$C$110:$BB$110</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UCI!$C$135:$BC$135</c:f>
              <c:numCache>
                <c:formatCode>General</c:formatCode>
                <c:ptCount val="53"/>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1</c:v>
                </c:pt>
                <c:pt idx="49">
                  <c:v>1</c:v>
                </c:pt>
                <c:pt idx="50">
                  <c:v>1</c:v>
                </c:pt>
                <c:pt idx="51">
                  <c:v>1</c:v>
                </c:pt>
                <c:pt idx="52">
                  <c:v>1</c:v>
                </c:pt>
              </c:numCache>
            </c:numRef>
          </c:val>
          <c:smooth val="0"/>
          <c:extLst>
            <c:ext xmlns:c16="http://schemas.microsoft.com/office/drawing/2014/chart" uri="{C3380CC4-5D6E-409C-BE32-E72D297353CC}">
              <c16:uniqueId val="{00000003-BBF8-4AFE-B2B8-FF055BFBA770}"/>
            </c:ext>
          </c:extLst>
        </c:ser>
        <c:dLbls>
          <c:showLegendKey val="0"/>
          <c:showVal val="0"/>
          <c:showCatName val="0"/>
          <c:showSerName val="0"/>
          <c:showPercent val="0"/>
          <c:showBubbleSize val="0"/>
        </c:dLbls>
        <c:smooth val="0"/>
        <c:axId val="522013088"/>
        <c:axId val="522016224"/>
      </c:lineChart>
      <c:catAx>
        <c:axId val="522013088"/>
        <c:scaling>
          <c:orientation val="minMax"/>
        </c:scaling>
        <c:delete val="0"/>
        <c:axPos val="b"/>
        <c:title>
          <c:tx>
            <c:rich>
              <a:bodyPr rot="0" vert="horz"/>
              <a:lstStyle/>
              <a:p>
                <a:pPr>
                  <a:defRPr/>
                </a:pPr>
                <a:r>
                  <a:rPr lang="es-CO"/>
                  <a:t>Semanas epidemiológicas</a:t>
                </a:r>
              </a:p>
            </c:rich>
          </c:tx>
          <c:layout>
            <c:manualLayout>
              <c:xMode val="edge"/>
              <c:yMode val="edge"/>
              <c:x val="0.44824443840905598"/>
              <c:y val="0.75215498962659344"/>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522016224"/>
        <c:crosses val="autoZero"/>
        <c:auto val="1"/>
        <c:lblAlgn val="ctr"/>
        <c:lblOffset val="100"/>
        <c:noMultiLvlLbl val="0"/>
      </c:catAx>
      <c:valAx>
        <c:axId val="522016224"/>
        <c:scaling>
          <c:orientation val="minMax"/>
        </c:scaling>
        <c:delete val="0"/>
        <c:axPos val="l"/>
        <c:title>
          <c:tx>
            <c:rich>
              <a:bodyPr rot="-5400000" vert="horz"/>
              <a:lstStyle/>
              <a:p>
                <a:pPr>
                  <a:defRPr/>
                </a:pPr>
                <a:r>
                  <a:rPr lang="es-CO"/>
                  <a:t>Razón</a:t>
                </a:r>
              </a:p>
            </c:rich>
          </c:tx>
          <c:layout>
            <c:manualLayout>
              <c:xMode val="edge"/>
              <c:yMode val="edge"/>
              <c:x val="5.8700207318039292E-3"/>
              <c:y val="0.32125886587009439"/>
            </c:manualLayout>
          </c:layout>
          <c:overlay val="0"/>
          <c:spPr>
            <a:noFill/>
            <a:ln>
              <a:noFill/>
            </a:ln>
            <a:effectLst/>
          </c:spPr>
        </c:title>
        <c:numFmt formatCode="0.0" sourceLinked="1"/>
        <c:majorTickMark val="none"/>
        <c:minorTickMark val="none"/>
        <c:tickLblPos val="nextTo"/>
        <c:spPr>
          <a:noFill/>
          <a:ln>
            <a:noFill/>
          </a:ln>
          <a:effectLst/>
        </c:spPr>
        <c:txPr>
          <a:bodyPr rot="-60000000" vert="horz"/>
          <a:lstStyle/>
          <a:p>
            <a:pPr>
              <a:defRPr/>
            </a:pPr>
            <a:endParaRPr lang="en-US"/>
          </a:p>
        </c:txPr>
        <c:crossAx val="522013088"/>
        <c:crosses val="autoZero"/>
        <c:crossBetween val="between"/>
      </c:valAx>
      <c:spPr>
        <a:noFill/>
        <a:ln>
          <a:noFill/>
        </a:ln>
        <a:effectLst/>
      </c:spPr>
    </c:plotArea>
    <c:legend>
      <c:legendPos val="b"/>
      <c:layout>
        <c:manualLayout>
          <c:xMode val="edge"/>
          <c:yMode val="edge"/>
          <c:x val="6.9980630780410474E-2"/>
          <c:y val="0.86092910593747862"/>
          <c:w val="0.90238330259044497"/>
          <c:h val="6.6558836587947451E-2"/>
        </c:manualLayout>
      </c:layout>
      <c:overlay val="0"/>
      <c:spPr>
        <a:noFill/>
        <a:ln>
          <a:noFill/>
        </a:ln>
        <a:effectLst/>
      </c:spPr>
      <c:txPr>
        <a:bodyPr rot="0" vert="horz"/>
        <a:lstStyle/>
        <a:p>
          <a:pPr>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800" b="1">
          <a:solidFill>
            <a:sysClr val="windowText" lastClr="000000"/>
          </a:solidFill>
          <a:latin typeface="Arial Narrow" panose="020B0606020202030204" pitchFamily="34" charset="0"/>
          <a:cs typeface="Arial" pitchFamily="34" charset="0"/>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48381452318461"/>
          <c:y val="6.1884669479606191E-2"/>
          <c:w val="0.84344772528433942"/>
          <c:h val="0.63302015238592868"/>
        </c:manualLayout>
      </c:layout>
      <c:barChart>
        <c:barDir val="col"/>
        <c:grouping val="clustered"/>
        <c:varyColors val="0"/>
        <c:ser>
          <c:idx val="2"/>
          <c:order val="1"/>
          <c:tx>
            <c:strRef>
              <c:f>Hoja2!$G$2</c:f>
              <c:strCache>
                <c:ptCount val="1"/>
                <c:pt idx="0">
                  <c:v>2022</c:v>
                </c:pt>
              </c:strCache>
            </c:strRef>
          </c:tx>
          <c:spPr>
            <a:solidFill>
              <a:schemeClr val="accent3"/>
            </a:solidFill>
            <a:ln>
              <a:noFill/>
            </a:ln>
            <a:effectLst/>
          </c:spPr>
          <c:invertIfNegative val="0"/>
          <c:cat>
            <c:numRef>
              <c:f>Hoja2!$E$3:$E$54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Hoja2!$G$3:$G$42</c:f>
              <c:numCache>
                <c:formatCode>General</c:formatCode>
                <c:ptCount val="40"/>
                <c:pt idx="0">
                  <c:v>18</c:v>
                </c:pt>
                <c:pt idx="1">
                  <c:v>12</c:v>
                </c:pt>
                <c:pt idx="2">
                  <c:v>9</c:v>
                </c:pt>
                <c:pt idx="3">
                  <c:v>6</c:v>
                </c:pt>
                <c:pt idx="4">
                  <c:v>10</c:v>
                </c:pt>
                <c:pt idx="5">
                  <c:v>16</c:v>
                </c:pt>
                <c:pt idx="6">
                  <c:v>8</c:v>
                </c:pt>
                <c:pt idx="7">
                  <c:v>12</c:v>
                </c:pt>
                <c:pt idx="8">
                  <c:v>21</c:v>
                </c:pt>
                <c:pt idx="9">
                  <c:v>18</c:v>
                </c:pt>
                <c:pt idx="10">
                  <c:v>14</c:v>
                </c:pt>
                <c:pt idx="11">
                  <c:v>21</c:v>
                </c:pt>
                <c:pt idx="12">
                  <c:v>21</c:v>
                </c:pt>
                <c:pt idx="13">
                  <c:v>18</c:v>
                </c:pt>
                <c:pt idx="14">
                  <c:v>14</c:v>
                </c:pt>
                <c:pt idx="15">
                  <c:v>21</c:v>
                </c:pt>
                <c:pt idx="16">
                  <c:v>23</c:v>
                </c:pt>
                <c:pt idx="17">
                  <c:v>27</c:v>
                </c:pt>
                <c:pt idx="18">
                  <c:v>22</c:v>
                </c:pt>
                <c:pt idx="19">
                  <c:v>22</c:v>
                </c:pt>
                <c:pt idx="20">
                  <c:v>29</c:v>
                </c:pt>
                <c:pt idx="21">
                  <c:v>18</c:v>
                </c:pt>
                <c:pt idx="22">
                  <c:v>27</c:v>
                </c:pt>
                <c:pt idx="23">
                  <c:v>17</c:v>
                </c:pt>
                <c:pt idx="24">
                  <c:v>22</c:v>
                </c:pt>
                <c:pt idx="25">
                  <c:v>21</c:v>
                </c:pt>
                <c:pt idx="26">
                  <c:v>13</c:v>
                </c:pt>
                <c:pt idx="27">
                  <c:v>21</c:v>
                </c:pt>
                <c:pt idx="28">
                  <c:v>20</c:v>
                </c:pt>
                <c:pt idx="29">
                  <c:v>17</c:v>
                </c:pt>
                <c:pt idx="30">
                  <c:v>18</c:v>
                </c:pt>
                <c:pt idx="31">
                  <c:v>21</c:v>
                </c:pt>
                <c:pt idx="32">
                  <c:v>22</c:v>
                </c:pt>
                <c:pt idx="33">
                  <c:v>19</c:v>
                </c:pt>
                <c:pt idx="34">
                  <c:v>17</c:v>
                </c:pt>
                <c:pt idx="35">
                  <c:v>21</c:v>
                </c:pt>
                <c:pt idx="36">
                  <c:v>16</c:v>
                </c:pt>
                <c:pt idx="37">
                  <c:v>19</c:v>
                </c:pt>
                <c:pt idx="38">
                  <c:v>13</c:v>
                </c:pt>
                <c:pt idx="39">
                  <c:v>22</c:v>
                </c:pt>
              </c:numCache>
            </c:numRef>
          </c:val>
          <c:extLst>
            <c:ext xmlns:c16="http://schemas.microsoft.com/office/drawing/2014/chart" uri="{C3380CC4-5D6E-409C-BE32-E72D297353CC}">
              <c16:uniqueId val="{00000000-EB01-4D8D-8284-D026D9F7AA77}"/>
            </c:ext>
          </c:extLst>
        </c:ser>
        <c:dLbls>
          <c:showLegendKey val="0"/>
          <c:showVal val="0"/>
          <c:showCatName val="0"/>
          <c:showSerName val="0"/>
          <c:showPercent val="0"/>
          <c:showBubbleSize val="0"/>
        </c:dLbls>
        <c:gapWidth val="25"/>
        <c:axId val="884363615"/>
        <c:axId val="884371519"/>
      </c:barChart>
      <c:lineChart>
        <c:grouping val="standard"/>
        <c:varyColors val="0"/>
        <c:ser>
          <c:idx val="1"/>
          <c:order val="0"/>
          <c:tx>
            <c:strRef>
              <c:f>Hoja2!$F$2</c:f>
              <c:strCache>
                <c:ptCount val="1"/>
                <c:pt idx="0">
                  <c:v>2021</c:v>
                </c:pt>
              </c:strCache>
            </c:strRef>
          </c:tx>
          <c:spPr>
            <a:ln w="19050" cap="rnd">
              <a:solidFill>
                <a:srgbClr val="FF0000"/>
              </a:solidFill>
              <a:round/>
            </a:ln>
            <a:effectLst/>
          </c:spPr>
          <c:marker>
            <c:symbol val="none"/>
          </c:marker>
          <c:cat>
            <c:numRef>
              <c:f>Hoja2!$E$3:$E$54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Hoja2!$F$3:$F$54</c:f>
              <c:numCache>
                <c:formatCode>General</c:formatCode>
                <c:ptCount val="52"/>
                <c:pt idx="0">
                  <c:v>14</c:v>
                </c:pt>
                <c:pt idx="1">
                  <c:v>25</c:v>
                </c:pt>
                <c:pt idx="2">
                  <c:v>16</c:v>
                </c:pt>
                <c:pt idx="3">
                  <c:v>17</c:v>
                </c:pt>
                <c:pt idx="4">
                  <c:v>15</c:v>
                </c:pt>
                <c:pt idx="5">
                  <c:v>11</c:v>
                </c:pt>
                <c:pt idx="6">
                  <c:v>11</c:v>
                </c:pt>
                <c:pt idx="7">
                  <c:v>13</c:v>
                </c:pt>
                <c:pt idx="8">
                  <c:v>13</c:v>
                </c:pt>
                <c:pt idx="9">
                  <c:v>12</c:v>
                </c:pt>
                <c:pt idx="10">
                  <c:v>11</c:v>
                </c:pt>
                <c:pt idx="11">
                  <c:v>13</c:v>
                </c:pt>
                <c:pt idx="12">
                  <c:v>7</c:v>
                </c:pt>
                <c:pt idx="13">
                  <c:v>9</c:v>
                </c:pt>
                <c:pt idx="14">
                  <c:v>10</c:v>
                </c:pt>
                <c:pt idx="15">
                  <c:v>15</c:v>
                </c:pt>
                <c:pt idx="16">
                  <c:v>3</c:v>
                </c:pt>
                <c:pt idx="17">
                  <c:v>15</c:v>
                </c:pt>
                <c:pt idx="18">
                  <c:v>9</c:v>
                </c:pt>
                <c:pt idx="19">
                  <c:v>10</c:v>
                </c:pt>
                <c:pt idx="20">
                  <c:v>10</c:v>
                </c:pt>
                <c:pt idx="21">
                  <c:v>9</c:v>
                </c:pt>
                <c:pt idx="22">
                  <c:v>11</c:v>
                </c:pt>
                <c:pt idx="23">
                  <c:v>11</c:v>
                </c:pt>
                <c:pt idx="24">
                  <c:v>10</c:v>
                </c:pt>
                <c:pt idx="25">
                  <c:v>11</c:v>
                </c:pt>
                <c:pt idx="26">
                  <c:v>9</c:v>
                </c:pt>
                <c:pt idx="27">
                  <c:v>12</c:v>
                </c:pt>
                <c:pt idx="28">
                  <c:v>13</c:v>
                </c:pt>
                <c:pt idx="29">
                  <c:v>6</c:v>
                </c:pt>
                <c:pt idx="30">
                  <c:v>13</c:v>
                </c:pt>
                <c:pt idx="31">
                  <c:v>13</c:v>
                </c:pt>
                <c:pt idx="32">
                  <c:v>17</c:v>
                </c:pt>
                <c:pt idx="33">
                  <c:v>17</c:v>
                </c:pt>
                <c:pt idx="34">
                  <c:v>25</c:v>
                </c:pt>
                <c:pt idx="35">
                  <c:v>27</c:v>
                </c:pt>
                <c:pt idx="36">
                  <c:v>22</c:v>
                </c:pt>
                <c:pt idx="37">
                  <c:v>26</c:v>
                </c:pt>
                <c:pt idx="38">
                  <c:v>20</c:v>
                </c:pt>
                <c:pt idx="39">
                  <c:v>23</c:v>
                </c:pt>
                <c:pt idx="40">
                  <c:v>22</c:v>
                </c:pt>
                <c:pt idx="41">
                  <c:v>14</c:v>
                </c:pt>
                <c:pt idx="42">
                  <c:v>25</c:v>
                </c:pt>
                <c:pt idx="43">
                  <c:v>25</c:v>
                </c:pt>
                <c:pt idx="44">
                  <c:v>13</c:v>
                </c:pt>
                <c:pt idx="45">
                  <c:v>24</c:v>
                </c:pt>
                <c:pt idx="46">
                  <c:v>16</c:v>
                </c:pt>
                <c:pt idx="47">
                  <c:v>20</c:v>
                </c:pt>
                <c:pt idx="48">
                  <c:v>24</c:v>
                </c:pt>
                <c:pt idx="49">
                  <c:v>22</c:v>
                </c:pt>
                <c:pt idx="50">
                  <c:v>23</c:v>
                </c:pt>
                <c:pt idx="51">
                  <c:v>24</c:v>
                </c:pt>
              </c:numCache>
            </c:numRef>
          </c:val>
          <c:smooth val="0"/>
          <c:extLst>
            <c:ext xmlns:c16="http://schemas.microsoft.com/office/drawing/2014/chart" uri="{C3380CC4-5D6E-409C-BE32-E72D297353CC}">
              <c16:uniqueId val="{00000001-EB01-4D8D-8284-D026D9F7AA77}"/>
            </c:ext>
          </c:extLst>
        </c:ser>
        <c:dLbls>
          <c:showLegendKey val="0"/>
          <c:showVal val="0"/>
          <c:showCatName val="0"/>
          <c:showSerName val="0"/>
          <c:showPercent val="0"/>
          <c:showBubbleSize val="0"/>
        </c:dLbls>
        <c:marker val="1"/>
        <c:smooth val="0"/>
        <c:axId val="884363615"/>
        <c:axId val="884371519"/>
      </c:lineChart>
      <c:catAx>
        <c:axId val="884363615"/>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Semanas epidemiológicas</a:t>
                </a:r>
              </a:p>
            </c:rich>
          </c:tx>
          <c:layout>
            <c:manualLayout>
              <c:xMode val="edge"/>
              <c:yMode val="edge"/>
              <c:x val="0.35795129704581141"/>
              <c:y val="0.7773458495564574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884371519"/>
        <c:crosses val="autoZero"/>
        <c:auto val="1"/>
        <c:lblAlgn val="ctr"/>
        <c:lblOffset val="100"/>
        <c:noMultiLvlLbl val="0"/>
      </c:catAx>
      <c:valAx>
        <c:axId val="88437151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Casos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43636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48381452318461"/>
          <c:y val="6.1884669479606191E-2"/>
          <c:w val="0.84344772528433942"/>
          <c:h val="0.6592489229985492"/>
        </c:manualLayout>
      </c:layout>
      <c:barChart>
        <c:barDir val="col"/>
        <c:grouping val="clustered"/>
        <c:varyColors val="0"/>
        <c:ser>
          <c:idx val="2"/>
          <c:order val="1"/>
          <c:tx>
            <c:strRef>
              <c:f>Hoja2!$K$2</c:f>
              <c:strCache>
                <c:ptCount val="1"/>
                <c:pt idx="0">
                  <c:v>2022</c:v>
                </c:pt>
              </c:strCache>
            </c:strRef>
          </c:tx>
          <c:spPr>
            <a:solidFill>
              <a:schemeClr val="accent3"/>
            </a:solidFill>
            <a:ln>
              <a:noFill/>
            </a:ln>
            <a:effectLst/>
          </c:spPr>
          <c:invertIfNegative val="0"/>
          <c:cat>
            <c:numRef>
              <c:f>Hoja2!$I$3:$I$54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Hoja2!$K$3:$K$42</c:f>
              <c:numCache>
                <c:formatCode>General</c:formatCode>
                <c:ptCount val="40"/>
                <c:pt idx="0">
                  <c:v>11</c:v>
                </c:pt>
                <c:pt idx="1">
                  <c:v>6</c:v>
                </c:pt>
                <c:pt idx="2">
                  <c:v>8</c:v>
                </c:pt>
                <c:pt idx="3">
                  <c:v>1</c:v>
                </c:pt>
                <c:pt idx="4">
                  <c:v>0</c:v>
                </c:pt>
                <c:pt idx="5">
                  <c:v>1</c:v>
                </c:pt>
                <c:pt idx="6">
                  <c:v>1</c:v>
                </c:pt>
                <c:pt idx="7">
                  <c:v>2</c:v>
                </c:pt>
                <c:pt idx="8">
                  <c:v>1</c:v>
                </c:pt>
                <c:pt idx="9">
                  <c:v>4</c:v>
                </c:pt>
                <c:pt idx="10">
                  <c:v>5</c:v>
                </c:pt>
                <c:pt idx="11">
                  <c:v>2</c:v>
                </c:pt>
                <c:pt idx="12">
                  <c:v>5</c:v>
                </c:pt>
                <c:pt idx="13">
                  <c:v>7</c:v>
                </c:pt>
                <c:pt idx="14">
                  <c:v>6</c:v>
                </c:pt>
                <c:pt idx="15">
                  <c:v>3</c:v>
                </c:pt>
                <c:pt idx="16">
                  <c:v>6</c:v>
                </c:pt>
                <c:pt idx="17">
                  <c:v>11</c:v>
                </c:pt>
                <c:pt idx="18">
                  <c:v>11</c:v>
                </c:pt>
                <c:pt idx="19">
                  <c:v>7</c:v>
                </c:pt>
                <c:pt idx="20">
                  <c:v>13</c:v>
                </c:pt>
                <c:pt idx="21">
                  <c:v>8</c:v>
                </c:pt>
                <c:pt idx="22">
                  <c:v>10</c:v>
                </c:pt>
                <c:pt idx="23">
                  <c:v>11</c:v>
                </c:pt>
                <c:pt idx="24">
                  <c:v>15</c:v>
                </c:pt>
                <c:pt idx="25">
                  <c:v>12</c:v>
                </c:pt>
                <c:pt idx="26">
                  <c:v>6</c:v>
                </c:pt>
                <c:pt idx="27">
                  <c:v>11</c:v>
                </c:pt>
                <c:pt idx="28">
                  <c:v>9</c:v>
                </c:pt>
                <c:pt idx="29">
                  <c:v>10</c:v>
                </c:pt>
                <c:pt idx="30">
                  <c:v>11</c:v>
                </c:pt>
                <c:pt idx="31">
                  <c:v>20</c:v>
                </c:pt>
                <c:pt idx="32">
                  <c:v>12</c:v>
                </c:pt>
                <c:pt idx="33">
                  <c:v>11</c:v>
                </c:pt>
                <c:pt idx="34">
                  <c:v>8</c:v>
                </c:pt>
                <c:pt idx="35">
                  <c:v>11</c:v>
                </c:pt>
                <c:pt idx="36">
                  <c:v>10</c:v>
                </c:pt>
                <c:pt idx="37">
                  <c:v>18</c:v>
                </c:pt>
                <c:pt idx="38">
                  <c:v>9</c:v>
                </c:pt>
                <c:pt idx="39">
                  <c:v>12</c:v>
                </c:pt>
              </c:numCache>
            </c:numRef>
          </c:val>
          <c:extLst>
            <c:ext xmlns:c16="http://schemas.microsoft.com/office/drawing/2014/chart" uri="{C3380CC4-5D6E-409C-BE32-E72D297353CC}">
              <c16:uniqueId val="{00000000-8E48-4B76-8B90-D7B50561A27E}"/>
            </c:ext>
          </c:extLst>
        </c:ser>
        <c:dLbls>
          <c:showLegendKey val="0"/>
          <c:showVal val="0"/>
          <c:showCatName val="0"/>
          <c:showSerName val="0"/>
          <c:showPercent val="0"/>
          <c:showBubbleSize val="0"/>
        </c:dLbls>
        <c:gapWidth val="25"/>
        <c:axId val="884363615"/>
        <c:axId val="884371519"/>
      </c:barChart>
      <c:lineChart>
        <c:grouping val="standard"/>
        <c:varyColors val="0"/>
        <c:ser>
          <c:idx val="1"/>
          <c:order val="0"/>
          <c:tx>
            <c:strRef>
              <c:f>Hoja2!$J$2</c:f>
              <c:strCache>
                <c:ptCount val="1"/>
                <c:pt idx="0">
                  <c:v>2021</c:v>
                </c:pt>
              </c:strCache>
            </c:strRef>
          </c:tx>
          <c:spPr>
            <a:ln w="19050" cap="rnd">
              <a:solidFill>
                <a:srgbClr val="FF0000"/>
              </a:solidFill>
              <a:round/>
            </a:ln>
            <a:effectLst/>
          </c:spPr>
          <c:marker>
            <c:symbol val="none"/>
          </c:marker>
          <c:cat>
            <c:numRef>
              <c:f>Hoja2!$I$3:$I$54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Hoja2!$J$3:$J$54</c:f>
              <c:numCache>
                <c:formatCode>General</c:formatCode>
                <c:ptCount val="52"/>
                <c:pt idx="0">
                  <c:v>14</c:v>
                </c:pt>
                <c:pt idx="1">
                  <c:v>22</c:v>
                </c:pt>
                <c:pt idx="2">
                  <c:v>15</c:v>
                </c:pt>
                <c:pt idx="3">
                  <c:v>17</c:v>
                </c:pt>
                <c:pt idx="4">
                  <c:v>11</c:v>
                </c:pt>
                <c:pt idx="5">
                  <c:v>8</c:v>
                </c:pt>
                <c:pt idx="6">
                  <c:v>8</c:v>
                </c:pt>
                <c:pt idx="7">
                  <c:v>11</c:v>
                </c:pt>
                <c:pt idx="8">
                  <c:v>5</c:v>
                </c:pt>
                <c:pt idx="9">
                  <c:v>10</c:v>
                </c:pt>
                <c:pt idx="10">
                  <c:v>9</c:v>
                </c:pt>
                <c:pt idx="11">
                  <c:v>12</c:v>
                </c:pt>
                <c:pt idx="12">
                  <c:v>6</c:v>
                </c:pt>
                <c:pt idx="13">
                  <c:v>3</c:v>
                </c:pt>
                <c:pt idx="14">
                  <c:v>7</c:v>
                </c:pt>
                <c:pt idx="15">
                  <c:v>9</c:v>
                </c:pt>
                <c:pt idx="16">
                  <c:v>3</c:v>
                </c:pt>
                <c:pt idx="17">
                  <c:v>4</c:v>
                </c:pt>
                <c:pt idx="18">
                  <c:v>2</c:v>
                </c:pt>
                <c:pt idx="19">
                  <c:v>6</c:v>
                </c:pt>
                <c:pt idx="20">
                  <c:v>7</c:v>
                </c:pt>
                <c:pt idx="21">
                  <c:v>7</c:v>
                </c:pt>
                <c:pt idx="22">
                  <c:v>11</c:v>
                </c:pt>
                <c:pt idx="23">
                  <c:v>8</c:v>
                </c:pt>
                <c:pt idx="24">
                  <c:v>10</c:v>
                </c:pt>
                <c:pt idx="25">
                  <c:v>11</c:v>
                </c:pt>
                <c:pt idx="26">
                  <c:v>9</c:v>
                </c:pt>
                <c:pt idx="27">
                  <c:v>11</c:v>
                </c:pt>
                <c:pt idx="28">
                  <c:v>10</c:v>
                </c:pt>
                <c:pt idx="29">
                  <c:v>6</c:v>
                </c:pt>
                <c:pt idx="30">
                  <c:v>13</c:v>
                </c:pt>
                <c:pt idx="31">
                  <c:v>11</c:v>
                </c:pt>
                <c:pt idx="32">
                  <c:v>11</c:v>
                </c:pt>
                <c:pt idx="33">
                  <c:v>9</c:v>
                </c:pt>
                <c:pt idx="34">
                  <c:v>11</c:v>
                </c:pt>
                <c:pt idx="35">
                  <c:v>10</c:v>
                </c:pt>
                <c:pt idx="36">
                  <c:v>11</c:v>
                </c:pt>
                <c:pt idx="37">
                  <c:v>11</c:v>
                </c:pt>
                <c:pt idx="38">
                  <c:v>8</c:v>
                </c:pt>
                <c:pt idx="39">
                  <c:v>6</c:v>
                </c:pt>
                <c:pt idx="40">
                  <c:v>13</c:v>
                </c:pt>
                <c:pt idx="41">
                  <c:v>6</c:v>
                </c:pt>
                <c:pt idx="42">
                  <c:v>8</c:v>
                </c:pt>
                <c:pt idx="43">
                  <c:v>12</c:v>
                </c:pt>
                <c:pt idx="44">
                  <c:v>10</c:v>
                </c:pt>
                <c:pt idx="45">
                  <c:v>7</c:v>
                </c:pt>
                <c:pt idx="46">
                  <c:v>7</c:v>
                </c:pt>
                <c:pt idx="47">
                  <c:v>7</c:v>
                </c:pt>
                <c:pt idx="48">
                  <c:v>4</c:v>
                </c:pt>
                <c:pt idx="49">
                  <c:v>9</c:v>
                </c:pt>
                <c:pt idx="50">
                  <c:v>9</c:v>
                </c:pt>
                <c:pt idx="51">
                  <c:v>11</c:v>
                </c:pt>
              </c:numCache>
            </c:numRef>
          </c:val>
          <c:smooth val="0"/>
          <c:extLst>
            <c:ext xmlns:c16="http://schemas.microsoft.com/office/drawing/2014/chart" uri="{C3380CC4-5D6E-409C-BE32-E72D297353CC}">
              <c16:uniqueId val="{00000001-8E48-4B76-8B90-D7B50561A27E}"/>
            </c:ext>
          </c:extLst>
        </c:ser>
        <c:dLbls>
          <c:showLegendKey val="0"/>
          <c:showVal val="0"/>
          <c:showCatName val="0"/>
          <c:showSerName val="0"/>
          <c:showPercent val="0"/>
          <c:showBubbleSize val="0"/>
        </c:dLbls>
        <c:marker val="1"/>
        <c:smooth val="0"/>
        <c:axId val="884363615"/>
        <c:axId val="884371519"/>
      </c:lineChart>
      <c:catAx>
        <c:axId val="884363615"/>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Semanas epidemiológicas</a:t>
                </a:r>
              </a:p>
            </c:rich>
          </c:tx>
          <c:layout>
            <c:manualLayout>
              <c:xMode val="edge"/>
              <c:yMode val="edge"/>
              <c:x val="0.36056867891513561"/>
              <c:y val="0.7970173981416880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884371519"/>
        <c:crosses val="autoZero"/>
        <c:auto val="1"/>
        <c:lblAlgn val="ctr"/>
        <c:lblOffset val="100"/>
        <c:noMultiLvlLbl val="0"/>
      </c:catAx>
      <c:valAx>
        <c:axId val="88437151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Casos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43636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906116736109137"/>
          <c:y val="4.8823083583904414E-2"/>
          <c:w val="0.87979694885290405"/>
          <c:h val="0.67893284356296513"/>
        </c:manualLayout>
      </c:layout>
      <c:barChart>
        <c:barDir val="col"/>
        <c:grouping val="stacked"/>
        <c:varyColors val="0"/>
        <c:ser>
          <c:idx val="2"/>
          <c:order val="0"/>
          <c:tx>
            <c:strRef>
              <c:f>'R'!$C$2</c:f>
              <c:strCache>
                <c:ptCount val="1"/>
                <c:pt idx="0">
                  <c:v> Influenza A H3 estacional</c:v>
                </c:pt>
              </c:strCache>
            </c:strRef>
          </c:tx>
          <c:spPr>
            <a:solidFill>
              <a:srgbClr val="990099"/>
            </a:solidFill>
            <a:ln w="25400">
              <a:noFill/>
            </a:ln>
          </c:spPr>
          <c:invertIfNegative val="0"/>
          <c:cat>
            <c:numRef>
              <c:f>'R'!$A$3:$A$94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'R'!$C$3:$C$93</c:f>
              <c:numCache>
                <c:formatCode>General</c:formatCode>
                <c:ptCount val="52"/>
                <c:pt idx="12">
                  <c:v>1</c:v>
                </c:pt>
                <c:pt idx="16">
                  <c:v>1</c:v>
                </c:pt>
                <c:pt idx="17">
                  <c:v>1</c:v>
                </c:pt>
                <c:pt idx="32">
                  <c:v>1</c:v>
                </c:pt>
                <c:pt idx="33">
                  <c:v>1</c:v>
                </c:pt>
              </c:numCache>
            </c:numRef>
          </c:val>
          <c:extLst>
            <c:ext xmlns:c16="http://schemas.microsoft.com/office/drawing/2014/chart" uri="{C3380CC4-5D6E-409C-BE32-E72D297353CC}">
              <c16:uniqueId val="{00000000-9B85-4A53-AB9B-1B4129AA52B6}"/>
            </c:ext>
          </c:extLst>
        </c:ser>
        <c:ser>
          <c:idx val="3"/>
          <c:order val="1"/>
          <c:tx>
            <c:strRef>
              <c:f>'R'!$D$2</c:f>
              <c:strCache>
                <c:ptCount val="1"/>
                <c:pt idx="0">
                  <c:v> Influenza A(H1N1)/09</c:v>
                </c:pt>
              </c:strCache>
            </c:strRef>
          </c:tx>
          <c:spPr>
            <a:solidFill>
              <a:srgbClr val="FF0000"/>
            </a:solidFill>
            <a:ln w="25400">
              <a:noFill/>
            </a:ln>
          </c:spPr>
          <c:invertIfNegative val="0"/>
          <c:cat>
            <c:numRef>
              <c:f>'R'!$A$3:$A$94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'R'!$D$3:$D$93</c:f>
              <c:numCache>
                <c:formatCode>General</c:formatCode>
                <c:ptCount val="52"/>
                <c:pt idx="0">
                  <c:v>1</c:v>
                </c:pt>
                <c:pt idx="2">
                  <c:v>1</c:v>
                </c:pt>
                <c:pt idx="3">
                  <c:v>1</c:v>
                </c:pt>
                <c:pt idx="4">
                  <c:v>1</c:v>
                </c:pt>
                <c:pt idx="5">
                  <c:v>1</c:v>
                </c:pt>
                <c:pt idx="6">
                  <c:v>1</c:v>
                </c:pt>
                <c:pt idx="7">
                  <c:v>1</c:v>
                </c:pt>
                <c:pt idx="13">
                  <c:v>1</c:v>
                </c:pt>
                <c:pt idx="14">
                  <c:v>1</c:v>
                </c:pt>
                <c:pt idx="16">
                  <c:v>1</c:v>
                </c:pt>
                <c:pt idx="17">
                  <c:v>1</c:v>
                </c:pt>
                <c:pt idx="18">
                  <c:v>1</c:v>
                </c:pt>
                <c:pt idx="19">
                  <c:v>1</c:v>
                </c:pt>
                <c:pt idx="20">
                  <c:v>1</c:v>
                </c:pt>
                <c:pt idx="21">
                  <c:v>1</c:v>
                </c:pt>
                <c:pt idx="22">
                  <c:v>1</c:v>
                </c:pt>
                <c:pt idx="24">
                  <c:v>1</c:v>
                </c:pt>
                <c:pt idx="26">
                  <c:v>1</c:v>
                </c:pt>
                <c:pt idx="30">
                  <c:v>1</c:v>
                </c:pt>
                <c:pt idx="32">
                  <c:v>1</c:v>
                </c:pt>
                <c:pt idx="34">
                  <c:v>1</c:v>
                </c:pt>
                <c:pt idx="36">
                  <c:v>1</c:v>
                </c:pt>
                <c:pt idx="37">
                  <c:v>2</c:v>
                </c:pt>
                <c:pt idx="39">
                  <c:v>2</c:v>
                </c:pt>
              </c:numCache>
            </c:numRef>
          </c:val>
          <c:extLst>
            <c:ext xmlns:c16="http://schemas.microsoft.com/office/drawing/2014/chart" uri="{C3380CC4-5D6E-409C-BE32-E72D297353CC}">
              <c16:uniqueId val="{00000001-9B85-4A53-AB9B-1B4129AA52B6}"/>
            </c:ext>
          </c:extLst>
        </c:ser>
        <c:ser>
          <c:idx val="5"/>
          <c:order val="2"/>
          <c:tx>
            <c:strRef>
              <c:f>'R'!$E$2</c:f>
              <c:strCache>
                <c:ptCount val="1"/>
                <c:pt idx="0">
                  <c:v> Parainfluenza </c:v>
                </c:pt>
              </c:strCache>
            </c:strRef>
          </c:tx>
          <c:spPr>
            <a:solidFill>
              <a:srgbClr val="FFFF00"/>
            </a:solidFill>
            <a:ln w="25400">
              <a:noFill/>
            </a:ln>
          </c:spPr>
          <c:invertIfNegative val="0"/>
          <c:cat>
            <c:numRef>
              <c:f>'R'!$A$3:$A$94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'R'!$E$3:$E$93</c:f>
              <c:numCache>
                <c:formatCode>General</c:formatCode>
                <c:ptCount val="52"/>
                <c:pt idx="0">
                  <c:v>1</c:v>
                </c:pt>
                <c:pt idx="2">
                  <c:v>1</c:v>
                </c:pt>
                <c:pt idx="3">
                  <c:v>1</c:v>
                </c:pt>
                <c:pt idx="4">
                  <c:v>2</c:v>
                </c:pt>
                <c:pt idx="5">
                  <c:v>3</c:v>
                </c:pt>
                <c:pt idx="6">
                  <c:v>4</c:v>
                </c:pt>
                <c:pt idx="7">
                  <c:v>5</c:v>
                </c:pt>
                <c:pt idx="11">
                  <c:v>1</c:v>
                </c:pt>
                <c:pt idx="12">
                  <c:v>1</c:v>
                </c:pt>
                <c:pt idx="13">
                  <c:v>2</c:v>
                </c:pt>
                <c:pt idx="14">
                  <c:v>3</c:v>
                </c:pt>
                <c:pt idx="16">
                  <c:v>2</c:v>
                </c:pt>
                <c:pt idx="17">
                  <c:v>1</c:v>
                </c:pt>
                <c:pt idx="18">
                  <c:v>3</c:v>
                </c:pt>
                <c:pt idx="19">
                  <c:v>1</c:v>
                </c:pt>
                <c:pt idx="20">
                  <c:v>3</c:v>
                </c:pt>
                <c:pt idx="21">
                  <c:v>4</c:v>
                </c:pt>
                <c:pt idx="22">
                  <c:v>1</c:v>
                </c:pt>
                <c:pt idx="23">
                  <c:v>1</c:v>
                </c:pt>
                <c:pt idx="24">
                  <c:v>3</c:v>
                </c:pt>
                <c:pt idx="25">
                  <c:v>4</c:v>
                </c:pt>
                <c:pt idx="26">
                  <c:v>1</c:v>
                </c:pt>
                <c:pt idx="27">
                  <c:v>1</c:v>
                </c:pt>
                <c:pt idx="28">
                  <c:v>2</c:v>
                </c:pt>
                <c:pt idx="29">
                  <c:v>1</c:v>
                </c:pt>
                <c:pt idx="31">
                  <c:v>1</c:v>
                </c:pt>
                <c:pt idx="33">
                  <c:v>1</c:v>
                </c:pt>
                <c:pt idx="35">
                  <c:v>3</c:v>
                </c:pt>
                <c:pt idx="36">
                  <c:v>1</c:v>
                </c:pt>
                <c:pt idx="37">
                  <c:v>1</c:v>
                </c:pt>
                <c:pt idx="38">
                  <c:v>1</c:v>
                </c:pt>
                <c:pt idx="39">
                  <c:v>2</c:v>
                </c:pt>
              </c:numCache>
            </c:numRef>
          </c:val>
          <c:extLst>
            <c:ext xmlns:c16="http://schemas.microsoft.com/office/drawing/2014/chart" uri="{C3380CC4-5D6E-409C-BE32-E72D297353CC}">
              <c16:uniqueId val="{00000002-9B85-4A53-AB9B-1B4129AA52B6}"/>
            </c:ext>
          </c:extLst>
        </c:ser>
        <c:ser>
          <c:idx val="6"/>
          <c:order val="3"/>
          <c:tx>
            <c:strRef>
              <c:f>'R'!$F$2</c:f>
              <c:strCache>
                <c:ptCount val="1"/>
                <c:pt idx="0">
                  <c:v> Virus Influenza A</c:v>
                </c:pt>
              </c:strCache>
            </c:strRef>
          </c:tx>
          <c:spPr>
            <a:solidFill>
              <a:srgbClr val="999933"/>
            </a:solidFill>
            <a:ln w="25400">
              <a:noFill/>
            </a:ln>
          </c:spPr>
          <c:invertIfNegative val="0"/>
          <c:cat>
            <c:numRef>
              <c:f>'R'!$A$3:$A$94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'R'!$F$3:$F$93</c:f>
              <c:numCache>
                <c:formatCode>General</c:formatCode>
                <c:ptCount val="52"/>
                <c:pt idx="0">
                  <c:v>1</c:v>
                </c:pt>
                <c:pt idx="2">
                  <c:v>1</c:v>
                </c:pt>
                <c:pt idx="4">
                  <c:v>1</c:v>
                </c:pt>
                <c:pt idx="5">
                  <c:v>1</c:v>
                </c:pt>
                <c:pt idx="8">
                  <c:v>1</c:v>
                </c:pt>
                <c:pt idx="10">
                  <c:v>1</c:v>
                </c:pt>
                <c:pt idx="11">
                  <c:v>1</c:v>
                </c:pt>
                <c:pt idx="13">
                  <c:v>2</c:v>
                </c:pt>
                <c:pt idx="15">
                  <c:v>1</c:v>
                </c:pt>
                <c:pt idx="16">
                  <c:v>1</c:v>
                </c:pt>
                <c:pt idx="18">
                  <c:v>1</c:v>
                </c:pt>
                <c:pt idx="19">
                  <c:v>1</c:v>
                </c:pt>
                <c:pt idx="21">
                  <c:v>1</c:v>
                </c:pt>
                <c:pt idx="22">
                  <c:v>1</c:v>
                </c:pt>
                <c:pt idx="24">
                  <c:v>1</c:v>
                </c:pt>
                <c:pt idx="25">
                  <c:v>1</c:v>
                </c:pt>
                <c:pt idx="26">
                  <c:v>1</c:v>
                </c:pt>
                <c:pt idx="28">
                  <c:v>1</c:v>
                </c:pt>
                <c:pt idx="29">
                  <c:v>1</c:v>
                </c:pt>
                <c:pt idx="30">
                  <c:v>1</c:v>
                </c:pt>
                <c:pt idx="31">
                  <c:v>1</c:v>
                </c:pt>
                <c:pt idx="32">
                  <c:v>1</c:v>
                </c:pt>
                <c:pt idx="34">
                  <c:v>1</c:v>
                </c:pt>
                <c:pt idx="36">
                  <c:v>1</c:v>
                </c:pt>
                <c:pt idx="37">
                  <c:v>1</c:v>
                </c:pt>
                <c:pt idx="38">
                  <c:v>1</c:v>
                </c:pt>
                <c:pt idx="39">
                  <c:v>2</c:v>
                </c:pt>
              </c:numCache>
            </c:numRef>
          </c:val>
          <c:extLst>
            <c:ext xmlns:c16="http://schemas.microsoft.com/office/drawing/2014/chart" uri="{C3380CC4-5D6E-409C-BE32-E72D297353CC}">
              <c16:uniqueId val="{00000003-9B85-4A53-AB9B-1B4129AA52B6}"/>
            </c:ext>
          </c:extLst>
        </c:ser>
        <c:ser>
          <c:idx val="7"/>
          <c:order val="4"/>
          <c:tx>
            <c:strRef>
              <c:f>'R'!$G$2</c:f>
              <c:strCache>
                <c:ptCount val="1"/>
                <c:pt idx="0">
                  <c:v> Virus Influenza B</c:v>
                </c:pt>
              </c:strCache>
            </c:strRef>
          </c:tx>
          <c:spPr>
            <a:solidFill>
              <a:schemeClr val="tx1"/>
            </a:solidFill>
            <a:ln w="25400">
              <a:noFill/>
            </a:ln>
          </c:spPr>
          <c:invertIfNegative val="0"/>
          <c:cat>
            <c:numRef>
              <c:f>'R'!$A$3:$A$94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'R'!$G$15:$G$93</c:f>
              <c:numCache>
                <c:formatCode>General</c:formatCode>
                <c:ptCount val="52"/>
                <c:pt idx="2">
                  <c:v>1</c:v>
                </c:pt>
                <c:pt idx="8">
                  <c:v>1</c:v>
                </c:pt>
                <c:pt idx="9">
                  <c:v>1</c:v>
                </c:pt>
                <c:pt idx="10">
                  <c:v>1</c:v>
                </c:pt>
                <c:pt idx="15">
                  <c:v>1</c:v>
                </c:pt>
                <c:pt idx="17">
                  <c:v>1</c:v>
                </c:pt>
                <c:pt idx="32">
                  <c:v>1</c:v>
                </c:pt>
                <c:pt idx="39">
                  <c:v>2</c:v>
                </c:pt>
              </c:numCache>
            </c:numRef>
          </c:val>
          <c:extLst>
            <c:ext xmlns:c16="http://schemas.microsoft.com/office/drawing/2014/chart" uri="{C3380CC4-5D6E-409C-BE32-E72D297353CC}">
              <c16:uniqueId val="{00000004-9B85-4A53-AB9B-1B4129AA52B6}"/>
            </c:ext>
          </c:extLst>
        </c:ser>
        <c:ser>
          <c:idx val="9"/>
          <c:order val="5"/>
          <c:tx>
            <c:strRef>
              <c:f>'R'!$I$2</c:f>
              <c:strCache>
                <c:ptCount val="1"/>
                <c:pt idx="0">
                  <c:v>VRS</c:v>
                </c:pt>
              </c:strCache>
            </c:strRef>
          </c:tx>
          <c:spPr>
            <a:solidFill>
              <a:srgbClr val="0080C0"/>
            </a:solidFill>
            <a:ln w="25400">
              <a:noFill/>
            </a:ln>
          </c:spPr>
          <c:invertIfNegative val="0"/>
          <c:cat>
            <c:numRef>
              <c:f>'R'!$A$3:$A$94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'R'!$I$3:$I$93</c:f>
              <c:numCache>
                <c:formatCode>General</c:formatCode>
                <c:ptCount val="52"/>
                <c:pt idx="0">
                  <c:v>51</c:v>
                </c:pt>
                <c:pt idx="1">
                  <c:v>52</c:v>
                </c:pt>
                <c:pt idx="2">
                  <c:v>47</c:v>
                </c:pt>
                <c:pt idx="3">
                  <c:v>53</c:v>
                </c:pt>
                <c:pt idx="4">
                  <c:v>48</c:v>
                </c:pt>
                <c:pt idx="5">
                  <c:v>35</c:v>
                </c:pt>
                <c:pt idx="6">
                  <c:v>18</c:v>
                </c:pt>
                <c:pt idx="7">
                  <c:v>20</c:v>
                </c:pt>
                <c:pt idx="8">
                  <c:v>30</c:v>
                </c:pt>
                <c:pt idx="9">
                  <c:v>35</c:v>
                </c:pt>
                <c:pt idx="10">
                  <c:v>35</c:v>
                </c:pt>
                <c:pt idx="11">
                  <c:v>42</c:v>
                </c:pt>
                <c:pt idx="12">
                  <c:v>50</c:v>
                </c:pt>
                <c:pt idx="13">
                  <c:v>42</c:v>
                </c:pt>
                <c:pt idx="14">
                  <c:v>35</c:v>
                </c:pt>
                <c:pt idx="15">
                  <c:v>57</c:v>
                </c:pt>
                <c:pt idx="16">
                  <c:v>55</c:v>
                </c:pt>
                <c:pt idx="17">
                  <c:v>53</c:v>
                </c:pt>
                <c:pt idx="18">
                  <c:v>55</c:v>
                </c:pt>
                <c:pt idx="19">
                  <c:v>58</c:v>
                </c:pt>
                <c:pt idx="20">
                  <c:v>35</c:v>
                </c:pt>
                <c:pt idx="21">
                  <c:v>18</c:v>
                </c:pt>
                <c:pt idx="22">
                  <c:v>44</c:v>
                </c:pt>
                <c:pt idx="23">
                  <c:v>57</c:v>
                </c:pt>
                <c:pt idx="24">
                  <c:v>35</c:v>
                </c:pt>
                <c:pt idx="25">
                  <c:v>28</c:v>
                </c:pt>
                <c:pt idx="26">
                  <c:v>45</c:v>
                </c:pt>
                <c:pt idx="27">
                  <c:v>52</c:v>
                </c:pt>
                <c:pt idx="28">
                  <c:v>30</c:v>
                </c:pt>
                <c:pt idx="29">
                  <c:v>22</c:v>
                </c:pt>
                <c:pt idx="30">
                  <c:v>44</c:v>
                </c:pt>
                <c:pt idx="31">
                  <c:v>65</c:v>
                </c:pt>
                <c:pt idx="32">
                  <c:v>62</c:v>
                </c:pt>
                <c:pt idx="33">
                  <c:v>38</c:v>
                </c:pt>
                <c:pt idx="34">
                  <c:v>51</c:v>
                </c:pt>
                <c:pt idx="35">
                  <c:v>50</c:v>
                </c:pt>
                <c:pt idx="36">
                  <c:v>52</c:v>
                </c:pt>
                <c:pt idx="37">
                  <c:v>48</c:v>
                </c:pt>
                <c:pt idx="38">
                  <c:v>66</c:v>
                </c:pt>
                <c:pt idx="39">
                  <c:v>58</c:v>
                </c:pt>
              </c:numCache>
            </c:numRef>
          </c:val>
          <c:extLst>
            <c:ext xmlns:c16="http://schemas.microsoft.com/office/drawing/2014/chart" uri="{C3380CC4-5D6E-409C-BE32-E72D297353CC}">
              <c16:uniqueId val="{00000005-9B85-4A53-AB9B-1B4129AA52B6}"/>
            </c:ext>
          </c:extLst>
        </c:ser>
        <c:ser>
          <c:idx val="0"/>
          <c:order val="6"/>
          <c:tx>
            <c:strRef>
              <c:f>'R'!$B$2</c:f>
              <c:strCache>
                <c:ptCount val="1"/>
                <c:pt idx="0">
                  <c:v> Adenovirus</c:v>
                </c:pt>
              </c:strCache>
            </c:strRef>
          </c:tx>
          <c:spPr>
            <a:solidFill>
              <a:srgbClr val="03EB1F"/>
            </a:solidFill>
            <a:ln w="25400">
              <a:noFill/>
            </a:ln>
          </c:spPr>
          <c:invertIfNegative val="0"/>
          <c:cat>
            <c:numRef>
              <c:f>'R'!$A$3:$A$94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'R'!$B$42:$B$93</c:f>
              <c:numCache>
                <c:formatCode>General</c:formatCode>
                <c:ptCount val="52"/>
                <c:pt idx="0">
                  <c:v>1</c:v>
                </c:pt>
                <c:pt idx="1">
                  <c:v>1</c:v>
                </c:pt>
                <c:pt idx="2">
                  <c:v>1</c:v>
                </c:pt>
                <c:pt idx="3">
                  <c:v>1</c:v>
                </c:pt>
                <c:pt idx="4">
                  <c:v>1</c:v>
                </c:pt>
                <c:pt idx="5">
                  <c:v>1</c:v>
                </c:pt>
                <c:pt idx="6">
                  <c:v>1</c:v>
                </c:pt>
                <c:pt idx="7">
                  <c:v>1</c:v>
                </c:pt>
                <c:pt idx="8">
                  <c:v>1</c:v>
                </c:pt>
                <c:pt idx="9">
                  <c:v>2</c:v>
                </c:pt>
                <c:pt idx="10">
                  <c:v>1</c:v>
                </c:pt>
                <c:pt idx="11">
                  <c:v>1</c:v>
                </c:pt>
                <c:pt idx="12">
                  <c:v>1</c:v>
                </c:pt>
                <c:pt idx="13">
                  <c:v>3</c:v>
                </c:pt>
                <c:pt idx="14">
                  <c:v>2</c:v>
                </c:pt>
                <c:pt idx="15">
                  <c:v>2</c:v>
                </c:pt>
                <c:pt idx="16">
                  <c:v>3</c:v>
                </c:pt>
                <c:pt idx="17">
                  <c:v>4</c:v>
                </c:pt>
                <c:pt idx="18">
                  <c:v>2</c:v>
                </c:pt>
                <c:pt idx="19">
                  <c:v>2</c:v>
                </c:pt>
                <c:pt idx="20">
                  <c:v>2</c:v>
                </c:pt>
                <c:pt idx="21">
                  <c:v>2</c:v>
                </c:pt>
                <c:pt idx="22">
                  <c:v>3</c:v>
                </c:pt>
                <c:pt idx="23">
                  <c:v>2</c:v>
                </c:pt>
                <c:pt idx="24">
                  <c:v>2</c:v>
                </c:pt>
                <c:pt idx="25">
                  <c:v>2</c:v>
                </c:pt>
                <c:pt idx="26">
                  <c:v>2</c:v>
                </c:pt>
                <c:pt idx="27">
                  <c:v>2</c:v>
                </c:pt>
                <c:pt idx="28">
                  <c:v>3</c:v>
                </c:pt>
                <c:pt idx="29">
                  <c:v>2</c:v>
                </c:pt>
                <c:pt idx="30">
                  <c:v>2</c:v>
                </c:pt>
                <c:pt idx="31">
                  <c:v>2</c:v>
                </c:pt>
                <c:pt idx="32">
                  <c:v>2</c:v>
                </c:pt>
                <c:pt idx="33">
                  <c:v>2</c:v>
                </c:pt>
                <c:pt idx="34">
                  <c:v>2</c:v>
                </c:pt>
                <c:pt idx="35">
                  <c:v>2</c:v>
                </c:pt>
                <c:pt idx="36">
                  <c:v>2</c:v>
                </c:pt>
                <c:pt idx="37">
                  <c:v>2</c:v>
                </c:pt>
                <c:pt idx="38">
                  <c:v>2</c:v>
                </c:pt>
                <c:pt idx="39">
                  <c:v>3</c:v>
                </c:pt>
              </c:numCache>
            </c:numRef>
          </c:val>
          <c:extLst>
            <c:ext xmlns:c16="http://schemas.microsoft.com/office/drawing/2014/chart" uri="{C3380CC4-5D6E-409C-BE32-E72D297353CC}">
              <c16:uniqueId val="{00000006-9B85-4A53-AB9B-1B4129AA52B6}"/>
            </c:ext>
          </c:extLst>
        </c:ser>
        <c:ser>
          <c:idx val="1"/>
          <c:order val="7"/>
          <c:tx>
            <c:strRef>
              <c:f>'R'!$H$2</c:f>
              <c:strCache>
                <c:ptCount val="1"/>
                <c:pt idx="0">
                  <c:v>Metaneumovirus</c:v>
                </c:pt>
              </c:strCache>
            </c:strRef>
          </c:tx>
          <c:spPr>
            <a:solidFill>
              <a:srgbClr val="007A37"/>
            </a:solidFill>
          </c:spPr>
          <c:invertIfNegative val="0"/>
          <c:dPt>
            <c:idx val="7"/>
            <c:invertIfNegative val="0"/>
            <c:bubble3D val="0"/>
            <c:extLst>
              <c:ext xmlns:c16="http://schemas.microsoft.com/office/drawing/2014/chart" uri="{C3380CC4-5D6E-409C-BE32-E72D297353CC}">
                <c16:uniqueId val="{00000007-9B85-4A53-AB9B-1B4129AA52B6}"/>
              </c:ext>
            </c:extLst>
          </c:dPt>
          <c:dPt>
            <c:idx val="23"/>
            <c:invertIfNegative val="0"/>
            <c:bubble3D val="0"/>
            <c:extLst>
              <c:ext xmlns:c16="http://schemas.microsoft.com/office/drawing/2014/chart" uri="{C3380CC4-5D6E-409C-BE32-E72D297353CC}">
                <c16:uniqueId val="{00000008-9B85-4A53-AB9B-1B4129AA52B6}"/>
              </c:ext>
            </c:extLst>
          </c:dPt>
          <c:val>
            <c:numRef>
              <c:f>'R'!$H$42:$H$93</c:f>
              <c:numCache>
                <c:formatCode>General</c:formatCode>
                <c:ptCount val="52"/>
                <c:pt idx="0">
                  <c:v>1</c:v>
                </c:pt>
                <c:pt idx="1">
                  <c:v>1</c:v>
                </c:pt>
                <c:pt idx="2">
                  <c:v>1</c:v>
                </c:pt>
                <c:pt idx="3">
                  <c:v>1</c:v>
                </c:pt>
                <c:pt idx="4">
                  <c:v>1</c:v>
                </c:pt>
                <c:pt idx="6">
                  <c:v>1</c:v>
                </c:pt>
                <c:pt idx="7">
                  <c:v>2</c:v>
                </c:pt>
                <c:pt idx="11">
                  <c:v>1</c:v>
                </c:pt>
                <c:pt idx="12">
                  <c:v>1</c:v>
                </c:pt>
                <c:pt idx="13">
                  <c:v>1</c:v>
                </c:pt>
                <c:pt idx="14">
                  <c:v>1</c:v>
                </c:pt>
                <c:pt idx="16">
                  <c:v>3</c:v>
                </c:pt>
                <c:pt idx="17">
                  <c:v>1</c:v>
                </c:pt>
                <c:pt idx="18">
                  <c:v>1</c:v>
                </c:pt>
                <c:pt idx="19">
                  <c:v>1</c:v>
                </c:pt>
                <c:pt idx="20">
                  <c:v>1</c:v>
                </c:pt>
                <c:pt idx="21">
                  <c:v>1</c:v>
                </c:pt>
                <c:pt idx="22">
                  <c:v>1</c:v>
                </c:pt>
                <c:pt idx="23">
                  <c:v>1</c:v>
                </c:pt>
                <c:pt idx="25">
                  <c:v>1</c:v>
                </c:pt>
                <c:pt idx="27">
                  <c:v>1</c:v>
                </c:pt>
                <c:pt idx="28">
                  <c:v>1</c:v>
                </c:pt>
                <c:pt idx="29">
                  <c:v>1</c:v>
                </c:pt>
                <c:pt idx="30">
                  <c:v>1</c:v>
                </c:pt>
                <c:pt idx="31">
                  <c:v>2</c:v>
                </c:pt>
                <c:pt idx="32">
                  <c:v>1</c:v>
                </c:pt>
                <c:pt idx="33">
                  <c:v>1</c:v>
                </c:pt>
                <c:pt idx="34">
                  <c:v>2</c:v>
                </c:pt>
                <c:pt idx="35">
                  <c:v>1</c:v>
                </c:pt>
                <c:pt idx="36">
                  <c:v>1</c:v>
                </c:pt>
                <c:pt idx="37">
                  <c:v>2</c:v>
                </c:pt>
                <c:pt idx="38">
                  <c:v>1</c:v>
                </c:pt>
                <c:pt idx="39">
                  <c:v>2</c:v>
                </c:pt>
              </c:numCache>
            </c:numRef>
          </c:val>
          <c:extLst>
            <c:ext xmlns:c16="http://schemas.microsoft.com/office/drawing/2014/chart" uri="{C3380CC4-5D6E-409C-BE32-E72D297353CC}">
              <c16:uniqueId val="{00000009-9B85-4A53-AB9B-1B4129AA52B6}"/>
            </c:ext>
          </c:extLst>
        </c:ser>
        <c:ser>
          <c:idx val="4"/>
          <c:order val="8"/>
          <c:tx>
            <c:strRef>
              <c:f>'R'!$J$2</c:f>
              <c:strCache>
                <c:ptCount val="1"/>
                <c:pt idx="0">
                  <c:v>Covid -19</c:v>
                </c:pt>
              </c:strCache>
            </c:strRef>
          </c:tx>
          <c:spPr>
            <a:solidFill>
              <a:schemeClr val="accent6">
                <a:lumMod val="75000"/>
              </a:schemeClr>
            </a:solidFill>
          </c:spPr>
          <c:invertIfNegative val="0"/>
          <c:val>
            <c:numRef>
              <c:f>'R'!$J$42:$J$93</c:f>
              <c:numCache>
                <c:formatCode>General</c:formatCode>
                <c:ptCount val="52"/>
                <c:pt idx="0">
                  <c:v>12813</c:v>
                </c:pt>
                <c:pt idx="1">
                  <c:v>12500</c:v>
                </c:pt>
                <c:pt idx="2">
                  <c:v>12400</c:v>
                </c:pt>
                <c:pt idx="3">
                  <c:v>5050</c:v>
                </c:pt>
                <c:pt idx="4">
                  <c:v>5066</c:v>
                </c:pt>
                <c:pt idx="5">
                  <c:v>4099</c:v>
                </c:pt>
                <c:pt idx="6">
                  <c:v>3084</c:v>
                </c:pt>
                <c:pt idx="7">
                  <c:v>2001</c:v>
                </c:pt>
                <c:pt idx="8">
                  <c:v>2000</c:v>
                </c:pt>
                <c:pt idx="9">
                  <c:v>1980</c:v>
                </c:pt>
                <c:pt idx="10">
                  <c:v>1500</c:v>
                </c:pt>
                <c:pt idx="11">
                  <c:v>1470</c:v>
                </c:pt>
                <c:pt idx="12">
                  <c:v>1205</c:v>
                </c:pt>
                <c:pt idx="13">
                  <c:v>668</c:v>
                </c:pt>
                <c:pt idx="14">
                  <c:v>314</c:v>
                </c:pt>
                <c:pt idx="15">
                  <c:v>201</c:v>
                </c:pt>
                <c:pt idx="16">
                  <c:v>180</c:v>
                </c:pt>
                <c:pt idx="17">
                  <c:v>177</c:v>
                </c:pt>
                <c:pt idx="18">
                  <c:v>248</c:v>
                </c:pt>
                <c:pt idx="19">
                  <c:v>897</c:v>
                </c:pt>
                <c:pt idx="20">
                  <c:v>2500</c:v>
                </c:pt>
                <c:pt idx="21">
                  <c:v>1800</c:v>
                </c:pt>
                <c:pt idx="22">
                  <c:v>2340</c:v>
                </c:pt>
                <c:pt idx="23">
                  <c:v>1975</c:v>
                </c:pt>
                <c:pt idx="24">
                  <c:v>2000</c:v>
                </c:pt>
                <c:pt idx="25">
                  <c:v>1890</c:v>
                </c:pt>
                <c:pt idx="26">
                  <c:v>1997</c:v>
                </c:pt>
                <c:pt idx="27">
                  <c:v>2007</c:v>
                </c:pt>
                <c:pt idx="28">
                  <c:v>2500</c:v>
                </c:pt>
                <c:pt idx="29">
                  <c:v>1800</c:v>
                </c:pt>
                <c:pt idx="30">
                  <c:v>2340</c:v>
                </c:pt>
                <c:pt idx="31">
                  <c:v>1800</c:v>
                </c:pt>
                <c:pt idx="32">
                  <c:v>800</c:v>
                </c:pt>
                <c:pt idx="33">
                  <c:v>624</c:v>
                </c:pt>
                <c:pt idx="34">
                  <c:v>512</c:v>
                </c:pt>
                <c:pt idx="35">
                  <c:v>415</c:v>
                </c:pt>
                <c:pt idx="36">
                  <c:v>240</c:v>
                </c:pt>
                <c:pt idx="37">
                  <c:v>150</c:v>
                </c:pt>
                <c:pt idx="38">
                  <c:v>90</c:v>
                </c:pt>
                <c:pt idx="39">
                  <c:v>91</c:v>
                </c:pt>
              </c:numCache>
            </c:numRef>
          </c:val>
          <c:extLst>
            <c:ext xmlns:c16="http://schemas.microsoft.com/office/drawing/2014/chart" uri="{C3380CC4-5D6E-409C-BE32-E72D297353CC}">
              <c16:uniqueId val="{0000000A-9B85-4A53-AB9B-1B4129AA52B6}"/>
            </c:ext>
          </c:extLst>
        </c:ser>
        <c:dLbls>
          <c:showLegendKey val="0"/>
          <c:showVal val="0"/>
          <c:showCatName val="0"/>
          <c:showSerName val="0"/>
          <c:showPercent val="0"/>
          <c:showBubbleSize val="0"/>
        </c:dLbls>
        <c:gapWidth val="150"/>
        <c:overlap val="100"/>
        <c:axId val="189812936"/>
        <c:axId val="189818816"/>
      </c:barChart>
      <c:catAx>
        <c:axId val="189812936"/>
        <c:scaling>
          <c:orientation val="minMax"/>
        </c:scaling>
        <c:delete val="0"/>
        <c:axPos val="b"/>
        <c:numFmt formatCode="General" sourceLinked="1"/>
        <c:majorTickMark val="out"/>
        <c:minorTickMark val="none"/>
        <c:tickLblPos val="nextTo"/>
        <c:spPr>
          <a:ln w="3175">
            <a:solidFill>
              <a:srgbClr val="808080"/>
            </a:solidFill>
            <a:prstDash val="solid"/>
          </a:ln>
        </c:spPr>
        <c:txPr>
          <a:bodyPr rot="-5400000" vert="horz"/>
          <a:lstStyle/>
          <a:p>
            <a:pPr>
              <a:defRPr sz="900" b="1" i="0" u="none" strike="noStrike" baseline="0">
                <a:solidFill>
                  <a:srgbClr val="000000"/>
                </a:solidFill>
                <a:latin typeface="Calibri"/>
                <a:ea typeface="Calibri"/>
                <a:cs typeface="Calibri"/>
              </a:defRPr>
            </a:pPr>
            <a:endParaRPr lang="en-US"/>
          </a:p>
        </c:txPr>
        <c:crossAx val="189818816"/>
        <c:crosses val="autoZero"/>
        <c:auto val="0"/>
        <c:lblAlgn val="ctr"/>
        <c:lblOffset val="100"/>
        <c:tickLblSkip val="2"/>
        <c:tickMarkSkip val="1"/>
        <c:noMultiLvlLbl val="0"/>
      </c:catAx>
      <c:valAx>
        <c:axId val="189818816"/>
        <c:scaling>
          <c:orientation val="minMax"/>
          <c:max val="100"/>
        </c:scaling>
        <c:delete val="0"/>
        <c:axPos val="l"/>
        <c:majorGridlines>
          <c:spPr>
            <a:ln w="3175">
              <a:solidFill>
                <a:srgbClr val="A6CAF0"/>
              </a:solidFill>
              <a:prstDash val="solid"/>
            </a:ln>
          </c:spPr>
        </c:majorGridlines>
        <c:title>
          <c:tx>
            <c:rich>
              <a:bodyPr/>
              <a:lstStyle/>
              <a:p>
                <a:pPr>
                  <a:defRPr sz="1000" b="1" i="0" u="none" strike="noStrike" baseline="0">
                    <a:solidFill>
                      <a:srgbClr val="000000"/>
                    </a:solidFill>
                    <a:latin typeface="Calibri"/>
                    <a:ea typeface="Calibri"/>
                    <a:cs typeface="Calibri"/>
                  </a:defRPr>
                </a:pPr>
                <a:r>
                  <a:rPr lang="es-CO"/>
                  <a:t>Casos</a:t>
                </a:r>
              </a:p>
            </c:rich>
          </c:tx>
          <c:layout>
            <c:manualLayout>
              <c:xMode val="edge"/>
              <c:yMode val="edge"/>
              <c:x val="1.7544072091481729E-2"/>
              <c:y val="0.3699824891873657"/>
            </c:manualLayout>
          </c:layout>
          <c:overlay val="0"/>
          <c:spPr>
            <a:noFill/>
            <a:ln w="25400">
              <a:noFill/>
            </a:ln>
          </c:spPr>
        </c:title>
        <c:numFmt formatCode="General" sourceLinked="1"/>
        <c:majorTickMark val="out"/>
        <c:minorTickMark val="none"/>
        <c:tickLblPos val="nextTo"/>
        <c:txPr>
          <a:bodyPr rot="0" vert="horz"/>
          <a:lstStyle/>
          <a:p>
            <a:pPr>
              <a:defRPr/>
            </a:pPr>
            <a:endParaRPr lang="en-US"/>
          </a:p>
        </c:txPr>
        <c:crossAx val="189812936"/>
        <c:crosses val="autoZero"/>
        <c:crossBetween val="between"/>
      </c:valAx>
    </c:plotArea>
    <c:legend>
      <c:legendPos val="b"/>
      <c:layout>
        <c:manualLayout>
          <c:xMode val="edge"/>
          <c:yMode val="edge"/>
          <c:x val="2.9303200659521557E-2"/>
          <c:y val="0.84966878876492868"/>
          <c:w val="0.9688572739525807"/>
          <c:h val="0.11307177376369935"/>
        </c:manualLayout>
      </c:layout>
      <c:overlay val="0"/>
      <c:spPr>
        <a:noFill/>
        <a:ln w="25400">
          <a:noFill/>
        </a:ln>
      </c:spPr>
      <c:txPr>
        <a:bodyPr/>
        <a:lstStyle/>
        <a:p>
          <a:pPr>
            <a:defRPr sz="800" b="1" i="0" u="none" strike="noStrike" baseline="0">
              <a:solidFill>
                <a:srgbClr val="000000"/>
              </a:solidFill>
              <a:latin typeface="Calibri"/>
              <a:ea typeface="Calibri"/>
              <a:cs typeface="Calibri"/>
            </a:defRPr>
          </a:pPr>
          <a:endParaRPr lang="en-US"/>
        </a:p>
      </c:txPr>
    </c:legend>
    <c:plotVisOnly val="1"/>
    <c:dispBlanksAs val="gap"/>
    <c:showDLblsOverMax val="0"/>
  </c:chart>
  <c:spPr>
    <a:solidFill>
      <a:srgbClr val="FFFFFF"/>
    </a:solidFill>
    <a:ln w="12700">
      <a:noFill/>
      <a:prstDash val="solid"/>
    </a:ln>
  </c:spPr>
  <c:txPr>
    <a:bodyPr/>
    <a:lstStyle/>
    <a:p>
      <a:pPr>
        <a:defRPr sz="1000" b="1" i="0" u="none" strike="noStrike" baseline="0">
          <a:solidFill>
            <a:srgbClr val="000000"/>
          </a:solidFill>
          <a:latin typeface="Calibri"/>
          <a:ea typeface="Calibri"/>
          <a:cs typeface="Calibri"/>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ndard"/>
        <c:varyColors val="0"/>
        <c:ser>
          <c:idx val="3"/>
          <c:order val="1"/>
          <c:tx>
            <c:strRef>
              <c:f>'Canal endémico (C)'!$A$75</c:f>
              <c:strCache>
                <c:ptCount val="1"/>
                <c:pt idx="0">
                  <c:v>Percentil 75</c:v>
                </c:pt>
              </c:strCache>
            </c:strRef>
          </c:tx>
          <c:spPr>
            <a:solidFill>
              <a:srgbClr val="C00000"/>
            </a:solidFill>
            <a:ln w="25400">
              <a:solidFill>
                <a:srgbClr val="FF0000"/>
              </a:solidFill>
              <a:prstDash val="solid"/>
            </a:ln>
          </c:spPr>
          <c:val>
            <c:numRef>
              <c:f>'Canal endémico (C)'!$B$75:$BA$75</c:f>
              <c:numCache>
                <c:formatCode>0.0</c:formatCode>
                <c:ptCount val="52"/>
                <c:pt idx="0">
                  <c:v>1</c:v>
                </c:pt>
                <c:pt idx="1">
                  <c:v>1</c:v>
                </c:pt>
                <c:pt idx="2">
                  <c:v>5</c:v>
                </c:pt>
                <c:pt idx="3">
                  <c:v>2</c:v>
                </c:pt>
                <c:pt idx="4">
                  <c:v>3</c:v>
                </c:pt>
                <c:pt idx="5">
                  <c:v>2</c:v>
                </c:pt>
                <c:pt idx="6">
                  <c:v>5</c:v>
                </c:pt>
                <c:pt idx="7">
                  <c:v>2</c:v>
                </c:pt>
                <c:pt idx="8">
                  <c:v>4</c:v>
                </c:pt>
                <c:pt idx="9">
                  <c:v>4</c:v>
                </c:pt>
                <c:pt idx="10">
                  <c:v>2</c:v>
                </c:pt>
                <c:pt idx="11">
                  <c:v>3</c:v>
                </c:pt>
                <c:pt idx="12">
                  <c:v>2</c:v>
                </c:pt>
                <c:pt idx="13">
                  <c:v>2</c:v>
                </c:pt>
                <c:pt idx="14">
                  <c:v>4</c:v>
                </c:pt>
                <c:pt idx="15">
                  <c:v>1</c:v>
                </c:pt>
                <c:pt idx="16">
                  <c:v>4</c:v>
                </c:pt>
                <c:pt idx="17">
                  <c:v>4</c:v>
                </c:pt>
                <c:pt idx="18">
                  <c:v>4</c:v>
                </c:pt>
                <c:pt idx="19">
                  <c:v>2</c:v>
                </c:pt>
                <c:pt idx="20">
                  <c:v>1</c:v>
                </c:pt>
                <c:pt idx="21">
                  <c:v>2</c:v>
                </c:pt>
                <c:pt idx="22">
                  <c:v>2</c:v>
                </c:pt>
                <c:pt idx="23">
                  <c:v>4</c:v>
                </c:pt>
                <c:pt idx="24">
                  <c:v>3</c:v>
                </c:pt>
                <c:pt idx="25">
                  <c:v>3</c:v>
                </c:pt>
                <c:pt idx="26">
                  <c:v>2</c:v>
                </c:pt>
                <c:pt idx="27">
                  <c:v>1</c:v>
                </c:pt>
                <c:pt idx="28">
                  <c:v>2</c:v>
                </c:pt>
                <c:pt idx="29">
                  <c:v>4</c:v>
                </c:pt>
                <c:pt idx="30">
                  <c:v>3</c:v>
                </c:pt>
                <c:pt idx="31">
                  <c:v>3</c:v>
                </c:pt>
                <c:pt idx="32">
                  <c:v>1</c:v>
                </c:pt>
                <c:pt idx="33">
                  <c:v>4</c:v>
                </c:pt>
                <c:pt idx="34">
                  <c:v>1</c:v>
                </c:pt>
                <c:pt idx="35">
                  <c:v>2</c:v>
                </c:pt>
                <c:pt idx="36">
                  <c:v>1</c:v>
                </c:pt>
                <c:pt idx="37">
                  <c:v>7</c:v>
                </c:pt>
                <c:pt idx="38">
                  <c:v>3</c:v>
                </c:pt>
                <c:pt idx="39">
                  <c:v>5</c:v>
                </c:pt>
                <c:pt idx="40">
                  <c:v>4</c:v>
                </c:pt>
                <c:pt idx="41">
                  <c:v>3</c:v>
                </c:pt>
                <c:pt idx="42">
                  <c:v>2</c:v>
                </c:pt>
                <c:pt idx="43">
                  <c:v>3</c:v>
                </c:pt>
                <c:pt idx="44">
                  <c:v>2</c:v>
                </c:pt>
                <c:pt idx="45">
                  <c:v>4</c:v>
                </c:pt>
                <c:pt idx="46">
                  <c:v>4</c:v>
                </c:pt>
                <c:pt idx="47">
                  <c:v>3</c:v>
                </c:pt>
                <c:pt idx="48">
                  <c:v>4</c:v>
                </c:pt>
                <c:pt idx="49">
                  <c:v>2</c:v>
                </c:pt>
                <c:pt idx="50">
                  <c:v>4</c:v>
                </c:pt>
                <c:pt idx="51">
                  <c:v>3</c:v>
                </c:pt>
              </c:numCache>
            </c:numRef>
          </c:val>
          <c:extLst>
            <c:ext xmlns:c16="http://schemas.microsoft.com/office/drawing/2014/chart" uri="{C3380CC4-5D6E-409C-BE32-E72D297353CC}">
              <c16:uniqueId val="{00000002-5A99-4791-8253-E45CCB0CC22F}"/>
            </c:ext>
          </c:extLst>
        </c:ser>
        <c:ser>
          <c:idx val="1"/>
          <c:order val="2"/>
          <c:tx>
            <c:strRef>
              <c:f>'Canal endémico (C)'!$A$73</c:f>
              <c:strCache>
                <c:ptCount val="1"/>
                <c:pt idx="0">
                  <c:v>Mediana</c:v>
                </c:pt>
              </c:strCache>
            </c:strRef>
          </c:tx>
          <c:spPr>
            <a:ln w="28575" cap="rnd">
              <a:solidFill>
                <a:schemeClr val="accent4"/>
              </a:solidFill>
              <a:round/>
            </a:ln>
            <a:effectLst/>
          </c:spPr>
          <c:val>
            <c:numRef>
              <c:f>'Canal endémico (C)'!$B$73:$BA$73</c:f>
              <c:numCache>
                <c:formatCode>0.0</c:formatCode>
                <c:ptCount val="52"/>
                <c:pt idx="0">
                  <c:v>1</c:v>
                </c:pt>
                <c:pt idx="1">
                  <c:v>0</c:v>
                </c:pt>
                <c:pt idx="2">
                  <c:v>2</c:v>
                </c:pt>
                <c:pt idx="3">
                  <c:v>1</c:v>
                </c:pt>
                <c:pt idx="4">
                  <c:v>1</c:v>
                </c:pt>
                <c:pt idx="5">
                  <c:v>0</c:v>
                </c:pt>
                <c:pt idx="6">
                  <c:v>3</c:v>
                </c:pt>
                <c:pt idx="7">
                  <c:v>2</c:v>
                </c:pt>
                <c:pt idx="8">
                  <c:v>3</c:v>
                </c:pt>
                <c:pt idx="9">
                  <c:v>2</c:v>
                </c:pt>
                <c:pt idx="10">
                  <c:v>2</c:v>
                </c:pt>
                <c:pt idx="11">
                  <c:v>1</c:v>
                </c:pt>
                <c:pt idx="12">
                  <c:v>1</c:v>
                </c:pt>
                <c:pt idx="13">
                  <c:v>2</c:v>
                </c:pt>
                <c:pt idx="14">
                  <c:v>2</c:v>
                </c:pt>
                <c:pt idx="15">
                  <c:v>1</c:v>
                </c:pt>
                <c:pt idx="16">
                  <c:v>3</c:v>
                </c:pt>
                <c:pt idx="17">
                  <c:v>2</c:v>
                </c:pt>
                <c:pt idx="18">
                  <c:v>3</c:v>
                </c:pt>
                <c:pt idx="19">
                  <c:v>1</c:v>
                </c:pt>
                <c:pt idx="20">
                  <c:v>0</c:v>
                </c:pt>
                <c:pt idx="21">
                  <c:v>1</c:v>
                </c:pt>
                <c:pt idx="22">
                  <c:v>1</c:v>
                </c:pt>
                <c:pt idx="23">
                  <c:v>1</c:v>
                </c:pt>
                <c:pt idx="24">
                  <c:v>2</c:v>
                </c:pt>
                <c:pt idx="25">
                  <c:v>1</c:v>
                </c:pt>
                <c:pt idx="26">
                  <c:v>2</c:v>
                </c:pt>
                <c:pt idx="27">
                  <c:v>0</c:v>
                </c:pt>
                <c:pt idx="28">
                  <c:v>2</c:v>
                </c:pt>
                <c:pt idx="29">
                  <c:v>3</c:v>
                </c:pt>
                <c:pt idx="30">
                  <c:v>2</c:v>
                </c:pt>
                <c:pt idx="31">
                  <c:v>2</c:v>
                </c:pt>
                <c:pt idx="32">
                  <c:v>1</c:v>
                </c:pt>
                <c:pt idx="33">
                  <c:v>2</c:v>
                </c:pt>
                <c:pt idx="34">
                  <c:v>1</c:v>
                </c:pt>
                <c:pt idx="35">
                  <c:v>2</c:v>
                </c:pt>
                <c:pt idx="36">
                  <c:v>0</c:v>
                </c:pt>
                <c:pt idx="37">
                  <c:v>3</c:v>
                </c:pt>
                <c:pt idx="38">
                  <c:v>3</c:v>
                </c:pt>
                <c:pt idx="39">
                  <c:v>3</c:v>
                </c:pt>
                <c:pt idx="40">
                  <c:v>2</c:v>
                </c:pt>
                <c:pt idx="41">
                  <c:v>2</c:v>
                </c:pt>
                <c:pt idx="42">
                  <c:v>2</c:v>
                </c:pt>
                <c:pt idx="43">
                  <c:v>2</c:v>
                </c:pt>
                <c:pt idx="44">
                  <c:v>2</c:v>
                </c:pt>
                <c:pt idx="45">
                  <c:v>3</c:v>
                </c:pt>
                <c:pt idx="46">
                  <c:v>2</c:v>
                </c:pt>
                <c:pt idx="47">
                  <c:v>3</c:v>
                </c:pt>
                <c:pt idx="48">
                  <c:v>2</c:v>
                </c:pt>
                <c:pt idx="49">
                  <c:v>1</c:v>
                </c:pt>
                <c:pt idx="50">
                  <c:v>1</c:v>
                </c:pt>
                <c:pt idx="51">
                  <c:v>3</c:v>
                </c:pt>
              </c:numCache>
            </c:numRef>
          </c:val>
          <c:extLst>
            <c:ext xmlns:c16="http://schemas.microsoft.com/office/drawing/2014/chart" uri="{C3380CC4-5D6E-409C-BE32-E72D297353CC}">
              <c16:uniqueId val="{00000000-5A99-4791-8253-E45CCB0CC22F}"/>
            </c:ext>
          </c:extLst>
        </c:ser>
        <c:ser>
          <c:idx val="2"/>
          <c:order val="3"/>
          <c:tx>
            <c:strRef>
              <c:f>'Canal endémico (C)'!$A$74</c:f>
              <c:strCache>
                <c:ptCount val="1"/>
                <c:pt idx="0">
                  <c:v>Percentil 25</c:v>
                </c:pt>
              </c:strCache>
            </c:strRef>
          </c:tx>
          <c:spPr>
            <a:solidFill>
              <a:srgbClr val="92D050"/>
            </a:solidFill>
            <a:ln w="28575" cap="rnd">
              <a:solidFill>
                <a:schemeClr val="accent6"/>
              </a:solidFill>
              <a:round/>
            </a:ln>
            <a:effectLst/>
          </c:spPr>
          <c:val>
            <c:numRef>
              <c:f>'Canal endémico (C)'!$B$74:$BA$74</c:f>
              <c:numCache>
                <c:formatCode>0.0</c:formatCode>
                <c:ptCount val="52"/>
                <c:pt idx="0">
                  <c:v>0</c:v>
                </c:pt>
                <c:pt idx="1">
                  <c:v>0</c:v>
                </c:pt>
                <c:pt idx="2">
                  <c:v>2</c:v>
                </c:pt>
                <c:pt idx="3">
                  <c:v>0</c:v>
                </c:pt>
                <c:pt idx="4">
                  <c:v>0</c:v>
                </c:pt>
                <c:pt idx="5">
                  <c:v>0</c:v>
                </c:pt>
                <c:pt idx="6">
                  <c:v>1</c:v>
                </c:pt>
                <c:pt idx="7">
                  <c:v>1</c:v>
                </c:pt>
                <c:pt idx="8">
                  <c:v>2</c:v>
                </c:pt>
                <c:pt idx="9">
                  <c:v>1</c:v>
                </c:pt>
                <c:pt idx="10">
                  <c:v>1</c:v>
                </c:pt>
                <c:pt idx="11">
                  <c:v>1</c:v>
                </c:pt>
                <c:pt idx="12">
                  <c:v>1</c:v>
                </c:pt>
                <c:pt idx="13">
                  <c:v>1</c:v>
                </c:pt>
                <c:pt idx="14">
                  <c:v>0</c:v>
                </c:pt>
                <c:pt idx="15">
                  <c:v>0</c:v>
                </c:pt>
                <c:pt idx="16">
                  <c:v>1</c:v>
                </c:pt>
                <c:pt idx="17">
                  <c:v>0</c:v>
                </c:pt>
                <c:pt idx="18">
                  <c:v>1</c:v>
                </c:pt>
                <c:pt idx="19">
                  <c:v>1</c:v>
                </c:pt>
                <c:pt idx="20">
                  <c:v>0</c:v>
                </c:pt>
                <c:pt idx="21">
                  <c:v>0</c:v>
                </c:pt>
                <c:pt idx="22">
                  <c:v>1</c:v>
                </c:pt>
                <c:pt idx="23">
                  <c:v>1</c:v>
                </c:pt>
                <c:pt idx="24">
                  <c:v>1</c:v>
                </c:pt>
                <c:pt idx="25">
                  <c:v>0</c:v>
                </c:pt>
                <c:pt idx="26">
                  <c:v>0</c:v>
                </c:pt>
                <c:pt idx="27">
                  <c:v>0</c:v>
                </c:pt>
                <c:pt idx="28">
                  <c:v>0</c:v>
                </c:pt>
                <c:pt idx="29">
                  <c:v>0</c:v>
                </c:pt>
                <c:pt idx="30">
                  <c:v>2</c:v>
                </c:pt>
                <c:pt idx="31">
                  <c:v>1</c:v>
                </c:pt>
                <c:pt idx="32">
                  <c:v>1</c:v>
                </c:pt>
                <c:pt idx="33">
                  <c:v>2</c:v>
                </c:pt>
                <c:pt idx="34">
                  <c:v>1</c:v>
                </c:pt>
                <c:pt idx="35">
                  <c:v>1</c:v>
                </c:pt>
                <c:pt idx="36">
                  <c:v>0</c:v>
                </c:pt>
                <c:pt idx="37">
                  <c:v>3</c:v>
                </c:pt>
                <c:pt idx="38">
                  <c:v>0</c:v>
                </c:pt>
                <c:pt idx="39">
                  <c:v>2</c:v>
                </c:pt>
                <c:pt idx="40">
                  <c:v>1</c:v>
                </c:pt>
                <c:pt idx="41">
                  <c:v>1</c:v>
                </c:pt>
                <c:pt idx="42">
                  <c:v>2</c:v>
                </c:pt>
                <c:pt idx="43">
                  <c:v>2</c:v>
                </c:pt>
                <c:pt idx="44">
                  <c:v>1</c:v>
                </c:pt>
                <c:pt idx="45">
                  <c:v>1</c:v>
                </c:pt>
                <c:pt idx="46">
                  <c:v>1</c:v>
                </c:pt>
                <c:pt idx="47">
                  <c:v>2</c:v>
                </c:pt>
                <c:pt idx="48">
                  <c:v>1</c:v>
                </c:pt>
                <c:pt idx="49">
                  <c:v>1</c:v>
                </c:pt>
                <c:pt idx="50">
                  <c:v>1</c:v>
                </c:pt>
                <c:pt idx="51">
                  <c:v>2</c:v>
                </c:pt>
              </c:numCache>
            </c:numRef>
          </c:val>
          <c:extLst>
            <c:ext xmlns:c16="http://schemas.microsoft.com/office/drawing/2014/chart" uri="{C3380CC4-5D6E-409C-BE32-E72D297353CC}">
              <c16:uniqueId val="{00000001-5A99-4791-8253-E45CCB0CC22F}"/>
            </c:ext>
          </c:extLst>
        </c:ser>
        <c:dLbls>
          <c:showLegendKey val="0"/>
          <c:showVal val="0"/>
          <c:showCatName val="0"/>
          <c:showSerName val="0"/>
          <c:showPercent val="0"/>
          <c:showBubbleSize val="0"/>
        </c:dLbls>
        <c:axId val="35472128"/>
        <c:axId val="35496704"/>
      </c:areaChart>
      <c:scatterChart>
        <c:scatterStyle val="lineMarker"/>
        <c:varyColors val="0"/>
        <c:ser>
          <c:idx val="0"/>
          <c:order val="0"/>
          <c:tx>
            <c:strRef>
              <c:f>'Canal endémico (C)'!$A$72</c:f>
              <c:strCache>
                <c:ptCount val="1"/>
                <c:pt idx="0">
                  <c:v>2022</c:v>
                </c:pt>
              </c:strCache>
            </c:strRef>
          </c:tx>
          <c:spPr>
            <a:ln w="19050">
              <a:solidFill>
                <a:sysClr val="windowText" lastClr="000000"/>
              </a:solidFill>
            </a:ln>
          </c:spPr>
          <c:marker>
            <c:symbol val="circle"/>
            <c:size val="5"/>
            <c:spPr>
              <a:solidFill>
                <a:schemeClr val="tx1"/>
              </a:solidFill>
              <a:ln w="9525">
                <a:solidFill>
                  <a:sysClr val="windowText" lastClr="000000"/>
                </a:solidFill>
                <a:prstDash val="sysDash"/>
              </a:ln>
              <a:effectLst/>
            </c:spPr>
          </c:marker>
          <c:yVal>
            <c:numRef>
              <c:f>'Canal endémico (C)'!$B$72:$BA$72</c:f>
              <c:numCache>
                <c:formatCode>General</c:formatCode>
                <c:ptCount val="52"/>
                <c:pt idx="0">
                  <c:v>4</c:v>
                </c:pt>
                <c:pt idx="1">
                  <c:v>0</c:v>
                </c:pt>
                <c:pt idx="2">
                  <c:v>2</c:v>
                </c:pt>
                <c:pt idx="3">
                  <c:v>2</c:v>
                </c:pt>
                <c:pt idx="4">
                  <c:v>3</c:v>
                </c:pt>
                <c:pt idx="5">
                  <c:v>3</c:v>
                </c:pt>
                <c:pt idx="6">
                  <c:v>2</c:v>
                </c:pt>
                <c:pt idx="7">
                  <c:v>0</c:v>
                </c:pt>
                <c:pt idx="8">
                  <c:v>2</c:v>
                </c:pt>
                <c:pt idx="9">
                  <c:v>2</c:v>
                </c:pt>
                <c:pt idx="10">
                  <c:v>3</c:v>
                </c:pt>
                <c:pt idx="11">
                  <c:v>1</c:v>
                </c:pt>
                <c:pt idx="12">
                  <c:v>3</c:v>
                </c:pt>
                <c:pt idx="13">
                  <c:v>2</c:v>
                </c:pt>
                <c:pt idx="14">
                  <c:v>3</c:v>
                </c:pt>
                <c:pt idx="15">
                  <c:v>3</c:v>
                </c:pt>
                <c:pt idx="16">
                  <c:v>4</c:v>
                </c:pt>
                <c:pt idx="17">
                  <c:v>0</c:v>
                </c:pt>
                <c:pt idx="18">
                  <c:v>7</c:v>
                </c:pt>
                <c:pt idx="19">
                  <c:v>4</c:v>
                </c:pt>
                <c:pt idx="20">
                  <c:v>4</c:v>
                </c:pt>
                <c:pt idx="21">
                  <c:v>1</c:v>
                </c:pt>
                <c:pt idx="22">
                  <c:v>5</c:v>
                </c:pt>
                <c:pt idx="23">
                  <c:v>3</c:v>
                </c:pt>
                <c:pt idx="24">
                  <c:v>6</c:v>
                </c:pt>
                <c:pt idx="25">
                  <c:v>2</c:v>
                </c:pt>
                <c:pt idx="26">
                  <c:v>0</c:v>
                </c:pt>
                <c:pt idx="27">
                  <c:v>2</c:v>
                </c:pt>
                <c:pt idx="28">
                  <c:v>3</c:v>
                </c:pt>
                <c:pt idx="29">
                  <c:v>6</c:v>
                </c:pt>
                <c:pt idx="30">
                  <c:v>0</c:v>
                </c:pt>
                <c:pt idx="31">
                  <c:v>4</c:v>
                </c:pt>
                <c:pt idx="32">
                  <c:v>0</c:v>
                </c:pt>
                <c:pt idx="33">
                  <c:v>3</c:v>
                </c:pt>
                <c:pt idx="34">
                  <c:v>2</c:v>
                </c:pt>
                <c:pt idx="35">
                  <c:v>4</c:v>
                </c:pt>
                <c:pt idx="36">
                  <c:v>1</c:v>
                </c:pt>
                <c:pt idx="37">
                  <c:v>7</c:v>
                </c:pt>
                <c:pt idx="38">
                  <c:v>1</c:v>
                </c:pt>
                <c:pt idx="39">
                  <c:v>3</c:v>
                </c:pt>
              </c:numCache>
            </c:numRef>
          </c:yVal>
          <c:smooth val="0"/>
          <c:extLst>
            <c:ext xmlns:c16="http://schemas.microsoft.com/office/drawing/2014/chart" uri="{C3380CC4-5D6E-409C-BE32-E72D297353CC}">
              <c16:uniqueId val="{00000003-5A99-4791-8253-E45CCB0CC22F}"/>
            </c:ext>
          </c:extLst>
        </c:ser>
        <c:dLbls>
          <c:showLegendKey val="0"/>
          <c:showVal val="0"/>
          <c:showCatName val="0"/>
          <c:showSerName val="0"/>
          <c:showPercent val="0"/>
          <c:showBubbleSize val="0"/>
        </c:dLbls>
        <c:axId val="35472128"/>
        <c:axId val="35496704"/>
      </c:scatterChart>
      <c:catAx>
        <c:axId val="35472128"/>
        <c:scaling>
          <c:orientation val="minMax"/>
        </c:scaling>
        <c:delete val="0"/>
        <c:axPos val="b"/>
        <c:title>
          <c:tx>
            <c:rich>
              <a:bodyPr/>
              <a:lstStyle/>
              <a:p>
                <a:pPr>
                  <a:defRPr sz="900"/>
                </a:pPr>
                <a:r>
                  <a:rPr lang="en-US" sz="900"/>
                  <a:t>Semana Epidemiológica</a:t>
                </a:r>
              </a:p>
            </c:rich>
          </c:tx>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900" b="1"/>
            </a:pPr>
            <a:endParaRPr lang="en-US"/>
          </a:p>
        </c:txPr>
        <c:crossAx val="35496704"/>
        <c:crosses val="autoZero"/>
        <c:auto val="1"/>
        <c:lblAlgn val="ctr"/>
        <c:lblOffset val="100"/>
        <c:noMultiLvlLbl val="0"/>
      </c:catAx>
      <c:valAx>
        <c:axId val="35496704"/>
        <c:scaling>
          <c:orientation val="minMax"/>
        </c:scaling>
        <c:delete val="0"/>
        <c:axPos val="l"/>
        <c:title>
          <c:tx>
            <c:rich>
              <a:bodyPr/>
              <a:lstStyle/>
              <a:p>
                <a:pPr>
                  <a:defRPr sz="900"/>
                </a:pPr>
                <a:r>
                  <a:rPr lang="es-CO" sz="900"/>
                  <a:t>Número de casos</a:t>
                </a:r>
              </a:p>
            </c:rich>
          </c:tx>
          <c:overlay val="0"/>
        </c:title>
        <c:numFmt formatCode="0" sourceLinked="0"/>
        <c:majorTickMark val="none"/>
        <c:minorTickMark val="none"/>
        <c:tickLblPos val="nextTo"/>
        <c:spPr>
          <a:ln w="6350">
            <a:noFill/>
          </a:ln>
        </c:spPr>
        <c:txPr>
          <a:bodyPr rot="-60000000" vert="horz"/>
          <a:lstStyle/>
          <a:p>
            <a:pPr>
              <a:defRPr b="1"/>
            </a:pPr>
            <a:endParaRPr lang="en-US"/>
          </a:p>
        </c:txPr>
        <c:crossAx val="35472128"/>
        <c:crosses val="autoZero"/>
        <c:crossBetween val="between"/>
      </c:valAx>
      <c:spPr>
        <a:noFill/>
        <a:ln w="25400">
          <a:noFill/>
        </a:ln>
      </c:spPr>
    </c:plotArea>
    <c:legend>
      <c:legendPos val="b"/>
      <c:overlay val="0"/>
      <c:spPr>
        <a:noFill/>
        <a:ln w="25400">
          <a:noFill/>
        </a:ln>
      </c:spPr>
      <c:txPr>
        <a:bodyPr rot="0" vert="horz"/>
        <a:lstStyle/>
        <a:p>
          <a:pPr>
            <a:defRPr sz="900" b="1"/>
          </a:pPr>
          <a:endParaRPr lang="en-US"/>
        </a:p>
      </c:txPr>
    </c:legend>
    <c:plotVisOnly val="1"/>
    <c:dispBlanksAs val="gap"/>
    <c:showDLblsOverMax val="0"/>
  </c:chart>
  <c:spPr>
    <a:noFill/>
    <a:ln w="9525" cap="flat" cmpd="sng" algn="ctr">
      <a:noFill/>
      <a:round/>
    </a:ln>
    <a:effectLst/>
  </c:spPr>
  <c:txPr>
    <a:bodyPr/>
    <a:lstStyle/>
    <a:p>
      <a:pPr>
        <a:defRPr>
          <a:solidFill>
            <a:sysClr val="windowText" lastClr="000000"/>
          </a:solidFill>
          <a:latin typeface="Arial Narrow" panose="020B0606020202030204" pitchFamily="34" charset="0"/>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[BASE CENTINELA IRAG HSVF_13-10-2022.xlsx]CASOS SEMANALES!Tabla dinámica3</c:name>
    <c:fmtId val="5"/>
  </c:pivotSource>
  <c:chart>
    <c:autoTitleDeleted val="1"/>
    <c:pivotFmts>
      <c:pivotFmt>
        <c:idx val="0"/>
      </c:pivotFmt>
      <c:pivotFmt>
        <c:idx val="1"/>
      </c:pivotFmt>
      <c:pivotFmt>
        <c:idx val="2"/>
      </c:pivotFmt>
      <c:pivotFmt>
        <c:idx val="3"/>
      </c:pivotFmt>
      <c:pivotFmt>
        <c:idx val="4"/>
      </c:pivotFmt>
      <c:pivotFmt>
        <c:idx val="5"/>
      </c:pivotFmt>
      <c:pivotFmt>
        <c:idx val="6"/>
      </c:pivotFmt>
      <c:pivotFmt>
        <c:idx val="7"/>
      </c:pivotFmt>
      <c:pivotFmt>
        <c:idx val="8"/>
      </c:pivotFmt>
      <c:pivotFmt>
        <c:idx val="9"/>
      </c:pivotFmt>
      <c:pivotFmt>
        <c:idx val="10"/>
      </c:pivotFmt>
      <c:pivotFmt>
        <c:idx val="11"/>
      </c:pivotFmt>
      <c:pivotFmt>
        <c:idx val="12"/>
      </c:pivotFmt>
      <c:pivotFmt>
        <c:idx val="13"/>
      </c:pivotFmt>
      <c:pivotFmt>
        <c:idx val="14"/>
      </c:pivotFmt>
      <c:pivotFmt>
        <c:idx val="15"/>
      </c:pivotFmt>
      <c:pivotFmt>
        <c:idx val="16"/>
        <c:dLbl>
          <c:idx val="0"/>
          <c:delete val="1"/>
          <c:extLst>
            <c:ext xmlns:c15="http://schemas.microsoft.com/office/drawing/2012/chart" uri="{CE6537A1-D6FC-4f65-9D91-7224C49458BB}"/>
          </c:extLst>
        </c:dLbl>
      </c:pivotFmt>
      <c:pivotFmt>
        <c:idx val="17"/>
        <c:dLbl>
          <c:idx val="0"/>
          <c:delete val="1"/>
          <c:extLst>
            <c:ext xmlns:c15="http://schemas.microsoft.com/office/drawing/2012/chart" uri="{CE6537A1-D6FC-4f65-9D91-7224C49458BB}"/>
          </c:extLst>
        </c:dLbl>
      </c:pivotFmt>
      <c:pivotFmt>
        <c:idx val="18"/>
        <c:dLbl>
          <c:idx val="0"/>
          <c:delete val="1"/>
          <c:extLst>
            <c:ext xmlns:c15="http://schemas.microsoft.com/office/drawing/2012/chart" uri="{CE6537A1-D6FC-4f65-9D91-7224C49458BB}"/>
          </c:extLst>
        </c:dLbl>
      </c:pivotFmt>
      <c:pivotFmt>
        <c:idx val="19"/>
        <c:dLbl>
          <c:idx val="0"/>
          <c:delete val="1"/>
          <c:extLst>
            <c:ext xmlns:c15="http://schemas.microsoft.com/office/drawing/2012/chart" uri="{CE6537A1-D6FC-4f65-9D91-7224C49458BB}"/>
          </c:extLst>
        </c:dLbl>
      </c:pivotFmt>
      <c:pivotFmt>
        <c:idx val="20"/>
      </c:pivotFmt>
      <c:pivotFmt>
        <c:idx val="21"/>
        <c:dLbl>
          <c:idx val="0"/>
          <c:delete val="1"/>
          <c:extLst>
            <c:ext xmlns:c15="http://schemas.microsoft.com/office/drawing/2012/chart" uri="{CE6537A1-D6FC-4f65-9D91-7224C49458BB}"/>
          </c:extLst>
        </c:dLbl>
      </c:pivotFmt>
      <c:pivotFmt>
        <c:idx val="22"/>
      </c:pivotFmt>
      <c:pivotFmt>
        <c:idx val="23"/>
      </c:pivotFmt>
      <c:pivotFmt>
        <c:idx val="24"/>
      </c:pivotFmt>
      <c:pivotFmt>
        <c:idx val="25"/>
      </c:pivotFmt>
      <c:pivotFmt>
        <c:idx val="26"/>
        <c:dLbl>
          <c:idx val="0"/>
          <c:delete val="1"/>
          <c:extLst>
            <c:ext xmlns:c15="http://schemas.microsoft.com/office/drawing/2012/chart" uri="{CE6537A1-D6FC-4f65-9D91-7224C49458BB}"/>
          </c:extLst>
        </c:dLbl>
      </c:pivotFmt>
      <c:pivotFmt>
        <c:idx val="27"/>
        <c:dLbl>
          <c:idx val="0"/>
          <c:delete val="1"/>
          <c:extLst>
            <c:ext xmlns:c15="http://schemas.microsoft.com/office/drawing/2012/chart" uri="{CE6537A1-D6FC-4f65-9D91-7224C49458BB}"/>
          </c:extLst>
        </c:dLbl>
      </c:pivotFmt>
      <c:pivotFmt>
        <c:idx val="28"/>
      </c:pivotFmt>
      <c:pivotFmt>
        <c:idx val="29"/>
        <c:dLbl>
          <c:idx val="0"/>
          <c:delete val="1"/>
          <c:extLst>
            <c:ext xmlns:c15="http://schemas.microsoft.com/office/drawing/2012/chart" uri="{CE6537A1-D6FC-4f65-9D91-7224C49458BB}"/>
          </c:extLst>
        </c:dLbl>
      </c:pivotFmt>
      <c:pivotFmt>
        <c:idx val="30"/>
        <c:marker>
          <c:symbol val="none"/>
        </c:marker>
      </c:pivotFmt>
      <c:pivotFmt>
        <c:idx val="31"/>
      </c:pivotFmt>
      <c:pivotFmt>
        <c:idx val="32"/>
      </c:pivotFmt>
      <c:pivotFmt>
        <c:idx val="33"/>
      </c:pivotFmt>
      <c:pivotFmt>
        <c:idx val="34"/>
      </c:pivotFmt>
      <c:pivotFmt>
        <c:idx val="35"/>
      </c:pivotFmt>
      <c:pivotFmt>
        <c:idx val="36"/>
      </c:pivotFmt>
      <c:pivotFmt>
        <c:idx val="37"/>
      </c:pivotFmt>
      <c:pivotFmt>
        <c:idx val="38"/>
      </c:pivotFmt>
      <c:pivotFmt>
        <c:idx val="39"/>
      </c:pivotFmt>
      <c:pivotFmt>
        <c:idx val="40"/>
      </c:pivotFmt>
      <c:pivotFmt>
        <c:idx val="41"/>
      </c:pivotFmt>
      <c:pivotFmt>
        <c:idx val="42"/>
      </c:pivotFmt>
      <c:pivotFmt>
        <c:idx val="43"/>
      </c:pivotFmt>
      <c:pivotFmt>
        <c:idx val="44"/>
      </c:pivotFmt>
      <c:pivotFmt>
        <c:idx val="45"/>
      </c:pivotFmt>
      <c:pivotFmt>
        <c:idx val="46"/>
        <c:marker>
          <c:symbol val="none"/>
        </c:marker>
        <c:dLbl>
          <c:idx val="0"/>
          <c:delete val="1"/>
          <c:extLst>
            <c:ext xmlns:c15="http://schemas.microsoft.com/office/drawing/2012/chart" uri="{CE6537A1-D6FC-4f65-9D91-7224C49458BB}"/>
          </c:extLst>
        </c:dLbl>
      </c:pivotFmt>
      <c:pivotFmt>
        <c:idx val="47"/>
        <c:marker>
          <c:symbol val="none"/>
        </c:marker>
        <c:dLbl>
          <c:idx val="0"/>
          <c:delete val="1"/>
          <c:extLst>
            <c:ext xmlns:c15="http://schemas.microsoft.com/office/drawing/2012/chart" uri="{CE6537A1-D6FC-4f65-9D91-7224C49458BB}"/>
          </c:extLst>
        </c:dLbl>
      </c:pivotFmt>
      <c:pivotFmt>
        <c:idx val="48"/>
        <c:marker>
          <c:symbol val="none"/>
        </c:marker>
        <c:dLbl>
          <c:idx val="0"/>
          <c:delete val="1"/>
          <c:extLst>
            <c:ext xmlns:c15="http://schemas.microsoft.com/office/drawing/2012/chart" uri="{CE6537A1-D6FC-4f65-9D91-7224C49458BB}"/>
          </c:extLst>
        </c:dLbl>
      </c:pivotFmt>
      <c:pivotFmt>
        <c:idx val="49"/>
        <c:marker>
          <c:symbol val="none"/>
        </c:marker>
        <c:dLbl>
          <c:idx val="0"/>
          <c:delete val="1"/>
          <c:extLst>
            <c:ext xmlns:c15="http://schemas.microsoft.com/office/drawing/2012/chart" uri="{CE6537A1-D6FC-4f65-9D91-7224C49458BB}"/>
          </c:extLst>
        </c:dLbl>
      </c:pivotFmt>
      <c:pivotFmt>
        <c:idx val="50"/>
        <c:marker>
          <c:symbol val="none"/>
        </c:marker>
        <c:dLbl>
          <c:idx val="0"/>
          <c:delete val="1"/>
          <c:extLst>
            <c:ext xmlns:c15="http://schemas.microsoft.com/office/drawing/2012/chart" uri="{CE6537A1-D6FC-4f65-9D91-7224C49458BB}"/>
          </c:extLst>
        </c:dLbl>
      </c:pivotFmt>
      <c:pivotFmt>
        <c:idx val="51"/>
        <c:marker>
          <c:symbol val="none"/>
        </c:marker>
        <c:dLbl>
          <c:idx val="0"/>
          <c:delete val="1"/>
          <c:extLst>
            <c:ext xmlns:c15="http://schemas.microsoft.com/office/drawing/2012/chart" uri="{CE6537A1-D6FC-4f65-9D91-7224C49458BB}"/>
          </c:extLst>
        </c:dLbl>
      </c:pivotFmt>
      <c:pivotFmt>
        <c:idx val="52"/>
        <c:marker>
          <c:symbol val="none"/>
        </c:marker>
        <c:dLbl>
          <c:idx val="0"/>
          <c:delete val="1"/>
          <c:extLst>
            <c:ext xmlns:c15="http://schemas.microsoft.com/office/drawing/2012/chart" uri="{CE6537A1-D6FC-4f65-9D91-7224C49458BB}"/>
          </c:extLst>
        </c:dLbl>
      </c:pivotFmt>
      <c:pivotFmt>
        <c:idx val="53"/>
        <c:marker>
          <c:symbol val="none"/>
        </c:marker>
        <c:dLbl>
          <c:idx val="0"/>
          <c:delete val="1"/>
          <c:extLst>
            <c:ext xmlns:c15="http://schemas.microsoft.com/office/drawing/2012/chart" uri="{CE6537A1-D6FC-4f65-9D91-7224C49458BB}"/>
          </c:extLst>
        </c:dLbl>
      </c:pivotFmt>
      <c:pivotFmt>
        <c:idx val="54"/>
        <c:marker>
          <c:symbol val="none"/>
        </c:marker>
        <c:dLbl>
          <c:idx val="0"/>
          <c:delete val="1"/>
          <c:extLst>
            <c:ext xmlns:c15="http://schemas.microsoft.com/office/drawing/2012/chart" uri="{CE6537A1-D6FC-4f65-9D91-7224C49458BB}"/>
          </c:extLst>
        </c:dLbl>
      </c:pivotFmt>
      <c:pivotFmt>
        <c:idx val="55"/>
        <c:marker>
          <c:symbol val="none"/>
        </c:marker>
        <c:dLbl>
          <c:idx val="0"/>
          <c:delete val="1"/>
          <c:extLst>
            <c:ext xmlns:c15="http://schemas.microsoft.com/office/drawing/2012/chart" uri="{CE6537A1-D6FC-4f65-9D91-7224C49458BB}"/>
          </c:extLst>
        </c:dLbl>
      </c:pivotFmt>
      <c:pivotFmt>
        <c:idx val="56"/>
        <c:marker>
          <c:symbol val="none"/>
        </c:marker>
        <c:dLbl>
          <c:idx val="0"/>
          <c:delete val="1"/>
          <c:extLst>
            <c:ext xmlns:c15="http://schemas.microsoft.com/office/drawing/2012/chart" uri="{CE6537A1-D6FC-4f65-9D91-7224C49458BB}"/>
          </c:extLst>
        </c:dLbl>
      </c:pivotFmt>
      <c:pivotFmt>
        <c:idx val="57"/>
        <c:marker>
          <c:symbol val="none"/>
        </c:marker>
        <c:dLbl>
          <c:idx val="0"/>
          <c:delete val="1"/>
          <c:extLst>
            <c:ext xmlns:c15="http://schemas.microsoft.com/office/drawing/2012/chart" uri="{CE6537A1-D6FC-4f65-9D91-7224C49458BB}"/>
          </c:extLst>
        </c:dLbl>
      </c:pivotFmt>
      <c:pivotFmt>
        <c:idx val="58"/>
        <c:marker>
          <c:symbol val="none"/>
        </c:marker>
        <c:dLbl>
          <c:idx val="0"/>
          <c:delete val="1"/>
          <c:extLst>
            <c:ext xmlns:c15="http://schemas.microsoft.com/office/drawing/2012/chart" uri="{CE6537A1-D6FC-4f65-9D91-7224C49458BB}"/>
          </c:extLst>
        </c:dLbl>
      </c:pivotFmt>
      <c:pivotFmt>
        <c:idx val="59"/>
        <c:marker>
          <c:symbol val="none"/>
        </c:marker>
        <c:dLbl>
          <c:idx val="0"/>
          <c:delete val="1"/>
          <c:extLst>
            <c:ext xmlns:c15="http://schemas.microsoft.com/office/drawing/2012/chart" uri="{CE6537A1-D6FC-4f65-9D91-7224C49458BB}"/>
          </c:extLst>
        </c:dLbl>
      </c:pivotFmt>
      <c:pivotFmt>
        <c:idx val="60"/>
        <c:marker>
          <c:symbol val="none"/>
        </c:marker>
        <c:dLbl>
          <c:idx val="0"/>
          <c:delete val="1"/>
          <c:extLst>
            <c:ext xmlns:c15="http://schemas.microsoft.com/office/drawing/2012/chart" uri="{CE6537A1-D6FC-4f65-9D91-7224C49458BB}"/>
          </c:extLst>
        </c:dLbl>
      </c:pivotFmt>
      <c:pivotFmt>
        <c:idx val="61"/>
        <c:marker>
          <c:symbol val="none"/>
        </c:marker>
        <c:dLbl>
          <c:idx val="0"/>
          <c:delete val="1"/>
          <c:extLst>
            <c:ext xmlns:c15="http://schemas.microsoft.com/office/drawing/2012/chart" uri="{CE6537A1-D6FC-4f65-9D91-7224C49458BB}"/>
          </c:extLst>
        </c:dLbl>
      </c:pivotFmt>
      <c:pivotFmt>
        <c:idx val="62"/>
        <c:marker>
          <c:symbol val="none"/>
        </c:marker>
        <c:dLbl>
          <c:idx val="0"/>
          <c:delete val="1"/>
          <c:extLst>
            <c:ext xmlns:c15="http://schemas.microsoft.com/office/drawing/2012/chart" uri="{CE6537A1-D6FC-4f65-9D91-7224C49458BB}"/>
          </c:extLst>
        </c:dLbl>
      </c:pivotFmt>
      <c:pivotFmt>
        <c:idx val="63"/>
        <c:marker>
          <c:symbol val="none"/>
        </c:marker>
        <c:dLbl>
          <c:idx val="0"/>
          <c:delete val="1"/>
          <c:extLst>
            <c:ext xmlns:c15="http://schemas.microsoft.com/office/drawing/2012/chart" uri="{CE6537A1-D6FC-4f65-9D91-7224C49458BB}"/>
          </c:extLst>
        </c:dLbl>
      </c:pivotFmt>
      <c:pivotFmt>
        <c:idx val="64"/>
        <c:marker>
          <c:symbol val="none"/>
        </c:marker>
        <c:dLbl>
          <c:idx val="0"/>
          <c:delete val="1"/>
          <c:extLst>
            <c:ext xmlns:c15="http://schemas.microsoft.com/office/drawing/2012/chart" uri="{CE6537A1-D6FC-4f65-9D91-7224C49458BB}"/>
          </c:extLst>
        </c:dLbl>
      </c:pivotFmt>
      <c:pivotFmt>
        <c:idx val="65"/>
        <c:marker>
          <c:symbol val="none"/>
        </c:marker>
        <c:dLbl>
          <c:idx val="0"/>
          <c:delete val="1"/>
          <c:extLst>
            <c:ext xmlns:c15="http://schemas.microsoft.com/office/drawing/2012/chart" uri="{CE6537A1-D6FC-4f65-9D91-7224C49458BB}"/>
          </c:extLst>
        </c:dLbl>
      </c:pivotFmt>
      <c:pivotFmt>
        <c:idx val="66"/>
        <c:marker>
          <c:symbol val="none"/>
        </c:marker>
        <c:dLbl>
          <c:idx val="0"/>
          <c:delete val="1"/>
          <c:extLst>
            <c:ext xmlns:c15="http://schemas.microsoft.com/office/drawing/2012/chart" uri="{CE6537A1-D6FC-4f65-9D91-7224C49458BB}"/>
          </c:extLst>
        </c:dLbl>
      </c:pivotFmt>
      <c:pivotFmt>
        <c:idx val="67"/>
        <c:marker>
          <c:symbol val="none"/>
        </c:marker>
        <c:dLbl>
          <c:idx val="0"/>
          <c:delete val="1"/>
          <c:extLst>
            <c:ext xmlns:c15="http://schemas.microsoft.com/office/drawing/2012/chart" uri="{CE6537A1-D6FC-4f65-9D91-7224C49458BB}"/>
          </c:extLst>
        </c:dLbl>
      </c:pivotFmt>
      <c:pivotFmt>
        <c:idx val="68"/>
        <c:marker>
          <c:symbol val="none"/>
        </c:marker>
        <c:dLbl>
          <c:idx val="0"/>
          <c:delete val="1"/>
          <c:extLst>
            <c:ext xmlns:c15="http://schemas.microsoft.com/office/drawing/2012/chart" uri="{CE6537A1-D6FC-4f65-9D91-7224C49458BB}"/>
          </c:extLst>
        </c:dLbl>
      </c:pivotFmt>
      <c:pivotFmt>
        <c:idx val="69"/>
        <c:marker>
          <c:symbol val="none"/>
        </c:marker>
        <c:dLbl>
          <c:idx val="0"/>
          <c:delete val="1"/>
          <c:extLst>
            <c:ext xmlns:c15="http://schemas.microsoft.com/office/drawing/2012/chart" uri="{CE6537A1-D6FC-4f65-9D91-7224C49458BB}"/>
          </c:extLst>
        </c:dLbl>
      </c:pivotFmt>
      <c:pivotFmt>
        <c:idx val="70"/>
        <c:marker>
          <c:symbol val="none"/>
        </c:marker>
        <c:dLbl>
          <c:idx val="0"/>
          <c:delete val="1"/>
          <c:extLst>
            <c:ext xmlns:c15="http://schemas.microsoft.com/office/drawing/2012/chart" uri="{CE6537A1-D6FC-4f65-9D91-7224C49458BB}"/>
          </c:extLst>
        </c:dLbl>
      </c:pivotFmt>
      <c:pivotFmt>
        <c:idx val="71"/>
        <c:marker>
          <c:symbol val="none"/>
        </c:marker>
        <c:dLbl>
          <c:idx val="0"/>
          <c:delete val="1"/>
          <c:extLst>
            <c:ext xmlns:c15="http://schemas.microsoft.com/office/drawing/2012/chart" uri="{CE6537A1-D6FC-4f65-9D91-7224C49458BB}"/>
          </c:extLst>
        </c:dLbl>
      </c:pivotFmt>
      <c:pivotFmt>
        <c:idx val="72"/>
        <c:marker>
          <c:symbol val="none"/>
        </c:marker>
        <c:dLbl>
          <c:idx val="0"/>
          <c:delete val="1"/>
          <c:extLst>
            <c:ext xmlns:c15="http://schemas.microsoft.com/office/drawing/2012/chart" uri="{CE6537A1-D6FC-4f65-9D91-7224C49458BB}"/>
          </c:extLst>
        </c:dLbl>
      </c:pivotFmt>
      <c:pivotFmt>
        <c:idx val="73"/>
        <c:marker>
          <c:symbol val="none"/>
        </c:marker>
        <c:dLbl>
          <c:idx val="0"/>
          <c:delete val="1"/>
          <c:extLst>
            <c:ext xmlns:c15="http://schemas.microsoft.com/office/drawing/2012/chart" uri="{CE6537A1-D6FC-4f65-9D91-7224C49458BB}"/>
          </c:extLst>
        </c:dLbl>
      </c:pivotFmt>
      <c:pivotFmt>
        <c:idx val="74"/>
        <c:marker>
          <c:symbol val="none"/>
        </c:marker>
        <c:dLbl>
          <c:idx val="0"/>
          <c:delete val="1"/>
          <c:extLst>
            <c:ext xmlns:c15="http://schemas.microsoft.com/office/drawing/2012/chart" uri="{CE6537A1-D6FC-4f65-9D91-7224C49458BB}"/>
          </c:extLst>
        </c:dLbl>
      </c:pivotFmt>
      <c:pivotFmt>
        <c:idx val="75"/>
        <c:marker>
          <c:symbol val="none"/>
        </c:marker>
        <c:dLbl>
          <c:idx val="0"/>
          <c:delete val="1"/>
          <c:extLst>
            <c:ext xmlns:c15="http://schemas.microsoft.com/office/drawing/2012/chart" uri="{CE6537A1-D6FC-4f65-9D91-7224C49458BB}"/>
          </c:extLst>
        </c:dLbl>
      </c:pivotFmt>
      <c:pivotFmt>
        <c:idx val="76"/>
        <c:marker>
          <c:symbol val="none"/>
        </c:marker>
        <c:dLbl>
          <c:idx val="0"/>
          <c:delete val="1"/>
          <c:extLst>
            <c:ext xmlns:c15="http://schemas.microsoft.com/office/drawing/2012/chart" uri="{CE6537A1-D6FC-4f65-9D91-7224C49458BB}"/>
          </c:extLst>
        </c:dLbl>
      </c:pivotFmt>
      <c:pivotFmt>
        <c:idx val="77"/>
        <c:marker>
          <c:symbol val="none"/>
        </c:marker>
        <c:dLbl>
          <c:idx val="0"/>
          <c:delete val="1"/>
          <c:extLst>
            <c:ext xmlns:c15="http://schemas.microsoft.com/office/drawing/2012/chart" uri="{CE6537A1-D6FC-4f65-9D91-7224C49458BB}"/>
          </c:extLst>
        </c:dLbl>
      </c:pivotFmt>
      <c:pivotFmt>
        <c:idx val="78"/>
        <c:marker>
          <c:symbol val="none"/>
        </c:marker>
        <c:dLbl>
          <c:idx val="0"/>
          <c:delete val="1"/>
          <c:extLst>
            <c:ext xmlns:c15="http://schemas.microsoft.com/office/drawing/2012/chart" uri="{CE6537A1-D6FC-4f65-9D91-7224C49458BB}"/>
          </c:extLst>
        </c:dLbl>
      </c:pivotFmt>
      <c:pivotFmt>
        <c:idx val="79"/>
        <c:marker>
          <c:symbol val="none"/>
        </c:marker>
        <c:dLbl>
          <c:idx val="0"/>
          <c:delete val="1"/>
          <c:extLst>
            <c:ext xmlns:c15="http://schemas.microsoft.com/office/drawing/2012/chart" uri="{CE6537A1-D6FC-4f65-9D91-7224C49458BB}"/>
          </c:extLst>
        </c:dLbl>
      </c:pivotFmt>
      <c:pivotFmt>
        <c:idx val="80"/>
        <c:marker>
          <c:symbol val="none"/>
        </c:marker>
        <c:dLbl>
          <c:idx val="0"/>
          <c:delete val="1"/>
          <c:extLst>
            <c:ext xmlns:c15="http://schemas.microsoft.com/office/drawing/2012/chart" uri="{CE6537A1-D6FC-4f65-9D91-7224C49458BB}"/>
          </c:extLst>
        </c:dLbl>
      </c:pivotFmt>
      <c:pivotFmt>
        <c:idx val="81"/>
        <c:marker>
          <c:symbol val="none"/>
        </c:marker>
        <c:dLbl>
          <c:idx val="0"/>
          <c:delete val="1"/>
          <c:extLst>
            <c:ext xmlns:c15="http://schemas.microsoft.com/office/drawing/2012/chart" uri="{CE6537A1-D6FC-4f65-9D91-7224C49458BB}"/>
          </c:extLst>
        </c:dLbl>
      </c:pivotFmt>
      <c:pivotFmt>
        <c:idx val="82"/>
        <c:marker>
          <c:symbol val="none"/>
        </c:marker>
        <c:dLbl>
          <c:idx val="0"/>
          <c:delete val="1"/>
          <c:extLst>
            <c:ext xmlns:c15="http://schemas.microsoft.com/office/drawing/2012/chart" uri="{CE6537A1-D6FC-4f65-9D91-7224C49458BB}"/>
          </c:extLst>
        </c:dLbl>
      </c:pivotFmt>
      <c:pivotFmt>
        <c:idx val="83"/>
        <c:marker>
          <c:symbol val="none"/>
        </c:marker>
        <c:dLbl>
          <c:idx val="0"/>
          <c:delete val="1"/>
          <c:extLst>
            <c:ext xmlns:c15="http://schemas.microsoft.com/office/drawing/2012/chart" uri="{CE6537A1-D6FC-4f65-9D91-7224C49458BB}"/>
          </c:extLst>
        </c:dLbl>
      </c:pivotFmt>
      <c:pivotFmt>
        <c:idx val="84"/>
        <c:marker>
          <c:symbol val="none"/>
        </c:marker>
        <c:dLbl>
          <c:idx val="0"/>
          <c:delete val="1"/>
          <c:extLst>
            <c:ext xmlns:c15="http://schemas.microsoft.com/office/drawing/2012/chart" uri="{CE6537A1-D6FC-4f65-9D91-7224C49458BB}"/>
          </c:extLst>
        </c:dLbl>
      </c:pivotFmt>
    </c:pivotFmts>
    <c:plotArea>
      <c:layout/>
      <c:barChart>
        <c:barDir val="col"/>
        <c:grouping val="stacked"/>
        <c:varyColors val="0"/>
        <c:ser>
          <c:idx val="0"/>
          <c:order val="0"/>
          <c:tx>
            <c:strRef>
              <c:f>'CASOS SEMANALES'!$F$3:$F$4</c:f>
              <c:strCache>
                <c:ptCount val="1"/>
                <c:pt idx="0">
                  <c:v>STREPTOCOCCUS PNEUMONIAE</c:v>
                </c:pt>
              </c:strCache>
            </c:strRef>
          </c:tx>
          <c:invertIfNegative val="0"/>
          <c:cat>
            <c:strRef>
              <c:f>'CASOS SEMANALES'!$E$5:$E$12</c:f>
              <c:strCache>
                <c:ptCount val="7"/>
                <c:pt idx="0">
                  <c:v>&lt; 1 año</c:v>
                </c:pt>
                <c:pt idx="1">
                  <c:v>1 año</c:v>
                </c:pt>
                <c:pt idx="2">
                  <c:v>2 a 4</c:v>
                </c:pt>
                <c:pt idx="3">
                  <c:v>5 a 19</c:v>
                </c:pt>
                <c:pt idx="4">
                  <c:v>20 a 39</c:v>
                </c:pt>
                <c:pt idx="5">
                  <c:v>40 a 59</c:v>
                </c:pt>
                <c:pt idx="6">
                  <c:v>60 y +</c:v>
                </c:pt>
              </c:strCache>
            </c:strRef>
          </c:cat>
          <c:val>
            <c:numRef>
              <c:f>'CASOS SEMANALES'!$F$5:$F$12</c:f>
              <c:numCache>
                <c:formatCode>General</c:formatCode>
                <c:ptCount val="7"/>
                <c:pt idx="5">
                  <c:v>1</c:v>
                </c:pt>
              </c:numCache>
            </c:numRef>
          </c:val>
          <c:extLst>
            <c:ext xmlns:c16="http://schemas.microsoft.com/office/drawing/2014/chart" uri="{C3380CC4-5D6E-409C-BE32-E72D297353CC}">
              <c16:uniqueId val="{00000000-66E6-408A-9441-D823A48771F5}"/>
            </c:ext>
          </c:extLst>
        </c:ser>
        <c:ser>
          <c:idx val="1"/>
          <c:order val="1"/>
          <c:tx>
            <c:strRef>
              <c:f>'CASOS SEMANALES'!$G$3:$G$4</c:f>
              <c:strCache>
                <c:ptCount val="1"/>
                <c:pt idx="0">
                  <c:v>STAPHYLOCOCCUS AUREUS</c:v>
                </c:pt>
              </c:strCache>
            </c:strRef>
          </c:tx>
          <c:invertIfNegative val="0"/>
          <c:cat>
            <c:strRef>
              <c:f>'CASOS SEMANALES'!$E$5:$E$12</c:f>
              <c:strCache>
                <c:ptCount val="7"/>
                <c:pt idx="0">
                  <c:v>&lt; 1 año</c:v>
                </c:pt>
                <c:pt idx="1">
                  <c:v>1 año</c:v>
                </c:pt>
                <c:pt idx="2">
                  <c:v>2 a 4</c:v>
                </c:pt>
                <c:pt idx="3">
                  <c:v>5 a 19</c:v>
                </c:pt>
                <c:pt idx="4">
                  <c:v>20 a 39</c:v>
                </c:pt>
                <c:pt idx="5">
                  <c:v>40 a 59</c:v>
                </c:pt>
                <c:pt idx="6">
                  <c:v>60 y +</c:v>
                </c:pt>
              </c:strCache>
            </c:strRef>
          </c:cat>
          <c:val>
            <c:numRef>
              <c:f>'CASOS SEMANALES'!$G$5:$G$12</c:f>
              <c:numCache>
                <c:formatCode>General</c:formatCode>
                <c:ptCount val="7"/>
                <c:pt idx="5">
                  <c:v>1</c:v>
                </c:pt>
              </c:numCache>
            </c:numRef>
          </c:val>
          <c:extLst>
            <c:ext xmlns:c16="http://schemas.microsoft.com/office/drawing/2014/chart" uri="{C3380CC4-5D6E-409C-BE32-E72D297353CC}">
              <c16:uniqueId val="{00000001-66E6-408A-9441-D823A48771F5}"/>
            </c:ext>
          </c:extLst>
        </c:ser>
        <c:ser>
          <c:idx val="2"/>
          <c:order val="2"/>
          <c:tx>
            <c:strRef>
              <c:f>'CASOS SEMANALES'!$H$3:$H$4</c:f>
              <c:strCache>
                <c:ptCount val="1"/>
                <c:pt idx="0">
                  <c:v>VRS</c:v>
                </c:pt>
              </c:strCache>
            </c:strRef>
          </c:tx>
          <c:invertIfNegative val="0"/>
          <c:cat>
            <c:strRef>
              <c:f>'CASOS SEMANALES'!$E$5:$E$12</c:f>
              <c:strCache>
                <c:ptCount val="7"/>
                <c:pt idx="0">
                  <c:v>&lt; 1 año</c:v>
                </c:pt>
                <c:pt idx="1">
                  <c:v>1 año</c:v>
                </c:pt>
                <c:pt idx="2">
                  <c:v>2 a 4</c:v>
                </c:pt>
                <c:pt idx="3">
                  <c:v>5 a 19</c:v>
                </c:pt>
                <c:pt idx="4">
                  <c:v>20 a 39</c:v>
                </c:pt>
                <c:pt idx="5">
                  <c:v>40 a 59</c:v>
                </c:pt>
                <c:pt idx="6">
                  <c:v>60 y +</c:v>
                </c:pt>
              </c:strCache>
            </c:strRef>
          </c:cat>
          <c:val>
            <c:numRef>
              <c:f>'CASOS SEMANALES'!$H$5:$H$12</c:f>
              <c:numCache>
                <c:formatCode>General</c:formatCode>
                <c:ptCount val="7"/>
                <c:pt idx="0">
                  <c:v>61</c:v>
                </c:pt>
                <c:pt idx="1">
                  <c:v>35</c:v>
                </c:pt>
                <c:pt idx="2">
                  <c:v>40</c:v>
                </c:pt>
                <c:pt idx="3">
                  <c:v>6</c:v>
                </c:pt>
                <c:pt idx="4">
                  <c:v>1</c:v>
                </c:pt>
              </c:numCache>
            </c:numRef>
          </c:val>
          <c:extLst>
            <c:ext xmlns:c16="http://schemas.microsoft.com/office/drawing/2014/chart" uri="{C3380CC4-5D6E-409C-BE32-E72D297353CC}">
              <c16:uniqueId val="{00000002-66E6-408A-9441-D823A48771F5}"/>
            </c:ext>
          </c:extLst>
        </c:ser>
        <c:ser>
          <c:idx val="3"/>
          <c:order val="3"/>
          <c:tx>
            <c:strRef>
              <c:f>'CASOS SEMANALES'!$I$3:$I$4</c:f>
              <c:strCache>
                <c:ptCount val="1"/>
                <c:pt idx="0">
                  <c:v>PARAINFLUENZA 1</c:v>
                </c:pt>
              </c:strCache>
            </c:strRef>
          </c:tx>
          <c:invertIfNegative val="0"/>
          <c:cat>
            <c:strRef>
              <c:f>'CASOS SEMANALES'!$E$5:$E$12</c:f>
              <c:strCache>
                <c:ptCount val="7"/>
                <c:pt idx="0">
                  <c:v>&lt; 1 año</c:v>
                </c:pt>
                <c:pt idx="1">
                  <c:v>1 año</c:v>
                </c:pt>
                <c:pt idx="2">
                  <c:v>2 a 4</c:v>
                </c:pt>
                <c:pt idx="3">
                  <c:v>5 a 19</c:v>
                </c:pt>
                <c:pt idx="4">
                  <c:v>20 a 39</c:v>
                </c:pt>
                <c:pt idx="5">
                  <c:v>40 a 59</c:v>
                </c:pt>
                <c:pt idx="6">
                  <c:v>60 y +</c:v>
                </c:pt>
              </c:strCache>
            </c:strRef>
          </c:cat>
          <c:val>
            <c:numRef>
              <c:f>'CASOS SEMANALES'!$I$5:$I$12</c:f>
              <c:numCache>
                <c:formatCode>General</c:formatCode>
                <c:ptCount val="7"/>
                <c:pt idx="0">
                  <c:v>1</c:v>
                </c:pt>
                <c:pt idx="1">
                  <c:v>1</c:v>
                </c:pt>
                <c:pt idx="2">
                  <c:v>1</c:v>
                </c:pt>
                <c:pt idx="5">
                  <c:v>1</c:v>
                </c:pt>
              </c:numCache>
            </c:numRef>
          </c:val>
          <c:extLst>
            <c:ext xmlns:c16="http://schemas.microsoft.com/office/drawing/2014/chart" uri="{C3380CC4-5D6E-409C-BE32-E72D297353CC}">
              <c16:uniqueId val="{00000003-66E6-408A-9441-D823A48771F5}"/>
            </c:ext>
          </c:extLst>
        </c:ser>
        <c:ser>
          <c:idx val="4"/>
          <c:order val="4"/>
          <c:tx>
            <c:strRef>
              <c:f>'CASOS SEMANALES'!$J$3:$J$4</c:f>
              <c:strCache>
                <c:ptCount val="1"/>
                <c:pt idx="0">
                  <c:v>PARAINFLUENZA 3</c:v>
                </c:pt>
              </c:strCache>
            </c:strRef>
          </c:tx>
          <c:invertIfNegative val="0"/>
          <c:cat>
            <c:strRef>
              <c:f>'CASOS SEMANALES'!$E$5:$E$12</c:f>
              <c:strCache>
                <c:ptCount val="7"/>
                <c:pt idx="0">
                  <c:v>&lt; 1 año</c:v>
                </c:pt>
                <c:pt idx="1">
                  <c:v>1 año</c:v>
                </c:pt>
                <c:pt idx="2">
                  <c:v>2 a 4</c:v>
                </c:pt>
                <c:pt idx="3">
                  <c:v>5 a 19</c:v>
                </c:pt>
                <c:pt idx="4">
                  <c:v>20 a 39</c:v>
                </c:pt>
                <c:pt idx="5">
                  <c:v>40 a 59</c:v>
                </c:pt>
                <c:pt idx="6">
                  <c:v>60 y +</c:v>
                </c:pt>
              </c:strCache>
            </c:strRef>
          </c:cat>
          <c:val>
            <c:numRef>
              <c:f>'CASOS SEMANALES'!$J$5:$J$12</c:f>
              <c:numCache>
                <c:formatCode>General</c:formatCode>
                <c:ptCount val="7"/>
                <c:pt idx="0">
                  <c:v>5</c:v>
                </c:pt>
                <c:pt idx="1">
                  <c:v>3</c:v>
                </c:pt>
                <c:pt idx="2">
                  <c:v>5</c:v>
                </c:pt>
                <c:pt idx="3">
                  <c:v>5</c:v>
                </c:pt>
              </c:numCache>
            </c:numRef>
          </c:val>
          <c:extLst>
            <c:ext xmlns:c16="http://schemas.microsoft.com/office/drawing/2014/chart" uri="{C3380CC4-5D6E-409C-BE32-E72D297353CC}">
              <c16:uniqueId val="{00000004-66E6-408A-9441-D823A48771F5}"/>
            </c:ext>
          </c:extLst>
        </c:ser>
        <c:ser>
          <c:idx val="5"/>
          <c:order val="5"/>
          <c:tx>
            <c:strRef>
              <c:f>'CASOS SEMANALES'!$K$3:$K$4</c:f>
              <c:strCache>
                <c:ptCount val="1"/>
                <c:pt idx="0">
                  <c:v>PARAINFLUENZA 2</c:v>
                </c:pt>
              </c:strCache>
            </c:strRef>
          </c:tx>
          <c:invertIfNegative val="0"/>
          <c:cat>
            <c:strRef>
              <c:f>'CASOS SEMANALES'!$E$5:$E$12</c:f>
              <c:strCache>
                <c:ptCount val="7"/>
                <c:pt idx="0">
                  <c:v>&lt; 1 año</c:v>
                </c:pt>
                <c:pt idx="1">
                  <c:v>1 año</c:v>
                </c:pt>
                <c:pt idx="2">
                  <c:v>2 a 4</c:v>
                </c:pt>
                <c:pt idx="3">
                  <c:v>5 a 19</c:v>
                </c:pt>
                <c:pt idx="4">
                  <c:v>20 a 39</c:v>
                </c:pt>
                <c:pt idx="5">
                  <c:v>40 a 59</c:v>
                </c:pt>
                <c:pt idx="6">
                  <c:v>60 y +</c:v>
                </c:pt>
              </c:strCache>
            </c:strRef>
          </c:cat>
          <c:val>
            <c:numRef>
              <c:f>'CASOS SEMANALES'!$K$5:$K$12</c:f>
              <c:numCache>
                <c:formatCode>General</c:formatCode>
                <c:ptCount val="7"/>
                <c:pt idx="2">
                  <c:v>1</c:v>
                </c:pt>
              </c:numCache>
            </c:numRef>
          </c:val>
          <c:extLst>
            <c:ext xmlns:c16="http://schemas.microsoft.com/office/drawing/2014/chart" uri="{C3380CC4-5D6E-409C-BE32-E72D297353CC}">
              <c16:uniqueId val="{00000005-66E6-408A-9441-D823A48771F5}"/>
            </c:ext>
          </c:extLst>
        </c:ser>
        <c:ser>
          <c:idx val="6"/>
          <c:order val="6"/>
          <c:tx>
            <c:strRef>
              <c:f>'CASOS SEMANALES'!$L$3:$L$4</c:f>
              <c:strCache>
                <c:ptCount val="1"/>
                <c:pt idx="0">
                  <c:v>INFLUENZA B</c:v>
                </c:pt>
              </c:strCache>
            </c:strRef>
          </c:tx>
          <c:invertIfNegative val="0"/>
          <c:cat>
            <c:strRef>
              <c:f>'CASOS SEMANALES'!$E$5:$E$12</c:f>
              <c:strCache>
                <c:ptCount val="7"/>
                <c:pt idx="0">
                  <c:v>&lt; 1 año</c:v>
                </c:pt>
                <c:pt idx="1">
                  <c:v>1 año</c:v>
                </c:pt>
                <c:pt idx="2">
                  <c:v>2 a 4</c:v>
                </c:pt>
                <c:pt idx="3">
                  <c:v>5 a 19</c:v>
                </c:pt>
                <c:pt idx="4">
                  <c:v>20 a 39</c:v>
                </c:pt>
                <c:pt idx="5">
                  <c:v>40 a 59</c:v>
                </c:pt>
                <c:pt idx="6">
                  <c:v>60 y +</c:v>
                </c:pt>
              </c:strCache>
            </c:strRef>
          </c:cat>
          <c:val>
            <c:numRef>
              <c:f>'CASOS SEMANALES'!$L$5:$L$12</c:f>
              <c:numCache>
                <c:formatCode>General</c:formatCode>
                <c:ptCount val="7"/>
                <c:pt idx="1">
                  <c:v>1</c:v>
                </c:pt>
              </c:numCache>
            </c:numRef>
          </c:val>
          <c:extLst>
            <c:ext xmlns:c16="http://schemas.microsoft.com/office/drawing/2014/chart" uri="{C3380CC4-5D6E-409C-BE32-E72D297353CC}">
              <c16:uniqueId val="{00000006-66E6-408A-9441-D823A48771F5}"/>
            </c:ext>
          </c:extLst>
        </c:ser>
        <c:ser>
          <c:idx val="7"/>
          <c:order val="7"/>
          <c:tx>
            <c:strRef>
              <c:f>'CASOS SEMANALES'!$M$3:$M$4</c:f>
              <c:strCache>
                <c:ptCount val="1"/>
                <c:pt idx="0">
                  <c:v>METAPNEUMOVIRUS</c:v>
                </c:pt>
              </c:strCache>
            </c:strRef>
          </c:tx>
          <c:invertIfNegative val="0"/>
          <c:cat>
            <c:strRef>
              <c:f>'CASOS SEMANALES'!$E$5:$E$12</c:f>
              <c:strCache>
                <c:ptCount val="7"/>
                <c:pt idx="0">
                  <c:v>&lt; 1 año</c:v>
                </c:pt>
                <c:pt idx="1">
                  <c:v>1 año</c:v>
                </c:pt>
                <c:pt idx="2">
                  <c:v>2 a 4</c:v>
                </c:pt>
                <c:pt idx="3">
                  <c:v>5 a 19</c:v>
                </c:pt>
                <c:pt idx="4">
                  <c:v>20 a 39</c:v>
                </c:pt>
                <c:pt idx="5">
                  <c:v>40 a 59</c:v>
                </c:pt>
                <c:pt idx="6">
                  <c:v>60 y +</c:v>
                </c:pt>
              </c:strCache>
            </c:strRef>
          </c:cat>
          <c:val>
            <c:numRef>
              <c:f>'CASOS SEMANALES'!$M$5:$M$12</c:f>
              <c:numCache>
                <c:formatCode>General</c:formatCode>
                <c:ptCount val="7"/>
                <c:pt idx="0">
                  <c:v>13</c:v>
                </c:pt>
                <c:pt idx="1">
                  <c:v>10</c:v>
                </c:pt>
                <c:pt idx="2">
                  <c:v>14</c:v>
                </c:pt>
                <c:pt idx="3">
                  <c:v>3</c:v>
                </c:pt>
              </c:numCache>
            </c:numRef>
          </c:val>
          <c:extLst>
            <c:ext xmlns:c16="http://schemas.microsoft.com/office/drawing/2014/chart" uri="{C3380CC4-5D6E-409C-BE32-E72D297353CC}">
              <c16:uniqueId val="{00000007-66E6-408A-9441-D823A48771F5}"/>
            </c:ext>
          </c:extLst>
        </c:ser>
        <c:ser>
          <c:idx val="8"/>
          <c:order val="8"/>
          <c:tx>
            <c:strRef>
              <c:f>'CASOS SEMANALES'!$N$3:$N$4</c:f>
              <c:strCache>
                <c:ptCount val="1"/>
                <c:pt idx="0">
                  <c:v>ADENOVIRUS</c:v>
                </c:pt>
              </c:strCache>
            </c:strRef>
          </c:tx>
          <c:invertIfNegative val="0"/>
          <c:cat>
            <c:strRef>
              <c:f>'CASOS SEMANALES'!$E$5:$E$12</c:f>
              <c:strCache>
                <c:ptCount val="7"/>
                <c:pt idx="0">
                  <c:v>&lt; 1 año</c:v>
                </c:pt>
                <c:pt idx="1">
                  <c:v>1 año</c:v>
                </c:pt>
                <c:pt idx="2">
                  <c:v>2 a 4</c:v>
                </c:pt>
                <c:pt idx="3">
                  <c:v>5 a 19</c:v>
                </c:pt>
                <c:pt idx="4">
                  <c:v>20 a 39</c:v>
                </c:pt>
                <c:pt idx="5">
                  <c:v>40 a 59</c:v>
                </c:pt>
                <c:pt idx="6">
                  <c:v>60 y +</c:v>
                </c:pt>
              </c:strCache>
            </c:strRef>
          </c:cat>
          <c:val>
            <c:numRef>
              <c:f>'CASOS SEMANALES'!$N$5:$N$12</c:f>
              <c:numCache>
                <c:formatCode>General</c:formatCode>
                <c:ptCount val="7"/>
                <c:pt idx="0">
                  <c:v>6</c:v>
                </c:pt>
                <c:pt idx="1">
                  <c:v>9</c:v>
                </c:pt>
                <c:pt idx="2">
                  <c:v>28</c:v>
                </c:pt>
                <c:pt idx="3">
                  <c:v>7</c:v>
                </c:pt>
              </c:numCache>
            </c:numRef>
          </c:val>
          <c:extLst>
            <c:ext xmlns:c16="http://schemas.microsoft.com/office/drawing/2014/chart" uri="{C3380CC4-5D6E-409C-BE32-E72D297353CC}">
              <c16:uniqueId val="{00000008-66E6-408A-9441-D823A48771F5}"/>
            </c:ext>
          </c:extLst>
        </c:ser>
        <c:ser>
          <c:idx val="9"/>
          <c:order val="9"/>
          <c:tx>
            <c:strRef>
              <c:f>'CASOS SEMANALES'!$O$3:$O$4</c:f>
              <c:strCache>
                <c:ptCount val="1"/>
                <c:pt idx="0">
                  <c:v>INFLUENZA A</c:v>
                </c:pt>
              </c:strCache>
            </c:strRef>
          </c:tx>
          <c:invertIfNegative val="0"/>
          <c:cat>
            <c:strRef>
              <c:f>'CASOS SEMANALES'!$E$5:$E$12</c:f>
              <c:strCache>
                <c:ptCount val="7"/>
                <c:pt idx="0">
                  <c:v>&lt; 1 año</c:v>
                </c:pt>
                <c:pt idx="1">
                  <c:v>1 año</c:v>
                </c:pt>
                <c:pt idx="2">
                  <c:v>2 a 4</c:v>
                </c:pt>
                <c:pt idx="3">
                  <c:v>5 a 19</c:v>
                </c:pt>
                <c:pt idx="4">
                  <c:v>20 a 39</c:v>
                </c:pt>
                <c:pt idx="5">
                  <c:v>40 a 59</c:v>
                </c:pt>
                <c:pt idx="6">
                  <c:v>60 y +</c:v>
                </c:pt>
              </c:strCache>
            </c:strRef>
          </c:cat>
          <c:val>
            <c:numRef>
              <c:f>'CASOS SEMANALES'!$O$5:$O$12</c:f>
              <c:numCache>
                <c:formatCode>General</c:formatCode>
                <c:ptCount val="7"/>
                <c:pt idx="0">
                  <c:v>3</c:v>
                </c:pt>
                <c:pt idx="1">
                  <c:v>1</c:v>
                </c:pt>
                <c:pt idx="2">
                  <c:v>6</c:v>
                </c:pt>
                <c:pt idx="3">
                  <c:v>13</c:v>
                </c:pt>
                <c:pt idx="4">
                  <c:v>1</c:v>
                </c:pt>
                <c:pt idx="5">
                  <c:v>1</c:v>
                </c:pt>
                <c:pt idx="6">
                  <c:v>1</c:v>
                </c:pt>
              </c:numCache>
            </c:numRef>
          </c:val>
          <c:extLst>
            <c:ext xmlns:c16="http://schemas.microsoft.com/office/drawing/2014/chart" uri="{C3380CC4-5D6E-409C-BE32-E72D297353CC}">
              <c16:uniqueId val="{00000009-66E6-408A-9441-D823A48771F5}"/>
            </c:ext>
          </c:extLst>
        </c:ser>
        <c:ser>
          <c:idx val="10"/>
          <c:order val="10"/>
          <c:tx>
            <c:strRef>
              <c:f>'CASOS SEMANALES'!$P$3:$P$4</c:f>
              <c:strCache>
                <c:ptCount val="1"/>
                <c:pt idx="0">
                  <c:v>COVID-19</c:v>
                </c:pt>
              </c:strCache>
            </c:strRef>
          </c:tx>
          <c:invertIfNegative val="0"/>
          <c:cat>
            <c:strRef>
              <c:f>'CASOS SEMANALES'!$E$5:$E$12</c:f>
              <c:strCache>
                <c:ptCount val="7"/>
                <c:pt idx="0">
                  <c:v>&lt; 1 año</c:v>
                </c:pt>
                <c:pt idx="1">
                  <c:v>1 año</c:v>
                </c:pt>
                <c:pt idx="2">
                  <c:v>2 a 4</c:v>
                </c:pt>
                <c:pt idx="3">
                  <c:v>5 a 19</c:v>
                </c:pt>
                <c:pt idx="4">
                  <c:v>20 a 39</c:v>
                </c:pt>
                <c:pt idx="5">
                  <c:v>40 a 59</c:v>
                </c:pt>
                <c:pt idx="6">
                  <c:v>60 y +</c:v>
                </c:pt>
              </c:strCache>
            </c:strRef>
          </c:cat>
          <c:val>
            <c:numRef>
              <c:f>'CASOS SEMANALES'!$P$5:$P$12</c:f>
              <c:numCache>
                <c:formatCode>General</c:formatCode>
                <c:ptCount val="7"/>
                <c:pt idx="0">
                  <c:v>4</c:v>
                </c:pt>
                <c:pt idx="2">
                  <c:v>3</c:v>
                </c:pt>
              </c:numCache>
            </c:numRef>
          </c:val>
          <c:extLst>
            <c:ext xmlns:c16="http://schemas.microsoft.com/office/drawing/2014/chart" uri="{C3380CC4-5D6E-409C-BE32-E72D297353CC}">
              <c16:uniqueId val="{0000000A-66E6-408A-9441-D823A48771F5}"/>
            </c:ext>
          </c:extLst>
        </c:ser>
        <c:dLbls>
          <c:showLegendKey val="0"/>
          <c:showVal val="0"/>
          <c:showCatName val="0"/>
          <c:showSerName val="0"/>
          <c:showPercent val="0"/>
          <c:showBubbleSize val="0"/>
        </c:dLbls>
        <c:gapWidth val="95"/>
        <c:overlap val="100"/>
        <c:axId val="76477952"/>
        <c:axId val="76479488"/>
      </c:barChart>
      <c:catAx>
        <c:axId val="76477952"/>
        <c:scaling>
          <c:orientation val="minMax"/>
        </c:scaling>
        <c:delete val="0"/>
        <c:axPos val="b"/>
        <c:numFmt formatCode="General" sourceLinked="0"/>
        <c:majorTickMark val="none"/>
        <c:minorTickMark val="none"/>
        <c:tickLblPos val="nextTo"/>
        <c:txPr>
          <a:bodyPr/>
          <a:lstStyle/>
          <a:p>
            <a:pPr>
              <a:defRPr lang="es-CO"/>
            </a:pPr>
            <a:endParaRPr lang="en-US"/>
          </a:p>
        </c:txPr>
        <c:crossAx val="76479488"/>
        <c:crosses val="autoZero"/>
        <c:auto val="1"/>
        <c:lblAlgn val="ctr"/>
        <c:lblOffset val="100"/>
        <c:noMultiLvlLbl val="0"/>
      </c:catAx>
      <c:valAx>
        <c:axId val="76479488"/>
        <c:scaling>
          <c:orientation val="minMax"/>
        </c:scaling>
        <c:delete val="0"/>
        <c:axPos val="l"/>
        <c:majorGridlines/>
        <c:numFmt formatCode="General" sourceLinked="1"/>
        <c:majorTickMark val="none"/>
        <c:minorTickMark val="none"/>
        <c:tickLblPos val="nextTo"/>
        <c:txPr>
          <a:bodyPr/>
          <a:lstStyle/>
          <a:p>
            <a:pPr>
              <a:defRPr lang="es-CO"/>
            </a:pPr>
            <a:endParaRPr lang="en-US"/>
          </a:p>
        </c:txPr>
        <c:crossAx val="76477952"/>
        <c:crosses val="autoZero"/>
        <c:crossBetween val="between"/>
      </c:valAx>
      <c:dTable>
        <c:showHorzBorder val="1"/>
        <c:showVertBorder val="1"/>
        <c:showOutline val="1"/>
        <c:showKeys val="1"/>
        <c:txPr>
          <a:bodyPr/>
          <a:lstStyle/>
          <a:p>
            <a:pPr rtl="0">
              <a:defRPr lang="es-CO"/>
            </a:pPr>
            <a:endParaRPr lang="en-US"/>
          </a:p>
        </c:txPr>
      </c:dTable>
    </c:plotArea>
    <c:plotVisOnly val="1"/>
    <c:dispBlanksAs val="gap"/>
    <c:showDLblsOverMax val="0"/>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904271138903653"/>
          <c:y val="8.1620907195705195E-2"/>
          <c:w val="0.81271230492613133"/>
          <c:h val="0.41841261190064177"/>
        </c:manualLayout>
      </c:layout>
      <c:barChart>
        <c:barDir val="col"/>
        <c:grouping val="clustered"/>
        <c:varyColors val="0"/>
        <c:ser>
          <c:idx val="1"/>
          <c:order val="1"/>
          <c:tx>
            <c:strRef>
              <c:f>Hoja1!$G$4</c:f>
              <c:strCache>
                <c:ptCount val="1"/>
                <c:pt idx="0">
                  <c:v>2022</c:v>
                </c:pt>
              </c:strCache>
            </c:strRef>
          </c:tx>
          <c:spPr>
            <a:solidFill>
              <a:schemeClr val="accent2"/>
            </a:solidFill>
            <a:ln>
              <a:noFill/>
            </a:ln>
            <a:effectLst/>
          </c:spPr>
          <c:invertIfNegative val="0"/>
          <c:val>
            <c:numRef>
              <c:f>Hoja1!$G$5:$G$44</c:f>
              <c:numCache>
                <c:formatCode>General</c:formatCode>
                <c:ptCount val="40"/>
                <c:pt idx="0">
                  <c:v>1</c:v>
                </c:pt>
                <c:pt idx="1">
                  <c:v>1</c:v>
                </c:pt>
                <c:pt idx="2">
                  <c:v>1</c:v>
                </c:pt>
                <c:pt idx="3">
                  <c:v>0</c:v>
                </c:pt>
                <c:pt idx="4">
                  <c:v>3</c:v>
                </c:pt>
                <c:pt idx="5">
                  <c:v>3</c:v>
                </c:pt>
                <c:pt idx="6">
                  <c:v>0</c:v>
                </c:pt>
                <c:pt idx="7">
                  <c:v>1</c:v>
                </c:pt>
                <c:pt idx="8">
                  <c:v>1</c:v>
                </c:pt>
                <c:pt idx="9">
                  <c:v>3</c:v>
                </c:pt>
                <c:pt idx="10">
                  <c:v>4</c:v>
                </c:pt>
                <c:pt idx="11">
                  <c:v>2</c:v>
                </c:pt>
                <c:pt idx="12">
                  <c:v>3</c:v>
                </c:pt>
                <c:pt idx="13">
                  <c:v>8</c:v>
                </c:pt>
                <c:pt idx="14">
                  <c:v>13</c:v>
                </c:pt>
                <c:pt idx="15">
                  <c:v>20</c:v>
                </c:pt>
                <c:pt idx="16">
                  <c:v>70</c:v>
                </c:pt>
                <c:pt idx="17">
                  <c:v>292</c:v>
                </c:pt>
                <c:pt idx="18">
                  <c:v>321</c:v>
                </c:pt>
                <c:pt idx="19">
                  <c:v>336</c:v>
                </c:pt>
                <c:pt idx="20">
                  <c:v>347</c:v>
                </c:pt>
                <c:pt idx="21">
                  <c:v>366</c:v>
                </c:pt>
                <c:pt idx="22">
                  <c:v>405</c:v>
                </c:pt>
                <c:pt idx="23">
                  <c:v>416</c:v>
                </c:pt>
                <c:pt idx="24">
                  <c:v>380</c:v>
                </c:pt>
                <c:pt idx="25">
                  <c:v>423</c:v>
                </c:pt>
                <c:pt idx="26">
                  <c:v>358</c:v>
                </c:pt>
                <c:pt idx="27">
                  <c:v>414</c:v>
                </c:pt>
                <c:pt idx="28">
                  <c:v>366</c:v>
                </c:pt>
                <c:pt idx="29">
                  <c:v>283</c:v>
                </c:pt>
                <c:pt idx="30">
                  <c:v>308</c:v>
                </c:pt>
                <c:pt idx="31">
                  <c:v>279</c:v>
                </c:pt>
                <c:pt idx="32">
                  <c:v>268</c:v>
                </c:pt>
                <c:pt idx="33">
                  <c:v>231</c:v>
                </c:pt>
                <c:pt idx="34">
                  <c:v>245</c:v>
                </c:pt>
                <c:pt idx="35">
                  <c:v>222</c:v>
                </c:pt>
                <c:pt idx="36">
                  <c:v>184</c:v>
                </c:pt>
                <c:pt idx="37">
                  <c:v>188</c:v>
                </c:pt>
                <c:pt idx="38">
                  <c:v>162</c:v>
                </c:pt>
                <c:pt idx="39">
                  <c:v>94</c:v>
                </c:pt>
              </c:numCache>
            </c:numRef>
          </c:val>
          <c:extLst>
            <c:ext xmlns:c16="http://schemas.microsoft.com/office/drawing/2014/chart" uri="{C3380CC4-5D6E-409C-BE32-E72D297353CC}">
              <c16:uniqueId val="{00000000-227C-4469-9472-3059BB5AE2F9}"/>
            </c:ext>
          </c:extLst>
        </c:ser>
        <c:dLbls>
          <c:showLegendKey val="0"/>
          <c:showVal val="0"/>
          <c:showCatName val="0"/>
          <c:showSerName val="0"/>
          <c:showPercent val="0"/>
          <c:showBubbleSize val="0"/>
        </c:dLbls>
        <c:gapWidth val="219"/>
        <c:axId val="303600816"/>
        <c:axId val="303605128"/>
      </c:barChart>
      <c:lineChart>
        <c:grouping val="standard"/>
        <c:varyColors val="0"/>
        <c:ser>
          <c:idx val="0"/>
          <c:order val="0"/>
          <c:tx>
            <c:strRef>
              <c:f>Hoja1!$F$4</c:f>
              <c:strCache>
                <c:ptCount val="1"/>
                <c:pt idx="0">
                  <c:v>2021</c:v>
                </c:pt>
              </c:strCache>
            </c:strRef>
          </c:tx>
          <c:spPr>
            <a:ln w="28575" cap="rnd">
              <a:solidFill>
                <a:schemeClr val="accent1"/>
              </a:solidFill>
              <a:round/>
            </a:ln>
            <a:effectLst/>
          </c:spPr>
          <c:marker>
            <c:symbol val="none"/>
          </c:marker>
          <c:cat>
            <c:numRef>
              <c:f>Hoja1!$E$5:$E$44</c:f>
              <c:numCache>
                <c:formatCode>General</c:formatCode>
                <c:ptCount val="4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numCache>
            </c:numRef>
          </c:cat>
          <c:val>
            <c:numRef>
              <c:f>Hoja1!$F$5:$F$44</c:f>
              <c:numCache>
                <c:formatCode>General</c:formatCode>
                <c:ptCount val="40"/>
                <c:pt idx="0">
                  <c:v>4</c:v>
                </c:pt>
                <c:pt idx="1">
                  <c:v>3</c:v>
                </c:pt>
                <c:pt idx="2">
                  <c:v>1</c:v>
                </c:pt>
                <c:pt idx="3">
                  <c:v>1</c:v>
                </c:pt>
                <c:pt idx="4">
                  <c:v>2</c:v>
                </c:pt>
                <c:pt idx="5">
                  <c:v>1</c:v>
                </c:pt>
                <c:pt idx="6">
                  <c:v>0</c:v>
                </c:pt>
                <c:pt idx="7">
                  <c:v>2</c:v>
                </c:pt>
                <c:pt idx="8">
                  <c:v>0</c:v>
                </c:pt>
                <c:pt idx="9">
                  <c:v>11</c:v>
                </c:pt>
                <c:pt idx="10">
                  <c:v>1</c:v>
                </c:pt>
                <c:pt idx="11">
                  <c:v>1</c:v>
                </c:pt>
                <c:pt idx="12">
                  <c:v>0</c:v>
                </c:pt>
                <c:pt idx="13">
                  <c:v>1</c:v>
                </c:pt>
                <c:pt idx="14">
                  <c:v>0</c:v>
                </c:pt>
                <c:pt idx="15">
                  <c:v>0</c:v>
                </c:pt>
                <c:pt idx="16">
                  <c:v>1</c:v>
                </c:pt>
                <c:pt idx="17">
                  <c:v>0</c:v>
                </c:pt>
                <c:pt idx="18">
                  <c:v>0</c:v>
                </c:pt>
                <c:pt idx="19">
                  <c:v>1</c:v>
                </c:pt>
                <c:pt idx="20">
                  <c:v>0</c:v>
                </c:pt>
                <c:pt idx="21">
                  <c:v>1</c:v>
                </c:pt>
                <c:pt idx="22">
                  <c:v>1</c:v>
                </c:pt>
                <c:pt idx="23">
                  <c:v>0</c:v>
                </c:pt>
                <c:pt idx="24">
                  <c:v>0</c:v>
                </c:pt>
                <c:pt idx="25">
                  <c:v>1</c:v>
                </c:pt>
                <c:pt idx="26">
                  <c:v>0</c:v>
                </c:pt>
                <c:pt idx="27">
                  <c:v>0</c:v>
                </c:pt>
                <c:pt idx="28">
                  <c:v>0</c:v>
                </c:pt>
                <c:pt idx="29">
                  <c:v>0</c:v>
                </c:pt>
                <c:pt idx="30">
                  <c:v>0</c:v>
                </c:pt>
                <c:pt idx="31">
                  <c:v>0</c:v>
                </c:pt>
                <c:pt idx="32">
                  <c:v>0</c:v>
                </c:pt>
                <c:pt idx="33">
                  <c:v>0</c:v>
                </c:pt>
                <c:pt idx="34">
                  <c:v>0</c:v>
                </c:pt>
                <c:pt idx="35">
                  <c:v>0</c:v>
                </c:pt>
                <c:pt idx="36">
                  <c:v>1</c:v>
                </c:pt>
                <c:pt idx="37">
                  <c:v>0</c:v>
                </c:pt>
                <c:pt idx="38">
                  <c:v>0</c:v>
                </c:pt>
                <c:pt idx="39">
                  <c:v>2</c:v>
                </c:pt>
              </c:numCache>
            </c:numRef>
          </c:val>
          <c:smooth val="0"/>
          <c:extLst>
            <c:ext xmlns:c16="http://schemas.microsoft.com/office/drawing/2014/chart" uri="{C3380CC4-5D6E-409C-BE32-E72D297353CC}">
              <c16:uniqueId val="{00000001-227C-4469-9472-3059BB5AE2F9}"/>
            </c:ext>
          </c:extLst>
        </c:ser>
        <c:dLbls>
          <c:showLegendKey val="0"/>
          <c:showVal val="0"/>
          <c:showCatName val="0"/>
          <c:showSerName val="0"/>
          <c:showPercent val="0"/>
          <c:showBubbleSize val="0"/>
        </c:dLbls>
        <c:marker val="1"/>
        <c:smooth val="0"/>
        <c:axId val="303600816"/>
        <c:axId val="303605128"/>
      </c:lineChart>
      <c:catAx>
        <c:axId val="30360081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Semanas</a:t>
                </a:r>
                <a:r>
                  <a:rPr lang="es-CO" baseline="0"/>
                  <a:t> epidemiológicas</a:t>
                </a:r>
                <a:endParaRPr lang="es-CO"/>
              </a:p>
            </c:rich>
          </c:tx>
          <c:layout>
            <c:manualLayout>
              <c:xMode val="edge"/>
              <c:yMode val="edge"/>
              <c:x val="0.37489928752685753"/>
              <c:y val="0.7738136828766469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3605128"/>
        <c:crosses val="autoZero"/>
        <c:auto val="1"/>
        <c:lblAlgn val="ctr"/>
        <c:lblOffset val="100"/>
        <c:noMultiLvlLbl val="0"/>
      </c:catAx>
      <c:valAx>
        <c:axId val="3036051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Número</a:t>
                </a:r>
                <a:r>
                  <a:rPr lang="es-CO" baseline="0"/>
                  <a:t> de casos notificados</a:t>
                </a:r>
                <a:endParaRPr lang="es-CO"/>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3600816"/>
        <c:crosses val="autoZero"/>
        <c:crossBetween val="between"/>
      </c:valAx>
      <c:dTable>
        <c:showHorzBorder val="1"/>
        <c:showVertBorder val="1"/>
        <c:showOutline val="1"/>
        <c:showKeys val="0"/>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7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layout>
        <c:manualLayout>
          <c:xMode val="edge"/>
          <c:yMode val="edge"/>
          <c:x val="0.36727940960907685"/>
          <c:y val="0.86242781812483815"/>
          <c:w val="0.26030572920278583"/>
          <c:h val="0.1168066929187502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Hoja2!$J$2</c:f>
              <c:strCache>
                <c:ptCount val="1"/>
                <c:pt idx="0">
                  <c:v>CONFIRMADO</c:v>
                </c:pt>
              </c:strCache>
            </c:strRef>
          </c:tx>
          <c:spPr>
            <a:ln w="19050" cap="rnd">
              <a:solidFill>
                <a:schemeClr val="accent1"/>
              </a:solidFill>
              <a:round/>
            </a:ln>
            <a:effectLst/>
          </c:spPr>
          <c:marker>
            <c:symbol val="none"/>
          </c:marker>
          <c:cat>
            <c:numRef>
              <c:f>Hoja2!$I$3:$I$40</c:f>
              <c:numCache>
                <c:formatCode>General</c:formatCode>
                <c:ptCount val="38"/>
                <c:pt idx="0">
                  <c:v>1</c:v>
                </c:pt>
                <c:pt idx="1">
                  <c:v>2</c:v>
                </c:pt>
                <c:pt idx="2">
                  <c:v>3</c:v>
                </c:pt>
                <c:pt idx="3">
                  <c:v>5</c:v>
                </c:pt>
                <c:pt idx="4">
                  <c:v>6</c:v>
                </c:pt>
                <c:pt idx="5">
                  <c:v>8</c:v>
                </c:pt>
                <c:pt idx="6">
                  <c:v>9</c:v>
                </c:pt>
                <c:pt idx="7">
                  <c:v>10</c:v>
                </c:pt>
                <c:pt idx="8">
                  <c:v>11</c:v>
                </c:pt>
                <c:pt idx="9">
                  <c:v>12</c:v>
                </c:pt>
                <c:pt idx="10">
                  <c:v>13</c:v>
                </c:pt>
                <c:pt idx="11">
                  <c:v>14</c:v>
                </c:pt>
                <c:pt idx="12">
                  <c:v>15</c:v>
                </c:pt>
                <c:pt idx="13">
                  <c:v>16</c:v>
                </c:pt>
                <c:pt idx="14">
                  <c:v>17</c:v>
                </c:pt>
                <c:pt idx="15">
                  <c:v>18</c:v>
                </c:pt>
                <c:pt idx="16">
                  <c:v>19</c:v>
                </c:pt>
                <c:pt idx="17">
                  <c:v>20</c:v>
                </c:pt>
                <c:pt idx="18">
                  <c:v>21</c:v>
                </c:pt>
                <c:pt idx="19">
                  <c:v>22</c:v>
                </c:pt>
                <c:pt idx="20">
                  <c:v>23</c:v>
                </c:pt>
                <c:pt idx="21">
                  <c:v>24</c:v>
                </c:pt>
                <c:pt idx="22">
                  <c:v>25</c:v>
                </c:pt>
                <c:pt idx="23">
                  <c:v>26</c:v>
                </c:pt>
                <c:pt idx="24">
                  <c:v>27</c:v>
                </c:pt>
                <c:pt idx="25">
                  <c:v>28</c:v>
                </c:pt>
                <c:pt idx="26">
                  <c:v>29</c:v>
                </c:pt>
                <c:pt idx="27">
                  <c:v>30</c:v>
                </c:pt>
                <c:pt idx="28">
                  <c:v>31</c:v>
                </c:pt>
                <c:pt idx="29">
                  <c:v>32</c:v>
                </c:pt>
                <c:pt idx="30">
                  <c:v>33</c:v>
                </c:pt>
                <c:pt idx="31">
                  <c:v>34</c:v>
                </c:pt>
                <c:pt idx="32">
                  <c:v>35</c:v>
                </c:pt>
                <c:pt idx="33">
                  <c:v>36</c:v>
                </c:pt>
                <c:pt idx="34">
                  <c:v>37</c:v>
                </c:pt>
                <c:pt idx="35">
                  <c:v>38</c:v>
                </c:pt>
                <c:pt idx="36">
                  <c:v>39</c:v>
                </c:pt>
                <c:pt idx="37">
                  <c:v>40</c:v>
                </c:pt>
              </c:numCache>
            </c:numRef>
          </c:cat>
          <c:val>
            <c:numRef>
              <c:f>Hoja2!$J$3:$J$40</c:f>
              <c:numCache>
                <c:formatCode>General</c:formatCode>
                <c:ptCount val="38"/>
                <c:pt idx="10">
                  <c:v>1</c:v>
                </c:pt>
                <c:pt idx="14">
                  <c:v>1</c:v>
                </c:pt>
                <c:pt idx="15">
                  <c:v>2</c:v>
                </c:pt>
                <c:pt idx="16">
                  <c:v>5</c:v>
                </c:pt>
                <c:pt idx="17">
                  <c:v>20</c:v>
                </c:pt>
                <c:pt idx="18">
                  <c:v>28</c:v>
                </c:pt>
                <c:pt idx="19">
                  <c:v>19</c:v>
                </c:pt>
                <c:pt idx="20">
                  <c:v>35</c:v>
                </c:pt>
                <c:pt idx="21">
                  <c:v>51</c:v>
                </c:pt>
                <c:pt idx="22">
                  <c:v>55</c:v>
                </c:pt>
                <c:pt idx="23">
                  <c:v>92</c:v>
                </c:pt>
                <c:pt idx="24">
                  <c:v>71</c:v>
                </c:pt>
                <c:pt idx="25">
                  <c:v>70</c:v>
                </c:pt>
                <c:pt idx="26">
                  <c:v>60</c:v>
                </c:pt>
                <c:pt idx="27">
                  <c:v>26</c:v>
                </c:pt>
                <c:pt idx="28">
                  <c:v>40</c:v>
                </c:pt>
                <c:pt idx="29">
                  <c:v>27</c:v>
                </c:pt>
                <c:pt idx="30">
                  <c:v>19</c:v>
                </c:pt>
                <c:pt idx="31">
                  <c:v>15</c:v>
                </c:pt>
                <c:pt idx="32">
                  <c:v>11</c:v>
                </c:pt>
                <c:pt idx="33">
                  <c:v>12</c:v>
                </c:pt>
                <c:pt idx="34">
                  <c:v>8</c:v>
                </c:pt>
                <c:pt idx="35">
                  <c:v>14</c:v>
                </c:pt>
                <c:pt idx="36">
                  <c:v>9</c:v>
                </c:pt>
                <c:pt idx="37">
                  <c:v>3</c:v>
                </c:pt>
              </c:numCache>
            </c:numRef>
          </c:val>
          <c:smooth val="0"/>
          <c:extLst>
            <c:ext xmlns:c16="http://schemas.microsoft.com/office/drawing/2014/chart" uri="{C3380CC4-5D6E-409C-BE32-E72D297353CC}">
              <c16:uniqueId val="{00000000-B49B-4B4E-AC5C-5C742106345B}"/>
            </c:ext>
          </c:extLst>
        </c:ser>
        <c:ser>
          <c:idx val="1"/>
          <c:order val="1"/>
          <c:tx>
            <c:strRef>
              <c:f>Hoja2!$K$2</c:f>
              <c:strCache>
                <c:ptCount val="1"/>
                <c:pt idx="0">
                  <c:v>DESCARTADO</c:v>
                </c:pt>
              </c:strCache>
            </c:strRef>
          </c:tx>
          <c:spPr>
            <a:ln w="19050" cap="rnd">
              <a:solidFill>
                <a:schemeClr val="accent2"/>
              </a:solidFill>
              <a:round/>
            </a:ln>
            <a:effectLst/>
          </c:spPr>
          <c:marker>
            <c:symbol val="none"/>
          </c:marker>
          <c:cat>
            <c:numRef>
              <c:f>Hoja2!$I$3:$I$40</c:f>
              <c:numCache>
                <c:formatCode>General</c:formatCode>
                <c:ptCount val="38"/>
                <c:pt idx="0">
                  <c:v>1</c:v>
                </c:pt>
                <c:pt idx="1">
                  <c:v>2</c:v>
                </c:pt>
                <c:pt idx="2">
                  <c:v>3</c:v>
                </c:pt>
                <c:pt idx="3">
                  <c:v>5</c:v>
                </c:pt>
                <c:pt idx="4">
                  <c:v>6</c:v>
                </c:pt>
                <c:pt idx="5">
                  <c:v>8</c:v>
                </c:pt>
                <c:pt idx="6">
                  <c:v>9</c:v>
                </c:pt>
                <c:pt idx="7">
                  <c:v>10</c:v>
                </c:pt>
                <c:pt idx="8">
                  <c:v>11</c:v>
                </c:pt>
                <c:pt idx="9">
                  <c:v>12</c:v>
                </c:pt>
                <c:pt idx="10">
                  <c:v>13</c:v>
                </c:pt>
                <c:pt idx="11">
                  <c:v>14</c:v>
                </c:pt>
                <c:pt idx="12">
                  <c:v>15</c:v>
                </c:pt>
                <c:pt idx="13">
                  <c:v>16</c:v>
                </c:pt>
                <c:pt idx="14">
                  <c:v>17</c:v>
                </c:pt>
                <c:pt idx="15">
                  <c:v>18</c:v>
                </c:pt>
                <c:pt idx="16">
                  <c:v>19</c:v>
                </c:pt>
                <c:pt idx="17">
                  <c:v>20</c:v>
                </c:pt>
                <c:pt idx="18">
                  <c:v>21</c:v>
                </c:pt>
                <c:pt idx="19">
                  <c:v>22</c:v>
                </c:pt>
                <c:pt idx="20">
                  <c:v>23</c:v>
                </c:pt>
                <c:pt idx="21">
                  <c:v>24</c:v>
                </c:pt>
                <c:pt idx="22">
                  <c:v>25</c:v>
                </c:pt>
                <c:pt idx="23">
                  <c:v>26</c:v>
                </c:pt>
                <c:pt idx="24">
                  <c:v>27</c:v>
                </c:pt>
                <c:pt idx="25">
                  <c:v>28</c:v>
                </c:pt>
                <c:pt idx="26">
                  <c:v>29</c:v>
                </c:pt>
                <c:pt idx="27">
                  <c:v>30</c:v>
                </c:pt>
                <c:pt idx="28">
                  <c:v>31</c:v>
                </c:pt>
                <c:pt idx="29">
                  <c:v>32</c:v>
                </c:pt>
                <c:pt idx="30">
                  <c:v>33</c:v>
                </c:pt>
                <c:pt idx="31">
                  <c:v>34</c:v>
                </c:pt>
                <c:pt idx="32">
                  <c:v>35</c:v>
                </c:pt>
                <c:pt idx="33">
                  <c:v>36</c:v>
                </c:pt>
                <c:pt idx="34">
                  <c:v>37</c:v>
                </c:pt>
                <c:pt idx="35">
                  <c:v>38</c:v>
                </c:pt>
                <c:pt idx="36">
                  <c:v>39</c:v>
                </c:pt>
                <c:pt idx="37">
                  <c:v>40</c:v>
                </c:pt>
              </c:numCache>
            </c:numRef>
          </c:cat>
          <c:val>
            <c:numRef>
              <c:f>Hoja2!$K$3:$K$40</c:f>
              <c:numCache>
                <c:formatCode>General</c:formatCode>
                <c:ptCount val="38"/>
                <c:pt idx="0">
                  <c:v>1</c:v>
                </c:pt>
                <c:pt idx="3">
                  <c:v>3</c:v>
                </c:pt>
                <c:pt idx="4">
                  <c:v>2</c:v>
                </c:pt>
                <c:pt idx="6">
                  <c:v>1</c:v>
                </c:pt>
                <c:pt idx="7">
                  <c:v>3</c:v>
                </c:pt>
                <c:pt idx="8">
                  <c:v>4</c:v>
                </c:pt>
                <c:pt idx="11">
                  <c:v>7</c:v>
                </c:pt>
                <c:pt idx="12">
                  <c:v>11</c:v>
                </c:pt>
                <c:pt idx="13">
                  <c:v>18</c:v>
                </c:pt>
                <c:pt idx="14">
                  <c:v>58</c:v>
                </c:pt>
                <c:pt idx="15">
                  <c:v>248</c:v>
                </c:pt>
                <c:pt idx="16">
                  <c:v>279</c:v>
                </c:pt>
                <c:pt idx="17">
                  <c:v>292</c:v>
                </c:pt>
                <c:pt idx="18">
                  <c:v>293</c:v>
                </c:pt>
                <c:pt idx="19">
                  <c:v>290</c:v>
                </c:pt>
                <c:pt idx="20">
                  <c:v>294</c:v>
                </c:pt>
                <c:pt idx="21">
                  <c:v>306</c:v>
                </c:pt>
                <c:pt idx="22">
                  <c:v>259</c:v>
                </c:pt>
                <c:pt idx="23">
                  <c:v>244</c:v>
                </c:pt>
                <c:pt idx="24">
                  <c:v>214</c:v>
                </c:pt>
                <c:pt idx="25">
                  <c:v>237</c:v>
                </c:pt>
                <c:pt idx="26">
                  <c:v>235</c:v>
                </c:pt>
                <c:pt idx="27">
                  <c:v>209</c:v>
                </c:pt>
                <c:pt idx="28">
                  <c:v>220</c:v>
                </c:pt>
                <c:pt idx="29">
                  <c:v>215</c:v>
                </c:pt>
                <c:pt idx="30">
                  <c:v>206</c:v>
                </c:pt>
                <c:pt idx="31">
                  <c:v>191</c:v>
                </c:pt>
                <c:pt idx="32">
                  <c:v>175</c:v>
                </c:pt>
                <c:pt idx="33">
                  <c:v>128</c:v>
                </c:pt>
                <c:pt idx="34">
                  <c:v>113</c:v>
                </c:pt>
                <c:pt idx="35">
                  <c:v>101</c:v>
                </c:pt>
                <c:pt idx="36">
                  <c:v>59</c:v>
                </c:pt>
                <c:pt idx="37">
                  <c:v>14</c:v>
                </c:pt>
              </c:numCache>
            </c:numRef>
          </c:val>
          <c:smooth val="0"/>
          <c:extLst>
            <c:ext xmlns:c16="http://schemas.microsoft.com/office/drawing/2014/chart" uri="{C3380CC4-5D6E-409C-BE32-E72D297353CC}">
              <c16:uniqueId val="{00000001-B49B-4B4E-AC5C-5C742106345B}"/>
            </c:ext>
          </c:extLst>
        </c:ser>
        <c:ser>
          <c:idx val="2"/>
          <c:order val="2"/>
          <c:tx>
            <c:strRef>
              <c:f>Hoja2!$L$2</c:f>
              <c:strCache>
                <c:ptCount val="1"/>
                <c:pt idx="0">
                  <c:v>ERROR DE DIGITACIÓN</c:v>
                </c:pt>
              </c:strCache>
            </c:strRef>
          </c:tx>
          <c:spPr>
            <a:ln w="19050" cap="rnd">
              <a:solidFill>
                <a:schemeClr val="accent3"/>
              </a:solidFill>
              <a:round/>
            </a:ln>
            <a:effectLst/>
          </c:spPr>
          <c:marker>
            <c:symbol val="none"/>
          </c:marker>
          <c:cat>
            <c:numRef>
              <c:f>Hoja2!$I$3:$I$40</c:f>
              <c:numCache>
                <c:formatCode>General</c:formatCode>
                <c:ptCount val="38"/>
                <c:pt idx="0">
                  <c:v>1</c:v>
                </c:pt>
                <c:pt idx="1">
                  <c:v>2</c:v>
                </c:pt>
                <c:pt idx="2">
                  <c:v>3</c:v>
                </c:pt>
                <c:pt idx="3">
                  <c:v>5</c:v>
                </c:pt>
                <c:pt idx="4">
                  <c:v>6</c:v>
                </c:pt>
                <c:pt idx="5">
                  <c:v>8</c:v>
                </c:pt>
                <c:pt idx="6">
                  <c:v>9</c:v>
                </c:pt>
                <c:pt idx="7">
                  <c:v>10</c:v>
                </c:pt>
                <c:pt idx="8">
                  <c:v>11</c:v>
                </c:pt>
                <c:pt idx="9">
                  <c:v>12</c:v>
                </c:pt>
                <c:pt idx="10">
                  <c:v>13</c:v>
                </c:pt>
                <c:pt idx="11">
                  <c:v>14</c:v>
                </c:pt>
                <c:pt idx="12">
                  <c:v>15</c:v>
                </c:pt>
                <c:pt idx="13">
                  <c:v>16</c:v>
                </c:pt>
                <c:pt idx="14">
                  <c:v>17</c:v>
                </c:pt>
                <c:pt idx="15">
                  <c:v>18</c:v>
                </c:pt>
                <c:pt idx="16">
                  <c:v>19</c:v>
                </c:pt>
                <c:pt idx="17">
                  <c:v>20</c:v>
                </c:pt>
                <c:pt idx="18">
                  <c:v>21</c:v>
                </c:pt>
                <c:pt idx="19">
                  <c:v>22</c:v>
                </c:pt>
                <c:pt idx="20">
                  <c:v>23</c:v>
                </c:pt>
                <c:pt idx="21">
                  <c:v>24</c:v>
                </c:pt>
                <c:pt idx="22">
                  <c:v>25</c:v>
                </c:pt>
                <c:pt idx="23">
                  <c:v>26</c:v>
                </c:pt>
                <c:pt idx="24">
                  <c:v>27</c:v>
                </c:pt>
                <c:pt idx="25">
                  <c:v>28</c:v>
                </c:pt>
                <c:pt idx="26">
                  <c:v>29</c:v>
                </c:pt>
                <c:pt idx="27">
                  <c:v>30</c:v>
                </c:pt>
                <c:pt idx="28">
                  <c:v>31</c:v>
                </c:pt>
                <c:pt idx="29">
                  <c:v>32</c:v>
                </c:pt>
                <c:pt idx="30">
                  <c:v>33</c:v>
                </c:pt>
                <c:pt idx="31">
                  <c:v>34</c:v>
                </c:pt>
                <c:pt idx="32">
                  <c:v>35</c:v>
                </c:pt>
                <c:pt idx="33">
                  <c:v>36</c:v>
                </c:pt>
                <c:pt idx="34">
                  <c:v>37</c:v>
                </c:pt>
                <c:pt idx="35">
                  <c:v>38</c:v>
                </c:pt>
                <c:pt idx="36">
                  <c:v>39</c:v>
                </c:pt>
                <c:pt idx="37">
                  <c:v>40</c:v>
                </c:pt>
              </c:numCache>
            </c:numRef>
          </c:cat>
          <c:val>
            <c:numRef>
              <c:f>Hoja2!$L$3:$L$40</c:f>
              <c:numCache>
                <c:formatCode>General</c:formatCode>
                <c:ptCount val="38"/>
                <c:pt idx="1">
                  <c:v>1</c:v>
                </c:pt>
                <c:pt idx="2">
                  <c:v>1</c:v>
                </c:pt>
                <c:pt idx="4">
                  <c:v>1</c:v>
                </c:pt>
                <c:pt idx="9">
                  <c:v>1</c:v>
                </c:pt>
                <c:pt idx="12">
                  <c:v>1</c:v>
                </c:pt>
                <c:pt idx="13">
                  <c:v>1</c:v>
                </c:pt>
                <c:pt idx="14">
                  <c:v>6</c:v>
                </c:pt>
                <c:pt idx="15">
                  <c:v>14</c:v>
                </c:pt>
                <c:pt idx="16">
                  <c:v>15</c:v>
                </c:pt>
                <c:pt idx="17">
                  <c:v>3</c:v>
                </c:pt>
                <c:pt idx="18">
                  <c:v>1</c:v>
                </c:pt>
                <c:pt idx="19">
                  <c:v>1</c:v>
                </c:pt>
                <c:pt idx="20">
                  <c:v>1</c:v>
                </c:pt>
                <c:pt idx="21">
                  <c:v>3</c:v>
                </c:pt>
                <c:pt idx="22">
                  <c:v>5</c:v>
                </c:pt>
                <c:pt idx="23">
                  <c:v>8</c:v>
                </c:pt>
                <c:pt idx="24">
                  <c:v>1</c:v>
                </c:pt>
                <c:pt idx="25">
                  <c:v>2</c:v>
                </c:pt>
                <c:pt idx="26">
                  <c:v>1</c:v>
                </c:pt>
                <c:pt idx="27">
                  <c:v>3</c:v>
                </c:pt>
                <c:pt idx="28">
                  <c:v>4</c:v>
                </c:pt>
                <c:pt idx="29">
                  <c:v>2</c:v>
                </c:pt>
                <c:pt idx="30">
                  <c:v>1</c:v>
                </c:pt>
                <c:pt idx="33">
                  <c:v>1</c:v>
                </c:pt>
              </c:numCache>
            </c:numRef>
          </c:val>
          <c:smooth val="0"/>
          <c:extLst>
            <c:ext xmlns:c16="http://schemas.microsoft.com/office/drawing/2014/chart" uri="{C3380CC4-5D6E-409C-BE32-E72D297353CC}">
              <c16:uniqueId val="{00000002-B49B-4B4E-AC5C-5C742106345B}"/>
            </c:ext>
          </c:extLst>
        </c:ser>
        <c:ser>
          <c:idx val="3"/>
          <c:order val="3"/>
          <c:tx>
            <c:strRef>
              <c:f>Hoja2!$M$2</c:f>
              <c:strCache>
                <c:ptCount val="1"/>
                <c:pt idx="0">
                  <c:v>SIN AJUSTAR</c:v>
                </c:pt>
              </c:strCache>
            </c:strRef>
          </c:tx>
          <c:spPr>
            <a:ln w="19050" cap="rnd">
              <a:solidFill>
                <a:schemeClr val="accent4"/>
              </a:solidFill>
              <a:round/>
            </a:ln>
            <a:effectLst/>
          </c:spPr>
          <c:marker>
            <c:symbol val="none"/>
          </c:marker>
          <c:cat>
            <c:numRef>
              <c:f>Hoja2!$I$3:$I$40</c:f>
              <c:numCache>
                <c:formatCode>General</c:formatCode>
                <c:ptCount val="38"/>
                <c:pt idx="0">
                  <c:v>1</c:v>
                </c:pt>
                <c:pt idx="1">
                  <c:v>2</c:v>
                </c:pt>
                <c:pt idx="2">
                  <c:v>3</c:v>
                </c:pt>
                <c:pt idx="3">
                  <c:v>5</c:v>
                </c:pt>
                <c:pt idx="4">
                  <c:v>6</c:v>
                </c:pt>
                <c:pt idx="5">
                  <c:v>8</c:v>
                </c:pt>
                <c:pt idx="6">
                  <c:v>9</c:v>
                </c:pt>
                <c:pt idx="7">
                  <c:v>10</c:v>
                </c:pt>
                <c:pt idx="8">
                  <c:v>11</c:v>
                </c:pt>
                <c:pt idx="9">
                  <c:v>12</c:v>
                </c:pt>
                <c:pt idx="10">
                  <c:v>13</c:v>
                </c:pt>
                <c:pt idx="11">
                  <c:v>14</c:v>
                </c:pt>
                <c:pt idx="12">
                  <c:v>15</c:v>
                </c:pt>
                <c:pt idx="13">
                  <c:v>16</c:v>
                </c:pt>
                <c:pt idx="14">
                  <c:v>17</c:v>
                </c:pt>
                <c:pt idx="15">
                  <c:v>18</c:v>
                </c:pt>
                <c:pt idx="16">
                  <c:v>19</c:v>
                </c:pt>
                <c:pt idx="17">
                  <c:v>20</c:v>
                </c:pt>
                <c:pt idx="18">
                  <c:v>21</c:v>
                </c:pt>
                <c:pt idx="19">
                  <c:v>22</c:v>
                </c:pt>
                <c:pt idx="20">
                  <c:v>23</c:v>
                </c:pt>
                <c:pt idx="21">
                  <c:v>24</c:v>
                </c:pt>
                <c:pt idx="22">
                  <c:v>25</c:v>
                </c:pt>
                <c:pt idx="23">
                  <c:v>26</c:v>
                </c:pt>
                <c:pt idx="24">
                  <c:v>27</c:v>
                </c:pt>
                <c:pt idx="25">
                  <c:v>28</c:v>
                </c:pt>
                <c:pt idx="26">
                  <c:v>29</c:v>
                </c:pt>
                <c:pt idx="27">
                  <c:v>30</c:v>
                </c:pt>
                <c:pt idx="28">
                  <c:v>31</c:v>
                </c:pt>
                <c:pt idx="29">
                  <c:v>32</c:v>
                </c:pt>
                <c:pt idx="30">
                  <c:v>33</c:v>
                </c:pt>
                <c:pt idx="31">
                  <c:v>34</c:v>
                </c:pt>
                <c:pt idx="32">
                  <c:v>35</c:v>
                </c:pt>
                <c:pt idx="33">
                  <c:v>36</c:v>
                </c:pt>
                <c:pt idx="34">
                  <c:v>37</c:v>
                </c:pt>
                <c:pt idx="35">
                  <c:v>38</c:v>
                </c:pt>
                <c:pt idx="36">
                  <c:v>39</c:v>
                </c:pt>
                <c:pt idx="37">
                  <c:v>40</c:v>
                </c:pt>
              </c:numCache>
            </c:numRef>
          </c:cat>
          <c:val>
            <c:numRef>
              <c:f>Hoja2!$M$3:$M$40</c:f>
              <c:numCache>
                <c:formatCode>General</c:formatCode>
                <c:ptCount val="38"/>
                <c:pt idx="5">
                  <c:v>1</c:v>
                </c:pt>
                <c:pt idx="9">
                  <c:v>1</c:v>
                </c:pt>
                <c:pt idx="10">
                  <c:v>2</c:v>
                </c:pt>
                <c:pt idx="11">
                  <c:v>1</c:v>
                </c:pt>
                <c:pt idx="12">
                  <c:v>1</c:v>
                </c:pt>
                <c:pt idx="13">
                  <c:v>1</c:v>
                </c:pt>
                <c:pt idx="14">
                  <c:v>5</c:v>
                </c:pt>
                <c:pt idx="15">
                  <c:v>28</c:v>
                </c:pt>
                <c:pt idx="16">
                  <c:v>22</c:v>
                </c:pt>
                <c:pt idx="17">
                  <c:v>21</c:v>
                </c:pt>
                <c:pt idx="18">
                  <c:v>25</c:v>
                </c:pt>
                <c:pt idx="19">
                  <c:v>56</c:v>
                </c:pt>
                <c:pt idx="20">
                  <c:v>75</c:v>
                </c:pt>
                <c:pt idx="21">
                  <c:v>56</c:v>
                </c:pt>
                <c:pt idx="22">
                  <c:v>61</c:v>
                </c:pt>
                <c:pt idx="23">
                  <c:v>79</c:v>
                </c:pt>
                <c:pt idx="24">
                  <c:v>72</c:v>
                </c:pt>
                <c:pt idx="25">
                  <c:v>105</c:v>
                </c:pt>
                <c:pt idx="26">
                  <c:v>70</c:v>
                </c:pt>
                <c:pt idx="27">
                  <c:v>45</c:v>
                </c:pt>
                <c:pt idx="28">
                  <c:v>44</c:v>
                </c:pt>
                <c:pt idx="29">
                  <c:v>35</c:v>
                </c:pt>
                <c:pt idx="30">
                  <c:v>42</c:v>
                </c:pt>
                <c:pt idx="31">
                  <c:v>25</c:v>
                </c:pt>
                <c:pt idx="32">
                  <c:v>59</c:v>
                </c:pt>
                <c:pt idx="33">
                  <c:v>81</c:v>
                </c:pt>
                <c:pt idx="34">
                  <c:v>63</c:v>
                </c:pt>
                <c:pt idx="35">
                  <c:v>73</c:v>
                </c:pt>
                <c:pt idx="36">
                  <c:v>94</c:v>
                </c:pt>
                <c:pt idx="37">
                  <c:v>77</c:v>
                </c:pt>
              </c:numCache>
            </c:numRef>
          </c:val>
          <c:smooth val="0"/>
          <c:extLst>
            <c:ext xmlns:c16="http://schemas.microsoft.com/office/drawing/2014/chart" uri="{C3380CC4-5D6E-409C-BE32-E72D297353CC}">
              <c16:uniqueId val="{00000003-B49B-4B4E-AC5C-5C742106345B}"/>
            </c:ext>
          </c:extLst>
        </c:ser>
        <c:dLbls>
          <c:showLegendKey val="0"/>
          <c:showVal val="0"/>
          <c:showCatName val="0"/>
          <c:showSerName val="0"/>
          <c:showPercent val="0"/>
          <c:showBubbleSize val="0"/>
        </c:dLbls>
        <c:smooth val="0"/>
        <c:axId val="1850449743"/>
        <c:axId val="1850467215"/>
      </c:lineChart>
      <c:catAx>
        <c:axId val="18504497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1850467215"/>
        <c:crosses val="autoZero"/>
        <c:auto val="1"/>
        <c:lblAlgn val="ctr"/>
        <c:lblOffset val="100"/>
        <c:noMultiLvlLbl val="0"/>
      </c:catAx>
      <c:valAx>
        <c:axId val="1850467215"/>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1850449743"/>
        <c:crosses val="autoZero"/>
        <c:crossBetween val="between"/>
        <c:majorUnit val="100"/>
      </c:valAx>
      <c:dTable>
        <c:showHorzBorder val="1"/>
        <c:showVertBorder val="1"/>
        <c:showOutline val="1"/>
        <c:showKeys val="0"/>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4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700"/>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ndard"/>
        <c:varyColors val="0"/>
        <c:ser>
          <c:idx val="3"/>
          <c:order val="1"/>
          <c:tx>
            <c:strRef>
              <c:f>'Canal endémico'!$A$75</c:f>
              <c:strCache>
                <c:ptCount val="1"/>
                <c:pt idx="0">
                  <c:v>Percentil 75</c:v>
                </c:pt>
              </c:strCache>
            </c:strRef>
          </c:tx>
          <c:spPr>
            <a:solidFill>
              <a:srgbClr val="C00000"/>
            </a:solidFill>
            <a:ln w="25400">
              <a:solidFill>
                <a:srgbClr val="FF0000"/>
              </a:solidFill>
              <a:prstDash val="solid"/>
            </a:ln>
          </c:spPr>
          <c:val>
            <c:numRef>
              <c:f>'Canal endémico'!$B$75:$BA$75</c:f>
              <c:numCache>
                <c:formatCode>0.0</c:formatCode>
                <c:ptCount val="52"/>
                <c:pt idx="0">
                  <c:v>41</c:v>
                </c:pt>
                <c:pt idx="1">
                  <c:v>38</c:v>
                </c:pt>
                <c:pt idx="2">
                  <c:v>39</c:v>
                </c:pt>
                <c:pt idx="3">
                  <c:v>33</c:v>
                </c:pt>
                <c:pt idx="4">
                  <c:v>48</c:v>
                </c:pt>
                <c:pt idx="5">
                  <c:v>43</c:v>
                </c:pt>
                <c:pt idx="6">
                  <c:v>49</c:v>
                </c:pt>
                <c:pt idx="7">
                  <c:v>50</c:v>
                </c:pt>
                <c:pt idx="8">
                  <c:v>45</c:v>
                </c:pt>
                <c:pt idx="9">
                  <c:v>56</c:v>
                </c:pt>
                <c:pt idx="10">
                  <c:v>54</c:v>
                </c:pt>
                <c:pt idx="11">
                  <c:v>48</c:v>
                </c:pt>
                <c:pt idx="12">
                  <c:v>48</c:v>
                </c:pt>
                <c:pt idx="13">
                  <c:v>51</c:v>
                </c:pt>
                <c:pt idx="14">
                  <c:v>49</c:v>
                </c:pt>
                <c:pt idx="15">
                  <c:v>45</c:v>
                </c:pt>
                <c:pt idx="16">
                  <c:v>47</c:v>
                </c:pt>
                <c:pt idx="17">
                  <c:v>50</c:v>
                </c:pt>
                <c:pt idx="18">
                  <c:v>52</c:v>
                </c:pt>
                <c:pt idx="19">
                  <c:v>47</c:v>
                </c:pt>
                <c:pt idx="20">
                  <c:v>46</c:v>
                </c:pt>
                <c:pt idx="21">
                  <c:v>46</c:v>
                </c:pt>
                <c:pt idx="22">
                  <c:v>42</c:v>
                </c:pt>
                <c:pt idx="23">
                  <c:v>50</c:v>
                </c:pt>
                <c:pt idx="24">
                  <c:v>44</c:v>
                </c:pt>
                <c:pt idx="25">
                  <c:v>41</c:v>
                </c:pt>
                <c:pt idx="26">
                  <c:v>38</c:v>
                </c:pt>
                <c:pt idx="27">
                  <c:v>47</c:v>
                </c:pt>
                <c:pt idx="28">
                  <c:v>47</c:v>
                </c:pt>
                <c:pt idx="29">
                  <c:v>45</c:v>
                </c:pt>
                <c:pt idx="30">
                  <c:v>54</c:v>
                </c:pt>
                <c:pt idx="31">
                  <c:v>52</c:v>
                </c:pt>
                <c:pt idx="32">
                  <c:v>50</c:v>
                </c:pt>
                <c:pt idx="33">
                  <c:v>41</c:v>
                </c:pt>
                <c:pt idx="34">
                  <c:v>53</c:v>
                </c:pt>
                <c:pt idx="35">
                  <c:v>55</c:v>
                </c:pt>
                <c:pt idx="36">
                  <c:v>61</c:v>
                </c:pt>
                <c:pt idx="37">
                  <c:v>50</c:v>
                </c:pt>
                <c:pt idx="38">
                  <c:v>42</c:v>
                </c:pt>
                <c:pt idx="39">
                  <c:v>46</c:v>
                </c:pt>
                <c:pt idx="40">
                  <c:v>54</c:v>
                </c:pt>
                <c:pt idx="41">
                  <c:v>44</c:v>
                </c:pt>
                <c:pt idx="42">
                  <c:v>41</c:v>
                </c:pt>
                <c:pt idx="43">
                  <c:v>55</c:v>
                </c:pt>
                <c:pt idx="44">
                  <c:v>49</c:v>
                </c:pt>
                <c:pt idx="45">
                  <c:v>40</c:v>
                </c:pt>
                <c:pt idx="46">
                  <c:v>61</c:v>
                </c:pt>
                <c:pt idx="47">
                  <c:v>41</c:v>
                </c:pt>
                <c:pt idx="48">
                  <c:v>39</c:v>
                </c:pt>
                <c:pt idx="49">
                  <c:v>57</c:v>
                </c:pt>
                <c:pt idx="50">
                  <c:v>41</c:v>
                </c:pt>
                <c:pt idx="51">
                  <c:v>48</c:v>
                </c:pt>
              </c:numCache>
            </c:numRef>
          </c:val>
          <c:extLst>
            <c:ext xmlns:c16="http://schemas.microsoft.com/office/drawing/2014/chart" uri="{C3380CC4-5D6E-409C-BE32-E72D297353CC}">
              <c16:uniqueId val="{00000002-5A99-4791-8253-E45CCB0CC22F}"/>
            </c:ext>
          </c:extLst>
        </c:ser>
        <c:ser>
          <c:idx val="1"/>
          <c:order val="2"/>
          <c:tx>
            <c:strRef>
              <c:f>'Canal endémico'!$A$73</c:f>
              <c:strCache>
                <c:ptCount val="1"/>
                <c:pt idx="0">
                  <c:v>Mediana</c:v>
                </c:pt>
              </c:strCache>
            </c:strRef>
          </c:tx>
          <c:spPr>
            <a:ln w="28575" cap="rnd">
              <a:solidFill>
                <a:schemeClr val="accent4"/>
              </a:solidFill>
              <a:round/>
            </a:ln>
            <a:effectLst/>
          </c:spPr>
          <c:val>
            <c:numRef>
              <c:f>'Canal endémico'!$B$73:$BA$73</c:f>
              <c:numCache>
                <c:formatCode>0.0</c:formatCode>
                <c:ptCount val="52"/>
                <c:pt idx="0">
                  <c:v>35</c:v>
                </c:pt>
                <c:pt idx="1">
                  <c:v>36</c:v>
                </c:pt>
                <c:pt idx="2">
                  <c:v>37</c:v>
                </c:pt>
                <c:pt idx="3">
                  <c:v>33</c:v>
                </c:pt>
                <c:pt idx="4">
                  <c:v>43</c:v>
                </c:pt>
                <c:pt idx="5">
                  <c:v>40</c:v>
                </c:pt>
                <c:pt idx="6">
                  <c:v>48</c:v>
                </c:pt>
                <c:pt idx="7">
                  <c:v>47</c:v>
                </c:pt>
                <c:pt idx="8">
                  <c:v>44</c:v>
                </c:pt>
                <c:pt idx="9">
                  <c:v>49</c:v>
                </c:pt>
                <c:pt idx="10">
                  <c:v>51</c:v>
                </c:pt>
                <c:pt idx="11">
                  <c:v>45</c:v>
                </c:pt>
                <c:pt idx="12">
                  <c:v>42</c:v>
                </c:pt>
                <c:pt idx="13">
                  <c:v>46</c:v>
                </c:pt>
                <c:pt idx="14">
                  <c:v>34</c:v>
                </c:pt>
                <c:pt idx="15">
                  <c:v>35</c:v>
                </c:pt>
                <c:pt idx="16">
                  <c:v>43</c:v>
                </c:pt>
                <c:pt idx="17">
                  <c:v>46</c:v>
                </c:pt>
                <c:pt idx="18">
                  <c:v>41</c:v>
                </c:pt>
                <c:pt idx="19">
                  <c:v>42</c:v>
                </c:pt>
                <c:pt idx="20">
                  <c:v>46</c:v>
                </c:pt>
                <c:pt idx="21">
                  <c:v>39</c:v>
                </c:pt>
                <c:pt idx="22">
                  <c:v>42</c:v>
                </c:pt>
                <c:pt idx="23">
                  <c:v>42</c:v>
                </c:pt>
                <c:pt idx="24">
                  <c:v>42</c:v>
                </c:pt>
                <c:pt idx="25">
                  <c:v>41</c:v>
                </c:pt>
                <c:pt idx="26">
                  <c:v>29</c:v>
                </c:pt>
                <c:pt idx="27">
                  <c:v>47</c:v>
                </c:pt>
                <c:pt idx="28">
                  <c:v>47</c:v>
                </c:pt>
                <c:pt idx="29">
                  <c:v>42</c:v>
                </c:pt>
                <c:pt idx="30">
                  <c:v>45</c:v>
                </c:pt>
                <c:pt idx="31">
                  <c:v>52</c:v>
                </c:pt>
                <c:pt idx="32">
                  <c:v>43</c:v>
                </c:pt>
                <c:pt idx="33">
                  <c:v>38</c:v>
                </c:pt>
                <c:pt idx="34">
                  <c:v>52</c:v>
                </c:pt>
                <c:pt idx="35">
                  <c:v>54</c:v>
                </c:pt>
                <c:pt idx="36">
                  <c:v>42</c:v>
                </c:pt>
                <c:pt idx="37">
                  <c:v>45</c:v>
                </c:pt>
                <c:pt idx="38">
                  <c:v>42</c:v>
                </c:pt>
                <c:pt idx="39">
                  <c:v>46</c:v>
                </c:pt>
                <c:pt idx="40">
                  <c:v>53</c:v>
                </c:pt>
                <c:pt idx="41">
                  <c:v>41</c:v>
                </c:pt>
                <c:pt idx="42">
                  <c:v>39</c:v>
                </c:pt>
                <c:pt idx="43">
                  <c:v>52</c:v>
                </c:pt>
                <c:pt idx="44">
                  <c:v>36</c:v>
                </c:pt>
                <c:pt idx="45">
                  <c:v>34</c:v>
                </c:pt>
                <c:pt idx="46">
                  <c:v>55</c:v>
                </c:pt>
                <c:pt idx="47">
                  <c:v>40</c:v>
                </c:pt>
                <c:pt idx="48">
                  <c:v>34</c:v>
                </c:pt>
                <c:pt idx="49">
                  <c:v>40</c:v>
                </c:pt>
                <c:pt idx="50">
                  <c:v>39</c:v>
                </c:pt>
                <c:pt idx="51">
                  <c:v>33</c:v>
                </c:pt>
              </c:numCache>
            </c:numRef>
          </c:val>
          <c:extLst>
            <c:ext xmlns:c16="http://schemas.microsoft.com/office/drawing/2014/chart" uri="{C3380CC4-5D6E-409C-BE32-E72D297353CC}">
              <c16:uniqueId val="{00000000-5A99-4791-8253-E45CCB0CC22F}"/>
            </c:ext>
          </c:extLst>
        </c:ser>
        <c:ser>
          <c:idx val="2"/>
          <c:order val="3"/>
          <c:tx>
            <c:strRef>
              <c:f>'Canal endémico'!$A$74</c:f>
              <c:strCache>
                <c:ptCount val="1"/>
                <c:pt idx="0">
                  <c:v>Percentil 25</c:v>
                </c:pt>
              </c:strCache>
            </c:strRef>
          </c:tx>
          <c:spPr>
            <a:solidFill>
              <a:srgbClr val="92D050"/>
            </a:solidFill>
            <a:ln w="28575" cap="rnd">
              <a:solidFill>
                <a:schemeClr val="accent6"/>
              </a:solidFill>
              <a:round/>
            </a:ln>
            <a:effectLst/>
          </c:spPr>
          <c:val>
            <c:numRef>
              <c:f>'Canal endémico'!$B$74:$BA$74</c:f>
              <c:numCache>
                <c:formatCode>0.0</c:formatCode>
                <c:ptCount val="52"/>
                <c:pt idx="0">
                  <c:v>35</c:v>
                </c:pt>
                <c:pt idx="1">
                  <c:v>32</c:v>
                </c:pt>
                <c:pt idx="2">
                  <c:v>29</c:v>
                </c:pt>
                <c:pt idx="3">
                  <c:v>30</c:v>
                </c:pt>
                <c:pt idx="4">
                  <c:v>42</c:v>
                </c:pt>
                <c:pt idx="5">
                  <c:v>38</c:v>
                </c:pt>
                <c:pt idx="6">
                  <c:v>42</c:v>
                </c:pt>
                <c:pt idx="7">
                  <c:v>46</c:v>
                </c:pt>
                <c:pt idx="8">
                  <c:v>39</c:v>
                </c:pt>
                <c:pt idx="9">
                  <c:v>41</c:v>
                </c:pt>
                <c:pt idx="10">
                  <c:v>46</c:v>
                </c:pt>
                <c:pt idx="11">
                  <c:v>44</c:v>
                </c:pt>
                <c:pt idx="12">
                  <c:v>34</c:v>
                </c:pt>
                <c:pt idx="13">
                  <c:v>26</c:v>
                </c:pt>
                <c:pt idx="14">
                  <c:v>29</c:v>
                </c:pt>
                <c:pt idx="15">
                  <c:v>35</c:v>
                </c:pt>
                <c:pt idx="16">
                  <c:v>41</c:v>
                </c:pt>
                <c:pt idx="17">
                  <c:v>33</c:v>
                </c:pt>
                <c:pt idx="18">
                  <c:v>40</c:v>
                </c:pt>
                <c:pt idx="19">
                  <c:v>36</c:v>
                </c:pt>
                <c:pt idx="20">
                  <c:v>43</c:v>
                </c:pt>
                <c:pt idx="21">
                  <c:v>38</c:v>
                </c:pt>
                <c:pt idx="22">
                  <c:v>41</c:v>
                </c:pt>
                <c:pt idx="23">
                  <c:v>37</c:v>
                </c:pt>
                <c:pt idx="24">
                  <c:v>36</c:v>
                </c:pt>
                <c:pt idx="25">
                  <c:v>40</c:v>
                </c:pt>
                <c:pt idx="26">
                  <c:v>28</c:v>
                </c:pt>
                <c:pt idx="27">
                  <c:v>47</c:v>
                </c:pt>
                <c:pt idx="28">
                  <c:v>40</c:v>
                </c:pt>
                <c:pt idx="29">
                  <c:v>37</c:v>
                </c:pt>
                <c:pt idx="30">
                  <c:v>43</c:v>
                </c:pt>
                <c:pt idx="31">
                  <c:v>51</c:v>
                </c:pt>
                <c:pt idx="32">
                  <c:v>41</c:v>
                </c:pt>
                <c:pt idx="33">
                  <c:v>36</c:v>
                </c:pt>
                <c:pt idx="34">
                  <c:v>43</c:v>
                </c:pt>
                <c:pt idx="35">
                  <c:v>50</c:v>
                </c:pt>
                <c:pt idx="36">
                  <c:v>42</c:v>
                </c:pt>
                <c:pt idx="37">
                  <c:v>37</c:v>
                </c:pt>
                <c:pt idx="38">
                  <c:v>40</c:v>
                </c:pt>
                <c:pt idx="39">
                  <c:v>37</c:v>
                </c:pt>
                <c:pt idx="40">
                  <c:v>43</c:v>
                </c:pt>
                <c:pt idx="41">
                  <c:v>39</c:v>
                </c:pt>
                <c:pt idx="42">
                  <c:v>35</c:v>
                </c:pt>
                <c:pt idx="43">
                  <c:v>37</c:v>
                </c:pt>
                <c:pt idx="44">
                  <c:v>33</c:v>
                </c:pt>
                <c:pt idx="45">
                  <c:v>32</c:v>
                </c:pt>
                <c:pt idx="46">
                  <c:v>33</c:v>
                </c:pt>
                <c:pt idx="47">
                  <c:v>35</c:v>
                </c:pt>
                <c:pt idx="48">
                  <c:v>33</c:v>
                </c:pt>
                <c:pt idx="49">
                  <c:v>40</c:v>
                </c:pt>
                <c:pt idx="50">
                  <c:v>35</c:v>
                </c:pt>
                <c:pt idx="51">
                  <c:v>33</c:v>
                </c:pt>
              </c:numCache>
            </c:numRef>
          </c:val>
          <c:extLst>
            <c:ext xmlns:c16="http://schemas.microsoft.com/office/drawing/2014/chart" uri="{C3380CC4-5D6E-409C-BE32-E72D297353CC}">
              <c16:uniqueId val="{00000001-5A99-4791-8253-E45CCB0CC22F}"/>
            </c:ext>
          </c:extLst>
        </c:ser>
        <c:dLbls>
          <c:showLegendKey val="0"/>
          <c:showVal val="0"/>
          <c:showCatName val="0"/>
          <c:showSerName val="0"/>
          <c:showPercent val="0"/>
          <c:showBubbleSize val="0"/>
        </c:dLbls>
        <c:axId val="84171392"/>
        <c:axId val="84173952"/>
      </c:areaChart>
      <c:scatterChart>
        <c:scatterStyle val="lineMarker"/>
        <c:varyColors val="0"/>
        <c:ser>
          <c:idx val="0"/>
          <c:order val="0"/>
          <c:tx>
            <c:strRef>
              <c:f>'Canal endémico'!$A$72</c:f>
              <c:strCache>
                <c:ptCount val="1"/>
                <c:pt idx="0">
                  <c:v>2022</c:v>
                </c:pt>
              </c:strCache>
            </c:strRef>
          </c:tx>
          <c:spPr>
            <a:ln w="19050">
              <a:solidFill>
                <a:sysClr val="windowText" lastClr="000000"/>
              </a:solidFill>
            </a:ln>
          </c:spPr>
          <c:marker>
            <c:symbol val="circle"/>
            <c:size val="5"/>
            <c:spPr>
              <a:solidFill>
                <a:schemeClr val="tx1"/>
              </a:solidFill>
              <a:ln w="9525">
                <a:solidFill>
                  <a:sysClr val="windowText" lastClr="000000"/>
                </a:solidFill>
                <a:prstDash val="sysDash"/>
              </a:ln>
              <a:effectLst/>
            </c:spPr>
          </c:marker>
          <c:yVal>
            <c:numRef>
              <c:f>'Canal endémico'!$B$72:$BA$72</c:f>
              <c:numCache>
                <c:formatCode>General</c:formatCode>
                <c:ptCount val="52"/>
                <c:pt idx="0">
                  <c:v>22</c:v>
                </c:pt>
                <c:pt idx="1">
                  <c:v>43</c:v>
                </c:pt>
                <c:pt idx="2">
                  <c:v>30</c:v>
                </c:pt>
                <c:pt idx="3">
                  <c:v>22</c:v>
                </c:pt>
                <c:pt idx="4">
                  <c:v>39</c:v>
                </c:pt>
                <c:pt idx="5">
                  <c:v>45</c:v>
                </c:pt>
                <c:pt idx="6">
                  <c:v>67</c:v>
                </c:pt>
                <c:pt idx="7">
                  <c:v>51</c:v>
                </c:pt>
                <c:pt idx="8">
                  <c:v>57</c:v>
                </c:pt>
                <c:pt idx="9">
                  <c:v>69</c:v>
                </c:pt>
                <c:pt idx="10">
                  <c:v>52</c:v>
                </c:pt>
                <c:pt idx="11">
                  <c:v>68</c:v>
                </c:pt>
                <c:pt idx="12">
                  <c:v>51</c:v>
                </c:pt>
                <c:pt idx="13">
                  <c:v>53</c:v>
                </c:pt>
                <c:pt idx="14">
                  <c:v>49</c:v>
                </c:pt>
                <c:pt idx="15">
                  <c:v>57</c:v>
                </c:pt>
                <c:pt idx="16">
                  <c:v>44</c:v>
                </c:pt>
                <c:pt idx="17">
                  <c:v>57</c:v>
                </c:pt>
                <c:pt idx="18">
                  <c:v>56</c:v>
                </c:pt>
                <c:pt idx="19">
                  <c:v>58</c:v>
                </c:pt>
                <c:pt idx="20">
                  <c:v>49</c:v>
                </c:pt>
                <c:pt idx="21">
                  <c:v>48</c:v>
                </c:pt>
                <c:pt idx="22">
                  <c:v>57</c:v>
                </c:pt>
                <c:pt idx="23">
                  <c:v>45</c:v>
                </c:pt>
                <c:pt idx="24">
                  <c:v>30</c:v>
                </c:pt>
                <c:pt idx="25">
                  <c:v>43</c:v>
                </c:pt>
                <c:pt idx="26">
                  <c:v>34</c:v>
                </c:pt>
                <c:pt idx="27">
                  <c:v>47</c:v>
                </c:pt>
                <c:pt idx="28">
                  <c:v>52</c:v>
                </c:pt>
                <c:pt idx="29">
                  <c:v>45</c:v>
                </c:pt>
                <c:pt idx="30">
                  <c:v>47</c:v>
                </c:pt>
                <c:pt idx="31">
                  <c:v>44</c:v>
                </c:pt>
                <c:pt idx="32">
                  <c:v>47</c:v>
                </c:pt>
                <c:pt idx="33">
                  <c:v>53</c:v>
                </c:pt>
                <c:pt idx="34">
                  <c:v>60</c:v>
                </c:pt>
                <c:pt idx="35">
                  <c:v>51</c:v>
                </c:pt>
                <c:pt idx="36">
                  <c:v>57</c:v>
                </c:pt>
                <c:pt idx="37">
                  <c:v>60</c:v>
                </c:pt>
                <c:pt idx="38">
                  <c:v>71</c:v>
                </c:pt>
                <c:pt idx="39">
                  <c:v>52</c:v>
                </c:pt>
              </c:numCache>
            </c:numRef>
          </c:yVal>
          <c:smooth val="0"/>
          <c:extLst>
            <c:ext xmlns:c16="http://schemas.microsoft.com/office/drawing/2014/chart" uri="{C3380CC4-5D6E-409C-BE32-E72D297353CC}">
              <c16:uniqueId val="{00000003-5A99-4791-8253-E45CCB0CC22F}"/>
            </c:ext>
          </c:extLst>
        </c:ser>
        <c:dLbls>
          <c:showLegendKey val="0"/>
          <c:showVal val="0"/>
          <c:showCatName val="0"/>
          <c:showSerName val="0"/>
          <c:showPercent val="0"/>
          <c:showBubbleSize val="0"/>
        </c:dLbls>
        <c:axId val="84171392"/>
        <c:axId val="84173952"/>
      </c:scatterChart>
      <c:catAx>
        <c:axId val="84171392"/>
        <c:scaling>
          <c:orientation val="minMax"/>
        </c:scaling>
        <c:delete val="0"/>
        <c:axPos val="b"/>
        <c:title>
          <c:tx>
            <c:rich>
              <a:bodyPr/>
              <a:lstStyle/>
              <a:p>
                <a:pPr>
                  <a:defRPr/>
                </a:pPr>
                <a:r>
                  <a:rPr lang="en-US"/>
                  <a:t>Semana Epidemiológica</a:t>
                </a:r>
              </a:p>
            </c:rich>
          </c:tx>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b="1"/>
            </a:pPr>
            <a:endParaRPr lang="en-US"/>
          </a:p>
        </c:txPr>
        <c:crossAx val="84173952"/>
        <c:crosses val="autoZero"/>
        <c:auto val="1"/>
        <c:lblAlgn val="ctr"/>
        <c:lblOffset val="100"/>
        <c:noMultiLvlLbl val="0"/>
      </c:catAx>
      <c:valAx>
        <c:axId val="84173952"/>
        <c:scaling>
          <c:orientation val="minMax"/>
        </c:scaling>
        <c:delete val="0"/>
        <c:axPos val="l"/>
        <c:title>
          <c:tx>
            <c:rich>
              <a:bodyPr/>
              <a:lstStyle/>
              <a:p>
                <a:pPr>
                  <a:defRPr/>
                </a:pPr>
                <a:r>
                  <a:rPr lang="es-CO"/>
                  <a:t>Número de casos</a:t>
                </a:r>
              </a:p>
            </c:rich>
          </c:tx>
          <c:overlay val="0"/>
        </c:title>
        <c:numFmt formatCode="0" sourceLinked="0"/>
        <c:majorTickMark val="none"/>
        <c:minorTickMark val="none"/>
        <c:tickLblPos val="nextTo"/>
        <c:spPr>
          <a:ln w="6350">
            <a:noFill/>
          </a:ln>
        </c:spPr>
        <c:txPr>
          <a:bodyPr rot="-60000000" vert="horz"/>
          <a:lstStyle/>
          <a:p>
            <a:pPr>
              <a:defRPr b="1"/>
            </a:pPr>
            <a:endParaRPr lang="en-US"/>
          </a:p>
        </c:txPr>
        <c:crossAx val="84171392"/>
        <c:crosses val="autoZero"/>
        <c:crossBetween val="between"/>
      </c:valAx>
      <c:spPr>
        <a:noFill/>
        <a:ln w="25400">
          <a:noFill/>
        </a:ln>
      </c:spPr>
    </c:plotArea>
    <c:legend>
      <c:legendPos val="b"/>
      <c:overlay val="0"/>
      <c:spPr>
        <a:noFill/>
        <a:ln w="25400">
          <a:noFill/>
        </a:ln>
      </c:spPr>
      <c:txPr>
        <a:bodyPr rot="0" vert="horz"/>
        <a:lstStyle/>
        <a:p>
          <a:pPr>
            <a:defRPr b="1"/>
          </a:pPr>
          <a:endParaRPr lang="en-US"/>
        </a:p>
      </c:txPr>
    </c:legend>
    <c:plotVisOnly val="1"/>
    <c:dispBlanksAs val="gap"/>
    <c:showDLblsOverMax val="0"/>
  </c:chart>
  <c:spPr>
    <a:noFill/>
    <a:ln w="9525" cap="flat" cmpd="sng" algn="ctr">
      <a:noFill/>
      <a:round/>
    </a:ln>
    <a:effectLst/>
  </c:spPr>
  <c:txPr>
    <a:bodyPr/>
    <a:lstStyle/>
    <a:p>
      <a:pPr>
        <a:defRPr>
          <a:solidFill>
            <a:sysClr val="windowText" lastClr="000000"/>
          </a:solidFill>
          <a:latin typeface="Arial Narrow" panose="020B0606020202030204" pitchFamily="34" charset="0"/>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2"/>
          <c:order val="3"/>
          <c:tx>
            <c:strRef>
              <c:f>'Canal endémico'!$A$72</c:f>
              <c:strCache>
                <c:ptCount val="1"/>
                <c:pt idx="0">
                  <c:v>2022</c:v>
                </c:pt>
              </c:strCache>
            </c:strRef>
          </c:tx>
          <c:spPr>
            <a:solidFill>
              <a:srgbClr val="0070C0"/>
            </a:solidFill>
          </c:spPr>
          <c:invertIfNegative val="0"/>
          <c:val>
            <c:numRef>
              <c:f>'Canal endémico'!$B$72:$BA$72</c:f>
              <c:numCache>
                <c:formatCode>General</c:formatCode>
                <c:ptCount val="52"/>
                <c:pt idx="0">
                  <c:v>22</c:v>
                </c:pt>
                <c:pt idx="1">
                  <c:v>43</c:v>
                </c:pt>
                <c:pt idx="2">
                  <c:v>30</c:v>
                </c:pt>
                <c:pt idx="3">
                  <c:v>22</c:v>
                </c:pt>
                <c:pt idx="4">
                  <c:v>39</c:v>
                </c:pt>
                <c:pt idx="5">
                  <c:v>45</c:v>
                </c:pt>
                <c:pt idx="6">
                  <c:v>67</c:v>
                </c:pt>
                <c:pt idx="7">
                  <c:v>51</c:v>
                </c:pt>
                <c:pt idx="8">
                  <c:v>57</c:v>
                </c:pt>
                <c:pt idx="9">
                  <c:v>69</c:v>
                </c:pt>
                <c:pt idx="10">
                  <c:v>52</c:v>
                </c:pt>
                <c:pt idx="11">
                  <c:v>68</c:v>
                </c:pt>
                <c:pt idx="12">
                  <c:v>51</c:v>
                </c:pt>
                <c:pt idx="13">
                  <c:v>53</c:v>
                </c:pt>
                <c:pt idx="14">
                  <c:v>49</c:v>
                </c:pt>
                <c:pt idx="15">
                  <c:v>57</c:v>
                </c:pt>
                <c:pt idx="16">
                  <c:v>44</c:v>
                </c:pt>
                <c:pt idx="17">
                  <c:v>57</c:v>
                </c:pt>
                <c:pt idx="18">
                  <c:v>56</c:v>
                </c:pt>
                <c:pt idx="19">
                  <c:v>58</c:v>
                </c:pt>
                <c:pt idx="20">
                  <c:v>49</c:v>
                </c:pt>
                <c:pt idx="21">
                  <c:v>48</c:v>
                </c:pt>
                <c:pt idx="22">
                  <c:v>57</c:v>
                </c:pt>
                <c:pt idx="23">
                  <c:v>45</c:v>
                </c:pt>
                <c:pt idx="24">
                  <c:v>30</c:v>
                </c:pt>
                <c:pt idx="25">
                  <c:v>43</c:v>
                </c:pt>
                <c:pt idx="26">
                  <c:v>34</c:v>
                </c:pt>
                <c:pt idx="27">
                  <c:v>47</c:v>
                </c:pt>
                <c:pt idx="28">
                  <c:v>52</c:v>
                </c:pt>
                <c:pt idx="29">
                  <c:v>45</c:v>
                </c:pt>
                <c:pt idx="30">
                  <c:v>47</c:v>
                </c:pt>
                <c:pt idx="31">
                  <c:v>44</c:v>
                </c:pt>
                <c:pt idx="32">
                  <c:v>47</c:v>
                </c:pt>
                <c:pt idx="33">
                  <c:v>53</c:v>
                </c:pt>
                <c:pt idx="34">
                  <c:v>60</c:v>
                </c:pt>
                <c:pt idx="35">
                  <c:v>51</c:v>
                </c:pt>
                <c:pt idx="36">
                  <c:v>57</c:v>
                </c:pt>
                <c:pt idx="37">
                  <c:v>60</c:v>
                </c:pt>
                <c:pt idx="38">
                  <c:v>71</c:v>
                </c:pt>
                <c:pt idx="39">
                  <c:v>52</c:v>
                </c:pt>
              </c:numCache>
            </c:numRef>
          </c:val>
          <c:extLst>
            <c:ext xmlns:c16="http://schemas.microsoft.com/office/drawing/2014/chart" uri="{C3380CC4-5D6E-409C-BE32-E72D297353CC}">
              <c16:uniqueId val="{00000000-D22B-41FA-8B3D-36618CEF458A}"/>
            </c:ext>
          </c:extLst>
        </c:ser>
        <c:dLbls>
          <c:showLegendKey val="0"/>
          <c:showVal val="0"/>
          <c:showCatName val="0"/>
          <c:showSerName val="0"/>
          <c:showPercent val="0"/>
          <c:showBubbleSize val="0"/>
        </c:dLbls>
        <c:gapWidth val="5"/>
        <c:axId val="86779392"/>
        <c:axId val="86781312"/>
      </c:barChart>
      <c:lineChart>
        <c:grouping val="standard"/>
        <c:varyColors val="0"/>
        <c:ser>
          <c:idx val="0"/>
          <c:order val="0"/>
          <c:tx>
            <c:strRef>
              <c:f>'Canal endémico'!$A$69</c:f>
              <c:strCache>
                <c:ptCount val="1"/>
                <c:pt idx="0">
                  <c:v>2019</c:v>
                </c:pt>
              </c:strCache>
            </c:strRef>
          </c:tx>
          <c:marker>
            <c:symbol val="none"/>
          </c:marker>
          <c:val>
            <c:numRef>
              <c:f>'Canal endémico'!$B$69:$BA$69</c:f>
              <c:numCache>
                <c:formatCode>General</c:formatCode>
                <c:ptCount val="52"/>
                <c:pt idx="0">
                  <c:v>41</c:v>
                </c:pt>
                <c:pt idx="1">
                  <c:v>32</c:v>
                </c:pt>
                <c:pt idx="2">
                  <c:v>29</c:v>
                </c:pt>
                <c:pt idx="3">
                  <c:v>33</c:v>
                </c:pt>
                <c:pt idx="4">
                  <c:v>34</c:v>
                </c:pt>
                <c:pt idx="5">
                  <c:v>40</c:v>
                </c:pt>
                <c:pt idx="6">
                  <c:v>57</c:v>
                </c:pt>
                <c:pt idx="7">
                  <c:v>50</c:v>
                </c:pt>
                <c:pt idx="8">
                  <c:v>44</c:v>
                </c:pt>
                <c:pt idx="9">
                  <c:v>41</c:v>
                </c:pt>
                <c:pt idx="10">
                  <c:v>54</c:v>
                </c:pt>
                <c:pt idx="11">
                  <c:v>45</c:v>
                </c:pt>
                <c:pt idx="12">
                  <c:v>48</c:v>
                </c:pt>
                <c:pt idx="13">
                  <c:v>46</c:v>
                </c:pt>
                <c:pt idx="14">
                  <c:v>71</c:v>
                </c:pt>
                <c:pt idx="15">
                  <c:v>45</c:v>
                </c:pt>
                <c:pt idx="16">
                  <c:v>47</c:v>
                </c:pt>
                <c:pt idx="17">
                  <c:v>50</c:v>
                </c:pt>
                <c:pt idx="18">
                  <c:v>52</c:v>
                </c:pt>
                <c:pt idx="19">
                  <c:v>52</c:v>
                </c:pt>
                <c:pt idx="20">
                  <c:v>43</c:v>
                </c:pt>
                <c:pt idx="21">
                  <c:v>36</c:v>
                </c:pt>
                <c:pt idx="22">
                  <c:v>46</c:v>
                </c:pt>
                <c:pt idx="23">
                  <c:v>51</c:v>
                </c:pt>
                <c:pt idx="24">
                  <c:v>45</c:v>
                </c:pt>
                <c:pt idx="25">
                  <c:v>42</c:v>
                </c:pt>
                <c:pt idx="26">
                  <c:v>27</c:v>
                </c:pt>
                <c:pt idx="27">
                  <c:v>49</c:v>
                </c:pt>
                <c:pt idx="28">
                  <c:v>51</c:v>
                </c:pt>
                <c:pt idx="29">
                  <c:v>42</c:v>
                </c:pt>
                <c:pt idx="30">
                  <c:v>45</c:v>
                </c:pt>
                <c:pt idx="31">
                  <c:v>52</c:v>
                </c:pt>
                <c:pt idx="32">
                  <c:v>54</c:v>
                </c:pt>
                <c:pt idx="33">
                  <c:v>41</c:v>
                </c:pt>
                <c:pt idx="34">
                  <c:v>52</c:v>
                </c:pt>
                <c:pt idx="35">
                  <c:v>54</c:v>
                </c:pt>
                <c:pt idx="36">
                  <c:v>61</c:v>
                </c:pt>
                <c:pt idx="37">
                  <c:v>50</c:v>
                </c:pt>
                <c:pt idx="38">
                  <c:v>42</c:v>
                </c:pt>
                <c:pt idx="39">
                  <c:v>46</c:v>
                </c:pt>
                <c:pt idx="40">
                  <c:v>43</c:v>
                </c:pt>
                <c:pt idx="41">
                  <c:v>38</c:v>
                </c:pt>
                <c:pt idx="42">
                  <c:v>41</c:v>
                </c:pt>
                <c:pt idx="43">
                  <c:v>57</c:v>
                </c:pt>
                <c:pt idx="44">
                  <c:v>36</c:v>
                </c:pt>
                <c:pt idx="45">
                  <c:v>29</c:v>
                </c:pt>
                <c:pt idx="46">
                  <c:v>55</c:v>
                </c:pt>
                <c:pt idx="47">
                  <c:v>41</c:v>
                </c:pt>
                <c:pt idx="48">
                  <c:v>39</c:v>
                </c:pt>
                <c:pt idx="49">
                  <c:v>57</c:v>
                </c:pt>
                <c:pt idx="50">
                  <c:v>39</c:v>
                </c:pt>
                <c:pt idx="51">
                  <c:v>48</c:v>
                </c:pt>
              </c:numCache>
            </c:numRef>
          </c:val>
          <c:smooth val="0"/>
          <c:extLst>
            <c:ext xmlns:c16="http://schemas.microsoft.com/office/drawing/2014/chart" uri="{C3380CC4-5D6E-409C-BE32-E72D297353CC}">
              <c16:uniqueId val="{00000001-5F54-6843-BFD9-CAA09CBC43B7}"/>
            </c:ext>
          </c:extLst>
        </c:ser>
        <c:ser>
          <c:idx val="3"/>
          <c:order val="1"/>
          <c:tx>
            <c:strRef>
              <c:f>'Canal endémico'!$A$70</c:f>
              <c:strCache>
                <c:ptCount val="1"/>
                <c:pt idx="0">
                  <c:v>2020</c:v>
                </c:pt>
              </c:strCache>
            </c:strRef>
          </c:tx>
          <c:marker>
            <c:symbol val="none"/>
          </c:marker>
          <c:val>
            <c:numRef>
              <c:f>'Canal endémico'!$B$70:$BA$70</c:f>
              <c:numCache>
                <c:formatCode>General</c:formatCode>
                <c:ptCount val="52"/>
                <c:pt idx="0">
                  <c:v>42</c:v>
                </c:pt>
                <c:pt idx="1">
                  <c:v>49</c:v>
                </c:pt>
                <c:pt idx="2">
                  <c:v>37</c:v>
                </c:pt>
                <c:pt idx="3">
                  <c:v>41</c:v>
                </c:pt>
                <c:pt idx="4">
                  <c:v>50</c:v>
                </c:pt>
                <c:pt idx="5">
                  <c:v>49</c:v>
                </c:pt>
                <c:pt idx="6">
                  <c:v>42</c:v>
                </c:pt>
                <c:pt idx="7">
                  <c:v>56</c:v>
                </c:pt>
                <c:pt idx="8">
                  <c:v>60</c:v>
                </c:pt>
                <c:pt idx="9">
                  <c:v>59</c:v>
                </c:pt>
                <c:pt idx="10">
                  <c:v>57</c:v>
                </c:pt>
                <c:pt idx="11">
                  <c:v>48</c:v>
                </c:pt>
                <c:pt idx="12">
                  <c:v>34</c:v>
                </c:pt>
                <c:pt idx="13">
                  <c:v>15</c:v>
                </c:pt>
                <c:pt idx="14">
                  <c:v>34</c:v>
                </c:pt>
                <c:pt idx="15">
                  <c:v>35</c:v>
                </c:pt>
                <c:pt idx="16">
                  <c:v>43</c:v>
                </c:pt>
                <c:pt idx="17">
                  <c:v>22</c:v>
                </c:pt>
                <c:pt idx="18">
                  <c:v>40</c:v>
                </c:pt>
                <c:pt idx="19">
                  <c:v>36</c:v>
                </c:pt>
                <c:pt idx="20">
                  <c:v>46</c:v>
                </c:pt>
                <c:pt idx="21">
                  <c:v>46</c:v>
                </c:pt>
                <c:pt idx="22">
                  <c:v>38</c:v>
                </c:pt>
                <c:pt idx="23">
                  <c:v>37</c:v>
                </c:pt>
                <c:pt idx="24">
                  <c:v>34</c:v>
                </c:pt>
                <c:pt idx="25">
                  <c:v>41</c:v>
                </c:pt>
                <c:pt idx="26">
                  <c:v>28</c:v>
                </c:pt>
                <c:pt idx="27">
                  <c:v>47</c:v>
                </c:pt>
                <c:pt idx="28">
                  <c:v>40</c:v>
                </c:pt>
                <c:pt idx="29">
                  <c:v>32</c:v>
                </c:pt>
                <c:pt idx="30">
                  <c:v>35</c:v>
                </c:pt>
                <c:pt idx="31">
                  <c:v>30</c:v>
                </c:pt>
                <c:pt idx="32">
                  <c:v>43</c:v>
                </c:pt>
                <c:pt idx="33">
                  <c:v>35</c:v>
                </c:pt>
                <c:pt idx="34">
                  <c:v>29</c:v>
                </c:pt>
                <c:pt idx="35">
                  <c:v>35</c:v>
                </c:pt>
                <c:pt idx="36">
                  <c:v>42</c:v>
                </c:pt>
                <c:pt idx="37">
                  <c:v>32</c:v>
                </c:pt>
                <c:pt idx="38">
                  <c:v>36</c:v>
                </c:pt>
                <c:pt idx="39">
                  <c:v>30</c:v>
                </c:pt>
                <c:pt idx="40">
                  <c:v>33</c:v>
                </c:pt>
                <c:pt idx="41">
                  <c:v>39</c:v>
                </c:pt>
                <c:pt idx="42">
                  <c:v>35</c:v>
                </c:pt>
                <c:pt idx="43">
                  <c:v>36</c:v>
                </c:pt>
                <c:pt idx="44">
                  <c:v>33</c:v>
                </c:pt>
                <c:pt idx="45">
                  <c:v>32</c:v>
                </c:pt>
                <c:pt idx="46">
                  <c:v>33</c:v>
                </c:pt>
                <c:pt idx="47">
                  <c:v>30</c:v>
                </c:pt>
                <c:pt idx="48">
                  <c:v>31</c:v>
                </c:pt>
                <c:pt idx="49">
                  <c:v>40</c:v>
                </c:pt>
                <c:pt idx="50">
                  <c:v>35</c:v>
                </c:pt>
                <c:pt idx="51">
                  <c:v>21</c:v>
                </c:pt>
              </c:numCache>
            </c:numRef>
          </c:val>
          <c:smooth val="0"/>
          <c:extLst>
            <c:ext xmlns:c16="http://schemas.microsoft.com/office/drawing/2014/chart" uri="{C3380CC4-5D6E-409C-BE32-E72D297353CC}">
              <c16:uniqueId val="{00000002-5F54-6843-BFD9-CAA09CBC43B7}"/>
            </c:ext>
          </c:extLst>
        </c:ser>
        <c:ser>
          <c:idx val="4"/>
          <c:order val="2"/>
          <c:tx>
            <c:strRef>
              <c:f>'Canal endémico'!$A$71</c:f>
              <c:strCache>
                <c:ptCount val="1"/>
                <c:pt idx="0">
                  <c:v>2021</c:v>
                </c:pt>
              </c:strCache>
            </c:strRef>
          </c:tx>
          <c:marker>
            <c:symbol val="none"/>
          </c:marker>
          <c:val>
            <c:numRef>
              <c:f>'Canal endémico'!$B$71:$BA$71</c:f>
              <c:numCache>
                <c:formatCode>General</c:formatCode>
                <c:ptCount val="52"/>
                <c:pt idx="0">
                  <c:v>24</c:v>
                </c:pt>
                <c:pt idx="1">
                  <c:v>38</c:v>
                </c:pt>
                <c:pt idx="2">
                  <c:v>39</c:v>
                </c:pt>
                <c:pt idx="3">
                  <c:v>33</c:v>
                </c:pt>
                <c:pt idx="4">
                  <c:v>42</c:v>
                </c:pt>
                <c:pt idx="5">
                  <c:v>38</c:v>
                </c:pt>
                <c:pt idx="6">
                  <c:v>49</c:v>
                </c:pt>
                <c:pt idx="7">
                  <c:v>47</c:v>
                </c:pt>
                <c:pt idx="8">
                  <c:v>31</c:v>
                </c:pt>
                <c:pt idx="9">
                  <c:v>40</c:v>
                </c:pt>
                <c:pt idx="10">
                  <c:v>51</c:v>
                </c:pt>
                <c:pt idx="11">
                  <c:v>37</c:v>
                </c:pt>
                <c:pt idx="12">
                  <c:v>34</c:v>
                </c:pt>
                <c:pt idx="13">
                  <c:v>26</c:v>
                </c:pt>
                <c:pt idx="14">
                  <c:v>28</c:v>
                </c:pt>
                <c:pt idx="15">
                  <c:v>28</c:v>
                </c:pt>
                <c:pt idx="16">
                  <c:v>29</c:v>
                </c:pt>
                <c:pt idx="17">
                  <c:v>33</c:v>
                </c:pt>
                <c:pt idx="18">
                  <c:v>27</c:v>
                </c:pt>
                <c:pt idx="19">
                  <c:v>47</c:v>
                </c:pt>
                <c:pt idx="20">
                  <c:v>46</c:v>
                </c:pt>
                <c:pt idx="21">
                  <c:v>39</c:v>
                </c:pt>
                <c:pt idx="22">
                  <c:v>42</c:v>
                </c:pt>
                <c:pt idx="23">
                  <c:v>23</c:v>
                </c:pt>
                <c:pt idx="24">
                  <c:v>36</c:v>
                </c:pt>
                <c:pt idx="25">
                  <c:v>35</c:v>
                </c:pt>
                <c:pt idx="26">
                  <c:v>53</c:v>
                </c:pt>
                <c:pt idx="27">
                  <c:v>34</c:v>
                </c:pt>
                <c:pt idx="28">
                  <c:v>47</c:v>
                </c:pt>
                <c:pt idx="29">
                  <c:v>37</c:v>
                </c:pt>
                <c:pt idx="30">
                  <c:v>43</c:v>
                </c:pt>
                <c:pt idx="31">
                  <c:v>51</c:v>
                </c:pt>
                <c:pt idx="32">
                  <c:v>40</c:v>
                </c:pt>
                <c:pt idx="33">
                  <c:v>42</c:v>
                </c:pt>
                <c:pt idx="34">
                  <c:v>53</c:v>
                </c:pt>
                <c:pt idx="35">
                  <c:v>55</c:v>
                </c:pt>
                <c:pt idx="36">
                  <c:v>62</c:v>
                </c:pt>
                <c:pt idx="37">
                  <c:v>45</c:v>
                </c:pt>
                <c:pt idx="38">
                  <c:v>42</c:v>
                </c:pt>
                <c:pt idx="39">
                  <c:v>54</c:v>
                </c:pt>
                <c:pt idx="40">
                  <c:v>54</c:v>
                </c:pt>
                <c:pt idx="41">
                  <c:v>51</c:v>
                </c:pt>
                <c:pt idx="42">
                  <c:v>33</c:v>
                </c:pt>
                <c:pt idx="43">
                  <c:v>52</c:v>
                </c:pt>
                <c:pt idx="44">
                  <c:v>49</c:v>
                </c:pt>
                <c:pt idx="45">
                  <c:v>40</c:v>
                </c:pt>
                <c:pt idx="46">
                  <c:v>28</c:v>
                </c:pt>
                <c:pt idx="47">
                  <c:v>48</c:v>
                </c:pt>
                <c:pt idx="48">
                  <c:v>39</c:v>
                </c:pt>
                <c:pt idx="49">
                  <c:v>40</c:v>
                </c:pt>
                <c:pt idx="50">
                  <c:v>34</c:v>
                </c:pt>
                <c:pt idx="51">
                  <c:v>33</c:v>
                </c:pt>
              </c:numCache>
            </c:numRef>
          </c:val>
          <c:smooth val="0"/>
          <c:extLst>
            <c:ext xmlns:c16="http://schemas.microsoft.com/office/drawing/2014/chart" uri="{C3380CC4-5D6E-409C-BE32-E72D297353CC}">
              <c16:uniqueId val="{00000000-1F80-5945-B302-D68D8D031777}"/>
            </c:ext>
          </c:extLst>
        </c:ser>
        <c:dLbls>
          <c:showLegendKey val="0"/>
          <c:showVal val="0"/>
          <c:showCatName val="0"/>
          <c:showSerName val="0"/>
          <c:showPercent val="0"/>
          <c:showBubbleSize val="0"/>
        </c:dLbls>
        <c:marker val="1"/>
        <c:smooth val="0"/>
        <c:axId val="86779392"/>
        <c:axId val="86781312"/>
      </c:lineChart>
      <c:catAx>
        <c:axId val="86779392"/>
        <c:scaling>
          <c:orientation val="minMax"/>
        </c:scaling>
        <c:delete val="0"/>
        <c:axPos val="b"/>
        <c:title>
          <c:tx>
            <c:rich>
              <a:bodyPr/>
              <a:lstStyle/>
              <a:p>
                <a:pPr>
                  <a:defRPr/>
                </a:pPr>
                <a:r>
                  <a:rPr lang="en-US"/>
                  <a:t>Semana Epidemiológica</a:t>
                </a:r>
              </a:p>
            </c:rich>
          </c:tx>
          <c:overlay val="0"/>
        </c:title>
        <c:majorTickMark val="out"/>
        <c:minorTickMark val="none"/>
        <c:tickLblPos val="nextTo"/>
        <c:crossAx val="86781312"/>
        <c:crosses val="autoZero"/>
        <c:auto val="1"/>
        <c:lblAlgn val="ctr"/>
        <c:lblOffset val="100"/>
        <c:noMultiLvlLbl val="0"/>
      </c:catAx>
      <c:valAx>
        <c:axId val="86781312"/>
        <c:scaling>
          <c:orientation val="minMax"/>
        </c:scaling>
        <c:delete val="0"/>
        <c:axPos val="l"/>
        <c:title>
          <c:tx>
            <c:rich>
              <a:bodyPr rot="-5400000" vert="horz"/>
              <a:lstStyle/>
              <a:p>
                <a:pPr>
                  <a:defRPr/>
                </a:pPr>
                <a:r>
                  <a:rPr lang="en-US"/>
                  <a:t>Casos</a:t>
                </a:r>
              </a:p>
            </c:rich>
          </c:tx>
          <c:overlay val="0"/>
        </c:title>
        <c:numFmt formatCode="General" sourceLinked="1"/>
        <c:majorTickMark val="out"/>
        <c:minorTickMark val="none"/>
        <c:tickLblPos val="nextTo"/>
        <c:crossAx val="86779392"/>
        <c:crosses val="autoZero"/>
        <c:crossBetween val="between"/>
      </c:valAx>
    </c:plotArea>
    <c:legend>
      <c:legendPos val="t"/>
      <c:overlay val="0"/>
    </c:legend>
    <c:plotVisOnly val="1"/>
    <c:dispBlanksAs val="gap"/>
    <c:showDLblsOverMax val="0"/>
  </c:chart>
  <c:spPr>
    <a:noFill/>
    <a:ln>
      <a:noFill/>
    </a:ln>
  </c:spPr>
  <c:txPr>
    <a:bodyPr/>
    <a:lstStyle/>
    <a:p>
      <a:pPr>
        <a:defRPr b="1">
          <a:latin typeface="Arial Narrow" panose="020B0606020202030204" pitchFamily="34" charset="0"/>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61042179950905"/>
          <c:y val="5.1205251611367152E-2"/>
          <c:w val="0.82903014415755127"/>
          <c:h val="0.65161690565805375"/>
        </c:manualLayout>
      </c:layout>
      <c:barChart>
        <c:barDir val="col"/>
        <c:grouping val="clustered"/>
        <c:varyColors val="0"/>
        <c:ser>
          <c:idx val="0"/>
          <c:order val="0"/>
          <c:tx>
            <c:strRef>
              <c:f>'Edad-CicloVital'!$N$3</c:f>
              <c:strCache>
                <c:ptCount val="1"/>
                <c:pt idx="0">
                  <c:v>% Casos</c:v>
                </c:pt>
              </c:strCache>
            </c:strRef>
          </c:tx>
          <c:invertIfNegative val="0"/>
          <c:cat>
            <c:strRef>
              <c:f>'Edad-CicloVital'!$H$4:$H$17</c:f>
              <c:strCache>
                <c:ptCount val="14"/>
                <c:pt idx="0">
                  <c:v>5 a 9</c:v>
                </c:pt>
                <c:pt idx="1">
                  <c:v>10 a 14</c:v>
                </c:pt>
                <c:pt idx="2">
                  <c:v>15 a 19</c:v>
                </c:pt>
                <c:pt idx="3">
                  <c:v>20 a 24</c:v>
                </c:pt>
                <c:pt idx="4">
                  <c:v>25 a 29</c:v>
                </c:pt>
                <c:pt idx="5">
                  <c:v>30 a 34</c:v>
                </c:pt>
                <c:pt idx="6">
                  <c:v>35 a 39</c:v>
                </c:pt>
                <c:pt idx="7">
                  <c:v>40 a 44</c:v>
                </c:pt>
                <c:pt idx="8">
                  <c:v>45 a 49</c:v>
                </c:pt>
                <c:pt idx="9">
                  <c:v>50 a 54</c:v>
                </c:pt>
                <c:pt idx="10">
                  <c:v>55 a 59</c:v>
                </c:pt>
                <c:pt idx="11">
                  <c:v>60 a 64</c:v>
                </c:pt>
                <c:pt idx="12">
                  <c:v>65 a 69</c:v>
                </c:pt>
                <c:pt idx="13">
                  <c:v>70 y más</c:v>
                </c:pt>
              </c:strCache>
            </c:strRef>
          </c:cat>
          <c:val>
            <c:numRef>
              <c:f>'Edad-CicloVital'!$N$4:$N$17</c:f>
              <c:numCache>
                <c:formatCode>0.0</c:formatCode>
                <c:ptCount val="14"/>
                <c:pt idx="0">
                  <c:v>0.55499495459132198</c:v>
                </c:pt>
                <c:pt idx="1">
                  <c:v>11.503531786074673</c:v>
                </c:pt>
                <c:pt idx="2">
                  <c:v>28.15338042381433</c:v>
                </c:pt>
                <c:pt idx="3">
                  <c:v>20.131180625630677</c:v>
                </c:pt>
                <c:pt idx="4">
                  <c:v>12.815338042381432</c:v>
                </c:pt>
                <c:pt idx="5">
                  <c:v>7.7699293642785063</c:v>
                </c:pt>
                <c:pt idx="6">
                  <c:v>5.8022199798183651</c:v>
                </c:pt>
                <c:pt idx="7">
                  <c:v>4.7426841574167513</c:v>
                </c:pt>
                <c:pt idx="8">
                  <c:v>2.5731584258324927</c:v>
                </c:pt>
                <c:pt idx="9">
                  <c:v>1.7154389505549947</c:v>
                </c:pt>
                <c:pt idx="10">
                  <c:v>1.8163471241170535</c:v>
                </c:pt>
                <c:pt idx="11">
                  <c:v>0.90817356205852673</c:v>
                </c:pt>
                <c:pt idx="12">
                  <c:v>0.85771947527749737</c:v>
                </c:pt>
                <c:pt idx="13">
                  <c:v>0.65590312815338037</c:v>
                </c:pt>
              </c:numCache>
            </c:numRef>
          </c:val>
          <c:extLst>
            <c:ext xmlns:c16="http://schemas.microsoft.com/office/drawing/2014/chart" uri="{C3380CC4-5D6E-409C-BE32-E72D297353CC}">
              <c16:uniqueId val="{00000000-21F9-C040-A6F9-2398F49BD508}"/>
            </c:ext>
          </c:extLst>
        </c:ser>
        <c:dLbls>
          <c:showLegendKey val="0"/>
          <c:showVal val="0"/>
          <c:showCatName val="0"/>
          <c:showSerName val="0"/>
          <c:showPercent val="0"/>
          <c:showBubbleSize val="0"/>
        </c:dLbls>
        <c:gapWidth val="9"/>
        <c:axId val="95186944"/>
        <c:axId val="95188864"/>
      </c:barChart>
      <c:catAx>
        <c:axId val="95186944"/>
        <c:scaling>
          <c:orientation val="minMax"/>
        </c:scaling>
        <c:delete val="0"/>
        <c:axPos val="b"/>
        <c:title>
          <c:tx>
            <c:rich>
              <a:bodyPr/>
              <a:lstStyle/>
              <a:p>
                <a:pPr>
                  <a:defRPr sz="800"/>
                </a:pPr>
                <a:r>
                  <a:rPr lang="en-US" sz="800"/>
                  <a:t>Grupos de edad</a:t>
                </a:r>
              </a:p>
            </c:rich>
          </c:tx>
          <c:overlay val="0"/>
        </c:title>
        <c:numFmt formatCode="General" sourceLinked="0"/>
        <c:majorTickMark val="out"/>
        <c:minorTickMark val="none"/>
        <c:tickLblPos val="nextTo"/>
        <c:crossAx val="95188864"/>
        <c:crosses val="autoZero"/>
        <c:auto val="1"/>
        <c:lblAlgn val="ctr"/>
        <c:lblOffset val="100"/>
        <c:noMultiLvlLbl val="0"/>
      </c:catAx>
      <c:valAx>
        <c:axId val="95188864"/>
        <c:scaling>
          <c:orientation val="minMax"/>
        </c:scaling>
        <c:delete val="0"/>
        <c:axPos val="l"/>
        <c:title>
          <c:tx>
            <c:rich>
              <a:bodyPr rot="-5400000" vert="horz"/>
              <a:lstStyle/>
              <a:p>
                <a:pPr>
                  <a:defRPr sz="700"/>
                </a:pPr>
                <a:r>
                  <a:rPr lang="en-US" sz="700"/>
                  <a:t>Porcentaje</a:t>
                </a:r>
              </a:p>
            </c:rich>
          </c:tx>
          <c:layout>
            <c:manualLayout>
              <c:xMode val="edge"/>
              <c:yMode val="edge"/>
              <c:x val="1.978239058819278E-2"/>
              <c:y val="0.31100944995266522"/>
            </c:manualLayout>
          </c:layout>
          <c:overlay val="0"/>
        </c:title>
        <c:numFmt formatCode="0.0" sourceLinked="1"/>
        <c:majorTickMark val="out"/>
        <c:minorTickMark val="none"/>
        <c:tickLblPos val="nextTo"/>
        <c:txPr>
          <a:bodyPr/>
          <a:lstStyle/>
          <a:p>
            <a:pPr>
              <a:defRPr sz="700"/>
            </a:pPr>
            <a:endParaRPr lang="en-US"/>
          </a:p>
        </c:txPr>
        <c:crossAx val="95186944"/>
        <c:crosses val="autoZero"/>
        <c:crossBetween val="between"/>
      </c:valAx>
      <c:dTable>
        <c:showHorzBorder val="1"/>
        <c:showVertBorder val="1"/>
        <c:showOutline val="1"/>
        <c:showKeys val="1"/>
        <c:txPr>
          <a:bodyPr/>
          <a:lstStyle/>
          <a:p>
            <a:pPr rtl="0">
              <a:defRPr sz="700"/>
            </a:pPr>
            <a:endParaRPr lang="en-US"/>
          </a:p>
        </c:txPr>
      </c:dTable>
    </c:plotArea>
    <c:plotVisOnly val="1"/>
    <c:dispBlanksAs val="gap"/>
    <c:showDLblsOverMax val="0"/>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FactoresASOCIADOS!$E$2</c:f>
              <c:strCache>
                <c:ptCount val="1"/>
                <c:pt idx="0">
                  <c:v>%</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FactoresASOCIADOS!$A$3:$A$12</c:f>
              <c:strCache>
                <c:ptCount val="10"/>
                <c:pt idx="0">
                  <c:v>Problema legal</c:v>
                </c:pt>
                <c:pt idx="1">
                  <c:v>Suicidio familiar amigo</c:v>
                </c:pt>
                <c:pt idx="2">
                  <c:v>Muerte de familiar</c:v>
                </c:pt>
                <c:pt idx="3">
                  <c:v>Maltrato físico, psicológico o sexual</c:v>
                </c:pt>
                <c:pt idx="4">
                  <c:v>Problema laboral</c:v>
                </c:pt>
                <c:pt idx="5">
                  <c:v>Problema escolar/ educación</c:v>
                </c:pt>
                <c:pt idx="6">
                  <c:v>Enfermedad crónica dolorosa o discapacitante</c:v>
                </c:pt>
                <c:pt idx="7">
                  <c:v>Problemas económicos</c:v>
                </c:pt>
                <c:pt idx="8">
                  <c:v>Conflictos con pareja o expareja</c:v>
                </c:pt>
                <c:pt idx="9">
                  <c:v>Problemas familiares</c:v>
                </c:pt>
              </c:strCache>
            </c:strRef>
          </c:cat>
          <c:val>
            <c:numRef>
              <c:f>FactoresASOCIADOS!$E$3:$E$12</c:f>
              <c:numCache>
                <c:formatCode>0.0</c:formatCode>
                <c:ptCount val="10"/>
                <c:pt idx="0">
                  <c:v>1.0421386497507927</c:v>
                </c:pt>
                <c:pt idx="1">
                  <c:v>1.0874490258269145</c:v>
                </c:pt>
                <c:pt idx="2">
                  <c:v>4.5763479836882652</c:v>
                </c:pt>
                <c:pt idx="3">
                  <c:v>4.9388309922972367</c:v>
                </c:pt>
                <c:pt idx="4">
                  <c:v>4.9841413683733577</c:v>
                </c:pt>
                <c:pt idx="5">
                  <c:v>5.5731762573629364</c:v>
                </c:pt>
                <c:pt idx="6">
                  <c:v>8.1558676937018575</c:v>
                </c:pt>
                <c:pt idx="7">
                  <c:v>8.8808337109198021</c:v>
                </c:pt>
                <c:pt idx="8">
                  <c:v>26.733121884911643</c:v>
                </c:pt>
                <c:pt idx="9">
                  <c:v>34.028092433167195</c:v>
                </c:pt>
              </c:numCache>
            </c:numRef>
          </c:val>
          <c:extLst>
            <c:ext xmlns:c16="http://schemas.microsoft.com/office/drawing/2014/chart" uri="{C3380CC4-5D6E-409C-BE32-E72D297353CC}">
              <c16:uniqueId val="{00000000-3270-4C43-907C-037FAD45DCE0}"/>
            </c:ext>
          </c:extLst>
        </c:ser>
        <c:dLbls>
          <c:dLblPos val="outEnd"/>
          <c:showLegendKey val="0"/>
          <c:showVal val="1"/>
          <c:showCatName val="0"/>
          <c:showSerName val="0"/>
          <c:showPercent val="0"/>
          <c:showBubbleSize val="0"/>
        </c:dLbls>
        <c:gapWidth val="150"/>
        <c:axId val="95211904"/>
        <c:axId val="95500160"/>
      </c:barChart>
      <c:catAx>
        <c:axId val="95211904"/>
        <c:scaling>
          <c:orientation val="minMax"/>
        </c:scaling>
        <c:delete val="0"/>
        <c:axPos val="l"/>
        <c:numFmt formatCode="General" sourceLinked="0"/>
        <c:majorTickMark val="none"/>
        <c:minorTickMark val="none"/>
        <c:tickLblPos val="nextTo"/>
        <c:txPr>
          <a:bodyPr/>
          <a:lstStyle/>
          <a:p>
            <a:pPr>
              <a:defRPr sz="700"/>
            </a:pPr>
            <a:endParaRPr lang="en-US"/>
          </a:p>
        </c:txPr>
        <c:crossAx val="95500160"/>
        <c:crosses val="autoZero"/>
        <c:auto val="1"/>
        <c:lblAlgn val="ctr"/>
        <c:lblOffset val="100"/>
        <c:noMultiLvlLbl val="0"/>
      </c:catAx>
      <c:valAx>
        <c:axId val="95500160"/>
        <c:scaling>
          <c:orientation val="minMax"/>
        </c:scaling>
        <c:delete val="0"/>
        <c:axPos val="b"/>
        <c:title>
          <c:tx>
            <c:rich>
              <a:bodyPr/>
              <a:lstStyle/>
              <a:p>
                <a:pPr>
                  <a:defRPr sz="800"/>
                </a:pPr>
                <a:r>
                  <a:rPr lang="es-CO" sz="800"/>
                  <a:t>Porcentaje</a:t>
                </a:r>
              </a:p>
            </c:rich>
          </c:tx>
          <c:overlay val="0"/>
        </c:title>
        <c:numFmt formatCode="0.0" sourceLinked="1"/>
        <c:majorTickMark val="none"/>
        <c:minorTickMark val="none"/>
        <c:tickLblPos val="nextTo"/>
        <c:txPr>
          <a:bodyPr/>
          <a:lstStyle/>
          <a:p>
            <a:pPr>
              <a:defRPr sz="800"/>
            </a:pPr>
            <a:endParaRPr lang="en-US"/>
          </a:p>
        </c:txPr>
        <c:crossAx val="95211904"/>
        <c:crosses val="autoZero"/>
        <c:crossBetween val="between"/>
      </c:valAx>
    </c:plotArea>
    <c:plotVisOnly val="1"/>
    <c:dispBlanksAs val="gap"/>
    <c:showDLblsOverMax val="0"/>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FactoresRiesgo!$E$3</c:f>
              <c:strCache>
                <c:ptCount val="1"/>
                <c:pt idx="0">
                  <c:v>%</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FactoresRiesgo!$A$4:$A$10</c:f>
              <c:strCache>
                <c:ptCount val="7"/>
                <c:pt idx="0">
                  <c:v>Antecedente familiar</c:v>
                </c:pt>
                <c:pt idx="1">
                  <c:v>Antecedente violación abuso</c:v>
                </c:pt>
                <c:pt idx="2">
                  <c:v>Abuso Alcohol</c:v>
                </c:pt>
                <c:pt idx="3">
                  <c:v>Consumo de SPA</c:v>
                </c:pt>
                <c:pt idx="4">
                  <c:v>Plan suicida</c:v>
                </c:pt>
                <c:pt idx="5">
                  <c:v>Idea suicida</c:v>
                </c:pt>
                <c:pt idx="6">
                  <c:v>Trastornos psiquiatricos</c:v>
                </c:pt>
              </c:strCache>
            </c:strRef>
          </c:cat>
          <c:val>
            <c:numRef>
              <c:f>FactoresRiesgo!$E$4:$E$10</c:f>
              <c:numCache>
                <c:formatCode>0.0</c:formatCode>
                <c:ptCount val="7"/>
                <c:pt idx="0">
                  <c:v>2.2478556640047325</c:v>
                </c:pt>
                <c:pt idx="1">
                  <c:v>3.9929015084294592</c:v>
                </c:pt>
                <c:pt idx="2">
                  <c:v>4.6435965690624075</c:v>
                </c:pt>
                <c:pt idx="3">
                  <c:v>11.446317657497781</c:v>
                </c:pt>
                <c:pt idx="4">
                  <c:v>14.167406092871932</c:v>
                </c:pt>
                <c:pt idx="5">
                  <c:v>27.210884353741498</c:v>
                </c:pt>
                <c:pt idx="6">
                  <c:v>36.29103815439219</c:v>
                </c:pt>
              </c:numCache>
            </c:numRef>
          </c:val>
          <c:extLst>
            <c:ext xmlns:c16="http://schemas.microsoft.com/office/drawing/2014/chart" uri="{C3380CC4-5D6E-409C-BE32-E72D297353CC}">
              <c16:uniqueId val="{00000000-6CAF-2345-88F6-86CD0DBCADF3}"/>
            </c:ext>
          </c:extLst>
        </c:ser>
        <c:dLbls>
          <c:dLblPos val="outEnd"/>
          <c:showLegendKey val="0"/>
          <c:showVal val="1"/>
          <c:showCatName val="0"/>
          <c:showSerName val="0"/>
          <c:showPercent val="0"/>
          <c:showBubbleSize val="0"/>
        </c:dLbls>
        <c:gapWidth val="150"/>
        <c:axId val="95515776"/>
        <c:axId val="95519104"/>
      </c:barChart>
      <c:catAx>
        <c:axId val="95515776"/>
        <c:scaling>
          <c:orientation val="minMax"/>
        </c:scaling>
        <c:delete val="0"/>
        <c:axPos val="l"/>
        <c:title>
          <c:tx>
            <c:rich>
              <a:bodyPr/>
              <a:lstStyle/>
              <a:p>
                <a:pPr>
                  <a:defRPr sz="800"/>
                </a:pPr>
                <a:r>
                  <a:rPr lang="en-US" sz="800"/>
                  <a:t>Factores de riesgo</a:t>
                </a:r>
              </a:p>
            </c:rich>
          </c:tx>
          <c:overlay val="0"/>
        </c:title>
        <c:numFmt formatCode="General" sourceLinked="0"/>
        <c:majorTickMark val="out"/>
        <c:minorTickMark val="none"/>
        <c:tickLblPos val="nextTo"/>
        <c:txPr>
          <a:bodyPr/>
          <a:lstStyle/>
          <a:p>
            <a:pPr>
              <a:defRPr sz="700"/>
            </a:pPr>
            <a:endParaRPr lang="en-US"/>
          </a:p>
        </c:txPr>
        <c:crossAx val="95519104"/>
        <c:crosses val="autoZero"/>
        <c:auto val="1"/>
        <c:lblAlgn val="ctr"/>
        <c:lblOffset val="100"/>
        <c:noMultiLvlLbl val="0"/>
      </c:catAx>
      <c:valAx>
        <c:axId val="95519104"/>
        <c:scaling>
          <c:orientation val="minMax"/>
        </c:scaling>
        <c:delete val="0"/>
        <c:axPos val="b"/>
        <c:title>
          <c:tx>
            <c:rich>
              <a:bodyPr/>
              <a:lstStyle/>
              <a:p>
                <a:pPr>
                  <a:defRPr/>
                </a:pPr>
                <a:r>
                  <a:rPr lang="en-US"/>
                  <a:t>Porcentaje</a:t>
                </a:r>
              </a:p>
            </c:rich>
          </c:tx>
          <c:overlay val="0"/>
        </c:title>
        <c:numFmt formatCode="0.0" sourceLinked="1"/>
        <c:majorTickMark val="out"/>
        <c:minorTickMark val="none"/>
        <c:tickLblPos val="nextTo"/>
        <c:txPr>
          <a:bodyPr/>
          <a:lstStyle/>
          <a:p>
            <a:pPr>
              <a:defRPr sz="800"/>
            </a:pPr>
            <a:endParaRPr lang="en-US"/>
          </a:p>
        </c:txPr>
        <c:crossAx val="95515776"/>
        <c:crosses val="autoZero"/>
        <c:crossBetween val="between"/>
      </c:valAx>
    </c:plotArea>
    <c:plotVisOnly val="1"/>
    <c:dispBlanksAs val="gap"/>
    <c:showDLblsOverMax val="0"/>
  </c:chart>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ndard"/>
        <c:varyColors val="0"/>
        <c:ser>
          <c:idx val="3"/>
          <c:order val="1"/>
          <c:tx>
            <c:strRef>
              <c:f>'Canal endémico'!$A$75</c:f>
              <c:strCache>
                <c:ptCount val="1"/>
                <c:pt idx="0">
                  <c:v>Percentil 75</c:v>
                </c:pt>
              </c:strCache>
            </c:strRef>
          </c:tx>
          <c:spPr>
            <a:solidFill>
              <a:srgbClr val="C00000"/>
            </a:solidFill>
            <a:ln w="25400">
              <a:solidFill>
                <a:srgbClr val="FF0000"/>
              </a:solidFill>
              <a:prstDash val="solid"/>
            </a:ln>
          </c:spPr>
          <c:val>
            <c:numRef>
              <c:f>'Canal endémico'!$B$75:$BA$75</c:f>
              <c:numCache>
                <c:formatCode>0.0</c:formatCode>
                <c:ptCount val="52"/>
                <c:pt idx="0">
                  <c:v>28</c:v>
                </c:pt>
                <c:pt idx="1">
                  <c:v>32</c:v>
                </c:pt>
                <c:pt idx="2">
                  <c:v>36</c:v>
                </c:pt>
                <c:pt idx="3">
                  <c:v>32</c:v>
                </c:pt>
                <c:pt idx="4">
                  <c:v>38</c:v>
                </c:pt>
                <c:pt idx="5">
                  <c:v>41</c:v>
                </c:pt>
                <c:pt idx="6">
                  <c:v>41</c:v>
                </c:pt>
                <c:pt idx="7">
                  <c:v>35</c:v>
                </c:pt>
                <c:pt idx="8">
                  <c:v>31</c:v>
                </c:pt>
                <c:pt idx="9">
                  <c:v>40</c:v>
                </c:pt>
                <c:pt idx="10">
                  <c:v>31</c:v>
                </c:pt>
                <c:pt idx="11">
                  <c:v>41</c:v>
                </c:pt>
                <c:pt idx="12">
                  <c:v>24</c:v>
                </c:pt>
                <c:pt idx="13">
                  <c:v>36</c:v>
                </c:pt>
                <c:pt idx="14">
                  <c:v>39</c:v>
                </c:pt>
                <c:pt idx="15">
                  <c:v>33</c:v>
                </c:pt>
                <c:pt idx="16">
                  <c:v>34</c:v>
                </c:pt>
                <c:pt idx="17">
                  <c:v>34</c:v>
                </c:pt>
                <c:pt idx="18">
                  <c:v>29</c:v>
                </c:pt>
                <c:pt idx="19">
                  <c:v>30</c:v>
                </c:pt>
                <c:pt idx="20">
                  <c:v>38</c:v>
                </c:pt>
                <c:pt idx="21">
                  <c:v>35</c:v>
                </c:pt>
                <c:pt idx="22">
                  <c:v>36</c:v>
                </c:pt>
                <c:pt idx="23">
                  <c:v>28</c:v>
                </c:pt>
                <c:pt idx="24">
                  <c:v>32</c:v>
                </c:pt>
                <c:pt idx="25">
                  <c:v>39</c:v>
                </c:pt>
                <c:pt idx="26">
                  <c:v>31</c:v>
                </c:pt>
                <c:pt idx="27">
                  <c:v>43</c:v>
                </c:pt>
                <c:pt idx="28">
                  <c:v>37</c:v>
                </c:pt>
                <c:pt idx="29">
                  <c:v>47</c:v>
                </c:pt>
                <c:pt idx="30">
                  <c:v>39</c:v>
                </c:pt>
                <c:pt idx="31">
                  <c:v>35</c:v>
                </c:pt>
                <c:pt idx="32">
                  <c:v>40</c:v>
                </c:pt>
                <c:pt idx="33">
                  <c:v>35</c:v>
                </c:pt>
                <c:pt idx="34">
                  <c:v>38</c:v>
                </c:pt>
                <c:pt idx="35">
                  <c:v>39</c:v>
                </c:pt>
                <c:pt idx="36">
                  <c:v>35</c:v>
                </c:pt>
                <c:pt idx="37">
                  <c:v>38</c:v>
                </c:pt>
                <c:pt idx="38">
                  <c:v>45</c:v>
                </c:pt>
                <c:pt idx="39">
                  <c:v>43</c:v>
                </c:pt>
                <c:pt idx="40">
                  <c:v>39</c:v>
                </c:pt>
                <c:pt idx="41">
                  <c:v>34</c:v>
                </c:pt>
                <c:pt idx="42">
                  <c:v>44</c:v>
                </c:pt>
                <c:pt idx="43">
                  <c:v>32</c:v>
                </c:pt>
                <c:pt idx="44">
                  <c:v>34</c:v>
                </c:pt>
                <c:pt idx="45">
                  <c:v>35</c:v>
                </c:pt>
                <c:pt idx="46">
                  <c:v>36</c:v>
                </c:pt>
                <c:pt idx="47">
                  <c:v>28</c:v>
                </c:pt>
                <c:pt idx="48">
                  <c:v>37</c:v>
                </c:pt>
                <c:pt idx="49">
                  <c:v>38</c:v>
                </c:pt>
                <c:pt idx="50">
                  <c:v>42</c:v>
                </c:pt>
                <c:pt idx="51">
                  <c:v>25</c:v>
                </c:pt>
              </c:numCache>
            </c:numRef>
          </c:val>
          <c:extLst>
            <c:ext xmlns:c16="http://schemas.microsoft.com/office/drawing/2014/chart" uri="{C3380CC4-5D6E-409C-BE32-E72D297353CC}">
              <c16:uniqueId val="{00000002-5A99-4791-8253-E45CCB0CC22F}"/>
            </c:ext>
          </c:extLst>
        </c:ser>
        <c:ser>
          <c:idx val="1"/>
          <c:order val="2"/>
          <c:tx>
            <c:strRef>
              <c:f>'Canal endémico'!$A$73</c:f>
              <c:strCache>
                <c:ptCount val="1"/>
                <c:pt idx="0">
                  <c:v>Mediana</c:v>
                </c:pt>
              </c:strCache>
            </c:strRef>
          </c:tx>
          <c:spPr>
            <a:ln w="28575" cap="rnd">
              <a:solidFill>
                <a:schemeClr val="accent4"/>
              </a:solidFill>
              <a:round/>
            </a:ln>
            <a:effectLst/>
          </c:spPr>
          <c:val>
            <c:numRef>
              <c:f>'Canal endémico'!$B$73:$BA$73</c:f>
              <c:numCache>
                <c:formatCode>0.0</c:formatCode>
                <c:ptCount val="52"/>
                <c:pt idx="0">
                  <c:v>25</c:v>
                </c:pt>
                <c:pt idx="1">
                  <c:v>25</c:v>
                </c:pt>
                <c:pt idx="2">
                  <c:v>30</c:v>
                </c:pt>
                <c:pt idx="3">
                  <c:v>29</c:v>
                </c:pt>
                <c:pt idx="4">
                  <c:v>32</c:v>
                </c:pt>
                <c:pt idx="5">
                  <c:v>39</c:v>
                </c:pt>
                <c:pt idx="6">
                  <c:v>36</c:v>
                </c:pt>
                <c:pt idx="7">
                  <c:v>34</c:v>
                </c:pt>
                <c:pt idx="8">
                  <c:v>30</c:v>
                </c:pt>
                <c:pt idx="9">
                  <c:v>31</c:v>
                </c:pt>
                <c:pt idx="10">
                  <c:v>31</c:v>
                </c:pt>
                <c:pt idx="11">
                  <c:v>33</c:v>
                </c:pt>
                <c:pt idx="12">
                  <c:v>22</c:v>
                </c:pt>
                <c:pt idx="13">
                  <c:v>29</c:v>
                </c:pt>
                <c:pt idx="14">
                  <c:v>36</c:v>
                </c:pt>
                <c:pt idx="15">
                  <c:v>19</c:v>
                </c:pt>
                <c:pt idx="16">
                  <c:v>33</c:v>
                </c:pt>
                <c:pt idx="17">
                  <c:v>24</c:v>
                </c:pt>
                <c:pt idx="18">
                  <c:v>23</c:v>
                </c:pt>
                <c:pt idx="19">
                  <c:v>25</c:v>
                </c:pt>
                <c:pt idx="20">
                  <c:v>35</c:v>
                </c:pt>
                <c:pt idx="21">
                  <c:v>25</c:v>
                </c:pt>
                <c:pt idx="22">
                  <c:v>28</c:v>
                </c:pt>
                <c:pt idx="23">
                  <c:v>27</c:v>
                </c:pt>
                <c:pt idx="24">
                  <c:v>32</c:v>
                </c:pt>
                <c:pt idx="25">
                  <c:v>33</c:v>
                </c:pt>
                <c:pt idx="26">
                  <c:v>29</c:v>
                </c:pt>
                <c:pt idx="27">
                  <c:v>34</c:v>
                </c:pt>
                <c:pt idx="28">
                  <c:v>26</c:v>
                </c:pt>
                <c:pt idx="29">
                  <c:v>42</c:v>
                </c:pt>
                <c:pt idx="30">
                  <c:v>33</c:v>
                </c:pt>
                <c:pt idx="31">
                  <c:v>35</c:v>
                </c:pt>
                <c:pt idx="32">
                  <c:v>36</c:v>
                </c:pt>
                <c:pt idx="33">
                  <c:v>31</c:v>
                </c:pt>
                <c:pt idx="34">
                  <c:v>36</c:v>
                </c:pt>
                <c:pt idx="35">
                  <c:v>36</c:v>
                </c:pt>
                <c:pt idx="36">
                  <c:v>34</c:v>
                </c:pt>
                <c:pt idx="37">
                  <c:v>38</c:v>
                </c:pt>
                <c:pt idx="38">
                  <c:v>44</c:v>
                </c:pt>
                <c:pt idx="39">
                  <c:v>39</c:v>
                </c:pt>
                <c:pt idx="40">
                  <c:v>34</c:v>
                </c:pt>
                <c:pt idx="41">
                  <c:v>28</c:v>
                </c:pt>
                <c:pt idx="42">
                  <c:v>32</c:v>
                </c:pt>
                <c:pt idx="43">
                  <c:v>27</c:v>
                </c:pt>
                <c:pt idx="44">
                  <c:v>24</c:v>
                </c:pt>
                <c:pt idx="45">
                  <c:v>25</c:v>
                </c:pt>
                <c:pt idx="46">
                  <c:v>35</c:v>
                </c:pt>
                <c:pt idx="47">
                  <c:v>27</c:v>
                </c:pt>
                <c:pt idx="48">
                  <c:v>29</c:v>
                </c:pt>
                <c:pt idx="49">
                  <c:v>37</c:v>
                </c:pt>
                <c:pt idx="50">
                  <c:v>37</c:v>
                </c:pt>
                <c:pt idx="51">
                  <c:v>24</c:v>
                </c:pt>
              </c:numCache>
            </c:numRef>
          </c:val>
          <c:extLst>
            <c:ext xmlns:c16="http://schemas.microsoft.com/office/drawing/2014/chart" uri="{C3380CC4-5D6E-409C-BE32-E72D297353CC}">
              <c16:uniqueId val="{00000000-5A99-4791-8253-E45CCB0CC22F}"/>
            </c:ext>
          </c:extLst>
        </c:ser>
        <c:ser>
          <c:idx val="2"/>
          <c:order val="3"/>
          <c:tx>
            <c:strRef>
              <c:f>'Canal endémico'!$A$74</c:f>
              <c:strCache>
                <c:ptCount val="1"/>
                <c:pt idx="0">
                  <c:v>Percentil 25</c:v>
                </c:pt>
              </c:strCache>
            </c:strRef>
          </c:tx>
          <c:spPr>
            <a:solidFill>
              <a:srgbClr val="92D050"/>
            </a:solidFill>
            <a:ln w="28575" cap="rnd">
              <a:solidFill>
                <a:schemeClr val="accent6"/>
              </a:solidFill>
              <a:round/>
            </a:ln>
            <a:effectLst/>
          </c:spPr>
          <c:val>
            <c:numRef>
              <c:f>'Canal endémico'!$B$74:$BA$74</c:f>
              <c:numCache>
                <c:formatCode>0.0</c:formatCode>
                <c:ptCount val="52"/>
                <c:pt idx="0">
                  <c:v>19</c:v>
                </c:pt>
                <c:pt idx="1">
                  <c:v>23</c:v>
                </c:pt>
                <c:pt idx="2">
                  <c:v>26</c:v>
                </c:pt>
                <c:pt idx="3">
                  <c:v>29</c:v>
                </c:pt>
                <c:pt idx="4">
                  <c:v>29</c:v>
                </c:pt>
                <c:pt idx="5">
                  <c:v>38</c:v>
                </c:pt>
                <c:pt idx="6">
                  <c:v>34</c:v>
                </c:pt>
                <c:pt idx="7">
                  <c:v>32</c:v>
                </c:pt>
                <c:pt idx="8">
                  <c:v>29</c:v>
                </c:pt>
                <c:pt idx="9">
                  <c:v>30</c:v>
                </c:pt>
                <c:pt idx="10">
                  <c:v>25</c:v>
                </c:pt>
                <c:pt idx="11">
                  <c:v>15</c:v>
                </c:pt>
                <c:pt idx="12">
                  <c:v>20</c:v>
                </c:pt>
                <c:pt idx="13">
                  <c:v>29</c:v>
                </c:pt>
                <c:pt idx="14">
                  <c:v>23</c:v>
                </c:pt>
                <c:pt idx="15">
                  <c:v>18</c:v>
                </c:pt>
                <c:pt idx="16">
                  <c:v>25</c:v>
                </c:pt>
                <c:pt idx="17">
                  <c:v>17</c:v>
                </c:pt>
                <c:pt idx="18">
                  <c:v>23</c:v>
                </c:pt>
                <c:pt idx="19">
                  <c:v>22</c:v>
                </c:pt>
                <c:pt idx="20">
                  <c:v>27</c:v>
                </c:pt>
                <c:pt idx="21">
                  <c:v>23</c:v>
                </c:pt>
                <c:pt idx="22">
                  <c:v>27</c:v>
                </c:pt>
                <c:pt idx="23">
                  <c:v>25</c:v>
                </c:pt>
                <c:pt idx="24">
                  <c:v>24</c:v>
                </c:pt>
                <c:pt idx="25">
                  <c:v>29</c:v>
                </c:pt>
                <c:pt idx="26">
                  <c:v>28</c:v>
                </c:pt>
                <c:pt idx="27">
                  <c:v>33</c:v>
                </c:pt>
                <c:pt idx="28">
                  <c:v>25</c:v>
                </c:pt>
                <c:pt idx="29">
                  <c:v>31</c:v>
                </c:pt>
                <c:pt idx="30">
                  <c:v>27</c:v>
                </c:pt>
                <c:pt idx="31">
                  <c:v>30</c:v>
                </c:pt>
                <c:pt idx="32">
                  <c:v>34</c:v>
                </c:pt>
                <c:pt idx="33">
                  <c:v>30</c:v>
                </c:pt>
                <c:pt idx="34">
                  <c:v>35</c:v>
                </c:pt>
                <c:pt idx="35">
                  <c:v>35</c:v>
                </c:pt>
                <c:pt idx="36">
                  <c:v>28</c:v>
                </c:pt>
                <c:pt idx="37">
                  <c:v>35</c:v>
                </c:pt>
                <c:pt idx="38">
                  <c:v>38</c:v>
                </c:pt>
                <c:pt idx="39">
                  <c:v>39</c:v>
                </c:pt>
                <c:pt idx="40">
                  <c:v>29</c:v>
                </c:pt>
                <c:pt idx="41">
                  <c:v>24</c:v>
                </c:pt>
                <c:pt idx="42">
                  <c:v>29</c:v>
                </c:pt>
                <c:pt idx="43">
                  <c:v>27</c:v>
                </c:pt>
                <c:pt idx="44">
                  <c:v>18</c:v>
                </c:pt>
                <c:pt idx="45">
                  <c:v>23</c:v>
                </c:pt>
                <c:pt idx="46">
                  <c:v>31</c:v>
                </c:pt>
                <c:pt idx="47">
                  <c:v>23</c:v>
                </c:pt>
                <c:pt idx="48">
                  <c:v>28</c:v>
                </c:pt>
                <c:pt idx="49">
                  <c:v>31</c:v>
                </c:pt>
                <c:pt idx="50">
                  <c:v>31</c:v>
                </c:pt>
                <c:pt idx="51">
                  <c:v>23</c:v>
                </c:pt>
              </c:numCache>
            </c:numRef>
          </c:val>
          <c:extLst>
            <c:ext xmlns:c16="http://schemas.microsoft.com/office/drawing/2014/chart" uri="{C3380CC4-5D6E-409C-BE32-E72D297353CC}">
              <c16:uniqueId val="{00000001-5A99-4791-8253-E45CCB0CC22F}"/>
            </c:ext>
          </c:extLst>
        </c:ser>
        <c:dLbls>
          <c:showLegendKey val="0"/>
          <c:showVal val="0"/>
          <c:showCatName val="0"/>
          <c:showSerName val="0"/>
          <c:showPercent val="0"/>
          <c:showBubbleSize val="0"/>
        </c:dLbls>
        <c:axId val="94435968"/>
        <c:axId val="94442624"/>
      </c:areaChart>
      <c:scatterChart>
        <c:scatterStyle val="lineMarker"/>
        <c:varyColors val="0"/>
        <c:ser>
          <c:idx val="0"/>
          <c:order val="0"/>
          <c:tx>
            <c:strRef>
              <c:f>'Canal endémico'!$A$72</c:f>
              <c:strCache>
                <c:ptCount val="1"/>
                <c:pt idx="0">
                  <c:v>2022</c:v>
                </c:pt>
              </c:strCache>
            </c:strRef>
          </c:tx>
          <c:spPr>
            <a:ln w="19050">
              <a:solidFill>
                <a:sysClr val="windowText" lastClr="000000"/>
              </a:solidFill>
            </a:ln>
          </c:spPr>
          <c:marker>
            <c:symbol val="circle"/>
            <c:size val="5"/>
            <c:spPr>
              <a:solidFill>
                <a:schemeClr val="tx1"/>
              </a:solidFill>
              <a:ln w="9525">
                <a:solidFill>
                  <a:sysClr val="windowText" lastClr="000000"/>
                </a:solidFill>
                <a:prstDash val="sysDash"/>
              </a:ln>
              <a:effectLst/>
            </c:spPr>
          </c:marker>
          <c:yVal>
            <c:numRef>
              <c:f>'Canal endémico'!$B$72:$BA$72</c:f>
              <c:numCache>
                <c:formatCode>General</c:formatCode>
                <c:ptCount val="52"/>
                <c:pt idx="0">
                  <c:v>23</c:v>
                </c:pt>
                <c:pt idx="1">
                  <c:v>26</c:v>
                </c:pt>
                <c:pt idx="2">
                  <c:v>31</c:v>
                </c:pt>
                <c:pt idx="3">
                  <c:v>36</c:v>
                </c:pt>
                <c:pt idx="4">
                  <c:v>37</c:v>
                </c:pt>
                <c:pt idx="5">
                  <c:v>47</c:v>
                </c:pt>
                <c:pt idx="6">
                  <c:v>42</c:v>
                </c:pt>
                <c:pt idx="7">
                  <c:v>42</c:v>
                </c:pt>
                <c:pt idx="8">
                  <c:v>42</c:v>
                </c:pt>
                <c:pt idx="9">
                  <c:v>45</c:v>
                </c:pt>
                <c:pt idx="10">
                  <c:v>38</c:v>
                </c:pt>
                <c:pt idx="11">
                  <c:v>21</c:v>
                </c:pt>
                <c:pt idx="12">
                  <c:v>45</c:v>
                </c:pt>
                <c:pt idx="13">
                  <c:v>52</c:v>
                </c:pt>
                <c:pt idx="14">
                  <c:v>21</c:v>
                </c:pt>
                <c:pt idx="15">
                  <c:v>37</c:v>
                </c:pt>
                <c:pt idx="16">
                  <c:v>41</c:v>
                </c:pt>
                <c:pt idx="17">
                  <c:v>25</c:v>
                </c:pt>
                <c:pt idx="18">
                  <c:v>33</c:v>
                </c:pt>
                <c:pt idx="19">
                  <c:v>37</c:v>
                </c:pt>
                <c:pt idx="20">
                  <c:v>35</c:v>
                </c:pt>
                <c:pt idx="21">
                  <c:v>29</c:v>
                </c:pt>
                <c:pt idx="22">
                  <c:v>44</c:v>
                </c:pt>
                <c:pt idx="23">
                  <c:v>37</c:v>
                </c:pt>
                <c:pt idx="24">
                  <c:v>29</c:v>
                </c:pt>
                <c:pt idx="25">
                  <c:v>28</c:v>
                </c:pt>
                <c:pt idx="26">
                  <c:v>26</c:v>
                </c:pt>
                <c:pt idx="27">
                  <c:v>28</c:v>
                </c:pt>
                <c:pt idx="28">
                  <c:v>34</c:v>
                </c:pt>
                <c:pt idx="29">
                  <c:v>45</c:v>
                </c:pt>
                <c:pt idx="30">
                  <c:v>42</c:v>
                </c:pt>
                <c:pt idx="31">
                  <c:v>29</c:v>
                </c:pt>
                <c:pt idx="32">
                  <c:v>28</c:v>
                </c:pt>
                <c:pt idx="33">
                  <c:v>46</c:v>
                </c:pt>
                <c:pt idx="34">
                  <c:v>35</c:v>
                </c:pt>
                <c:pt idx="35">
                  <c:v>38</c:v>
                </c:pt>
                <c:pt idx="36">
                  <c:v>36</c:v>
                </c:pt>
                <c:pt idx="37">
                  <c:v>53</c:v>
                </c:pt>
                <c:pt idx="38">
                  <c:v>37</c:v>
                </c:pt>
                <c:pt idx="39">
                  <c:v>45</c:v>
                </c:pt>
              </c:numCache>
            </c:numRef>
          </c:yVal>
          <c:smooth val="0"/>
          <c:extLst>
            <c:ext xmlns:c16="http://schemas.microsoft.com/office/drawing/2014/chart" uri="{C3380CC4-5D6E-409C-BE32-E72D297353CC}">
              <c16:uniqueId val="{00000003-5A99-4791-8253-E45CCB0CC22F}"/>
            </c:ext>
          </c:extLst>
        </c:ser>
        <c:dLbls>
          <c:showLegendKey val="0"/>
          <c:showVal val="0"/>
          <c:showCatName val="0"/>
          <c:showSerName val="0"/>
          <c:showPercent val="0"/>
          <c:showBubbleSize val="0"/>
        </c:dLbls>
        <c:axId val="94435968"/>
        <c:axId val="94442624"/>
      </c:scatterChart>
      <c:catAx>
        <c:axId val="94435968"/>
        <c:scaling>
          <c:orientation val="minMax"/>
        </c:scaling>
        <c:delete val="0"/>
        <c:axPos val="b"/>
        <c:title>
          <c:tx>
            <c:rich>
              <a:bodyPr/>
              <a:lstStyle/>
              <a:p>
                <a:pPr>
                  <a:defRPr/>
                </a:pPr>
                <a:r>
                  <a:rPr lang="en-US"/>
                  <a:t>Semana Epidemiológica</a:t>
                </a:r>
              </a:p>
            </c:rich>
          </c:tx>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b="1"/>
            </a:pPr>
            <a:endParaRPr lang="en-US"/>
          </a:p>
        </c:txPr>
        <c:crossAx val="94442624"/>
        <c:crosses val="autoZero"/>
        <c:auto val="1"/>
        <c:lblAlgn val="ctr"/>
        <c:lblOffset val="100"/>
        <c:noMultiLvlLbl val="0"/>
      </c:catAx>
      <c:valAx>
        <c:axId val="94442624"/>
        <c:scaling>
          <c:orientation val="minMax"/>
        </c:scaling>
        <c:delete val="0"/>
        <c:axPos val="l"/>
        <c:title>
          <c:tx>
            <c:rich>
              <a:bodyPr/>
              <a:lstStyle/>
              <a:p>
                <a:pPr>
                  <a:defRPr/>
                </a:pPr>
                <a:r>
                  <a:rPr lang="es-CO"/>
                  <a:t>Número de casos</a:t>
                </a:r>
              </a:p>
            </c:rich>
          </c:tx>
          <c:overlay val="0"/>
        </c:title>
        <c:numFmt formatCode="0" sourceLinked="0"/>
        <c:majorTickMark val="none"/>
        <c:minorTickMark val="none"/>
        <c:tickLblPos val="nextTo"/>
        <c:spPr>
          <a:ln w="6350">
            <a:noFill/>
          </a:ln>
        </c:spPr>
        <c:txPr>
          <a:bodyPr rot="-60000000" vert="horz"/>
          <a:lstStyle/>
          <a:p>
            <a:pPr>
              <a:defRPr b="1"/>
            </a:pPr>
            <a:endParaRPr lang="en-US"/>
          </a:p>
        </c:txPr>
        <c:crossAx val="94435968"/>
        <c:crosses val="autoZero"/>
        <c:crossBetween val="between"/>
      </c:valAx>
      <c:spPr>
        <a:noFill/>
        <a:ln w="25400">
          <a:noFill/>
        </a:ln>
      </c:spPr>
    </c:plotArea>
    <c:legend>
      <c:legendPos val="b"/>
      <c:overlay val="0"/>
      <c:spPr>
        <a:noFill/>
        <a:ln w="25400">
          <a:noFill/>
        </a:ln>
      </c:spPr>
      <c:txPr>
        <a:bodyPr rot="0" vert="horz"/>
        <a:lstStyle/>
        <a:p>
          <a:pPr>
            <a:defRPr b="1"/>
          </a:pPr>
          <a:endParaRPr lang="en-US"/>
        </a:p>
      </c:txPr>
    </c:legend>
    <c:plotVisOnly val="1"/>
    <c:dispBlanksAs val="gap"/>
    <c:showDLblsOverMax val="0"/>
  </c:chart>
  <c:spPr>
    <a:noFill/>
    <a:ln w="9525" cap="flat" cmpd="sng" algn="ctr">
      <a:noFill/>
      <a:round/>
    </a:ln>
    <a:effectLst/>
  </c:spPr>
  <c:txPr>
    <a:bodyPr/>
    <a:lstStyle/>
    <a:p>
      <a:pPr>
        <a:defRPr>
          <a:solidFill>
            <a:sysClr val="windowText" lastClr="000000"/>
          </a:solidFill>
          <a:latin typeface="Arial Narrow" panose="020B0606020202030204" pitchFamily="34" charset="0"/>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2"/>
          <c:order val="3"/>
          <c:tx>
            <c:strRef>
              <c:f>'Canal endémico'!$A$72</c:f>
              <c:strCache>
                <c:ptCount val="1"/>
                <c:pt idx="0">
                  <c:v>2022</c:v>
                </c:pt>
              </c:strCache>
            </c:strRef>
          </c:tx>
          <c:spPr>
            <a:solidFill>
              <a:srgbClr val="0070C0"/>
            </a:solidFill>
          </c:spPr>
          <c:invertIfNegative val="0"/>
          <c:val>
            <c:numRef>
              <c:f>'Canal endémico'!$B$72:$BA$72</c:f>
              <c:numCache>
                <c:formatCode>General</c:formatCode>
                <c:ptCount val="52"/>
                <c:pt idx="0">
                  <c:v>23</c:v>
                </c:pt>
                <c:pt idx="1">
                  <c:v>26</c:v>
                </c:pt>
                <c:pt idx="2">
                  <c:v>31</c:v>
                </c:pt>
                <c:pt idx="3">
                  <c:v>36</c:v>
                </c:pt>
                <c:pt idx="4">
                  <c:v>37</c:v>
                </c:pt>
                <c:pt idx="5">
                  <c:v>47</c:v>
                </c:pt>
                <c:pt idx="6">
                  <c:v>42</c:v>
                </c:pt>
                <c:pt idx="7">
                  <c:v>42</c:v>
                </c:pt>
                <c:pt idx="8">
                  <c:v>42</c:v>
                </c:pt>
                <c:pt idx="9">
                  <c:v>45</c:v>
                </c:pt>
                <c:pt idx="10">
                  <c:v>38</c:v>
                </c:pt>
                <c:pt idx="11">
                  <c:v>21</c:v>
                </c:pt>
                <c:pt idx="12">
                  <c:v>45</c:v>
                </c:pt>
                <c:pt idx="13">
                  <c:v>52</c:v>
                </c:pt>
                <c:pt idx="14">
                  <c:v>21</c:v>
                </c:pt>
                <c:pt idx="15">
                  <c:v>37</c:v>
                </c:pt>
                <c:pt idx="16">
                  <c:v>41</c:v>
                </c:pt>
                <c:pt idx="17">
                  <c:v>25</c:v>
                </c:pt>
                <c:pt idx="18">
                  <c:v>33</c:v>
                </c:pt>
                <c:pt idx="19">
                  <c:v>37</c:v>
                </c:pt>
                <c:pt idx="20">
                  <c:v>35</c:v>
                </c:pt>
                <c:pt idx="21">
                  <c:v>29</c:v>
                </c:pt>
                <c:pt idx="22">
                  <c:v>44</c:v>
                </c:pt>
                <c:pt idx="23">
                  <c:v>37</c:v>
                </c:pt>
                <c:pt idx="24">
                  <c:v>29</c:v>
                </c:pt>
                <c:pt idx="25">
                  <c:v>28</c:v>
                </c:pt>
                <c:pt idx="26">
                  <c:v>26</c:v>
                </c:pt>
                <c:pt idx="27">
                  <c:v>28</c:v>
                </c:pt>
                <c:pt idx="28">
                  <c:v>34</c:v>
                </c:pt>
                <c:pt idx="29">
                  <c:v>45</c:v>
                </c:pt>
                <c:pt idx="30">
                  <c:v>42</c:v>
                </c:pt>
                <c:pt idx="31">
                  <c:v>29</c:v>
                </c:pt>
                <c:pt idx="32">
                  <c:v>28</c:v>
                </c:pt>
                <c:pt idx="33">
                  <c:v>46</c:v>
                </c:pt>
                <c:pt idx="34">
                  <c:v>35</c:v>
                </c:pt>
                <c:pt idx="35">
                  <c:v>38</c:v>
                </c:pt>
                <c:pt idx="36">
                  <c:v>36</c:v>
                </c:pt>
                <c:pt idx="37">
                  <c:v>53</c:v>
                </c:pt>
                <c:pt idx="38">
                  <c:v>37</c:v>
                </c:pt>
                <c:pt idx="39">
                  <c:v>45</c:v>
                </c:pt>
              </c:numCache>
            </c:numRef>
          </c:val>
          <c:extLst>
            <c:ext xmlns:c16="http://schemas.microsoft.com/office/drawing/2014/chart" uri="{C3380CC4-5D6E-409C-BE32-E72D297353CC}">
              <c16:uniqueId val="{00000000-D22B-41FA-8B3D-36618CEF458A}"/>
            </c:ext>
          </c:extLst>
        </c:ser>
        <c:dLbls>
          <c:showLegendKey val="0"/>
          <c:showVal val="0"/>
          <c:showCatName val="0"/>
          <c:showSerName val="0"/>
          <c:showPercent val="0"/>
          <c:showBubbleSize val="0"/>
        </c:dLbls>
        <c:gapWidth val="5"/>
        <c:axId val="94500352"/>
        <c:axId val="94502272"/>
      </c:barChart>
      <c:lineChart>
        <c:grouping val="standard"/>
        <c:varyColors val="0"/>
        <c:ser>
          <c:idx val="1"/>
          <c:order val="0"/>
          <c:tx>
            <c:strRef>
              <c:f>'Canal endémico'!$A$71</c:f>
              <c:strCache>
                <c:ptCount val="1"/>
                <c:pt idx="0">
                  <c:v>2021</c:v>
                </c:pt>
              </c:strCache>
            </c:strRef>
          </c:tx>
          <c:marker>
            <c:symbol val="none"/>
          </c:marker>
          <c:val>
            <c:numRef>
              <c:f>'Canal endémico'!$B$71:$BA$71</c:f>
              <c:numCache>
                <c:formatCode>General</c:formatCode>
                <c:ptCount val="52"/>
                <c:pt idx="0">
                  <c:v>19</c:v>
                </c:pt>
                <c:pt idx="1">
                  <c:v>19</c:v>
                </c:pt>
                <c:pt idx="2">
                  <c:v>26</c:v>
                </c:pt>
                <c:pt idx="3">
                  <c:v>29</c:v>
                </c:pt>
                <c:pt idx="4">
                  <c:v>25</c:v>
                </c:pt>
                <c:pt idx="5">
                  <c:v>41</c:v>
                </c:pt>
                <c:pt idx="6">
                  <c:v>41</c:v>
                </c:pt>
                <c:pt idx="7">
                  <c:v>34</c:v>
                </c:pt>
                <c:pt idx="8">
                  <c:v>31</c:v>
                </c:pt>
                <c:pt idx="9">
                  <c:v>43</c:v>
                </c:pt>
                <c:pt idx="10">
                  <c:v>33</c:v>
                </c:pt>
                <c:pt idx="11">
                  <c:v>48</c:v>
                </c:pt>
                <c:pt idx="12">
                  <c:v>20</c:v>
                </c:pt>
                <c:pt idx="13">
                  <c:v>29</c:v>
                </c:pt>
                <c:pt idx="14">
                  <c:v>36</c:v>
                </c:pt>
                <c:pt idx="15">
                  <c:v>37</c:v>
                </c:pt>
                <c:pt idx="16">
                  <c:v>35</c:v>
                </c:pt>
                <c:pt idx="17">
                  <c:v>37</c:v>
                </c:pt>
                <c:pt idx="18">
                  <c:v>29</c:v>
                </c:pt>
                <c:pt idx="19">
                  <c:v>40</c:v>
                </c:pt>
                <c:pt idx="20">
                  <c:v>45</c:v>
                </c:pt>
                <c:pt idx="21">
                  <c:v>25</c:v>
                </c:pt>
                <c:pt idx="22">
                  <c:v>37</c:v>
                </c:pt>
                <c:pt idx="23">
                  <c:v>28</c:v>
                </c:pt>
                <c:pt idx="24">
                  <c:v>32</c:v>
                </c:pt>
                <c:pt idx="25">
                  <c:v>39</c:v>
                </c:pt>
                <c:pt idx="26">
                  <c:v>31</c:v>
                </c:pt>
                <c:pt idx="27">
                  <c:v>43</c:v>
                </c:pt>
                <c:pt idx="28">
                  <c:v>26</c:v>
                </c:pt>
                <c:pt idx="29">
                  <c:v>42</c:v>
                </c:pt>
                <c:pt idx="30">
                  <c:v>27</c:v>
                </c:pt>
                <c:pt idx="31">
                  <c:v>44</c:v>
                </c:pt>
                <c:pt idx="32">
                  <c:v>34</c:v>
                </c:pt>
                <c:pt idx="33">
                  <c:v>35</c:v>
                </c:pt>
                <c:pt idx="34">
                  <c:v>38</c:v>
                </c:pt>
                <c:pt idx="35">
                  <c:v>47</c:v>
                </c:pt>
                <c:pt idx="36">
                  <c:v>24</c:v>
                </c:pt>
                <c:pt idx="37">
                  <c:v>38</c:v>
                </c:pt>
                <c:pt idx="38">
                  <c:v>50</c:v>
                </c:pt>
                <c:pt idx="39">
                  <c:v>43</c:v>
                </c:pt>
                <c:pt idx="40">
                  <c:v>52</c:v>
                </c:pt>
                <c:pt idx="41">
                  <c:v>35</c:v>
                </c:pt>
                <c:pt idx="42">
                  <c:v>49</c:v>
                </c:pt>
                <c:pt idx="43">
                  <c:v>32</c:v>
                </c:pt>
                <c:pt idx="44">
                  <c:v>34</c:v>
                </c:pt>
                <c:pt idx="45">
                  <c:v>23</c:v>
                </c:pt>
                <c:pt idx="46">
                  <c:v>37</c:v>
                </c:pt>
                <c:pt idx="47">
                  <c:v>28</c:v>
                </c:pt>
                <c:pt idx="48">
                  <c:v>28</c:v>
                </c:pt>
                <c:pt idx="49">
                  <c:v>31</c:v>
                </c:pt>
                <c:pt idx="50">
                  <c:v>30</c:v>
                </c:pt>
                <c:pt idx="51">
                  <c:v>24</c:v>
                </c:pt>
              </c:numCache>
            </c:numRef>
          </c:val>
          <c:smooth val="0"/>
          <c:extLst>
            <c:ext xmlns:c16="http://schemas.microsoft.com/office/drawing/2014/chart" uri="{C3380CC4-5D6E-409C-BE32-E72D297353CC}">
              <c16:uniqueId val="{00000000-5F54-6843-BFD9-CAA09CBC43B7}"/>
            </c:ext>
          </c:extLst>
        </c:ser>
        <c:ser>
          <c:idx val="3"/>
          <c:order val="1"/>
          <c:tx>
            <c:strRef>
              <c:f>'Canal endémico'!$A$70</c:f>
              <c:strCache>
                <c:ptCount val="1"/>
                <c:pt idx="0">
                  <c:v>2020</c:v>
                </c:pt>
              </c:strCache>
            </c:strRef>
          </c:tx>
          <c:marker>
            <c:symbol val="none"/>
          </c:marker>
          <c:val>
            <c:numRef>
              <c:f>'Canal endémico'!$B$70:$BA$70</c:f>
              <c:numCache>
                <c:formatCode>General</c:formatCode>
                <c:ptCount val="52"/>
                <c:pt idx="0">
                  <c:v>28</c:v>
                </c:pt>
                <c:pt idx="1">
                  <c:v>32</c:v>
                </c:pt>
                <c:pt idx="2">
                  <c:v>45</c:v>
                </c:pt>
                <c:pt idx="3">
                  <c:v>28</c:v>
                </c:pt>
                <c:pt idx="4">
                  <c:v>40</c:v>
                </c:pt>
                <c:pt idx="5">
                  <c:v>39</c:v>
                </c:pt>
                <c:pt idx="6">
                  <c:v>31</c:v>
                </c:pt>
                <c:pt idx="7">
                  <c:v>35</c:v>
                </c:pt>
                <c:pt idx="8">
                  <c:v>46</c:v>
                </c:pt>
                <c:pt idx="9">
                  <c:v>31</c:v>
                </c:pt>
                <c:pt idx="10">
                  <c:v>31</c:v>
                </c:pt>
                <c:pt idx="11">
                  <c:v>33</c:v>
                </c:pt>
                <c:pt idx="12">
                  <c:v>22</c:v>
                </c:pt>
                <c:pt idx="13">
                  <c:v>17</c:v>
                </c:pt>
                <c:pt idx="14">
                  <c:v>14</c:v>
                </c:pt>
                <c:pt idx="15">
                  <c:v>19</c:v>
                </c:pt>
                <c:pt idx="16">
                  <c:v>15</c:v>
                </c:pt>
                <c:pt idx="17">
                  <c:v>17</c:v>
                </c:pt>
                <c:pt idx="18">
                  <c:v>19</c:v>
                </c:pt>
                <c:pt idx="19">
                  <c:v>22</c:v>
                </c:pt>
                <c:pt idx="20">
                  <c:v>15</c:v>
                </c:pt>
                <c:pt idx="21">
                  <c:v>23</c:v>
                </c:pt>
                <c:pt idx="22">
                  <c:v>27</c:v>
                </c:pt>
                <c:pt idx="23">
                  <c:v>27</c:v>
                </c:pt>
                <c:pt idx="24">
                  <c:v>24</c:v>
                </c:pt>
                <c:pt idx="25">
                  <c:v>29</c:v>
                </c:pt>
                <c:pt idx="26">
                  <c:v>28</c:v>
                </c:pt>
                <c:pt idx="27">
                  <c:v>33</c:v>
                </c:pt>
                <c:pt idx="28">
                  <c:v>25</c:v>
                </c:pt>
                <c:pt idx="29">
                  <c:v>10</c:v>
                </c:pt>
                <c:pt idx="30">
                  <c:v>20</c:v>
                </c:pt>
                <c:pt idx="31">
                  <c:v>30</c:v>
                </c:pt>
                <c:pt idx="32">
                  <c:v>49</c:v>
                </c:pt>
                <c:pt idx="33">
                  <c:v>31</c:v>
                </c:pt>
                <c:pt idx="34">
                  <c:v>48</c:v>
                </c:pt>
                <c:pt idx="35">
                  <c:v>39</c:v>
                </c:pt>
                <c:pt idx="36">
                  <c:v>34</c:v>
                </c:pt>
                <c:pt idx="37">
                  <c:v>38</c:v>
                </c:pt>
                <c:pt idx="38">
                  <c:v>38</c:v>
                </c:pt>
                <c:pt idx="39">
                  <c:v>39</c:v>
                </c:pt>
                <c:pt idx="40">
                  <c:v>20</c:v>
                </c:pt>
                <c:pt idx="41">
                  <c:v>28</c:v>
                </c:pt>
                <c:pt idx="42">
                  <c:v>20</c:v>
                </c:pt>
                <c:pt idx="43">
                  <c:v>27</c:v>
                </c:pt>
                <c:pt idx="44">
                  <c:v>17</c:v>
                </c:pt>
                <c:pt idx="45">
                  <c:v>38</c:v>
                </c:pt>
                <c:pt idx="46">
                  <c:v>31</c:v>
                </c:pt>
                <c:pt idx="47">
                  <c:v>17</c:v>
                </c:pt>
                <c:pt idx="48">
                  <c:v>37</c:v>
                </c:pt>
                <c:pt idx="49">
                  <c:v>26</c:v>
                </c:pt>
                <c:pt idx="50">
                  <c:v>37</c:v>
                </c:pt>
                <c:pt idx="51">
                  <c:v>18</c:v>
                </c:pt>
              </c:numCache>
            </c:numRef>
          </c:val>
          <c:smooth val="0"/>
          <c:extLst>
            <c:ext xmlns:c16="http://schemas.microsoft.com/office/drawing/2014/chart" uri="{C3380CC4-5D6E-409C-BE32-E72D297353CC}">
              <c16:uniqueId val="{00000002-5F54-6843-BFD9-CAA09CBC43B7}"/>
            </c:ext>
          </c:extLst>
        </c:ser>
        <c:ser>
          <c:idx val="0"/>
          <c:order val="2"/>
          <c:tx>
            <c:strRef>
              <c:f>'Canal endémico'!$A$69</c:f>
              <c:strCache>
                <c:ptCount val="1"/>
                <c:pt idx="0">
                  <c:v>2019</c:v>
                </c:pt>
              </c:strCache>
            </c:strRef>
          </c:tx>
          <c:marker>
            <c:symbol val="none"/>
          </c:marker>
          <c:val>
            <c:numRef>
              <c:f>'Canal endémico'!$B$69:$BA$69</c:f>
              <c:numCache>
                <c:formatCode>General</c:formatCode>
                <c:ptCount val="52"/>
                <c:pt idx="0">
                  <c:v>25</c:v>
                </c:pt>
                <c:pt idx="1">
                  <c:v>38</c:v>
                </c:pt>
                <c:pt idx="2">
                  <c:v>36</c:v>
                </c:pt>
                <c:pt idx="3">
                  <c:v>32</c:v>
                </c:pt>
                <c:pt idx="4">
                  <c:v>38</c:v>
                </c:pt>
                <c:pt idx="5">
                  <c:v>56</c:v>
                </c:pt>
                <c:pt idx="6">
                  <c:v>34</c:v>
                </c:pt>
                <c:pt idx="7">
                  <c:v>48</c:v>
                </c:pt>
                <c:pt idx="8">
                  <c:v>30</c:v>
                </c:pt>
                <c:pt idx="9">
                  <c:v>30</c:v>
                </c:pt>
                <c:pt idx="10">
                  <c:v>31</c:v>
                </c:pt>
                <c:pt idx="11">
                  <c:v>41</c:v>
                </c:pt>
                <c:pt idx="12">
                  <c:v>28</c:v>
                </c:pt>
                <c:pt idx="13">
                  <c:v>29</c:v>
                </c:pt>
                <c:pt idx="14">
                  <c:v>43</c:v>
                </c:pt>
                <c:pt idx="15">
                  <c:v>16</c:v>
                </c:pt>
                <c:pt idx="16">
                  <c:v>33</c:v>
                </c:pt>
                <c:pt idx="17">
                  <c:v>34</c:v>
                </c:pt>
                <c:pt idx="18">
                  <c:v>45</c:v>
                </c:pt>
                <c:pt idx="19">
                  <c:v>25</c:v>
                </c:pt>
                <c:pt idx="20">
                  <c:v>38</c:v>
                </c:pt>
                <c:pt idx="21">
                  <c:v>35</c:v>
                </c:pt>
                <c:pt idx="22">
                  <c:v>36</c:v>
                </c:pt>
                <c:pt idx="23">
                  <c:v>48</c:v>
                </c:pt>
                <c:pt idx="24">
                  <c:v>32</c:v>
                </c:pt>
                <c:pt idx="25">
                  <c:v>39</c:v>
                </c:pt>
                <c:pt idx="26">
                  <c:v>32</c:v>
                </c:pt>
                <c:pt idx="27">
                  <c:v>34</c:v>
                </c:pt>
                <c:pt idx="28">
                  <c:v>37</c:v>
                </c:pt>
                <c:pt idx="29">
                  <c:v>52</c:v>
                </c:pt>
                <c:pt idx="30">
                  <c:v>39</c:v>
                </c:pt>
                <c:pt idx="31">
                  <c:v>35</c:v>
                </c:pt>
                <c:pt idx="32">
                  <c:v>40</c:v>
                </c:pt>
                <c:pt idx="33">
                  <c:v>38</c:v>
                </c:pt>
                <c:pt idx="34">
                  <c:v>25</c:v>
                </c:pt>
                <c:pt idx="35">
                  <c:v>33</c:v>
                </c:pt>
                <c:pt idx="36">
                  <c:v>35</c:v>
                </c:pt>
                <c:pt idx="37">
                  <c:v>41</c:v>
                </c:pt>
                <c:pt idx="38">
                  <c:v>44</c:v>
                </c:pt>
                <c:pt idx="39">
                  <c:v>44</c:v>
                </c:pt>
                <c:pt idx="40">
                  <c:v>34</c:v>
                </c:pt>
                <c:pt idx="41">
                  <c:v>24</c:v>
                </c:pt>
                <c:pt idx="42">
                  <c:v>44</c:v>
                </c:pt>
                <c:pt idx="43">
                  <c:v>27</c:v>
                </c:pt>
                <c:pt idx="44">
                  <c:v>18</c:v>
                </c:pt>
                <c:pt idx="45">
                  <c:v>22</c:v>
                </c:pt>
                <c:pt idx="46">
                  <c:v>36</c:v>
                </c:pt>
                <c:pt idx="47">
                  <c:v>30</c:v>
                </c:pt>
                <c:pt idx="48">
                  <c:v>29</c:v>
                </c:pt>
                <c:pt idx="49">
                  <c:v>43</c:v>
                </c:pt>
                <c:pt idx="50">
                  <c:v>31</c:v>
                </c:pt>
                <c:pt idx="51">
                  <c:v>25</c:v>
                </c:pt>
              </c:numCache>
            </c:numRef>
          </c:val>
          <c:smooth val="0"/>
          <c:extLst>
            <c:ext xmlns:c16="http://schemas.microsoft.com/office/drawing/2014/chart" uri="{C3380CC4-5D6E-409C-BE32-E72D297353CC}">
              <c16:uniqueId val="{00000001-5F54-6843-BFD9-CAA09CBC43B7}"/>
            </c:ext>
          </c:extLst>
        </c:ser>
        <c:dLbls>
          <c:showLegendKey val="0"/>
          <c:showVal val="0"/>
          <c:showCatName val="0"/>
          <c:showSerName val="0"/>
          <c:showPercent val="0"/>
          <c:showBubbleSize val="0"/>
        </c:dLbls>
        <c:marker val="1"/>
        <c:smooth val="0"/>
        <c:axId val="94500352"/>
        <c:axId val="94502272"/>
      </c:lineChart>
      <c:catAx>
        <c:axId val="94500352"/>
        <c:scaling>
          <c:orientation val="minMax"/>
        </c:scaling>
        <c:delete val="0"/>
        <c:axPos val="b"/>
        <c:title>
          <c:tx>
            <c:rich>
              <a:bodyPr/>
              <a:lstStyle/>
              <a:p>
                <a:pPr>
                  <a:defRPr/>
                </a:pPr>
                <a:r>
                  <a:rPr lang="en-US"/>
                  <a:t>Semana Epidemiológica</a:t>
                </a:r>
              </a:p>
            </c:rich>
          </c:tx>
          <c:overlay val="0"/>
        </c:title>
        <c:majorTickMark val="out"/>
        <c:minorTickMark val="none"/>
        <c:tickLblPos val="nextTo"/>
        <c:crossAx val="94502272"/>
        <c:crosses val="autoZero"/>
        <c:auto val="1"/>
        <c:lblAlgn val="ctr"/>
        <c:lblOffset val="100"/>
        <c:noMultiLvlLbl val="0"/>
      </c:catAx>
      <c:valAx>
        <c:axId val="94502272"/>
        <c:scaling>
          <c:orientation val="minMax"/>
        </c:scaling>
        <c:delete val="0"/>
        <c:axPos val="l"/>
        <c:title>
          <c:tx>
            <c:rich>
              <a:bodyPr rot="-5400000" vert="horz"/>
              <a:lstStyle/>
              <a:p>
                <a:pPr>
                  <a:defRPr/>
                </a:pPr>
                <a:r>
                  <a:rPr lang="en-US"/>
                  <a:t>Casos</a:t>
                </a:r>
              </a:p>
            </c:rich>
          </c:tx>
          <c:overlay val="0"/>
        </c:title>
        <c:numFmt formatCode="General" sourceLinked="1"/>
        <c:majorTickMark val="out"/>
        <c:minorTickMark val="none"/>
        <c:tickLblPos val="nextTo"/>
        <c:crossAx val="94500352"/>
        <c:crosses val="autoZero"/>
        <c:crossBetween val="between"/>
      </c:valAx>
    </c:plotArea>
    <c:legend>
      <c:legendPos val="t"/>
      <c:overlay val="0"/>
    </c:legend>
    <c:plotVisOnly val="1"/>
    <c:dispBlanksAs val="gap"/>
    <c:showDLblsOverMax val="0"/>
  </c:chart>
  <c:spPr>
    <a:noFill/>
    <a:ln>
      <a:noFill/>
    </a:ln>
  </c:spPr>
  <c:txPr>
    <a:bodyPr/>
    <a:lstStyle/>
    <a:p>
      <a:pPr>
        <a:defRPr b="1">
          <a:latin typeface="Arial Narrow" panose="020B060602020203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2"/>
          <c:order val="3"/>
          <c:tx>
            <c:strRef>
              <c:f>'Canal endémico(B)'!$A$72</c:f>
              <c:strCache>
                <c:ptCount val="1"/>
                <c:pt idx="0">
                  <c:v>2022</c:v>
                </c:pt>
              </c:strCache>
            </c:strRef>
          </c:tx>
          <c:spPr>
            <a:solidFill>
              <a:srgbClr val="0070C0"/>
            </a:solidFill>
          </c:spPr>
          <c:invertIfNegative val="0"/>
          <c:val>
            <c:numRef>
              <c:f>'Canal endémico(B)'!$B$72:$BA$72</c:f>
              <c:numCache>
                <c:formatCode>General</c:formatCode>
                <c:ptCount val="52"/>
                <c:pt idx="0">
                  <c:v>1</c:v>
                </c:pt>
                <c:pt idx="1">
                  <c:v>1</c:v>
                </c:pt>
                <c:pt idx="2">
                  <c:v>2</c:v>
                </c:pt>
                <c:pt idx="3">
                  <c:v>4</c:v>
                </c:pt>
                <c:pt idx="4">
                  <c:v>6</c:v>
                </c:pt>
                <c:pt idx="5">
                  <c:v>1</c:v>
                </c:pt>
                <c:pt idx="6">
                  <c:v>2</c:v>
                </c:pt>
                <c:pt idx="7">
                  <c:v>3</c:v>
                </c:pt>
                <c:pt idx="8">
                  <c:v>6</c:v>
                </c:pt>
                <c:pt idx="9">
                  <c:v>5</c:v>
                </c:pt>
                <c:pt idx="10">
                  <c:v>1</c:v>
                </c:pt>
                <c:pt idx="11">
                  <c:v>4</c:v>
                </c:pt>
                <c:pt idx="12">
                  <c:v>3</c:v>
                </c:pt>
                <c:pt idx="13">
                  <c:v>5</c:v>
                </c:pt>
                <c:pt idx="14">
                  <c:v>1</c:v>
                </c:pt>
                <c:pt idx="15">
                  <c:v>2</c:v>
                </c:pt>
                <c:pt idx="16">
                  <c:v>2</c:v>
                </c:pt>
                <c:pt idx="17">
                  <c:v>2</c:v>
                </c:pt>
                <c:pt idx="18">
                  <c:v>3</c:v>
                </c:pt>
                <c:pt idx="19">
                  <c:v>4</c:v>
                </c:pt>
                <c:pt idx="20">
                  <c:v>2</c:v>
                </c:pt>
                <c:pt idx="21">
                  <c:v>5</c:v>
                </c:pt>
                <c:pt idx="22">
                  <c:v>1</c:v>
                </c:pt>
                <c:pt idx="23">
                  <c:v>3</c:v>
                </c:pt>
                <c:pt idx="24">
                  <c:v>4</c:v>
                </c:pt>
                <c:pt idx="25">
                  <c:v>1</c:v>
                </c:pt>
                <c:pt idx="26">
                  <c:v>1</c:v>
                </c:pt>
                <c:pt idx="27">
                  <c:v>3</c:v>
                </c:pt>
                <c:pt idx="28">
                  <c:v>3</c:v>
                </c:pt>
                <c:pt idx="29">
                  <c:v>2</c:v>
                </c:pt>
                <c:pt idx="30">
                  <c:v>3</c:v>
                </c:pt>
                <c:pt idx="31">
                  <c:v>4</c:v>
                </c:pt>
                <c:pt idx="32">
                  <c:v>2</c:v>
                </c:pt>
                <c:pt idx="33">
                  <c:v>8</c:v>
                </c:pt>
                <c:pt idx="34">
                  <c:v>1</c:v>
                </c:pt>
                <c:pt idx="35">
                  <c:v>1</c:v>
                </c:pt>
                <c:pt idx="36">
                  <c:v>5</c:v>
                </c:pt>
                <c:pt idx="37">
                  <c:v>4</c:v>
                </c:pt>
                <c:pt idx="38">
                  <c:v>2</c:v>
                </c:pt>
                <c:pt idx="39">
                  <c:v>3</c:v>
                </c:pt>
              </c:numCache>
            </c:numRef>
          </c:val>
          <c:extLst>
            <c:ext xmlns:c16="http://schemas.microsoft.com/office/drawing/2014/chart" uri="{C3380CC4-5D6E-409C-BE32-E72D297353CC}">
              <c16:uniqueId val="{00000000-D22B-41FA-8B3D-36618CEF458A}"/>
            </c:ext>
          </c:extLst>
        </c:ser>
        <c:dLbls>
          <c:showLegendKey val="0"/>
          <c:showVal val="0"/>
          <c:showCatName val="0"/>
          <c:showSerName val="0"/>
          <c:showPercent val="0"/>
          <c:showBubbleSize val="0"/>
        </c:dLbls>
        <c:gapWidth val="5"/>
        <c:axId val="35729792"/>
        <c:axId val="35742848"/>
      </c:barChart>
      <c:lineChart>
        <c:grouping val="standard"/>
        <c:varyColors val="0"/>
        <c:ser>
          <c:idx val="1"/>
          <c:order val="0"/>
          <c:tx>
            <c:strRef>
              <c:f>'Canal endémico(B)'!$A$71</c:f>
              <c:strCache>
                <c:ptCount val="1"/>
                <c:pt idx="0">
                  <c:v>2021</c:v>
                </c:pt>
              </c:strCache>
            </c:strRef>
          </c:tx>
          <c:spPr>
            <a:ln w="22225"/>
          </c:spPr>
          <c:marker>
            <c:symbol val="none"/>
          </c:marker>
          <c:val>
            <c:numRef>
              <c:f>'Canal endémico(B)'!$B$71:$BA$71</c:f>
              <c:numCache>
                <c:formatCode>General</c:formatCode>
                <c:ptCount val="52"/>
                <c:pt idx="0">
                  <c:v>0</c:v>
                </c:pt>
                <c:pt idx="1">
                  <c:v>1</c:v>
                </c:pt>
                <c:pt idx="2">
                  <c:v>3</c:v>
                </c:pt>
                <c:pt idx="3">
                  <c:v>3</c:v>
                </c:pt>
                <c:pt idx="4">
                  <c:v>2</c:v>
                </c:pt>
                <c:pt idx="5">
                  <c:v>4</c:v>
                </c:pt>
                <c:pt idx="6">
                  <c:v>5</c:v>
                </c:pt>
                <c:pt idx="7">
                  <c:v>1</c:v>
                </c:pt>
                <c:pt idx="8">
                  <c:v>1</c:v>
                </c:pt>
                <c:pt idx="9">
                  <c:v>4</c:v>
                </c:pt>
                <c:pt idx="10">
                  <c:v>2</c:v>
                </c:pt>
                <c:pt idx="11">
                  <c:v>2</c:v>
                </c:pt>
                <c:pt idx="12">
                  <c:v>0</c:v>
                </c:pt>
                <c:pt idx="13">
                  <c:v>3</c:v>
                </c:pt>
                <c:pt idx="14">
                  <c:v>2</c:v>
                </c:pt>
                <c:pt idx="15">
                  <c:v>4</c:v>
                </c:pt>
                <c:pt idx="16">
                  <c:v>2</c:v>
                </c:pt>
                <c:pt idx="17">
                  <c:v>1</c:v>
                </c:pt>
                <c:pt idx="18">
                  <c:v>3</c:v>
                </c:pt>
                <c:pt idx="19">
                  <c:v>2</c:v>
                </c:pt>
                <c:pt idx="20">
                  <c:v>1</c:v>
                </c:pt>
                <c:pt idx="21">
                  <c:v>3</c:v>
                </c:pt>
                <c:pt idx="22">
                  <c:v>1</c:v>
                </c:pt>
                <c:pt idx="23">
                  <c:v>3</c:v>
                </c:pt>
                <c:pt idx="24">
                  <c:v>2</c:v>
                </c:pt>
                <c:pt idx="25">
                  <c:v>5</c:v>
                </c:pt>
                <c:pt idx="26">
                  <c:v>1</c:v>
                </c:pt>
                <c:pt idx="27">
                  <c:v>3</c:v>
                </c:pt>
                <c:pt idx="28">
                  <c:v>3</c:v>
                </c:pt>
                <c:pt idx="29">
                  <c:v>2</c:v>
                </c:pt>
                <c:pt idx="30">
                  <c:v>2</c:v>
                </c:pt>
                <c:pt idx="31">
                  <c:v>4</c:v>
                </c:pt>
                <c:pt idx="32">
                  <c:v>0</c:v>
                </c:pt>
                <c:pt idx="33">
                  <c:v>3</c:v>
                </c:pt>
                <c:pt idx="34">
                  <c:v>5</c:v>
                </c:pt>
                <c:pt idx="35">
                  <c:v>3</c:v>
                </c:pt>
                <c:pt idx="36">
                  <c:v>1</c:v>
                </c:pt>
                <c:pt idx="37">
                  <c:v>3</c:v>
                </c:pt>
                <c:pt idx="38">
                  <c:v>6</c:v>
                </c:pt>
                <c:pt idx="39">
                  <c:v>2</c:v>
                </c:pt>
                <c:pt idx="40">
                  <c:v>4</c:v>
                </c:pt>
                <c:pt idx="41">
                  <c:v>1</c:v>
                </c:pt>
                <c:pt idx="42">
                  <c:v>2</c:v>
                </c:pt>
                <c:pt idx="43">
                  <c:v>0</c:v>
                </c:pt>
                <c:pt idx="44">
                  <c:v>4</c:v>
                </c:pt>
                <c:pt idx="45">
                  <c:v>2</c:v>
                </c:pt>
                <c:pt idx="46">
                  <c:v>3</c:v>
                </c:pt>
                <c:pt idx="47">
                  <c:v>0</c:v>
                </c:pt>
                <c:pt idx="48">
                  <c:v>2</c:v>
                </c:pt>
                <c:pt idx="49">
                  <c:v>2</c:v>
                </c:pt>
                <c:pt idx="50">
                  <c:v>3</c:v>
                </c:pt>
                <c:pt idx="51">
                  <c:v>2</c:v>
                </c:pt>
              </c:numCache>
            </c:numRef>
          </c:val>
          <c:smooth val="0"/>
          <c:extLst>
            <c:ext xmlns:c16="http://schemas.microsoft.com/office/drawing/2014/chart" uri="{C3380CC4-5D6E-409C-BE32-E72D297353CC}">
              <c16:uniqueId val="{00000000-5F54-6843-BFD9-CAA09CBC43B7}"/>
            </c:ext>
          </c:extLst>
        </c:ser>
        <c:ser>
          <c:idx val="3"/>
          <c:order val="1"/>
          <c:tx>
            <c:strRef>
              <c:f>'Canal endémico(B)'!$A$70</c:f>
              <c:strCache>
                <c:ptCount val="1"/>
                <c:pt idx="0">
                  <c:v>2020</c:v>
                </c:pt>
              </c:strCache>
            </c:strRef>
          </c:tx>
          <c:spPr>
            <a:ln w="22225"/>
          </c:spPr>
          <c:marker>
            <c:symbol val="none"/>
          </c:marker>
          <c:val>
            <c:numRef>
              <c:f>'Canal endémico(B)'!$B$70:$BA$70</c:f>
              <c:numCache>
                <c:formatCode>General</c:formatCode>
                <c:ptCount val="52"/>
                <c:pt idx="0">
                  <c:v>1</c:v>
                </c:pt>
                <c:pt idx="1">
                  <c:v>4</c:v>
                </c:pt>
                <c:pt idx="2">
                  <c:v>3</c:v>
                </c:pt>
                <c:pt idx="3">
                  <c:v>2</c:v>
                </c:pt>
                <c:pt idx="4">
                  <c:v>6</c:v>
                </c:pt>
                <c:pt idx="5">
                  <c:v>2</c:v>
                </c:pt>
                <c:pt idx="6">
                  <c:v>2</c:v>
                </c:pt>
                <c:pt idx="7">
                  <c:v>5</c:v>
                </c:pt>
                <c:pt idx="8">
                  <c:v>5</c:v>
                </c:pt>
                <c:pt idx="9">
                  <c:v>3</c:v>
                </c:pt>
                <c:pt idx="10">
                  <c:v>4</c:v>
                </c:pt>
                <c:pt idx="11">
                  <c:v>5</c:v>
                </c:pt>
                <c:pt idx="12">
                  <c:v>3</c:v>
                </c:pt>
                <c:pt idx="13">
                  <c:v>4</c:v>
                </c:pt>
                <c:pt idx="14">
                  <c:v>1</c:v>
                </c:pt>
                <c:pt idx="15">
                  <c:v>1</c:v>
                </c:pt>
                <c:pt idx="16">
                  <c:v>2</c:v>
                </c:pt>
                <c:pt idx="17">
                  <c:v>1</c:v>
                </c:pt>
                <c:pt idx="18">
                  <c:v>2</c:v>
                </c:pt>
                <c:pt idx="19">
                  <c:v>5</c:v>
                </c:pt>
                <c:pt idx="20">
                  <c:v>4</c:v>
                </c:pt>
                <c:pt idx="21">
                  <c:v>2</c:v>
                </c:pt>
                <c:pt idx="22">
                  <c:v>1</c:v>
                </c:pt>
                <c:pt idx="23">
                  <c:v>3</c:v>
                </c:pt>
                <c:pt idx="24">
                  <c:v>4</c:v>
                </c:pt>
                <c:pt idx="25">
                  <c:v>1</c:v>
                </c:pt>
                <c:pt idx="26">
                  <c:v>3</c:v>
                </c:pt>
                <c:pt idx="27">
                  <c:v>2</c:v>
                </c:pt>
                <c:pt idx="28">
                  <c:v>2</c:v>
                </c:pt>
                <c:pt idx="29">
                  <c:v>1</c:v>
                </c:pt>
                <c:pt idx="30">
                  <c:v>4</c:v>
                </c:pt>
                <c:pt idx="31">
                  <c:v>0</c:v>
                </c:pt>
                <c:pt idx="32">
                  <c:v>0</c:v>
                </c:pt>
                <c:pt idx="33">
                  <c:v>2</c:v>
                </c:pt>
                <c:pt idx="34">
                  <c:v>1</c:v>
                </c:pt>
                <c:pt idx="35">
                  <c:v>0</c:v>
                </c:pt>
                <c:pt idx="36">
                  <c:v>1</c:v>
                </c:pt>
                <c:pt idx="37">
                  <c:v>3</c:v>
                </c:pt>
                <c:pt idx="38">
                  <c:v>0</c:v>
                </c:pt>
                <c:pt idx="39">
                  <c:v>1</c:v>
                </c:pt>
                <c:pt idx="40">
                  <c:v>4</c:v>
                </c:pt>
                <c:pt idx="41">
                  <c:v>2</c:v>
                </c:pt>
                <c:pt idx="42">
                  <c:v>1</c:v>
                </c:pt>
                <c:pt idx="43">
                  <c:v>4</c:v>
                </c:pt>
                <c:pt idx="44">
                  <c:v>1</c:v>
                </c:pt>
                <c:pt idx="45">
                  <c:v>2</c:v>
                </c:pt>
                <c:pt idx="46">
                  <c:v>2</c:v>
                </c:pt>
                <c:pt idx="47">
                  <c:v>1</c:v>
                </c:pt>
                <c:pt idx="48">
                  <c:v>5</c:v>
                </c:pt>
                <c:pt idx="49">
                  <c:v>5</c:v>
                </c:pt>
                <c:pt idx="50">
                  <c:v>2</c:v>
                </c:pt>
                <c:pt idx="51">
                  <c:v>2</c:v>
                </c:pt>
              </c:numCache>
            </c:numRef>
          </c:val>
          <c:smooth val="0"/>
          <c:extLst>
            <c:ext xmlns:c16="http://schemas.microsoft.com/office/drawing/2014/chart" uri="{C3380CC4-5D6E-409C-BE32-E72D297353CC}">
              <c16:uniqueId val="{00000002-5F54-6843-BFD9-CAA09CBC43B7}"/>
            </c:ext>
          </c:extLst>
        </c:ser>
        <c:ser>
          <c:idx val="0"/>
          <c:order val="2"/>
          <c:tx>
            <c:strRef>
              <c:f>'Canal endémico(B)'!$A$69</c:f>
              <c:strCache>
                <c:ptCount val="1"/>
                <c:pt idx="0">
                  <c:v>2019</c:v>
                </c:pt>
              </c:strCache>
            </c:strRef>
          </c:tx>
          <c:spPr>
            <a:ln w="22225"/>
          </c:spPr>
          <c:marker>
            <c:symbol val="none"/>
          </c:marker>
          <c:val>
            <c:numRef>
              <c:f>'Canal endémico(B)'!$B$69:$BA$69</c:f>
              <c:numCache>
                <c:formatCode>General</c:formatCode>
                <c:ptCount val="52"/>
                <c:pt idx="0">
                  <c:v>3</c:v>
                </c:pt>
                <c:pt idx="1">
                  <c:v>4</c:v>
                </c:pt>
                <c:pt idx="2">
                  <c:v>2</c:v>
                </c:pt>
                <c:pt idx="3">
                  <c:v>2</c:v>
                </c:pt>
                <c:pt idx="4">
                  <c:v>6</c:v>
                </c:pt>
                <c:pt idx="5">
                  <c:v>4</c:v>
                </c:pt>
                <c:pt idx="6">
                  <c:v>3</c:v>
                </c:pt>
                <c:pt idx="7">
                  <c:v>5</c:v>
                </c:pt>
                <c:pt idx="8">
                  <c:v>2</c:v>
                </c:pt>
                <c:pt idx="9">
                  <c:v>3</c:v>
                </c:pt>
                <c:pt idx="10">
                  <c:v>2</c:v>
                </c:pt>
                <c:pt idx="11">
                  <c:v>5</c:v>
                </c:pt>
                <c:pt idx="12">
                  <c:v>5</c:v>
                </c:pt>
                <c:pt idx="13">
                  <c:v>6</c:v>
                </c:pt>
                <c:pt idx="14">
                  <c:v>4</c:v>
                </c:pt>
                <c:pt idx="15">
                  <c:v>5</c:v>
                </c:pt>
                <c:pt idx="16">
                  <c:v>2</c:v>
                </c:pt>
                <c:pt idx="17">
                  <c:v>3</c:v>
                </c:pt>
                <c:pt idx="18">
                  <c:v>10</c:v>
                </c:pt>
                <c:pt idx="19">
                  <c:v>4</c:v>
                </c:pt>
                <c:pt idx="20">
                  <c:v>3</c:v>
                </c:pt>
                <c:pt idx="21">
                  <c:v>0</c:v>
                </c:pt>
                <c:pt idx="22">
                  <c:v>1</c:v>
                </c:pt>
                <c:pt idx="23">
                  <c:v>8</c:v>
                </c:pt>
                <c:pt idx="24">
                  <c:v>4</c:v>
                </c:pt>
                <c:pt idx="25">
                  <c:v>4</c:v>
                </c:pt>
                <c:pt idx="26">
                  <c:v>4</c:v>
                </c:pt>
                <c:pt idx="27">
                  <c:v>1</c:v>
                </c:pt>
                <c:pt idx="28">
                  <c:v>4</c:v>
                </c:pt>
                <c:pt idx="29">
                  <c:v>3</c:v>
                </c:pt>
                <c:pt idx="30">
                  <c:v>5</c:v>
                </c:pt>
                <c:pt idx="31">
                  <c:v>0</c:v>
                </c:pt>
                <c:pt idx="32">
                  <c:v>1</c:v>
                </c:pt>
                <c:pt idx="33">
                  <c:v>0</c:v>
                </c:pt>
                <c:pt idx="34">
                  <c:v>3</c:v>
                </c:pt>
                <c:pt idx="35">
                  <c:v>7</c:v>
                </c:pt>
                <c:pt idx="36">
                  <c:v>7</c:v>
                </c:pt>
                <c:pt idx="37">
                  <c:v>3</c:v>
                </c:pt>
                <c:pt idx="38">
                  <c:v>5</c:v>
                </c:pt>
                <c:pt idx="39">
                  <c:v>5</c:v>
                </c:pt>
                <c:pt idx="40">
                  <c:v>5</c:v>
                </c:pt>
                <c:pt idx="41">
                  <c:v>5</c:v>
                </c:pt>
                <c:pt idx="42">
                  <c:v>2</c:v>
                </c:pt>
                <c:pt idx="43">
                  <c:v>5</c:v>
                </c:pt>
                <c:pt idx="44">
                  <c:v>4</c:v>
                </c:pt>
                <c:pt idx="45">
                  <c:v>4</c:v>
                </c:pt>
                <c:pt idx="46">
                  <c:v>5</c:v>
                </c:pt>
                <c:pt idx="47">
                  <c:v>2</c:v>
                </c:pt>
                <c:pt idx="48">
                  <c:v>4</c:v>
                </c:pt>
                <c:pt idx="49">
                  <c:v>6</c:v>
                </c:pt>
                <c:pt idx="50">
                  <c:v>3</c:v>
                </c:pt>
                <c:pt idx="51">
                  <c:v>4</c:v>
                </c:pt>
              </c:numCache>
            </c:numRef>
          </c:val>
          <c:smooth val="0"/>
          <c:extLst>
            <c:ext xmlns:c16="http://schemas.microsoft.com/office/drawing/2014/chart" uri="{C3380CC4-5D6E-409C-BE32-E72D297353CC}">
              <c16:uniqueId val="{00000001-5F54-6843-BFD9-CAA09CBC43B7}"/>
            </c:ext>
          </c:extLst>
        </c:ser>
        <c:dLbls>
          <c:showLegendKey val="0"/>
          <c:showVal val="0"/>
          <c:showCatName val="0"/>
          <c:showSerName val="0"/>
          <c:showPercent val="0"/>
          <c:showBubbleSize val="0"/>
        </c:dLbls>
        <c:marker val="1"/>
        <c:smooth val="0"/>
        <c:axId val="35729792"/>
        <c:axId val="35742848"/>
      </c:lineChart>
      <c:catAx>
        <c:axId val="35729792"/>
        <c:scaling>
          <c:orientation val="minMax"/>
        </c:scaling>
        <c:delete val="0"/>
        <c:axPos val="b"/>
        <c:title>
          <c:tx>
            <c:rich>
              <a:bodyPr/>
              <a:lstStyle/>
              <a:p>
                <a:pPr>
                  <a:defRPr sz="900"/>
                </a:pPr>
                <a:r>
                  <a:rPr lang="en-US" sz="900"/>
                  <a:t>Semana Epidemiológica</a:t>
                </a:r>
              </a:p>
            </c:rich>
          </c:tx>
          <c:overlay val="0"/>
        </c:title>
        <c:majorTickMark val="out"/>
        <c:minorTickMark val="none"/>
        <c:tickLblPos val="nextTo"/>
        <c:txPr>
          <a:bodyPr/>
          <a:lstStyle/>
          <a:p>
            <a:pPr>
              <a:defRPr sz="900"/>
            </a:pPr>
            <a:endParaRPr lang="en-US"/>
          </a:p>
        </c:txPr>
        <c:crossAx val="35742848"/>
        <c:crosses val="autoZero"/>
        <c:auto val="1"/>
        <c:lblAlgn val="ctr"/>
        <c:lblOffset val="100"/>
        <c:noMultiLvlLbl val="0"/>
      </c:catAx>
      <c:valAx>
        <c:axId val="35742848"/>
        <c:scaling>
          <c:orientation val="minMax"/>
        </c:scaling>
        <c:delete val="0"/>
        <c:axPos val="l"/>
        <c:title>
          <c:tx>
            <c:rich>
              <a:bodyPr rot="-5400000" vert="horz"/>
              <a:lstStyle/>
              <a:p>
                <a:pPr>
                  <a:defRPr sz="900"/>
                </a:pPr>
                <a:r>
                  <a:rPr lang="en-US" sz="900"/>
                  <a:t>Casos</a:t>
                </a:r>
              </a:p>
            </c:rich>
          </c:tx>
          <c:overlay val="0"/>
        </c:title>
        <c:numFmt formatCode="General" sourceLinked="1"/>
        <c:majorTickMark val="out"/>
        <c:minorTickMark val="none"/>
        <c:tickLblPos val="nextTo"/>
        <c:crossAx val="35729792"/>
        <c:crosses val="autoZero"/>
        <c:crossBetween val="between"/>
      </c:valAx>
    </c:plotArea>
    <c:legend>
      <c:legendPos val="t"/>
      <c:overlay val="0"/>
      <c:txPr>
        <a:bodyPr/>
        <a:lstStyle/>
        <a:p>
          <a:pPr>
            <a:defRPr sz="900"/>
          </a:pPr>
          <a:endParaRPr lang="en-US"/>
        </a:p>
      </c:txPr>
    </c:legend>
    <c:plotVisOnly val="1"/>
    <c:dispBlanksAs val="gap"/>
    <c:showDLblsOverMax val="0"/>
  </c:chart>
  <c:spPr>
    <a:noFill/>
    <a:ln>
      <a:noFill/>
    </a:ln>
  </c:spPr>
  <c:txPr>
    <a:bodyPr/>
    <a:lstStyle/>
    <a:p>
      <a:pPr>
        <a:defRPr b="1">
          <a:latin typeface="Arial Narrow" panose="020B0606020202030204" pitchFamily="34" charset="0"/>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Dx!$A$3:$A$6</c:f>
              <c:strCache>
                <c:ptCount val="4"/>
                <c:pt idx="0">
                  <c:v>Western blot</c:v>
                </c:pt>
                <c:pt idx="1">
                  <c:v>Carga viral</c:v>
                </c:pt>
                <c:pt idx="2">
                  <c:v>Prueba rápida</c:v>
                </c:pt>
                <c:pt idx="3">
                  <c:v>Elisa</c:v>
                </c:pt>
              </c:strCache>
            </c:strRef>
          </c:cat>
          <c:val>
            <c:numRef>
              <c:f>Dx!$C$3:$C$6</c:f>
              <c:numCache>
                <c:formatCode>0.0</c:formatCode>
                <c:ptCount val="4"/>
                <c:pt idx="0">
                  <c:v>6.7820069204152249</c:v>
                </c:pt>
                <c:pt idx="1">
                  <c:v>14.463667820069205</c:v>
                </c:pt>
                <c:pt idx="2">
                  <c:v>25.121107266435988</c:v>
                </c:pt>
                <c:pt idx="3">
                  <c:v>53.633217993079583</c:v>
                </c:pt>
              </c:numCache>
            </c:numRef>
          </c:val>
          <c:extLst>
            <c:ext xmlns:c16="http://schemas.microsoft.com/office/drawing/2014/chart" uri="{C3380CC4-5D6E-409C-BE32-E72D297353CC}">
              <c16:uniqueId val="{00000000-7277-4A8C-90CE-49E68F6CBA4A}"/>
            </c:ext>
          </c:extLst>
        </c:ser>
        <c:dLbls>
          <c:dLblPos val="outEnd"/>
          <c:showLegendKey val="0"/>
          <c:showVal val="1"/>
          <c:showCatName val="0"/>
          <c:showSerName val="0"/>
          <c:showPercent val="0"/>
          <c:showBubbleSize val="0"/>
        </c:dLbls>
        <c:gapWidth val="150"/>
        <c:axId val="94556160"/>
        <c:axId val="94558080"/>
      </c:barChart>
      <c:catAx>
        <c:axId val="94556160"/>
        <c:scaling>
          <c:orientation val="minMax"/>
        </c:scaling>
        <c:delete val="0"/>
        <c:axPos val="l"/>
        <c:title>
          <c:tx>
            <c:rich>
              <a:bodyPr rot="-5400000" vert="horz"/>
              <a:lstStyle/>
              <a:p>
                <a:pPr>
                  <a:defRPr sz="900"/>
                </a:pPr>
                <a:r>
                  <a:rPr lang="es-CO" sz="900"/>
                  <a:t>Tipo de prueba</a:t>
                </a:r>
              </a:p>
            </c:rich>
          </c:tx>
          <c:overlay val="0"/>
        </c:title>
        <c:numFmt formatCode="General" sourceLinked="0"/>
        <c:majorTickMark val="out"/>
        <c:minorTickMark val="none"/>
        <c:tickLblPos val="nextTo"/>
        <c:txPr>
          <a:bodyPr/>
          <a:lstStyle/>
          <a:p>
            <a:pPr>
              <a:defRPr sz="900"/>
            </a:pPr>
            <a:endParaRPr lang="en-US"/>
          </a:p>
        </c:txPr>
        <c:crossAx val="94558080"/>
        <c:crosses val="autoZero"/>
        <c:auto val="1"/>
        <c:lblAlgn val="ctr"/>
        <c:lblOffset val="100"/>
        <c:noMultiLvlLbl val="0"/>
      </c:catAx>
      <c:valAx>
        <c:axId val="94558080"/>
        <c:scaling>
          <c:orientation val="minMax"/>
        </c:scaling>
        <c:delete val="0"/>
        <c:axPos val="b"/>
        <c:title>
          <c:tx>
            <c:rich>
              <a:bodyPr/>
              <a:lstStyle/>
              <a:p>
                <a:pPr>
                  <a:defRPr sz="900"/>
                </a:pPr>
                <a:r>
                  <a:rPr lang="es-CO" sz="900"/>
                  <a:t>Porcentaje</a:t>
                </a:r>
              </a:p>
            </c:rich>
          </c:tx>
          <c:overlay val="0"/>
        </c:title>
        <c:numFmt formatCode="0.0" sourceLinked="1"/>
        <c:majorTickMark val="out"/>
        <c:minorTickMark val="none"/>
        <c:tickLblPos val="nextTo"/>
        <c:txPr>
          <a:bodyPr/>
          <a:lstStyle/>
          <a:p>
            <a:pPr>
              <a:defRPr sz="900"/>
            </a:pPr>
            <a:endParaRPr lang="en-US"/>
          </a:p>
        </c:txPr>
        <c:crossAx val="94556160"/>
        <c:crosses val="autoZero"/>
        <c:crossBetween val="between"/>
      </c:valAx>
    </c:plotArea>
    <c:plotVisOnly val="1"/>
    <c:dispBlanksAs val="gap"/>
    <c:showDLblsOverMax val="0"/>
  </c:chart>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Estado_clinico!$A$3:$A$5</c:f>
              <c:strCache>
                <c:ptCount val="3"/>
                <c:pt idx="0">
                  <c:v>Muerto</c:v>
                </c:pt>
                <c:pt idx="1">
                  <c:v>Sida</c:v>
                </c:pt>
                <c:pt idx="2">
                  <c:v>VIH</c:v>
                </c:pt>
              </c:strCache>
            </c:strRef>
          </c:cat>
          <c:val>
            <c:numRef>
              <c:f>Estado_clinico!$C$3:$C$5</c:f>
              <c:numCache>
                <c:formatCode>0.0</c:formatCode>
                <c:ptCount val="3"/>
                <c:pt idx="0">
                  <c:v>0.89965397923875445</c:v>
                </c:pt>
                <c:pt idx="1">
                  <c:v>5.1211072664359865</c:v>
                </c:pt>
                <c:pt idx="2">
                  <c:v>93.979238754325252</c:v>
                </c:pt>
              </c:numCache>
            </c:numRef>
          </c:val>
          <c:extLst>
            <c:ext xmlns:c16="http://schemas.microsoft.com/office/drawing/2014/chart" uri="{C3380CC4-5D6E-409C-BE32-E72D297353CC}">
              <c16:uniqueId val="{00000000-4BBB-46E1-A821-4EF803398B24}"/>
            </c:ext>
          </c:extLst>
        </c:ser>
        <c:dLbls>
          <c:dLblPos val="outEnd"/>
          <c:showLegendKey val="0"/>
          <c:showVal val="1"/>
          <c:showCatName val="0"/>
          <c:showSerName val="0"/>
          <c:showPercent val="0"/>
          <c:showBubbleSize val="0"/>
        </c:dLbls>
        <c:gapWidth val="150"/>
        <c:axId val="57551104"/>
        <c:axId val="57573760"/>
      </c:barChart>
      <c:catAx>
        <c:axId val="57551104"/>
        <c:scaling>
          <c:orientation val="minMax"/>
        </c:scaling>
        <c:delete val="0"/>
        <c:axPos val="b"/>
        <c:title>
          <c:tx>
            <c:rich>
              <a:bodyPr/>
              <a:lstStyle/>
              <a:p>
                <a:pPr>
                  <a:defRPr sz="900"/>
                </a:pPr>
                <a:r>
                  <a:rPr lang="en-US" sz="900"/>
                  <a:t>Estado clínico</a:t>
                </a:r>
              </a:p>
            </c:rich>
          </c:tx>
          <c:overlay val="0"/>
        </c:title>
        <c:numFmt formatCode="General" sourceLinked="0"/>
        <c:majorTickMark val="out"/>
        <c:minorTickMark val="none"/>
        <c:tickLblPos val="nextTo"/>
        <c:txPr>
          <a:bodyPr/>
          <a:lstStyle/>
          <a:p>
            <a:pPr>
              <a:defRPr sz="900"/>
            </a:pPr>
            <a:endParaRPr lang="en-US"/>
          </a:p>
        </c:txPr>
        <c:crossAx val="57573760"/>
        <c:crosses val="autoZero"/>
        <c:auto val="1"/>
        <c:lblAlgn val="ctr"/>
        <c:lblOffset val="100"/>
        <c:noMultiLvlLbl val="0"/>
      </c:catAx>
      <c:valAx>
        <c:axId val="57573760"/>
        <c:scaling>
          <c:orientation val="minMax"/>
        </c:scaling>
        <c:delete val="0"/>
        <c:axPos val="l"/>
        <c:title>
          <c:tx>
            <c:rich>
              <a:bodyPr rot="-5400000" vert="horz"/>
              <a:lstStyle/>
              <a:p>
                <a:pPr>
                  <a:defRPr sz="900"/>
                </a:pPr>
                <a:r>
                  <a:rPr lang="es-CO" sz="900"/>
                  <a:t>Porcentaje</a:t>
                </a:r>
              </a:p>
            </c:rich>
          </c:tx>
          <c:overlay val="0"/>
        </c:title>
        <c:numFmt formatCode="0.0" sourceLinked="1"/>
        <c:majorTickMark val="out"/>
        <c:minorTickMark val="none"/>
        <c:tickLblPos val="nextTo"/>
        <c:txPr>
          <a:bodyPr/>
          <a:lstStyle/>
          <a:p>
            <a:pPr>
              <a:defRPr sz="900"/>
            </a:pPr>
            <a:endParaRPr lang="en-US"/>
          </a:p>
        </c:txPr>
        <c:crossAx val="57551104"/>
        <c:crosses val="autoZero"/>
        <c:crossBetween val="between"/>
      </c:valAx>
    </c:plotArea>
    <c:plotVisOnly val="1"/>
    <c:dispBlanksAs val="gap"/>
    <c:showDLblsOverMax val="0"/>
  </c:chart>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61042179950905"/>
          <c:y val="5.1205251611367152E-2"/>
          <c:w val="0.82903014415755127"/>
          <c:h val="0.65161690565805375"/>
        </c:manualLayout>
      </c:layout>
      <c:barChart>
        <c:barDir val="col"/>
        <c:grouping val="clustered"/>
        <c:varyColors val="0"/>
        <c:ser>
          <c:idx val="0"/>
          <c:order val="0"/>
          <c:tx>
            <c:strRef>
              <c:f>'Edad-CicloVital'!$N$2</c:f>
              <c:strCache>
                <c:ptCount val="1"/>
                <c:pt idx="0">
                  <c:v>% casos</c:v>
                </c:pt>
              </c:strCache>
            </c:strRef>
          </c:tx>
          <c:invertIfNegative val="0"/>
          <c:cat>
            <c:strRef>
              <c:f>'Edad-CicloVital'!$H$4:$H$18</c:f>
              <c:strCache>
                <c:ptCount val="15"/>
                <c:pt idx="0">
                  <c:v>0 A 5</c:v>
                </c:pt>
                <c:pt idx="1">
                  <c:v>5 a 9</c:v>
                </c:pt>
                <c:pt idx="2">
                  <c:v>10 a 14</c:v>
                </c:pt>
                <c:pt idx="3">
                  <c:v>15 a 19</c:v>
                </c:pt>
                <c:pt idx="4">
                  <c:v>20 a 24</c:v>
                </c:pt>
                <c:pt idx="5">
                  <c:v>25 a 29</c:v>
                </c:pt>
                <c:pt idx="6">
                  <c:v>30 a 34</c:v>
                </c:pt>
                <c:pt idx="7">
                  <c:v>35 a 39</c:v>
                </c:pt>
                <c:pt idx="8">
                  <c:v>40 a 44</c:v>
                </c:pt>
                <c:pt idx="9">
                  <c:v>45 a 49</c:v>
                </c:pt>
                <c:pt idx="10">
                  <c:v>50 a 54</c:v>
                </c:pt>
                <c:pt idx="11">
                  <c:v>55 a 59</c:v>
                </c:pt>
                <c:pt idx="12">
                  <c:v>60 a 64</c:v>
                </c:pt>
                <c:pt idx="13">
                  <c:v>65 a 69</c:v>
                </c:pt>
                <c:pt idx="14">
                  <c:v>70 y más</c:v>
                </c:pt>
              </c:strCache>
            </c:strRef>
          </c:cat>
          <c:val>
            <c:numRef>
              <c:f>'Edad-CicloVital'!$N$4:$N$18</c:f>
              <c:numCache>
                <c:formatCode>0.0</c:formatCode>
                <c:ptCount val="15"/>
                <c:pt idx="0">
                  <c:v>0</c:v>
                </c:pt>
                <c:pt idx="1">
                  <c:v>0</c:v>
                </c:pt>
                <c:pt idx="2">
                  <c:v>0</c:v>
                </c:pt>
                <c:pt idx="3">
                  <c:v>4.844290657439446</c:v>
                </c:pt>
                <c:pt idx="4">
                  <c:v>19.238754325259517</c:v>
                </c:pt>
                <c:pt idx="5">
                  <c:v>25.674740484429066</c:v>
                </c:pt>
                <c:pt idx="6">
                  <c:v>17.508650519031139</c:v>
                </c:pt>
                <c:pt idx="7">
                  <c:v>11.211072664359861</c:v>
                </c:pt>
                <c:pt idx="8">
                  <c:v>7.4740484429065734</c:v>
                </c:pt>
                <c:pt idx="9">
                  <c:v>3.3910034602076125</c:v>
                </c:pt>
                <c:pt idx="10">
                  <c:v>3.7370242214532867</c:v>
                </c:pt>
                <c:pt idx="11">
                  <c:v>2.8373702422145328</c:v>
                </c:pt>
                <c:pt idx="12">
                  <c:v>1.7993079584775089</c:v>
                </c:pt>
                <c:pt idx="13">
                  <c:v>1.0380622837370241</c:v>
                </c:pt>
                <c:pt idx="14">
                  <c:v>1.2456747404844291</c:v>
                </c:pt>
              </c:numCache>
            </c:numRef>
          </c:val>
          <c:extLst>
            <c:ext xmlns:c16="http://schemas.microsoft.com/office/drawing/2014/chart" uri="{C3380CC4-5D6E-409C-BE32-E72D297353CC}">
              <c16:uniqueId val="{00000000-0074-4ECD-9486-16139C45FD36}"/>
            </c:ext>
          </c:extLst>
        </c:ser>
        <c:dLbls>
          <c:showLegendKey val="0"/>
          <c:showVal val="0"/>
          <c:showCatName val="0"/>
          <c:showSerName val="0"/>
          <c:showPercent val="0"/>
          <c:showBubbleSize val="0"/>
        </c:dLbls>
        <c:gapWidth val="9"/>
        <c:axId val="57597952"/>
        <c:axId val="57599872"/>
      </c:barChart>
      <c:catAx>
        <c:axId val="57597952"/>
        <c:scaling>
          <c:orientation val="minMax"/>
        </c:scaling>
        <c:delete val="0"/>
        <c:axPos val="b"/>
        <c:title>
          <c:tx>
            <c:rich>
              <a:bodyPr/>
              <a:lstStyle/>
              <a:p>
                <a:pPr>
                  <a:defRPr sz="800"/>
                </a:pPr>
                <a:r>
                  <a:rPr lang="en-US" sz="800"/>
                  <a:t>Grupos de edad</a:t>
                </a:r>
              </a:p>
            </c:rich>
          </c:tx>
          <c:overlay val="0"/>
        </c:title>
        <c:numFmt formatCode="General" sourceLinked="0"/>
        <c:majorTickMark val="out"/>
        <c:minorTickMark val="none"/>
        <c:tickLblPos val="nextTo"/>
        <c:crossAx val="57599872"/>
        <c:crosses val="autoZero"/>
        <c:auto val="1"/>
        <c:lblAlgn val="ctr"/>
        <c:lblOffset val="100"/>
        <c:noMultiLvlLbl val="0"/>
      </c:catAx>
      <c:valAx>
        <c:axId val="57599872"/>
        <c:scaling>
          <c:orientation val="minMax"/>
        </c:scaling>
        <c:delete val="0"/>
        <c:axPos val="l"/>
        <c:title>
          <c:tx>
            <c:rich>
              <a:bodyPr rot="-5400000" vert="horz"/>
              <a:lstStyle/>
              <a:p>
                <a:pPr>
                  <a:defRPr sz="800"/>
                </a:pPr>
                <a:r>
                  <a:rPr lang="en-US" sz="800"/>
                  <a:t>Porcentaje</a:t>
                </a:r>
              </a:p>
            </c:rich>
          </c:tx>
          <c:layout>
            <c:manualLayout>
              <c:xMode val="edge"/>
              <c:yMode val="edge"/>
              <c:x val="1.978239058819278E-2"/>
              <c:y val="0.31100944995266522"/>
            </c:manualLayout>
          </c:layout>
          <c:overlay val="0"/>
        </c:title>
        <c:numFmt formatCode="0.0" sourceLinked="1"/>
        <c:majorTickMark val="out"/>
        <c:minorTickMark val="none"/>
        <c:tickLblPos val="nextTo"/>
        <c:txPr>
          <a:bodyPr/>
          <a:lstStyle/>
          <a:p>
            <a:pPr>
              <a:defRPr sz="800"/>
            </a:pPr>
            <a:endParaRPr lang="en-US"/>
          </a:p>
        </c:txPr>
        <c:crossAx val="57597952"/>
        <c:crosses val="autoZero"/>
        <c:crossBetween val="between"/>
      </c:valAx>
      <c:dTable>
        <c:showHorzBorder val="1"/>
        <c:showVertBorder val="1"/>
        <c:showOutline val="1"/>
        <c:showKeys val="1"/>
        <c:txPr>
          <a:bodyPr/>
          <a:lstStyle/>
          <a:p>
            <a:pPr rtl="0">
              <a:defRPr sz="800"/>
            </a:pPr>
            <a:endParaRPr lang="en-US"/>
          </a:p>
        </c:txPr>
      </c:dTable>
    </c:plotArea>
    <c:plotVisOnly val="1"/>
    <c:dispBlanksAs val="gap"/>
    <c:showDLblsOverMax val="0"/>
  </c:chart>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Mec_transm!$I$2</c:f>
              <c:strCache>
                <c:ptCount val="1"/>
                <c:pt idx="0">
                  <c:v>% casos</c:v>
                </c:pt>
              </c:strCache>
            </c:strRef>
          </c:tx>
          <c:spPr>
            <a:solidFill>
              <a:schemeClr val="accent1"/>
            </a:solidFill>
          </c:spPr>
          <c:invertIfNegative val="0"/>
          <c:cat>
            <c:multiLvlStrRef>
              <c:f>Mec_transm!$B$4:$C$14</c:f>
              <c:multiLvlStrCache>
                <c:ptCount val="11"/>
                <c:lvl>
                  <c:pt idx="0">
                    <c:v>Heterosexual</c:v>
                  </c:pt>
                  <c:pt idx="1">
                    <c:v>Homosexual</c:v>
                  </c:pt>
                  <c:pt idx="2">
                    <c:v>Bisexual</c:v>
                  </c:pt>
                  <c:pt idx="3">
                    <c:v>Materno infantil</c:v>
                  </c:pt>
                  <c:pt idx="4">
                    <c:v>Transfusión sanguínea</c:v>
                  </c:pt>
                  <c:pt idx="5">
                    <c:v>Usuarios drogas IV</c:v>
                  </c:pt>
                  <c:pt idx="6">
                    <c:v>Accidente de trabajo</c:v>
                  </c:pt>
                  <c:pt idx="7">
                    <c:v>Transplante de órganos</c:v>
                  </c:pt>
                  <c:pt idx="8">
                    <c:v>Piercing</c:v>
                  </c:pt>
                  <c:pt idx="9">
                    <c:v>Hemodiálisis</c:v>
                  </c:pt>
                  <c:pt idx="10">
                    <c:v>Tatuajes</c:v>
                  </c:pt>
                </c:lvl>
                <c:lvl>
                  <c:pt idx="0">
                    <c:v>Sexual</c:v>
                  </c:pt>
                  <c:pt idx="4">
                    <c:v>Parenteral</c:v>
                  </c:pt>
                </c:lvl>
              </c:multiLvlStrCache>
            </c:multiLvlStrRef>
          </c:cat>
          <c:val>
            <c:numRef>
              <c:f>Mec_transm!$I$4:$I$14</c:f>
              <c:numCache>
                <c:formatCode>0.0%</c:formatCode>
                <c:ptCount val="11"/>
                <c:pt idx="0">
                  <c:v>0.3681660899653979</c:v>
                </c:pt>
                <c:pt idx="1">
                  <c:v>0.56193771626297573</c:v>
                </c:pt>
                <c:pt idx="2">
                  <c:v>5.4671280276816607E-2</c:v>
                </c:pt>
                <c:pt idx="3">
                  <c:v>0</c:v>
                </c:pt>
                <c:pt idx="4">
                  <c:v>0</c:v>
                </c:pt>
                <c:pt idx="5">
                  <c:v>1.384083044982699E-2</c:v>
                </c:pt>
                <c:pt idx="6">
                  <c:v>0</c:v>
                </c:pt>
                <c:pt idx="7">
                  <c:v>0</c:v>
                </c:pt>
                <c:pt idx="8">
                  <c:v>1.3840830449826989E-3</c:v>
                </c:pt>
                <c:pt idx="9">
                  <c:v>0</c:v>
                </c:pt>
                <c:pt idx="10">
                  <c:v>0</c:v>
                </c:pt>
              </c:numCache>
            </c:numRef>
          </c:val>
          <c:extLst>
            <c:ext xmlns:c16="http://schemas.microsoft.com/office/drawing/2014/chart" uri="{C3380CC4-5D6E-409C-BE32-E72D297353CC}">
              <c16:uniqueId val="{00000000-7A79-43F3-AFDA-EA569C6C84EF}"/>
            </c:ext>
          </c:extLst>
        </c:ser>
        <c:dLbls>
          <c:showLegendKey val="0"/>
          <c:showVal val="0"/>
          <c:showCatName val="0"/>
          <c:showSerName val="0"/>
          <c:showPercent val="0"/>
          <c:showBubbleSize val="0"/>
        </c:dLbls>
        <c:gapWidth val="150"/>
        <c:axId val="57698944"/>
        <c:axId val="57700736"/>
      </c:barChart>
      <c:catAx>
        <c:axId val="57698944"/>
        <c:scaling>
          <c:orientation val="minMax"/>
        </c:scaling>
        <c:delete val="0"/>
        <c:axPos val="b"/>
        <c:numFmt formatCode="General" sourceLinked="0"/>
        <c:majorTickMark val="none"/>
        <c:minorTickMark val="none"/>
        <c:tickLblPos val="nextTo"/>
        <c:txPr>
          <a:bodyPr/>
          <a:lstStyle/>
          <a:p>
            <a:pPr>
              <a:defRPr sz="800"/>
            </a:pPr>
            <a:endParaRPr lang="en-US"/>
          </a:p>
        </c:txPr>
        <c:crossAx val="57700736"/>
        <c:crosses val="autoZero"/>
        <c:auto val="1"/>
        <c:lblAlgn val="ctr"/>
        <c:lblOffset val="100"/>
        <c:noMultiLvlLbl val="0"/>
      </c:catAx>
      <c:valAx>
        <c:axId val="57700736"/>
        <c:scaling>
          <c:orientation val="minMax"/>
        </c:scaling>
        <c:delete val="0"/>
        <c:axPos val="l"/>
        <c:title>
          <c:tx>
            <c:rich>
              <a:bodyPr/>
              <a:lstStyle/>
              <a:p>
                <a:pPr>
                  <a:defRPr/>
                </a:pPr>
                <a:r>
                  <a:rPr lang="es-CO" baseline="0"/>
                  <a:t>% casos</a:t>
                </a:r>
              </a:p>
            </c:rich>
          </c:tx>
          <c:overlay val="0"/>
        </c:title>
        <c:numFmt formatCode="0.0%" sourceLinked="1"/>
        <c:majorTickMark val="none"/>
        <c:minorTickMark val="none"/>
        <c:tickLblPos val="nextTo"/>
        <c:txPr>
          <a:bodyPr/>
          <a:lstStyle/>
          <a:p>
            <a:pPr>
              <a:defRPr sz="800"/>
            </a:pPr>
            <a:endParaRPr lang="en-US"/>
          </a:p>
        </c:txPr>
        <c:crossAx val="57698944"/>
        <c:crosses val="autoZero"/>
        <c:crossBetween val="between"/>
      </c:valAx>
      <c:dTable>
        <c:showHorzBorder val="1"/>
        <c:showVertBorder val="1"/>
        <c:showOutline val="1"/>
        <c:showKeys val="1"/>
        <c:txPr>
          <a:bodyPr/>
          <a:lstStyle/>
          <a:p>
            <a:pPr rtl="0">
              <a:defRPr sz="800"/>
            </a:pPr>
            <a:endParaRPr lang="en-US"/>
          </a:p>
        </c:txPr>
      </c:dTable>
    </c:plotArea>
    <c:plotVisOnly val="1"/>
    <c:dispBlanksAs val="gap"/>
    <c:showDLblsOverMax val="0"/>
  </c:chart>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983995664433963E-2"/>
          <c:y val="1.9385549319559586E-2"/>
          <c:w val="0.93496007384010904"/>
          <c:h val="0.74495893036542782"/>
        </c:manualLayout>
      </c:layout>
      <c:areaChart>
        <c:grouping val="standard"/>
        <c:varyColors val="0"/>
        <c:ser>
          <c:idx val="3"/>
          <c:order val="1"/>
          <c:tx>
            <c:strRef>
              <c:f>Violencias!$A$72</c:f>
              <c:strCache>
                <c:ptCount val="1"/>
                <c:pt idx="0">
                  <c:v>Percentil 75</c:v>
                </c:pt>
              </c:strCache>
            </c:strRef>
          </c:tx>
          <c:spPr>
            <a:solidFill>
              <a:srgbClr val="C00000"/>
            </a:solidFill>
            <a:ln w="25400">
              <a:solidFill>
                <a:srgbClr val="FF0000"/>
              </a:solidFill>
              <a:prstDash val="solid"/>
            </a:ln>
          </c:spPr>
          <c:val>
            <c:numRef>
              <c:f>Violencias!$B$72:$BA$72</c:f>
              <c:numCache>
                <c:formatCode>0.0</c:formatCode>
                <c:ptCount val="52"/>
                <c:pt idx="0">
                  <c:v>319</c:v>
                </c:pt>
                <c:pt idx="1">
                  <c:v>207</c:v>
                </c:pt>
                <c:pt idx="2">
                  <c:v>262</c:v>
                </c:pt>
                <c:pt idx="3">
                  <c:v>267</c:v>
                </c:pt>
                <c:pt idx="4">
                  <c:v>268</c:v>
                </c:pt>
                <c:pt idx="5">
                  <c:v>272</c:v>
                </c:pt>
                <c:pt idx="6">
                  <c:v>161</c:v>
                </c:pt>
                <c:pt idx="7">
                  <c:v>278</c:v>
                </c:pt>
                <c:pt idx="8">
                  <c:v>285</c:v>
                </c:pt>
                <c:pt idx="9">
                  <c:v>289</c:v>
                </c:pt>
                <c:pt idx="10">
                  <c:v>306</c:v>
                </c:pt>
                <c:pt idx="11">
                  <c:v>208</c:v>
                </c:pt>
                <c:pt idx="12">
                  <c:v>102</c:v>
                </c:pt>
                <c:pt idx="13">
                  <c:v>303</c:v>
                </c:pt>
                <c:pt idx="14">
                  <c:v>258</c:v>
                </c:pt>
                <c:pt idx="15">
                  <c:v>233</c:v>
                </c:pt>
                <c:pt idx="16">
                  <c:v>248</c:v>
                </c:pt>
                <c:pt idx="17">
                  <c:v>251</c:v>
                </c:pt>
                <c:pt idx="18">
                  <c:v>287</c:v>
                </c:pt>
                <c:pt idx="19">
                  <c:v>307</c:v>
                </c:pt>
                <c:pt idx="20">
                  <c:v>240</c:v>
                </c:pt>
                <c:pt idx="21">
                  <c:v>258</c:v>
                </c:pt>
                <c:pt idx="22">
                  <c:v>245</c:v>
                </c:pt>
                <c:pt idx="23">
                  <c:v>298</c:v>
                </c:pt>
                <c:pt idx="24">
                  <c:v>244</c:v>
                </c:pt>
                <c:pt idx="25">
                  <c:v>262</c:v>
                </c:pt>
                <c:pt idx="26">
                  <c:v>285</c:v>
                </c:pt>
                <c:pt idx="27">
                  <c:v>259</c:v>
                </c:pt>
                <c:pt idx="28">
                  <c:v>234</c:v>
                </c:pt>
                <c:pt idx="29">
                  <c:v>217</c:v>
                </c:pt>
                <c:pt idx="30">
                  <c:v>273</c:v>
                </c:pt>
                <c:pt idx="31">
                  <c:v>223</c:v>
                </c:pt>
                <c:pt idx="32">
                  <c:v>288</c:v>
                </c:pt>
                <c:pt idx="33">
                  <c:v>215</c:v>
                </c:pt>
                <c:pt idx="34">
                  <c:v>280</c:v>
                </c:pt>
                <c:pt idx="35">
                  <c:v>271</c:v>
                </c:pt>
                <c:pt idx="36">
                  <c:v>247</c:v>
                </c:pt>
                <c:pt idx="37">
                  <c:v>282</c:v>
                </c:pt>
                <c:pt idx="38">
                  <c:v>165</c:v>
                </c:pt>
                <c:pt idx="39">
                  <c:v>227</c:v>
                </c:pt>
                <c:pt idx="40">
                  <c:v>174</c:v>
                </c:pt>
                <c:pt idx="41">
                  <c:v>161.25</c:v>
                </c:pt>
                <c:pt idx="42">
                  <c:v>195.5</c:v>
                </c:pt>
                <c:pt idx="43">
                  <c:v>168</c:v>
                </c:pt>
                <c:pt idx="44">
                  <c:v>272.5</c:v>
                </c:pt>
                <c:pt idx="45">
                  <c:v>282.25</c:v>
                </c:pt>
                <c:pt idx="46">
                  <c:v>310.75</c:v>
                </c:pt>
                <c:pt idx="47">
                  <c:v>298.25</c:v>
                </c:pt>
                <c:pt idx="48">
                  <c:v>183.25</c:v>
                </c:pt>
                <c:pt idx="49">
                  <c:v>192.75</c:v>
                </c:pt>
                <c:pt idx="50">
                  <c:v>154.5</c:v>
                </c:pt>
                <c:pt idx="51">
                  <c:v>130</c:v>
                </c:pt>
              </c:numCache>
            </c:numRef>
          </c:val>
          <c:extLst>
            <c:ext xmlns:c16="http://schemas.microsoft.com/office/drawing/2014/chart" uri="{C3380CC4-5D6E-409C-BE32-E72D297353CC}">
              <c16:uniqueId val="{00000000-611C-410D-9D16-C9A95BB1B482}"/>
            </c:ext>
          </c:extLst>
        </c:ser>
        <c:ser>
          <c:idx val="1"/>
          <c:order val="2"/>
          <c:tx>
            <c:strRef>
              <c:f>Violencias!$A$70</c:f>
              <c:strCache>
                <c:ptCount val="1"/>
                <c:pt idx="0">
                  <c:v>Mediana</c:v>
                </c:pt>
              </c:strCache>
            </c:strRef>
          </c:tx>
          <c:spPr>
            <a:ln w="28575" cap="rnd">
              <a:solidFill>
                <a:schemeClr val="accent4"/>
              </a:solidFill>
              <a:round/>
            </a:ln>
            <a:effectLst/>
          </c:spPr>
          <c:val>
            <c:numRef>
              <c:f>Violencias!$B$70:$BA$70</c:f>
              <c:numCache>
                <c:formatCode>0.0</c:formatCode>
                <c:ptCount val="52"/>
                <c:pt idx="0">
                  <c:v>195</c:v>
                </c:pt>
                <c:pt idx="1">
                  <c:v>159</c:v>
                </c:pt>
                <c:pt idx="2">
                  <c:v>217</c:v>
                </c:pt>
                <c:pt idx="3">
                  <c:v>188</c:v>
                </c:pt>
                <c:pt idx="4">
                  <c:v>268</c:v>
                </c:pt>
                <c:pt idx="5">
                  <c:v>254</c:v>
                </c:pt>
                <c:pt idx="6">
                  <c:v>239</c:v>
                </c:pt>
                <c:pt idx="7">
                  <c:v>238</c:v>
                </c:pt>
                <c:pt idx="8">
                  <c:v>252</c:v>
                </c:pt>
                <c:pt idx="9">
                  <c:v>208</c:v>
                </c:pt>
                <c:pt idx="10">
                  <c:v>232</c:v>
                </c:pt>
                <c:pt idx="11">
                  <c:v>194</c:v>
                </c:pt>
                <c:pt idx="12">
                  <c:v>142</c:v>
                </c:pt>
                <c:pt idx="13">
                  <c:v>205</c:v>
                </c:pt>
                <c:pt idx="14">
                  <c:v>143</c:v>
                </c:pt>
                <c:pt idx="15">
                  <c:v>153</c:v>
                </c:pt>
                <c:pt idx="16">
                  <c:v>227</c:v>
                </c:pt>
                <c:pt idx="17">
                  <c:v>236</c:v>
                </c:pt>
                <c:pt idx="18">
                  <c:v>285</c:v>
                </c:pt>
                <c:pt idx="19">
                  <c:v>249</c:v>
                </c:pt>
                <c:pt idx="20">
                  <c:v>240</c:v>
                </c:pt>
                <c:pt idx="21">
                  <c:v>249</c:v>
                </c:pt>
                <c:pt idx="22">
                  <c:v>217</c:v>
                </c:pt>
                <c:pt idx="23">
                  <c:v>246</c:v>
                </c:pt>
                <c:pt idx="24">
                  <c:v>240</c:v>
                </c:pt>
                <c:pt idx="25">
                  <c:v>218</c:v>
                </c:pt>
                <c:pt idx="26">
                  <c:v>237</c:v>
                </c:pt>
                <c:pt idx="27">
                  <c:v>257</c:v>
                </c:pt>
                <c:pt idx="28">
                  <c:v>217</c:v>
                </c:pt>
                <c:pt idx="29">
                  <c:v>201</c:v>
                </c:pt>
                <c:pt idx="30">
                  <c:v>204</c:v>
                </c:pt>
                <c:pt idx="31">
                  <c:v>145</c:v>
                </c:pt>
                <c:pt idx="32">
                  <c:v>147</c:v>
                </c:pt>
                <c:pt idx="33">
                  <c:v>153</c:v>
                </c:pt>
                <c:pt idx="34">
                  <c:v>174</c:v>
                </c:pt>
                <c:pt idx="35">
                  <c:v>161</c:v>
                </c:pt>
                <c:pt idx="36">
                  <c:v>180</c:v>
                </c:pt>
                <c:pt idx="37">
                  <c:v>188</c:v>
                </c:pt>
                <c:pt idx="38">
                  <c:v>165</c:v>
                </c:pt>
                <c:pt idx="39">
                  <c:v>201</c:v>
                </c:pt>
                <c:pt idx="40">
                  <c:v>130</c:v>
                </c:pt>
                <c:pt idx="41">
                  <c:v>140</c:v>
                </c:pt>
                <c:pt idx="42">
                  <c:v>278</c:v>
                </c:pt>
                <c:pt idx="43">
                  <c:v>168</c:v>
                </c:pt>
                <c:pt idx="44">
                  <c:v>211.5</c:v>
                </c:pt>
                <c:pt idx="45">
                  <c:v>200.5</c:v>
                </c:pt>
                <c:pt idx="46">
                  <c:v>222</c:v>
                </c:pt>
                <c:pt idx="47">
                  <c:v>214</c:v>
                </c:pt>
                <c:pt idx="48">
                  <c:v>159.5</c:v>
                </c:pt>
                <c:pt idx="49">
                  <c:v>141.5</c:v>
                </c:pt>
                <c:pt idx="50">
                  <c:v>126.5</c:v>
                </c:pt>
                <c:pt idx="51">
                  <c:v>115.5</c:v>
                </c:pt>
              </c:numCache>
            </c:numRef>
          </c:val>
          <c:extLst>
            <c:ext xmlns:c16="http://schemas.microsoft.com/office/drawing/2014/chart" uri="{C3380CC4-5D6E-409C-BE32-E72D297353CC}">
              <c16:uniqueId val="{00000001-611C-410D-9D16-C9A95BB1B482}"/>
            </c:ext>
          </c:extLst>
        </c:ser>
        <c:ser>
          <c:idx val="2"/>
          <c:order val="3"/>
          <c:tx>
            <c:strRef>
              <c:f>Violencias!$A$71</c:f>
              <c:strCache>
                <c:ptCount val="1"/>
                <c:pt idx="0">
                  <c:v>Percentil 25</c:v>
                </c:pt>
              </c:strCache>
            </c:strRef>
          </c:tx>
          <c:spPr>
            <a:solidFill>
              <a:srgbClr val="92D050"/>
            </a:solidFill>
            <a:ln w="28575" cap="rnd">
              <a:solidFill>
                <a:schemeClr val="accent6"/>
              </a:solidFill>
              <a:round/>
            </a:ln>
            <a:effectLst/>
          </c:spPr>
          <c:val>
            <c:numRef>
              <c:f>Violencias!$B$71:$BA$71</c:f>
              <c:numCache>
                <c:formatCode>0.0</c:formatCode>
                <c:ptCount val="52"/>
                <c:pt idx="0">
                  <c:v>116</c:v>
                </c:pt>
                <c:pt idx="1">
                  <c:v>84</c:v>
                </c:pt>
                <c:pt idx="2">
                  <c:v>127</c:v>
                </c:pt>
                <c:pt idx="3">
                  <c:v>129</c:v>
                </c:pt>
                <c:pt idx="4">
                  <c:v>268</c:v>
                </c:pt>
                <c:pt idx="5">
                  <c:v>135</c:v>
                </c:pt>
                <c:pt idx="6">
                  <c:v>161</c:v>
                </c:pt>
                <c:pt idx="7">
                  <c:v>177</c:v>
                </c:pt>
                <c:pt idx="8">
                  <c:v>167</c:v>
                </c:pt>
                <c:pt idx="9">
                  <c:v>157</c:v>
                </c:pt>
                <c:pt idx="10">
                  <c:v>159</c:v>
                </c:pt>
                <c:pt idx="11">
                  <c:v>190</c:v>
                </c:pt>
                <c:pt idx="12">
                  <c:v>102</c:v>
                </c:pt>
                <c:pt idx="13">
                  <c:v>160</c:v>
                </c:pt>
                <c:pt idx="14">
                  <c:v>126</c:v>
                </c:pt>
                <c:pt idx="15">
                  <c:v>129</c:v>
                </c:pt>
                <c:pt idx="16">
                  <c:v>157</c:v>
                </c:pt>
                <c:pt idx="17">
                  <c:v>170</c:v>
                </c:pt>
                <c:pt idx="18">
                  <c:v>178</c:v>
                </c:pt>
                <c:pt idx="19">
                  <c:v>176</c:v>
                </c:pt>
                <c:pt idx="20">
                  <c:v>196</c:v>
                </c:pt>
                <c:pt idx="21">
                  <c:v>142</c:v>
                </c:pt>
                <c:pt idx="22">
                  <c:v>160</c:v>
                </c:pt>
                <c:pt idx="23">
                  <c:v>163</c:v>
                </c:pt>
                <c:pt idx="24">
                  <c:v>160</c:v>
                </c:pt>
                <c:pt idx="25">
                  <c:v>136</c:v>
                </c:pt>
                <c:pt idx="26">
                  <c:v>136</c:v>
                </c:pt>
                <c:pt idx="27">
                  <c:v>151</c:v>
                </c:pt>
                <c:pt idx="28">
                  <c:v>151</c:v>
                </c:pt>
                <c:pt idx="29">
                  <c:v>151</c:v>
                </c:pt>
                <c:pt idx="30">
                  <c:v>145</c:v>
                </c:pt>
                <c:pt idx="31">
                  <c:v>118</c:v>
                </c:pt>
                <c:pt idx="32">
                  <c:v>102</c:v>
                </c:pt>
                <c:pt idx="33">
                  <c:v>98</c:v>
                </c:pt>
                <c:pt idx="34">
                  <c:v>92</c:v>
                </c:pt>
                <c:pt idx="35">
                  <c:v>87</c:v>
                </c:pt>
                <c:pt idx="36">
                  <c:v>171</c:v>
                </c:pt>
                <c:pt idx="37">
                  <c:v>156</c:v>
                </c:pt>
                <c:pt idx="38">
                  <c:v>165</c:v>
                </c:pt>
                <c:pt idx="39">
                  <c:v>153</c:v>
                </c:pt>
                <c:pt idx="40">
                  <c:v>118</c:v>
                </c:pt>
                <c:pt idx="41">
                  <c:v>132.5</c:v>
                </c:pt>
                <c:pt idx="42">
                  <c:v>147.25</c:v>
                </c:pt>
                <c:pt idx="43">
                  <c:v>168</c:v>
                </c:pt>
                <c:pt idx="44">
                  <c:v>139.75</c:v>
                </c:pt>
                <c:pt idx="45">
                  <c:v>120.75</c:v>
                </c:pt>
                <c:pt idx="46">
                  <c:v>142</c:v>
                </c:pt>
                <c:pt idx="47">
                  <c:v>132</c:v>
                </c:pt>
                <c:pt idx="48">
                  <c:v>147</c:v>
                </c:pt>
                <c:pt idx="49">
                  <c:v>108.25</c:v>
                </c:pt>
                <c:pt idx="50">
                  <c:v>114.25</c:v>
                </c:pt>
                <c:pt idx="51">
                  <c:v>103.5</c:v>
                </c:pt>
              </c:numCache>
            </c:numRef>
          </c:val>
          <c:extLst>
            <c:ext xmlns:c16="http://schemas.microsoft.com/office/drawing/2014/chart" uri="{C3380CC4-5D6E-409C-BE32-E72D297353CC}">
              <c16:uniqueId val="{00000002-611C-410D-9D16-C9A95BB1B482}"/>
            </c:ext>
          </c:extLst>
        </c:ser>
        <c:dLbls>
          <c:showLegendKey val="0"/>
          <c:showVal val="0"/>
          <c:showCatName val="0"/>
          <c:showSerName val="0"/>
          <c:showPercent val="0"/>
          <c:showBubbleSize val="0"/>
        </c:dLbls>
        <c:axId val="1071786720"/>
        <c:axId val="1129430688"/>
      </c:areaChart>
      <c:scatterChart>
        <c:scatterStyle val="lineMarker"/>
        <c:varyColors val="0"/>
        <c:ser>
          <c:idx val="0"/>
          <c:order val="0"/>
          <c:tx>
            <c:strRef>
              <c:f>Violencias!$A$69</c:f>
              <c:strCache>
                <c:ptCount val="1"/>
                <c:pt idx="0">
                  <c:v>2022</c:v>
                </c:pt>
              </c:strCache>
            </c:strRef>
          </c:tx>
          <c:spPr>
            <a:ln w="19050">
              <a:solidFill>
                <a:schemeClr val="tx1"/>
              </a:solidFill>
            </a:ln>
          </c:spPr>
          <c:marker>
            <c:symbol val="circle"/>
            <c:size val="5"/>
            <c:spPr>
              <a:solidFill>
                <a:schemeClr val="tx1"/>
              </a:solidFill>
              <a:ln w="9525">
                <a:solidFill>
                  <a:schemeClr val="tx1"/>
                </a:solidFill>
                <a:prstDash val="sysDash"/>
              </a:ln>
              <a:effectLst/>
            </c:spPr>
          </c:marker>
          <c:yVal>
            <c:numRef>
              <c:f>Violencias!$B$69:$BA$69</c:f>
              <c:numCache>
                <c:formatCode>General</c:formatCode>
                <c:ptCount val="52"/>
                <c:pt idx="0">
                  <c:v>116</c:v>
                </c:pt>
                <c:pt idx="1">
                  <c:v>84</c:v>
                </c:pt>
                <c:pt idx="2">
                  <c:v>127</c:v>
                </c:pt>
                <c:pt idx="3">
                  <c:v>129</c:v>
                </c:pt>
                <c:pt idx="4">
                  <c:v>147</c:v>
                </c:pt>
                <c:pt idx="5">
                  <c:v>135</c:v>
                </c:pt>
                <c:pt idx="6">
                  <c:v>161</c:v>
                </c:pt>
                <c:pt idx="7">
                  <c:v>177</c:v>
                </c:pt>
                <c:pt idx="8">
                  <c:v>167</c:v>
                </c:pt>
                <c:pt idx="9">
                  <c:v>157</c:v>
                </c:pt>
                <c:pt idx="10">
                  <c:v>159</c:v>
                </c:pt>
                <c:pt idx="11">
                  <c:v>190</c:v>
                </c:pt>
                <c:pt idx="12">
                  <c:v>165</c:v>
                </c:pt>
                <c:pt idx="13">
                  <c:v>205</c:v>
                </c:pt>
                <c:pt idx="14">
                  <c:v>143</c:v>
                </c:pt>
                <c:pt idx="15">
                  <c:v>153</c:v>
                </c:pt>
                <c:pt idx="16">
                  <c:v>157</c:v>
                </c:pt>
                <c:pt idx="17">
                  <c:v>170</c:v>
                </c:pt>
                <c:pt idx="18">
                  <c:v>178</c:v>
                </c:pt>
                <c:pt idx="19">
                  <c:v>176</c:v>
                </c:pt>
                <c:pt idx="20">
                  <c:v>196</c:v>
                </c:pt>
                <c:pt idx="21">
                  <c:v>142</c:v>
                </c:pt>
                <c:pt idx="22">
                  <c:v>141</c:v>
                </c:pt>
                <c:pt idx="23">
                  <c:v>163</c:v>
                </c:pt>
                <c:pt idx="24">
                  <c:v>160</c:v>
                </c:pt>
                <c:pt idx="25">
                  <c:v>134</c:v>
                </c:pt>
                <c:pt idx="26">
                  <c:v>136</c:v>
                </c:pt>
                <c:pt idx="27">
                  <c:v>151</c:v>
                </c:pt>
                <c:pt idx="28">
                  <c:v>151</c:v>
                </c:pt>
                <c:pt idx="29">
                  <c:v>151</c:v>
                </c:pt>
                <c:pt idx="30">
                  <c:v>145</c:v>
                </c:pt>
                <c:pt idx="31">
                  <c:v>145</c:v>
                </c:pt>
                <c:pt idx="32">
                  <c:v>147</c:v>
                </c:pt>
                <c:pt idx="33">
                  <c:v>153</c:v>
                </c:pt>
                <c:pt idx="34">
                  <c:v>174</c:v>
                </c:pt>
                <c:pt idx="35">
                  <c:v>161</c:v>
                </c:pt>
                <c:pt idx="36">
                  <c:v>180</c:v>
                </c:pt>
                <c:pt idx="37">
                  <c:v>188</c:v>
                </c:pt>
                <c:pt idx="38">
                  <c:v>165</c:v>
                </c:pt>
                <c:pt idx="39">
                  <c:v>201</c:v>
                </c:pt>
              </c:numCache>
            </c:numRef>
          </c:yVal>
          <c:smooth val="0"/>
          <c:extLst>
            <c:ext xmlns:c16="http://schemas.microsoft.com/office/drawing/2014/chart" uri="{C3380CC4-5D6E-409C-BE32-E72D297353CC}">
              <c16:uniqueId val="{00000003-611C-410D-9D16-C9A95BB1B482}"/>
            </c:ext>
          </c:extLst>
        </c:ser>
        <c:dLbls>
          <c:showLegendKey val="0"/>
          <c:showVal val="0"/>
          <c:showCatName val="0"/>
          <c:showSerName val="0"/>
          <c:showPercent val="0"/>
          <c:showBubbleSize val="0"/>
        </c:dLbls>
        <c:axId val="1071786720"/>
        <c:axId val="1129430688"/>
      </c:scatterChart>
      <c:catAx>
        <c:axId val="1071786720"/>
        <c:scaling>
          <c:orientation val="minMax"/>
        </c:scaling>
        <c:delete val="0"/>
        <c:axPos val="b"/>
        <c:title>
          <c:tx>
            <c:rich>
              <a:bodyPr/>
              <a:lstStyle/>
              <a:p>
                <a:pPr>
                  <a:defRPr/>
                </a:pPr>
                <a:r>
                  <a:rPr lang="en-US"/>
                  <a:t>Semana Epidemiológica</a:t>
                </a:r>
              </a:p>
            </c:rich>
          </c:tx>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b="1"/>
            </a:pPr>
            <a:endParaRPr lang="en-US"/>
          </a:p>
        </c:txPr>
        <c:crossAx val="1129430688"/>
        <c:crosses val="autoZero"/>
        <c:auto val="1"/>
        <c:lblAlgn val="ctr"/>
        <c:lblOffset val="100"/>
        <c:noMultiLvlLbl val="0"/>
      </c:catAx>
      <c:valAx>
        <c:axId val="1129430688"/>
        <c:scaling>
          <c:orientation val="minMax"/>
        </c:scaling>
        <c:delete val="0"/>
        <c:axPos val="l"/>
        <c:majorGridlines>
          <c:spPr>
            <a:ln w="9525" cap="flat" cmpd="sng" algn="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round/>
            </a:ln>
            <a:effectLst/>
          </c:spPr>
        </c:majorGridlines>
        <c:numFmt formatCode="0" sourceLinked="0"/>
        <c:majorTickMark val="none"/>
        <c:minorTickMark val="none"/>
        <c:tickLblPos val="nextTo"/>
        <c:spPr>
          <a:ln w="6350">
            <a:noFill/>
          </a:ln>
        </c:spPr>
        <c:txPr>
          <a:bodyPr rot="-60000000" vert="horz"/>
          <a:lstStyle/>
          <a:p>
            <a:pPr>
              <a:defRPr b="1"/>
            </a:pPr>
            <a:endParaRPr lang="en-US"/>
          </a:p>
        </c:txPr>
        <c:crossAx val="1071786720"/>
        <c:crosses val="autoZero"/>
        <c:crossBetween val="between"/>
      </c:valAx>
      <c:spPr>
        <a:noFill/>
        <a:ln w="25400">
          <a:noFill/>
        </a:ln>
      </c:spPr>
    </c:plotArea>
    <c:legend>
      <c:legendPos val="b"/>
      <c:overlay val="0"/>
      <c:spPr>
        <a:noFill/>
        <a:ln w="25400">
          <a:noFill/>
        </a:ln>
      </c:spPr>
      <c:txPr>
        <a:bodyPr rot="0" vert="horz"/>
        <a:lstStyle/>
        <a:p>
          <a:pPr>
            <a:defRPr b="1"/>
          </a:pPr>
          <a:endParaRPr lang="en-US"/>
        </a:p>
      </c:txPr>
    </c:legend>
    <c:plotVisOnly val="1"/>
    <c:dispBlanksAs val="gap"/>
    <c:showDLblsOverMax val="0"/>
  </c:chart>
  <c:spPr>
    <a:noFill/>
    <a:ln w="9525" cap="flat" cmpd="sng" algn="ctr">
      <a:noFill/>
      <a:round/>
    </a:ln>
    <a:effectLst/>
  </c:spPr>
  <c:txPr>
    <a:bodyPr/>
    <a:lstStyle/>
    <a:p>
      <a:pPr>
        <a:defRPr>
          <a:solidFill>
            <a:sysClr val="windowText" lastClr="000000"/>
          </a:solidFill>
          <a:latin typeface="Arial Narrow" panose="020B0606020202030204" pitchFamily="34" charset="0"/>
        </a:defRPr>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0575543517479004E-2"/>
          <c:y val="0.10449376703319894"/>
          <c:w val="0.91216257555929925"/>
          <c:h val="0.69518532240331021"/>
        </c:manualLayout>
      </c:layout>
      <c:lineChart>
        <c:grouping val="standard"/>
        <c:varyColors val="0"/>
        <c:ser>
          <c:idx val="0"/>
          <c:order val="0"/>
          <c:tx>
            <c:v>2018</c:v>
          </c:tx>
          <c:spPr>
            <a:ln w="28575">
              <a:solidFill>
                <a:srgbClr val="C00000"/>
              </a:solidFill>
            </a:ln>
          </c:spPr>
          <c:marker>
            <c:symbol val="none"/>
          </c:marker>
          <c:val>
            <c:numRef>
              <c:f>Violencias!$B$65:$BA$65</c:f>
              <c:numCache>
                <c:formatCode>General</c:formatCode>
                <c:ptCount val="52"/>
                <c:pt idx="0">
                  <c:v>812</c:v>
                </c:pt>
                <c:pt idx="1">
                  <c:v>159</c:v>
                </c:pt>
                <c:pt idx="2">
                  <c:v>217</c:v>
                </c:pt>
                <c:pt idx="3">
                  <c:v>188</c:v>
                </c:pt>
                <c:pt idx="4">
                  <c:v>268</c:v>
                </c:pt>
                <c:pt idx="5">
                  <c:v>254</c:v>
                </c:pt>
                <c:pt idx="6">
                  <c:v>239</c:v>
                </c:pt>
                <c:pt idx="7">
                  <c:v>238</c:v>
                </c:pt>
                <c:pt idx="8">
                  <c:v>252</c:v>
                </c:pt>
                <c:pt idx="9">
                  <c:v>208</c:v>
                </c:pt>
                <c:pt idx="10">
                  <c:v>232</c:v>
                </c:pt>
                <c:pt idx="11">
                  <c:v>208</c:v>
                </c:pt>
                <c:pt idx="12">
                  <c:v>142</c:v>
                </c:pt>
                <c:pt idx="13">
                  <c:v>303</c:v>
                </c:pt>
                <c:pt idx="14">
                  <c:v>258</c:v>
                </c:pt>
                <c:pt idx="15">
                  <c:v>273</c:v>
                </c:pt>
                <c:pt idx="16">
                  <c:v>248</c:v>
                </c:pt>
                <c:pt idx="17">
                  <c:v>236</c:v>
                </c:pt>
                <c:pt idx="18">
                  <c:v>287</c:v>
                </c:pt>
                <c:pt idx="19">
                  <c:v>249</c:v>
                </c:pt>
                <c:pt idx="20">
                  <c:v>240</c:v>
                </c:pt>
                <c:pt idx="21">
                  <c:v>249</c:v>
                </c:pt>
                <c:pt idx="22">
                  <c:v>217</c:v>
                </c:pt>
                <c:pt idx="23">
                  <c:v>246</c:v>
                </c:pt>
                <c:pt idx="24">
                  <c:v>240</c:v>
                </c:pt>
                <c:pt idx="25">
                  <c:v>218</c:v>
                </c:pt>
                <c:pt idx="26">
                  <c:v>237</c:v>
                </c:pt>
                <c:pt idx="27">
                  <c:v>259</c:v>
                </c:pt>
                <c:pt idx="28">
                  <c:v>217</c:v>
                </c:pt>
                <c:pt idx="29">
                  <c:v>217</c:v>
                </c:pt>
                <c:pt idx="30">
                  <c:v>273</c:v>
                </c:pt>
                <c:pt idx="31">
                  <c:v>223</c:v>
                </c:pt>
                <c:pt idx="32">
                  <c:v>288</c:v>
                </c:pt>
                <c:pt idx="33">
                  <c:v>215</c:v>
                </c:pt>
                <c:pt idx="34">
                  <c:v>280</c:v>
                </c:pt>
                <c:pt idx="35">
                  <c:v>271</c:v>
                </c:pt>
                <c:pt idx="36">
                  <c:v>247</c:v>
                </c:pt>
                <c:pt idx="37">
                  <c:v>282</c:v>
                </c:pt>
                <c:pt idx="38">
                  <c:v>257</c:v>
                </c:pt>
                <c:pt idx="39">
                  <c:v>297</c:v>
                </c:pt>
                <c:pt idx="40">
                  <c:v>273</c:v>
                </c:pt>
                <c:pt idx="41">
                  <c:v>219</c:v>
                </c:pt>
                <c:pt idx="42">
                  <c:v>278</c:v>
                </c:pt>
                <c:pt idx="43">
                  <c:v>292</c:v>
                </c:pt>
                <c:pt idx="44">
                  <c:v>280</c:v>
                </c:pt>
                <c:pt idx="45">
                  <c:v>295</c:v>
                </c:pt>
                <c:pt idx="46">
                  <c:v>293</c:v>
                </c:pt>
                <c:pt idx="47">
                  <c:v>326</c:v>
                </c:pt>
                <c:pt idx="48">
                  <c:v>232</c:v>
                </c:pt>
                <c:pt idx="49">
                  <c:v>255</c:v>
                </c:pt>
                <c:pt idx="50">
                  <c:v>207</c:v>
                </c:pt>
                <c:pt idx="51">
                  <c:v>172</c:v>
                </c:pt>
              </c:numCache>
            </c:numRef>
          </c:val>
          <c:smooth val="0"/>
          <c:extLst>
            <c:ext xmlns:c16="http://schemas.microsoft.com/office/drawing/2014/chart" uri="{C3380CC4-5D6E-409C-BE32-E72D297353CC}">
              <c16:uniqueId val="{00000000-BFFF-499C-ADFD-26CEB3B1622B}"/>
            </c:ext>
          </c:extLst>
        </c:ser>
        <c:ser>
          <c:idx val="1"/>
          <c:order val="1"/>
          <c:tx>
            <c:v>2019</c:v>
          </c:tx>
          <c:spPr>
            <a:ln w="28575">
              <a:solidFill>
                <a:srgbClr val="00B050"/>
              </a:solidFill>
            </a:ln>
          </c:spPr>
          <c:marker>
            <c:symbol val="none"/>
          </c:marker>
          <c:val>
            <c:numRef>
              <c:f>Violencias!$B$66:$BA$66</c:f>
              <c:numCache>
                <c:formatCode>General</c:formatCode>
                <c:ptCount val="52"/>
                <c:pt idx="0">
                  <c:v>319</c:v>
                </c:pt>
                <c:pt idx="1">
                  <c:v>207</c:v>
                </c:pt>
                <c:pt idx="2">
                  <c:v>275</c:v>
                </c:pt>
                <c:pt idx="3">
                  <c:v>267</c:v>
                </c:pt>
                <c:pt idx="4">
                  <c:v>286</c:v>
                </c:pt>
                <c:pt idx="5">
                  <c:v>278</c:v>
                </c:pt>
                <c:pt idx="6">
                  <c:v>276</c:v>
                </c:pt>
                <c:pt idx="7">
                  <c:v>278</c:v>
                </c:pt>
                <c:pt idx="8">
                  <c:v>285</c:v>
                </c:pt>
                <c:pt idx="9">
                  <c:v>289</c:v>
                </c:pt>
                <c:pt idx="10">
                  <c:v>306</c:v>
                </c:pt>
                <c:pt idx="11">
                  <c:v>329</c:v>
                </c:pt>
                <c:pt idx="12">
                  <c:v>275</c:v>
                </c:pt>
                <c:pt idx="13">
                  <c:v>394</c:v>
                </c:pt>
                <c:pt idx="14">
                  <c:v>326</c:v>
                </c:pt>
                <c:pt idx="15">
                  <c:v>129</c:v>
                </c:pt>
                <c:pt idx="16">
                  <c:v>310</c:v>
                </c:pt>
                <c:pt idx="17">
                  <c:v>308</c:v>
                </c:pt>
                <c:pt idx="18">
                  <c:v>356</c:v>
                </c:pt>
                <c:pt idx="19">
                  <c:v>317</c:v>
                </c:pt>
                <c:pt idx="20">
                  <c:v>320</c:v>
                </c:pt>
                <c:pt idx="21">
                  <c:v>284</c:v>
                </c:pt>
                <c:pt idx="22">
                  <c:v>273</c:v>
                </c:pt>
                <c:pt idx="23">
                  <c:v>322</c:v>
                </c:pt>
                <c:pt idx="24">
                  <c:v>315</c:v>
                </c:pt>
                <c:pt idx="25">
                  <c:v>280</c:v>
                </c:pt>
                <c:pt idx="26">
                  <c:v>285</c:v>
                </c:pt>
                <c:pt idx="27">
                  <c:v>320</c:v>
                </c:pt>
                <c:pt idx="28">
                  <c:v>330</c:v>
                </c:pt>
                <c:pt idx="29">
                  <c:v>368</c:v>
                </c:pt>
                <c:pt idx="30">
                  <c:v>302</c:v>
                </c:pt>
                <c:pt idx="31">
                  <c:v>358</c:v>
                </c:pt>
                <c:pt idx="32">
                  <c:v>346</c:v>
                </c:pt>
                <c:pt idx="33">
                  <c:v>315</c:v>
                </c:pt>
                <c:pt idx="34">
                  <c:v>369</c:v>
                </c:pt>
                <c:pt idx="35">
                  <c:v>396</c:v>
                </c:pt>
                <c:pt idx="36">
                  <c:v>365</c:v>
                </c:pt>
                <c:pt idx="37">
                  <c:v>332</c:v>
                </c:pt>
                <c:pt idx="38">
                  <c:v>325</c:v>
                </c:pt>
                <c:pt idx="39">
                  <c:v>227</c:v>
                </c:pt>
                <c:pt idx="40">
                  <c:v>141</c:v>
                </c:pt>
                <c:pt idx="41">
                  <c:v>142</c:v>
                </c:pt>
                <c:pt idx="42">
                  <c:v>168</c:v>
                </c:pt>
                <c:pt idx="43">
                  <c:v>184</c:v>
                </c:pt>
                <c:pt idx="44">
                  <c:v>270</c:v>
                </c:pt>
                <c:pt idx="45">
                  <c:v>278</c:v>
                </c:pt>
                <c:pt idx="46">
                  <c:v>364</c:v>
                </c:pt>
                <c:pt idx="47">
                  <c:v>289</c:v>
                </c:pt>
                <c:pt idx="48">
                  <c:v>167</c:v>
                </c:pt>
                <c:pt idx="49">
                  <c:v>172</c:v>
                </c:pt>
                <c:pt idx="50">
                  <c:v>137</c:v>
                </c:pt>
                <c:pt idx="51">
                  <c:v>115</c:v>
                </c:pt>
              </c:numCache>
            </c:numRef>
          </c:val>
          <c:smooth val="0"/>
          <c:extLst>
            <c:ext xmlns:c16="http://schemas.microsoft.com/office/drawing/2014/chart" uri="{C3380CC4-5D6E-409C-BE32-E72D297353CC}">
              <c16:uniqueId val="{00000001-BFFF-499C-ADFD-26CEB3B1622B}"/>
            </c:ext>
          </c:extLst>
        </c:ser>
        <c:ser>
          <c:idx val="3"/>
          <c:order val="2"/>
          <c:tx>
            <c:strRef>
              <c:f>Violencias!$A$67</c:f>
              <c:strCache>
                <c:ptCount val="1"/>
                <c:pt idx="0">
                  <c:v>2020</c:v>
                </c:pt>
              </c:strCache>
            </c:strRef>
          </c:tx>
          <c:marker>
            <c:symbol val="none"/>
          </c:marker>
          <c:val>
            <c:numRef>
              <c:f>Violencias!$B$67:$BA$67</c:f>
              <c:numCache>
                <c:formatCode>General</c:formatCode>
                <c:ptCount val="52"/>
                <c:pt idx="0">
                  <c:v>195</c:v>
                </c:pt>
                <c:pt idx="1">
                  <c:v>250</c:v>
                </c:pt>
                <c:pt idx="2">
                  <c:v>262</c:v>
                </c:pt>
                <c:pt idx="3">
                  <c:v>333</c:v>
                </c:pt>
                <c:pt idx="4">
                  <c:v>280</c:v>
                </c:pt>
                <c:pt idx="5">
                  <c:v>328</c:v>
                </c:pt>
                <c:pt idx="6">
                  <c:v>341</c:v>
                </c:pt>
                <c:pt idx="7">
                  <c:v>338</c:v>
                </c:pt>
                <c:pt idx="8">
                  <c:v>316</c:v>
                </c:pt>
                <c:pt idx="9">
                  <c:v>307</c:v>
                </c:pt>
                <c:pt idx="10">
                  <c:v>364</c:v>
                </c:pt>
                <c:pt idx="11">
                  <c:v>194</c:v>
                </c:pt>
                <c:pt idx="12">
                  <c:v>83</c:v>
                </c:pt>
                <c:pt idx="13">
                  <c:v>160</c:v>
                </c:pt>
                <c:pt idx="14">
                  <c:v>126</c:v>
                </c:pt>
                <c:pt idx="15">
                  <c:v>233</c:v>
                </c:pt>
                <c:pt idx="16">
                  <c:v>227</c:v>
                </c:pt>
                <c:pt idx="17">
                  <c:v>251</c:v>
                </c:pt>
                <c:pt idx="18">
                  <c:v>285</c:v>
                </c:pt>
                <c:pt idx="19">
                  <c:v>307</c:v>
                </c:pt>
                <c:pt idx="20">
                  <c:v>273</c:v>
                </c:pt>
                <c:pt idx="21">
                  <c:v>258</c:v>
                </c:pt>
                <c:pt idx="22">
                  <c:v>245</c:v>
                </c:pt>
                <c:pt idx="23">
                  <c:v>298</c:v>
                </c:pt>
                <c:pt idx="24">
                  <c:v>244</c:v>
                </c:pt>
                <c:pt idx="25">
                  <c:v>262</c:v>
                </c:pt>
                <c:pt idx="26">
                  <c:v>285</c:v>
                </c:pt>
                <c:pt idx="27">
                  <c:v>255</c:v>
                </c:pt>
                <c:pt idx="28">
                  <c:v>234</c:v>
                </c:pt>
                <c:pt idx="29">
                  <c:v>201</c:v>
                </c:pt>
                <c:pt idx="30">
                  <c:v>204</c:v>
                </c:pt>
                <c:pt idx="31">
                  <c:v>76</c:v>
                </c:pt>
                <c:pt idx="32">
                  <c:v>102</c:v>
                </c:pt>
                <c:pt idx="33">
                  <c:v>98</c:v>
                </c:pt>
                <c:pt idx="34">
                  <c:v>92</c:v>
                </c:pt>
                <c:pt idx="35">
                  <c:v>87</c:v>
                </c:pt>
                <c:pt idx="36">
                  <c:v>108</c:v>
                </c:pt>
                <c:pt idx="37">
                  <c:v>114</c:v>
                </c:pt>
                <c:pt idx="38">
                  <c:v>142</c:v>
                </c:pt>
                <c:pt idx="39">
                  <c:v>150</c:v>
                </c:pt>
                <c:pt idx="40">
                  <c:v>115</c:v>
                </c:pt>
                <c:pt idx="41">
                  <c:v>116</c:v>
                </c:pt>
                <c:pt idx="42">
                  <c:v>127</c:v>
                </c:pt>
                <c:pt idx="43">
                  <c:v>122</c:v>
                </c:pt>
                <c:pt idx="44">
                  <c:v>100</c:v>
                </c:pt>
                <c:pt idx="45">
                  <c:v>123</c:v>
                </c:pt>
                <c:pt idx="46">
                  <c:v>115</c:v>
                </c:pt>
                <c:pt idx="47">
                  <c:v>139</c:v>
                </c:pt>
                <c:pt idx="48">
                  <c:v>132</c:v>
                </c:pt>
                <c:pt idx="49">
                  <c:v>100</c:v>
                </c:pt>
                <c:pt idx="50">
                  <c:v>116</c:v>
                </c:pt>
                <c:pt idx="51">
                  <c:v>116</c:v>
                </c:pt>
              </c:numCache>
            </c:numRef>
          </c:val>
          <c:smooth val="0"/>
          <c:extLst>
            <c:ext xmlns:c16="http://schemas.microsoft.com/office/drawing/2014/chart" uri="{C3380CC4-5D6E-409C-BE32-E72D297353CC}">
              <c16:uniqueId val="{00000002-BFFF-499C-ADFD-26CEB3B1622B}"/>
            </c:ext>
          </c:extLst>
        </c:ser>
        <c:ser>
          <c:idx val="4"/>
          <c:order val="3"/>
          <c:tx>
            <c:strRef>
              <c:f>Violencias!$A$68</c:f>
              <c:strCache>
                <c:ptCount val="1"/>
                <c:pt idx="0">
                  <c:v>2021</c:v>
                </c:pt>
              </c:strCache>
            </c:strRef>
          </c:tx>
          <c:marker>
            <c:symbol val="none"/>
          </c:marker>
          <c:val>
            <c:numRef>
              <c:f>Violencias!$B$68:$BA$68</c:f>
              <c:numCache>
                <c:formatCode>General</c:formatCode>
                <c:ptCount val="52"/>
                <c:pt idx="0">
                  <c:v>80</c:v>
                </c:pt>
                <c:pt idx="1">
                  <c:v>81</c:v>
                </c:pt>
                <c:pt idx="2">
                  <c:v>106</c:v>
                </c:pt>
                <c:pt idx="3">
                  <c:v>112</c:v>
                </c:pt>
                <c:pt idx="4">
                  <c:v>128</c:v>
                </c:pt>
                <c:pt idx="5">
                  <c:v>135</c:v>
                </c:pt>
                <c:pt idx="6">
                  <c:v>118</c:v>
                </c:pt>
                <c:pt idx="7">
                  <c:v>150</c:v>
                </c:pt>
                <c:pt idx="8">
                  <c:v>132</c:v>
                </c:pt>
                <c:pt idx="9">
                  <c:v>124</c:v>
                </c:pt>
                <c:pt idx="10">
                  <c:v>105</c:v>
                </c:pt>
                <c:pt idx="11">
                  <c:v>111</c:v>
                </c:pt>
                <c:pt idx="12">
                  <c:v>102</c:v>
                </c:pt>
                <c:pt idx="13">
                  <c:v>98</c:v>
                </c:pt>
                <c:pt idx="14">
                  <c:v>92</c:v>
                </c:pt>
                <c:pt idx="15">
                  <c:v>110</c:v>
                </c:pt>
                <c:pt idx="16">
                  <c:v>95</c:v>
                </c:pt>
                <c:pt idx="17">
                  <c:v>95</c:v>
                </c:pt>
                <c:pt idx="18">
                  <c:v>120</c:v>
                </c:pt>
                <c:pt idx="19">
                  <c:v>129</c:v>
                </c:pt>
                <c:pt idx="20">
                  <c:v>139</c:v>
                </c:pt>
                <c:pt idx="21">
                  <c:v>131</c:v>
                </c:pt>
                <c:pt idx="22">
                  <c:v>123</c:v>
                </c:pt>
                <c:pt idx="23">
                  <c:v>112</c:v>
                </c:pt>
                <c:pt idx="24">
                  <c:v>117</c:v>
                </c:pt>
                <c:pt idx="25">
                  <c:v>136</c:v>
                </c:pt>
                <c:pt idx="26">
                  <c:v>128</c:v>
                </c:pt>
                <c:pt idx="27">
                  <c:v>148</c:v>
                </c:pt>
                <c:pt idx="28">
                  <c:v>125</c:v>
                </c:pt>
                <c:pt idx="29">
                  <c:v>113</c:v>
                </c:pt>
                <c:pt idx="30">
                  <c:v>129</c:v>
                </c:pt>
                <c:pt idx="31">
                  <c:v>118</c:v>
                </c:pt>
                <c:pt idx="32">
                  <c:v>87</c:v>
                </c:pt>
                <c:pt idx="33">
                  <c:v>6</c:v>
                </c:pt>
                <c:pt idx="34">
                  <c:v>8</c:v>
                </c:pt>
                <c:pt idx="35">
                  <c:v>76</c:v>
                </c:pt>
                <c:pt idx="36">
                  <c:v>171</c:v>
                </c:pt>
                <c:pt idx="37">
                  <c:v>156</c:v>
                </c:pt>
                <c:pt idx="38">
                  <c:v>157</c:v>
                </c:pt>
                <c:pt idx="39">
                  <c:v>153</c:v>
                </c:pt>
                <c:pt idx="40">
                  <c:v>119</c:v>
                </c:pt>
                <c:pt idx="41">
                  <c:v>138</c:v>
                </c:pt>
                <c:pt idx="42">
                  <c:v>154</c:v>
                </c:pt>
                <c:pt idx="43">
                  <c:v>152</c:v>
                </c:pt>
                <c:pt idx="44">
                  <c:v>153</c:v>
                </c:pt>
                <c:pt idx="45">
                  <c:v>114</c:v>
                </c:pt>
                <c:pt idx="46">
                  <c:v>151</c:v>
                </c:pt>
                <c:pt idx="47">
                  <c:v>111</c:v>
                </c:pt>
                <c:pt idx="48">
                  <c:v>152</c:v>
                </c:pt>
                <c:pt idx="49">
                  <c:v>111</c:v>
                </c:pt>
                <c:pt idx="50">
                  <c:v>109</c:v>
                </c:pt>
                <c:pt idx="51">
                  <c:v>69</c:v>
                </c:pt>
              </c:numCache>
            </c:numRef>
          </c:val>
          <c:smooth val="0"/>
          <c:extLst>
            <c:ext xmlns:c16="http://schemas.microsoft.com/office/drawing/2014/chart" uri="{C3380CC4-5D6E-409C-BE32-E72D297353CC}">
              <c16:uniqueId val="{00000003-BFFF-499C-ADFD-26CEB3B1622B}"/>
            </c:ext>
          </c:extLst>
        </c:ser>
        <c:ser>
          <c:idx val="2"/>
          <c:order val="4"/>
          <c:tx>
            <c:strRef>
              <c:f>Violencias!$A$69</c:f>
              <c:strCache>
                <c:ptCount val="1"/>
                <c:pt idx="0">
                  <c:v>2022</c:v>
                </c:pt>
              </c:strCache>
            </c:strRef>
          </c:tx>
          <c:marker>
            <c:symbol val="none"/>
          </c:marker>
          <c:val>
            <c:numRef>
              <c:f>Violencias!$B$69:$BA$69</c:f>
              <c:numCache>
                <c:formatCode>General</c:formatCode>
                <c:ptCount val="52"/>
                <c:pt idx="0">
                  <c:v>116</c:v>
                </c:pt>
                <c:pt idx="1">
                  <c:v>84</c:v>
                </c:pt>
                <c:pt idx="2">
                  <c:v>127</c:v>
                </c:pt>
                <c:pt idx="3">
                  <c:v>129</c:v>
                </c:pt>
                <c:pt idx="4">
                  <c:v>147</c:v>
                </c:pt>
                <c:pt idx="5">
                  <c:v>135</c:v>
                </c:pt>
                <c:pt idx="6">
                  <c:v>161</c:v>
                </c:pt>
                <c:pt idx="7">
                  <c:v>177</c:v>
                </c:pt>
                <c:pt idx="8">
                  <c:v>167</c:v>
                </c:pt>
                <c:pt idx="9">
                  <c:v>157</c:v>
                </c:pt>
                <c:pt idx="10">
                  <c:v>159</c:v>
                </c:pt>
                <c:pt idx="11">
                  <c:v>190</c:v>
                </c:pt>
                <c:pt idx="12">
                  <c:v>165</c:v>
                </c:pt>
                <c:pt idx="13">
                  <c:v>205</c:v>
                </c:pt>
                <c:pt idx="14">
                  <c:v>143</c:v>
                </c:pt>
                <c:pt idx="15">
                  <c:v>153</c:v>
                </c:pt>
                <c:pt idx="16">
                  <c:v>157</c:v>
                </c:pt>
                <c:pt idx="17">
                  <c:v>170</c:v>
                </c:pt>
                <c:pt idx="18">
                  <c:v>178</c:v>
                </c:pt>
                <c:pt idx="19">
                  <c:v>176</c:v>
                </c:pt>
                <c:pt idx="20">
                  <c:v>196</c:v>
                </c:pt>
                <c:pt idx="21">
                  <c:v>142</c:v>
                </c:pt>
                <c:pt idx="22">
                  <c:v>141</c:v>
                </c:pt>
                <c:pt idx="23">
                  <c:v>163</c:v>
                </c:pt>
                <c:pt idx="24">
                  <c:v>160</c:v>
                </c:pt>
                <c:pt idx="25">
                  <c:v>134</c:v>
                </c:pt>
                <c:pt idx="26">
                  <c:v>136</c:v>
                </c:pt>
                <c:pt idx="27">
                  <c:v>151</c:v>
                </c:pt>
                <c:pt idx="28">
                  <c:v>151</c:v>
                </c:pt>
                <c:pt idx="29">
                  <c:v>151</c:v>
                </c:pt>
                <c:pt idx="30">
                  <c:v>145</c:v>
                </c:pt>
                <c:pt idx="31">
                  <c:v>145</c:v>
                </c:pt>
                <c:pt idx="32">
                  <c:v>147</c:v>
                </c:pt>
                <c:pt idx="33">
                  <c:v>153</c:v>
                </c:pt>
                <c:pt idx="34">
                  <c:v>174</c:v>
                </c:pt>
                <c:pt idx="35">
                  <c:v>161</c:v>
                </c:pt>
                <c:pt idx="36">
                  <c:v>180</c:v>
                </c:pt>
                <c:pt idx="37">
                  <c:v>188</c:v>
                </c:pt>
                <c:pt idx="38">
                  <c:v>165</c:v>
                </c:pt>
                <c:pt idx="39">
                  <c:v>201</c:v>
                </c:pt>
              </c:numCache>
            </c:numRef>
          </c:val>
          <c:smooth val="0"/>
          <c:extLst>
            <c:ext xmlns:c16="http://schemas.microsoft.com/office/drawing/2014/chart" uri="{C3380CC4-5D6E-409C-BE32-E72D297353CC}">
              <c16:uniqueId val="{00000004-BFFF-499C-ADFD-26CEB3B1622B}"/>
            </c:ext>
          </c:extLst>
        </c:ser>
        <c:dLbls>
          <c:showLegendKey val="0"/>
          <c:showVal val="0"/>
          <c:showCatName val="0"/>
          <c:showSerName val="0"/>
          <c:showPercent val="0"/>
          <c:showBubbleSize val="0"/>
        </c:dLbls>
        <c:smooth val="0"/>
        <c:axId val="1325522576"/>
        <c:axId val="1325519856"/>
      </c:lineChart>
      <c:catAx>
        <c:axId val="1325522576"/>
        <c:scaling>
          <c:orientation val="minMax"/>
        </c:scaling>
        <c:delete val="0"/>
        <c:axPos val="b"/>
        <c:title>
          <c:tx>
            <c:rich>
              <a:bodyPr/>
              <a:lstStyle/>
              <a:p>
                <a:pPr>
                  <a:defRPr/>
                </a:pPr>
                <a:r>
                  <a:rPr lang="en-US"/>
                  <a:t>Semana Epidemiológica</a:t>
                </a:r>
              </a:p>
            </c:rich>
          </c:tx>
          <c:overlay val="0"/>
        </c:title>
        <c:majorTickMark val="out"/>
        <c:minorTickMark val="none"/>
        <c:tickLblPos val="nextTo"/>
        <c:crossAx val="1325519856"/>
        <c:crosses val="autoZero"/>
        <c:auto val="1"/>
        <c:lblAlgn val="ctr"/>
        <c:lblOffset val="100"/>
        <c:noMultiLvlLbl val="0"/>
      </c:catAx>
      <c:valAx>
        <c:axId val="1325519856"/>
        <c:scaling>
          <c:orientation val="minMax"/>
        </c:scaling>
        <c:delete val="0"/>
        <c:axPos val="l"/>
        <c:majorGridlines>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majorGridlines>
        <c:numFmt formatCode="General" sourceLinked="1"/>
        <c:majorTickMark val="out"/>
        <c:minorTickMark val="none"/>
        <c:tickLblPos val="nextTo"/>
        <c:crossAx val="1325522576"/>
        <c:crosses val="autoZero"/>
        <c:crossBetween val="between"/>
      </c:valAx>
    </c:plotArea>
    <c:legend>
      <c:legendPos val="t"/>
      <c:overlay val="0"/>
      <c:txPr>
        <a:bodyPr/>
        <a:lstStyle/>
        <a:p>
          <a:pPr>
            <a:defRPr sz="1100"/>
          </a:pPr>
          <a:endParaRPr lang="en-US"/>
        </a:p>
      </c:txPr>
    </c:legend>
    <c:plotVisOnly val="1"/>
    <c:dispBlanksAs val="gap"/>
    <c:showDLblsOverMax val="0"/>
  </c:chart>
  <c:spPr>
    <a:noFill/>
    <a:ln>
      <a:noFill/>
    </a:ln>
  </c:spPr>
  <c:txPr>
    <a:bodyPr/>
    <a:lstStyle/>
    <a:p>
      <a:pPr>
        <a:defRPr b="1">
          <a:latin typeface="Arial Narrow" panose="020B0606020202030204" pitchFamily="34" charset="0"/>
        </a:defRPr>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Hoja2!$A$6:$F$6</c:f>
              <c:strCache>
                <c:ptCount val="6"/>
                <c:pt idx="0">
                  <c:v>Menor o igual a 5 años </c:v>
                </c:pt>
                <c:pt idx="1">
                  <c:v>6 a 11 años </c:v>
                </c:pt>
                <c:pt idx="2">
                  <c:v>12 a 18 años </c:v>
                </c:pt>
                <c:pt idx="3">
                  <c:v>19 a 26 años </c:v>
                </c:pt>
                <c:pt idx="4">
                  <c:v>27 a 59 años </c:v>
                </c:pt>
                <c:pt idx="5">
                  <c:v>Mayor o igual a 60 años </c:v>
                </c:pt>
              </c:strCache>
            </c:strRef>
          </c:cat>
          <c:val>
            <c:numRef>
              <c:f>Hoja2!$A$7:$F$7</c:f>
              <c:numCache>
                <c:formatCode>General</c:formatCode>
                <c:ptCount val="6"/>
                <c:pt idx="0">
                  <c:v>49</c:v>
                </c:pt>
                <c:pt idx="1">
                  <c:v>87</c:v>
                </c:pt>
                <c:pt idx="2">
                  <c:v>143</c:v>
                </c:pt>
                <c:pt idx="3">
                  <c:v>51</c:v>
                </c:pt>
                <c:pt idx="4">
                  <c:v>65</c:v>
                </c:pt>
                <c:pt idx="5">
                  <c:v>4</c:v>
                </c:pt>
              </c:numCache>
            </c:numRef>
          </c:val>
          <c:extLst>
            <c:ext xmlns:c16="http://schemas.microsoft.com/office/drawing/2014/chart" uri="{C3380CC4-5D6E-409C-BE32-E72D297353CC}">
              <c16:uniqueId val="{00000000-5134-460D-9F24-5B874825965D}"/>
            </c:ext>
          </c:extLst>
        </c:ser>
        <c:dLbls>
          <c:showLegendKey val="0"/>
          <c:showVal val="0"/>
          <c:showCatName val="0"/>
          <c:showSerName val="0"/>
          <c:showPercent val="0"/>
          <c:showBubbleSize val="0"/>
        </c:dLbls>
        <c:gapWidth val="219"/>
        <c:overlap val="-27"/>
        <c:axId val="685136000"/>
        <c:axId val="685134752"/>
      </c:barChart>
      <c:catAx>
        <c:axId val="685136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5134752"/>
        <c:crosses val="autoZero"/>
        <c:auto val="1"/>
        <c:lblAlgn val="ctr"/>
        <c:lblOffset val="100"/>
        <c:noMultiLvlLbl val="0"/>
      </c:catAx>
      <c:valAx>
        <c:axId val="6851347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51360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Hoja2!$A$6:$F$6</c:f>
              <c:strCache>
                <c:ptCount val="6"/>
                <c:pt idx="0">
                  <c:v>Menor o igual a 5 años </c:v>
                </c:pt>
                <c:pt idx="1">
                  <c:v>6 a 11 años </c:v>
                </c:pt>
                <c:pt idx="2">
                  <c:v>12 a 18 años </c:v>
                </c:pt>
                <c:pt idx="3">
                  <c:v>19 a 26 años </c:v>
                </c:pt>
                <c:pt idx="4">
                  <c:v>27 a 59 años </c:v>
                </c:pt>
                <c:pt idx="5">
                  <c:v>Mayor o igual a 60 años </c:v>
                </c:pt>
              </c:strCache>
            </c:strRef>
          </c:cat>
          <c:val>
            <c:numRef>
              <c:f>Hoja2!$A$7:$F$7</c:f>
              <c:numCache>
                <c:formatCode>General</c:formatCode>
                <c:ptCount val="6"/>
                <c:pt idx="0">
                  <c:v>49</c:v>
                </c:pt>
                <c:pt idx="1">
                  <c:v>87</c:v>
                </c:pt>
                <c:pt idx="2">
                  <c:v>143</c:v>
                </c:pt>
                <c:pt idx="3">
                  <c:v>51</c:v>
                </c:pt>
                <c:pt idx="4">
                  <c:v>65</c:v>
                </c:pt>
                <c:pt idx="5">
                  <c:v>4</c:v>
                </c:pt>
              </c:numCache>
            </c:numRef>
          </c:val>
          <c:extLst>
            <c:ext xmlns:c16="http://schemas.microsoft.com/office/drawing/2014/chart" uri="{C3380CC4-5D6E-409C-BE32-E72D297353CC}">
              <c16:uniqueId val="{00000000-2F42-4246-BFAA-C51BE80163E8}"/>
            </c:ext>
          </c:extLst>
        </c:ser>
        <c:dLbls>
          <c:showLegendKey val="0"/>
          <c:showVal val="0"/>
          <c:showCatName val="0"/>
          <c:showSerName val="0"/>
          <c:showPercent val="0"/>
          <c:showBubbleSize val="0"/>
        </c:dLbls>
        <c:gapWidth val="219"/>
        <c:overlap val="-27"/>
        <c:axId val="685136000"/>
        <c:axId val="685134752"/>
      </c:barChart>
      <c:catAx>
        <c:axId val="685136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5134752"/>
        <c:crosses val="autoZero"/>
        <c:auto val="1"/>
        <c:lblAlgn val="ctr"/>
        <c:lblOffset val="100"/>
        <c:noMultiLvlLbl val="0"/>
      </c:catAx>
      <c:valAx>
        <c:axId val="6851347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51360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2"/>
          <c:order val="3"/>
          <c:tx>
            <c:strRef>
              <c:f>'Canal endémico (C)'!$A$72</c:f>
              <c:strCache>
                <c:ptCount val="1"/>
                <c:pt idx="0">
                  <c:v>2022</c:v>
                </c:pt>
              </c:strCache>
            </c:strRef>
          </c:tx>
          <c:spPr>
            <a:solidFill>
              <a:srgbClr val="0070C0"/>
            </a:solidFill>
          </c:spPr>
          <c:invertIfNegative val="0"/>
          <c:val>
            <c:numRef>
              <c:f>'Canal endémico (C)'!$B$72:$BA$72</c:f>
              <c:numCache>
                <c:formatCode>General</c:formatCode>
                <c:ptCount val="52"/>
                <c:pt idx="0">
                  <c:v>4</c:v>
                </c:pt>
                <c:pt idx="1">
                  <c:v>0</c:v>
                </c:pt>
                <c:pt idx="2">
                  <c:v>2</c:v>
                </c:pt>
                <c:pt idx="3">
                  <c:v>2</c:v>
                </c:pt>
                <c:pt idx="4">
                  <c:v>3</c:v>
                </c:pt>
                <c:pt idx="5">
                  <c:v>3</c:v>
                </c:pt>
                <c:pt idx="6">
                  <c:v>2</c:v>
                </c:pt>
                <c:pt idx="7">
                  <c:v>0</c:v>
                </c:pt>
                <c:pt idx="8">
                  <c:v>2</c:v>
                </c:pt>
                <c:pt idx="9">
                  <c:v>2</c:v>
                </c:pt>
                <c:pt idx="10">
                  <c:v>3</c:v>
                </c:pt>
                <c:pt idx="11">
                  <c:v>1</c:v>
                </c:pt>
                <c:pt idx="12">
                  <c:v>3</c:v>
                </c:pt>
                <c:pt idx="13">
                  <c:v>2</c:v>
                </c:pt>
                <c:pt idx="14">
                  <c:v>3</c:v>
                </c:pt>
                <c:pt idx="15">
                  <c:v>3</c:v>
                </c:pt>
                <c:pt idx="16">
                  <c:v>4</c:v>
                </c:pt>
                <c:pt idx="17">
                  <c:v>0</c:v>
                </c:pt>
                <c:pt idx="18">
                  <c:v>7</c:v>
                </c:pt>
                <c:pt idx="19">
                  <c:v>4</c:v>
                </c:pt>
                <c:pt idx="20">
                  <c:v>4</c:v>
                </c:pt>
                <c:pt idx="21">
                  <c:v>1</c:v>
                </c:pt>
                <c:pt idx="22">
                  <c:v>5</c:v>
                </c:pt>
                <c:pt idx="23">
                  <c:v>3</c:v>
                </c:pt>
                <c:pt idx="24">
                  <c:v>6</c:v>
                </c:pt>
                <c:pt idx="25">
                  <c:v>2</c:v>
                </c:pt>
                <c:pt idx="26">
                  <c:v>0</c:v>
                </c:pt>
                <c:pt idx="27">
                  <c:v>2</c:v>
                </c:pt>
                <c:pt idx="28">
                  <c:v>3</c:v>
                </c:pt>
                <c:pt idx="29">
                  <c:v>6</c:v>
                </c:pt>
                <c:pt idx="30">
                  <c:v>0</c:v>
                </c:pt>
                <c:pt idx="31">
                  <c:v>4</c:v>
                </c:pt>
                <c:pt idx="32">
                  <c:v>0</c:v>
                </c:pt>
                <c:pt idx="33">
                  <c:v>3</c:v>
                </c:pt>
                <c:pt idx="34">
                  <c:v>2</c:v>
                </c:pt>
                <c:pt idx="35">
                  <c:v>4</c:v>
                </c:pt>
                <c:pt idx="36">
                  <c:v>1</c:v>
                </c:pt>
                <c:pt idx="37">
                  <c:v>7</c:v>
                </c:pt>
                <c:pt idx="38">
                  <c:v>1</c:v>
                </c:pt>
                <c:pt idx="39">
                  <c:v>3</c:v>
                </c:pt>
              </c:numCache>
            </c:numRef>
          </c:val>
          <c:extLst>
            <c:ext xmlns:c16="http://schemas.microsoft.com/office/drawing/2014/chart" uri="{C3380CC4-5D6E-409C-BE32-E72D297353CC}">
              <c16:uniqueId val="{00000000-D22B-41FA-8B3D-36618CEF458A}"/>
            </c:ext>
          </c:extLst>
        </c:ser>
        <c:dLbls>
          <c:showLegendKey val="0"/>
          <c:showVal val="0"/>
          <c:showCatName val="0"/>
          <c:showSerName val="0"/>
          <c:showPercent val="0"/>
          <c:showBubbleSize val="0"/>
        </c:dLbls>
        <c:gapWidth val="5"/>
        <c:axId val="35112064"/>
        <c:axId val="35113984"/>
      </c:barChart>
      <c:lineChart>
        <c:grouping val="standard"/>
        <c:varyColors val="0"/>
        <c:ser>
          <c:idx val="1"/>
          <c:order val="0"/>
          <c:tx>
            <c:strRef>
              <c:f>'Canal endémico (C)'!$A$71</c:f>
              <c:strCache>
                <c:ptCount val="1"/>
                <c:pt idx="0">
                  <c:v>2021</c:v>
                </c:pt>
              </c:strCache>
            </c:strRef>
          </c:tx>
          <c:spPr>
            <a:ln w="22225"/>
          </c:spPr>
          <c:marker>
            <c:symbol val="none"/>
          </c:marker>
          <c:val>
            <c:numRef>
              <c:f>'Canal endémico (C)'!$B$71:$BA$71</c:f>
              <c:numCache>
                <c:formatCode>General</c:formatCode>
                <c:ptCount val="52"/>
                <c:pt idx="0">
                  <c:v>1</c:v>
                </c:pt>
                <c:pt idx="1">
                  <c:v>0</c:v>
                </c:pt>
                <c:pt idx="2">
                  <c:v>2</c:v>
                </c:pt>
                <c:pt idx="3">
                  <c:v>2</c:v>
                </c:pt>
                <c:pt idx="4">
                  <c:v>0</c:v>
                </c:pt>
                <c:pt idx="5">
                  <c:v>0</c:v>
                </c:pt>
                <c:pt idx="6">
                  <c:v>1</c:v>
                </c:pt>
                <c:pt idx="7">
                  <c:v>2</c:v>
                </c:pt>
                <c:pt idx="8">
                  <c:v>4</c:v>
                </c:pt>
                <c:pt idx="9">
                  <c:v>1</c:v>
                </c:pt>
                <c:pt idx="10">
                  <c:v>1</c:v>
                </c:pt>
                <c:pt idx="11">
                  <c:v>1</c:v>
                </c:pt>
                <c:pt idx="12">
                  <c:v>0</c:v>
                </c:pt>
                <c:pt idx="13">
                  <c:v>2</c:v>
                </c:pt>
                <c:pt idx="14">
                  <c:v>2</c:v>
                </c:pt>
                <c:pt idx="15">
                  <c:v>1</c:v>
                </c:pt>
                <c:pt idx="16">
                  <c:v>3</c:v>
                </c:pt>
                <c:pt idx="17">
                  <c:v>4</c:v>
                </c:pt>
                <c:pt idx="18">
                  <c:v>5</c:v>
                </c:pt>
                <c:pt idx="19">
                  <c:v>2</c:v>
                </c:pt>
                <c:pt idx="20">
                  <c:v>0</c:v>
                </c:pt>
                <c:pt idx="21">
                  <c:v>2</c:v>
                </c:pt>
                <c:pt idx="22">
                  <c:v>3</c:v>
                </c:pt>
                <c:pt idx="23">
                  <c:v>1</c:v>
                </c:pt>
                <c:pt idx="24">
                  <c:v>2</c:v>
                </c:pt>
                <c:pt idx="25">
                  <c:v>3</c:v>
                </c:pt>
                <c:pt idx="26">
                  <c:v>2</c:v>
                </c:pt>
                <c:pt idx="27">
                  <c:v>1</c:v>
                </c:pt>
                <c:pt idx="28">
                  <c:v>2</c:v>
                </c:pt>
                <c:pt idx="29">
                  <c:v>0</c:v>
                </c:pt>
                <c:pt idx="30">
                  <c:v>3</c:v>
                </c:pt>
                <c:pt idx="31">
                  <c:v>3</c:v>
                </c:pt>
                <c:pt idx="32">
                  <c:v>1</c:v>
                </c:pt>
                <c:pt idx="33">
                  <c:v>2</c:v>
                </c:pt>
                <c:pt idx="34">
                  <c:v>3</c:v>
                </c:pt>
                <c:pt idx="35">
                  <c:v>2</c:v>
                </c:pt>
                <c:pt idx="36">
                  <c:v>2</c:v>
                </c:pt>
                <c:pt idx="37">
                  <c:v>9</c:v>
                </c:pt>
                <c:pt idx="38">
                  <c:v>3</c:v>
                </c:pt>
                <c:pt idx="39">
                  <c:v>2</c:v>
                </c:pt>
                <c:pt idx="40">
                  <c:v>1</c:v>
                </c:pt>
                <c:pt idx="41">
                  <c:v>2</c:v>
                </c:pt>
                <c:pt idx="42">
                  <c:v>4</c:v>
                </c:pt>
                <c:pt idx="43">
                  <c:v>2</c:v>
                </c:pt>
                <c:pt idx="44">
                  <c:v>1</c:v>
                </c:pt>
                <c:pt idx="45">
                  <c:v>1</c:v>
                </c:pt>
                <c:pt idx="46">
                  <c:v>4</c:v>
                </c:pt>
                <c:pt idx="47">
                  <c:v>3</c:v>
                </c:pt>
                <c:pt idx="48">
                  <c:v>2</c:v>
                </c:pt>
                <c:pt idx="49">
                  <c:v>2</c:v>
                </c:pt>
                <c:pt idx="50">
                  <c:v>1</c:v>
                </c:pt>
                <c:pt idx="51">
                  <c:v>3</c:v>
                </c:pt>
              </c:numCache>
            </c:numRef>
          </c:val>
          <c:smooth val="0"/>
          <c:extLst>
            <c:ext xmlns:c16="http://schemas.microsoft.com/office/drawing/2014/chart" uri="{C3380CC4-5D6E-409C-BE32-E72D297353CC}">
              <c16:uniqueId val="{00000000-5F54-6843-BFD9-CAA09CBC43B7}"/>
            </c:ext>
          </c:extLst>
        </c:ser>
        <c:ser>
          <c:idx val="3"/>
          <c:order val="1"/>
          <c:tx>
            <c:strRef>
              <c:f>'Canal endémico (C)'!$A$70</c:f>
              <c:strCache>
                <c:ptCount val="1"/>
                <c:pt idx="0">
                  <c:v>2020</c:v>
                </c:pt>
              </c:strCache>
            </c:strRef>
          </c:tx>
          <c:spPr>
            <a:ln w="22225"/>
          </c:spPr>
          <c:marker>
            <c:symbol val="none"/>
          </c:marker>
          <c:val>
            <c:numRef>
              <c:f>'Canal endémico (C)'!$B$70:$BA$70</c:f>
              <c:numCache>
                <c:formatCode>General</c:formatCode>
                <c:ptCount val="52"/>
                <c:pt idx="0">
                  <c:v>2</c:v>
                </c:pt>
                <c:pt idx="1">
                  <c:v>5</c:v>
                </c:pt>
                <c:pt idx="2">
                  <c:v>5</c:v>
                </c:pt>
                <c:pt idx="3">
                  <c:v>1</c:v>
                </c:pt>
                <c:pt idx="4">
                  <c:v>5</c:v>
                </c:pt>
                <c:pt idx="5">
                  <c:v>2</c:v>
                </c:pt>
                <c:pt idx="6">
                  <c:v>3</c:v>
                </c:pt>
                <c:pt idx="7">
                  <c:v>6</c:v>
                </c:pt>
                <c:pt idx="8">
                  <c:v>6</c:v>
                </c:pt>
                <c:pt idx="9">
                  <c:v>6</c:v>
                </c:pt>
                <c:pt idx="10">
                  <c:v>3</c:v>
                </c:pt>
                <c:pt idx="11">
                  <c:v>1</c:v>
                </c:pt>
                <c:pt idx="12">
                  <c:v>2</c:v>
                </c:pt>
                <c:pt idx="13">
                  <c:v>1</c:v>
                </c:pt>
                <c:pt idx="14">
                  <c:v>0</c:v>
                </c:pt>
                <c:pt idx="15">
                  <c:v>0</c:v>
                </c:pt>
                <c:pt idx="16">
                  <c:v>4</c:v>
                </c:pt>
                <c:pt idx="17">
                  <c:v>0</c:v>
                </c:pt>
                <c:pt idx="18">
                  <c:v>1</c:v>
                </c:pt>
                <c:pt idx="19">
                  <c:v>1</c:v>
                </c:pt>
                <c:pt idx="20">
                  <c:v>0</c:v>
                </c:pt>
                <c:pt idx="21">
                  <c:v>0</c:v>
                </c:pt>
                <c:pt idx="22">
                  <c:v>0</c:v>
                </c:pt>
                <c:pt idx="23">
                  <c:v>6</c:v>
                </c:pt>
                <c:pt idx="24">
                  <c:v>1</c:v>
                </c:pt>
                <c:pt idx="25">
                  <c:v>0</c:v>
                </c:pt>
                <c:pt idx="26">
                  <c:v>0</c:v>
                </c:pt>
                <c:pt idx="27">
                  <c:v>0</c:v>
                </c:pt>
                <c:pt idx="28">
                  <c:v>2</c:v>
                </c:pt>
                <c:pt idx="29">
                  <c:v>4</c:v>
                </c:pt>
                <c:pt idx="30">
                  <c:v>1</c:v>
                </c:pt>
                <c:pt idx="31">
                  <c:v>2</c:v>
                </c:pt>
                <c:pt idx="32">
                  <c:v>2</c:v>
                </c:pt>
                <c:pt idx="33">
                  <c:v>0</c:v>
                </c:pt>
                <c:pt idx="34">
                  <c:v>1</c:v>
                </c:pt>
                <c:pt idx="35">
                  <c:v>2</c:v>
                </c:pt>
                <c:pt idx="36">
                  <c:v>0</c:v>
                </c:pt>
                <c:pt idx="37">
                  <c:v>7</c:v>
                </c:pt>
                <c:pt idx="38">
                  <c:v>0</c:v>
                </c:pt>
                <c:pt idx="39">
                  <c:v>3</c:v>
                </c:pt>
                <c:pt idx="40">
                  <c:v>7</c:v>
                </c:pt>
                <c:pt idx="41">
                  <c:v>3</c:v>
                </c:pt>
                <c:pt idx="42">
                  <c:v>2</c:v>
                </c:pt>
                <c:pt idx="43">
                  <c:v>3</c:v>
                </c:pt>
                <c:pt idx="44">
                  <c:v>2</c:v>
                </c:pt>
                <c:pt idx="45">
                  <c:v>6</c:v>
                </c:pt>
                <c:pt idx="46">
                  <c:v>1</c:v>
                </c:pt>
                <c:pt idx="47">
                  <c:v>2</c:v>
                </c:pt>
                <c:pt idx="48">
                  <c:v>7</c:v>
                </c:pt>
                <c:pt idx="49">
                  <c:v>1</c:v>
                </c:pt>
                <c:pt idx="50">
                  <c:v>1</c:v>
                </c:pt>
                <c:pt idx="51">
                  <c:v>3</c:v>
                </c:pt>
              </c:numCache>
            </c:numRef>
          </c:val>
          <c:smooth val="0"/>
          <c:extLst>
            <c:ext xmlns:c16="http://schemas.microsoft.com/office/drawing/2014/chart" uri="{C3380CC4-5D6E-409C-BE32-E72D297353CC}">
              <c16:uniqueId val="{00000002-5F54-6843-BFD9-CAA09CBC43B7}"/>
            </c:ext>
          </c:extLst>
        </c:ser>
        <c:ser>
          <c:idx val="0"/>
          <c:order val="2"/>
          <c:tx>
            <c:strRef>
              <c:f>'Canal endémico (C)'!$A$69</c:f>
              <c:strCache>
                <c:ptCount val="1"/>
                <c:pt idx="0">
                  <c:v>2019</c:v>
                </c:pt>
              </c:strCache>
            </c:strRef>
          </c:tx>
          <c:spPr>
            <a:ln w="22225"/>
          </c:spPr>
          <c:marker>
            <c:symbol val="none"/>
          </c:marker>
          <c:val>
            <c:numRef>
              <c:f>'Canal endémico (C)'!$B$69:$BA$69</c:f>
              <c:numCache>
                <c:formatCode>General</c:formatCode>
                <c:ptCount val="52"/>
                <c:pt idx="0">
                  <c:v>1</c:v>
                </c:pt>
                <c:pt idx="1">
                  <c:v>0</c:v>
                </c:pt>
                <c:pt idx="2">
                  <c:v>6</c:v>
                </c:pt>
                <c:pt idx="3">
                  <c:v>4</c:v>
                </c:pt>
                <c:pt idx="4">
                  <c:v>1</c:v>
                </c:pt>
                <c:pt idx="5">
                  <c:v>0</c:v>
                </c:pt>
                <c:pt idx="6">
                  <c:v>5</c:v>
                </c:pt>
                <c:pt idx="7">
                  <c:v>1</c:v>
                </c:pt>
                <c:pt idx="8">
                  <c:v>2</c:v>
                </c:pt>
                <c:pt idx="9">
                  <c:v>2</c:v>
                </c:pt>
                <c:pt idx="10">
                  <c:v>2</c:v>
                </c:pt>
                <c:pt idx="11">
                  <c:v>3</c:v>
                </c:pt>
                <c:pt idx="12">
                  <c:v>4</c:v>
                </c:pt>
                <c:pt idx="13">
                  <c:v>5</c:v>
                </c:pt>
                <c:pt idx="14">
                  <c:v>6</c:v>
                </c:pt>
                <c:pt idx="15">
                  <c:v>4</c:v>
                </c:pt>
                <c:pt idx="16">
                  <c:v>6</c:v>
                </c:pt>
                <c:pt idx="17">
                  <c:v>5</c:v>
                </c:pt>
                <c:pt idx="18">
                  <c:v>4</c:v>
                </c:pt>
                <c:pt idx="19">
                  <c:v>8</c:v>
                </c:pt>
                <c:pt idx="20">
                  <c:v>4</c:v>
                </c:pt>
                <c:pt idx="21">
                  <c:v>5</c:v>
                </c:pt>
                <c:pt idx="22">
                  <c:v>2</c:v>
                </c:pt>
                <c:pt idx="23">
                  <c:v>4</c:v>
                </c:pt>
                <c:pt idx="24">
                  <c:v>5</c:v>
                </c:pt>
                <c:pt idx="25">
                  <c:v>3</c:v>
                </c:pt>
                <c:pt idx="26">
                  <c:v>3</c:v>
                </c:pt>
                <c:pt idx="27">
                  <c:v>0</c:v>
                </c:pt>
                <c:pt idx="28">
                  <c:v>2</c:v>
                </c:pt>
                <c:pt idx="29">
                  <c:v>3</c:v>
                </c:pt>
                <c:pt idx="30">
                  <c:v>5</c:v>
                </c:pt>
                <c:pt idx="31">
                  <c:v>1</c:v>
                </c:pt>
                <c:pt idx="32">
                  <c:v>1</c:v>
                </c:pt>
                <c:pt idx="33">
                  <c:v>2</c:v>
                </c:pt>
                <c:pt idx="34">
                  <c:v>1</c:v>
                </c:pt>
                <c:pt idx="35">
                  <c:v>4</c:v>
                </c:pt>
                <c:pt idx="36">
                  <c:v>1</c:v>
                </c:pt>
                <c:pt idx="37">
                  <c:v>3</c:v>
                </c:pt>
                <c:pt idx="38">
                  <c:v>3</c:v>
                </c:pt>
                <c:pt idx="39">
                  <c:v>6</c:v>
                </c:pt>
                <c:pt idx="40">
                  <c:v>2</c:v>
                </c:pt>
                <c:pt idx="41">
                  <c:v>3</c:v>
                </c:pt>
                <c:pt idx="42">
                  <c:v>2</c:v>
                </c:pt>
                <c:pt idx="43">
                  <c:v>2</c:v>
                </c:pt>
                <c:pt idx="44">
                  <c:v>2</c:v>
                </c:pt>
                <c:pt idx="45">
                  <c:v>4</c:v>
                </c:pt>
                <c:pt idx="46">
                  <c:v>1</c:v>
                </c:pt>
                <c:pt idx="47">
                  <c:v>5</c:v>
                </c:pt>
                <c:pt idx="48">
                  <c:v>4</c:v>
                </c:pt>
                <c:pt idx="49">
                  <c:v>3</c:v>
                </c:pt>
                <c:pt idx="50">
                  <c:v>4</c:v>
                </c:pt>
                <c:pt idx="51">
                  <c:v>2</c:v>
                </c:pt>
              </c:numCache>
            </c:numRef>
          </c:val>
          <c:smooth val="0"/>
          <c:extLst>
            <c:ext xmlns:c16="http://schemas.microsoft.com/office/drawing/2014/chart" uri="{C3380CC4-5D6E-409C-BE32-E72D297353CC}">
              <c16:uniqueId val="{00000001-5F54-6843-BFD9-CAA09CBC43B7}"/>
            </c:ext>
          </c:extLst>
        </c:ser>
        <c:dLbls>
          <c:showLegendKey val="0"/>
          <c:showVal val="0"/>
          <c:showCatName val="0"/>
          <c:showSerName val="0"/>
          <c:showPercent val="0"/>
          <c:showBubbleSize val="0"/>
        </c:dLbls>
        <c:marker val="1"/>
        <c:smooth val="0"/>
        <c:axId val="35112064"/>
        <c:axId val="35113984"/>
      </c:lineChart>
      <c:catAx>
        <c:axId val="35112064"/>
        <c:scaling>
          <c:orientation val="minMax"/>
        </c:scaling>
        <c:delete val="0"/>
        <c:axPos val="b"/>
        <c:title>
          <c:tx>
            <c:rich>
              <a:bodyPr/>
              <a:lstStyle/>
              <a:p>
                <a:pPr>
                  <a:defRPr sz="900"/>
                </a:pPr>
                <a:r>
                  <a:rPr lang="en-US" sz="900"/>
                  <a:t>Semana Epidemiológica</a:t>
                </a:r>
              </a:p>
            </c:rich>
          </c:tx>
          <c:overlay val="0"/>
        </c:title>
        <c:majorTickMark val="out"/>
        <c:minorTickMark val="none"/>
        <c:tickLblPos val="nextTo"/>
        <c:txPr>
          <a:bodyPr/>
          <a:lstStyle/>
          <a:p>
            <a:pPr>
              <a:defRPr sz="900"/>
            </a:pPr>
            <a:endParaRPr lang="en-US"/>
          </a:p>
        </c:txPr>
        <c:crossAx val="35113984"/>
        <c:crosses val="autoZero"/>
        <c:auto val="1"/>
        <c:lblAlgn val="ctr"/>
        <c:lblOffset val="100"/>
        <c:noMultiLvlLbl val="0"/>
      </c:catAx>
      <c:valAx>
        <c:axId val="35113984"/>
        <c:scaling>
          <c:orientation val="minMax"/>
        </c:scaling>
        <c:delete val="0"/>
        <c:axPos val="l"/>
        <c:majorGridlines>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majorGridlines>
        <c:title>
          <c:tx>
            <c:rich>
              <a:bodyPr rot="-5400000" vert="horz"/>
              <a:lstStyle/>
              <a:p>
                <a:pPr>
                  <a:defRPr sz="900"/>
                </a:pPr>
                <a:r>
                  <a:rPr lang="en-US" sz="900"/>
                  <a:t>Casos</a:t>
                </a:r>
              </a:p>
            </c:rich>
          </c:tx>
          <c:overlay val="0"/>
        </c:title>
        <c:numFmt formatCode="General" sourceLinked="1"/>
        <c:majorTickMark val="out"/>
        <c:minorTickMark val="none"/>
        <c:tickLblPos val="nextTo"/>
        <c:txPr>
          <a:bodyPr/>
          <a:lstStyle/>
          <a:p>
            <a:pPr>
              <a:defRPr sz="900"/>
            </a:pPr>
            <a:endParaRPr lang="en-US"/>
          </a:p>
        </c:txPr>
        <c:crossAx val="35112064"/>
        <c:crosses val="autoZero"/>
        <c:crossBetween val="between"/>
      </c:valAx>
    </c:plotArea>
    <c:legend>
      <c:legendPos val="t"/>
      <c:overlay val="0"/>
      <c:txPr>
        <a:bodyPr/>
        <a:lstStyle/>
        <a:p>
          <a:pPr>
            <a:defRPr sz="900"/>
          </a:pPr>
          <a:endParaRPr lang="en-US"/>
        </a:p>
      </c:txPr>
    </c:legend>
    <c:plotVisOnly val="1"/>
    <c:dispBlanksAs val="gap"/>
    <c:showDLblsOverMax val="0"/>
  </c:chart>
  <c:spPr>
    <a:noFill/>
    <a:ln>
      <a:noFill/>
    </a:ln>
  </c:spPr>
  <c:txPr>
    <a:bodyPr/>
    <a:lstStyle/>
    <a:p>
      <a:pPr>
        <a:defRPr b="1">
          <a:latin typeface="Arial Narrow" panose="020B060602020203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'Pobl y FR'!$A$7:$A$17</c:f>
              <c:strCache>
                <c:ptCount val="11"/>
                <c:pt idx="0">
                  <c:v>Accidente laboral</c:v>
                </c:pt>
                <c:pt idx="1">
                  <c:v>Convive con persona con HBsAg (+)</c:v>
                </c:pt>
                <c:pt idx="2">
                  <c:v>Recibió tratamiento de acupuntura</c:v>
                </c:pt>
                <c:pt idx="3">
                  <c:v>Trabajador de la salud</c:v>
                </c:pt>
                <c:pt idx="4">
                  <c:v>Antecedente de procedimiento estético</c:v>
                </c:pt>
                <c:pt idx="5">
                  <c:v>Bisexual</c:v>
                </c:pt>
                <c:pt idx="6">
                  <c:v>Contacto sexual con persona con diagnóstico de hepatitis B o C</c:v>
                </c:pt>
                <c:pt idx="7">
                  <c:v>Personas que se inyectan drogas</c:v>
                </c:pt>
                <c:pt idx="8">
                  <c:v>Hijo de madre con HBsAg (+) o diagnóstico de hepatitis C</c:v>
                </c:pt>
                <c:pt idx="9">
                  <c:v>Más de un compañero sexual</c:v>
                </c:pt>
                <c:pt idx="10">
                  <c:v>Hombres que tienen sexo con hombres (HSH)</c:v>
                </c:pt>
              </c:strCache>
            </c:strRef>
          </c:cat>
          <c:val>
            <c:numRef>
              <c:f>'Pobl y FR'!$G$7:$G$17</c:f>
              <c:numCache>
                <c:formatCode>0.0</c:formatCode>
                <c:ptCount val="11"/>
                <c:pt idx="0">
                  <c:v>0.48309178743961351</c:v>
                </c:pt>
                <c:pt idx="1">
                  <c:v>0.48309178743961351</c:v>
                </c:pt>
                <c:pt idx="2">
                  <c:v>1.4492753623188406</c:v>
                </c:pt>
                <c:pt idx="3">
                  <c:v>1.932367149758454</c:v>
                </c:pt>
                <c:pt idx="4">
                  <c:v>1.932367149758454</c:v>
                </c:pt>
                <c:pt idx="5">
                  <c:v>2.8985507246376812</c:v>
                </c:pt>
                <c:pt idx="6">
                  <c:v>3.3816425120772946</c:v>
                </c:pt>
                <c:pt idx="7">
                  <c:v>4.3478260869565215</c:v>
                </c:pt>
                <c:pt idx="8">
                  <c:v>4.8309178743961354</c:v>
                </c:pt>
                <c:pt idx="9">
                  <c:v>25.60386473429952</c:v>
                </c:pt>
                <c:pt idx="10">
                  <c:v>52.657004830917877</c:v>
                </c:pt>
              </c:numCache>
            </c:numRef>
          </c:val>
          <c:extLst>
            <c:ext xmlns:c16="http://schemas.microsoft.com/office/drawing/2014/chart" uri="{C3380CC4-5D6E-409C-BE32-E72D297353CC}">
              <c16:uniqueId val="{00000000-70E9-4DFC-8CBE-448826D64136}"/>
            </c:ext>
          </c:extLst>
        </c:ser>
        <c:dLbls>
          <c:dLblPos val="outEnd"/>
          <c:showLegendKey val="0"/>
          <c:showVal val="1"/>
          <c:showCatName val="0"/>
          <c:showSerName val="0"/>
          <c:showPercent val="0"/>
          <c:showBubbleSize val="0"/>
        </c:dLbls>
        <c:gapWidth val="150"/>
        <c:axId val="35886592"/>
        <c:axId val="40161664"/>
      </c:barChart>
      <c:catAx>
        <c:axId val="35886592"/>
        <c:scaling>
          <c:orientation val="minMax"/>
        </c:scaling>
        <c:delete val="0"/>
        <c:axPos val="l"/>
        <c:title>
          <c:tx>
            <c:rich>
              <a:bodyPr rot="-5400000" vert="horz"/>
              <a:lstStyle/>
              <a:p>
                <a:pPr>
                  <a:defRPr/>
                </a:pPr>
                <a:r>
                  <a:rPr lang="en-US"/>
                  <a:t>Poblaciones y factores de riesgo</a:t>
                </a:r>
              </a:p>
            </c:rich>
          </c:tx>
          <c:overlay val="0"/>
        </c:title>
        <c:numFmt formatCode="General" sourceLinked="0"/>
        <c:majorTickMark val="out"/>
        <c:minorTickMark val="none"/>
        <c:tickLblPos val="nextTo"/>
        <c:crossAx val="40161664"/>
        <c:crosses val="autoZero"/>
        <c:auto val="1"/>
        <c:lblAlgn val="ctr"/>
        <c:lblOffset val="100"/>
        <c:noMultiLvlLbl val="0"/>
      </c:catAx>
      <c:valAx>
        <c:axId val="40161664"/>
        <c:scaling>
          <c:orientation val="minMax"/>
        </c:scaling>
        <c:delete val="0"/>
        <c:axPos val="b"/>
        <c:title>
          <c:tx>
            <c:rich>
              <a:bodyPr/>
              <a:lstStyle/>
              <a:p>
                <a:pPr>
                  <a:defRPr/>
                </a:pPr>
                <a:r>
                  <a:rPr lang="en-US"/>
                  <a:t>Porcentaje</a:t>
                </a:r>
              </a:p>
            </c:rich>
          </c:tx>
          <c:overlay val="0"/>
        </c:title>
        <c:numFmt formatCode="0.0" sourceLinked="1"/>
        <c:majorTickMark val="out"/>
        <c:minorTickMark val="none"/>
        <c:tickLblPos val="nextTo"/>
        <c:crossAx val="35886592"/>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3"/>
          <c:order val="0"/>
          <c:tx>
            <c:strRef>
              <c:f>Complicaciones!$G$3</c:f>
              <c:strCache>
                <c:ptCount val="1"/>
                <c:pt idx="0">
                  <c:v>%</c:v>
                </c:pt>
              </c:strCache>
            </c:strRef>
          </c:tx>
          <c:spPr>
            <a:solidFill>
              <a:schemeClr val="accent1"/>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Complicaciones!$A$4:$A$8</c:f>
              <c:strCache>
                <c:ptCount val="5"/>
                <c:pt idx="0">
                  <c:v>Falla hepática fulminante</c:v>
                </c:pt>
                <c:pt idx="1">
                  <c:v>Carcinoma hepático</c:v>
                </c:pt>
                <c:pt idx="2">
                  <c:v>Síndrome febril ictérico</c:v>
                </c:pt>
                <c:pt idx="3">
                  <c:v>Cirrosis hepática</c:v>
                </c:pt>
                <c:pt idx="4">
                  <c:v>Ninguna</c:v>
                </c:pt>
              </c:strCache>
            </c:strRef>
          </c:cat>
          <c:val>
            <c:numRef>
              <c:f>Complicaciones!$G$4:$G$8</c:f>
              <c:numCache>
                <c:formatCode>0.0</c:formatCode>
                <c:ptCount val="5"/>
                <c:pt idx="0">
                  <c:v>0.44843049327354262</c:v>
                </c:pt>
                <c:pt idx="1">
                  <c:v>0.44843049327354262</c:v>
                </c:pt>
                <c:pt idx="2">
                  <c:v>10.762331838565023</c:v>
                </c:pt>
                <c:pt idx="3">
                  <c:v>15.695067264573993</c:v>
                </c:pt>
                <c:pt idx="4">
                  <c:v>72.645739910313907</c:v>
                </c:pt>
              </c:numCache>
            </c:numRef>
          </c:val>
          <c:extLst>
            <c:ext xmlns:c16="http://schemas.microsoft.com/office/drawing/2014/chart" uri="{C3380CC4-5D6E-409C-BE32-E72D297353CC}">
              <c16:uniqueId val="{00000000-1CFD-4A7C-A04D-1BA05773425D}"/>
            </c:ext>
          </c:extLst>
        </c:ser>
        <c:dLbls>
          <c:showLegendKey val="0"/>
          <c:showVal val="0"/>
          <c:showCatName val="0"/>
          <c:showSerName val="0"/>
          <c:showPercent val="0"/>
          <c:showBubbleSize val="0"/>
        </c:dLbls>
        <c:gapWidth val="150"/>
        <c:axId val="55772672"/>
        <c:axId val="55774592"/>
      </c:barChart>
      <c:catAx>
        <c:axId val="55772672"/>
        <c:scaling>
          <c:orientation val="minMax"/>
        </c:scaling>
        <c:delete val="0"/>
        <c:axPos val="l"/>
        <c:title>
          <c:tx>
            <c:rich>
              <a:bodyPr rot="-5400000" vert="horz"/>
              <a:lstStyle/>
              <a:p>
                <a:pPr>
                  <a:defRPr sz="900"/>
                </a:pPr>
                <a:r>
                  <a:rPr lang="en-US" sz="900"/>
                  <a:t>Complicaciones</a:t>
                </a:r>
              </a:p>
            </c:rich>
          </c:tx>
          <c:overlay val="0"/>
        </c:title>
        <c:numFmt formatCode="General" sourceLinked="0"/>
        <c:majorTickMark val="out"/>
        <c:minorTickMark val="none"/>
        <c:tickLblPos val="nextTo"/>
        <c:txPr>
          <a:bodyPr/>
          <a:lstStyle/>
          <a:p>
            <a:pPr>
              <a:defRPr sz="900"/>
            </a:pPr>
            <a:endParaRPr lang="en-US"/>
          </a:p>
        </c:txPr>
        <c:crossAx val="55774592"/>
        <c:crosses val="autoZero"/>
        <c:auto val="1"/>
        <c:lblAlgn val="ctr"/>
        <c:lblOffset val="100"/>
        <c:noMultiLvlLbl val="0"/>
      </c:catAx>
      <c:valAx>
        <c:axId val="55774592"/>
        <c:scaling>
          <c:orientation val="minMax"/>
        </c:scaling>
        <c:delete val="0"/>
        <c:axPos val="b"/>
        <c:title>
          <c:tx>
            <c:rich>
              <a:bodyPr/>
              <a:lstStyle/>
              <a:p>
                <a:pPr>
                  <a:defRPr sz="900"/>
                </a:pPr>
                <a:r>
                  <a:rPr lang="en-US" sz="900"/>
                  <a:t>Porcentaje</a:t>
                </a:r>
              </a:p>
            </c:rich>
          </c:tx>
          <c:overlay val="0"/>
        </c:title>
        <c:numFmt formatCode="0.0" sourceLinked="1"/>
        <c:majorTickMark val="out"/>
        <c:minorTickMark val="none"/>
        <c:tickLblPos val="nextTo"/>
        <c:txPr>
          <a:bodyPr/>
          <a:lstStyle/>
          <a:p>
            <a:pPr>
              <a:defRPr sz="900"/>
            </a:pPr>
            <a:endParaRPr lang="en-US"/>
          </a:p>
        </c:txPr>
        <c:crossAx val="55772672"/>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'Clasif del caso'!$A$3:$A$8</c:f>
              <c:strCache>
                <c:ptCount val="6"/>
                <c:pt idx="0">
                  <c:v>Hepatitis B por transmisión materno infantil</c:v>
                </c:pt>
                <c:pt idx="1">
                  <c:v>Hepatitis coinfección B-D</c:v>
                </c:pt>
                <c:pt idx="2">
                  <c:v>Hepatitis B a clasificar</c:v>
                </c:pt>
                <c:pt idx="3">
                  <c:v>Hepatitis B aguda</c:v>
                </c:pt>
                <c:pt idx="4">
                  <c:v>Hepatitis B crónica</c:v>
                </c:pt>
                <c:pt idx="5">
                  <c:v>Hepatitis C</c:v>
                </c:pt>
              </c:strCache>
            </c:strRef>
          </c:cat>
          <c:val>
            <c:numRef>
              <c:f>'Clasif del caso'!$C$3:$C$8</c:f>
              <c:numCache>
                <c:formatCode>0.0</c:formatCode>
                <c:ptCount val="6"/>
                <c:pt idx="0">
                  <c:v>0</c:v>
                </c:pt>
                <c:pt idx="1">
                  <c:v>0</c:v>
                </c:pt>
                <c:pt idx="2">
                  <c:v>17.040358744394617</c:v>
                </c:pt>
                <c:pt idx="3">
                  <c:v>17.488789237668161</c:v>
                </c:pt>
                <c:pt idx="4">
                  <c:v>17.488789237668161</c:v>
                </c:pt>
                <c:pt idx="5">
                  <c:v>47.982062780269061</c:v>
                </c:pt>
              </c:numCache>
            </c:numRef>
          </c:val>
          <c:extLst>
            <c:ext xmlns:c16="http://schemas.microsoft.com/office/drawing/2014/chart" uri="{C3380CC4-5D6E-409C-BE32-E72D297353CC}">
              <c16:uniqueId val="{00000000-1947-43A8-B745-39DF730216DF}"/>
            </c:ext>
          </c:extLst>
        </c:ser>
        <c:dLbls>
          <c:dLblPos val="outEnd"/>
          <c:showLegendKey val="0"/>
          <c:showVal val="1"/>
          <c:showCatName val="0"/>
          <c:showSerName val="0"/>
          <c:showPercent val="0"/>
          <c:showBubbleSize val="0"/>
        </c:dLbls>
        <c:gapWidth val="150"/>
        <c:axId val="55830784"/>
        <c:axId val="58294656"/>
      </c:barChart>
      <c:catAx>
        <c:axId val="55830784"/>
        <c:scaling>
          <c:orientation val="minMax"/>
        </c:scaling>
        <c:delete val="0"/>
        <c:axPos val="l"/>
        <c:title>
          <c:tx>
            <c:rich>
              <a:bodyPr rot="-5400000" vert="horz"/>
              <a:lstStyle/>
              <a:p>
                <a:pPr>
                  <a:defRPr sz="900"/>
                </a:pPr>
                <a:r>
                  <a:rPr lang="es-CO" sz="900"/>
                  <a:t>Tipo de hepatitis</a:t>
                </a:r>
              </a:p>
            </c:rich>
          </c:tx>
          <c:overlay val="0"/>
        </c:title>
        <c:numFmt formatCode="General" sourceLinked="0"/>
        <c:majorTickMark val="out"/>
        <c:minorTickMark val="none"/>
        <c:tickLblPos val="nextTo"/>
        <c:txPr>
          <a:bodyPr/>
          <a:lstStyle/>
          <a:p>
            <a:pPr>
              <a:defRPr sz="900"/>
            </a:pPr>
            <a:endParaRPr lang="en-US"/>
          </a:p>
        </c:txPr>
        <c:crossAx val="58294656"/>
        <c:crosses val="autoZero"/>
        <c:auto val="1"/>
        <c:lblAlgn val="ctr"/>
        <c:lblOffset val="100"/>
        <c:noMultiLvlLbl val="0"/>
      </c:catAx>
      <c:valAx>
        <c:axId val="58294656"/>
        <c:scaling>
          <c:orientation val="minMax"/>
        </c:scaling>
        <c:delete val="0"/>
        <c:axPos val="b"/>
        <c:title>
          <c:tx>
            <c:rich>
              <a:bodyPr/>
              <a:lstStyle/>
              <a:p>
                <a:pPr>
                  <a:defRPr sz="900"/>
                </a:pPr>
                <a:r>
                  <a:rPr lang="es-CO" sz="900"/>
                  <a:t>Porcentaje</a:t>
                </a:r>
              </a:p>
            </c:rich>
          </c:tx>
          <c:overlay val="0"/>
        </c:title>
        <c:numFmt formatCode="0.0" sourceLinked="1"/>
        <c:majorTickMark val="out"/>
        <c:minorTickMark val="none"/>
        <c:tickLblPos val="nextTo"/>
        <c:txPr>
          <a:bodyPr/>
          <a:lstStyle/>
          <a:p>
            <a:pPr>
              <a:defRPr sz="900"/>
            </a:pPr>
            <a:endParaRPr lang="en-US"/>
          </a:p>
        </c:txPr>
        <c:crossAx val="55830784"/>
        <c:crosses val="autoZero"/>
        <c:crossBetween val="between"/>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185292445889994"/>
          <c:y val="5.3979226988698038E-2"/>
          <c:w val="0.83750452472847881"/>
          <c:h val="0.62030373469358147"/>
        </c:manualLayout>
      </c:layout>
      <c:areaChart>
        <c:grouping val="standard"/>
        <c:varyColors val="0"/>
        <c:ser>
          <c:idx val="3"/>
          <c:order val="1"/>
          <c:tx>
            <c:strRef>
              <c:f>IRA!$A$79</c:f>
              <c:strCache>
                <c:ptCount val="1"/>
                <c:pt idx="0">
                  <c:v>Percentil 75</c:v>
                </c:pt>
              </c:strCache>
            </c:strRef>
          </c:tx>
          <c:spPr>
            <a:solidFill>
              <a:srgbClr val="C00000"/>
            </a:solidFill>
            <a:ln w="25400">
              <a:noFill/>
              <a:prstDash val="solid"/>
            </a:ln>
          </c:spPr>
          <c:val>
            <c:numRef>
              <c:f>IRA!$B$79:$BA$79</c:f>
              <c:numCache>
                <c:formatCode>0.0</c:formatCode>
                <c:ptCount val="52"/>
                <c:pt idx="0">
                  <c:v>12311.75</c:v>
                </c:pt>
                <c:pt idx="1">
                  <c:v>11807.75</c:v>
                </c:pt>
                <c:pt idx="2">
                  <c:v>10014.5</c:v>
                </c:pt>
                <c:pt idx="3">
                  <c:v>10716.25</c:v>
                </c:pt>
                <c:pt idx="4">
                  <c:v>11038.5</c:v>
                </c:pt>
                <c:pt idx="5">
                  <c:v>13232.75</c:v>
                </c:pt>
                <c:pt idx="6">
                  <c:v>11651</c:v>
                </c:pt>
                <c:pt idx="7">
                  <c:v>14124</c:v>
                </c:pt>
                <c:pt idx="8">
                  <c:v>13113.5</c:v>
                </c:pt>
                <c:pt idx="9">
                  <c:v>12696.25</c:v>
                </c:pt>
                <c:pt idx="10">
                  <c:v>12593</c:v>
                </c:pt>
                <c:pt idx="11">
                  <c:v>11443</c:v>
                </c:pt>
                <c:pt idx="12">
                  <c:v>13317.5</c:v>
                </c:pt>
                <c:pt idx="13">
                  <c:v>13000.5</c:v>
                </c:pt>
                <c:pt idx="14">
                  <c:v>11845.75</c:v>
                </c:pt>
                <c:pt idx="15">
                  <c:v>11684.5</c:v>
                </c:pt>
                <c:pt idx="16">
                  <c:v>11441.25</c:v>
                </c:pt>
                <c:pt idx="17">
                  <c:v>12032.25</c:v>
                </c:pt>
                <c:pt idx="18">
                  <c:v>13525.25</c:v>
                </c:pt>
                <c:pt idx="19">
                  <c:v>15271</c:v>
                </c:pt>
                <c:pt idx="20">
                  <c:v>13754.75</c:v>
                </c:pt>
                <c:pt idx="21">
                  <c:v>11705</c:v>
                </c:pt>
                <c:pt idx="22">
                  <c:v>13947.25</c:v>
                </c:pt>
                <c:pt idx="23">
                  <c:v>14984.75</c:v>
                </c:pt>
                <c:pt idx="24">
                  <c:v>12511</c:v>
                </c:pt>
                <c:pt idx="25">
                  <c:v>10835.75</c:v>
                </c:pt>
                <c:pt idx="26">
                  <c:v>12719.25</c:v>
                </c:pt>
                <c:pt idx="27">
                  <c:v>11804.75</c:v>
                </c:pt>
                <c:pt idx="28">
                  <c:v>11544.5</c:v>
                </c:pt>
                <c:pt idx="29">
                  <c:v>13120.25</c:v>
                </c:pt>
                <c:pt idx="30">
                  <c:v>13741.25</c:v>
                </c:pt>
                <c:pt idx="31">
                  <c:v>11849.25</c:v>
                </c:pt>
                <c:pt idx="32">
                  <c:v>13326.5</c:v>
                </c:pt>
                <c:pt idx="33">
                  <c:v>14662.75</c:v>
                </c:pt>
                <c:pt idx="34">
                  <c:v>13236.75</c:v>
                </c:pt>
                <c:pt idx="35">
                  <c:v>13933</c:v>
                </c:pt>
                <c:pt idx="36">
                  <c:v>13328</c:v>
                </c:pt>
                <c:pt idx="37">
                  <c:v>14975.5</c:v>
                </c:pt>
                <c:pt idx="38">
                  <c:v>14911.5</c:v>
                </c:pt>
                <c:pt idx="39">
                  <c:v>13346.5</c:v>
                </c:pt>
                <c:pt idx="40">
                  <c:v>12111</c:v>
                </c:pt>
                <c:pt idx="41">
                  <c:v>15718.25</c:v>
                </c:pt>
                <c:pt idx="42">
                  <c:v>12936.5</c:v>
                </c:pt>
                <c:pt idx="43">
                  <c:v>10638.75</c:v>
                </c:pt>
                <c:pt idx="44">
                  <c:v>12261.5</c:v>
                </c:pt>
                <c:pt idx="45">
                  <c:v>14346.25</c:v>
                </c:pt>
                <c:pt idx="46">
                  <c:v>15132.75</c:v>
                </c:pt>
                <c:pt idx="47">
                  <c:v>14037.75</c:v>
                </c:pt>
                <c:pt idx="48">
                  <c:v>15665.75</c:v>
                </c:pt>
                <c:pt idx="49">
                  <c:v>14540.5</c:v>
                </c:pt>
                <c:pt idx="50">
                  <c:v>12542.75</c:v>
                </c:pt>
                <c:pt idx="51">
                  <c:v>11201.5</c:v>
                </c:pt>
              </c:numCache>
            </c:numRef>
          </c:val>
          <c:extLst>
            <c:ext xmlns:c16="http://schemas.microsoft.com/office/drawing/2014/chart" uri="{C3380CC4-5D6E-409C-BE32-E72D297353CC}">
              <c16:uniqueId val="{00000000-62E2-4E7C-B19E-32EFC70CE511}"/>
            </c:ext>
          </c:extLst>
        </c:ser>
        <c:ser>
          <c:idx val="1"/>
          <c:order val="2"/>
          <c:tx>
            <c:strRef>
              <c:f>IRA!$A$77</c:f>
              <c:strCache>
                <c:ptCount val="1"/>
                <c:pt idx="0">
                  <c:v>Mediana</c:v>
                </c:pt>
              </c:strCache>
            </c:strRef>
          </c:tx>
          <c:spPr>
            <a:solidFill>
              <a:srgbClr val="FFC000"/>
            </a:solidFill>
            <a:ln w="28575" cap="rnd">
              <a:noFill/>
              <a:round/>
            </a:ln>
            <a:effectLst/>
          </c:spPr>
          <c:val>
            <c:numRef>
              <c:f>IRA!$B$77:$BA$77</c:f>
              <c:numCache>
                <c:formatCode>0.0</c:formatCode>
                <c:ptCount val="52"/>
                <c:pt idx="0">
                  <c:v>9731.5</c:v>
                </c:pt>
                <c:pt idx="1">
                  <c:v>11470.5</c:v>
                </c:pt>
                <c:pt idx="2">
                  <c:v>9818</c:v>
                </c:pt>
                <c:pt idx="3">
                  <c:v>9413</c:v>
                </c:pt>
                <c:pt idx="4">
                  <c:v>10195.5</c:v>
                </c:pt>
                <c:pt idx="5">
                  <c:v>11295</c:v>
                </c:pt>
                <c:pt idx="6">
                  <c:v>11288.5</c:v>
                </c:pt>
                <c:pt idx="7">
                  <c:v>12905.5</c:v>
                </c:pt>
                <c:pt idx="8">
                  <c:v>12364.5</c:v>
                </c:pt>
                <c:pt idx="9">
                  <c:v>12139.5</c:v>
                </c:pt>
                <c:pt idx="10">
                  <c:v>11117</c:v>
                </c:pt>
                <c:pt idx="11">
                  <c:v>10971</c:v>
                </c:pt>
                <c:pt idx="12">
                  <c:v>11279</c:v>
                </c:pt>
                <c:pt idx="13">
                  <c:v>11154</c:v>
                </c:pt>
                <c:pt idx="14">
                  <c:v>10599.5</c:v>
                </c:pt>
                <c:pt idx="15">
                  <c:v>11034</c:v>
                </c:pt>
                <c:pt idx="16">
                  <c:v>10627</c:v>
                </c:pt>
                <c:pt idx="17">
                  <c:v>11061</c:v>
                </c:pt>
                <c:pt idx="18">
                  <c:v>11523.5</c:v>
                </c:pt>
                <c:pt idx="19">
                  <c:v>14039</c:v>
                </c:pt>
                <c:pt idx="20">
                  <c:v>12050.5</c:v>
                </c:pt>
                <c:pt idx="21">
                  <c:v>11361</c:v>
                </c:pt>
                <c:pt idx="22">
                  <c:v>13307</c:v>
                </c:pt>
                <c:pt idx="23">
                  <c:v>12997.5</c:v>
                </c:pt>
                <c:pt idx="24">
                  <c:v>10884.5</c:v>
                </c:pt>
                <c:pt idx="25">
                  <c:v>10373</c:v>
                </c:pt>
                <c:pt idx="26">
                  <c:v>11556</c:v>
                </c:pt>
                <c:pt idx="27">
                  <c:v>11484</c:v>
                </c:pt>
                <c:pt idx="28">
                  <c:v>10864</c:v>
                </c:pt>
                <c:pt idx="29">
                  <c:v>12687.5</c:v>
                </c:pt>
                <c:pt idx="30">
                  <c:v>12534</c:v>
                </c:pt>
                <c:pt idx="31">
                  <c:v>11205</c:v>
                </c:pt>
                <c:pt idx="32">
                  <c:v>10579.5</c:v>
                </c:pt>
                <c:pt idx="33">
                  <c:v>14000</c:v>
                </c:pt>
                <c:pt idx="34">
                  <c:v>12400.5</c:v>
                </c:pt>
                <c:pt idx="35">
                  <c:v>12019.5</c:v>
                </c:pt>
                <c:pt idx="36">
                  <c:v>12674</c:v>
                </c:pt>
                <c:pt idx="37">
                  <c:v>13081.5</c:v>
                </c:pt>
                <c:pt idx="38">
                  <c:v>13789</c:v>
                </c:pt>
                <c:pt idx="39">
                  <c:v>12269.5</c:v>
                </c:pt>
                <c:pt idx="40">
                  <c:v>11757.5</c:v>
                </c:pt>
                <c:pt idx="41">
                  <c:v>13441.5</c:v>
                </c:pt>
                <c:pt idx="42">
                  <c:v>12175.5</c:v>
                </c:pt>
                <c:pt idx="43">
                  <c:v>9983</c:v>
                </c:pt>
                <c:pt idx="44">
                  <c:v>11811.5</c:v>
                </c:pt>
                <c:pt idx="45">
                  <c:v>13506</c:v>
                </c:pt>
                <c:pt idx="46">
                  <c:v>13880</c:v>
                </c:pt>
                <c:pt idx="47">
                  <c:v>12984.5</c:v>
                </c:pt>
                <c:pt idx="48">
                  <c:v>13151</c:v>
                </c:pt>
                <c:pt idx="49">
                  <c:v>13725</c:v>
                </c:pt>
                <c:pt idx="50">
                  <c:v>12154.5</c:v>
                </c:pt>
                <c:pt idx="51">
                  <c:v>11067.5</c:v>
                </c:pt>
              </c:numCache>
            </c:numRef>
          </c:val>
          <c:extLst>
            <c:ext xmlns:c16="http://schemas.microsoft.com/office/drawing/2014/chart" uri="{C3380CC4-5D6E-409C-BE32-E72D297353CC}">
              <c16:uniqueId val="{00000001-62E2-4E7C-B19E-32EFC70CE511}"/>
            </c:ext>
          </c:extLst>
        </c:ser>
        <c:ser>
          <c:idx val="2"/>
          <c:order val="3"/>
          <c:tx>
            <c:strRef>
              <c:f>IRA!$A$78</c:f>
              <c:strCache>
                <c:ptCount val="1"/>
                <c:pt idx="0">
                  <c:v>Percentil 25</c:v>
                </c:pt>
              </c:strCache>
            </c:strRef>
          </c:tx>
          <c:spPr>
            <a:solidFill>
              <a:srgbClr val="92D050"/>
            </a:solidFill>
            <a:ln w="28575" cap="rnd">
              <a:noFill/>
              <a:round/>
            </a:ln>
            <a:effectLst/>
          </c:spPr>
          <c:val>
            <c:numRef>
              <c:f>IRA!$B$78:$BA$78</c:f>
              <c:numCache>
                <c:formatCode>0.0</c:formatCode>
                <c:ptCount val="52"/>
                <c:pt idx="0">
                  <c:v>9476.25</c:v>
                </c:pt>
                <c:pt idx="1">
                  <c:v>11014</c:v>
                </c:pt>
                <c:pt idx="2">
                  <c:v>9578</c:v>
                </c:pt>
                <c:pt idx="3">
                  <c:v>9194.25</c:v>
                </c:pt>
                <c:pt idx="4">
                  <c:v>9631.5</c:v>
                </c:pt>
                <c:pt idx="5">
                  <c:v>10915.75</c:v>
                </c:pt>
                <c:pt idx="6">
                  <c:v>10926</c:v>
                </c:pt>
                <c:pt idx="7">
                  <c:v>11670.5</c:v>
                </c:pt>
                <c:pt idx="8">
                  <c:v>11955.25</c:v>
                </c:pt>
                <c:pt idx="9">
                  <c:v>12013.25</c:v>
                </c:pt>
                <c:pt idx="10">
                  <c:v>9695.75</c:v>
                </c:pt>
                <c:pt idx="11">
                  <c:v>10679</c:v>
                </c:pt>
                <c:pt idx="12">
                  <c:v>9127.25</c:v>
                </c:pt>
                <c:pt idx="13">
                  <c:v>10137.75</c:v>
                </c:pt>
                <c:pt idx="14">
                  <c:v>10276.5</c:v>
                </c:pt>
                <c:pt idx="15">
                  <c:v>9908</c:v>
                </c:pt>
                <c:pt idx="16">
                  <c:v>10213.25</c:v>
                </c:pt>
                <c:pt idx="17">
                  <c:v>10242.75</c:v>
                </c:pt>
                <c:pt idx="18">
                  <c:v>10413.5</c:v>
                </c:pt>
                <c:pt idx="19">
                  <c:v>12024.75</c:v>
                </c:pt>
                <c:pt idx="20">
                  <c:v>11326.5</c:v>
                </c:pt>
                <c:pt idx="21">
                  <c:v>10528</c:v>
                </c:pt>
                <c:pt idx="22">
                  <c:v>13071</c:v>
                </c:pt>
                <c:pt idx="23">
                  <c:v>10606.75</c:v>
                </c:pt>
                <c:pt idx="24">
                  <c:v>8676</c:v>
                </c:pt>
                <c:pt idx="25">
                  <c:v>8855.75</c:v>
                </c:pt>
                <c:pt idx="26">
                  <c:v>10722.75</c:v>
                </c:pt>
                <c:pt idx="27">
                  <c:v>10929.25</c:v>
                </c:pt>
                <c:pt idx="28">
                  <c:v>10419</c:v>
                </c:pt>
                <c:pt idx="29">
                  <c:v>11576</c:v>
                </c:pt>
                <c:pt idx="30">
                  <c:v>10595.5</c:v>
                </c:pt>
                <c:pt idx="31">
                  <c:v>10854</c:v>
                </c:pt>
                <c:pt idx="32">
                  <c:v>10087.75</c:v>
                </c:pt>
                <c:pt idx="33">
                  <c:v>11517.75</c:v>
                </c:pt>
                <c:pt idx="34">
                  <c:v>11564.25</c:v>
                </c:pt>
                <c:pt idx="35">
                  <c:v>11318.75</c:v>
                </c:pt>
                <c:pt idx="36">
                  <c:v>11228</c:v>
                </c:pt>
                <c:pt idx="37">
                  <c:v>11622.5</c:v>
                </c:pt>
                <c:pt idx="38">
                  <c:v>11987</c:v>
                </c:pt>
                <c:pt idx="39">
                  <c:v>10960</c:v>
                </c:pt>
                <c:pt idx="40">
                  <c:v>9890.5</c:v>
                </c:pt>
                <c:pt idx="41">
                  <c:v>12475</c:v>
                </c:pt>
                <c:pt idx="42">
                  <c:v>11076.25</c:v>
                </c:pt>
                <c:pt idx="43">
                  <c:v>9278.5</c:v>
                </c:pt>
                <c:pt idx="44">
                  <c:v>11382.5</c:v>
                </c:pt>
                <c:pt idx="45">
                  <c:v>12497</c:v>
                </c:pt>
                <c:pt idx="46">
                  <c:v>13585.75</c:v>
                </c:pt>
                <c:pt idx="47">
                  <c:v>12282.25</c:v>
                </c:pt>
                <c:pt idx="48">
                  <c:v>12323.75</c:v>
                </c:pt>
                <c:pt idx="49">
                  <c:v>12847.25</c:v>
                </c:pt>
                <c:pt idx="50">
                  <c:v>11671</c:v>
                </c:pt>
                <c:pt idx="51">
                  <c:v>10773</c:v>
                </c:pt>
              </c:numCache>
            </c:numRef>
          </c:val>
          <c:extLst>
            <c:ext xmlns:c16="http://schemas.microsoft.com/office/drawing/2014/chart" uri="{C3380CC4-5D6E-409C-BE32-E72D297353CC}">
              <c16:uniqueId val="{00000002-62E2-4E7C-B19E-32EFC70CE511}"/>
            </c:ext>
          </c:extLst>
        </c:ser>
        <c:dLbls>
          <c:showLegendKey val="0"/>
          <c:showVal val="0"/>
          <c:showCatName val="0"/>
          <c:showSerName val="0"/>
          <c:showPercent val="0"/>
          <c:showBubbleSize val="0"/>
        </c:dLbls>
        <c:axId val="491314128"/>
        <c:axId val="491312560"/>
      </c:areaChart>
      <c:scatterChart>
        <c:scatterStyle val="lineMarker"/>
        <c:varyColors val="0"/>
        <c:ser>
          <c:idx val="0"/>
          <c:order val="0"/>
          <c:tx>
            <c:strRef>
              <c:f>IRA!$A$76</c:f>
              <c:strCache>
                <c:ptCount val="1"/>
                <c:pt idx="0">
                  <c:v>2022</c:v>
                </c:pt>
              </c:strCache>
            </c:strRef>
          </c:tx>
          <c:spPr>
            <a:ln w="19050">
              <a:solidFill>
                <a:schemeClr val="tx1"/>
              </a:solidFill>
            </a:ln>
          </c:spPr>
          <c:marker>
            <c:symbol val="circle"/>
            <c:size val="5"/>
            <c:spPr>
              <a:solidFill>
                <a:schemeClr val="tx1"/>
              </a:solidFill>
              <a:ln w="9525">
                <a:solidFill>
                  <a:schemeClr val="tx1"/>
                </a:solidFill>
                <a:prstDash val="sysDash"/>
              </a:ln>
              <a:effectLst/>
            </c:spPr>
          </c:marker>
          <c:yVal>
            <c:numRef>
              <c:f>IRA!$B$76:$AO$76</c:f>
              <c:numCache>
                <c:formatCode>General</c:formatCode>
                <c:ptCount val="40"/>
                <c:pt idx="0">
                  <c:v>22507</c:v>
                </c:pt>
                <c:pt idx="1">
                  <c:v>24153</c:v>
                </c:pt>
                <c:pt idx="2">
                  <c:v>16600</c:v>
                </c:pt>
                <c:pt idx="3">
                  <c:v>11812</c:v>
                </c:pt>
                <c:pt idx="4">
                  <c:v>9218</c:v>
                </c:pt>
                <c:pt idx="5">
                  <c:v>7856</c:v>
                </c:pt>
                <c:pt idx="6">
                  <c:v>8916</c:v>
                </c:pt>
                <c:pt idx="7">
                  <c:v>9727</c:v>
                </c:pt>
                <c:pt idx="8">
                  <c:v>9637</c:v>
                </c:pt>
                <c:pt idx="9">
                  <c:v>10334</c:v>
                </c:pt>
                <c:pt idx="10">
                  <c:v>9228</c:v>
                </c:pt>
                <c:pt idx="11">
                  <c:v>9655</c:v>
                </c:pt>
                <c:pt idx="12">
                  <c:v>10088</c:v>
                </c:pt>
                <c:pt idx="13">
                  <c:v>10876</c:v>
                </c:pt>
                <c:pt idx="14">
                  <c:v>6624</c:v>
                </c:pt>
                <c:pt idx="15">
                  <c:v>10009</c:v>
                </c:pt>
                <c:pt idx="16">
                  <c:v>10359</c:v>
                </c:pt>
                <c:pt idx="17">
                  <c:v>11389</c:v>
                </c:pt>
                <c:pt idx="18">
                  <c:v>13586</c:v>
                </c:pt>
                <c:pt idx="19">
                  <c:v>17546</c:v>
                </c:pt>
                <c:pt idx="20">
                  <c:v>16295</c:v>
                </c:pt>
                <c:pt idx="21">
                  <c:v>22838</c:v>
                </c:pt>
                <c:pt idx="22">
                  <c:v>16995</c:v>
                </c:pt>
                <c:pt idx="23">
                  <c:v>17174</c:v>
                </c:pt>
                <c:pt idx="24">
                  <c:v>17074</c:v>
                </c:pt>
                <c:pt idx="25">
                  <c:v>14421</c:v>
                </c:pt>
                <c:pt idx="26">
                  <c:v>18255</c:v>
                </c:pt>
                <c:pt idx="27">
                  <c:v>15441</c:v>
                </c:pt>
                <c:pt idx="28">
                  <c:v>14701</c:v>
                </c:pt>
                <c:pt idx="29">
                  <c:v>17410</c:v>
                </c:pt>
                <c:pt idx="30">
                  <c:v>16679</c:v>
                </c:pt>
                <c:pt idx="31">
                  <c:v>14138</c:v>
                </c:pt>
                <c:pt idx="32">
                  <c:v>16653</c:v>
                </c:pt>
                <c:pt idx="33">
                  <c:v>18766</c:v>
                </c:pt>
                <c:pt idx="34">
                  <c:v>16077</c:v>
                </c:pt>
                <c:pt idx="35">
                  <c:v>16195</c:v>
                </c:pt>
                <c:pt idx="36">
                  <c:v>16232</c:v>
                </c:pt>
                <c:pt idx="37">
                  <c:v>16206</c:v>
                </c:pt>
                <c:pt idx="38">
                  <c:v>16575</c:v>
                </c:pt>
                <c:pt idx="39">
                  <c:v>17110</c:v>
                </c:pt>
              </c:numCache>
            </c:numRef>
          </c:yVal>
          <c:smooth val="0"/>
          <c:extLst>
            <c:ext xmlns:c16="http://schemas.microsoft.com/office/drawing/2014/chart" uri="{C3380CC4-5D6E-409C-BE32-E72D297353CC}">
              <c16:uniqueId val="{00000003-62E2-4E7C-B19E-32EFC70CE511}"/>
            </c:ext>
          </c:extLst>
        </c:ser>
        <c:ser>
          <c:idx val="4"/>
          <c:order val="4"/>
          <c:tx>
            <c:strRef>
              <c:f>IRA!$A$75</c:f>
              <c:strCache>
                <c:ptCount val="1"/>
                <c:pt idx="0">
                  <c:v>2021</c:v>
                </c:pt>
              </c:strCache>
            </c:strRef>
          </c:tx>
          <c:spPr>
            <a:ln>
              <a:solidFill>
                <a:schemeClr val="bg1">
                  <a:lumMod val="50000"/>
                </a:schemeClr>
              </a:solidFill>
              <a:prstDash val="sysDash"/>
            </a:ln>
          </c:spPr>
          <c:marker>
            <c:symbol val="none"/>
          </c:marker>
          <c:yVal>
            <c:numRef>
              <c:f>IRA!$B$75:$BA$75</c:f>
              <c:numCache>
                <c:formatCode>General</c:formatCode>
                <c:ptCount val="52"/>
                <c:pt idx="0">
                  <c:v>8719</c:v>
                </c:pt>
                <c:pt idx="1">
                  <c:v>9875</c:v>
                </c:pt>
                <c:pt idx="2">
                  <c:v>9139</c:v>
                </c:pt>
                <c:pt idx="3">
                  <c:v>5868</c:v>
                </c:pt>
                <c:pt idx="4">
                  <c:v>5714</c:v>
                </c:pt>
                <c:pt idx="5">
                  <c:v>7175</c:v>
                </c:pt>
                <c:pt idx="6">
                  <c:v>7171</c:v>
                </c:pt>
                <c:pt idx="7">
                  <c:v>7415</c:v>
                </c:pt>
                <c:pt idx="8">
                  <c:v>7777</c:v>
                </c:pt>
                <c:pt idx="9">
                  <c:v>8599</c:v>
                </c:pt>
                <c:pt idx="10">
                  <c:v>7986</c:v>
                </c:pt>
                <c:pt idx="11">
                  <c:v>9678</c:v>
                </c:pt>
                <c:pt idx="12">
                  <c:v>8454</c:v>
                </c:pt>
                <c:pt idx="13">
                  <c:v>8392</c:v>
                </c:pt>
                <c:pt idx="14">
                  <c:v>9217</c:v>
                </c:pt>
                <c:pt idx="15">
                  <c:v>8171</c:v>
                </c:pt>
                <c:pt idx="16">
                  <c:v>7988</c:v>
                </c:pt>
                <c:pt idx="17">
                  <c:v>6863</c:v>
                </c:pt>
                <c:pt idx="18">
                  <c:v>4939</c:v>
                </c:pt>
                <c:pt idx="19">
                  <c:v>6961</c:v>
                </c:pt>
                <c:pt idx="20">
                  <c:v>11241</c:v>
                </c:pt>
                <c:pt idx="21">
                  <c:v>6443</c:v>
                </c:pt>
                <c:pt idx="22">
                  <c:v>7558</c:v>
                </c:pt>
                <c:pt idx="23">
                  <c:v>8352</c:v>
                </c:pt>
                <c:pt idx="24">
                  <c:v>9484</c:v>
                </c:pt>
                <c:pt idx="25">
                  <c:v>8710</c:v>
                </c:pt>
                <c:pt idx="26">
                  <c:v>10760</c:v>
                </c:pt>
                <c:pt idx="27">
                  <c:v>11606</c:v>
                </c:pt>
                <c:pt idx="28">
                  <c:v>9721</c:v>
                </c:pt>
                <c:pt idx="29">
                  <c:v>9564</c:v>
                </c:pt>
                <c:pt idx="30">
                  <c:v>12168</c:v>
                </c:pt>
                <c:pt idx="31">
                  <c:v>8065</c:v>
                </c:pt>
                <c:pt idx="32">
                  <c:v>10893</c:v>
                </c:pt>
                <c:pt idx="33">
                  <c:v>12194</c:v>
                </c:pt>
                <c:pt idx="34">
                  <c:v>14549</c:v>
                </c:pt>
                <c:pt idx="35">
                  <c:v>14421</c:v>
                </c:pt>
                <c:pt idx="36">
                  <c:v>15663</c:v>
                </c:pt>
                <c:pt idx="37">
                  <c:v>14432</c:v>
                </c:pt>
                <c:pt idx="38">
                  <c:v>12010</c:v>
                </c:pt>
                <c:pt idx="39">
                  <c:v>14170</c:v>
                </c:pt>
                <c:pt idx="40">
                  <c:v>14119</c:v>
                </c:pt>
                <c:pt idx="41">
                  <c:v>11619</c:v>
                </c:pt>
                <c:pt idx="42">
                  <c:v>9472</c:v>
                </c:pt>
                <c:pt idx="43">
                  <c:v>13641</c:v>
                </c:pt>
                <c:pt idx="44">
                  <c:v>10334</c:v>
                </c:pt>
                <c:pt idx="45">
                  <c:v>13918</c:v>
                </c:pt>
                <c:pt idx="46">
                  <c:v>12749</c:v>
                </c:pt>
                <c:pt idx="47">
                  <c:v>13914</c:v>
                </c:pt>
                <c:pt idx="48">
                  <c:v>12211</c:v>
                </c:pt>
                <c:pt idx="49">
                  <c:v>16481</c:v>
                </c:pt>
                <c:pt idx="50">
                  <c:v>17367</c:v>
                </c:pt>
                <c:pt idx="51">
                  <c:v>20851</c:v>
                </c:pt>
              </c:numCache>
            </c:numRef>
          </c:yVal>
          <c:smooth val="0"/>
          <c:extLst>
            <c:ext xmlns:c16="http://schemas.microsoft.com/office/drawing/2014/chart" uri="{C3380CC4-5D6E-409C-BE32-E72D297353CC}">
              <c16:uniqueId val="{00000004-62E2-4E7C-B19E-32EFC70CE511}"/>
            </c:ext>
          </c:extLst>
        </c:ser>
        <c:dLbls>
          <c:showLegendKey val="0"/>
          <c:showVal val="0"/>
          <c:showCatName val="0"/>
          <c:showSerName val="0"/>
          <c:showPercent val="0"/>
          <c:showBubbleSize val="0"/>
        </c:dLbls>
        <c:axId val="491314128"/>
        <c:axId val="491312560"/>
      </c:scatterChart>
      <c:catAx>
        <c:axId val="491314128"/>
        <c:scaling>
          <c:orientation val="minMax"/>
        </c:scaling>
        <c:delete val="0"/>
        <c:axPos val="b"/>
        <c:title>
          <c:tx>
            <c:rich>
              <a:bodyPr/>
              <a:lstStyle/>
              <a:p>
                <a:pPr>
                  <a:defRPr/>
                </a:pPr>
                <a:r>
                  <a:rPr lang="en-US"/>
                  <a:t>Semanas epidemiológicas</a:t>
                </a:r>
              </a:p>
            </c:rich>
          </c:tx>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491312560"/>
        <c:crosses val="autoZero"/>
        <c:auto val="1"/>
        <c:lblAlgn val="ctr"/>
        <c:lblOffset val="100"/>
        <c:noMultiLvlLbl val="0"/>
      </c:catAx>
      <c:valAx>
        <c:axId val="491312560"/>
        <c:scaling>
          <c:orientation val="minMax"/>
        </c:scaling>
        <c:delete val="0"/>
        <c:axPos val="l"/>
        <c:title>
          <c:tx>
            <c:rich>
              <a:bodyPr/>
              <a:lstStyle/>
              <a:p>
                <a:pPr>
                  <a:defRPr/>
                </a:pPr>
                <a:r>
                  <a:rPr lang="es-CO"/>
                  <a:t>Número de consultas</a:t>
                </a:r>
              </a:p>
            </c:rich>
          </c:tx>
          <c:layout>
            <c:manualLayout>
              <c:xMode val="edge"/>
              <c:yMode val="edge"/>
              <c:x val="1.1711412445200511E-2"/>
              <c:y val="0.13670069890895212"/>
            </c:manualLayout>
          </c:layout>
          <c:overlay val="0"/>
        </c:title>
        <c:numFmt formatCode="0" sourceLinked="0"/>
        <c:majorTickMark val="none"/>
        <c:minorTickMark val="none"/>
        <c:tickLblPos val="nextTo"/>
        <c:spPr>
          <a:ln w="6350">
            <a:noFill/>
          </a:ln>
        </c:spPr>
        <c:txPr>
          <a:bodyPr rot="-60000000" vert="horz"/>
          <a:lstStyle/>
          <a:p>
            <a:pPr>
              <a:defRPr/>
            </a:pPr>
            <a:endParaRPr lang="en-US"/>
          </a:p>
        </c:txPr>
        <c:crossAx val="491314128"/>
        <c:crosses val="autoZero"/>
        <c:crossBetween val="between"/>
      </c:valAx>
      <c:spPr>
        <a:noFill/>
        <a:ln w="25400">
          <a:noFill/>
        </a:ln>
      </c:spPr>
    </c:plotArea>
    <c:legend>
      <c:legendPos val="b"/>
      <c:overlay val="0"/>
      <c:spPr>
        <a:noFill/>
        <a:ln w="25400">
          <a:noFill/>
        </a:ln>
      </c:spPr>
      <c:txPr>
        <a:bodyPr rot="0" vert="horz"/>
        <a:lstStyle/>
        <a:p>
          <a:pPr>
            <a:defRPr/>
          </a:pPr>
          <a:endParaRPr lang="en-US"/>
        </a:p>
      </c:txPr>
    </c:legend>
    <c:plotVisOnly val="1"/>
    <c:dispBlanksAs val="gap"/>
    <c:showDLblsOverMax val="0"/>
  </c:chart>
  <c:spPr>
    <a:noFill/>
    <a:ln w="9525" cap="flat" cmpd="sng" algn="ctr">
      <a:noFill/>
      <a:round/>
    </a:ln>
    <a:effectLst/>
  </c:spPr>
  <c:txPr>
    <a:bodyPr/>
    <a:lstStyle/>
    <a:p>
      <a:pPr>
        <a:defRPr sz="800">
          <a:solidFill>
            <a:sysClr val="windowText" lastClr="000000"/>
          </a:solidFill>
          <a:latin typeface="Arial Narrow" panose="020B0606020202030204" pitchFamily="34"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37021861295551"/>
          <c:y val="9.315021664126108E-2"/>
          <c:w val="0.79019873711599442"/>
          <c:h val="0.71442222692381707"/>
        </c:manualLayout>
      </c:layout>
      <c:barChart>
        <c:barDir val="col"/>
        <c:grouping val="clustered"/>
        <c:varyColors val="0"/>
        <c:ser>
          <c:idx val="1"/>
          <c:order val="3"/>
          <c:tx>
            <c:strRef>
              <c:f>'2021-2022'!$AJ$1</c:f>
              <c:strCache>
                <c:ptCount val="1"/>
                <c:pt idx="0">
                  <c:v>2022</c:v>
                </c:pt>
              </c:strCache>
            </c:strRef>
          </c:tx>
          <c:spPr>
            <a:solidFill>
              <a:srgbClr val="C00000"/>
            </a:solidFill>
            <a:ln>
              <a:solidFill>
                <a:srgbClr val="C00000"/>
              </a:solidFill>
            </a:ln>
          </c:spPr>
          <c:invertIfNegative val="0"/>
          <c:val>
            <c:numRef>
              <c:f>'2021-2022'!$AJ$2:$AJ$41</c:f>
              <c:numCache>
                <c:formatCode>General</c:formatCode>
                <c:ptCount val="40"/>
                <c:pt idx="0">
                  <c:v>22507</c:v>
                </c:pt>
                <c:pt idx="1">
                  <c:v>24153</c:v>
                </c:pt>
                <c:pt idx="2">
                  <c:v>16600</c:v>
                </c:pt>
                <c:pt idx="3">
                  <c:v>11812</c:v>
                </c:pt>
                <c:pt idx="4">
                  <c:v>9218</c:v>
                </c:pt>
                <c:pt idx="5">
                  <c:v>7856</c:v>
                </c:pt>
                <c:pt idx="6">
                  <c:v>8916</c:v>
                </c:pt>
                <c:pt idx="7">
                  <c:v>9727</c:v>
                </c:pt>
                <c:pt idx="8">
                  <c:v>9637</c:v>
                </c:pt>
                <c:pt idx="9">
                  <c:v>10334</c:v>
                </c:pt>
                <c:pt idx="10">
                  <c:v>9228</c:v>
                </c:pt>
                <c:pt idx="11">
                  <c:v>9655</c:v>
                </c:pt>
                <c:pt idx="12">
                  <c:v>10088</c:v>
                </c:pt>
                <c:pt idx="13">
                  <c:v>10876</c:v>
                </c:pt>
                <c:pt idx="14">
                  <c:v>6624</c:v>
                </c:pt>
                <c:pt idx="15">
                  <c:v>10009</c:v>
                </c:pt>
                <c:pt idx="16">
                  <c:v>10359</c:v>
                </c:pt>
                <c:pt idx="17">
                  <c:v>11389</c:v>
                </c:pt>
                <c:pt idx="18">
                  <c:v>13586</c:v>
                </c:pt>
                <c:pt idx="19">
                  <c:v>17546</c:v>
                </c:pt>
                <c:pt idx="20">
                  <c:v>16295</c:v>
                </c:pt>
                <c:pt idx="21">
                  <c:v>22838</c:v>
                </c:pt>
                <c:pt idx="22">
                  <c:v>16995</c:v>
                </c:pt>
                <c:pt idx="23">
                  <c:v>17174</c:v>
                </c:pt>
                <c:pt idx="24">
                  <c:v>17074</c:v>
                </c:pt>
                <c:pt idx="25">
                  <c:v>14421</c:v>
                </c:pt>
                <c:pt idx="26">
                  <c:v>18255</c:v>
                </c:pt>
                <c:pt idx="27">
                  <c:v>15441</c:v>
                </c:pt>
                <c:pt idx="28">
                  <c:v>14701</c:v>
                </c:pt>
                <c:pt idx="29">
                  <c:v>17410</c:v>
                </c:pt>
                <c:pt idx="30">
                  <c:v>16679</c:v>
                </c:pt>
                <c:pt idx="31">
                  <c:v>14138</c:v>
                </c:pt>
                <c:pt idx="32">
                  <c:v>16653</c:v>
                </c:pt>
                <c:pt idx="33">
                  <c:v>18766</c:v>
                </c:pt>
                <c:pt idx="34">
                  <c:v>16077</c:v>
                </c:pt>
                <c:pt idx="35">
                  <c:v>16195</c:v>
                </c:pt>
                <c:pt idx="36">
                  <c:v>16232</c:v>
                </c:pt>
                <c:pt idx="37">
                  <c:v>16206</c:v>
                </c:pt>
                <c:pt idx="38">
                  <c:v>16575</c:v>
                </c:pt>
                <c:pt idx="39">
                  <c:v>17110</c:v>
                </c:pt>
              </c:numCache>
            </c:numRef>
          </c:val>
          <c:extLst>
            <c:ext xmlns:c16="http://schemas.microsoft.com/office/drawing/2014/chart" uri="{C3380CC4-5D6E-409C-BE32-E72D297353CC}">
              <c16:uniqueId val="{00000000-2FC7-4C43-B880-2D90E3A0228E}"/>
            </c:ext>
          </c:extLst>
        </c:ser>
        <c:dLbls>
          <c:showLegendKey val="0"/>
          <c:showVal val="0"/>
          <c:showCatName val="0"/>
          <c:showSerName val="0"/>
          <c:showPercent val="0"/>
          <c:showBubbleSize val="0"/>
        </c:dLbls>
        <c:gapWidth val="50"/>
        <c:axId val="522011520"/>
        <c:axId val="522009168"/>
      </c:barChart>
      <c:lineChart>
        <c:grouping val="standard"/>
        <c:varyColors val="0"/>
        <c:ser>
          <c:idx val="0"/>
          <c:order val="0"/>
          <c:tx>
            <c:strRef>
              <c:f>'2021-2022'!$AH$1</c:f>
              <c:strCache>
                <c:ptCount val="1"/>
                <c:pt idx="0">
                  <c:v>2021</c:v>
                </c:pt>
              </c:strCache>
            </c:strRef>
          </c:tx>
          <c:spPr>
            <a:ln w="15875" cap="rnd">
              <a:solidFill>
                <a:schemeClr val="bg1">
                  <a:lumMod val="50000"/>
                </a:schemeClr>
              </a:solidFill>
              <a:prstDash val="solid"/>
              <a:round/>
            </a:ln>
            <a:effectLst>
              <a:outerShdw blurRad="40000" dist="20000" dir="5400000" rotWithShape="0">
                <a:srgbClr val="000000">
                  <a:alpha val="38000"/>
                </a:srgbClr>
              </a:outerShdw>
            </a:effectLst>
          </c:spPr>
          <c:marker>
            <c:symbol val="diamond"/>
            <c:size val="3"/>
            <c:spPr>
              <a:solidFill>
                <a:schemeClr val="bg1">
                  <a:lumMod val="75000"/>
                </a:schemeClr>
              </a:solidFill>
              <a:ln>
                <a:solidFill>
                  <a:schemeClr val="bg1">
                    <a:lumMod val="50000"/>
                  </a:schemeClr>
                </a:solidFill>
              </a:ln>
            </c:spPr>
          </c:marker>
          <c:cat>
            <c:numRef>
              <c:f>'2020-2021'!$A$2:$A$53</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'2021-2022'!$AH$2:$AH$53</c:f>
              <c:numCache>
                <c:formatCode>General</c:formatCode>
                <c:ptCount val="52"/>
                <c:pt idx="0">
                  <c:v>8719</c:v>
                </c:pt>
                <c:pt idx="1">
                  <c:v>9875</c:v>
                </c:pt>
                <c:pt idx="2">
                  <c:v>9139</c:v>
                </c:pt>
                <c:pt idx="3">
                  <c:v>5868</c:v>
                </c:pt>
                <c:pt idx="4">
                  <c:v>5714</c:v>
                </c:pt>
                <c:pt idx="5">
                  <c:v>7175</c:v>
                </c:pt>
                <c:pt idx="6">
                  <c:v>7171</c:v>
                </c:pt>
                <c:pt idx="7">
                  <c:v>7415</c:v>
                </c:pt>
                <c:pt idx="8">
                  <c:v>7777</c:v>
                </c:pt>
                <c:pt idx="9">
                  <c:v>8599</c:v>
                </c:pt>
                <c:pt idx="10">
                  <c:v>7986</c:v>
                </c:pt>
                <c:pt idx="11">
                  <c:v>9678</c:v>
                </c:pt>
                <c:pt idx="12">
                  <c:v>8454</c:v>
                </c:pt>
                <c:pt idx="13">
                  <c:v>8392</c:v>
                </c:pt>
                <c:pt idx="14">
                  <c:v>9217</c:v>
                </c:pt>
                <c:pt idx="15">
                  <c:v>8171</c:v>
                </c:pt>
                <c:pt idx="16">
                  <c:v>7988</c:v>
                </c:pt>
                <c:pt idx="17">
                  <c:v>6863</c:v>
                </c:pt>
                <c:pt idx="18">
                  <c:v>4939</c:v>
                </c:pt>
                <c:pt idx="19">
                  <c:v>6961</c:v>
                </c:pt>
                <c:pt idx="20">
                  <c:v>11241</c:v>
                </c:pt>
                <c:pt idx="21">
                  <c:v>6443</c:v>
                </c:pt>
                <c:pt idx="22">
                  <c:v>7558</c:v>
                </c:pt>
                <c:pt idx="23">
                  <c:v>8352</c:v>
                </c:pt>
                <c:pt idx="24">
                  <c:v>9484</c:v>
                </c:pt>
                <c:pt idx="25">
                  <c:v>8710</c:v>
                </c:pt>
                <c:pt idx="26">
                  <c:v>10760</c:v>
                </c:pt>
                <c:pt idx="27">
                  <c:v>11606</c:v>
                </c:pt>
                <c:pt idx="28">
                  <c:v>9721</c:v>
                </c:pt>
                <c:pt idx="29">
                  <c:v>9564</c:v>
                </c:pt>
                <c:pt idx="30">
                  <c:v>12168</c:v>
                </c:pt>
                <c:pt idx="31">
                  <c:v>8065</c:v>
                </c:pt>
                <c:pt idx="32">
                  <c:v>10893</c:v>
                </c:pt>
                <c:pt idx="33">
                  <c:v>12194</c:v>
                </c:pt>
                <c:pt idx="34">
                  <c:v>14549</c:v>
                </c:pt>
                <c:pt idx="35">
                  <c:v>14421</c:v>
                </c:pt>
                <c:pt idx="36">
                  <c:v>15663</c:v>
                </c:pt>
                <c:pt idx="37">
                  <c:v>14432</c:v>
                </c:pt>
                <c:pt idx="38">
                  <c:v>12010</c:v>
                </c:pt>
                <c:pt idx="39">
                  <c:v>14170</c:v>
                </c:pt>
                <c:pt idx="40">
                  <c:v>14119</c:v>
                </c:pt>
                <c:pt idx="41">
                  <c:v>11619</c:v>
                </c:pt>
                <c:pt idx="42">
                  <c:v>9472</c:v>
                </c:pt>
                <c:pt idx="43">
                  <c:v>13641</c:v>
                </c:pt>
                <c:pt idx="44">
                  <c:v>10334</c:v>
                </c:pt>
                <c:pt idx="45">
                  <c:v>13918</c:v>
                </c:pt>
                <c:pt idx="46">
                  <c:v>12749</c:v>
                </c:pt>
                <c:pt idx="47">
                  <c:v>13914</c:v>
                </c:pt>
                <c:pt idx="48">
                  <c:v>12211</c:v>
                </c:pt>
                <c:pt idx="49">
                  <c:v>16481</c:v>
                </c:pt>
                <c:pt idx="50">
                  <c:v>17367</c:v>
                </c:pt>
                <c:pt idx="51">
                  <c:v>20851</c:v>
                </c:pt>
              </c:numCache>
            </c:numRef>
          </c:val>
          <c:smooth val="0"/>
          <c:extLst>
            <c:ext xmlns:c16="http://schemas.microsoft.com/office/drawing/2014/chart" uri="{C3380CC4-5D6E-409C-BE32-E72D297353CC}">
              <c16:uniqueId val="{00000001-2FC7-4C43-B880-2D90E3A0228E}"/>
            </c:ext>
          </c:extLst>
        </c:ser>
        <c:ser>
          <c:idx val="3"/>
          <c:order val="1"/>
          <c:tx>
            <c:strRef>
              <c:f>'2021-2022'!$AG$1</c:f>
              <c:strCache>
                <c:ptCount val="1"/>
                <c:pt idx="0">
                  <c:v>2020</c:v>
                </c:pt>
              </c:strCache>
            </c:strRef>
          </c:tx>
          <c:spPr>
            <a:ln w="15875" cap="rnd">
              <a:solidFill>
                <a:srgbClr val="002060"/>
              </a:solidFill>
              <a:prstDash val="solid"/>
              <a:round/>
            </a:ln>
            <a:effectLst>
              <a:outerShdw blurRad="40000" dist="20000" dir="5400000" rotWithShape="0">
                <a:srgbClr val="000000">
                  <a:alpha val="38000"/>
                </a:srgbClr>
              </a:outerShdw>
            </a:effectLst>
          </c:spPr>
          <c:marker>
            <c:symbol val="star"/>
            <c:size val="3"/>
            <c:spPr>
              <a:solidFill>
                <a:srgbClr val="002060"/>
              </a:solidFill>
              <a:ln>
                <a:solidFill>
                  <a:srgbClr val="002060"/>
                </a:solidFill>
                <a:prstDash val="solid"/>
              </a:ln>
            </c:spPr>
          </c:marker>
          <c:cat>
            <c:numRef>
              <c:f>'2020-2021'!$A$2:$A$53</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'2021-2022'!$AG$2:$AG$53</c:f>
              <c:numCache>
                <c:formatCode>General</c:formatCode>
                <c:ptCount val="52"/>
                <c:pt idx="0">
                  <c:v>9326</c:v>
                </c:pt>
                <c:pt idx="1">
                  <c:v>16394</c:v>
                </c:pt>
                <c:pt idx="2">
                  <c:v>12240</c:v>
                </c:pt>
                <c:pt idx="3">
                  <c:v>9799</c:v>
                </c:pt>
                <c:pt idx="4">
                  <c:v>10188</c:v>
                </c:pt>
                <c:pt idx="5">
                  <c:v>13863</c:v>
                </c:pt>
                <c:pt idx="6">
                  <c:v>12867</c:v>
                </c:pt>
                <c:pt idx="7">
                  <c:v>11917</c:v>
                </c:pt>
                <c:pt idx="8">
                  <c:v>12334</c:v>
                </c:pt>
                <c:pt idx="9">
                  <c:v>13612</c:v>
                </c:pt>
                <c:pt idx="10">
                  <c:v>19499</c:v>
                </c:pt>
                <c:pt idx="11">
                  <c:v>17777</c:v>
                </c:pt>
                <c:pt idx="12">
                  <c:v>6661</c:v>
                </c:pt>
                <c:pt idx="13">
                  <c:v>4795</c:v>
                </c:pt>
                <c:pt idx="14">
                  <c:v>2497</c:v>
                </c:pt>
                <c:pt idx="15">
                  <c:v>2476</c:v>
                </c:pt>
                <c:pt idx="16">
                  <c:v>2024</c:v>
                </c:pt>
                <c:pt idx="17">
                  <c:v>1874</c:v>
                </c:pt>
                <c:pt idx="18">
                  <c:v>2324</c:v>
                </c:pt>
                <c:pt idx="19">
                  <c:v>2354</c:v>
                </c:pt>
                <c:pt idx="20">
                  <c:v>4044</c:v>
                </c:pt>
                <c:pt idx="21">
                  <c:v>2800</c:v>
                </c:pt>
                <c:pt idx="22">
                  <c:v>2670</c:v>
                </c:pt>
                <c:pt idx="23">
                  <c:v>2955</c:v>
                </c:pt>
                <c:pt idx="24">
                  <c:v>2269</c:v>
                </c:pt>
                <c:pt idx="25">
                  <c:v>4991</c:v>
                </c:pt>
                <c:pt idx="26">
                  <c:v>7539</c:v>
                </c:pt>
                <c:pt idx="27">
                  <c:v>9543</c:v>
                </c:pt>
                <c:pt idx="28">
                  <c:v>7602</c:v>
                </c:pt>
                <c:pt idx="29">
                  <c:v>10171</c:v>
                </c:pt>
                <c:pt idx="30">
                  <c:v>9915</c:v>
                </c:pt>
                <c:pt idx="31">
                  <c:v>7876</c:v>
                </c:pt>
                <c:pt idx="32">
                  <c:v>15491</c:v>
                </c:pt>
                <c:pt idx="33">
                  <c:v>6883</c:v>
                </c:pt>
                <c:pt idx="34">
                  <c:v>7051</c:v>
                </c:pt>
                <c:pt idx="35">
                  <c:v>3943</c:v>
                </c:pt>
                <c:pt idx="36">
                  <c:v>4291</c:v>
                </c:pt>
                <c:pt idx="37">
                  <c:v>7566</c:v>
                </c:pt>
                <c:pt idx="38">
                  <c:v>4747</c:v>
                </c:pt>
                <c:pt idx="39">
                  <c:v>7850</c:v>
                </c:pt>
                <c:pt idx="40">
                  <c:v>7357</c:v>
                </c:pt>
                <c:pt idx="41">
                  <c:v>21702</c:v>
                </c:pt>
                <c:pt idx="42">
                  <c:v>7511</c:v>
                </c:pt>
                <c:pt idx="43">
                  <c:v>5167</c:v>
                </c:pt>
                <c:pt idx="44">
                  <c:v>6157</c:v>
                </c:pt>
                <c:pt idx="45">
                  <c:v>6575</c:v>
                </c:pt>
                <c:pt idx="46">
                  <c:v>7859</c:v>
                </c:pt>
                <c:pt idx="47">
                  <c:v>7988</c:v>
                </c:pt>
                <c:pt idx="48">
                  <c:v>7690</c:v>
                </c:pt>
                <c:pt idx="49">
                  <c:v>7353</c:v>
                </c:pt>
                <c:pt idx="50">
                  <c:v>8542</c:v>
                </c:pt>
                <c:pt idx="51">
                  <c:v>7153</c:v>
                </c:pt>
              </c:numCache>
            </c:numRef>
          </c:val>
          <c:smooth val="0"/>
          <c:extLst>
            <c:ext xmlns:c16="http://schemas.microsoft.com/office/drawing/2014/chart" uri="{C3380CC4-5D6E-409C-BE32-E72D297353CC}">
              <c16:uniqueId val="{00000002-2FC7-4C43-B880-2D90E3A0228E}"/>
            </c:ext>
          </c:extLst>
        </c:ser>
        <c:ser>
          <c:idx val="7"/>
          <c:order val="2"/>
          <c:tx>
            <c:strRef>
              <c:f>'2021-2022'!$AF$1</c:f>
              <c:strCache>
                <c:ptCount val="1"/>
                <c:pt idx="0">
                  <c:v>2019</c:v>
                </c:pt>
              </c:strCache>
            </c:strRef>
          </c:tx>
          <c:spPr>
            <a:ln w="15875" cap="rnd">
              <a:solidFill>
                <a:schemeClr val="accent3"/>
              </a:solidFill>
              <a:prstDash val="solid"/>
              <a:round/>
            </a:ln>
            <a:effectLst>
              <a:outerShdw blurRad="40000" dist="20000" dir="5400000" rotWithShape="0">
                <a:srgbClr val="000000">
                  <a:alpha val="38000"/>
                </a:srgbClr>
              </a:outerShdw>
            </a:effectLst>
          </c:spPr>
          <c:marker>
            <c:symbol val="triangle"/>
            <c:size val="3"/>
            <c:spPr>
              <a:solidFill>
                <a:schemeClr val="accent3"/>
              </a:solidFill>
              <a:ln>
                <a:solidFill>
                  <a:schemeClr val="accent3"/>
                </a:solidFill>
                <a:prstDash val="solid"/>
              </a:ln>
            </c:spPr>
          </c:marker>
          <c:cat>
            <c:numRef>
              <c:f>'2020-2021'!$A$2:$A$53</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'2021-2022'!$AF$2:$AF$53</c:f>
              <c:numCache>
                <c:formatCode>General</c:formatCode>
                <c:ptCount val="52"/>
                <c:pt idx="0">
                  <c:v>9962</c:v>
                </c:pt>
                <c:pt idx="1">
                  <c:v>11844</c:v>
                </c:pt>
                <c:pt idx="2">
                  <c:v>9947</c:v>
                </c:pt>
                <c:pt idx="3">
                  <c:v>9478</c:v>
                </c:pt>
                <c:pt idx="4">
                  <c:v>11170</c:v>
                </c:pt>
                <c:pt idx="5">
                  <c:v>11558</c:v>
                </c:pt>
                <c:pt idx="6">
                  <c:v>11690</c:v>
                </c:pt>
                <c:pt idx="7">
                  <c:v>15139</c:v>
                </c:pt>
                <c:pt idx="8">
                  <c:v>11892</c:v>
                </c:pt>
                <c:pt idx="9">
                  <c:v>12879</c:v>
                </c:pt>
                <c:pt idx="10">
                  <c:v>13000</c:v>
                </c:pt>
                <c:pt idx="11">
                  <c:v>11585</c:v>
                </c:pt>
                <c:pt idx="12">
                  <c:v>11357</c:v>
                </c:pt>
                <c:pt idx="13">
                  <c:v>11814</c:v>
                </c:pt>
                <c:pt idx="14">
                  <c:v>10150</c:v>
                </c:pt>
                <c:pt idx="15">
                  <c:v>8917</c:v>
                </c:pt>
                <c:pt idx="16">
                  <c:v>10100</c:v>
                </c:pt>
                <c:pt idx="17">
                  <c:v>10782</c:v>
                </c:pt>
                <c:pt idx="18">
                  <c:v>12011</c:v>
                </c:pt>
                <c:pt idx="19">
                  <c:v>11577</c:v>
                </c:pt>
                <c:pt idx="20">
                  <c:v>14170</c:v>
                </c:pt>
                <c:pt idx="21">
                  <c:v>11275</c:v>
                </c:pt>
                <c:pt idx="22">
                  <c:v>14133</c:v>
                </c:pt>
                <c:pt idx="23">
                  <c:v>15115</c:v>
                </c:pt>
                <c:pt idx="24">
                  <c:v>11704</c:v>
                </c:pt>
                <c:pt idx="25">
                  <c:v>10592</c:v>
                </c:pt>
                <c:pt idx="26">
                  <c:v>10598</c:v>
                </c:pt>
                <c:pt idx="27">
                  <c:v>11783</c:v>
                </c:pt>
                <c:pt idx="28">
                  <c:v>11636</c:v>
                </c:pt>
                <c:pt idx="29">
                  <c:v>13160</c:v>
                </c:pt>
                <c:pt idx="30">
                  <c:v>13511</c:v>
                </c:pt>
                <c:pt idx="31">
                  <c:v>10761</c:v>
                </c:pt>
                <c:pt idx="32">
                  <c:v>10976</c:v>
                </c:pt>
                <c:pt idx="33">
                  <c:v>13869</c:v>
                </c:pt>
                <c:pt idx="34">
                  <c:v>12696</c:v>
                </c:pt>
                <c:pt idx="35">
                  <c:v>12331</c:v>
                </c:pt>
                <c:pt idx="36">
                  <c:v>12287</c:v>
                </c:pt>
                <c:pt idx="37">
                  <c:v>11663</c:v>
                </c:pt>
                <c:pt idx="38">
                  <c:v>11505</c:v>
                </c:pt>
                <c:pt idx="39">
                  <c:v>10761</c:v>
                </c:pt>
                <c:pt idx="40">
                  <c:v>9360</c:v>
                </c:pt>
                <c:pt idx="41">
                  <c:v>12239</c:v>
                </c:pt>
                <c:pt idx="42">
                  <c:v>12209</c:v>
                </c:pt>
                <c:pt idx="43">
                  <c:v>9862</c:v>
                </c:pt>
                <c:pt idx="44">
                  <c:v>11305</c:v>
                </c:pt>
                <c:pt idx="45">
                  <c:v>13711</c:v>
                </c:pt>
                <c:pt idx="46">
                  <c:v>13044</c:v>
                </c:pt>
                <c:pt idx="47">
                  <c:v>12275</c:v>
                </c:pt>
                <c:pt idx="48">
                  <c:v>13139</c:v>
                </c:pt>
                <c:pt idx="49">
                  <c:v>13451</c:v>
                </c:pt>
                <c:pt idx="50">
                  <c:v>11794</c:v>
                </c:pt>
                <c:pt idx="51">
                  <c:v>11237</c:v>
                </c:pt>
              </c:numCache>
            </c:numRef>
          </c:val>
          <c:smooth val="0"/>
          <c:extLst>
            <c:ext xmlns:c16="http://schemas.microsoft.com/office/drawing/2014/chart" uri="{C3380CC4-5D6E-409C-BE32-E72D297353CC}">
              <c16:uniqueId val="{00000003-2FC7-4C43-B880-2D90E3A0228E}"/>
            </c:ext>
          </c:extLst>
        </c:ser>
        <c:dLbls>
          <c:showLegendKey val="0"/>
          <c:showVal val="0"/>
          <c:showCatName val="0"/>
          <c:showSerName val="0"/>
          <c:showPercent val="0"/>
          <c:showBubbleSize val="0"/>
        </c:dLbls>
        <c:marker val="1"/>
        <c:smooth val="0"/>
        <c:axId val="522011520"/>
        <c:axId val="522009168"/>
      </c:lineChart>
      <c:catAx>
        <c:axId val="522011520"/>
        <c:scaling>
          <c:orientation val="minMax"/>
        </c:scaling>
        <c:delete val="0"/>
        <c:axPos val="b"/>
        <c:title>
          <c:tx>
            <c:rich>
              <a:bodyPr rot="0" vert="horz"/>
              <a:lstStyle/>
              <a:p>
                <a:pPr>
                  <a:defRPr sz="900"/>
                </a:pPr>
                <a:r>
                  <a:rPr lang="en-US" sz="900"/>
                  <a:t>Semanas epidemiológicas</a:t>
                </a:r>
              </a:p>
            </c:rich>
          </c:tx>
          <c:layout>
            <c:manualLayout>
              <c:xMode val="edge"/>
              <c:yMode val="edge"/>
              <c:x val="0.38459837003737057"/>
              <c:y val="0.90514742226564748"/>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800" b="0"/>
            </a:pPr>
            <a:endParaRPr lang="en-US"/>
          </a:p>
        </c:txPr>
        <c:crossAx val="522009168"/>
        <c:crosses val="autoZero"/>
        <c:auto val="1"/>
        <c:lblAlgn val="ctr"/>
        <c:lblOffset val="100"/>
        <c:noMultiLvlLbl val="0"/>
      </c:catAx>
      <c:valAx>
        <c:axId val="5220091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a:t>Número de consultas</a:t>
                </a:r>
              </a:p>
            </c:rich>
          </c:tx>
          <c:overlay val="0"/>
          <c:spPr>
            <a:noFill/>
            <a:ln>
              <a:noFill/>
            </a:ln>
            <a:effectLst/>
          </c:spPr>
        </c:title>
        <c:numFmt formatCode="General" sourceLinked="1"/>
        <c:majorTickMark val="none"/>
        <c:minorTickMark val="none"/>
        <c:tickLblPos val="nextTo"/>
        <c:spPr>
          <a:noFill/>
          <a:ln>
            <a:noFill/>
          </a:ln>
          <a:effectLst/>
        </c:spPr>
        <c:txPr>
          <a:bodyPr rot="-60000000" vert="horz"/>
          <a:lstStyle/>
          <a:p>
            <a:pPr>
              <a:defRPr/>
            </a:pPr>
            <a:endParaRPr lang="en-US"/>
          </a:p>
        </c:txPr>
        <c:crossAx val="522011520"/>
        <c:crosses val="autoZero"/>
        <c:crossBetween val="between"/>
      </c:valAx>
      <c:spPr>
        <a:noFill/>
        <a:ln>
          <a:noFill/>
        </a:ln>
        <a:effectLst/>
      </c:spPr>
    </c:plotArea>
    <c:legend>
      <c:legendPos val="b"/>
      <c:layout>
        <c:manualLayout>
          <c:xMode val="edge"/>
          <c:yMode val="edge"/>
          <c:x val="0.28131265024552915"/>
          <c:y val="1.0530073229304481E-2"/>
          <c:w val="0.49693240465380523"/>
          <c:h val="6.9766975573523224E-2"/>
        </c:manualLayout>
      </c:layout>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noFill/>
      <a:round/>
    </a:ln>
    <a:effectLst/>
  </c:spPr>
  <c:txPr>
    <a:bodyPr/>
    <a:lstStyle/>
    <a:p>
      <a:pPr>
        <a:defRPr b="1"/>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0.2175</cdr:x>
      <cdr:y>0.78393</cdr:y>
    </cdr:from>
    <cdr:to>
      <cdr:x>0.81487</cdr:x>
      <cdr:y>0.85173</cdr:y>
    </cdr:to>
    <cdr:sp macro="" textlink="">
      <cdr:nvSpPr>
        <cdr:cNvPr id="5121" name="5 CuadroTexto"/>
        <cdr:cNvSpPr txBox="1">
          <a:spLocks xmlns:a="http://schemas.openxmlformats.org/drawingml/2006/main" noChangeArrowheads="1"/>
        </cdr:cNvSpPr>
      </cdr:nvSpPr>
      <cdr:spPr bwMode="auto">
        <a:xfrm xmlns:a="http://schemas.openxmlformats.org/drawingml/2006/main">
          <a:off x="986460" y="2467929"/>
          <a:ext cx="2709318" cy="213444"/>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8"/>
              </a:solidFill>
              <a:miter lim="800000"/>
              <a:headEnd/>
              <a:tailEnd/>
            </a14:hiddenLine>
          </a:ext>
        </a:extLst>
      </cdr:spPr>
      <cdr:txBody>
        <a:bodyPr xmlns:a="http://schemas.openxmlformats.org/drawingml/2006/main" vertOverflow="clip" wrap="square" lIns="27432" tIns="22860" rIns="27432" bIns="0" anchor="t" upright="1"/>
        <a:lstStyle xmlns:a="http://schemas.openxmlformats.org/drawingml/2006/main"/>
        <a:p xmlns:a="http://schemas.openxmlformats.org/drawingml/2006/main">
          <a:pPr algn="ctr" rtl="0">
            <a:defRPr sz="1000"/>
          </a:pPr>
          <a:r>
            <a:rPr lang="es-CO" sz="1000" b="1" i="0" u="none" strike="noStrike" baseline="0" dirty="0">
              <a:solidFill>
                <a:srgbClr val="000000"/>
              </a:solidFill>
              <a:latin typeface="Calibri"/>
            </a:rPr>
            <a:t> Semanas epidemiológicas</a:t>
          </a:r>
          <a:endParaRPr lang="es-CO" sz="1000" b="0" i="0" u="none" strike="noStrike" baseline="0" dirty="0">
            <a:solidFill>
              <a:srgbClr val="000000"/>
            </a:solidFill>
            <a:latin typeface="Calibri"/>
          </a:endParaRPr>
        </a:p>
        <a:p xmlns:a="http://schemas.openxmlformats.org/drawingml/2006/main">
          <a:pPr algn="ctr" rtl="0">
            <a:defRPr sz="1000"/>
          </a:pPr>
          <a:endParaRPr lang="es-CO" sz="1000" b="0" i="0" u="none" strike="noStrike" baseline="0" dirty="0">
            <a:solidFill>
              <a:srgbClr val="000000"/>
            </a:solidFill>
            <a:latin typeface="Calibri"/>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37840" cy="464820"/>
          </a:xfrm>
          <a:prstGeom prst="rect">
            <a:avLst/>
          </a:prstGeom>
          <a:noFill/>
          <a:ln>
            <a:noFill/>
          </a:ln>
        </p:spPr>
        <p:txBody>
          <a:bodyPr anchorCtr="0" anchor="t" bIns="46575" lIns="93175" spcFirstLastPara="1" rIns="93175" wrap="square" tIns="4657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0938" y="0"/>
            <a:ext cx="3037840" cy="464820"/>
          </a:xfrm>
          <a:prstGeom prst="rect">
            <a:avLst/>
          </a:prstGeom>
          <a:noFill/>
          <a:ln>
            <a:noFill/>
          </a:ln>
        </p:spPr>
        <p:txBody>
          <a:bodyPr anchorCtr="0" anchor="t" bIns="46575" lIns="93175" spcFirstLastPara="1" rIns="93175" wrap="square" tIns="46575">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967"/>
            <a:ext cx="3037840" cy="464820"/>
          </a:xfrm>
          <a:prstGeom prst="rect">
            <a:avLst/>
          </a:prstGeom>
          <a:noFill/>
          <a:ln>
            <a:noFill/>
          </a:ln>
        </p:spPr>
        <p:txBody>
          <a:bodyPr anchorCtr="0" anchor="b" bIns="46575" lIns="93175" spcFirstLastPara="1" rIns="93175" wrap="square" tIns="4657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b="0" i="0" lang="es-E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87" name="Google Shape;87;p1: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10: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92" name="Google Shape;392;p10: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11: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413" name="Google Shape;413;p11: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p12: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485" name="Google Shape;485;p12: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p13: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561" name="Google Shape;561;p13: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p14: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592" name="Google Shape;592;p14: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p15: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686" name="Google Shape;686;p15: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4" name="Shape 744"/>
        <p:cNvGrpSpPr/>
        <p:nvPr/>
      </p:nvGrpSpPr>
      <p:grpSpPr>
        <a:xfrm>
          <a:off x="0" y="0"/>
          <a:ext cx="0" cy="0"/>
          <a:chOff x="0" y="0"/>
          <a:chExt cx="0" cy="0"/>
        </a:xfrm>
      </p:grpSpPr>
      <p:sp>
        <p:nvSpPr>
          <p:cNvPr id="745" name="Google Shape;745;p16: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746" name="Google Shape;746;p16: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6" name="Shape 766"/>
        <p:cNvGrpSpPr/>
        <p:nvPr/>
      </p:nvGrpSpPr>
      <p:grpSpPr>
        <a:xfrm>
          <a:off x="0" y="0"/>
          <a:ext cx="0" cy="0"/>
          <a:chOff x="0" y="0"/>
          <a:chExt cx="0" cy="0"/>
        </a:xfrm>
      </p:grpSpPr>
      <p:sp>
        <p:nvSpPr>
          <p:cNvPr id="767" name="Google Shape;767;p17: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768" name="Google Shape;768;p17: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9" name="Shape 799"/>
        <p:cNvGrpSpPr/>
        <p:nvPr/>
      </p:nvGrpSpPr>
      <p:grpSpPr>
        <a:xfrm>
          <a:off x="0" y="0"/>
          <a:ext cx="0" cy="0"/>
          <a:chOff x="0" y="0"/>
          <a:chExt cx="0" cy="0"/>
        </a:xfrm>
      </p:grpSpPr>
      <p:sp>
        <p:nvSpPr>
          <p:cNvPr id="800" name="Google Shape;800;p18: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801" name="Google Shape;801;p18: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9" name="Shape 839"/>
        <p:cNvGrpSpPr/>
        <p:nvPr/>
      </p:nvGrpSpPr>
      <p:grpSpPr>
        <a:xfrm>
          <a:off x="0" y="0"/>
          <a:ext cx="0" cy="0"/>
          <a:chOff x="0" y="0"/>
          <a:chExt cx="0" cy="0"/>
        </a:xfrm>
      </p:grpSpPr>
      <p:sp>
        <p:nvSpPr>
          <p:cNvPr id="840" name="Google Shape;840;p19: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841" name="Google Shape;841;p19: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2: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 name="Google Shape;100;p2: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01" name="Google Shape;101;p2: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4" name="Shape 874"/>
        <p:cNvGrpSpPr/>
        <p:nvPr/>
      </p:nvGrpSpPr>
      <p:grpSpPr>
        <a:xfrm>
          <a:off x="0" y="0"/>
          <a:ext cx="0" cy="0"/>
          <a:chOff x="0" y="0"/>
          <a:chExt cx="0" cy="0"/>
        </a:xfrm>
      </p:grpSpPr>
      <p:sp>
        <p:nvSpPr>
          <p:cNvPr id="875" name="Google Shape;875;p20: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876" name="Google Shape;876;p20: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9" name="Shape 909"/>
        <p:cNvGrpSpPr/>
        <p:nvPr/>
      </p:nvGrpSpPr>
      <p:grpSpPr>
        <a:xfrm>
          <a:off x="0" y="0"/>
          <a:ext cx="0" cy="0"/>
          <a:chOff x="0" y="0"/>
          <a:chExt cx="0" cy="0"/>
        </a:xfrm>
      </p:grpSpPr>
      <p:sp>
        <p:nvSpPr>
          <p:cNvPr id="910" name="Google Shape;910;p21: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911" name="Google Shape;911;p21: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5" name="Shape 965"/>
        <p:cNvGrpSpPr/>
        <p:nvPr/>
      </p:nvGrpSpPr>
      <p:grpSpPr>
        <a:xfrm>
          <a:off x="0" y="0"/>
          <a:ext cx="0" cy="0"/>
          <a:chOff x="0" y="0"/>
          <a:chExt cx="0" cy="0"/>
        </a:xfrm>
      </p:grpSpPr>
      <p:sp>
        <p:nvSpPr>
          <p:cNvPr id="966" name="Google Shape;966;p22: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967" name="Google Shape;967;p22: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6" name="Shape 986"/>
        <p:cNvGrpSpPr/>
        <p:nvPr/>
      </p:nvGrpSpPr>
      <p:grpSpPr>
        <a:xfrm>
          <a:off x="0" y="0"/>
          <a:ext cx="0" cy="0"/>
          <a:chOff x="0" y="0"/>
          <a:chExt cx="0" cy="0"/>
        </a:xfrm>
      </p:grpSpPr>
      <p:sp>
        <p:nvSpPr>
          <p:cNvPr id="987" name="Google Shape;987;p23: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988" name="Google Shape;988;p23: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7" name="Shape 1047"/>
        <p:cNvGrpSpPr/>
        <p:nvPr/>
      </p:nvGrpSpPr>
      <p:grpSpPr>
        <a:xfrm>
          <a:off x="0" y="0"/>
          <a:ext cx="0" cy="0"/>
          <a:chOff x="0" y="0"/>
          <a:chExt cx="0" cy="0"/>
        </a:xfrm>
      </p:grpSpPr>
      <p:sp>
        <p:nvSpPr>
          <p:cNvPr id="1048" name="Google Shape;1048;p24: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049" name="Google Shape;1049;p24: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8" name="Shape 1078"/>
        <p:cNvGrpSpPr/>
        <p:nvPr/>
      </p:nvGrpSpPr>
      <p:grpSpPr>
        <a:xfrm>
          <a:off x="0" y="0"/>
          <a:ext cx="0" cy="0"/>
          <a:chOff x="0" y="0"/>
          <a:chExt cx="0" cy="0"/>
        </a:xfrm>
      </p:grpSpPr>
      <p:sp>
        <p:nvSpPr>
          <p:cNvPr id="1079" name="Google Shape;1079;p25: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080" name="Google Shape;1080;p25: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2" name="Shape 1152"/>
        <p:cNvGrpSpPr/>
        <p:nvPr/>
      </p:nvGrpSpPr>
      <p:grpSpPr>
        <a:xfrm>
          <a:off x="0" y="0"/>
          <a:ext cx="0" cy="0"/>
          <a:chOff x="0" y="0"/>
          <a:chExt cx="0" cy="0"/>
        </a:xfrm>
      </p:grpSpPr>
      <p:sp>
        <p:nvSpPr>
          <p:cNvPr id="1153" name="Google Shape;1153;p26: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154" name="Google Shape;1154;p26: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3" name="Shape 1193"/>
        <p:cNvGrpSpPr/>
        <p:nvPr/>
      </p:nvGrpSpPr>
      <p:grpSpPr>
        <a:xfrm>
          <a:off x="0" y="0"/>
          <a:ext cx="0" cy="0"/>
          <a:chOff x="0" y="0"/>
          <a:chExt cx="0" cy="0"/>
        </a:xfrm>
      </p:grpSpPr>
      <p:sp>
        <p:nvSpPr>
          <p:cNvPr id="1194" name="Google Shape;1194;p27: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195" name="Google Shape;1195;p27: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1" name="Shape 1221"/>
        <p:cNvGrpSpPr/>
        <p:nvPr/>
      </p:nvGrpSpPr>
      <p:grpSpPr>
        <a:xfrm>
          <a:off x="0" y="0"/>
          <a:ext cx="0" cy="0"/>
          <a:chOff x="0" y="0"/>
          <a:chExt cx="0" cy="0"/>
        </a:xfrm>
      </p:grpSpPr>
      <p:sp>
        <p:nvSpPr>
          <p:cNvPr id="1222" name="Google Shape;1222;p28: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223" name="Google Shape;1223;p28: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1" name="Shape 1301"/>
        <p:cNvGrpSpPr/>
        <p:nvPr/>
      </p:nvGrpSpPr>
      <p:grpSpPr>
        <a:xfrm>
          <a:off x="0" y="0"/>
          <a:ext cx="0" cy="0"/>
          <a:chOff x="0" y="0"/>
          <a:chExt cx="0" cy="0"/>
        </a:xfrm>
      </p:grpSpPr>
      <p:sp>
        <p:nvSpPr>
          <p:cNvPr id="1302" name="Google Shape;1302;p29: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303" name="Google Shape;1303;p29: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3: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p3: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14" name="Google Shape;114;p3: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9" name="Shape 1319"/>
        <p:cNvGrpSpPr/>
        <p:nvPr/>
      </p:nvGrpSpPr>
      <p:grpSpPr>
        <a:xfrm>
          <a:off x="0" y="0"/>
          <a:ext cx="0" cy="0"/>
          <a:chOff x="0" y="0"/>
          <a:chExt cx="0" cy="0"/>
        </a:xfrm>
      </p:grpSpPr>
      <p:sp>
        <p:nvSpPr>
          <p:cNvPr id="1320" name="Google Shape;1320;p30: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1" name="Google Shape;1321;p30: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s-ES"/>
              <a:t>ok</a:t>
            </a:r>
            <a:endParaRPr/>
          </a:p>
        </p:txBody>
      </p:sp>
      <p:sp>
        <p:nvSpPr>
          <p:cNvPr id="1322" name="Google Shape;1322;p30: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2" name="Shape 1372"/>
        <p:cNvGrpSpPr/>
        <p:nvPr/>
      </p:nvGrpSpPr>
      <p:grpSpPr>
        <a:xfrm>
          <a:off x="0" y="0"/>
          <a:ext cx="0" cy="0"/>
          <a:chOff x="0" y="0"/>
          <a:chExt cx="0" cy="0"/>
        </a:xfrm>
      </p:grpSpPr>
      <p:sp>
        <p:nvSpPr>
          <p:cNvPr id="1373" name="Google Shape;1373;p31: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4" name="Google Shape;1374;p31: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s-ES"/>
              <a:t>ok</a:t>
            </a:r>
            <a:endParaRPr/>
          </a:p>
        </p:txBody>
      </p:sp>
      <p:sp>
        <p:nvSpPr>
          <p:cNvPr id="1375" name="Google Shape;1375;p31: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2" name="Shape 1432"/>
        <p:cNvGrpSpPr/>
        <p:nvPr/>
      </p:nvGrpSpPr>
      <p:grpSpPr>
        <a:xfrm>
          <a:off x="0" y="0"/>
          <a:ext cx="0" cy="0"/>
          <a:chOff x="0" y="0"/>
          <a:chExt cx="0" cy="0"/>
        </a:xfrm>
      </p:grpSpPr>
      <p:sp>
        <p:nvSpPr>
          <p:cNvPr id="1433" name="Google Shape;1433;p32: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4" name="Google Shape;1434;p32: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s-ES"/>
              <a:t>ok</a:t>
            </a:r>
            <a:endParaRPr/>
          </a:p>
        </p:txBody>
      </p:sp>
      <p:sp>
        <p:nvSpPr>
          <p:cNvPr id="1435" name="Google Shape;1435;p32: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3" name="Shape 1483"/>
        <p:cNvGrpSpPr/>
        <p:nvPr/>
      </p:nvGrpSpPr>
      <p:grpSpPr>
        <a:xfrm>
          <a:off x="0" y="0"/>
          <a:ext cx="0" cy="0"/>
          <a:chOff x="0" y="0"/>
          <a:chExt cx="0" cy="0"/>
        </a:xfrm>
      </p:grpSpPr>
      <p:sp>
        <p:nvSpPr>
          <p:cNvPr id="1484" name="Google Shape;1484;p33: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485" name="Google Shape;1485;p33: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0" name="Shape 1530"/>
        <p:cNvGrpSpPr/>
        <p:nvPr/>
      </p:nvGrpSpPr>
      <p:grpSpPr>
        <a:xfrm>
          <a:off x="0" y="0"/>
          <a:ext cx="0" cy="0"/>
          <a:chOff x="0" y="0"/>
          <a:chExt cx="0" cy="0"/>
        </a:xfrm>
      </p:grpSpPr>
      <p:sp>
        <p:nvSpPr>
          <p:cNvPr id="1531" name="Google Shape;1531;p34: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532" name="Google Shape;1532;p34: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5" name="Shape 1575"/>
        <p:cNvGrpSpPr/>
        <p:nvPr/>
      </p:nvGrpSpPr>
      <p:grpSpPr>
        <a:xfrm>
          <a:off x="0" y="0"/>
          <a:ext cx="0" cy="0"/>
          <a:chOff x="0" y="0"/>
          <a:chExt cx="0" cy="0"/>
        </a:xfrm>
      </p:grpSpPr>
      <p:sp>
        <p:nvSpPr>
          <p:cNvPr id="1576" name="Google Shape;1576;p35: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577" name="Google Shape;1577;p35: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8" name="Shape 1648"/>
        <p:cNvGrpSpPr/>
        <p:nvPr/>
      </p:nvGrpSpPr>
      <p:grpSpPr>
        <a:xfrm>
          <a:off x="0" y="0"/>
          <a:ext cx="0" cy="0"/>
          <a:chOff x="0" y="0"/>
          <a:chExt cx="0" cy="0"/>
        </a:xfrm>
      </p:grpSpPr>
      <p:sp>
        <p:nvSpPr>
          <p:cNvPr id="1649" name="Google Shape;1649;p36: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650" name="Google Shape;1650;p36: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8" name="Shape 1728"/>
        <p:cNvGrpSpPr/>
        <p:nvPr/>
      </p:nvGrpSpPr>
      <p:grpSpPr>
        <a:xfrm>
          <a:off x="0" y="0"/>
          <a:ext cx="0" cy="0"/>
          <a:chOff x="0" y="0"/>
          <a:chExt cx="0" cy="0"/>
        </a:xfrm>
      </p:grpSpPr>
      <p:sp>
        <p:nvSpPr>
          <p:cNvPr id="1729" name="Google Shape;1729;p37: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730" name="Google Shape;1730;p37: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9" name="Shape 1749"/>
        <p:cNvGrpSpPr/>
        <p:nvPr/>
      </p:nvGrpSpPr>
      <p:grpSpPr>
        <a:xfrm>
          <a:off x="0" y="0"/>
          <a:ext cx="0" cy="0"/>
          <a:chOff x="0" y="0"/>
          <a:chExt cx="0" cy="0"/>
        </a:xfrm>
      </p:grpSpPr>
      <p:sp>
        <p:nvSpPr>
          <p:cNvPr id="1750" name="Google Shape;1750;p38: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751" name="Google Shape;1751;p38: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5" name="Shape 1815"/>
        <p:cNvGrpSpPr/>
        <p:nvPr/>
      </p:nvGrpSpPr>
      <p:grpSpPr>
        <a:xfrm>
          <a:off x="0" y="0"/>
          <a:ext cx="0" cy="0"/>
          <a:chOff x="0" y="0"/>
          <a:chExt cx="0" cy="0"/>
        </a:xfrm>
      </p:grpSpPr>
      <p:sp>
        <p:nvSpPr>
          <p:cNvPr id="1816" name="Google Shape;1816;p39: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817" name="Google Shape;1817;p39: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4: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26" name="Google Shape;126;p4: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3" name="Shape 1853"/>
        <p:cNvGrpSpPr/>
        <p:nvPr/>
      </p:nvGrpSpPr>
      <p:grpSpPr>
        <a:xfrm>
          <a:off x="0" y="0"/>
          <a:ext cx="0" cy="0"/>
          <a:chOff x="0" y="0"/>
          <a:chExt cx="0" cy="0"/>
        </a:xfrm>
      </p:grpSpPr>
      <p:sp>
        <p:nvSpPr>
          <p:cNvPr id="1854" name="Google Shape;1854;p40: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855" name="Google Shape;1855;p40: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6" name="Shape 1936"/>
        <p:cNvGrpSpPr/>
        <p:nvPr/>
      </p:nvGrpSpPr>
      <p:grpSpPr>
        <a:xfrm>
          <a:off x="0" y="0"/>
          <a:ext cx="0" cy="0"/>
          <a:chOff x="0" y="0"/>
          <a:chExt cx="0" cy="0"/>
        </a:xfrm>
      </p:grpSpPr>
      <p:sp>
        <p:nvSpPr>
          <p:cNvPr id="1937" name="Google Shape;1937;p41: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38" name="Google Shape;1938;p41: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939" name="Google Shape;1939;p41: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2" name="Shape 1952"/>
        <p:cNvGrpSpPr/>
        <p:nvPr/>
      </p:nvGrpSpPr>
      <p:grpSpPr>
        <a:xfrm>
          <a:off x="0" y="0"/>
          <a:ext cx="0" cy="0"/>
          <a:chOff x="0" y="0"/>
          <a:chExt cx="0" cy="0"/>
        </a:xfrm>
      </p:grpSpPr>
      <p:sp>
        <p:nvSpPr>
          <p:cNvPr id="1953" name="Google Shape;1953;p42: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4" name="Google Shape;1954;p42: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955" name="Google Shape;1955;p42: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7" name="Shape 1967"/>
        <p:cNvGrpSpPr/>
        <p:nvPr/>
      </p:nvGrpSpPr>
      <p:grpSpPr>
        <a:xfrm>
          <a:off x="0" y="0"/>
          <a:ext cx="0" cy="0"/>
          <a:chOff x="0" y="0"/>
          <a:chExt cx="0" cy="0"/>
        </a:xfrm>
      </p:grpSpPr>
      <p:sp>
        <p:nvSpPr>
          <p:cNvPr id="1968" name="Google Shape;1968;p43: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69" name="Google Shape;1969;p43: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970" name="Google Shape;1970;p43: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2" name="Shape 1982"/>
        <p:cNvGrpSpPr/>
        <p:nvPr/>
      </p:nvGrpSpPr>
      <p:grpSpPr>
        <a:xfrm>
          <a:off x="0" y="0"/>
          <a:ext cx="0" cy="0"/>
          <a:chOff x="0" y="0"/>
          <a:chExt cx="0" cy="0"/>
        </a:xfrm>
      </p:grpSpPr>
      <p:sp>
        <p:nvSpPr>
          <p:cNvPr id="1983" name="Google Shape;1983;p44: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84" name="Google Shape;1984;p44: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985" name="Google Shape;1985;p44: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5: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56" name="Google Shape;156;p5: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6: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13" name="Google Shape;213;p6: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7: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40" name="Google Shape;240;p7: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8: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80" name="Google Shape;280;p8: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9: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62" name="Google Shape;362;p9: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5" name="Shape 15"/>
        <p:cNvGrpSpPr/>
        <p:nvPr/>
      </p:nvGrpSpPr>
      <p:grpSpPr>
        <a:xfrm>
          <a:off x="0" y="0"/>
          <a:ext cx="0" cy="0"/>
          <a:chOff x="0" y="0"/>
          <a:chExt cx="0" cy="0"/>
        </a:xfrm>
      </p:grpSpPr>
      <p:sp>
        <p:nvSpPr>
          <p:cNvPr id="16" name="Google Shape;16;p46"/>
          <p:cNvSpPr txBox="1"/>
          <p:nvPr>
            <p:ph type="title"/>
          </p:nvPr>
        </p:nvSpPr>
        <p:spPr>
          <a:xfrm>
            <a:off x="360045" y="366184"/>
            <a:ext cx="6480810" cy="1524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46"/>
          <p:cNvSpPr txBox="1"/>
          <p:nvPr>
            <p:ph idx="1" type="body"/>
          </p:nvPr>
        </p:nvSpPr>
        <p:spPr>
          <a:xfrm>
            <a:off x="360045" y="2133603"/>
            <a:ext cx="6480810" cy="6034617"/>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8" name="Google Shape;18;p46"/>
          <p:cNvSpPr txBox="1"/>
          <p:nvPr>
            <p:ph idx="10" type="dt"/>
          </p:nvPr>
        </p:nvSpPr>
        <p:spPr>
          <a:xfrm>
            <a:off x="360045" y="8475136"/>
            <a:ext cx="168021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46"/>
          <p:cNvSpPr txBox="1"/>
          <p:nvPr>
            <p:ph idx="11" type="ftr"/>
          </p:nvPr>
        </p:nvSpPr>
        <p:spPr>
          <a:xfrm>
            <a:off x="2460308" y="8475136"/>
            <a:ext cx="228028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46"/>
          <p:cNvSpPr txBox="1"/>
          <p:nvPr>
            <p:ph idx="12" type="sldNum"/>
          </p:nvPr>
        </p:nvSpPr>
        <p:spPr>
          <a:xfrm>
            <a:off x="5160645" y="8475136"/>
            <a:ext cx="168021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72" name="Shape 72"/>
        <p:cNvGrpSpPr/>
        <p:nvPr/>
      </p:nvGrpSpPr>
      <p:grpSpPr>
        <a:xfrm>
          <a:off x="0" y="0"/>
          <a:ext cx="0" cy="0"/>
          <a:chOff x="0" y="0"/>
          <a:chExt cx="0" cy="0"/>
        </a:xfrm>
      </p:grpSpPr>
      <p:sp>
        <p:nvSpPr>
          <p:cNvPr id="73" name="Google Shape;73;p55"/>
          <p:cNvSpPr txBox="1"/>
          <p:nvPr>
            <p:ph type="title"/>
          </p:nvPr>
        </p:nvSpPr>
        <p:spPr>
          <a:xfrm>
            <a:off x="360045" y="366184"/>
            <a:ext cx="6480810" cy="1524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55"/>
          <p:cNvSpPr txBox="1"/>
          <p:nvPr>
            <p:ph idx="1" type="body"/>
          </p:nvPr>
        </p:nvSpPr>
        <p:spPr>
          <a:xfrm rot="5400000">
            <a:off x="583142" y="1910506"/>
            <a:ext cx="6034617" cy="648081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55"/>
          <p:cNvSpPr txBox="1"/>
          <p:nvPr>
            <p:ph idx="10" type="dt"/>
          </p:nvPr>
        </p:nvSpPr>
        <p:spPr>
          <a:xfrm>
            <a:off x="360045" y="8475136"/>
            <a:ext cx="168021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55"/>
          <p:cNvSpPr txBox="1"/>
          <p:nvPr>
            <p:ph idx="11" type="ftr"/>
          </p:nvPr>
        </p:nvSpPr>
        <p:spPr>
          <a:xfrm>
            <a:off x="2460308" y="8475136"/>
            <a:ext cx="228028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55"/>
          <p:cNvSpPr txBox="1"/>
          <p:nvPr>
            <p:ph idx="12" type="sldNum"/>
          </p:nvPr>
        </p:nvSpPr>
        <p:spPr>
          <a:xfrm>
            <a:off x="5160645" y="8475136"/>
            <a:ext cx="168021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78" name="Shape 78"/>
        <p:cNvGrpSpPr/>
        <p:nvPr/>
      </p:nvGrpSpPr>
      <p:grpSpPr>
        <a:xfrm>
          <a:off x="0" y="0"/>
          <a:ext cx="0" cy="0"/>
          <a:chOff x="0" y="0"/>
          <a:chExt cx="0" cy="0"/>
        </a:xfrm>
      </p:grpSpPr>
      <p:sp>
        <p:nvSpPr>
          <p:cNvPr id="79" name="Google Shape;79;p56"/>
          <p:cNvSpPr txBox="1"/>
          <p:nvPr>
            <p:ph type="title"/>
          </p:nvPr>
        </p:nvSpPr>
        <p:spPr>
          <a:xfrm rot="5400000">
            <a:off x="2129738" y="3457103"/>
            <a:ext cx="7802033" cy="1620202"/>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56"/>
          <p:cNvSpPr txBox="1"/>
          <p:nvPr>
            <p:ph idx="1" type="body"/>
          </p:nvPr>
        </p:nvSpPr>
        <p:spPr>
          <a:xfrm rot="5400000">
            <a:off x="-1170676" y="1896908"/>
            <a:ext cx="7802033" cy="4740592"/>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56"/>
          <p:cNvSpPr txBox="1"/>
          <p:nvPr>
            <p:ph idx="10" type="dt"/>
          </p:nvPr>
        </p:nvSpPr>
        <p:spPr>
          <a:xfrm>
            <a:off x="360045" y="8475136"/>
            <a:ext cx="168021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56"/>
          <p:cNvSpPr txBox="1"/>
          <p:nvPr>
            <p:ph idx="11" type="ftr"/>
          </p:nvPr>
        </p:nvSpPr>
        <p:spPr>
          <a:xfrm>
            <a:off x="2460308" y="8475136"/>
            <a:ext cx="228028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56"/>
          <p:cNvSpPr txBox="1"/>
          <p:nvPr>
            <p:ph idx="12" type="sldNum"/>
          </p:nvPr>
        </p:nvSpPr>
        <p:spPr>
          <a:xfrm>
            <a:off x="5160645" y="8475136"/>
            <a:ext cx="168021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21" name="Shape 21"/>
        <p:cNvGrpSpPr/>
        <p:nvPr/>
      </p:nvGrpSpPr>
      <p:grpSpPr>
        <a:xfrm>
          <a:off x="0" y="0"/>
          <a:ext cx="0" cy="0"/>
          <a:chOff x="0" y="0"/>
          <a:chExt cx="0" cy="0"/>
        </a:xfrm>
      </p:grpSpPr>
      <p:sp>
        <p:nvSpPr>
          <p:cNvPr id="22" name="Google Shape;22;p47"/>
          <p:cNvSpPr txBox="1"/>
          <p:nvPr>
            <p:ph type="ctrTitle"/>
          </p:nvPr>
        </p:nvSpPr>
        <p:spPr>
          <a:xfrm>
            <a:off x="540068" y="2840569"/>
            <a:ext cx="6120765" cy="1960033"/>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7"/>
          <p:cNvSpPr txBox="1"/>
          <p:nvPr>
            <p:ph idx="1" type="subTitle"/>
          </p:nvPr>
        </p:nvSpPr>
        <p:spPr>
          <a:xfrm>
            <a:off x="1080135" y="5181600"/>
            <a:ext cx="5040630" cy="23368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4" name="Google Shape;24;p47"/>
          <p:cNvSpPr txBox="1"/>
          <p:nvPr>
            <p:ph idx="10" type="dt"/>
          </p:nvPr>
        </p:nvSpPr>
        <p:spPr>
          <a:xfrm>
            <a:off x="360045" y="8475136"/>
            <a:ext cx="168021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7"/>
          <p:cNvSpPr txBox="1"/>
          <p:nvPr>
            <p:ph idx="11" type="ftr"/>
          </p:nvPr>
        </p:nvSpPr>
        <p:spPr>
          <a:xfrm>
            <a:off x="2460308" y="8475136"/>
            <a:ext cx="228028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7"/>
          <p:cNvSpPr txBox="1"/>
          <p:nvPr>
            <p:ph idx="12" type="sldNum"/>
          </p:nvPr>
        </p:nvSpPr>
        <p:spPr>
          <a:xfrm>
            <a:off x="5160645" y="8475136"/>
            <a:ext cx="168021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7" name="Shape 27"/>
        <p:cNvGrpSpPr/>
        <p:nvPr/>
      </p:nvGrpSpPr>
      <p:grpSpPr>
        <a:xfrm>
          <a:off x="0" y="0"/>
          <a:ext cx="0" cy="0"/>
          <a:chOff x="0" y="0"/>
          <a:chExt cx="0" cy="0"/>
        </a:xfrm>
      </p:grpSpPr>
      <p:sp>
        <p:nvSpPr>
          <p:cNvPr id="28" name="Google Shape;28;p48"/>
          <p:cNvSpPr txBox="1"/>
          <p:nvPr>
            <p:ph type="title"/>
          </p:nvPr>
        </p:nvSpPr>
        <p:spPr>
          <a:xfrm>
            <a:off x="568822" y="5875867"/>
            <a:ext cx="6120765" cy="18161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8"/>
          <p:cNvSpPr txBox="1"/>
          <p:nvPr>
            <p:ph idx="1" type="body"/>
          </p:nvPr>
        </p:nvSpPr>
        <p:spPr>
          <a:xfrm>
            <a:off x="568822" y="3875620"/>
            <a:ext cx="6120765" cy="2000249"/>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48"/>
          <p:cNvSpPr txBox="1"/>
          <p:nvPr>
            <p:ph idx="10" type="dt"/>
          </p:nvPr>
        </p:nvSpPr>
        <p:spPr>
          <a:xfrm>
            <a:off x="360045" y="8475136"/>
            <a:ext cx="168021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8"/>
          <p:cNvSpPr txBox="1"/>
          <p:nvPr>
            <p:ph idx="11" type="ftr"/>
          </p:nvPr>
        </p:nvSpPr>
        <p:spPr>
          <a:xfrm>
            <a:off x="2460308" y="8475136"/>
            <a:ext cx="228028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8"/>
          <p:cNvSpPr txBox="1"/>
          <p:nvPr>
            <p:ph idx="12" type="sldNum"/>
          </p:nvPr>
        </p:nvSpPr>
        <p:spPr>
          <a:xfrm>
            <a:off x="5160645" y="8475136"/>
            <a:ext cx="168021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33" name="Shape 33"/>
        <p:cNvGrpSpPr/>
        <p:nvPr/>
      </p:nvGrpSpPr>
      <p:grpSpPr>
        <a:xfrm>
          <a:off x="0" y="0"/>
          <a:ext cx="0" cy="0"/>
          <a:chOff x="0" y="0"/>
          <a:chExt cx="0" cy="0"/>
        </a:xfrm>
      </p:grpSpPr>
      <p:sp>
        <p:nvSpPr>
          <p:cNvPr id="34" name="Google Shape;34;p49"/>
          <p:cNvSpPr txBox="1"/>
          <p:nvPr>
            <p:ph type="title"/>
          </p:nvPr>
        </p:nvSpPr>
        <p:spPr>
          <a:xfrm>
            <a:off x="360045" y="366184"/>
            <a:ext cx="6480810" cy="1524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49"/>
          <p:cNvSpPr txBox="1"/>
          <p:nvPr>
            <p:ph idx="1" type="body"/>
          </p:nvPr>
        </p:nvSpPr>
        <p:spPr>
          <a:xfrm>
            <a:off x="360045" y="2133603"/>
            <a:ext cx="3180398" cy="6034617"/>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49"/>
          <p:cNvSpPr txBox="1"/>
          <p:nvPr>
            <p:ph idx="2" type="body"/>
          </p:nvPr>
        </p:nvSpPr>
        <p:spPr>
          <a:xfrm>
            <a:off x="3660457" y="2133603"/>
            <a:ext cx="3180398" cy="6034617"/>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49"/>
          <p:cNvSpPr txBox="1"/>
          <p:nvPr>
            <p:ph idx="10" type="dt"/>
          </p:nvPr>
        </p:nvSpPr>
        <p:spPr>
          <a:xfrm>
            <a:off x="360045" y="8475136"/>
            <a:ext cx="168021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49"/>
          <p:cNvSpPr txBox="1"/>
          <p:nvPr>
            <p:ph idx="11" type="ftr"/>
          </p:nvPr>
        </p:nvSpPr>
        <p:spPr>
          <a:xfrm>
            <a:off x="2460308" y="8475136"/>
            <a:ext cx="228028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49"/>
          <p:cNvSpPr txBox="1"/>
          <p:nvPr>
            <p:ph idx="12" type="sldNum"/>
          </p:nvPr>
        </p:nvSpPr>
        <p:spPr>
          <a:xfrm>
            <a:off x="5160645" y="8475136"/>
            <a:ext cx="168021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40" name="Shape 40"/>
        <p:cNvGrpSpPr/>
        <p:nvPr/>
      </p:nvGrpSpPr>
      <p:grpSpPr>
        <a:xfrm>
          <a:off x="0" y="0"/>
          <a:ext cx="0" cy="0"/>
          <a:chOff x="0" y="0"/>
          <a:chExt cx="0" cy="0"/>
        </a:xfrm>
      </p:grpSpPr>
      <p:sp>
        <p:nvSpPr>
          <p:cNvPr id="41" name="Google Shape;41;p50"/>
          <p:cNvSpPr txBox="1"/>
          <p:nvPr>
            <p:ph type="title"/>
          </p:nvPr>
        </p:nvSpPr>
        <p:spPr>
          <a:xfrm>
            <a:off x="360045" y="366184"/>
            <a:ext cx="6480810" cy="1524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50"/>
          <p:cNvSpPr txBox="1"/>
          <p:nvPr>
            <p:ph idx="1" type="body"/>
          </p:nvPr>
        </p:nvSpPr>
        <p:spPr>
          <a:xfrm>
            <a:off x="360046" y="2046817"/>
            <a:ext cx="3181648" cy="853016"/>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50"/>
          <p:cNvSpPr txBox="1"/>
          <p:nvPr>
            <p:ph idx="2" type="body"/>
          </p:nvPr>
        </p:nvSpPr>
        <p:spPr>
          <a:xfrm>
            <a:off x="360046" y="2899833"/>
            <a:ext cx="3181648" cy="5268384"/>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50"/>
          <p:cNvSpPr txBox="1"/>
          <p:nvPr>
            <p:ph idx="3" type="body"/>
          </p:nvPr>
        </p:nvSpPr>
        <p:spPr>
          <a:xfrm>
            <a:off x="3657958" y="2046817"/>
            <a:ext cx="3182898" cy="853016"/>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50"/>
          <p:cNvSpPr txBox="1"/>
          <p:nvPr>
            <p:ph idx="4" type="body"/>
          </p:nvPr>
        </p:nvSpPr>
        <p:spPr>
          <a:xfrm>
            <a:off x="3657958" y="2899833"/>
            <a:ext cx="3182898" cy="5268384"/>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50"/>
          <p:cNvSpPr txBox="1"/>
          <p:nvPr>
            <p:ph idx="10" type="dt"/>
          </p:nvPr>
        </p:nvSpPr>
        <p:spPr>
          <a:xfrm>
            <a:off x="360045" y="8475136"/>
            <a:ext cx="168021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50"/>
          <p:cNvSpPr txBox="1"/>
          <p:nvPr>
            <p:ph idx="11" type="ftr"/>
          </p:nvPr>
        </p:nvSpPr>
        <p:spPr>
          <a:xfrm>
            <a:off x="2460308" y="8475136"/>
            <a:ext cx="228028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50"/>
          <p:cNvSpPr txBox="1"/>
          <p:nvPr>
            <p:ph idx="12" type="sldNum"/>
          </p:nvPr>
        </p:nvSpPr>
        <p:spPr>
          <a:xfrm>
            <a:off x="5160645" y="8475136"/>
            <a:ext cx="168021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type="titleOnly">
  <p:cSld name="TITLE_ONLY">
    <p:spTree>
      <p:nvGrpSpPr>
        <p:cNvPr id="49" name="Shape 49"/>
        <p:cNvGrpSpPr/>
        <p:nvPr/>
      </p:nvGrpSpPr>
      <p:grpSpPr>
        <a:xfrm>
          <a:off x="0" y="0"/>
          <a:ext cx="0" cy="0"/>
          <a:chOff x="0" y="0"/>
          <a:chExt cx="0" cy="0"/>
        </a:xfrm>
      </p:grpSpPr>
      <p:sp>
        <p:nvSpPr>
          <p:cNvPr id="50" name="Google Shape;50;p51"/>
          <p:cNvSpPr txBox="1"/>
          <p:nvPr>
            <p:ph type="title"/>
          </p:nvPr>
        </p:nvSpPr>
        <p:spPr>
          <a:xfrm>
            <a:off x="360045" y="366184"/>
            <a:ext cx="6480810" cy="1524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51"/>
          <p:cNvSpPr txBox="1"/>
          <p:nvPr>
            <p:ph idx="10" type="dt"/>
          </p:nvPr>
        </p:nvSpPr>
        <p:spPr>
          <a:xfrm>
            <a:off x="360045" y="8475136"/>
            <a:ext cx="168021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51"/>
          <p:cNvSpPr txBox="1"/>
          <p:nvPr>
            <p:ph idx="11" type="ftr"/>
          </p:nvPr>
        </p:nvSpPr>
        <p:spPr>
          <a:xfrm>
            <a:off x="2460308" y="8475136"/>
            <a:ext cx="228028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51"/>
          <p:cNvSpPr txBox="1"/>
          <p:nvPr>
            <p:ph idx="12" type="sldNum"/>
          </p:nvPr>
        </p:nvSpPr>
        <p:spPr>
          <a:xfrm>
            <a:off x="5160645" y="8475136"/>
            <a:ext cx="168021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54" name="Shape 54"/>
        <p:cNvGrpSpPr/>
        <p:nvPr/>
      </p:nvGrpSpPr>
      <p:grpSpPr>
        <a:xfrm>
          <a:off x="0" y="0"/>
          <a:ext cx="0" cy="0"/>
          <a:chOff x="0" y="0"/>
          <a:chExt cx="0" cy="0"/>
        </a:xfrm>
      </p:grpSpPr>
      <p:sp>
        <p:nvSpPr>
          <p:cNvPr id="55" name="Google Shape;55;p52"/>
          <p:cNvSpPr txBox="1"/>
          <p:nvPr>
            <p:ph idx="10" type="dt"/>
          </p:nvPr>
        </p:nvSpPr>
        <p:spPr>
          <a:xfrm>
            <a:off x="360045" y="8475136"/>
            <a:ext cx="168021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52"/>
          <p:cNvSpPr txBox="1"/>
          <p:nvPr>
            <p:ph idx="11" type="ftr"/>
          </p:nvPr>
        </p:nvSpPr>
        <p:spPr>
          <a:xfrm>
            <a:off x="2460308" y="8475136"/>
            <a:ext cx="228028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52"/>
          <p:cNvSpPr txBox="1"/>
          <p:nvPr>
            <p:ph idx="12" type="sldNum"/>
          </p:nvPr>
        </p:nvSpPr>
        <p:spPr>
          <a:xfrm>
            <a:off x="5160645" y="8475136"/>
            <a:ext cx="168021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58" name="Shape 58"/>
        <p:cNvGrpSpPr/>
        <p:nvPr/>
      </p:nvGrpSpPr>
      <p:grpSpPr>
        <a:xfrm>
          <a:off x="0" y="0"/>
          <a:ext cx="0" cy="0"/>
          <a:chOff x="0" y="0"/>
          <a:chExt cx="0" cy="0"/>
        </a:xfrm>
      </p:grpSpPr>
      <p:sp>
        <p:nvSpPr>
          <p:cNvPr id="59" name="Google Shape;59;p53"/>
          <p:cNvSpPr txBox="1"/>
          <p:nvPr>
            <p:ph type="title"/>
          </p:nvPr>
        </p:nvSpPr>
        <p:spPr>
          <a:xfrm>
            <a:off x="360046" y="364067"/>
            <a:ext cx="2369047" cy="15494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53"/>
          <p:cNvSpPr txBox="1"/>
          <p:nvPr>
            <p:ph idx="1" type="body"/>
          </p:nvPr>
        </p:nvSpPr>
        <p:spPr>
          <a:xfrm>
            <a:off x="2815353" y="364069"/>
            <a:ext cx="4025504" cy="7804151"/>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53"/>
          <p:cNvSpPr txBox="1"/>
          <p:nvPr>
            <p:ph idx="2" type="body"/>
          </p:nvPr>
        </p:nvSpPr>
        <p:spPr>
          <a:xfrm>
            <a:off x="360046" y="1913469"/>
            <a:ext cx="2369047" cy="6254751"/>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53"/>
          <p:cNvSpPr txBox="1"/>
          <p:nvPr>
            <p:ph idx="10" type="dt"/>
          </p:nvPr>
        </p:nvSpPr>
        <p:spPr>
          <a:xfrm>
            <a:off x="360045" y="8475136"/>
            <a:ext cx="168021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53"/>
          <p:cNvSpPr txBox="1"/>
          <p:nvPr>
            <p:ph idx="11" type="ftr"/>
          </p:nvPr>
        </p:nvSpPr>
        <p:spPr>
          <a:xfrm>
            <a:off x="2460308" y="8475136"/>
            <a:ext cx="228028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53"/>
          <p:cNvSpPr txBox="1"/>
          <p:nvPr>
            <p:ph idx="12" type="sldNum"/>
          </p:nvPr>
        </p:nvSpPr>
        <p:spPr>
          <a:xfrm>
            <a:off x="5160645" y="8475136"/>
            <a:ext cx="168021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65" name="Shape 65"/>
        <p:cNvGrpSpPr/>
        <p:nvPr/>
      </p:nvGrpSpPr>
      <p:grpSpPr>
        <a:xfrm>
          <a:off x="0" y="0"/>
          <a:ext cx="0" cy="0"/>
          <a:chOff x="0" y="0"/>
          <a:chExt cx="0" cy="0"/>
        </a:xfrm>
      </p:grpSpPr>
      <p:sp>
        <p:nvSpPr>
          <p:cNvPr id="66" name="Google Shape;66;p54"/>
          <p:cNvSpPr txBox="1"/>
          <p:nvPr>
            <p:ph type="title"/>
          </p:nvPr>
        </p:nvSpPr>
        <p:spPr>
          <a:xfrm>
            <a:off x="1411426" y="6400802"/>
            <a:ext cx="4320540" cy="755651"/>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54"/>
          <p:cNvSpPr/>
          <p:nvPr>
            <p:ph idx="2" type="pic"/>
          </p:nvPr>
        </p:nvSpPr>
        <p:spPr>
          <a:xfrm>
            <a:off x="1411426" y="817033"/>
            <a:ext cx="4320540" cy="5486400"/>
          </a:xfrm>
          <a:prstGeom prst="rect">
            <a:avLst/>
          </a:prstGeom>
          <a:noFill/>
          <a:ln>
            <a:noFill/>
          </a:ln>
        </p:spPr>
      </p:sp>
      <p:sp>
        <p:nvSpPr>
          <p:cNvPr id="68" name="Google Shape;68;p54"/>
          <p:cNvSpPr txBox="1"/>
          <p:nvPr>
            <p:ph idx="1" type="body"/>
          </p:nvPr>
        </p:nvSpPr>
        <p:spPr>
          <a:xfrm>
            <a:off x="1411426" y="7156453"/>
            <a:ext cx="4320540" cy="1073149"/>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54"/>
          <p:cNvSpPr txBox="1"/>
          <p:nvPr>
            <p:ph idx="10" type="dt"/>
          </p:nvPr>
        </p:nvSpPr>
        <p:spPr>
          <a:xfrm>
            <a:off x="360045" y="8475136"/>
            <a:ext cx="168021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54"/>
          <p:cNvSpPr txBox="1"/>
          <p:nvPr>
            <p:ph idx="11" type="ftr"/>
          </p:nvPr>
        </p:nvSpPr>
        <p:spPr>
          <a:xfrm>
            <a:off x="2460308" y="8475136"/>
            <a:ext cx="228028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54"/>
          <p:cNvSpPr txBox="1"/>
          <p:nvPr>
            <p:ph idx="12" type="sldNum"/>
          </p:nvPr>
        </p:nvSpPr>
        <p:spPr>
          <a:xfrm>
            <a:off x="5160645" y="8475136"/>
            <a:ext cx="168021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5"/>
          <p:cNvSpPr txBox="1"/>
          <p:nvPr>
            <p:ph type="title"/>
          </p:nvPr>
        </p:nvSpPr>
        <p:spPr>
          <a:xfrm>
            <a:off x="360045" y="366184"/>
            <a:ext cx="6480810" cy="1524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45"/>
          <p:cNvSpPr txBox="1"/>
          <p:nvPr>
            <p:ph idx="1" type="body"/>
          </p:nvPr>
        </p:nvSpPr>
        <p:spPr>
          <a:xfrm>
            <a:off x="360045" y="2133603"/>
            <a:ext cx="6480810" cy="6034617"/>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45"/>
          <p:cNvSpPr txBox="1"/>
          <p:nvPr>
            <p:ph idx="10" type="dt"/>
          </p:nvPr>
        </p:nvSpPr>
        <p:spPr>
          <a:xfrm>
            <a:off x="360045" y="8475136"/>
            <a:ext cx="1680210" cy="486833"/>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45"/>
          <p:cNvSpPr txBox="1"/>
          <p:nvPr>
            <p:ph idx="11" type="ftr"/>
          </p:nvPr>
        </p:nvSpPr>
        <p:spPr>
          <a:xfrm>
            <a:off x="2460308" y="8475136"/>
            <a:ext cx="2280285" cy="486833"/>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45"/>
          <p:cNvSpPr txBox="1"/>
          <p:nvPr>
            <p:ph idx="12" type="sldNum"/>
          </p:nvPr>
        </p:nvSpPr>
        <p:spPr>
          <a:xfrm>
            <a:off x="5160645" y="8475136"/>
            <a:ext cx="1680210" cy="48683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chart" Target="../charts/chart4.xml"/><Relationship Id="rId4" Type="http://schemas.openxmlformats.org/officeDocument/2006/relationships/image" Target="../media/image5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19.png"/><Relationship Id="rId9" Type="http://schemas.openxmlformats.org/officeDocument/2006/relationships/image" Target="../media/image33.jpg"/><Relationship Id="rId5" Type="http://schemas.openxmlformats.org/officeDocument/2006/relationships/image" Target="../media/image17.png"/><Relationship Id="rId6" Type="http://schemas.openxmlformats.org/officeDocument/2006/relationships/image" Target="../media/image22.png"/><Relationship Id="rId7" Type="http://schemas.openxmlformats.org/officeDocument/2006/relationships/image" Target="../media/image20.png"/><Relationship Id="rId8"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7.png"/><Relationship Id="rId4" Type="http://schemas.openxmlformats.org/officeDocument/2006/relationships/image" Target="../media/image19.png"/><Relationship Id="rId11" Type="http://schemas.openxmlformats.org/officeDocument/2006/relationships/chart" Target="../charts/chart5.xml"/><Relationship Id="rId10" Type="http://schemas.openxmlformats.org/officeDocument/2006/relationships/image" Target="../media/image37.png"/><Relationship Id="rId9" Type="http://schemas.openxmlformats.org/officeDocument/2006/relationships/image" Target="../media/image34.png"/><Relationship Id="rId5" Type="http://schemas.openxmlformats.org/officeDocument/2006/relationships/image" Target="../media/image6.png"/><Relationship Id="rId6" Type="http://schemas.openxmlformats.org/officeDocument/2006/relationships/image" Target="../media/image22.png"/><Relationship Id="rId7" Type="http://schemas.openxmlformats.org/officeDocument/2006/relationships/image" Target="../media/image20.png"/><Relationship Id="rId8" Type="http://schemas.openxmlformats.org/officeDocument/2006/relationships/image" Target="../media/image3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8.png"/><Relationship Id="rId4" Type="http://schemas.openxmlformats.org/officeDocument/2006/relationships/chart" Target="../charts/chart6.xml"/><Relationship Id="rId5" Type="http://schemas.openxmlformats.org/officeDocument/2006/relationships/chart" Target="../charts/chart7.xml"/></Relationships>
</file>

<file path=ppt/slides/_rels/slide14.xml.rels><?xml version="1.0" encoding="UTF-8" standalone="yes"?><Relationships xmlns="http://schemas.openxmlformats.org/package/2006/relationships"><Relationship Id="rId11" Type="http://schemas.openxmlformats.org/officeDocument/2006/relationships/image" Target="../media/image43.png"/><Relationship Id="rId10" Type="http://schemas.openxmlformats.org/officeDocument/2006/relationships/image" Target="../media/image45.png"/><Relationship Id="rId13" Type="http://schemas.openxmlformats.org/officeDocument/2006/relationships/image" Target="../media/image57.png"/><Relationship Id="rId12" Type="http://schemas.openxmlformats.org/officeDocument/2006/relationships/image" Target="../media/image58.png"/><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2.png"/><Relationship Id="rId4" Type="http://schemas.openxmlformats.org/officeDocument/2006/relationships/image" Target="../media/image1.png"/><Relationship Id="rId9" Type="http://schemas.openxmlformats.org/officeDocument/2006/relationships/image" Target="../media/image86.png"/><Relationship Id="rId15" Type="http://schemas.openxmlformats.org/officeDocument/2006/relationships/image" Target="../media/image52.png"/><Relationship Id="rId14" Type="http://schemas.openxmlformats.org/officeDocument/2006/relationships/image" Target="../media/image55.png"/><Relationship Id="rId5" Type="http://schemas.openxmlformats.org/officeDocument/2006/relationships/image" Target="../media/image46.png"/><Relationship Id="rId6" Type="http://schemas.openxmlformats.org/officeDocument/2006/relationships/image" Target="../media/image6.png"/><Relationship Id="rId7" Type="http://schemas.openxmlformats.org/officeDocument/2006/relationships/image" Target="../media/image50.png"/><Relationship Id="rId8" Type="http://schemas.openxmlformats.org/officeDocument/2006/relationships/image" Target="../media/image44.png"/></Relationships>
</file>

<file path=ppt/slides/_rels/slide15.xml.rels><?xml version="1.0" encoding="UTF-8" standalone="yes"?><Relationships xmlns="http://schemas.openxmlformats.org/package/2006/relationships"><Relationship Id="rId11" Type="http://schemas.openxmlformats.org/officeDocument/2006/relationships/image" Target="../media/image5.png"/><Relationship Id="rId10" Type="http://schemas.openxmlformats.org/officeDocument/2006/relationships/image" Target="../media/image54.png"/><Relationship Id="rId12" Type="http://schemas.openxmlformats.org/officeDocument/2006/relationships/image" Target="../media/image65.png"/><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56.png"/><Relationship Id="rId9" Type="http://schemas.openxmlformats.org/officeDocument/2006/relationships/image" Target="../media/image51.png"/><Relationship Id="rId5" Type="http://schemas.openxmlformats.org/officeDocument/2006/relationships/image" Target="../media/image46.png"/><Relationship Id="rId6" Type="http://schemas.openxmlformats.org/officeDocument/2006/relationships/image" Target="../media/image113.png"/><Relationship Id="rId7" Type="http://schemas.openxmlformats.org/officeDocument/2006/relationships/image" Target="../media/image6.png"/><Relationship Id="rId8" Type="http://schemas.openxmlformats.org/officeDocument/2006/relationships/image" Target="../media/image4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62.png"/><Relationship Id="rId4" Type="http://schemas.openxmlformats.org/officeDocument/2006/relationships/image" Target="../media/image118.png"/><Relationship Id="rId5" Type="http://schemas.openxmlformats.org/officeDocument/2006/relationships/image" Target="../media/image5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94.png"/><Relationship Id="rId4" Type="http://schemas.openxmlformats.org/officeDocument/2006/relationships/image" Target="../media/image60.png"/></Relationships>
</file>

<file path=ppt/slides/_rels/slide18.xml.rels><?xml version="1.0" encoding="UTF-8" standalone="yes"?><Relationships xmlns="http://schemas.openxmlformats.org/package/2006/relationships"><Relationship Id="rId10" Type="http://schemas.openxmlformats.org/officeDocument/2006/relationships/image" Target="../media/image67.png"/><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64.png"/><Relationship Id="rId4" Type="http://schemas.openxmlformats.org/officeDocument/2006/relationships/image" Target="../media/image1.png"/><Relationship Id="rId9" Type="http://schemas.openxmlformats.org/officeDocument/2006/relationships/image" Target="../media/image68.png"/><Relationship Id="rId5" Type="http://schemas.openxmlformats.org/officeDocument/2006/relationships/image" Target="../media/image46.png"/><Relationship Id="rId6" Type="http://schemas.openxmlformats.org/officeDocument/2006/relationships/chart" Target="../charts/chart8.xml"/><Relationship Id="rId7" Type="http://schemas.openxmlformats.org/officeDocument/2006/relationships/chart" Target="../charts/chart9.xml"/><Relationship Id="rId8" Type="http://schemas.openxmlformats.org/officeDocument/2006/relationships/chart" Target="../charts/char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64.png"/><Relationship Id="rId4" Type="http://schemas.openxmlformats.org/officeDocument/2006/relationships/image" Target="../media/image1.png"/><Relationship Id="rId9" Type="http://schemas.openxmlformats.org/officeDocument/2006/relationships/chart" Target="../charts/chart13.xml"/><Relationship Id="rId5" Type="http://schemas.openxmlformats.org/officeDocument/2006/relationships/image" Target="../media/image46.png"/><Relationship Id="rId6" Type="http://schemas.openxmlformats.org/officeDocument/2006/relationships/chart" Target="../charts/chart11.xml"/><Relationship Id="rId7" Type="http://schemas.openxmlformats.org/officeDocument/2006/relationships/chart" Target="../charts/chart12.xml"/><Relationship Id="rId8" Type="http://schemas.openxmlformats.org/officeDocument/2006/relationships/image" Target="../media/image7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64.png"/><Relationship Id="rId4" Type="http://schemas.openxmlformats.org/officeDocument/2006/relationships/image" Target="../media/image1.png"/><Relationship Id="rId9" Type="http://schemas.openxmlformats.org/officeDocument/2006/relationships/image" Target="../media/image69.png"/><Relationship Id="rId5" Type="http://schemas.openxmlformats.org/officeDocument/2006/relationships/image" Target="../media/image46.png"/><Relationship Id="rId6" Type="http://schemas.openxmlformats.org/officeDocument/2006/relationships/chart" Target="../charts/chart14.xml"/><Relationship Id="rId7" Type="http://schemas.openxmlformats.org/officeDocument/2006/relationships/chart" Target="../charts/chart15.xml"/><Relationship Id="rId8" Type="http://schemas.openxmlformats.org/officeDocument/2006/relationships/chart" Target="../charts/chart16.xml"/></Relationships>
</file>

<file path=ppt/slides/_rels/slide21.xml.rels><?xml version="1.0" encoding="UTF-8" standalone="yes"?><Relationships xmlns="http://schemas.openxmlformats.org/package/2006/relationships"><Relationship Id="rId11" Type="http://schemas.openxmlformats.org/officeDocument/2006/relationships/chart" Target="../charts/chart18.xml"/><Relationship Id="rId10" Type="http://schemas.openxmlformats.org/officeDocument/2006/relationships/chart" Target="../charts/chart17.xml"/><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64.png"/><Relationship Id="rId4" Type="http://schemas.openxmlformats.org/officeDocument/2006/relationships/image" Target="../media/image1.png"/><Relationship Id="rId9" Type="http://schemas.openxmlformats.org/officeDocument/2006/relationships/image" Target="../media/image90.png"/><Relationship Id="rId5" Type="http://schemas.openxmlformats.org/officeDocument/2006/relationships/image" Target="../media/image46.png"/><Relationship Id="rId6" Type="http://schemas.openxmlformats.org/officeDocument/2006/relationships/image" Target="../media/image66.png"/><Relationship Id="rId7" Type="http://schemas.openxmlformats.org/officeDocument/2006/relationships/image" Target="../media/image6.png"/><Relationship Id="rId8" Type="http://schemas.openxmlformats.org/officeDocument/2006/relationships/image" Target="../media/image8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chart" Target="../charts/chart19.xml"/><Relationship Id="rId4" Type="http://schemas.openxmlformats.org/officeDocument/2006/relationships/chart" Target="../charts/chart20.xml"/></Relationships>
</file>

<file path=ppt/slides/_rels/slide23.xml.rels><?xml version="1.0" encoding="UTF-8" standalone="yes"?><Relationships xmlns="http://schemas.openxmlformats.org/package/2006/relationships"><Relationship Id="rId11" Type="http://schemas.openxmlformats.org/officeDocument/2006/relationships/chart" Target="../charts/chart21.xml"/><Relationship Id="rId10" Type="http://schemas.openxmlformats.org/officeDocument/2006/relationships/image" Target="../media/image85.png"/><Relationship Id="rId13" Type="http://schemas.openxmlformats.org/officeDocument/2006/relationships/image" Target="../media/image77.png"/><Relationship Id="rId12" Type="http://schemas.openxmlformats.org/officeDocument/2006/relationships/chart" Target="../charts/chart22.xml"/><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64.png"/><Relationship Id="rId4" Type="http://schemas.openxmlformats.org/officeDocument/2006/relationships/image" Target="../media/image1.png"/><Relationship Id="rId9" Type="http://schemas.openxmlformats.org/officeDocument/2006/relationships/image" Target="../media/image49.png"/><Relationship Id="rId5" Type="http://schemas.openxmlformats.org/officeDocument/2006/relationships/image" Target="../media/image46.png"/><Relationship Id="rId6" Type="http://schemas.openxmlformats.org/officeDocument/2006/relationships/image" Target="../media/image6.png"/><Relationship Id="rId7" Type="http://schemas.openxmlformats.org/officeDocument/2006/relationships/image" Target="../media/image3.png"/><Relationship Id="rId8"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4.png"/><Relationship Id="rId4" Type="http://schemas.openxmlformats.org/officeDocument/2006/relationships/image" Target="../media/image1.png"/><Relationship Id="rId5" Type="http://schemas.openxmlformats.org/officeDocument/2006/relationships/image" Target="../media/image46.png"/><Relationship Id="rId6" Type="http://schemas.openxmlformats.org/officeDocument/2006/relationships/chart" Target="../charts/chart23.xml"/><Relationship Id="rId7" Type="http://schemas.openxmlformats.org/officeDocument/2006/relationships/chart" Target="../charts/char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6.png"/><Relationship Id="rId4" Type="http://schemas.openxmlformats.org/officeDocument/2006/relationships/image" Target="../media/image19.png"/><Relationship Id="rId9" Type="http://schemas.openxmlformats.org/officeDocument/2006/relationships/image" Target="../media/image83.jpg"/><Relationship Id="rId5" Type="http://schemas.openxmlformats.org/officeDocument/2006/relationships/image" Target="../media/image17.png"/><Relationship Id="rId6" Type="http://schemas.openxmlformats.org/officeDocument/2006/relationships/image" Target="../media/image22.png"/><Relationship Id="rId7" Type="http://schemas.openxmlformats.org/officeDocument/2006/relationships/image" Target="../media/image20.png"/><Relationship Id="rId8" Type="http://schemas.openxmlformats.org/officeDocument/2006/relationships/image" Target="../media/image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71.png"/><Relationship Id="rId4" Type="http://schemas.openxmlformats.org/officeDocument/2006/relationships/image" Target="../media/image103.png"/><Relationship Id="rId9" Type="http://schemas.openxmlformats.org/officeDocument/2006/relationships/chart" Target="../charts/chart27.xml"/><Relationship Id="rId5" Type="http://schemas.openxmlformats.org/officeDocument/2006/relationships/image" Target="../media/image74.png"/><Relationship Id="rId6" Type="http://schemas.openxmlformats.org/officeDocument/2006/relationships/image" Target="../media/image97.png"/><Relationship Id="rId7" Type="http://schemas.openxmlformats.org/officeDocument/2006/relationships/chart" Target="../charts/chart25.xml"/><Relationship Id="rId8" Type="http://schemas.openxmlformats.org/officeDocument/2006/relationships/chart" Target="../charts/chart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75.png"/><Relationship Id="rId4" Type="http://schemas.openxmlformats.org/officeDocument/2006/relationships/image" Target="../media/image1.png"/><Relationship Id="rId5" Type="http://schemas.openxmlformats.org/officeDocument/2006/relationships/image" Target="../media/image46.png"/><Relationship Id="rId6" Type="http://schemas.openxmlformats.org/officeDocument/2006/relationships/chart" Target="../charts/chart28.xml"/><Relationship Id="rId7" Type="http://schemas.openxmlformats.org/officeDocument/2006/relationships/chart" Target="../charts/chart29.xml"/></Relationships>
</file>

<file path=ppt/slides/_rels/slide28.xml.rels><?xml version="1.0" encoding="UTF-8" standalone="yes"?><Relationships xmlns="http://schemas.openxmlformats.org/package/2006/relationships"><Relationship Id="rId11" Type="http://schemas.openxmlformats.org/officeDocument/2006/relationships/image" Target="../media/image87.jpg"/><Relationship Id="rId10" Type="http://schemas.openxmlformats.org/officeDocument/2006/relationships/image" Target="../media/image34.png"/><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7.png"/><Relationship Id="rId4" Type="http://schemas.openxmlformats.org/officeDocument/2006/relationships/image" Target="../media/image19.png"/><Relationship Id="rId9" Type="http://schemas.openxmlformats.org/officeDocument/2006/relationships/image" Target="../media/image35.png"/><Relationship Id="rId5" Type="http://schemas.openxmlformats.org/officeDocument/2006/relationships/image" Target="../media/image92.png"/><Relationship Id="rId6" Type="http://schemas.openxmlformats.org/officeDocument/2006/relationships/image" Target="../media/image6.png"/><Relationship Id="rId7" Type="http://schemas.openxmlformats.org/officeDocument/2006/relationships/image" Target="../media/image22.png"/><Relationship Id="rId8" Type="http://schemas.openxmlformats.org/officeDocument/2006/relationships/image" Target="../media/image2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chart" Target="../charts/chart30.xml"/><Relationship Id="rId4" Type="http://schemas.openxmlformats.org/officeDocument/2006/relationships/chart" Target="../charts/chart31.xml"/><Relationship Id="rId5" Type="http://schemas.openxmlformats.org/officeDocument/2006/relationships/chart" Target="../charts/chart32.xml"/><Relationship Id="rId6" Type="http://schemas.openxmlformats.org/officeDocument/2006/relationships/chart" Target="../charts/chart3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80.png"/><Relationship Id="rId4" Type="http://schemas.openxmlformats.org/officeDocument/2006/relationships/image" Target="../media/image1.png"/><Relationship Id="rId9" Type="http://schemas.openxmlformats.org/officeDocument/2006/relationships/image" Target="../media/image88.png"/><Relationship Id="rId5" Type="http://schemas.openxmlformats.org/officeDocument/2006/relationships/image" Target="../media/image46.png"/><Relationship Id="rId6" Type="http://schemas.openxmlformats.org/officeDocument/2006/relationships/image" Target="../media/image6.png"/><Relationship Id="rId7" Type="http://schemas.openxmlformats.org/officeDocument/2006/relationships/image" Target="../media/image19.png"/><Relationship Id="rId8" Type="http://schemas.openxmlformats.org/officeDocument/2006/relationships/image" Target="../media/image2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80.png"/><Relationship Id="rId4" Type="http://schemas.openxmlformats.org/officeDocument/2006/relationships/image" Target="../media/image1.png"/><Relationship Id="rId9" Type="http://schemas.openxmlformats.org/officeDocument/2006/relationships/image" Target="../media/image89.png"/><Relationship Id="rId5" Type="http://schemas.openxmlformats.org/officeDocument/2006/relationships/image" Target="../media/image46.png"/><Relationship Id="rId6" Type="http://schemas.openxmlformats.org/officeDocument/2006/relationships/image" Target="../media/image6.png"/><Relationship Id="rId7" Type="http://schemas.openxmlformats.org/officeDocument/2006/relationships/image" Target="../media/image19.png"/><Relationship Id="rId8" Type="http://schemas.openxmlformats.org/officeDocument/2006/relationships/image" Target="../media/image22.png"/></Relationships>
</file>

<file path=ppt/slides/_rels/slide32.xml.rels><?xml version="1.0" encoding="UTF-8" standalone="yes"?><Relationships xmlns="http://schemas.openxmlformats.org/package/2006/relationships"><Relationship Id="rId11" Type="http://schemas.openxmlformats.org/officeDocument/2006/relationships/image" Target="../media/image96.png"/><Relationship Id="rId10" Type="http://schemas.openxmlformats.org/officeDocument/2006/relationships/image" Target="../media/image91.png"/><Relationship Id="rId12" Type="http://schemas.openxmlformats.org/officeDocument/2006/relationships/image" Target="../media/image95.png"/><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84.png"/><Relationship Id="rId4" Type="http://schemas.openxmlformats.org/officeDocument/2006/relationships/image" Target="../media/image1.png"/><Relationship Id="rId9" Type="http://schemas.openxmlformats.org/officeDocument/2006/relationships/image" Target="../media/image93.png"/><Relationship Id="rId5" Type="http://schemas.openxmlformats.org/officeDocument/2006/relationships/image" Target="../media/image46.png"/><Relationship Id="rId6" Type="http://schemas.openxmlformats.org/officeDocument/2006/relationships/image" Target="../media/image6.png"/><Relationship Id="rId7" Type="http://schemas.openxmlformats.org/officeDocument/2006/relationships/image" Target="../media/image19.png"/><Relationship Id="rId8" Type="http://schemas.openxmlformats.org/officeDocument/2006/relationships/image" Target="../media/image17.png"/></Relationships>
</file>

<file path=ppt/slides/_rels/slide33.xml.rels><?xml version="1.0" encoding="UTF-8" standalone="yes"?><Relationships xmlns="http://schemas.openxmlformats.org/package/2006/relationships"><Relationship Id="rId11" Type="http://schemas.openxmlformats.org/officeDocument/2006/relationships/image" Target="../media/image104.png"/><Relationship Id="rId10" Type="http://schemas.openxmlformats.org/officeDocument/2006/relationships/image" Target="../media/image100.png"/><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6.png"/><Relationship Id="rId4" Type="http://schemas.openxmlformats.org/officeDocument/2006/relationships/image" Target="../media/image116.png"/><Relationship Id="rId9" Type="http://schemas.openxmlformats.org/officeDocument/2006/relationships/image" Target="../media/image20.png"/><Relationship Id="rId5" Type="http://schemas.openxmlformats.org/officeDocument/2006/relationships/image" Target="../media/image1.png"/><Relationship Id="rId6" Type="http://schemas.openxmlformats.org/officeDocument/2006/relationships/image" Target="../media/image46.png"/><Relationship Id="rId7" Type="http://schemas.openxmlformats.org/officeDocument/2006/relationships/image" Target="../media/image19.png"/><Relationship Id="rId8" Type="http://schemas.openxmlformats.org/officeDocument/2006/relationships/image" Target="../media/image1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98.png"/><Relationship Id="rId4" Type="http://schemas.openxmlformats.org/officeDocument/2006/relationships/image" Target="../media/image1.png"/><Relationship Id="rId5" Type="http://schemas.openxmlformats.org/officeDocument/2006/relationships/image" Target="../media/image46.png"/><Relationship Id="rId6" Type="http://schemas.openxmlformats.org/officeDocument/2006/relationships/image" Target="../media/image17.png"/><Relationship Id="rId7" Type="http://schemas.openxmlformats.org/officeDocument/2006/relationships/image" Target="../media/image105.png"/><Relationship Id="rId8" Type="http://schemas.openxmlformats.org/officeDocument/2006/relationships/image" Target="../media/image111.png"/></Relationships>
</file>

<file path=ppt/slides/_rels/slide35.xml.rels><?xml version="1.0" encoding="UTF-8" standalone="yes"?><Relationships xmlns="http://schemas.openxmlformats.org/package/2006/relationships"><Relationship Id="rId10" Type="http://schemas.openxmlformats.org/officeDocument/2006/relationships/image" Target="../media/image122.png"/><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png"/><Relationship Id="rId4" Type="http://schemas.openxmlformats.org/officeDocument/2006/relationships/image" Target="../media/image46.png"/><Relationship Id="rId9" Type="http://schemas.openxmlformats.org/officeDocument/2006/relationships/image" Target="../media/image20.png"/><Relationship Id="rId5" Type="http://schemas.openxmlformats.org/officeDocument/2006/relationships/image" Target="../media/image124.png"/><Relationship Id="rId6" Type="http://schemas.openxmlformats.org/officeDocument/2006/relationships/image" Target="../media/image5.png"/><Relationship Id="rId7" Type="http://schemas.openxmlformats.org/officeDocument/2006/relationships/image" Target="../media/image99.png"/><Relationship Id="rId8" Type="http://schemas.openxmlformats.org/officeDocument/2006/relationships/image" Target="../media/image101.png"/></Relationships>
</file>

<file path=ppt/slides/_rels/slide36.xml.rels><?xml version="1.0" encoding="UTF-8" standalone="yes"?><Relationships xmlns="http://schemas.openxmlformats.org/package/2006/relationships"><Relationship Id="rId10" Type="http://schemas.openxmlformats.org/officeDocument/2006/relationships/image" Target="../media/image112.png"/><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png"/><Relationship Id="rId4" Type="http://schemas.openxmlformats.org/officeDocument/2006/relationships/image" Target="../media/image46.png"/><Relationship Id="rId9" Type="http://schemas.openxmlformats.org/officeDocument/2006/relationships/image" Target="../media/image109.png"/><Relationship Id="rId5" Type="http://schemas.openxmlformats.org/officeDocument/2006/relationships/image" Target="../media/image17.png"/><Relationship Id="rId6" Type="http://schemas.openxmlformats.org/officeDocument/2006/relationships/image" Target="../media/image5.png"/><Relationship Id="rId7" Type="http://schemas.openxmlformats.org/officeDocument/2006/relationships/image" Target="../media/image99.png"/><Relationship Id="rId8" Type="http://schemas.openxmlformats.org/officeDocument/2006/relationships/image" Target="../media/image10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75.png"/><Relationship Id="rId4" Type="http://schemas.openxmlformats.org/officeDocument/2006/relationships/image" Target="../media/image1.png"/><Relationship Id="rId5" Type="http://schemas.openxmlformats.org/officeDocument/2006/relationships/image" Target="../media/image46.png"/><Relationship Id="rId6" Type="http://schemas.openxmlformats.org/officeDocument/2006/relationships/chart" Target="../charts/chart34.xml"/><Relationship Id="rId7" Type="http://schemas.openxmlformats.org/officeDocument/2006/relationships/chart" Target="../charts/chart3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6.png"/><Relationship Id="rId4" Type="http://schemas.openxmlformats.org/officeDocument/2006/relationships/image" Target="../media/image22.png"/><Relationship Id="rId5" Type="http://schemas.openxmlformats.org/officeDocument/2006/relationships/image" Target="../media/image20.png"/><Relationship Id="rId6" Type="http://schemas.openxmlformats.org/officeDocument/2006/relationships/image" Target="../media/image5.png"/><Relationship Id="rId7" Type="http://schemas.openxmlformats.org/officeDocument/2006/relationships/image" Target="../media/image12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110.png"/><Relationship Id="rId4" Type="http://schemas.openxmlformats.org/officeDocument/2006/relationships/image" Target="../media/image123.png"/><Relationship Id="rId5" Type="http://schemas.openxmlformats.org/officeDocument/2006/relationships/image" Target="../media/image108.png"/><Relationship Id="rId6" Type="http://schemas.openxmlformats.org/officeDocument/2006/relationships/image" Target="../media/image19.png"/><Relationship Id="rId7" Type="http://schemas.openxmlformats.org/officeDocument/2006/relationships/image" Target="../media/image17.png"/><Relationship Id="rId8" Type="http://schemas.openxmlformats.org/officeDocument/2006/relationships/chart" Target="../charts/chart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46.png"/><Relationship Id="rId5" Type="http://schemas.openxmlformats.org/officeDocument/2006/relationships/image" Target="../media/image12.png"/><Relationship Id="rId6" Type="http://schemas.openxmlformats.org/officeDocument/2006/relationships/image" Target="../media/image10.png"/><Relationship Id="rId7" Type="http://schemas.openxmlformats.org/officeDocument/2006/relationships/image" Target="../media/image13.png"/><Relationship Id="rId8" Type="http://schemas.openxmlformats.org/officeDocument/2006/relationships/image" Target="../media/image15.png"/></Relationships>
</file>

<file path=ppt/slides/_rels/slide40.xml.rels><?xml version="1.0" encoding="UTF-8" standalone="yes"?><Relationships xmlns="http://schemas.openxmlformats.org/package/2006/relationships"><Relationship Id="rId11" Type="http://schemas.openxmlformats.org/officeDocument/2006/relationships/image" Target="../media/image114.png"/><Relationship Id="rId10" Type="http://schemas.openxmlformats.org/officeDocument/2006/relationships/chart" Target="../charts/chart37.xml"/><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6.png"/><Relationship Id="rId4" Type="http://schemas.openxmlformats.org/officeDocument/2006/relationships/image" Target="../media/image19.png"/><Relationship Id="rId9" Type="http://schemas.openxmlformats.org/officeDocument/2006/relationships/image" Target="../media/image107.png"/><Relationship Id="rId5" Type="http://schemas.openxmlformats.org/officeDocument/2006/relationships/image" Target="../media/image17.png"/><Relationship Id="rId6" Type="http://schemas.openxmlformats.org/officeDocument/2006/relationships/image" Target="../media/image22.png"/><Relationship Id="rId7" Type="http://schemas.openxmlformats.org/officeDocument/2006/relationships/image" Target="../media/image20.png"/><Relationship Id="rId8" Type="http://schemas.openxmlformats.org/officeDocument/2006/relationships/image" Target="../media/image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115.png"/><Relationship Id="rId4" Type="http://schemas.openxmlformats.org/officeDocument/2006/relationships/image" Target="../media/image2.jpg"/><Relationship Id="rId5" Type="http://schemas.openxmlformats.org/officeDocument/2006/relationships/image" Target="../media/image12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115.png"/><Relationship Id="rId4" Type="http://schemas.openxmlformats.org/officeDocument/2006/relationships/image" Target="../media/image2.jpg"/><Relationship Id="rId5" Type="http://schemas.openxmlformats.org/officeDocument/2006/relationships/image" Target="../media/image11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115.png"/><Relationship Id="rId4" Type="http://schemas.openxmlformats.org/officeDocument/2006/relationships/image" Target="../media/image2.jpg"/><Relationship Id="rId5" Type="http://schemas.openxmlformats.org/officeDocument/2006/relationships/image" Target="../media/image12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121.png"/><Relationship Id="rId4" Type="http://schemas.openxmlformats.org/officeDocument/2006/relationships/image" Target="../media/image125.jpg"/><Relationship Id="rId5"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39.png"/><Relationship Id="rId5" Type="http://schemas.openxmlformats.org/officeDocument/2006/relationships/image" Target="../media/image3.png"/><Relationship Id="rId6" Type="http://schemas.openxmlformats.org/officeDocument/2006/relationships/image" Target="../media/image11.png"/><Relationship Id="rId7" Type="http://schemas.openxmlformats.org/officeDocument/2006/relationships/image" Target="../media/image7.png"/><Relationship Id="rId8" Type="http://schemas.openxmlformats.org/officeDocument/2006/relationships/image" Target="../media/image4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6.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png"/><Relationship Id="rId4" Type="http://schemas.openxmlformats.org/officeDocument/2006/relationships/image" Target="../media/image1.png"/><Relationship Id="rId9" Type="http://schemas.openxmlformats.org/officeDocument/2006/relationships/image" Target="../media/image23.png"/><Relationship Id="rId5" Type="http://schemas.openxmlformats.org/officeDocument/2006/relationships/image" Target="../media/image46.png"/><Relationship Id="rId6" Type="http://schemas.openxmlformats.org/officeDocument/2006/relationships/image" Target="../media/image24.png"/><Relationship Id="rId7" Type="http://schemas.openxmlformats.org/officeDocument/2006/relationships/image" Target="../media/image32.png"/><Relationship Id="rId8" Type="http://schemas.openxmlformats.org/officeDocument/2006/relationships/image" Target="../media/image2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19.png"/><Relationship Id="rId10" Type="http://schemas.openxmlformats.org/officeDocument/2006/relationships/image" Target="../media/image36.png"/><Relationship Id="rId9" Type="http://schemas.openxmlformats.org/officeDocument/2006/relationships/image" Target="../media/image25.png"/><Relationship Id="rId5" Type="http://schemas.openxmlformats.org/officeDocument/2006/relationships/image" Target="../media/image17.png"/><Relationship Id="rId6" Type="http://schemas.openxmlformats.org/officeDocument/2006/relationships/image" Target="../media/image22.png"/><Relationship Id="rId7" Type="http://schemas.openxmlformats.org/officeDocument/2006/relationships/image" Target="../media/image20.png"/><Relationship Id="rId8"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31.png"/><Relationship Id="rId5" Type="http://schemas.openxmlformats.org/officeDocument/2006/relationships/image" Target="../media/image46.png"/><Relationship Id="rId6" Type="http://schemas.openxmlformats.org/officeDocument/2006/relationships/chart" Target="../charts/chart1.xml"/><Relationship Id="rId7" Type="http://schemas.openxmlformats.org/officeDocument/2006/relationships/chart" Target="../charts/chart2.xml"/><Relationship Id="rId8"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
          <p:cNvSpPr/>
          <p:nvPr/>
        </p:nvSpPr>
        <p:spPr>
          <a:xfrm>
            <a:off x="216074" y="2617734"/>
            <a:ext cx="6840760" cy="60016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2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El </a:t>
            </a:r>
            <a:r>
              <a:rPr b="1" lang="es-ES" sz="1200">
                <a:solidFill>
                  <a:schemeClr val="dk1"/>
                </a:solidFill>
                <a:latin typeface="Arial Narrow"/>
                <a:ea typeface="Arial Narrow"/>
                <a:cs typeface="Arial Narrow"/>
                <a:sym typeface="Arial Narrow"/>
              </a:rPr>
              <a:t>Boletín de Período Epidemiológico </a:t>
            </a:r>
            <a:r>
              <a:rPr lang="es-ES" sz="1200">
                <a:solidFill>
                  <a:schemeClr val="dk1"/>
                </a:solidFill>
                <a:latin typeface="Arial Narrow"/>
                <a:ea typeface="Arial Narrow"/>
                <a:cs typeface="Arial Narrow"/>
                <a:sym typeface="Arial Narrow"/>
              </a:rPr>
              <a:t>es una publicación de los eventos de interés en salud pública, notificados a la Secretaría de Salud de Medellín a través del Sistema de Vigilancia en Salud Pública SIVIGILA.  Pretende ofrecer  un panorama del comportamiento de estos eventos por cada período epidemiológico del año, con el fin de retroalimentar y facilitar a los diferentes actores un insumo para orientar la toma de decisiones. </a:t>
            </a:r>
            <a:endParaRPr/>
          </a:p>
          <a:p>
            <a:pPr indent="0" lvl="0" marL="0" marR="0" rtl="0" algn="just">
              <a:spcBef>
                <a:spcPts val="0"/>
              </a:spcBef>
              <a:spcAft>
                <a:spcPts val="0"/>
              </a:spcAft>
              <a:buNone/>
            </a:pPr>
            <a:r>
              <a:t/>
            </a:r>
            <a:endParaRPr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Este informe se publica por periodo epidemiológico, luego de haber realizado validaciones, procesamiento de los datos, análisis de los eventos y  resultados de procesos como investigaciones epidemiológicas de campo y unidades de análisis de morbilidad  y mortalidad.    </a:t>
            </a:r>
            <a:endParaRPr/>
          </a:p>
          <a:p>
            <a:pPr indent="0" lvl="0" marL="0" marR="0" rtl="0" algn="just">
              <a:spcBef>
                <a:spcPts val="0"/>
              </a:spcBef>
              <a:spcAft>
                <a:spcPts val="0"/>
              </a:spcAft>
              <a:buNone/>
            </a:pPr>
            <a:r>
              <a:t/>
            </a:r>
            <a:endParaRPr sz="12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Los resultados publicados en este boletín pueden variar de acuerdo a la dinámica de la notificación, los ajustes y la clasificación final de los eventos.   Cualquier información contenida en el Informe es de dominio público y pueden ser utilizada o reproducida siempre y cuando se cite como fuente: Boletín de Período Epidemiológico. Secretaría de Salud de Medellín .</a:t>
            </a:r>
            <a:endParaRPr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 </a:t>
            </a:r>
            <a:endParaRPr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Subsecretaria de Salud Pública</a:t>
            </a:r>
            <a:endParaRPr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Programa Vigilancia Epidemiológica </a:t>
            </a:r>
            <a:endParaRPr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Líder de Programa: </a:t>
            </a:r>
            <a:r>
              <a:rPr lang="es-ES" sz="1200">
                <a:solidFill>
                  <a:schemeClr val="dk1"/>
                </a:solidFill>
                <a:latin typeface="Arial Narrow"/>
                <a:ea typeface="Arial Narrow"/>
                <a:cs typeface="Arial Narrow"/>
                <a:sym typeface="Arial Narrow"/>
              </a:rPr>
              <a:t>Rita Elena Almanza Payares</a:t>
            </a:r>
            <a:endParaRPr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 </a:t>
            </a:r>
            <a:endParaRPr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Epidemiólogos</a:t>
            </a:r>
            <a:endParaRPr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Fernando Nicolás Montes Zuluaga </a:t>
            </a:r>
            <a:endParaRPr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Carlos Julio Montes Zuluaga</a:t>
            </a:r>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Johana María Vélez Lopera</a:t>
            </a:r>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Maria Alejandra Roa López</a:t>
            </a:r>
            <a:endParaRPr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Isabel Cristina Vallejo Zapata</a:t>
            </a:r>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José José Arteaga García </a:t>
            </a:r>
            <a:endParaRPr/>
          </a:p>
          <a:p>
            <a:pPr indent="0" lvl="0" marL="0" rtl="0" algn="l">
              <a:spcBef>
                <a:spcPts val="0"/>
              </a:spcBef>
              <a:spcAft>
                <a:spcPts val="0"/>
              </a:spcAft>
              <a:buClr>
                <a:schemeClr val="dk1"/>
              </a:buClr>
              <a:buFont typeface="Arial"/>
              <a:buNone/>
            </a:pPr>
            <a:r>
              <a:rPr lang="es-ES" sz="1200">
                <a:solidFill>
                  <a:schemeClr val="dk1"/>
                </a:solidFill>
                <a:latin typeface="Arial Narrow"/>
                <a:ea typeface="Arial Narrow"/>
                <a:cs typeface="Arial Narrow"/>
                <a:sym typeface="Arial Narrow"/>
              </a:rPr>
              <a:t>Ximena Ríos</a:t>
            </a:r>
            <a:endParaRPr>
              <a:solidFill>
                <a:schemeClr val="dk1"/>
              </a:solidFill>
            </a:endParaRPr>
          </a:p>
          <a:p>
            <a:pPr indent="0" lvl="0" marL="0" rtl="0" algn="l">
              <a:spcBef>
                <a:spcPts val="0"/>
              </a:spcBef>
              <a:spcAft>
                <a:spcPts val="0"/>
              </a:spcAft>
              <a:buClr>
                <a:schemeClr val="dk1"/>
              </a:buClr>
              <a:buFont typeface="Arial"/>
              <a:buNone/>
            </a:pPr>
            <a:r>
              <a:rPr lang="es-ES" sz="1200">
                <a:solidFill>
                  <a:schemeClr val="dk1"/>
                </a:solidFill>
                <a:latin typeface="Arial Narrow"/>
                <a:ea typeface="Arial Narrow"/>
                <a:cs typeface="Arial Narrow"/>
                <a:sym typeface="Arial Narrow"/>
              </a:rPr>
              <a:t>Maritza Rodríguez</a:t>
            </a:r>
            <a:endParaRPr>
              <a:solidFill>
                <a:schemeClr val="dk1"/>
              </a:solidFill>
            </a:endParaRPr>
          </a:p>
          <a:p>
            <a:pPr indent="0" lvl="0" marL="0" rtl="0" algn="l">
              <a:spcBef>
                <a:spcPts val="0"/>
              </a:spcBef>
              <a:spcAft>
                <a:spcPts val="0"/>
              </a:spcAft>
              <a:buClr>
                <a:schemeClr val="dk1"/>
              </a:buClr>
              <a:buFont typeface="Arial"/>
              <a:buNone/>
            </a:pPr>
            <a:r>
              <a:rPr lang="es-ES" sz="1200">
                <a:solidFill>
                  <a:schemeClr val="dk1"/>
                </a:solidFill>
                <a:latin typeface="Arial Narrow"/>
                <a:ea typeface="Arial Narrow"/>
                <a:cs typeface="Arial Narrow"/>
                <a:sym typeface="Arial Narrow"/>
              </a:rPr>
              <a:t>Sebastián Villada</a:t>
            </a:r>
            <a:endParaRPr>
              <a:solidFill>
                <a:schemeClr val="dk1"/>
              </a:solidFill>
            </a:endParaRPr>
          </a:p>
          <a:p>
            <a:pPr indent="0" lvl="0" marL="0" marR="0" rtl="0" algn="l">
              <a:spcBef>
                <a:spcPts val="0"/>
              </a:spcBef>
              <a:spcAft>
                <a:spcPts val="0"/>
              </a:spcAft>
              <a:buNone/>
            </a:pPr>
            <a:r>
              <a:t/>
            </a:r>
            <a:endParaRPr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 </a:t>
            </a:r>
            <a:endParaRPr/>
          </a:p>
          <a:p>
            <a:pPr indent="0" lvl="0" marL="0" marR="0" rtl="0" algn="l">
              <a:spcBef>
                <a:spcPts val="0"/>
              </a:spcBef>
              <a:spcAft>
                <a:spcPts val="0"/>
              </a:spcAft>
              <a:buNone/>
            </a:pPr>
            <a:r>
              <a:t/>
            </a:r>
            <a:endParaRPr b="1"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200">
              <a:solidFill>
                <a:schemeClr val="dk1"/>
              </a:solidFill>
              <a:latin typeface="Arial Narrow"/>
              <a:ea typeface="Arial Narrow"/>
              <a:cs typeface="Arial Narrow"/>
              <a:sym typeface="Arial Narrow"/>
            </a:endParaRPr>
          </a:p>
        </p:txBody>
      </p:sp>
      <p:sp>
        <p:nvSpPr>
          <p:cNvPr id="90" name="Google Shape;90;p1"/>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1</a:t>
            </a:r>
            <a:endParaRPr/>
          </a:p>
        </p:txBody>
      </p:sp>
      <p:sp>
        <p:nvSpPr>
          <p:cNvPr id="91" name="Google Shape;91;p1"/>
          <p:cNvSpPr txBox="1"/>
          <p:nvPr>
            <p:ph type="title"/>
          </p:nvPr>
        </p:nvSpPr>
        <p:spPr>
          <a:xfrm>
            <a:off x="144066" y="2267744"/>
            <a:ext cx="2037476" cy="484619"/>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2000"/>
              <a:buFont typeface="Arial Narrow"/>
              <a:buNone/>
            </a:pPr>
            <a:r>
              <a:rPr b="1" lang="es-ES" sz="2000">
                <a:latin typeface="Arial Narrow"/>
                <a:ea typeface="Arial Narrow"/>
                <a:cs typeface="Arial Narrow"/>
                <a:sym typeface="Arial Narrow"/>
              </a:rPr>
              <a:t>Presentación</a:t>
            </a:r>
            <a:endParaRPr/>
          </a:p>
        </p:txBody>
      </p:sp>
      <p:grpSp>
        <p:nvGrpSpPr>
          <p:cNvPr id="92" name="Google Shape;92;p1"/>
          <p:cNvGrpSpPr/>
          <p:nvPr/>
        </p:nvGrpSpPr>
        <p:grpSpPr>
          <a:xfrm>
            <a:off x="0" y="14519"/>
            <a:ext cx="7200898" cy="2121549"/>
            <a:chOff x="0" y="14519"/>
            <a:chExt cx="7200898" cy="2121549"/>
          </a:xfrm>
        </p:grpSpPr>
        <p:sp>
          <p:nvSpPr>
            <p:cNvPr id="93" name="Google Shape;93;p1"/>
            <p:cNvSpPr txBox="1"/>
            <p:nvPr/>
          </p:nvSpPr>
          <p:spPr>
            <a:xfrm>
              <a:off x="576114" y="1684583"/>
              <a:ext cx="3598545" cy="45148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800">
                  <a:solidFill>
                    <a:srgbClr val="000000"/>
                  </a:solidFill>
                  <a:latin typeface="Arial Narrow"/>
                  <a:ea typeface="Arial Narrow"/>
                  <a:cs typeface="Arial Narrow"/>
                  <a:sym typeface="Arial Narrow"/>
                </a:rPr>
                <a:t>Programa Vigilancia Epidemiológica – Subsecretaría de Salud Pública</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b="1" lang="es-ES" sz="800">
                  <a:solidFill>
                    <a:srgbClr val="000000"/>
                  </a:solidFill>
                  <a:latin typeface="Arial Narrow"/>
                  <a:ea typeface="Arial Narrow"/>
                  <a:cs typeface="Arial Narrow"/>
                  <a:sym typeface="Arial Narrow"/>
                </a:rPr>
                <a:t>Periodo epidemiológico 10 de 2022 - Reporte Semanas 1 a 40 (Hasta octubre 07 de 2022) </a:t>
              </a:r>
              <a:r>
                <a:rPr b="1" lang="es-ES" sz="9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8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8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sp>
          <p:nvSpPr>
            <p:cNvPr id="94" name="Google Shape;94;p1"/>
            <p:cNvSpPr txBox="1"/>
            <p:nvPr/>
          </p:nvSpPr>
          <p:spPr>
            <a:xfrm>
              <a:off x="1162804" y="992927"/>
              <a:ext cx="2734310" cy="62674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Boletín de Periodo Epidemiológico Medellín </a:t>
              </a: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pic>
          <p:nvPicPr>
            <p:cNvPr id="95" name="Google Shape;95;p1"/>
            <p:cNvPicPr preferRelativeResize="0"/>
            <p:nvPr/>
          </p:nvPicPr>
          <p:blipFill rotWithShape="1">
            <a:blip r:embed="rId3">
              <a:alphaModFix/>
            </a:blip>
            <a:srcRect b="0" l="0" r="0" t="0"/>
            <a:stretch/>
          </p:blipFill>
          <p:spPr>
            <a:xfrm>
              <a:off x="4752578" y="321103"/>
              <a:ext cx="2448320" cy="1771646"/>
            </a:xfrm>
            <a:prstGeom prst="rect">
              <a:avLst/>
            </a:prstGeom>
            <a:noFill/>
            <a:ln>
              <a:noFill/>
            </a:ln>
          </p:spPr>
        </p:pic>
        <p:sp>
          <p:nvSpPr>
            <p:cNvPr id="96" name="Google Shape;96;p1"/>
            <p:cNvSpPr txBox="1"/>
            <p:nvPr/>
          </p:nvSpPr>
          <p:spPr>
            <a:xfrm>
              <a:off x="0" y="14519"/>
              <a:ext cx="4536554" cy="99694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3200">
                  <a:solidFill>
                    <a:srgbClr val="00B050"/>
                  </a:solidFill>
                  <a:latin typeface="Arial Narrow"/>
                  <a:ea typeface="Arial Narrow"/>
                  <a:cs typeface="Arial Narrow"/>
                  <a:sym typeface="Arial Narrow"/>
                </a:rPr>
                <a:t>Secretaría de Salud de Medellín</a:t>
              </a: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grpSp>
      <p:sp>
        <p:nvSpPr>
          <p:cNvPr id="97" name="Google Shape;97;p1"/>
          <p:cNvSpPr/>
          <p:nvPr/>
        </p:nvSpPr>
        <p:spPr>
          <a:xfrm>
            <a:off x="2736354" y="6423387"/>
            <a:ext cx="4392488" cy="249299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Profesionales Vigilancia Epidemiológica  y Sistemas de Información</a:t>
            </a:r>
            <a:endParaRPr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Wilson Restrepo Manrique</a:t>
            </a:r>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Priscila Ramírez García</a:t>
            </a:r>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Laura Osorno Arias </a:t>
            </a:r>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María Cecilia Ospina Mejía</a:t>
            </a:r>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Catalina María Vargas Guzmán </a:t>
            </a:r>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Adiela María Yepes Pemberthy</a:t>
            </a:r>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Jonathan Zuleta Betancur</a:t>
            </a:r>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Andrés Felipe Montoya Giraldo</a:t>
            </a:r>
            <a:endParaRPr/>
          </a:p>
          <a:p>
            <a:pPr indent="0" lvl="0" marL="0" marR="0" rtl="0" algn="l">
              <a:spcBef>
                <a:spcPts val="0"/>
              </a:spcBef>
              <a:spcAft>
                <a:spcPts val="0"/>
              </a:spcAft>
              <a:buNone/>
            </a:pPr>
            <a:r>
              <a:t/>
            </a:r>
            <a:endParaRPr sz="1200">
              <a:solidFill>
                <a:schemeClr val="dk1"/>
              </a:solidFill>
              <a:latin typeface="Arial Narrow"/>
              <a:ea typeface="Arial Narrow"/>
              <a:cs typeface="Arial Narrow"/>
              <a:sym typeface="Arial Narrow"/>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10"/>
          <p:cNvSpPr/>
          <p:nvPr/>
        </p:nvSpPr>
        <p:spPr>
          <a:xfrm>
            <a:off x="0" y="1907704"/>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5" name="Google Shape;395;p10"/>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Pág..10 </a:t>
            </a:r>
            <a:endParaRPr b="1" sz="1050">
              <a:solidFill>
                <a:schemeClr val="dk1"/>
              </a:solidFill>
              <a:latin typeface="Arial Narrow"/>
              <a:ea typeface="Arial Narrow"/>
              <a:cs typeface="Arial Narrow"/>
              <a:sym typeface="Arial Narrow"/>
            </a:endParaRPr>
          </a:p>
        </p:txBody>
      </p:sp>
      <p:sp>
        <p:nvSpPr>
          <p:cNvPr id="396" name="Google Shape;396;p10"/>
          <p:cNvSpPr/>
          <p:nvPr/>
        </p:nvSpPr>
        <p:spPr>
          <a:xfrm>
            <a:off x="0" y="3407126"/>
            <a:ext cx="7177588" cy="37278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7" name="Google Shape;397;p10"/>
          <p:cNvSpPr/>
          <p:nvPr/>
        </p:nvSpPr>
        <p:spPr>
          <a:xfrm>
            <a:off x="151139" y="2035624"/>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398" name="Google Shape;398;p10"/>
          <p:cNvCxnSpPr>
            <a:stCxn id="397" idx="6"/>
          </p:cNvCxnSpPr>
          <p:nvPr/>
        </p:nvCxnSpPr>
        <p:spPr>
          <a:xfrm>
            <a:off x="439171" y="2166429"/>
            <a:ext cx="648000" cy="0"/>
          </a:xfrm>
          <a:prstGeom prst="straightConnector1">
            <a:avLst/>
          </a:prstGeom>
          <a:noFill/>
          <a:ln cap="flat" cmpd="sng" w="28575">
            <a:solidFill>
              <a:srgbClr val="C00000"/>
            </a:solidFill>
            <a:prstDash val="solid"/>
            <a:round/>
            <a:headEnd len="sm" w="sm" type="none"/>
            <a:tailEnd len="sm" w="sm" type="none"/>
          </a:ln>
        </p:spPr>
      </p:cxnSp>
      <p:sp>
        <p:nvSpPr>
          <p:cNvPr id="399" name="Google Shape;399;p10"/>
          <p:cNvSpPr txBox="1"/>
          <p:nvPr/>
        </p:nvSpPr>
        <p:spPr>
          <a:xfrm>
            <a:off x="1005355" y="2035624"/>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Indicadores</a:t>
            </a:r>
            <a:endParaRPr/>
          </a:p>
        </p:txBody>
      </p:sp>
      <p:sp>
        <p:nvSpPr>
          <p:cNvPr id="400" name="Google Shape;400;p10"/>
          <p:cNvSpPr txBox="1"/>
          <p:nvPr/>
        </p:nvSpPr>
        <p:spPr>
          <a:xfrm>
            <a:off x="864146" y="2607459"/>
            <a:ext cx="2592288"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Proporción de incidencia de Hepatitis B en población general por 100.000 habitantes</a:t>
            </a:r>
            <a:endParaRPr b="1" sz="1100">
              <a:solidFill>
                <a:schemeClr val="dk1"/>
              </a:solidFill>
              <a:latin typeface="Arial Narrow"/>
              <a:ea typeface="Arial Narrow"/>
              <a:cs typeface="Arial Narrow"/>
              <a:sym typeface="Arial Narrow"/>
            </a:endParaRPr>
          </a:p>
        </p:txBody>
      </p:sp>
      <p:sp>
        <p:nvSpPr>
          <p:cNvPr id="401" name="Google Shape;401;p10"/>
          <p:cNvSpPr txBox="1"/>
          <p:nvPr/>
        </p:nvSpPr>
        <p:spPr>
          <a:xfrm>
            <a:off x="1533332" y="3059832"/>
            <a:ext cx="1143262"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4,4 * 100 mil</a:t>
            </a:r>
            <a:endParaRPr/>
          </a:p>
        </p:txBody>
      </p:sp>
      <p:sp>
        <p:nvSpPr>
          <p:cNvPr id="402" name="Google Shape;402;p10"/>
          <p:cNvSpPr txBox="1"/>
          <p:nvPr/>
        </p:nvSpPr>
        <p:spPr>
          <a:xfrm>
            <a:off x="3967732" y="2628945"/>
            <a:ext cx="2592288"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Proporción de incidencia de Hepatitis C en población general por 100.000 habitantes</a:t>
            </a:r>
            <a:endParaRPr b="1" sz="1100">
              <a:solidFill>
                <a:schemeClr val="dk1"/>
              </a:solidFill>
              <a:latin typeface="Arial Narrow"/>
              <a:ea typeface="Arial Narrow"/>
              <a:cs typeface="Arial Narrow"/>
              <a:sym typeface="Arial Narrow"/>
            </a:endParaRPr>
          </a:p>
        </p:txBody>
      </p:sp>
      <p:sp>
        <p:nvSpPr>
          <p:cNvPr id="403" name="Google Shape;403;p10"/>
          <p:cNvSpPr txBox="1"/>
          <p:nvPr/>
        </p:nvSpPr>
        <p:spPr>
          <a:xfrm>
            <a:off x="4660161" y="3081318"/>
            <a:ext cx="1096775"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4,0* 100 mil</a:t>
            </a:r>
            <a:endParaRPr/>
          </a:p>
        </p:txBody>
      </p:sp>
      <p:sp>
        <p:nvSpPr>
          <p:cNvPr id="404" name="Google Shape;404;p10"/>
          <p:cNvSpPr/>
          <p:nvPr/>
        </p:nvSpPr>
        <p:spPr>
          <a:xfrm>
            <a:off x="118769" y="3455019"/>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405" name="Google Shape;405;p10"/>
          <p:cNvCxnSpPr>
            <a:stCxn id="404" idx="6"/>
          </p:cNvCxnSpPr>
          <p:nvPr/>
        </p:nvCxnSpPr>
        <p:spPr>
          <a:xfrm>
            <a:off x="406801" y="3585824"/>
            <a:ext cx="648000" cy="0"/>
          </a:xfrm>
          <a:prstGeom prst="straightConnector1">
            <a:avLst/>
          </a:prstGeom>
          <a:noFill/>
          <a:ln cap="flat" cmpd="sng" w="28575">
            <a:solidFill>
              <a:srgbClr val="C00000"/>
            </a:solidFill>
            <a:prstDash val="solid"/>
            <a:round/>
            <a:headEnd len="sm" w="sm" type="none"/>
            <a:tailEnd len="sm" w="sm" type="none"/>
          </a:ln>
        </p:spPr>
      </p:cxnSp>
      <p:sp>
        <p:nvSpPr>
          <p:cNvPr id="406" name="Google Shape;406;p10"/>
          <p:cNvSpPr txBox="1"/>
          <p:nvPr/>
        </p:nvSpPr>
        <p:spPr>
          <a:xfrm>
            <a:off x="972985" y="3455019"/>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por territorio</a:t>
            </a:r>
            <a:endParaRPr/>
          </a:p>
        </p:txBody>
      </p:sp>
      <p:sp>
        <p:nvSpPr>
          <p:cNvPr id="407" name="Google Shape;407;p10"/>
          <p:cNvSpPr/>
          <p:nvPr/>
        </p:nvSpPr>
        <p:spPr>
          <a:xfrm>
            <a:off x="0" y="8656711"/>
            <a:ext cx="721601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Figura. Mapa temático de proporción de casos para  Hepatitis B. Medellín, a Periodo epidemiológico 10 acumulado  de  2022. </a:t>
            </a:r>
            <a:endParaRPr sz="700">
              <a:solidFill>
                <a:schemeClr val="dk1"/>
              </a:solidFill>
              <a:latin typeface="Arial Narrow"/>
              <a:ea typeface="Arial Narrow"/>
              <a:cs typeface="Arial Narrow"/>
              <a:sym typeface="Arial Narrow"/>
            </a:endParaRPr>
          </a:p>
        </p:txBody>
      </p:sp>
      <p:sp>
        <p:nvSpPr>
          <p:cNvPr id="408" name="Google Shape;408;p10"/>
          <p:cNvSpPr/>
          <p:nvPr/>
        </p:nvSpPr>
        <p:spPr>
          <a:xfrm>
            <a:off x="257175" y="628650"/>
            <a:ext cx="1903115" cy="7848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500">
                <a:solidFill>
                  <a:schemeClr val="dk1"/>
                </a:solidFill>
                <a:latin typeface="Arial Narrow"/>
                <a:ea typeface="Arial Narrow"/>
                <a:cs typeface="Arial Narrow"/>
                <a:sym typeface="Arial Narrow"/>
              </a:rPr>
              <a:t>Fuente: SIVIGILA. Secretaria de Salud de Medellín.</a:t>
            </a:r>
            <a:endParaRPr sz="4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lang="es-ES" sz="1000">
                <a:solidFill>
                  <a:schemeClr val="dk1"/>
                </a:solidFill>
                <a:latin typeface="Arial Narrow"/>
                <a:ea typeface="Arial Narrow"/>
                <a:cs typeface="Arial Narrow"/>
                <a:sym typeface="Arial Narrow"/>
              </a:rPr>
              <a:t>Figura. Comportamiento de la hepatitis C. Medellín, a Periodo epidemiológico 10   acumulado de 2019-2022. </a:t>
            </a:r>
            <a:endParaRPr sz="1000">
              <a:solidFill>
                <a:schemeClr val="dk1"/>
              </a:solidFill>
              <a:latin typeface="Arial Narrow"/>
              <a:ea typeface="Arial Narrow"/>
              <a:cs typeface="Arial Narrow"/>
              <a:sym typeface="Arial Narrow"/>
            </a:endParaRPr>
          </a:p>
        </p:txBody>
      </p:sp>
      <p:graphicFrame>
        <p:nvGraphicFramePr>
          <p:cNvPr id="409" name="Google Shape;409;p10"/>
          <p:cNvGraphicFramePr/>
          <p:nvPr/>
        </p:nvGraphicFramePr>
        <p:xfrm>
          <a:off x="2301499" y="0"/>
          <a:ext cx="4035255" cy="2035624"/>
        </p:xfrm>
        <a:graphic>
          <a:graphicData uri="http://schemas.openxmlformats.org/drawingml/2006/chart">
            <c:chart r:id="rId3"/>
          </a:graphicData>
        </a:graphic>
      </p:graphicFrame>
      <p:pic>
        <p:nvPicPr>
          <p:cNvPr descr="C:\Users\1037613764\Documents\Boletines\Mapas período 10\HepatitisB_P10.jpg" id="410" name="Google Shape;410;p10"/>
          <p:cNvPicPr preferRelativeResize="0"/>
          <p:nvPr/>
        </p:nvPicPr>
        <p:blipFill rotWithShape="1">
          <a:blip r:embed="rId4">
            <a:alphaModFix/>
          </a:blip>
          <a:srcRect b="0" l="0" r="0" t="0"/>
          <a:stretch/>
        </p:blipFill>
        <p:spPr>
          <a:xfrm>
            <a:off x="24079" y="4011883"/>
            <a:ext cx="7147128" cy="462461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11"/>
          <p:cNvSpPr/>
          <p:nvPr/>
        </p:nvSpPr>
        <p:spPr>
          <a:xfrm>
            <a:off x="0" y="0"/>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416" name="Google Shape;416;p11"/>
          <p:cNvGrpSpPr/>
          <p:nvPr/>
        </p:nvGrpSpPr>
        <p:grpSpPr>
          <a:xfrm>
            <a:off x="122078" y="6179675"/>
            <a:ext cx="841843" cy="1132310"/>
            <a:chOff x="1030415" y="748098"/>
            <a:chExt cx="841843" cy="1132310"/>
          </a:xfrm>
        </p:grpSpPr>
        <p:pic>
          <p:nvPicPr>
            <p:cNvPr id="417" name="Google Shape;417;p11"/>
            <p:cNvPicPr preferRelativeResize="0"/>
            <p:nvPr/>
          </p:nvPicPr>
          <p:blipFill rotWithShape="1">
            <a:blip r:embed="rId3">
              <a:alphaModFix/>
            </a:blip>
            <a:srcRect b="0" l="0" r="84474" t="10614"/>
            <a:stretch/>
          </p:blipFill>
          <p:spPr>
            <a:xfrm>
              <a:off x="1252052" y="748098"/>
              <a:ext cx="554199" cy="541398"/>
            </a:xfrm>
            <a:prstGeom prst="rect">
              <a:avLst/>
            </a:prstGeom>
            <a:noFill/>
            <a:ln>
              <a:noFill/>
            </a:ln>
          </p:spPr>
        </p:pic>
        <p:sp>
          <p:nvSpPr>
            <p:cNvPr id="418" name="Google Shape;418;p11"/>
            <p:cNvSpPr/>
            <p:nvPr/>
          </p:nvSpPr>
          <p:spPr>
            <a:xfrm>
              <a:off x="1030415" y="1520368"/>
              <a:ext cx="824936"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68,97%</a:t>
              </a:r>
              <a:endParaRPr b="1" sz="1600">
                <a:solidFill>
                  <a:schemeClr val="dk1"/>
                </a:solidFill>
                <a:latin typeface="Arial Narrow"/>
                <a:ea typeface="Arial Narrow"/>
                <a:cs typeface="Arial Narrow"/>
                <a:sym typeface="Arial Narrow"/>
              </a:endParaRPr>
            </a:p>
          </p:txBody>
        </p:sp>
        <p:sp>
          <p:nvSpPr>
            <p:cNvPr id="419" name="Google Shape;419;p11"/>
            <p:cNvSpPr/>
            <p:nvPr/>
          </p:nvSpPr>
          <p:spPr>
            <a:xfrm>
              <a:off x="1068833" y="1243369"/>
              <a:ext cx="80342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b="1" sz="1200" u="sng">
                <a:solidFill>
                  <a:srgbClr val="000000"/>
                </a:solidFill>
                <a:latin typeface="Arial Narrow"/>
                <a:ea typeface="Arial Narrow"/>
                <a:cs typeface="Arial Narrow"/>
                <a:sym typeface="Arial Narrow"/>
              </a:endParaRPr>
            </a:p>
          </p:txBody>
        </p:sp>
      </p:grpSp>
      <p:grpSp>
        <p:nvGrpSpPr>
          <p:cNvPr id="420" name="Google Shape;420;p11"/>
          <p:cNvGrpSpPr/>
          <p:nvPr/>
        </p:nvGrpSpPr>
        <p:grpSpPr>
          <a:xfrm>
            <a:off x="1017033" y="6209407"/>
            <a:ext cx="827642" cy="1091720"/>
            <a:chOff x="1825139" y="815810"/>
            <a:chExt cx="827642" cy="1091720"/>
          </a:xfrm>
        </p:grpSpPr>
        <p:sp>
          <p:nvSpPr>
            <p:cNvPr id="421" name="Google Shape;421;p11"/>
            <p:cNvSpPr/>
            <p:nvPr/>
          </p:nvSpPr>
          <p:spPr>
            <a:xfrm>
              <a:off x="1846951" y="1547490"/>
              <a:ext cx="805830"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31,03%</a:t>
              </a:r>
              <a:endParaRPr b="1" sz="1600">
                <a:solidFill>
                  <a:schemeClr val="dk1"/>
                </a:solidFill>
                <a:latin typeface="Arial Narrow"/>
                <a:ea typeface="Arial Narrow"/>
                <a:cs typeface="Arial Narrow"/>
                <a:sym typeface="Arial Narrow"/>
              </a:endParaRPr>
            </a:p>
          </p:txBody>
        </p:sp>
        <p:sp>
          <p:nvSpPr>
            <p:cNvPr id="422" name="Google Shape;422;p11"/>
            <p:cNvSpPr/>
            <p:nvPr/>
          </p:nvSpPr>
          <p:spPr>
            <a:xfrm>
              <a:off x="1825139" y="1274190"/>
              <a:ext cx="78098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b="1" sz="1200" u="sng">
                <a:solidFill>
                  <a:srgbClr val="000000"/>
                </a:solidFill>
                <a:latin typeface="Arial Narrow"/>
                <a:ea typeface="Arial Narrow"/>
                <a:cs typeface="Arial Narrow"/>
                <a:sym typeface="Arial Narrow"/>
              </a:endParaRPr>
            </a:p>
          </p:txBody>
        </p:sp>
        <p:pic>
          <p:nvPicPr>
            <p:cNvPr id="423" name="Google Shape;423;p11"/>
            <p:cNvPicPr preferRelativeResize="0"/>
            <p:nvPr/>
          </p:nvPicPr>
          <p:blipFill rotWithShape="1">
            <a:blip r:embed="rId3">
              <a:alphaModFix/>
            </a:blip>
            <a:srcRect b="0" l="29313" r="56038" t="7366"/>
            <a:stretch/>
          </p:blipFill>
          <p:spPr>
            <a:xfrm>
              <a:off x="1975931" y="815810"/>
              <a:ext cx="489570" cy="526328"/>
            </a:xfrm>
            <a:prstGeom prst="rect">
              <a:avLst/>
            </a:prstGeom>
            <a:noFill/>
            <a:ln>
              <a:noFill/>
            </a:ln>
          </p:spPr>
        </p:pic>
      </p:grpSp>
      <p:grpSp>
        <p:nvGrpSpPr>
          <p:cNvPr id="424" name="Google Shape;424;p11"/>
          <p:cNvGrpSpPr/>
          <p:nvPr/>
        </p:nvGrpSpPr>
        <p:grpSpPr>
          <a:xfrm>
            <a:off x="2126041" y="6213471"/>
            <a:ext cx="1152880" cy="1113356"/>
            <a:chOff x="2107178" y="815810"/>
            <a:chExt cx="1152880" cy="1113356"/>
          </a:xfrm>
        </p:grpSpPr>
        <p:grpSp>
          <p:nvGrpSpPr>
            <p:cNvPr id="425" name="Google Shape;425;p11"/>
            <p:cNvGrpSpPr/>
            <p:nvPr/>
          </p:nvGrpSpPr>
          <p:grpSpPr>
            <a:xfrm>
              <a:off x="2107178" y="1317818"/>
              <a:ext cx="1152880" cy="611348"/>
              <a:chOff x="3744466" y="1301912"/>
              <a:chExt cx="1152880" cy="611348"/>
            </a:xfrm>
          </p:grpSpPr>
          <p:sp>
            <p:nvSpPr>
              <p:cNvPr id="426" name="Google Shape;426;p11"/>
              <p:cNvSpPr/>
              <p:nvPr/>
            </p:nvSpPr>
            <p:spPr>
              <a:xfrm>
                <a:off x="3912519" y="1553220"/>
                <a:ext cx="740068"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2,59%</a:t>
                </a:r>
                <a:endParaRPr b="1" sz="1600">
                  <a:solidFill>
                    <a:schemeClr val="dk1"/>
                  </a:solidFill>
                  <a:latin typeface="Arial Narrow"/>
                  <a:ea typeface="Arial Narrow"/>
                  <a:cs typeface="Arial Narrow"/>
                  <a:sym typeface="Arial Narrow"/>
                </a:endParaRPr>
              </a:p>
            </p:txBody>
          </p:sp>
          <p:sp>
            <p:nvSpPr>
              <p:cNvPr id="427" name="Google Shape;427;p11"/>
              <p:cNvSpPr/>
              <p:nvPr/>
            </p:nvSpPr>
            <p:spPr>
              <a:xfrm>
                <a:off x="3744466" y="1301912"/>
                <a:ext cx="115288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Afrocolombiano</a:t>
                </a:r>
                <a:endParaRPr b="1" sz="1200" u="sng">
                  <a:solidFill>
                    <a:srgbClr val="000000"/>
                  </a:solidFill>
                  <a:latin typeface="Arial Narrow"/>
                  <a:ea typeface="Arial Narrow"/>
                  <a:cs typeface="Arial Narrow"/>
                  <a:sym typeface="Arial Narrow"/>
                </a:endParaRPr>
              </a:p>
            </p:txBody>
          </p:sp>
        </p:grpSp>
        <p:pic>
          <p:nvPicPr>
            <p:cNvPr id="428" name="Google Shape;428;p11"/>
            <p:cNvPicPr preferRelativeResize="0"/>
            <p:nvPr/>
          </p:nvPicPr>
          <p:blipFill rotWithShape="1">
            <a:blip r:embed="rId3">
              <a:alphaModFix/>
            </a:blip>
            <a:srcRect b="0" l="59057" r="25145" t="8806"/>
            <a:stretch/>
          </p:blipFill>
          <p:spPr>
            <a:xfrm>
              <a:off x="2376314" y="815810"/>
              <a:ext cx="535911" cy="554004"/>
            </a:xfrm>
            <a:prstGeom prst="rect">
              <a:avLst/>
            </a:prstGeom>
            <a:noFill/>
            <a:ln>
              <a:noFill/>
            </a:ln>
          </p:spPr>
        </p:pic>
      </p:grpSp>
      <p:grpSp>
        <p:nvGrpSpPr>
          <p:cNvPr id="429" name="Google Shape;429;p11"/>
          <p:cNvGrpSpPr/>
          <p:nvPr/>
        </p:nvGrpSpPr>
        <p:grpSpPr>
          <a:xfrm>
            <a:off x="3206913" y="6232761"/>
            <a:ext cx="740068" cy="1110282"/>
            <a:chOff x="3580462" y="815810"/>
            <a:chExt cx="740068" cy="1110282"/>
          </a:xfrm>
        </p:grpSpPr>
        <p:grpSp>
          <p:nvGrpSpPr>
            <p:cNvPr id="430" name="Google Shape;430;p11"/>
            <p:cNvGrpSpPr/>
            <p:nvPr/>
          </p:nvGrpSpPr>
          <p:grpSpPr>
            <a:xfrm>
              <a:off x="3580462" y="1288342"/>
              <a:ext cx="740068" cy="637750"/>
              <a:chOff x="5245046" y="1274868"/>
              <a:chExt cx="740068" cy="637750"/>
            </a:xfrm>
          </p:grpSpPr>
          <p:sp>
            <p:nvSpPr>
              <p:cNvPr id="431" name="Google Shape;431;p11"/>
              <p:cNvSpPr/>
              <p:nvPr/>
            </p:nvSpPr>
            <p:spPr>
              <a:xfrm>
                <a:off x="5245046" y="1561312"/>
                <a:ext cx="740068" cy="351306"/>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a:t>
                </a:r>
                <a:endParaRPr b="1" sz="1600">
                  <a:solidFill>
                    <a:schemeClr val="dk1"/>
                  </a:solidFill>
                  <a:latin typeface="Arial Narrow"/>
                  <a:ea typeface="Arial Narrow"/>
                  <a:cs typeface="Arial Narrow"/>
                  <a:sym typeface="Arial Narrow"/>
                </a:endParaRPr>
              </a:p>
            </p:txBody>
          </p:sp>
          <p:sp>
            <p:nvSpPr>
              <p:cNvPr id="432" name="Google Shape;432;p11"/>
              <p:cNvSpPr/>
              <p:nvPr/>
            </p:nvSpPr>
            <p:spPr>
              <a:xfrm>
                <a:off x="5272675" y="1274868"/>
                <a:ext cx="70403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Indígena</a:t>
                </a:r>
                <a:endParaRPr b="1" sz="1200" u="sng">
                  <a:solidFill>
                    <a:srgbClr val="000000"/>
                  </a:solidFill>
                  <a:latin typeface="Arial Narrow"/>
                  <a:ea typeface="Arial Narrow"/>
                  <a:cs typeface="Arial Narrow"/>
                  <a:sym typeface="Arial Narrow"/>
                </a:endParaRPr>
              </a:p>
            </p:txBody>
          </p:sp>
        </p:grpSp>
        <p:pic>
          <p:nvPicPr>
            <p:cNvPr id="433" name="Google Shape;433;p11"/>
            <p:cNvPicPr preferRelativeResize="0"/>
            <p:nvPr/>
          </p:nvPicPr>
          <p:blipFill rotWithShape="1">
            <a:blip r:embed="rId3">
              <a:alphaModFix/>
            </a:blip>
            <a:srcRect b="0" l="86761" r="0" t="0"/>
            <a:stretch/>
          </p:blipFill>
          <p:spPr>
            <a:xfrm>
              <a:off x="3727050" y="815810"/>
              <a:ext cx="451077" cy="562592"/>
            </a:xfrm>
            <a:prstGeom prst="rect">
              <a:avLst/>
            </a:prstGeom>
            <a:noFill/>
            <a:ln>
              <a:noFill/>
            </a:ln>
          </p:spPr>
        </p:pic>
      </p:grpSp>
      <p:pic>
        <p:nvPicPr>
          <p:cNvPr id="434" name="Google Shape;434;p11"/>
          <p:cNvPicPr preferRelativeResize="0"/>
          <p:nvPr/>
        </p:nvPicPr>
        <p:blipFill rotWithShape="1">
          <a:blip r:embed="rId4">
            <a:alphaModFix/>
          </a:blip>
          <a:srcRect b="0" l="0" r="0" t="0"/>
          <a:stretch/>
        </p:blipFill>
        <p:spPr>
          <a:xfrm>
            <a:off x="4840293" y="7447480"/>
            <a:ext cx="721930" cy="590670"/>
          </a:xfrm>
          <a:prstGeom prst="rect">
            <a:avLst/>
          </a:prstGeom>
          <a:noFill/>
          <a:ln>
            <a:noFill/>
          </a:ln>
        </p:spPr>
      </p:pic>
      <p:grpSp>
        <p:nvGrpSpPr>
          <p:cNvPr id="435" name="Google Shape;435;p11"/>
          <p:cNvGrpSpPr/>
          <p:nvPr/>
        </p:nvGrpSpPr>
        <p:grpSpPr>
          <a:xfrm>
            <a:off x="4301137" y="7901115"/>
            <a:ext cx="1690560" cy="650645"/>
            <a:chOff x="-14122" y="7072716"/>
            <a:chExt cx="1282684" cy="650645"/>
          </a:xfrm>
        </p:grpSpPr>
        <p:sp>
          <p:nvSpPr>
            <p:cNvPr id="436" name="Google Shape;436;p11"/>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Área de ocurrencia</a:t>
              </a:r>
              <a:endParaRPr/>
            </a:p>
          </p:txBody>
        </p:sp>
        <p:sp>
          <p:nvSpPr>
            <p:cNvPr id="437" name="Google Shape;437;p11"/>
            <p:cNvSpPr/>
            <p:nvPr/>
          </p:nvSpPr>
          <p:spPr>
            <a:xfrm>
              <a:off x="-14122" y="7363321"/>
              <a:ext cx="1282684"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Cabecera municipal</a:t>
              </a:r>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96,55%</a:t>
              </a:r>
              <a:endParaRPr b="1" sz="1600">
                <a:solidFill>
                  <a:schemeClr val="dk1"/>
                </a:solidFill>
                <a:latin typeface="Arial Narrow"/>
                <a:ea typeface="Arial Narrow"/>
                <a:cs typeface="Arial Narrow"/>
                <a:sym typeface="Arial Narrow"/>
              </a:endParaRPr>
            </a:p>
          </p:txBody>
        </p:sp>
      </p:grpSp>
      <p:pic>
        <p:nvPicPr>
          <p:cNvPr id="438" name="Google Shape;438;p11"/>
          <p:cNvPicPr preferRelativeResize="0"/>
          <p:nvPr/>
        </p:nvPicPr>
        <p:blipFill rotWithShape="1">
          <a:blip r:embed="rId5">
            <a:alphaModFix/>
          </a:blip>
          <a:srcRect b="0" l="0" r="0" t="0"/>
          <a:stretch/>
        </p:blipFill>
        <p:spPr>
          <a:xfrm>
            <a:off x="1780820" y="7430207"/>
            <a:ext cx="514828" cy="409761"/>
          </a:xfrm>
          <a:prstGeom prst="rect">
            <a:avLst/>
          </a:prstGeom>
          <a:noFill/>
          <a:ln>
            <a:noFill/>
          </a:ln>
        </p:spPr>
      </p:pic>
      <p:grpSp>
        <p:nvGrpSpPr>
          <p:cNvPr id="439" name="Google Shape;439;p11"/>
          <p:cNvGrpSpPr/>
          <p:nvPr/>
        </p:nvGrpSpPr>
        <p:grpSpPr>
          <a:xfrm>
            <a:off x="1049891" y="7771259"/>
            <a:ext cx="1995317" cy="905197"/>
            <a:chOff x="-188366" y="7072716"/>
            <a:chExt cx="1513913" cy="905197"/>
          </a:xfrm>
        </p:grpSpPr>
        <p:sp>
          <p:nvSpPr>
            <p:cNvPr id="440" name="Google Shape;440;p11"/>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Afiliación al SGSS</a:t>
              </a:r>
              <a:endParaRPr/>
            </a:p>
          </p:txBody>
        </p:sp>
        <p:sp>
          <p:nvSpPr>
            <p:cNvPr id="441" name="Google Shape;441;p11"/>
            <p:cNvSpPr/>
            <p:nvPr/>
          </p:nvSpPr>
          <p:spPr>
            <a:xfrm>
              <a:off x="-188366" y="7363320"/>
              <a:ext cx="1513913" cy="489897"/>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Régimen contributivo: 63,79%</a:t>
              </a:r>
              <a:endParaRPr b="1" sz="11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Régimen subsidiado: 23,28%</a:t>
              </a:r>
              <a:endParaRPr b="1" sz="1200">
                <a:solidFill>
                  <a:schemeClr val="dk1"/>
                </a:solidFill>
                <a:latin typeface="Arial Narrow"/>
                <a:ea typeface="Arial Narrow"/>
                <a:cs typeface="Arial Narrow"/>
                <a:sym typeface="Arial Narrow"/>
              </a:endParaRPr>
            </a:p>
          </p:txBody>
        </p:sp>
        <p:sp>
          <p:nvSpPr>
            <p:cNvPr id="442" name="Google Shape;442;p11"/>
            <p:cNvSpPr txBox="1"/>
            <p:nvPr/>
          </p:nvSpPr>
          <p:spPr>
            <a:xfrm>
              <a:off x="-36884" y="7700914"/>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p:txBody>
        </p:sp>
      </p:grpSp>
      <p:grpSp>
        <p:nvGrpSpPr>
          <p:cNvPr id="443" name="Google Shape;443;p11"/>
          <p:cNvGrpSpPr/>
          <p:nvPr/>
        </p:nvGrpSpPr>
        <p:grpSpPr>
          <a:xfrm>
            <a:off x="5241863" y="6264784"/>
            <a:ext cx="874090" cy="1056602"/>
            <a:chOff x="2507826" y="2775558"/>
            <a:chExt cx="874090" cy="1056602"/>
          </a:xfrm>
        </p:grpSpPr>
        <p:sp>
          <p:nvSpPr>
            <p:cNvPr id="444" name="Google Shape;444;p11"/>
            <p:cNvSpPr/>
            <p:nvPr/>
          </p:nvSpPr>
          <p:spPr>
            <a:xfrm>
              <a:off x="2507826" y="3472120"/>
              <a:ext cx="874090" cy="360040"/>
            </a:xfrm>
            <a:prstGeom prst="roundRect">
              <a:avLst>
                <a:gd fmla="val 16667" name="adj"/>
              </a:avLst>
            </a:prstGeom>
            <a:solidFill>
              <a:srgbClr val="CCC0D9"/>
            </a:solidFill>
            <a:ln cap="flat" cmpd="sng" w="25400">
              <a:solidFill>
                <a:srgbClr val="CCC0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3,79%</a:t>
              </a:r>
              <a:endParaRPr b="1" sz="1600">
                <a:solidFill>
                  <a:schemeClr val="dk1"/>
                </a:solidFill>
                <a:latin typeface="Arial Narrow"/>
                <a:ea typeface="Arial Narrow"/>
                <a:cs typeface="Arial Narrow"/>
                <a:sym typeface="Arial Narrow"/>
              </a:endParaRPr>
            </a:p>
          </p:txBody>
        </p:sp>
        <p:pic>
          <p:nvPicPr>
            <p:cNvPr id="445" name="Google Shape;445;p11"/>
            <p:cNvPicPr preferRelativeResize="0"/>
            <p:nvPr/>
          </p:nvPicPr>
          <p:blipFill rotWithShape="1">
            <a:blip r:embed="rId6">
              <a:alphaModFix/>
            </a:blip>
            <a:srcRect b="0" l="0" r="0" t="0"/>
            <a:stretch/>
          </p:blipFill>
          <p:spPr>
            <a:xfrm>
              <a:off x="2810491" y="2775558"/>
              <a:ext cx="354332" cy="543426"/>
            </a:xfrm>
            <a:prstGeom prst="rect">
              <a:avLst/>
            </a:prstGeom>
            <a:noFill/>
            <a:ln>
              <a:noFill/>
            </a:ln>
          </p:spPr>
        </p:pic>
        <p:sp>
          <p:nvSpPr>
            <p:cNvPr id="446" name="Google Shape;446;p11"/>
            <p:cNvSpPr/>
            <p:nvPr/>
          </p:nvSpPr>
          <p:spPr>
            <a:xfrm>
              <a:off x="2566290" y="3203848"/>
              <a:ext cx="724878"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Gestante</a:t>
              </a:r>
              <a:endParaRPr b="1" sz="1200" u="sng">
                <a:solidFill>
                  <a:srgbClr val="000000"/>
                </a:solidFill>
                <a:latin typeface="Arial Narrow"/>
                <a:ea typeface="Arial Narrow"/>
                <a:cs typeface="Arial Narrow"/>
                <a:sym typeface="Arial Narrow"/>
              </a:endParaRPr>
            </a:p>
          </p:txBody>
        </p:sp>
      </p:grpSp>
      <p:grpSp>
        <p:nvGrpSpPr>
          <p:cNvPr id="447" name="Google Shape;447;p11"/>
          <p:cNvGrpSpPr/>
          <p:nvPr/>
        </p:nvGrpSpPr>
        <p:grpSpPr>
          <a:xfrm>
            <a:off x="4287033" y="6211979"/>
            <a:ext cx="874090" cy="1127234"/>
            <a:chOff x="4542245" y="835972"/>
            <a:chExt cx="874090" cy="1127234"/>
          </a:xfrm>
        </p:grpSpPr>
        <p:grpSp>
          <p:nvGrpSpPr>
            <p:cNvPr id="448" name="Google Shape;448;p11"/>
            <p:cNvGrpSpPr/>
            <p:nvPr/>
          </p:nvGrpSpPr>
          <p:grpSpPr>
            <a:xfrm>
              <a:off x="4542245" y="1334894"/>
              <a:ext cx="874090" cy="628312"/>
              <a:chOff x="2507826" y="3203848"/>
              <a:chExt cx="874090" cy="628312"/>
            </a:xfrm>
          </p:grpSpPr>
          <p:sp>
            <p:nvSpPr>
              <p:cNvPr id="449" name="Google Shape;449;p11"/>
              <p:cNvSpPr/>
              <p:nvPr/>
            </p:nvSpPr>
            <p:spPr>
              <a:xfrm>
                <a:off x="2507826" y="3472120"/>
                <a:ext cx="874090"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6,06%</a:t>
                </a:r>
                <a:endParaRPr b="1" sz="1600">
                  <a:solidFill>
                    <a:schemeClr val="dk1"/>
                  </a:solidFill>
                  <a:latin typeface="Arial Narrow"/>
                  <a:ea typeface="Arial Narrow"/>
                  <a:cs typeface="Arial Narrow"/>
                  <a:sym typeface="Arial Narrow"/>
                </a:endParaRPr>
              </a:p>
            </p:txBody>
          </p:sp>
          <p:sp>
            <p:nvSpPr>
              <p:cNvPr id="450" name="Google Shape;450;p11"/>
              <p:cNvSpPr/>
              <p:nvPr/>
            </p:nvSpPr>
            <p:spPr>
              <a:xfrm>
                <a:off x="2572704" y="3203848"/>
                <a:ext cx="71205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Migrante</a:t>
                </a:r>
                <a:endParaRPr b="1" sz="1200" u="sng">
                  <a:solidFill>
                    <a:srgbClr val="000000"/>
                  </a:solidFill>
                  <a:latin typeface="Arial Narrow"/>
                  <a:ea typeface="Arial Narrow"/>
                  <a:cs typeface="Arial Narrow"/>
                  <a:sym typeface="Arial Narrow"/>
                </a:endParaRPr>
              </a:p>
            </p:txBody>
          </p:sp>
        </p:grpSp>
        <p:pic>
          <p:nvPicPr>
            <p:cNvPr id="451" name="Google Shape;451;p11"/>
            <p:cNvPicPr preferRelativeResize="0"/>
            <p:nvPr/>
          </p:nvPicPr>
          <p:blipFill rotWithShape="1">
            <a:blip r:embed="rId7">
              <a:alphaModFix/>
            </a:blip>
            <a:srcRect b="0" l="0" r="0" t="0"/>
            <a:stretch/>
          </p:blipFill>
          <p:spPr>
            <a:xfrm>
              <a:off x="4769141" y="835972"/>
              <a:ext cx="479073" cy="553215"/>
            </a:xfrm>
            <a:prstGeom prst="rect">
              <a:avLst/>
            </a:prstGeom>
            <a:noFill/>
            <a:ln>
              <a:noFill/>
            </a:ln>
          </p:spPr>
        </p:pic>
      </p:grpSp>
      <p:grpSp>
        <p:nvGrpSpPr>
          <p:cNvPr id="452" name="Google Shape;452;p11"/>
          <p:cNvGrpSpPr/>
          <p:nvPr/>
        </p:nvGrpSpPr>
        <p:grpSpPr>
          <a:xfrm>
            <a:off x="5991697" y="6108613"/>
            <a:ext cx="1290798" cy="1202122"/>
            <a:chOff x="9455421" y="903990"/>
            <a:chExt cx="1290798" cy="1202122"/>
          </a:xfrm>
        </p:grpSpPr>
        <p:pic>
          <p:nvPicPr>
            <p:cNvPr id="453" name="Google Shape;453;p11"/>
            <p:cNvPicPr preferRelativeResize="0"/>
            <p:nvPr/>
          </p:nvPicPr>
          <p:blipFill rotWithShape="1">
            <a:blip r:embed="rId8">
              <a:alphaModFix/>
            </a:blip>
            <a:srcRect b="0" l="0" r="48966" t="0"/>
            <a:stretch/>
          </p:blipFill>
          <p:spPr>
            <a:xfrm>
              <a:off x="9749565" y="903990"/>
              <a:ext cx="680837" cy="500286"/>
            </a:xfrm>
            <a:prstGeom prst="rect">
              <a:avLst/>
            </a:prstGeom>
            <a:noFill/>
            <a:ln>
              <a:noFill/>
            </a:ln>
          </p:spPr>
        </p:pic>
        <p:grpSp>
          <p:nvGrpSpPr>
            <p:cNvPr id="454" name="Google Shape;454;p11"/>
            <p:cNvGrpSpPr/>
            <p:nvPr/>
          </p:nvGrpSpPr>
          <p:grpSpPr>
            <a:xfrm>
              <a:off x="9455421" y="1311975"/>
              <a:ext cx="1290798" cy="794137"/>
              <a:chOff x="-344103" y="6929224"/>
              <a:chExt cx="1508162" cy="794137"/>
            </a:xfrm>
          </p:grpSpPr>
          <p:sp>
            <p:nvSpPr>
              <p:cNvPr id="455" name="Google Shape;455;p11"/>
              <p:cNvSpPr txBox="1"/>
              <p:nvPr/>
            </p:nvSpPr>
            <p:spPr>
              <a:xfrm>
                <a:off x="-344103" y="6929224"/>
                <a:ext cx="150816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Privado de la libertad</a:t>
                </a:r>
                <a:endParaRPr/>
              </a:p>
            </p:txBody>
          </p:sp>
          <p:sp>
            <p:nvSpPr>
              <p:cNvPr id="456" name="Google Shape;456;p11"/>
              <p:cNvSpPr/>
              <p:nvPr/>
            </p:nvSpPr>
            <p:spPr>
              <a:xfrm>
                <a:off x="-103304" y="7363321"/>
                <a:ext cx="1024187"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a:t>
                </a:r>
                <a:endParaRPr b="1" sz="1600">
                  <a:solidFill>
                    <a:schemeClr val="dk1"/>
                  </a:solidFill>
                  <a:latin typeface="Arial Narrow"/>
                  <a:ea typeface="Arial Narrow"/>
                  <a:cs typeface="Arial Narrow"/>
                  <a:sym typeface="Arial Narrow"/>
                </a:endParaRPr>
              </a:p>
            </p:txBody>
          </p:sp>
        </p:grpSp>
      </p:grpSp>
      <p:grpSp>
        <p:nvGrpSpPr>
          <p:cNvPr id="457" name="Google Shape;457;p11"/>
          <p:cNvGrpSpPr/>
          <p:nvPr/>
        </p:nvGrpSpPr>
        <p:grpSpPr>
          <a:xfrm>
            <a:off x="2172466" y="5827943"/>
            <a:ext cx="1847617" cy="436842"/>
            <a:chOff x="3060727" y="484500"/>
            <a:chExt cx="2369636" cy="436842"/>
          </a:xfrm>
        </p:grpSpPr>
        <p:sp>
          <p:nvSpPr>
            <p:cNvPr id="458" name="Google Shape;458;p11"/>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59" name="Google Shape;459;p11"/>
            <p:cNvSpPr txBox="1"/>
            <p:nvPr/>
          </p:nvSpPr>
          <p:spPr>
            <a:xfrm>
              <a:off x="3600450" y="484500"/>
              <a:ext cx="1477125"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Etnia</a:t>
              </a:r>
              <a:endParaRPr/>
            </a:p>
          </p:txBody>
        </p:sp>
      </p:grpSp>
      <p:grpSp>
        <p:nvGrpSpPr>
          <p:cNvPr id="460" name="Google Shape;460;p11"/>
          <p:cNvGrpSpPr/>
          <p:nvPr/>
        </p:nvGrpSpPr>
        <p:grpSpPr>
          <a:xfrm>
            <a:off x="20877" y="5816081"/>
            <a:ext cx="1852274" cy="436842"/>
            <a:chOff x="3054754" y="484500"/>
            <a:chExt cx="2375609" cy="436842"/>
          </a:xfrm>
        </p:grpSpPr>
        <p:sp>
          <p:nvSpPr>
            <p:cNvPr id="461" name="Google Shape;461;p11"/>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62" name="Google Shape;462;p11"/>
            <p:cNvSpPr txBox="1"/>
            <p:nvPr/>
          </p:nvSpPr>
          <p:spPr>
            <a:xfrm>
              <a:off x="3054754" y="484500"/>
              <a:ext cx="2339087"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Sexo</a:t>
              </a:r>
              <a:endParaRPr/>
            </a:p>
          </p:txBody>
        </p:sp>
      </p:grpSp>
      <p:grpSp>
        <p:nvGrpSpPr>
          <p:cNvPr id="463" name="Google Shape;463;p11"/>
          <p:cNvGrpSpPr/>
          <p:nvPr/>
        </p:nvGrpSpPr>
        <p:grpSpPr>
          <a:xfrm>
            <a:off x="4351910" y="5846641"/>
            <a:ext cx="2722458" cy="436842"/>
            <a:chOff x="3060727" y="484500"/>
            <a:chExt cx="2369637" cy="436842"/>
          </a:xfrm>
        </p:grpSpPr>
        <p:sp>
          <p:nvSpPr>
            <p:cNvPr id="464" name="Google Shape;464;p11"/>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65" name="Google Shape;465;p11"/>
            <p:cNvSpPr txBox="1"/>
            <p:nvPr/>
          </p:nvSpPr>
          <p:spPr>
            <a:xfrm>
              <a:off x="3060727" y="484500"/>
              <a:ext cx="2369636"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Poblaciones especiales</a:t>
              </a:r>
              <a:endParaRPr/>
            </a:p>
          </p:txBody>
        </p:sp>
      </p:grpSp>
      <p:sp>
        <p:nvSpPr>
          <p:cNvPr id="466" name="Google Shape;466;p11"/>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Pág..11 </a:t>
            </a:r>
            <a:endParaRPr b="1" sz="1050">
              <a:solidFill>
                <a:schemeClr val="dk1"/>
              </a:solidFill>
              <a:latin typeface="Arial Narrow"/>
              <a:ea typeface="Arial Narrow"/>
              <a:cs typeface="Arial Narrow"/>
              <a:sym typeface="Arial Narrow"/>
            </a:endParaRPr>
          </a:p>
        </p:txBody>
      </p:sp>
      <p:sp>
        <p:nvSpPr>
          <p:cNvPr id="467" name="Google Shape;467;p11"/>
          <p:cNvSpPr/>
          <p:nvPr/>
        </p:nvSpPr>
        <p:spPr>
          <a:xfrm>
            <a:off x="3252012" y="7280827"/>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0 casos</a:t>
            </a:r>
            <a:endParaRPr sz="1200">
              <a:solidFill>
                <a:schemeClr val="dk1"/>
              </a:solidFill>
              <a:latin typeface="Calibri"/>
              <a:ea typeface="Calibri"/>
              <a:cs typeface="Calibri"/>
              <a:sym typeface="Calibri"/>
            </a:endParaRPr>
          </a:p>
        </p:txBody>
      </p:sp>
      <p:sp>
        <p:nvSpPr>
          <p:cNvPr id="468" name="Google Shape;468;p11"/>
          <p:cNvSpPr/>
          <p:nvPr/>
        </p:nvSpPr>
        <p:spPr>
          <a:xfrm>
            <a:off x="2339359" y="7291708"/>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3 casos</a:t>
            </a:r>
            <a:endParaRPr sz="1200">
              <a:solidFill>
                <a:schemeClr val="dk1"/>
              </a:solidFill>
              <a:latin typeface="Calibri"/>
              <a:ea typeface="Calibri"/>
              <a:cs typeface="Calibri"/>
              <a:sym typeface="Calibri"/>
            </a:endParaRPr>
          </a:p>
        </p:txBody>
      </p:sp>
      <p:sp>
        <p:nvSpPr>
          <p:cNvPr id="469" name="Google Shape;469;p11"/>
          <p:cNvSpPr/>
          <p:nvPr/>
        </p:nvSpPr>
        <p:spPr>
          <a:xfrm>
            <a:off x="184508" y="7288390"/>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80 casos</a:t>
            </a:r>
            <a:endParaRPr sz="1200">
              <a:solidFill>
                <a:schemeClr val="dk1"/>
              </a:solidFill>
              <a:latin typeface="Calibri"/>
              <a:ea typeface="Calibri"/>
              <a:cs typeface="Calibri"/>
              <a:sym typeface="Calibri"/>
            </a:endParaRPr>
          </a:p>
        </p:txBody>
      </p:sp>
      <p:sp>
        <p:nvSpPr>
          <p:cNvPr id="470" name="Google Shape;470;p11"/>
          <p:cNvSpPr/>
          <p:nvPr/>
        </p:nvSpPr>
        <p:spPr>
          <a:xfrm>
            <a:off x="1087841" y="7280827"/>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36 casos</a:t>
            </a:r>
            <a:endParaRPr sz="1200">
              <a:solidFill>
                <a:schemeClr val="dk1"/>
              </a:solidFill>
              <a:latin typeface="Calibri"/>
              <a:ea typeface="Calibri"/>
              <a:cs typeface="Calibri"/>
              <a:sym typeface="Calibri"/>
            </a:endParaRPr>
          </a:p>
        </p:txBody>
      </p:sp>
      <p:sp>
        <p:nvSpPr>
          <p:cNvPr id="471" name="Google Shape;471;p11"/>
          <p:cNvSpPr/>
          <p:nvPr/>
        </p:nvSpPr>
        <p:spPr>
          <a:xfrm>
            <a:off x="4399309" y="7294727"/>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8 casos</a:t>
            </a:r>
            <a:endParaRPr sz="1200">
              <a:solidFill>
                <a:schemeClr val="dk1"/>
              </a:solidFill>
              <a:latin typeface="Calibri"/>
              <a:ea typeface="Calibri"/>
              <a:cs typeface="Calibri"/>
              <a:sym typeface="Calibri"/>
            </a:endParaRPr>
          </a:p>
        </p:txBody>
      </p:sp>
      <p:sp>
        <p:nvSpPr>
          <p:cNvPr id="472" name="Google Shape;472;p11"/>
          <p:cNvSpPr/>
          <p:nvPr/>
        </p:nvSpPr>
        <p:spPr>
          <a:xfrm>
            <a:off x="5354139" y="7288389"/>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5 casos</a:t>
            </a:r>
            <a:endParaRPr sz="1200">
              <a:solidFill>
                <a:schemeClr val="dk1"/>
              </a:solidFill>
              <a:latin typeface="Calibri"/>
              <a:ea typeface="Calibri"/>
              <a:cs typeface="Calibri"/>
              <a:sym typeface="Calibri"/>
            </a:endParaRPr>
          </a:p>
        </p:txBody>
      </p:sp>
      <p:sp>
        <p:nvSpPr>
          <p:cNvPr id="473" name="Google Shape;473;p11"/>
          <p:cNvSpPr/>
          <p:nvPr/>
        </p:nvSpPr>
        <p:spPr>
          <a:xfrm>
            <a:off x="6317141" y="7280826"/>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0 casos</a:t>
            </a:r>
            <a:endParaRPr sz="1200">
              <a:solidFill>
                <a:schemeClr val="dk1"/>
              </a:solidFill>
              <a:latin typeface="Calibri"/>
              <a:ea typeface="Calibri"/>
              <a:cs typeface="Calibri"/>
              <a:sym typeface="Calibri"/>
            </a:endParaRPr>
          </a:p>
        </p:txBody>
      </p:sp>
      <p:sp>
        <p:nvSpPr>
          <p:cNvPr id="474" name="Google Shape;474;p11"/>
          <p:cNvSpPr/>
          <p:nvPr/>
        </p:nvSpPr>
        <p:spPr>
          <a:xfrm>
            <a:off x="126295" y="113528"/>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475" name="Google Shape;475;p11"/>
          <p:cNvCxnSpPr>
            <a:stCxn id="474" idx="6"/>
          </p:cNvCxnSpPr>
          <p:nvPr/>
        </p:nvCxnSpPr>
        <p:spPr>
          <a:xfrm>
            <a:off x="414327" y="244333"/>
            <a:ext cx="648000" cy="0"/>
          </a:xfrm>
          <a:prstGeom prst="straightConnector1">
            <a:avLst/>
          </a:prstGeom>
          <a:noFill/>
          <a:ln cap="flat" cmpd="sng" w="28575">
            <a:solidFill>
              <a:srgbClr val="C00000"/>
            </a:solidFill>
            <a:prstDash val="solid"/>
            <a:round/>
            <a:headEnd len="sm" w="sm" type="none"/>
            <a:tailEnd len="sm" w="sm" type="none"/>
          </a:ln>
        </p:spPr>
      </p:cxnSp>
      <p:sp>
        <p:nvSpPr>
          <p:cNvPr id="476" name="Google Shape;476;p11"/>
          <p:cNvSpPr txBox="1"/>
          <p:nvPr/>
        </p:nvSpPr>
        <p:spPr>
          <a:xfrm>
            <a:off x="1080170" y="118537"/>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por territorio</a:t>
            </a:r>
            <a:endParaRPr b="1" sz="1200">
              <a:solidFill>
                <a:schemeClr val="dk1"/>
              </a:solidFill>
              <a:latin typeface="Arial Narrow"/>
              <a:ea typeface="Arial Narrow"/>
              <a:cs typeface="Arial Narrow"/>
              <a:sym typeface="Arial Narrow"/>
            </a:endParaRPr>
          </a:p>
        </p:txBody>
      </p:sp>
      <p:sp>
        <p:nvSpPr>
          <p:cNvPr id="477" name="Google Shape;477;p11"/>
          <p:cNvSpPr/>
          <p:nvPr/>
        </p:nvSpPr>
        <p:spPr>
          <a:xfrm>
            <a:off x="0" y="5230088"/>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8" name="Google Shape;478;p11"/>
          <p:cNvSpPr/>
          <p:nvPr/>
        </p:nvSpPr>
        <p:spPr>
          <a:xfrm>
            <a:off x="126295" y="5343616"/>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479" name="Google Shape;479;p11"/>
          <p:cNvCxnSpPr>
            <a:stCxn id="478" idx="6"/>
          </p:cNvCxnSpPr>
          <p:nvPr/>
        </p:nvCxnSpPr>
        <p:spPr>
          <a:xfrm>
            <a:off x="414327" y="5474421"/>
            <a:ext cx="648000" cy="0"/>
          </a:xfrm>
          <a:prstGeom prst="straightConnector1">
            <a:avLst/>
          </a:prstGeom>
          <a:noFill/>
          <a:ln cap="flat" cmpd="sng" w="28575">
            <a:solidFill>
              <a:srgbClr val="C00000"/>
            </a:solidFill>
            <a:prstDash val="solid"/>
            <a:round/>
            <a:headEnd len="sm" w="sm" type="none"/>
            <a:tailEnd len="sm" w="sm" type="none"/>
          </a:ln>
        </p:spPr>
      </p:cxnSp>
      <p:sp>
        <p:nvSpPr>
          <p:cNvPr id="480" name="Google Shape;480;p11"/>
          <p:cNvSpPr txBox="1"/>
          <p:nvPr/>
        </p:nvSpPr>
        <p:spPr>
          <a:xfrm>
            <a:off x="980511" y="5234944"/>
            <a:ext cx="259228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variables de interés Hepatitis B</a:t>
            </a:r>
            <a:endParaRPr b="1" sz="1200">
              <a:solidFill>
                <a:schemeClr val="dk1"/>
              </a:solidFill>
              <a:latin typeface="Arial Narrow"/>
              <a:ea typeface="Arial Narrow"/>
              <a:cs typeface="Arial Narrow"/>
              <a:sym typeface="Arial Narrow"/>
            </a:endParaRPr>
          </a:p>
        </p:txBody>
      </p:sp>
      <p:sp>
        <p:nvSpPr>
          <p:cNvPr id="481" name="Google Shape;481;p11"/>
          <p:cNvSpPr/>
          <p:nvPr/>
        </p:nvSpPr>
        <p:spPr>
          <a:xfrm>
            <a:off x="29741" y="4840287"/>
            <a:ext cx="721601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Figura. Mapa temático de proporción de casos para  Hepatitis C. Medellín, a Periodo epidemiológico 10 acumulado  de  2022. </a:t>
            </a:r>
            <a:endParaRPr sz="700">
              <a:solidFill>
                <a:schemeClr val="dk1"/>
              </a:solidFill>
              <a:latin typeface="Arial Narrow"/>
              <a:ea typeface="Arial Narrow"/>
              <a:cs typeface="Arial Narrow"/>
              <a:sym typeface="Arial Narrow"/>
            </a:endParaRPr>
          </a:p>
        </p:txBody>
      </p:sp>
      <p:pic>
        <p:nvPicPr>
          <p:cNvPr descr="C:\Users\1037613764\Documents\Boletines\Mapas período 10\HepatitisC_P10.jpg" id="482" name="Google Shape;482;p11"/>
          <p:cNvPicPr preferRelativeResize="0"/>
          <p:nvPr/>
        </p:nvPicPr>
        <p:blipFill rotWithShape="1">
          <a:blip r:embed="rId9">
            <a:alphaModFix/>
          </a:blip>
          <a:srcRect b="0" l="0" r="0" t="0"/>
          <a:stretch/>
        </p:blipFill>
        <p:spPr>
          <a:xfrm>
            <a:off x="371459" y="574132"/>
            <a:ext cx="6541359" cy="423264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p12"/>
          <p:cNvSpPr/>
          <p:nvPr/>
        </p:nvSpPr>
        <p:spPr>
          <a:xfrm>
            <a:off x="0" y="9973"/>
            <a:ext cx="7200900" cy="404175"/>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nvGrpSpPr>
          <p:cNvPr id="488" name="Google Shape;488;p12"/>
          <p:cNvGrpSpPr/>
          <p:nvPr/>
        </p:nvGrpSpPr>
        <p:grpSpPr>
          <a:xfrm>
            <a:off x="1070784" y="2796492"/>
            <a:ext cx="1881594" cy="1358120"/>
            <a:chOff x="3232545" y="2931806"/>
            <a:chExt cx="1881594" cy="1358120"/>
          </a:xfrm>
        </p:grpSpPr>
        <p:pic>
          <p:nvPicPr>
            <p:cNvPr id="489" name="Google Shape;489;p12"/>
            <p:cNvPicPr preferRelativeResize="0"/>
            <p:nvPr/>
          </p:nvPicPr>
          <p:blipFill rotWithShape="1">
            <a:blip r:embed="rId3">
              <a:alphaModFix/>
            </a:blip>
            <a:srcRect b="0" l="0" r="0" t="0"/>
            <a:stretch/>
          </p:blipFill>
          <p:spPr>
            <a:xfrm>
              <a:off x="3685453" y="2931806"/>
              <a:ext cx="933450" cy="742950"/>
            </a:xfrm>
            <a:prstGeom prst="rect">
              <a:avLst/>
            </a:prstGeom>
            <a:noFill/>
            <a:ln>
              <a:noFill/>
            </a:ln>
          </p:spPr>
        </p:pic>
        <p:grpSp>
          <p:nvGrpSpPr>
            <p:cNvPr id="490" name="Google Shape;490;p12"/>
            <p:cNvGrpSpPr/>
            <p:nvPr/>
          </p:nvGrpSpPr>
          <p:grpSpPr>
            <a:xfrm>
              <a:off x="3232545" y="3564985"/>
              <a:ext cx="1881594" cy="724941"/>
              <a:chOff x="-103304" y="7072716"/>
              <a:chExt cx="1427628" cy="724941"/>
            </a:xfrm>
          </p:grpSpPr>
          <p:sp>
            <p:nvSpPr>
              <p:cNvPr id="491" name="Google Shape;491;p12"/>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rgbClr val="000000"/>
                    </a:solidFill>
                    <a:latin typeface="Arial Narrow"/>
                    <a:ea typeface="Arial Narrow"/>
                    <a:cs typeface="Arial Narrow"/>
                    <a:sym typeface="Arial Narrow"/>
                  </a:rPr>
                  <a:t>Afiliación al SGSS</a:t>
                </a:r>
                <a:endParaRPr/>
              </a:p>
            </p:txBody>
          </p:sp>
          <p:sp>
            <p:nvSpPr>
              <p:cNvPr id="492" name="Google Shape;492;p12"/>
              <p:cNvSpPr/>
              <p:nvPr/>
            </p:nvSpPr>
            <p:spPr>
              <a:xfrm>
                <a:off x="-103304" y="7371933"/>
                <a:ext cx="1427628" cy="425724"/>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100">
                  <a:solidFill>
                    <a:srgbClr val="000000"/>
                  </a:solidFill>
                  <a:latin typeface="Arial Narrow"/>
                  <a:ea typeface="Arial Narrow"/>
                  <a:cs typeface="Arial Narrow"/>
                  <a:sym typeface="Arial Narrow"/>
                </a:endParaRPr>
              </a:p>
              <a:p>
                <a:pPr indent="0" lvl="0" marL="0" marR="0" rtl="0" algn="ctr">
                  <a:spcBef>
                    <a:spcPts val="0"/>
                  </a:spcBef>
                  <a:spcAft>
                    <a:spcPts val="0"/>
                  </a:spcAft>
                  <a:buNone/>
                </a:pPr>
                <a:r>
                  <a:rPr b="1" lang="es-ES" sz="1100">
                    <a:solidFill>
                      <a:srgbClr val="000000"/>
                    </a:solidFill>
                    <a:latin typeface="Arial Narrow"/>
                    <a:ea typeface="Arial Narrow"/>
                    <a:cs typeface="Arial Narrow"/>
                    <a:sym typeface="Arial Narrow"/>
                  </a:rPr>
                  <a:t>Régimen contributivo: 87,85%</a:t>
                </a:r>
                <a:endParaRPr b="1" sz="1100">
                  <a:solidFill>
                    <a:srgbClr val="000000"/>
                  </a:solidFill>
                  <a:latin typeface="Arial Narrow"/>
                  <a:ea typeface="Arial Narrow"/>
                  <a:cs typeface="Arial Narrow"/>
                  <a:sym typeface="Arial Narrow"/>
                </a:endParaRPr>
              </a:p>
              <a:p>
                <a:pPr indent="0" lvl="0" marL="0" marR="0" rtl="0" algn="ctr">
                  <a:spcBef>
                    <a:spcPts val="0"/>
                  </a:spcBef>
                  <a:spcAft>
                    <a:spcPts val="0"/>
                  </a:spcAft>
                  <a:buNone/>
                </a:pPr>
                <a:r>
                  <a:rPr b="1" lang="es-ES" sz="1100">
                    <a:solidFill>
                      <a:srgbClr val="000000"/>
                    </a:solidFill>
                    <a:latin typeface="Arial Narrow"/>
                    <a:ea typeface="Arial Narrow"/>
                    <a:cs typeface="Arial Narrow"/>
                    <a:sym typeface="Arial Narrow"/>
                  </a:rPr>
                  <a:t>Régimen subsidiado: 10,28%</a:t>
                </a:r>
                <a:endParaRPr b="1" sz="1100">
                  <a:solidFill>
                    <a:srgbClr val="000000"/>
                  </a:solidFill>
                  <a:latin typeface="Arial Narrow"/>
                  <a:ea typeface="Arial Narrow"/>
                  <a:cs typeface="Arial Narrow"/>
                  <a:sym typeface="Arial Narrow"/>
                </a:endParaRPr>
              </a:p>
              <a:p>
                <a:pPr indent="0" lvl="0" marL="0" marR="0" rtl="0" algn="ctr">
                  <a:spcBef>
                    <a:spcPts val="0"/>
                  </a:spcBef>
                  <a:spcAft>
                    <a:spcPts val="0"/>
                  </a:spcAft>
                  <a:buNone/>
                </a:pPr>
                <a:r>
                  <a:t/>
                </a:r>
                <a:endParaRPr b="1" sz="1400">
                  <a:solidFill>
                    <a:srgbClr val="000000"/>
                  </a:solidFill>
                  <a:latin typeface="Arial Narrow"/>
                  <a:ea typeface="Arial Narrow"/>
                  <a:cs typeface="Arial Narrow"/>
                  <a:sym typeface="Arial Narrow"/>
                </a:endParaRPr>
              </a:p>
            </p:txBody>
          </p:sp>
        </p:grpSp>
      </p:grpSp>
      <p:grpSp>
        <p:nvGrpSpPr>
          <p:cNvPr id="493" name="Google Shape;493;p12"/>
          <p:cNvGrpSpPr/>
          <p:nvPr/>
        </p:nvGrpSpPr>
        <p:grpSpPr>
          <a:xfrm>
            <a:off x="4430170" y="2764717"/>
            <a:ext cx="1690560" cy="1385678"/>
            <a:chOff x="5322204" y="2849006"/>
            <a:chExt cx="1690560" cy="1385678"/>
          </a:xfrm>
        </p:grpSpPr>
        <p:pic>
          <p:nvPicPr>
            <p:cNvPr id="494" name="Google Shape;494;p12"/>
            <p:cNvPicPr preferRelativeResize="0"/>
            <p:nvPr/>
          </p:nvPicPr>
          <p:blipFill rotWithShape="1">
            <a:blip r:embed="rId4">
              <a:alphaModFix/>
            </a:blip>
            <a:srcRect b="0" l="0" r="0" t="0"/>
            <a:stretch/>
          </p:blipFill>
          <p:spPr>
            <a:xfrm>
              <a:off x="5575328" y="2849006"/>
              <a:ext cx="942975" cy="771525"/>
            </a:xfrm>
            <a:prstGeom prst="rect">
              <a:avLst/>
            </a:prstGeom>
            <a:noFill/>
            <a:ln>
              <a:noFill/>
            </a:ln>
          </p:spPr>
        </p:pic>
        <p:grpSp>
          <p:nvGrpSpPr>
            <p:cNvPr id="495" name="Google Shape;495;p12"/>
            <p:cNvGrpSpPr/>
            <p:nvPr/>
          </p:nvGrpSpPr>
          <p:grpSpPr>
            <a:xfrm>
              <a:off x="5322204" y="3584039"/>
              <a:ext cx="1690560" cy="650645"/>
              <a:chOff x="-14122" y="7072716"/>
              <a:chExt cx="1282684" cy="650645"/>
            </a:xfrm>
          </p:grpSpPr>
          <p:sp>
            <p:nvSpPr>
              <p:cNvPr id="496" name="Google Shape;496;p12"/>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rgbClr val="000000"/>
                    </a:solidFill>
                    <a:latin typeface="Arial Narrow"/>
                    <a:ea typeface="Arial Narrow"/>
                    <a:cs typeface="Arial Narrow"/>
                    <a:sym typeface="Arial Narrow"/>
                  </a:rPr>
                  <a:t>Área de ocurrencia</a:t>
                </a:r>
                <a:endParaRPr/>
              </a:p>
            </p:txBody>
          </p:sp>
          <p:sp>
            <p:nvSpPr>
              <p:cNvPr id="497" name="Google Shape;497;p12"/>
              <p:cNvSpPr/>
              <p:nvPr/>
            </p:nvSpPr>
            <p:spPr>
              <a:xfrm>
                <a:off x="-14122" y="7363321"/>
                <a:ext cx="1282684"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rgbClr val="000000"/>
                    </a:solidFill>
                    <a:latin typeface="Arial Narrow"/>
                    <a:ea typeface="Arial Narrow"/>
                    <a:cs typeface="Arial Narrow"/>
                    <a:sym typeface="Arial Narrow"/>
                  </a:rPr>
                  <a:t>Cabecera municipal</a:t>
                </a:r>
                <a:endParaRPr/>
              </a:p>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99,07%</a:t>
                </a:r>
                <a:endParaRPr b="1" sz="1600">
                  <a:solidFill>
                    <a:srgbClr val="000000"/>
                  </a:solidFill>
                  <a:latin typeface="Arial Narrow"/>
                  <a:ea typeface="Arial Narrow"/>
                  <a:cs typeface="Arial Narrow"/>
                  <a:sym typeface="Arial Narrow"/>
                </a:endParaRPr>
              </a:p>
            </p:txBody>
          </p:sp>
        </p:grpSp>
      </p:grpSp>
      <p:sp>
        <p:nvSpPr>
          <p:cNvPr id="498" name="Google Shape;498;p12"/>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rgbClr val="000000"/>
                </a:solidFill>
                <a:latin typeface="Arial Narrow"/>
                <a:ea typeface="Arial Narrow"/>
                <a:cs typeface="Arial Narrow"/>
                <a:sym typeface="Arial Narrow"/>
              </a:rPr>
              <a:t>Pág..12 </a:t>
            </a:r>
            <a:endParaRPr b="1" sz="1050">
              <a:solidFill>
                <a:srgbClr val="000000"/>
              </a:solidFill>
              <a:latin typeface="Arial Narrow"/>
              <a:ea typeface="Arial Narrow"/>
              <a:cs typeface="Arial Narrow"/>
              <a:sym typeface="Arial Narrow"/>
            </a:endParaRPr>
          </a:p>
        </p:txBody>
      </p:sp>
      <p:grpSp>
        <p:nvGrpSpPr>
          <p:cNvPr id="499" name="Google Shape;499;p12"/>
          <p:cNvGrpSpPr/>
          <p:nvPr/>
        </p:nvGrpSpPr>
        <p:grpSpPr>
          <a:xfrm>
            <a:off x="160662" y="75973"/>
            <a:ext cx="936032" cy="261610"/>
            <a:chOff x="2448322" y="74775"/>
            <a:chExt cx="936032" cy="261610"/>
          </a:xfrm>
        </p:grpSpPr>
        <p:sp>
          <p:nvSpPr>
            <p:cNvPr id="500" name="Google Shape;500;p12"/>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Narrow"/>
                <a:ea typeface="Arial Narrow"/>
                <a:cs typeface="Arial Narrow"/>
                <a:sym typeface="Arial Narrow"/>
              </a:endParaRPr>
            </a:p>
          </p:txBody>
        </p:sp>
        <p:cxnSp>
          <p:nvCxnSpPr>
            <p:cNvPr id="501" name="Google Shape;501;p12"/>
            <p:cNvCxnSpPr>
              <a:stCxn id="500"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grpSp>
      <p:sp>
        <p:nvSpPr>
          <p:cNvPr id="502" name="Google Shape;502;p12"/>
          <p:cNvSpPr/>
          <p:nvPr/>
        </p:nvSpPr>
        <p:spPr>
          <a:xfrm>
            <a:off x="-2" y="4355976"/>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nvGrpSpPr>
          <p:cNvPr id="503" name="Google Shape;503;p12"/>
          <p:cNvGrpSpPr/>
          <p:nvPr/>
        </p:nvGrpSpPr>
        <p:grpSpPr>
          <a:xfrm>
            <a:off x="30478" y="4469504"/>
            <a:ext cx="936032" cy="261610"/>
            <a:chOff x="2448322" y="74775"/>
            <a:chExt cx="936032" cy="261610"/>
          </a:xfrm>
        </p:grpSpPr>
        <p:sp>
          <p:nvSpPr>
            <p:cNvPr id="504" name="Google Shape;504;p12"/>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Narrow"/>
                <a:ea typeface="Arial Narrow"/>
                <a:cs typeface="Arial Narrow"/>
                <a:sym typeface="Arial Narrow"/>
              </a:endParaRPr>
            </a:p>
          </p:txBody>
        </p:sp>
        <p:cxnSp>
          <p:nvCxnSpPr>
            <p:cNvPr id="505" name="Google Shape;505;p12"/>
            <p:cNvCxnSpPr>
              <a:stCxn id="504"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grpSp>
      <p:grpSp>
        <p:nvGrpSpPr>
          <p:cNvPr id="506" name="Google Shape;506;p12"/>
          <p:cNvGrpSpPr/>
          <p:nvPr/>
        </p:nvGrpSpPr>
        <p:grpSpPr>
          <a:xfrm>
            <a:off x="180838" y="920327"/>
            <a:ext cx="857788" cy="1573970"/>
            <a:chOff x="1068833" y="553075"/>
            <a:chExt cx="857788" cy="1573970"/>
          </a:xfrm>
        </p:grpSpPr>
        <p:pic>
          <p:nvPicPr>
            <p:cNvPr id="507" name="Google Shape;507;p12"/>
            <p:cNvPicPr preferRelativeResize="0"/>
            <p:nvPr/>
          </p:nvPicPr>
          <p:blipFill rotWithShape="1">
            <a:blip r:embed="rId5">
              <a:alphaModFix/>
            </a:blip>
            <a:srcRect b="0" l="0" r="84474" t="10614"/>
            <a:stretch/>
          </p:blipFill>
          <p:spPr>
            <a:xfrm>
              <a:off x="1131620" y="553075"/>
              <a:ext cx="737696" cy="720656"/>
            </a:xfrm>
            <a:prstGeom prst="rect">
              <a:avLst/>
            </a:prstGeom>
            <a:noFill/>
            <a:ln>
              <a:noFill/>
            </a:ln>
          </p:spPr>
        </p:pic>
        <p:sp>
          <p:nvSpPr>
            <p:cNvPr id="508" name="Google Shape;508;p12"/>
            <p:cNvSpPr/>
            <p:nvPr/>
          </p:nvSpPr>
          <p:spPr>
            <a:xfrm>
              <a:off x="1115283" y="1520368"/>
              <a:ext cx="804404"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96,26%</a:t>
              </a:r>
              <a:endParaRPr b="1" sz="1600">
                <a:solidFill>
                  <a:srgbClr val="000000"/>
                </a:solidFill>
                <a:latin typeface="Arial Narrow"/>
                <a:ea typeface="Arial Narrow"/>
                <a:cs typeface="Arial Narrow"/>
                <a:sym typeface="Arial Narrow"/>
              </a:endParaRPr>
            </a:p>
          </p:txBody>
        </p:sp>
        <p:sp>
          <p:nvSpPr>
            <p:cNvPr id="509" name="Google Shape;509;p12"/>
            <p:cNvSpPr/>
            <p:nvPr/>
          </p:nvSpPr>
          <p:spPr>
            <a:xfrm>
              <a:off x="1068833" y="1243369"/>
              <a:ext cx="80342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rgbClr val="000000"/>
                  </a:solidFill>
                  <a:latin typeface="Arial Narrow"/>
                  <a:ea typeface="Arial Narrow"/>
                  <a:cs typeface="Arial Narrow"/>
                  <a:sym typeface="Arial Narrow"/>
                </a:rPr>
                <a:t>Masculino</a:t>
              </a:r>
              <a:endParaRPr b="1" sz="1200" u="sng">
                <a:solidFill>
                  <a:srgbClr val="000000"/>
                </a:solidFill>
                <a:latin typeface="Arial Narrow"/>
                <a:ea typeface="Arial Narrow"/>
                <a:cs typeface="Arial Narrow"/>
                <a:sym typeface="Arial Narrow"/>
              </a:endParaRPr>
            </a:p>
          </p:txBody>
        </p:sp>
        <p:sp>
          <p:nvSpPr>
            <p:cNvPr id="510" name="Google Shape;510;p12"/>
            <p:cNvSpPr/>
            <p:nvPr/>
          </p:nvSpPr>
          <p:spPr>
            <a:xfrm>
              <a:off x="1136020" y="1850046"/>
              <a:ext cx="7906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rgbClr val="000000"/>
                  </a:solidFill>
                  <a:latin typeface="Arial Narrow"/>
                  <a:ea typeface="Arial Narrow"/>
                  <a:cs typeface="Arial Narrow"/>
                  <a:sym typeface="Arial Narrow"/>
                </a:rPr>
                <a:t>103 casos</a:t>
              </a:r>
              <a:endParaRPr sz="1200">
                <a:solidFill>
                  <a:srgbClr val="000000"/>
                </a:solidFill>
                <a:latin typeface="Calibri"/>
                <a:ea typeface="Calibri"/>
                <a:cs typeface="Calibri"/>
                <a:sym typeface="Calibri"/>
              </a:endParaRPr>
            </a:p>
          </p:txBody>
        </p:sp>
      </p:grpSp>
      <p:grpSp>
        <p:nvGrpSpPr>
          <p:cNvPr id="511" name="Google Shape;511;p12"/>
          <p:cNvGrpSpPr/>
          <p:nvPr/>
        </p:nvGrpSpPr>
        <p:grpSpPr>
          <a:xfrm>
            <a:off x="1175708" y="920327"/>
            <a:ext cx="811840" cy="1560887"/>
            <a:chOff x="1752268" y="1227775"/>
            <a:chExt cx="811840" cy="1560887"/>
          </a:xfrm>
        </p:grpSpPr>
        <p:sp>
          <p:nvSpPr>
            <p:cNvPr id="512" name="Google Shape;512;p12"/>
            <p:cNvSpPr/>
            <p:nvPr/>
          </p:nvSpPr>
          <p:spPr>
            <a:xfrm>
              <a:off x="1752268" y="2181420"/>
              <a:ext cx="811840"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3,74%</a:t>
              </a:r>
              <a:endParaRPr b="1" sz="1600">
                <a:solidFill>
                  <a:srgbClr val="000000"/>
                </a:solidFill>
                <a:latin typeface="Arial Narrow"/>
                <a:ea typeface="Arial Narrow"/>
                <a:cs typeface="Arial Narrow"/>
                <a:sym typeface="Arial Narrow"/>
              </a:endParaRPr>
            </a:p>
          </p:txBody>
        </p:sp>
        <p:sp>
          <p:nvSpPr>
            <p:cNvPr id="513" name="Google Shape;513;p12"/>
            <p:cNvSpPr/>
            <p:nvPr/>
          </p:nvSpPr>
          <p:spPr>
            <a:xfrm>
              <a:off x="1756023" y="1908120"/>
              <a:ext cx="78098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rgbClr val="000000"/>
                  </a:solidFill>
                  <a:latin typeface="Arial Narrow"/>
                  <a:ea typeface="Arial Narrow"/>
                  <a:cs typeface="Arial Narrow"/>
                  <a:sym typeface="Arial Narrow"/>
                </a:rPr>
                <a:t>Femenino</a:t>
              </a:r>
              <a:endParaRPr b="1" sz="1200" u="sng">
                <a:solidFill>
                  <a:srgbClr val="000000"/>
                </a:solidFill>
                <a:latin typeface="Arial Narrow"/>
                <a:ea typeface="Arial Narrow"/>
                <a:cs typeface="Arial Narrow"/>
                <a:sym typeface="Arial Narrow"/>
              </a:endParaRPr>
            </a:p>
          </p:txBody>
        </p:sp>
        <p:sp>
          <p:nvSpPr>
            <p:cNvPr id="514" name="Google Shape;514;p12"/>
            <p:cNvSpPr/>
            <p:nvPr/>
          </p:nvSpPr>
          <p:spPr>
            <a:xfrm>
              <a:off x="1816937" y="2511663"/>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rgbClr val="000000"/>
                  </a:solidFill>
                  <a:latin typeface="Arial Narrow"/>
                  <a:ea typeface="Arial Narrow"/>
                  <a:cs typeface="Arial Narrow"/>
                  <a:sym typeface="Arial Narrow"/>
                </a:rPr>
                <a:t>4 casos</a:t>
              </a:r>
              <a:endParaRPr sz="1200">
                <a:solidFill>
                  <a:srgbClr val="000000"/>
                </a:solidFill>
                <a:latin typeface="Calibri"/>
                <a:ea typeface="Calibri"/>
                <a:cs typeface="Calibri"/>
                <a:sym typeface="Calibri"/>
              </a:endParaRPr>
            </a:p>
          </p:txBody>
        </p:sp>
        <p:pic>
          <p:nvPicPr>
            <p:cNvPr id="515" name="Google Shape;515;p12"/>
            <p:cNvPicPr preferRelativeResize="0"/>
            <p:nvPr/>
          </p:nvPicPr>
          <p:blipFill rotWithShape="1">
            <a:blip r:embed="rId5">
              <a:alphaModFix/>
            </a:blip>
            <a:srcRect b="0" l="29313" r="56038" t="7366"/>
            <a:stretch/>
          </p:blipFill>
          <p:spPr>
            <a:xfrm>
              <a:off x="1782238" y="1227775"/>
              <a:ext cx="696035" cy="748294"/>
            </a:xfrm>
            <a:prstGeom prst="rect">
              <a:avLst/>
            </a:prstGeom>
            <a:noFill/>
            <a:ln>
              <a:noFill/>
            </a:ln>
          </p:spPr>
        </p:pic>
      </p:grpSp>
      <p:grpSp>
        <p:nvGrpSpPr>
          <p:cNvPr id="516" name="Google Shape;516;p12"/>
          <p:cNvGrpSpPr/>
          <p:nvPr/>
        </p:nvGrpSpPr>
        <p:grpSpPr>
          <a:xfrm>
            <a:off x="125886" y="560287"/>
            <a:ext cx="1852274" cy="436842"/>
            <a:chOff x="3054754" y="484500"/>
            <a:chExt cx="2375609" cy="436842"/>
          </a:xfrm>
        </p:grpSpPr>
        <p:sp>
          <p:nvSpPr>
            <p:cNvPr id="517" name="Google Shape;517;p12"/>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518" name="Google Shape;518;p12"/>
            <p:cNvSpPr txBox="1"/>
            <p:nvPr/>
          </p:nvSpPr>
          <p:spPr>
            <a:xfrm>
              <a:off x="3054754" y="484500"/>
              <a:ext cx="2339087"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rgbClr val="000000"/>
                  </a:solidFill>
                  <a:latin typeface="Arial Narrow"/>
                  <a:ea typeface="Arial Narrow"/>
                  <a:cs typeface="Arial Narrow"/>
                  <a:sym typeface="Arial Narrow"/>
                </a:rPr>
                <a:t>Sexo</a:t>
              </a:r>
              <a:endParaRPr/>
            </a:p>
          </p:txBody>
        </p:sp>
      </p:grpSp>
      <p:grpSp>
        <p:nvGrpSpPr>
          <p:cNvPr id="519" name="Google Shape;519;p12"/>
          <p:cNvGrpSpPr/>
          <p:nvPr/>
        </p:nvGrpSpPr>
        <p:grpSpPr>
          <a:xfrm>
            <a:off x="2070944" y="857976"/>
            <a:ext cx="874090" cy="1631193"/>
            <a:chOff x="2507826" y="2454167"/>
            <a:chExt cx="874090" cy="1631193"/>
          </a:xfrm>
        </p:grpSpPr>
        <p:sp>
          <p:nvSpPr>
            <p:cNvPr id="520" name="Google Shape;520;p12"/>
            <p:cNvSpPr/>
            <p:nvPr/>
          </p:nvSpPr>
          <p:spPr>
            <a:xfrm>
              <a:off x="2507826" y="3472120"/>
              <a:ext cx="874090" cy="360040"/>
            </a:xfrm>
            <a:prstGeom prst="roundRect">
              <a:avLst>
                <a:gd fmla="val 16667" name="adj"/>
              </a:avLst>
            </a:prstGeom>
            <a:solidFill>
              <a:srgbClr val="CCC0D9"/>
            </a:solidFill>
            <a:ln cap="flat" cmpd="sng" w="25400">
              <a:solidFill>
                <a:srgbClr val="CCC0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0,0%</a:t>
              </a:r>
              <a:endParaRPr b="1" sz="1600">
                <a:solidFill>
                  <a:srgbClr val="000000"/>
                </a:solidFill>
                <a:latin typeface="Arial Narrow"/>
                <a:ea typeface="Arial Narrow"/>
                <a:cs typeface="Arial Narrow"/>
                <a:sym typeface="Arial Narrow"/>
              </a:endParaRPr>
            </a:p>
          </p:txBody>
        </p:sp>
        <p:pic>
          <p:nvPicPr>
            <p:cNvPr id="521" name="Google Shape;521;p12"/>
            <p:cNvPicPr preferRelativeResize="0"/>
            <p:nvPr/>
          </p:nvPicPr>
          <p:blipFill rotWithShape="1">
            <a:blip r:embed="rId6">
              <a:alphaModFix/>
            </a:blip>
            <a:srcRect b="0" l="0" r="0" t="0"/>
            <a:stretch/>
          </p:blipFill>
          <p:spPr>
            <a:xfrm>
              <a:off x="2702014" y="2454167"/>
              <a:ext cx="557405" cy="912116"/>
            </a:xfrm>
            <a:prstGeom prst="rect">
              <a:avLst/>
            </a:prstGeom>
            <a:noFill/>
            <a:ln>
              <a:noFill/>
            </a:ln>
          </p:spPr>
        </p:pic>
        <p:sp>
          <p:nvSpPr>
            <p:cNvPr id="522" name="Google Shape;522;p12"/>
            <p:cNvSpPr/>
            <p:nvPr/>
          </p:nvSpPr>
          <p:spPr>
            <a:xfrm>
              <a:off x="2566290" y="3203848"/>
              <a:ext cx="724878"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rgbClr val="000000"/>
                  </a:solidFill>
                  <a:latin typeface="Arial Narrow"/>
                  <a:ea typeface="Arial Narrow"/>
                  <a:cs typeface="Arial Narrow"/>
                  <a:sym typeface="Arial Narrow"/>
                </a:rPr>
                <a:t>Gestante</a:t>
              </a:r>
              <a:endParaRPr b="1" sz="1200" u="sng">
                <a:solidFill>
                  <a:srgbClr val="000000"/>
                </a:solidFill>
                <a:latin typeface="Arial Narrow"/>
                <a:ea typeface="Arial Narrow"/>
                <a:cs typeface="Arial Narrow"/>
                <a:sym typeface="Arial Narrow"/>
              </a:endParaRPr>
            </a:p>
          </p:txBody>
        </p:sp>
        <p:sp>
          <p:nvSpPr>
            <p:cNvPr id="523" name="Google Shape;523;p12"/>
            <p:cNvSpPr/>
            <p:nvPr/>
          </p:nvSpPr>
          <p:spPr>
            <a:xfrm>
              <a:off x="2620874" y="3808361"/>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rgbClr val="000000"/>
                  </a:solidFill>
                  <a:latin typeface="Arial Narrow"/>
                  <a:ea typeface="Arial Narrow"/>
                  <a:cs typeface="Arial Narrow"/>
                  <a:sym typeface="Arial Narrow"/>
                </a:rPr>
                <a:t>0 casos</a:t>
              </a:r>
              <a:endParaRPr sz="1200">
                <a:solidFill>
                  <a:srgbClr val="000000"/>
                </a:solidFill>
                <a:latin typeface="Calibri"/>
                <a:ea typeface="Calibri"/>
                <a:cs typeface="Calibri"/>
                <a:sym typeface="Calibri"/>
              </a:endParaRPr>
            </a:p>
          </p:txBody>
        </p:sp>
      </p:grpSp>
      <p:grpSp>
        <p:nvGrpSpPr>
          <p:cNvPr id="524" name="Google Shape;524;p12"/>
          <p:cNvGrpSpPr/>
          <p:nvPr/>
        </p:nvGrpSpPr>
        <p:grpSpPr>
          <a:xfrm>
            <a:off x="3039937" y="950012"/>
            <a:ext cx="874090" cy="1519436"/>
            <a:chOff x="3826683" y="2822224"/>
            <a:chExt cx="874090" cy="1519436"/>
          </a:xfrm>
        </p:grpSpPr>
        <p:grpSp>
          <p:nvGrpSpPr>
            <p:cNvPr id="525" name="Google Shape;525;p12"/>
            <p:cNvGrpSpPr/>
            <p:nvPr/>
          </p:nvGrpSpPr>
          <p:grpSpPr>
            <a:xfrm>
              <a:off x="3826683" y="3446500"/>
              <a:ext cx="874090" cy="895160"/>
              <a:chOff x="2507826" y="3203848"/>
              <a:chExt cx="874090" cy="895160"/>
            </a:xfrm>
          </p:grpSpPr>
          <p:sp>
            <p:nvSpPr>
              <p:cNvPr id="526" name="Google Shape;526;p12"/>
              <p:cNvSpPr/>
              <p:nvPr/>
            </p:nvSpPr>
            <p:spPr>
              <a:xfrm>
                <a:off x="2507826" y="3472120"/>
                <a:ext cx="874090"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0,91%</a:t>
                </a:r>
                <a:endParaRPr b="1" sz="1600">
                  <a:solidFill>
                    <a:srgbClr val="000000"/>
                  </a:solidFill>
                  <a:latin typeface="Arial Narrow"/>
                  <a:ea typeface="Arial Narrow"/>
                  <a:cs typeface="Arial Narrow"/>
                  <a:sym typeface="Arial Narrow"/>
                </a:endParaRPr>
              </a:p>
            </p:txBody>
          </p:sp>
          <p:sp>
            <p:nvSpPr>
              <p:cNvPr id="527" name="Google Shape;527;p12"/>
              <p:cNvSpPr/>
              <p:nvPr/>
            </p:nvSpPr>
            <p:spPr>
              <a:xfrm>
                <a:off x="2572704" y="3203848"/>
                <a:ext cx="71205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rgbClr val="000000"/>
                    </a:solidFill>
                    <a:latin typeface="Arial Narrow"/>
                    <a:ea typeface="Arial Narrow"/>
                    <a:cs typeface="Arial Narrow"/>
                    <a:sym typeface="Arial Narrow"/>
                  </a:rPr>
                  <a:t>Migrante</a:t>
                </a:r>
                <a:endParaRPr b="1" sz="1200" u="sng">
                  <a:solidFill>
                    <a:srgbClr val="000000"/>
                  </a:solidFill>
                  <a:latin typeface="Arial Narrow"/>
                  <a:ea typeface="Arial Narrow"/>
                  <a:cs typeface="Arial Narrow"/>
                  <a:sym typeface="Arial Narrow"/>
                </a:endParaRPr>
              </a:p>
            </p:txBody>
          </p:sp>
          <p:sp>
            <p:nvSpPr>
              <p:cNvPr id="528" name="Google Shape;528;p12"/>
              <p:cNvSpPr/>
              <p:nvPr/>
            </p:nvSpPr>
            <p:spPr>
              <a:xfrm>
                <a:off x="2648170" y="3822009"/>
                <a:ext cx="57900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rgbClr val="000000"/>
                    </a:solidFill>
                    <a:latin typeface="Arial Narrow"/>
                    <a:ea typeface="Arial Narrow"/>
                    <a:cs typeface="Arial Narrow"/>
                    <a:sym typeface="Arial Narrow"/>
                  </a:rPr>
                  <a:t>1 caso</a:t>
                </a:r>
                <a:endParaRPr sz="1200">
                  <a:solidFill>
                    <a:srgbClr val="000000"/>
                  </a:solidFill>
                  <a:latin typeface="Calibri"/>
                  <a:ea typeface="Calibri"/>
                  <a:cs typeface="Calibri"/>
                  <a:sym typeface="Calibri"/>
                </a:endParaRPr>
              </a:p>
            </p:txBody>
          </p:sp>
        </p:grpSp>
        <p:pic>
          <p:nvPicPr>
            <p:cNvPr id="529" name="Google Shape;529;p12"/>
            <p:cNvPicPr preferRelativeResize="0"/>
            <p:nvPr/>
          </p:nvPicPr>
          <p:blipFill rotWithShape="1">
            <a:blip r:embed="rId7">
              <a:alphaModFix/>
            </a:blip>
            <a:srcRect b="0" l="0" r="0" t="0"/>
            <a:stretch/>
          </p:blipFill>
          <p:spPr>
            <a:xfrm>
              <a:off x="3945025" y="2822224"/>
              <a:ext cx="587628" cy="678570"/>
            </a:xfrm>
            <a:prstGeom prst="rect">
              <a:avLst/>
            </a:prstGeom>
            <a:noFill/>
            <a:ln>
              <a:noFill/>
            </a:ln>
          </p:spPr>
        </p:pic>
      </p:grpSp>
      <p:grpSp>
        <p:nvGrpSpPr>
          <p:cNvPr id="530" name="Google Shape;530;p12"/>
          <p:cNvGrpSpPr/>
          <p:nvPr/>
        </p:nvGrpSpPr>
        <p:grpSpPr>
          <a:xfrm>
            <a:off x="3914027" y="1550561"/>
            <a:ext cx="1275167" cy="891591"/>
            <a:chOff x="-177188" y="7086322"/>
            <a:chExt cx="1489900" cy="891591"/>
          </a:xfrm>
        </p:grpSpPr>
        <p:sp>
          <p:nvSpPr>
            <p:cNvPr id="531" name="Google Shape;531;p12"/>
            <p:cNvSpPr txBox="1"/>
            <p:nvPr/>
          </p:nvSpPr>
          <p:spPr>
            <a:xfrm>
              <a:off x="-177188" y="7086322"/>
              <a:ext cx="1489900"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rgbClr val="000000"/>
                  </a:solidFill>
                  <a:latin typeface="Arial Narrow"/>
                  <a:ea typeface="Arial Narrow"/>
                  <a:cs typeface="Arial Narrow"/>
                  <a:sym typeface="Arial Narrow"/>
                </a:rPr>
                <a:t>Habitante de calle</a:t>
              </a:r>
              <a:endParaRPr b="1" sz="1200" u="sng">
                <a:solidFill>
                  <a:srgbClr val="000000"/>
                </a:solidFill>
                <a:latin typeface="Arial Narrow"/>
                <a:ea typeface="Arial Narrow"/>
                <a:cs typeface="Arial Narrow"/>
                <a:sym typeface="Arial Narrow"/>
              </a:endParaRPr>
            </a:p>
          </p:txBody>
        </p:sp>
        <p:sp>
          <p:nvSpPr>
            <p:cNvPr id="532" name="Google Shape;532;p12"/>
            <p:cNvSpPr/>
            <p:nvPr/>
          </p:nvSpPr>
          <p:spPr>
            <a:xfrm>
              <a:off x="-7627" y="7363321"/>
              <a:ext cx="1067227"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0,91%</a:t>
              </a:r>
              <a:endParaRPr b="1" sz="1600">
                <a:solidFill>
                  <a:srgbClr val="000000"/>
                </a:solidFill>
                <a:latin typeface="Arial Narrow"/>
                <a:ea typeface="Arial Narrow"/>
                <a:cs typeface="Arial Narrow"/>
                <a:sym typeface="Arial Narrow"/>
              </a:endParaRPr>
            </a:p>
          </p:txBody>
        </p:sp>
        <p:sp>
          <p:nvSpPr>
            <p:cNvPr id="533" name="Google Shape;533;p12"/>
            <p:cNvSpPr txBox="1"/>
            <p:nvPr/>
          </p:nvSpPr>
          <p:spPr>
            <a:xfrm>
              <a:off x="-164454" y="7700914"/>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rgbClr val="000000"/>
                  </a:solidFill>
                  <a:latin typeface="Arial Narrow"/>
                  <a:ea typeface="Arial Narrow"/>
                  <a:cs typeface="Arial Narrow"/>
                  <a:sym typeface="Arial Narrow"/>
                </a:rPr>
                <a:t>1 caso</a:t>
              </a:r>
              <a:endParaRPr b="1" sz="1200">
                <a:solidFill>
                  <a:srgbClr val="000000"/>
                </a:solidFill>
                <a:latin typeface="Arial Narrow"/>
                <a:ea typeface="Arial Narrow"/>
                <a:cs typeface="Arial Narrow"/>
                <a:sym typeface="Arial Narrow"/>
              </a:endParaRPr>
            </a:p>
          </p:txBody>
        </p:sp>
      </p:grpSp>
      <p:grpSp>
        <p:nvGrpSpPr>
          <p:cNvPr id="534" name="Google Shape;534;p12"/>
          <p:cNvGrpSpPr/>
          <p:nvPr/>
        </p:nvGrpSpPr>
        <p:grpSpPr>
          <a:xfrm>
            <a:off x="2282181" y="528496"/>
            <a:ext cx="2722458" cy="436842"/>
            <a:chOff x="3060727" y="484500"/>
            <a:chExt cx="2369637" cy="436842"/>
          </a:xfrm>
        </p:grpSpPr>
        <p:sp>
          <p:nvSpPr>
            <p:cNvPr id="535" name="Google Shape;535;p12"/>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536" name="Google Shape;536;p12"/>
            <p:cNvSpPr txBox="1"/>
            <p:nvPr/>
          </p:nvSpPr>
          <p:spPr>
            <a:xfrm>
              <a:off x="3060727" y="484500"/>
              <a:ext cx="2369636"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rgbClr val="000000"/>
                  </a:solidFill>
                  <a:latin typeface="Arial Narrow"/>
                  <a:ea typeface="Arial Narrow"/>
                  <a:cs typeface="Arial Narrow"/>
                  <a:sym typeface="Arial Narrow"/>
                </a:rPr>
                <a:t>Poblaciones especiales</a:t>
              </a:r>
              <a:endParaRPr/>
            </a:p>
          </p:txBody>
        </p:sp>
      </p:grpSp>
      <p:grpSp>
        <p:nvGrpSpPr>
          <p:cNvPr id="537" name="Google Shape;537;p12"/>
          <p:cNvGrpSpPr/>
          <p:nvPr/>
        </p:nvGrpSpPr>
        <p:grpSpPr>
          <a:xfrm>
            <a:off x="5098921" y="528496"/>
            <a:ext cx="2129010" cy="1936247"/>
            <a:chOff x="616494" y="2584689"/>
            <a:chExt cx="2129010" cy="1936247"/>
          </a:xfrm>
        </p:grpSpPr>
        <p:grpSp>
          <p:nvGrpSpPr>
            <p:cNvPr id="538" name="Google Shape;538;p12"/>
            <p:cNvGrpSpPr/>
            <p:nvPr/>
          </p:nvGrpSpPr>
          <p:grpSpPr>
            <a:xfrm>
              <a:off x="616494" y="2934239"/>
              <a:ext cx="1152880" cy="1582804"/>
              <a:chOff x="3115290" y="1227775"/>
              <a:chExt cx="1152880" cy="1582804"/>
            </a:xfrm>
          </p:grpSpPr>
          <p:grpSp>
            <p:nvGrpSpPr>
              <p:cNvPr id="539" name="Google Shape;539;p12"/>
              <p:cNvGrpSpPr/>
              <p:nvPr/>
            </p:nvGrpSpPr>
            <p:grpSpPr>
              <a:xfrm>
                <a:off x="3115290" y="1951748"/>
                <a:ext cx="1152880" cy="858831"/>
                <a:chOff x="3744466" y="1301912"/>
                <a:chExt cx="1152880" cy="858831"/>
              </a:xfrm>
            </p:grpSpPr>
            <p:sp>
              <p:nvSpPr>
                <p:cNvPr id="540" name="Google Shape;540;p12"/>
                <p:cNvSpPr/>
                <p:nvPr/>
              </p:nvSpPr>
              <p:spPr>
                <a:xfrm>
                  <a:off x="3912519" y="1553220"/>
                  <a:ext cx="740068"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0,0%</a:t>
                  </a:r>
                  <a:endParaRPr b="1" sz="1600">
                    <a:solidFill>
                      <a:srgbClr val="000000"/>
                    </a:solidFill>
                    <a:latin typeface="Arial Narrow"/>
                    <a:ea typeface="Arial Narrow"/>
                    <a:cs typeface="Arial Narrow"/>
                    <a:sym typeface="Arial Narrow"/>
                  </a:endParaRPr>
                </a:p>
              </p:txBody>
            </p:sp>
            <p:sp>
              <p:nvSpPr>
                <p:cNvPr id="541" name="Google Shape;541;p12"/>
                <p:cNvSpPr/>
                <p:nvPr/>
              </p:nvSpPr>
              <p:spPr>
                <a:xfrm>
                  <a:off x="3744466" y="1301912"/>
                  <a:ext cx="115288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rgbClr val="000000"/>
                      </a:solidFill>
                      <a:latin typeface="Arial Narrow"/>
                      <a:ea typeface="Arial Narrow"/>
                      <a:cs typeface="Arial Narrow"/>
                      <a:sym typeface="Arial Narrow"/>
                    </a:rPr>
                    <a:t>Afrocolombiano</a:t>
                  </a:r>
                  <a:endParaRPr b="1" sz="1200" u="sng">
                    <a:solidFill>
                      <a:srgbClr val="000000"/>
                    </a:solidFill>
                    <a:latin typeface="Arial Narrow"/>
                    <a:ea typeface="Arial Narrow"/>
                    <a:cs typeface="Arial Narrow"/>
                    <a:sym typeface="Arial Narrow"/>
                  </a:endParaRPr>
                </a:p>
              </p:txBody>
            </p:sp>
            <p:sp>
              <p:nvSpPr>
                <p:cNvPr id="542" name="Google Shape;542;p12"/>
                <p:cNvSpPr/>
                <p:nvPr/>
              </p:nvSpPr>
              <p:spPr>
                <a:xfrm>
                  <a:off x="3957784" y="1883744"/>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rgbClr val="000000"/>
                      </a:solidFill>
                      <a:latin typeface="Arial Narrow"/>
                      <a:ea typeface="Arial Narrow"/>
                      <a:cs typeface="Arial Narrow"/>
                      <a:sym typeface="Arial Narrow"/>
                    </a:rPr>
                    <a:t>0 casos</a:t>
                  </a:r>
                  <a:endParaRPr sz="1200">
                    <a:solidFill>
                      <a:srgbClr val="000000"/>
                    </a:solidFill>
                    <a:latin typeface="Calibri"/>
                    <a:ea typeface="Calibri"/>
                    <a:cs typeface="Calibri"/>
                    <a:sym typeface="Calibri"/>
                  </a:endParaRPr>
                </a:p>
              </p:txBody>
            </p:sp>
          </p:grpSp>
          <p:pic>
            <p:nvPicPr>
              <p:cNvPr id="543" name="Google Shape;543;p12"/>
              <p:cNvPicPr preferRelativeResize="0"/>
              <p:nvPr/>
            </p:nvPicPr>
            <p:blipFill rotWithShape="1">
              <a:blip r:embed="rId5">
                <a:alphaModFix/>
              </a:blip>
              <a:srcRect b="0" l="59057" r="25145" t="8806"/>
              <a:stretch/>
            </p:blipFill>
            <p:spPr>
              <a:xfrm>
                <a:off x="3328608" y="1227775"/>
                <a:ext cx="750627" cy="775969"/>
              </a:xfrm>
              <a:prstGeom prst="rect">
                <a:avLst/>
              </a:prstGeom>
              <a:noFill/>
              <a:ln>
                <a:noFill/>
              </a:ln>
            </p:spPr>
          </p:pic>
        </p:grpSp>
        <p:grpSp>
          <p:nvGrpSpPr>
            <p:cNvPr id="544" name="Google Shape;544;p12"/>
            <p:cNvGrpSpPr/>
            <p:nvPr/>
          </p:nvGrpSpPr>
          <p:grpSpPr>
            <a:xfrm>
              <a:off x="1741326" y="3641012"/>
              <a:ext cx="1004178" cy="879924"/>
              <a:chOff x="5245046" y="1274868"/>
              <a:chExt cx="1004178" cy="879924"/>
            </a:xfrm>
          </p:grpSpPr>
          <p:sp>
            <p:nvSpPr>
              <p:cNvPr id="545" name="Google Shape;545;p12"/>
              <p:cNvSpPr/>
              <p:nvPr/>
            </p:nvSpPr>
            <p:spPr>
              <a:xfrm>
                <a:off x="5245046" y="1561312"/>
                <a:ext cx="740068"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0,0%</a:t>
                </a:r>
                <a:endParaRPr b="1" sz="1600">
                  <a:solidFill>
                    <a:srgbClr val="000000"/>
                  </a:solidFill>
                  <a:latin typeface="Arial Narrow"/>
                  <a:ea typeface="Arial Narrow"/>
                  <a:cs typeface="Arial Narrow"/>
                  <a:sym typeface="Arial Narrow"/>
                </a:endParaRPr>
              </a:p>
            </p:txBody>
          </p:sp>
          <p:sp>
            <p:nvSpPr>
              <p:cNvPr id="546" name="Google Shape;546;p12"/>
              <p:cNvSpPr/>
              <p:nvPr/>
            </p:nvSpPr>
            <p:spPr>
              <a:xfrm>
                <a:off x="5272675" y="1274868"/>
                <a:ext cx="97654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rgbClr val="000000"/>
                    </a:solidFill>
                    <a:latin typeface="Arial Narrow"/>
                    <a:ea typeface="Arial Narrow"/>
                    <a:cs typeface="Arial Narrow"/>
                    <a:sym typeface="Arial Narrow"/>
                  </a:rPr>
                  <a:t>Rom - Gitano</a:t>
                </a:r>
                <a:endParaRPr b="1" sz="1200" u="sng">
                  <a:solidFill>
                    <a:srgbClr val="000000"/>
                  </a:solidFill>
                  <a:latin typeface="Arial Narrow"/>
                  <a:ea typeface="Arial Narrow"/>
                  <a:cs typeface="Arial Narrow"/>
                  <a:sym typeface="Arial Narrow"/>
                </a:endParaRPr>
              </a:p>
            </p:txBody>
          </p:sp>
          <p:sp>
            <p:nvSpPr>
              <p:cNvPr id="547" name="Google Shape;547;p12"/>
              <p:cNvSpPr/>
              <p:nvPr/>
            </p:nvSpPr>
            <p:spPr>
              <a:xfrm>
                <a:off x="5286277" y="1877793"/>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rgbClr val="000000"/>
                    </a:solidFill>
                    <a:latin typeface="Arial Narrow"/>
                    <a:ea typeface="Arial Narrow"/>
                    <a:cs typeface="Arial Narrow"/>
                    <a:sym typeface="Arial Narrow"/>
                  </a:rPr>
                  <a:t>0 casos</a:t>
                </a:r>
                <a:endParaRPr sz="1200">
                  <a:solidFill>
                    <a:srgbClr val="000000"/>
                  </a:solidFill>
                  <a:latin typeface="Calibri"/>
                  <a:ea typeface="Calibri"/>
                  <a:cs typeface="Calibri"/>
                  <a:sym typeface="Calibri"/>
                </a:endParaRPr>
              </a:p>
            </p:txBody>
          </p:sp>
        </p:grpSp>
        <p:grpSp>
          <p:nvGrpSpPr>
            <p:cNvPr id="548" name="Google Shape;548;p12"/>
            <p:cNvGrpSpPr/>
            <p:nvPr/>
          </p:nvGrpSpPr>
          <p:grpSpPr>
            <a:xfrm>
              <a:off x="734175" y="2584689"/>
              <a:ext cx="1847617" cy="436842"/>
              <a:chOff x="3060727" y="484500"/>
              <a:chExt cx="2369636" cy="436842"/>
            </a:xfrm>
          </p:grpSpPr>
          <p:sp>
            <p:nvSpPr>
              <p:cNvPr id="549" name="Google Shape;549;p12"/>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550" name="Google Shape;550;p12"/>
              <p:cNvSpPr txBox="1"/>
              <p:nvPr/>
            </p:nvSpPr>
            <p:spPr>
              <a:xfrm>
                <a:off x="3600450" y="484500"/>
                <a:ext cx="1477125"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rgbClr val="000000"/>
                    </a:solidFill>
                    <a:latin typeface="Arial Narrow"/>
                    <a:ea typeface="Arial Narrow"/>
                    <a:cs typeface="Arial Narrow"/>
                    <a:sym typeface="Arial Narrow"/>
                  </a:rPr>
                  <a:t>Etnia</a:t>
                </a:r>
                <a:endParaRPr/>
              </a:p>
            </p:txBody>
          </p:sp>
        </p:grpSp>
      </p:grpSp>
      <p:pic>
        <p:nvPicPr>
          <p:cNvPr id="551" name="Google Shape;551;p12"/>
          <p:cNvPicPr preferRelativeResize="0"/>
          <p:nvPr/>
        </p:nvPicPr>
        <p:blipFill rotWithShape="1">
          <a:blip r:embed="rId8">
            <a:alphaModFix/>
          </a:blip>
          <a:srcRect b="0" l="0" r="0" t="0"/>
          <a:stretch/>
        </p:blipFill>
        <p:spPr>
          <a:xfrm>
            <a:off x="6487755" y="930627"/>
            <a:ext cx="503801" cy="677030"/>
          </a:xfrm>
          <a:prstGeom prst="rect">
            <a:avLst/>
          </a:prstGeom>
          <a:noFill/>
          <a:ln>
            <a:noFill/>
          </a:ln>
        </p:spPr>
      </p:pic>
      <p:pic>
        <p:nvPicPr>
          <p:cNvPr id="552" name="Google Shape;552;p12"/>
          <p:cNvPicPr preferRelativeResize="0"/>
          <p:nvPr/>
        </p:nvPicPr>
        <p:blipFill rotWithShape="1">
          <a:blip r:embed="rId9">
            <a:alphaModFix/>
          </a:blip>
          <a:srcRect b="0" l="0" r="0" t="0"/>
          <a:stretch/>
        </p:blipFill>
        <p:spPr>
          <a:xfrm>
            <a:off x="3849300" y="930961"/>
            <a:ext cx="1203640" cy="716671"/>
          </a:xfrm>
          <a:prstGeom prst="rect">
            <a:avLst/>
          </a:prstGeom>
          <a:noFill/>
          <a:ln>
            <a:noFill/>
          </a:ln>
        </p:spPr>
      </p:pic>
      <p:sp>
        <p:nvSpPr>
          <p:cNvPr id="553" name="Google Shape;553;p12"/>
          <p:cNvSpPr/>
          <p:nvPr/>
        </p:nvSpPr>
        <p:spPr>
          <a:xfrm>
            <a:off x="11918" y="7956376"/>
            <a:ext cx="721601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rgbClr val="000000"/>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Figura. Poblaciones y factores de riesgo de los casos notificados de Hepatitis B, C y Coinfecciòn/Superinfección B - Delta. Periodo epidemiológico 10. 2022</a:t>
            </a:r>
            <a:r>
              <a:rPr lang="es-ES" sz="700">
                <a:solidFill>
                  <a:srgbClr val="000000"/>
                </a:solidFill>
                <a:latin typeface="Arial Narrow"/>
                <a:ea typeface="Arial Narrow"/>
                <a:cs typeface="Arial Narrow"/>
                <a:sym typeface="Arial Narrow"/>
              </a:rPr>
              <a:t>. </a:t>
            </a:r>
            <a:endParaRPr sz="700">
              <a:solidFill>
                <a:srgbClr val="000000"/>
              </a:solidFill>
              <a:latin typeface="Arial Narrow"/>
              <a:ea typeface="Arial Narrow"/>
              <a:cs typeface="Arial Narrow"/>
              <a:sym typeface="Arial Narrow"/>
            </a:endParaRPr>
          </a:p>
        </p:txBody>
      </p:sp>
      <p:sp>
        <p:nvSpPr>
          <p:cNvPr id="554" name="Google Shape;554;p12"/>
          <p:cNvSpPr txBox="1"/>
          <p:nvPr/>
        </p:nvSpPr>
        <p:spPr>
          <a:xfrm>
            <a:off x="1080170" y="-66129"/>
            <a:ext cx="259228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variables de interés Hepatitis C</a:t>
            </a:r>
            <a:endParaRPr/>
          </a:p>
        </p:txBody>
      </p:sp>
      <p:sp>
        <p:nvSpPr>
          <p:cNvPr id="555" name="Google Shape;555;p12"/>
          <p:cNvSpPr txBox="1"/>
          <p:nvPr/>
        </p:nvSpPr>
        <p:spPr>
          <a:xfrm>
            <a:off x="936154" y="4427984"/>
            <a:ext cx="48469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especificas del comportamiento del evento y curso de vida</a:t>
            </a:r>
            <a:endParaRPr/>
          </a:p>
        </p:txBody>
      </p:sp>
      <p:pic>
        <p:nvPicPr>
          <p:cNvPr id="556" name="Google Shape;556;p12"/>
          <p:cNvPicPr preferRelativeResize="0"/>
          <p:nvPr/>
        </p:nvPicPr>
        <p:blipFill rotWithShape="1">
          <a:blip r:embed="rId10">
            <a:alphaModFix/>
          </a:blip>
          <a:srcRect b="35333" l="65937" r="29313" t="56778"/>
          <a:stretch/>
        </p:blipFill>
        <p:spPr>
          <a:xfrm>
            <a:off x="5652632" y="5652121"/>
            <a:ext cx="937120" cy="875468"/>
          </a:xfrm>
          <a:prstGeom prst="rect">
            <a:avLst/>
          </a:prstGeom>
          <a:noFill/>
          <a:ln>
            <a:noFill/>
          </a:ln>
        </p:spPr>
      </p:pic>
      <p:sp>
        <p:nvSpPr>
          <p:cNvPr id="557" name="Google Shape;557;p12"/>
          <p:cNvSpPr/>
          <p:nvPr/>
        </p:nvSpPr>
        <p:spPr>
          <a:xfrm>
            <a:off x="5189193" y="6660232"/>
            <a:ext cx="1725328" cy="504056"/>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rgbClr val="000000"/>
                </a:solidFill>
                <a:latin typeface="Arial Narrow"/>
                <a:ea typeface="Arial Narrow"/>
                <a:cs typeface="Arial Narrow"/>
                <a:sym typeface="Arial Narrow"/>
              </a:rPr>
              <a:t>Sin vacunación previa para Hepatitis B</a:t>
            </a:r>
            <a:endParaRPr b="1" sz="1200">
              <a:solidFill>
                <a:srgbClr val="000000"/>
              </a:solidFill>
              <a:latin typeface="Arial Narrow"/>
              <a:ea typeface="Arial Narrow"/>
              <a:cs typeface="Arial Narrow"/>
              <a:sym typeface="Arial Narrow"/>
            </a:endParaRPr>
          </a:p>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97,4%</a:t>
            </a:r>
            <a:endParaRPr b="1" sz="1600">
              <a:solidFill>
                <a:srgbClr val="000000"/>
              </a:solidFill>
              <a:latin typeface="Arial Narrow"/>
              <a:ea typeface="Arial Narrow"/>
              <a:cs typeface="Arial Narrow"/>
              <a:sym typeface="Arial Narrow"/>
            </a:endParaRPr>
          </a:p>
        </p:txBody>
      </p:sp>
      <p:graphicFrame>
        <p:nvGraphicFramePr>
          <p:cNvPr id="558" name="Google Shape;558;p12"/>
          <p:cNvGraphicFramePr/>
          <p:nvPr/>
        </p:nvGraphicFramePr>
        <p:xfrm>
          <a:off x="107102" y="5148064"/>
          <a:ext cx="4789492" cy="2883768"/>
        </p:xfrm>
        <a:graphic>
          <a:graphicData uri="http://schemas.openxmlformats.org/drawingml/2006/chart">
            <c:chart r:id="rId11"/>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sp>
        <p:nvSpPr>
          <p:cNvPr id="563" name="Google Shape;563;p13"/>
          <p:cNvSpPr/>
          <p:nvPr/>
        </p:nvSpPr>
        <p:spPr>
          <a:xfrm>
            <a:off x="14436" y="15338"/>
            <a:ext cx="7200900" cy="390527"/>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564" name="Google Shape;564;p13"/>
          <p:cNvGrpSpPr/>
          <p:nvPr/>
        </p:nvGrpSpPr>
        <p:grpSpPr>
          <a:xfrm>
            <a:off x="291840" y="87346"/>
            <a:ext cx="5701151" cy="288032"/>
            <a:chOff x="2448322" y="33255"/>
            <a:chExt cx="5701151" cy="288032"/>
          </a:xfrm>
        </p:grpSpPr>
        <p:sp>
          <p:nvSpPr>
            <p:cNvPr id="565" name="Google Shape;565;p13"/>
            <p:cNvSpPr/>
            <p:nvPr/>
          </p:nvSpPr>
          <p:spPr>
            <a:xfrm>
              <a:off x="2448322" y="3325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566" name="Google Shape;566;p13"/>
            <p:cNvCxnSpPr>
              <a:stCxn id="565" idx="6"/>
            </p:cNvCxnSpPr>
            <p:nvPr/>
          </p:nvCxnSpPr>
          <p:spPr>
            <a:xfrm>
              <a:off x="2736354" y="164060"/>
              <a:ext cx="648000" cy="0"/>
            </a:xfrm>
            <a:prstGeom prst="straightConnector1">
              <a:avLst/>
            </a:prstGeom>
            <a:noFill/>
            <a:ln cap="flat" cmpd="sng" w="28575">
              <a:solidFill>
                <a:srgbClr val="C00000"/>
              </a:solidFill>
              <a:prstDash val="solid"/>
              <a:round/>
              <a:headEnd len="sm" w="sm" type="none"/>
              <a:tailEnd len="sm" w="sm" type="none"/>
            </a:ln>
          </p:spPr>
        </p:cxnSp>
        <p:sp>
          <p:nvSpPr>
            <p:cNvPr id="567" name="Google Shape;567;p13"/>
            <p:cNvSpPr txBox="1"/>
            <p:nvPr/>
          </p:nvSpPr>
          <p:spPr>
            <a:xfrm>
              <a:off x="3302536" y="44288"/>
              <a:ext cx="48469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especificas del comportamiento del evento y curso de vida</a:t>
              </a:r>
              <a:endParaRPr/>
            </a:p>
          </p:txBody>
        </p:sp>
      </p:grpSp>
      <p:sp>
        <p:nvSpPr>
          <p:cNvPr id="568" name="Google Shape;568;p13"/>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13</a:t>
            </a:r>
            <a:endParaRPr b="1" sz="1050">
              <a:solidFill>
                <a:schemeClr val="dk1"/>
              </a:solidFill>
              <a:latin typeface="Arial Narrow"/>
              <a:ea typeface="Arial Narrow"/>
              <a:cs typeface="Arial Narrow"/>
              <a:sym typeface="Arial Narrow"/>
            </a:endParaRPr>
          </a:p>
        </p:txBody>
      </p:sp>
      <p:sp>
        <p:nvSpPr>
          <p:cNvPr id="569" name="Google Shape;569;p13"/>
          <p:cNvSpPr/>
          <p:nvPr/>
        </p:nvSpPr>
        <p:spPr>
          <a:xfrm>
            <a:off x="245381" y="4860032"/>
            <a:ext cx="6924326" cy="2923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700">
                <a:solidFill>
                  <a:schemeClr val="dk1"/>
                </a:solidFill>
                <a:latin typeface="Arial Narrow"/>
                <a:ea typeface="Arial Narrow"/>
                <a:cs typeface="Arial Narrow"/>
                <a:sym typeface="Arial Narrow"/>
              </a:rPr>
              <a:t>Figura. Complicaciones de los casos notificados de Hepatitis B, C y Coinfección/superinfección Hepatitis B-Delta. Periodo epidemiológico 10. 2022. </a:t>
            </a:r>
            <a:endParaRPr sz="700">
              <a:solidFill>
                <a:schemeClr val="dk1"/>
              </a:solidFill>
              <a:latin typeface="Arial Narrow"/>
              <a:ea typeface="Arial Narrow"/>
              <a:cs typeface="Arial Narrow"/>
              <a:sym typeface="Arial Narrow"/>
            </a:endParaRPr>
          </a:p>
        </p:txBody>
      </p:sp>
      <p:sp>
        <p:nvSpPr>
          <p:cNvPr id="570" name="Google Shape;570;p13"/>
          <p:cNvSpPr txBox="1"/>
          <p:nvPr/>
        </p:nvSpPr>
        <p:spPr>
          <a:xfrm>
            <a:off x="1619805" y="1835696"/>
            <a:ext cx="1620605"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12 casos</a:t>
            </a:r>
            <a:endParaRPr/>
          </a:p>
        </p:txBody>
      </p:sp>
      <p:sp>
        <p:nvSpPr>
          <p:cNvPr id="571" name="Google Shape;571;p13"/>
          <p:cNvSpPr txBox="1"/>
          <p:nvPr/>
        </p:nvSpPr>
        <p:spPr>
          <a:xfrm>
            <a:off x="3996069" y="1817088"/>
            <a:ext cx="1620605"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0 casos</a:t>
            </a:r>
            <a:endParaRPr/>
          </a:p>
        </p:txBody>
      </p:sp>
      <p:sp>
        <p:nvSpPr>
          <p:cNvPr id="572" name="Google Shape;572;p13"/>
          <p:cNvSpPr txBox="1"/>
          <p:nvPr/>
        </p:nvSpPr>
        <p:spPr>
          <a:xfrm>
            <a:off x="2844198" y="1817088"/>
            <a:ext cx="1620605"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184 casos</a:t>
            </a:r>
            <a:endParaRPr/>
          </a:p>
        </p:txBody>
      </p:sp>
      <p:sp>
        <p:nvSpPr>
          <p:cNvPr id="573" name="Google Shape;573;p13"/>
          <p:cNvSpPr/>
          <p:nvPr/>
        </p:nvSpPr>
        <p:spPr>
          <a:xfrm>
            <a:off x="14436" y="7360567"/>
            <a:ext cx="687612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700">
                <a:solidFill>
                  <a:schemeClr val="dk1"/>
                </a:solidFill>
                <a:latin typeface="Arial Narrow"/>
                <a:ea typeface="Arial Narrow"/>
                <a:cs typeface="Arial Narrow"/>
                <a:sym typeface="Arial Narrow"/>
              </a:rPr>
              <a:t>Figura. Clasificación del caso Hepatitis B, C Coinfección/Superinfecciòn B-Delta. Periodo epidemiológico 10. 2022. </a:t>
            </a:r>
            <a:endParaRPr sz="700">
              <a:solidFill>
                <a:schemeClr val="dk1"/>
              </a:solidFill>
              <a:latin typeface="Arial Narrow"/>
              <a:ea typeface="Arial Narrow"/>
              <a:cs typeface="Arial Narrow"/>
              <a:sym typeface="Arial Narrow"/>
            </a:endParaRPr>
          </a:p>
        </p:txBody>
      </p:sp>
      <p:sp>
        <p:nvSpPr>
          <p:cNvPr id="574" name="Google Shape;574;p13"/>
          <p:cNvSpPr/>
          <p:nvPr/>
        </p:nvSpPr>
        <p:spPr>
          <a:xfrm>
            <a:off x="-27139" y="7924844"/>
            <a:ext cx="7135004" cy="122341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050">
                <a:solidFill>
                  <a:schemeClr val="dk1"/>
                </a:solidFill>
                <a:latin typeface="Arial Narrow"/>
                <a:ea typeface="Arial Narrow"/>
                <a:cs typeface="Arial Narrow"/>
                <a:sym typeface="Arial Narrow"/>
              </a:rPr>
              <a:t>La frecuencia de las hepatitis virales es mayor en jóvenes, adultos y grupos poblacionales con factores de riesgo, ocasionan discapacidad y muerte principalmente asociada a cuadros de insuficiencia hepática, cirrosis y cáncer de hígado. Es de aclarar que se cuenta con una vacuna segura y eficaz que confiere una protección del 98% al 100% contra la enfermedad de la hepatitis B, lo que conlleva a evitar las complicaciones que pueden derivarse de la enfermedad. La relación hombre: mujer es de aproximadamente 5 hombres por cada mujer. Los grupos de edad en los que más se presenta el evento se ubican entre los 25 y los 44 años con un 67,3%. El principal mecanismo de transmisión es el sexual, por lo que se hace vital la orientación de las estrategias hacia la promoción de la salud sexual y reproductiva. No se han notificado casos de Hepatitis B-Delta. Nota: Los datos del presente boletín corresponden a cifras preliminares.</a:t>
            </a:r>
            <a:endParaRPr sz="1050">
              <a:solidFill>
                <a:schemeClr val="dk1"/>
              </a:solidFill>
              <a:latin typeface="Arial Narrow"/>
              <a:ea typeface="Arial Narrow"/>
              <a:cs typeface="Arial Narrow"/>
              <a:sym typeface="Arial Narrow"/>
            </a:endParaRPr>
          </a:p>
        </p:txBody>
      </p:sp>
      <p:sp>
        <p:nvSpPr>
          <p:cNvPr id="575" name="Google Shape;575;p13"/>
          <p:cNvSpPr/>
          <p:nvPr/>
        </p:nvSpPr>
        <p:spPr>
          <a:xfrm>
            <a:off x="-1849" y="7645552"/>
            <a:ext cx="7200900" cy="310824"/>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576" name="Google Shape;576;p13"/>
          <p:cNvGrpSpPr/>
          <p:nvPr/>
        </p:nvGrpSpPr>
        <p:grpSpPr>
          <a:xfrm>
            <a:off x="190189" y="7663143"/>
            <a:ext cx="3446504" cy="276999"/>
            <a:chOff x="2448322" y="33831"/>
            <a:chExt cx="3446504" cy="276999"/>
          </a:xfrm>
        </p:grpSpPr>
        <p:sp>
          <p:nvSpPr>
            <p:cNvPr id="577" name="Google Shape;577;p13"/>
            <p:cNvSpPr/>
            <p:nvPr/>
          </p:nvSpPr>
          <p:spPr>
            <a:xfrm>
              <a:off x="2448322" y="33831"/>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578" name="Google Shape;578;p13"/>
            <p:cNvCxnSpPr>
              <a:stCxn id="577" idx="6"/>
            </p:cNvCxnSpPr>
            <p:nvPr/>
          </p:nvCxnSpPr>
          <p:spPr>
            <a:xfrm>
              <a:off x="2736354" y="164636"/>
              <a:ext cx="648000" cy="0"/>
            </a:xfrm>
            <a:prstGeom prst="straightConnector1">
              <a:avLst/>
            </a:prstGeom>
            <a:noFill/>
            <a:ln cap="flat" cmpd="sng" w="28575">
              <a:solidFill>
                <a:srgbClr val="C00000"/>
              </a:solidFill>
              <a:prstDash val="solid"/>
              <a:round/>
              <a:headEnd len="sm" w="sm" type="none"/>
              <a:tailEnd len="sm" w="sm" type="none"/>
            </a:ln>
          </p:spPr>
        </p:cxnSp>
        <p:sp>
          <p:nvSpPr>
            <p:cNvPr id="579" name="Google Shape;579;p13"/>
            <p:cNvSpPr txBox="1"/>
            <p:nvPr/>
          </p:nvSpPr>
          <p:spPr>
            <a:xfrm>
              <a:off x="3302538" y="33831"/>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Consideraciones técnicas</a:t>
              </a:r>
              <a:endParaRPr/>
            </a:p>
          </p:txBody>
        </p:sp>
      </p:grpSp>
      <p:sp>
        <p:nvSpPr>
          <p:cNvPr descr="https://i1.wp.com/periodicovictoria.mx/wp-content/uploads/2016/04/1-infografi%CC%81a-suicidio.jpg?fit=1403%2C1500" id="580" name="Google Shape;580;p13"/>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1" name="Google Shape;581;p13"/>
          <p:cNvSpPr/>
          <p:nvPr/>
        </p:nvSpPr>
        <p:spPr>
          <a:xfrm>
            <a:off x="1830187" y="2124700"/>
            <a:ext cx="3507593" cy="36933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900">
                <a:solidFill>
                  <a:schemeClr val="dk1"/>
                </a:solidFill>
                <a:latin typeface="Arial Narrow"/>
                <a:ea typeface="Arial Narrow"/>
                <a:cs typeface="Arial Narrow"/>
                <a:sym typeface="Arial Narrow"/>
              </a:rPr>
              <a:t>Figura. Mecanismo probable de transmisión de Hepatitis B, C y Coinfección/superinfección B-Delta. Periodo epidemiológico 10  2022 </a:t>
            </a:r>
            <a:endParaRPr sz="900">
              <a:solidFill>
                <a:schemeClr val="dk1"/>
              </a:solidFill>
              <a:latin typeface="Arial Narrow"/>
              <a:ea typeface="Arial Narrow"/>
              <a:cs typeface="Arial Narrow"/>
              <a:sym typeface="Arial Narrow"/>
            </a:endParaRPr>
          </a:p>
        </p:txBody>
      </p:sp>
      <p:sp>
        <p:nvSpPr>
          <p:cNvPr id="582" name="Google Shape;582;p13"/>
          <p:cNvSpPr/>
          <p:nvPr/>
        </p:nvSpPr>
        <p:spPr>
          <a:xfrm>
            <a:off x="1981961" y="1422663"/>
            <a:ext cx="793974" cy="370740"/>
          </a:xfrm>
          <a:prstGeom prst="round2DiagRect">
            <a:avLst>
              <a:gd fmla="val 16667" name="adj1"/>
              <a:gd fmla="val 0" name="adj2"/>
            </a:avLst>
          </a:prstGeom>
          <a:solidFill>
            <a:srgbClr val="7030A0">
              <a:alpha val="64705"/>
            </a:srgbClr>
          </a:solid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5,38%</a:t>
            </a:r>
            <a:endParaRPr b="1" sz="1400">
              <a:solidFill>
                <a:schemeClr val="dk1"/>
              </a:solidFill>
              <a:latin typeface="Arial Narrow"/>
              <a:ea typeface="Arial Narrow"/>
              <a:cs typeface="Arial Narrow"/>
              <a:sym typeface="Arial Narrow"/>
            </a:endParaRPr>
          </a:p>
        </p:txBody>
      </p:sp>
      <p:sp>
        <p:nvSpPr>
          <p:cNvPr id="583" name="Google Shape;583;p13"/>
          <p:cNvSpPr/>
          <p:nvPr/>
        </p:nvSpPr>
        <p:spPr>
          <a:xfrm>
            <a:off x="3310557" y="1422663"/>
            <a:ext cx="793974" cy="370740"/>
          </a:xfrm>
          <a:prstGeom prst="round2DiagRect">
            <a:avLst>
              <a:gd fmla="val 16667" name="adj1"/>
              <a:gd fmla="val 0" name="adj2"/>
            </a:avLst>
          </a:prstGeom>
          <a:solidFill>
            <a:srgbClr val="7030A0">
              <a:alpha val="64705"/>
            </a:srgbClr>
          </a:solid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82,51%</a:t>
            </a:r>
            <a:endParaRPr b="1" sz="1400">
              <a:solidFill>
                <a:schemeClr val="dk1"/>
              </a:solidFill>
              <a:latin typeface="Arial Narrow"/>
              <a:ea typeface="Arial Narrow"/>
              <a:cs typeface="Arial Narrow"/>
              <a:sym typeface="Arial Narrow"/>
            </a:endParaRPr>
          </a:p>
        </p:txBody>
      </p:sp>
      <p:pic>
        <p:nvPicPr>
          <p:cNvPr id="584" name="Google Shape;584;p13"/>
          <p:cNvPicPr preferRelativeResize="0"/>
          <p:nvPr/>
        </p:nvPicPr>
        <p:blipFill rotWithShape="1">
          <a:blip r:embed="rId3">
            <a:alphaModFix/>
          </a:blip>
          <a:srcRect b="51667" l="56813" r="37500" t="36222"/>
          <a:stretch/>
        </p:blipFill>
        <p:spPr>
          <a:xfrm>
            <a:off x="3364889" y="666852"/>
            <a:ext cx="579224" cy="693796"/>
          </a:xfrm>
          <a:prstGeom prst="rect">
            <a:avLst/>
          </a:prstGeom>
          <a:noFill/>
          <a:ln>
            <a:noFill/>
          </a:ln>
        </p:spPr>
      </p:pic>
      <p:pic>
        <p:nvPicPr>
          <p:cNvPr id="585" name="Google Shape;585;p13"/>
          <p:cNvPicPr preferRelativeResize="0"/>
          <p:nvPr/>
        </p:nvPicPr>
        <p:blipFill rotWithShape="1">
          <a:blip r:embed="rId3">
            <a:alphaModFix/>
          </a:blip>
          <a:srcRect b="51667" l="31926" r="56249" t="33444"/>
          <a:stretch/>
        </p:blipFill>
        <p:spPr>
          <a:xfrm>
            <a:off x="1906804" y="629434"/>
            <a:ext cx="1119923" cy="793229"/>
          </a:xfrm>
          <a:prstGeom prst="rect">
            <a:avLst/>
          </a:prstGeom>
          <a:noFill/>
          <a:ln>
            <a:noFill/>
          </a:ln>
        </p:spPr>
      </p:pic>
      <p:pic>
        <p:nvPicPr>
          <p:cNvPr id="586" name="Google Shape;586;p13"/>
          <p:cNvPicPr preferRelativeResize="0"/>
          <p:nvPr/>
        </p:nvPicPr>
        <p:blipFill rotWithShape="1">
          <a:blip r:embed="rId3">
            <a:alphaModFix/>
          </a:blip>
          <a:srcRect b="52222" l="76875" r="16561" t="32666"/>
          <a:stretch/>
        </p:blipFill>
        <p:spPr>
          <a:xfrm>
            <a:off x="4551282" y="663074"/>
            <a:ext cx="556360" cy="720618"/>
          </a:xfrm>
          <a:prstGeom prst="rect">
            <a:avLst/>
          </a:prstGeom>
          <a:noFill/>
          <a:ln>
            <a:noFill/>
          </a:ln>
        </p:spPr>
      </p:pic>
      <p:sp>
        <p:nvSpPr>
          <p:cNvPr id="587" name="Google Shape;587;p13"/>
          <p:cNvSpPr/>
          <p:nvPr/>
        </p:nvSpPr>
        <p:spPr>
          <a:xfrm>
            <a:off x="4409385" y="1422663"/>
            <a:ext cx="793974" cy="370740"/>
          </a:xfrm>
          <a:prstGeom prst="round2DiagRect">
            <a:avLst>
              <a:gd fmla="val 16667" name="adj1"/>
              <a:gd fmla="val 0" name="adj2"/>
            </a:avLst>
          </a:prstGeom>
          <a:solidFill>
            <a:srgbClr val="7030A0">
              <a:alpha val="64705"/>
            </a:srgbClr>
          </a:solid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0,0%</a:t>
            </a:r>
            <a:endParaRPr b="1" sz="1400">
              <a:solidFill>
                <a:schemeClr val="dk1"/>
              </a:solidFill>
              <a:latin typeface="Arial Narrow"/>
              <a:ea typeface="Arial Narrow"/>
              <a:cs typeface="Arial Narrow"/>
              <a:sym typeface="Arial Narrow"/>
            </a:endParaRPr>
          </a:p>
        </p:txBody>
      </p:sp>
      <p:graphicFrame>
        <p:nvGraphicFramePr>
          <p:cNvPr id="588" name="Google Shape;588;p13"/>
          <p:cNvGraphicFramePr/>
          <p:nvPr/>
        </p:nvGraphicFramePr>
        <p:xfrm>
          <a:off x="1217187" y="2643704"/>
          <a:ext cx="4470620" cy="2376264"/>
        </p:xfrm>
        <a:graphic>
          <a:graphicData uri="http://schemas.openxmlformats.org/drawingml/2006/chart">
            <c:chart r:id="rId4"/>
          </a:graphicData>
        </a:graphic>
      </p:graphicFrame>
      <p:graphicFrame>
        <p:nvGraphicFramePr>
          <p:cNvPr id="589" name="Google Shape;589;p13"/>
          <p:cNvGraphicFramePr/>
          <p:nvPr/>
        </p:nvGraphicFramePr>
        <p:xfrm>
          <a:off x="1211151" y="5213176"/>
          <a:ext cx="4477531" cy="2432376"/>
        </p:xfrm>
        <a:graphic>
          <a:graphicData uri="http://schemas.openxmlformats.org/drawingml/2006/chart">
            <c:chart r:id="rId5"/>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pic>
        <p:nvPicPr>
          <p:cNvPr id="594" name="Google Shape;594;p14"/>
          <p:cNvPicPr preferRelativeResize="0"/>
          <p:nvPr/>
        </p:nvPicPr>
        <p:blipFill rotWithShape="1">
          <a:blip r:embed="rId3">
            <a:alphaModFix/>
          </a:blip>
          <a:srcRect b="0" l="0" r="0" t="0"/>
          <a:stretch/>
        </p:blipFill>
        <p:spPr>
          <a:xfrm>
            <a:off x="-8298" y="-2118"/>
            <a:ext cx="2228231" cy="2824179"/>
          </a:xfrm>
          <a:prstGeom prst="rect">
            <a:avLst/>
          </a:prstGeom>
          <a:noFill/>
          <a:ln>
            <a:noFill/>
          </a:ln>
        </p:spPr>
      </p:pic>
      <p:pic>
        <p:nvPicPr>
          <p:cNvPr id="595" name="Google Shape;595;p14"/>
          <p:cNvPicPr preferRelativeResize="0"/>
          <p:nvPr/>
        </p:nvPicPr>
        <p:blipFill rotWithShape="1">
          <a:blip r:embed="rId4">
            <a:alphaModFix/>
          </a:blip>
          <a:srcRect b="0" l="0" r="0" t="51431"/>
          <a:stretch/>
        </p:blipFill>
        <p:spPr>
          <a:xfrm>
            <a:off x="0" y="2808413"/>
            <a:ext cx="2232223" cy="2666962"/>
          </a:xfrm>
          <a:prstGeom prst="rect">
            <a:avLst/>
          </a:prstGeom>
          <a:noFill/>
          <a:ln>
            <a:noFill/>
          </a:ln>
        </p:spPr>
      </p:pic>
      <p:sp>
        <p:nvSpPr>
          <p:cNvPr id="596" name="Google Shape;596;p14"/>
          <p:cNvSpPr txBox="1"/>
          <p:nvPr/>
        </p:nvSpPr>
        <p:spPr>
          <a:xfrm>
            <a:off x="-30097" y="617076"/>
            <a:ext cx="2250029"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Periodo epidemiológico 10 - 2022</a:t>
            </a:r>
            <a:endParaRPr/>
          </a:p>
        </p:txBody>
      </p:sp>
      <p:grpSp>
        <p:nvGrpSpPr>
          <p:cNvPr id="597" name="Google Shape;597;p14"/>
          <p:cNvGrpSpPr/>
          <p:nvPr/>
        </p:nvGrpSpPr>
        <p:grpSpPr>
          <a:xfrm>
            <a:off x="179214" y="4211960"/>
            <a:ext cx="1892650" cy="488476"/>
            <a:chOff x="2397524" y="3379972"/>
            <a:chExt cx="4508500" cy="904875"/>
          </a:xfrm>
        </p:grpSpPr>
        <p:pic>
          <p:nvPicPr>
            <p:cNvPr id="598" name="Google Shape;598;p14"/>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599" name="Google Shape;599;p14"/>
            <p:cNvSpPr txBox="1"/>
            <p:nvPr/>
          </p:nvSpPr>
          <p:spPr>
            <a:xfrm>
              <a:off x="3290517" y="3478755"/>
              <a:ext cx="1724312" cy="7411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000">
                  <a:solidFill>
                    <a:schemeClr val="dk1"/>
                  </a:solidFill>
                  <a:latin typeface="Arial Narrow"/>
                  <a:ea typeface="Arial Narrow"/>
                  <a:cs typeface="Arial Narrow"/>
                  <a:sym typeface="Arial Narrow"/>
                </a:rPr>
                <a:t>1218</a:t>
              </a:r>
              <a:endParaRPr b="1" sz="2000">
                <a:solidFill>
                  <a:schemeClr val="dk1"/>
                </a:solidFill>
                <a:latin typeface="Arial Narrow"/>
                <a:ea typeface="Arial Narrow"/>
                <a:cs typeface="Arial Narrow"/>
                <a:sym typeface="Arial Narrow"/>
              </a:endParaRPr>
            </a:p>
          </p:txBody>
        </p:sp>
      </p:grpSp>
      <p:sp>
        <p:nvSpPr>
          <p:cNvPr id="600" name="Google Shape;600;p14"/>
          <p:cNvSpPr txBox="1"/>
          <p:nvPr/>
        </p:nvSpPr>
        <p:spPr>
          <a:xfrm>
            <a:off x="-16906" y="4716016"/>
            <a:ext cx="2135310"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La variación porcentual con respecto al mismo periodo del año anterior aumentó en un 3,57%.</a:t>
            </a:r>
            <a:endParaRPr b="1" sz="1200">
              <a:solidFill>
                <a:schemeClr val="dk1"/>
              </a:solidFill>
              <a:latin typeface="Arial Narrow"/>
              <a:ea typeface="Arial Narrow"/>
              <a:cs typeface="Arial Narrow"/>
              <a:sym typeface="Arial Narrow"/>
            </a:endParaRPr>
          </a:p>
        </p:txBody>
      </p:sp>
      <p:sp>
        <p:nvSpPr>
          <p:cNvPr id="601" name="Google Shape;601;p14"/>
          <p:cNvSpPr/>
          <p:nvPr/>
        </p:nvSpPr>
        <p:spPr>
          <a:xfrm>
            <a:off x="2231041" y="2085526"/>
            <a:ext cx="4946011" cy="5078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050">
                <a:solidFill>
                  <a:schemeClr val="dk1"/>
                </a:solidFill>
                <a:latin typeface="Arial Narrow"/>
                <a:ea typeface="Arial Narrow"/>
                <a:cs typeface="Arial Narrow"/>
                <a:sym typeface="Arial Narrow"/>
              </a:rPr>
              <a:t>Figura. Comportamiento intoxicaciones. Medellín, a Periodo epidemiológico 10 acumulado  de 2017-2022. </a:t>
            </a:r>
            <a:endParaRPr/>
          </a:p>
        </p:txBody>
      </p:sp>
      <p:grpSp>
        <p:nvGrpSpPr>
          <p:cNvPr id="602" name="Google Shape;602;p14"/>
          <p:cNvGrpSpPr/>
          <p:nvPr/>
        </p:nvGrpSpPr>
        <p:grpSpPr>
          <a:xfrm>
            <a:off x="2448322" y="74775"/>
            <a:ext cx="3446504" cy="276999"/>
            <a:chOff x="2448322" y="74775"/>
            <a:chExt cx="3446504" cy="276999"/>
          </a:xfrm>
        </p:grpSpPr>
        <p:sp>
          <p:nvSpPr>
            <p:cNvPr id="603" name="Google Shape;603;p14"/>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604" name="Google Shape;604;p14"/>
            <p:cNvCxnSpPr>
              <a:stCxn id="603"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605" name="Google Shape;605;p14"/>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a:p>
          </p:txBody>
        </p:sp>
      </p:grpSp>
      <p:sp>
        <p:nvSpPr>
          <p:cNvPr id="606" name="Google Shape;606;p14"/>
          <p:cNvSpPr/>
          <p:nvPr/>
        </p:nvSpPr>
        <p:spPr>
          <a:xfrm>
            <a:off x="2223346" y="3706456"/>
            <a:ext cx="4961400" cy="360475"/>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607" name="Google Shape;607;p14"/>
          <p:cNvGrpSpPr/>
          <p:nvPr/>
        </p:nvGrpSpPr>
        <p:grpSpPr>
          <a:xfrm>
            <a:off x="2516904" y="3736932"/>
            <a:ext cx="3446504" cy="286016"/>
            <a:chOff x="2448322" y="-7125"/>
            <a:chExt cx="3446504" cy="286016"/>
          </a:xfrm>
        </p:grpSpPr>
        <p:sp>
          <p:nvSpPr>
            <p:cNvPr id="608" name="Google Shape;608;p14"/>
            <p:cNvSpPr/>
            <p:nvPr/>
          </p:nvSpPr>
          <p:spPr>
            <a:xfrm>
              <a:off x="2448322" y="17281"/>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609" name="Google Shape;609;p14"/>
            <p:cNvCxnSpPr>
              <a:stCxn id="608" idx="6"/>
            </p:cNvCxnSpPr>
            <p:nvPr/>
          </p:nvCxnSpPr>
          <p:spPr>
            <a:xfrm>
              <a:off x="2736354" y="148086"/>
              <a:ext cx="648000" cy="0"/>
            </a:xfrm>
            <a:prstGeom prst="straightConnector1">
              <a:avLst/>
            </a:prstGeom>
            <a:noFill/>
            <a:ln cap="flat" cmpd="sng" w="28575">
              <a:solidFill>
                <a:srgbClr val="C00000"/>
              </a:solidFill>
              <a:prstDash val="solid"/>
              <a:round/>
              <a:headEnd len="sm" w="sm" type="none"/>
              <a:tailEnd len="sm" w="sm" type="none"/>
            </a:ln>
          </p:spPr>
        </p:cxnSp>
        <p:sp>
          <p:nvSpPr>
            <p:cNvPr id="610" name="Google Shape;610;p14"/>
            <p:cNvSpPr txBox="1"/>
            <p:nvPr/>
          </p:nvSpPr>
          <p:spPr>
            <a:xfrm>
              <a:off x="3302538" y="-712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a:t>
              </a:r>
              <a:endParaRPr/>
            </a:p>
          </p:txBody>
        </p:sp>
      </p:grpSp>
      <p:sp>
        <p:nvSpPr>
          <p:cNvPr id="611" name="Google Shape;611;p14"/>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14 </a:t>
            </a:r>
            <a:endParaRPr b="1" sz="1050">
              <a:solidFill>
                <a:schemeClr val="dk1"/>
              </a:solidFill>
              <a:latin typeface="Arial Narrow"/>
              <a:ea typeface="Arial Narrow"/>
              <a:cs typeface="Arial Narrow"/>
              <a:sym typeface="Arial Narrow"/>
            </a:endParaRPr>
          </a:p>
        </p:txBody>
      </p:sp>
      <p:sp>
        <p:nvSpPr>
          <p:cNvPr id="612" name="Google Shape;612;p14"/>
          <p:cNvSpPr txBox="1"/>
          <p:nvPr>
            <p:ph type="ctrTitle"/>
          </p:nvPr>
        </p:nvSpPr>
        <p:spPr>
          <a:xfrm>
            <a:off x="-30096" y="177934"/>
            <a:ext cx="2208885" cy="400110"/>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000"/>
              <a:buFont typeface="Arial Narrow"/>
              <a:buNone/>
            </a:pPr>
            <a:r>
              <a:rPr b="1" lang="es-ES" sz="2000">
                <a:solidFill>
                  <a:srgbClr val="C00000"/>
                </a:solidFill>
                <a:latin typeface="Arial Narrow"/>
                <a:ea typeface="Arial Narrow"/>
                <a:cs typeface="Arial Narrow"/>
                <a:sym typeface="Arial Narrow"/>
              </a:rPr>
              <a:t>Intoxicaciones</a:t>
            </a:r>
            <a:endParaRPr/>
          </a:p>
        </p:txBody>
      </p:sp>
      <p:grpSp>
        <p:nvGrpSpPr>
          <p:cNvPr id="613" name="Google Shape;613;p14"/>
          <p:cNvGrpSpPr/>
          <p:nvPr/>
        </p:nvGrpSpPr>
        <p:grpSpPr>
          <a:xfrm>
            <a:off x="2274030" y="4873984"/>
            <a:ext cx="833825" cy="904648"/>
            <a:chOff x="1038433" y="1243369"/>
            <a:chExt cx="833825" cy="904648"/>
          </a:xfrm>
        </p:grpSpPr>
        <p:sp>
          <p:nvSpPr>
            <p:cNvPr id="614" name="Google Shape;614;p14"/>
            <p:cNvSpPr/>
            <p:nvPr/>
          </p:nvSpPr>
          <p:spPr>
            <a:xfrm>
              <a:off x="1038433" y="1520368"/>
              <a:ext cx="816918"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60,84%</a:t>
              </a:r>
              <a:endParaRPr b="1" sz="1600">
                <a:solidFill>
                  <a:schemeClr val="dk1"/>
                </a:solidFill>
                <a:latin typeface="Arial Narrow"/>
                <a:ea typeface="Arial Narrow"/>
                <a:cs typeface="Arial Narrow"/>
                <a:sym typeface="Arial Narrow"/>
              </a:endParaRPr>
            </a:p>
          </p:txBody>
        </p:sp>
        <p:sp>
          <p:nvSpPr>
            <p:cNvPr id="615" name="Google Shape;615;p14"/>
            <p:cNvSpPr/>
            <p:nvPr/>
          </p:nvSpPr>
          <p:spPr>
            <a:xfrm>
              <a:off x="1068833" y="1243369"/>
              <a:ext cx="80342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b="1" sz="1200" u="sng">
                <a:solidFill>
                  <a:srgbClr val="000000"/>
                </a:solidFill>
                <a:latin typeface="Arial Narrow"/>
                <a:ea typeface="Arial Narrow"/>
                <a:cs typeface="Arial Narrow"/>
                <a:sym typeface="Arial Narrow"/>
              </a:endParaRPr>
            </a:p>
          </p:txBody>
        </p:sp>
        <p:sp>
          <p:nvSpPr>
            <p:cNvPr id="616" name="Google Shape;616;p14"/>
            <p:cNvSpPr/>
            <p:nvPr/>
          </p:nvSpPr>
          <p:spPr>
            <a:xfrm>
              <a:off x="1064280" y="1871018"/>
              <a:ext cx="7906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741 casos</a:t>
              </a:r>
              <a:endParaRPr sz="1200">
                <a:solidFill>
                  <a:schemeClr val="dk1"/>
                </a:solidFill>
                <a:latin typeface="Calibri"/>
                <a:ea typeface="Calibri"/>
                <a:cs typeface="Calibri"/>
                <a:sym typeface="Calibri"/>
              </a:endParaRPr>
            </a:p>
          </p:txBody>
        </p:sp>
      </p:grpSp>
      <p:grpSp>
        <p:nvGrpSpPr>
          <p:cNvPr id="617" name="Google Shape;617;p14"/>
          <p:cNvGrpSpPr/>
          <p:nvPr/>
        </p:nvGrpSpPr>
        <p:grpSpPr>
          <a:xfrm>
            <a:off x="4522309" y="6596400"/>
            <a:ext cx="855577" cy="883043"/>
            <a:chOff x="1033171" y="8262441"/>
            <a:chExt cx="855577" cy="883043"/>
          </a:xfrm>
        </p:grpSpPr>
        <p:sp>
          <p:nvSpPr>
            <p:cNvPr id="618" name="Google Shape;618;p14"/>
            <p:cNvSpPr/>
            <p:nvPr/>
          </p:nvSpPr>
          <p:spPr>
            <a:xfrm>
              <a:off x="1068351" y="8535741"/>
              <a:ext cx="817939"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32,92%</a:t>
              </a:r>
              <a:endParaRPr b="1" sz="1600">
                <a:solidFill>
                  <a:schemeClr val="dk1"/>
                </a:solidFill>
                <a:latin typeface="Arial Narrow"/>
                <a:ea typeface="Arial Narrow"/>
                <a:cs typeface="Arial Narrow"/>
                <a:sym typeface="Arial Narrow"/>
              </a:endParaRPr>
            </a:p>
          </p:txBody>
        </p:sp>
        <p:sp>
          <p:nvSpPr>
            <p:cNvPr id="619" name="Google Shape;619;p14"/>
            <p:cNvSpPr/>
            <p:nvPr/>
          </p:nvSpPr>
          <p:spPr>
            <a:xfrm>
              <a:off x="1033171" y="8262441"/>
              <a:ext cx="85311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Vía pública</a:t>
              </a:r>
              <a:endParaRPr b="1" sz="1200" u="sng">
                <a:solidFill>
                  <a:srgbClr val="000000"/>
                </a:solidFill>
                <a:latin typeface="Arial Narrow"/>
                <a:ea typeface="Arial Narrow"/>
                <a:cs typeface="Arial Narrow"/>
                <a:sym typeface="Arial Narrow"/>
              </a:endParaRPr>
            </a:p>
          </p:txBody>
        </p:sp>
        <p:sp>
          <p:nvSpPr>
            <p:cNvPr id="620" name="Google Shape;620;p14"/>
            <p:cNvSpPr/>
            <p:nvPr/>
          </p:nvSpPr>
          <p:spPr>
            <a:xfrm>
              <a:off x="1098147" y="8868485"/>
              <a:ext cx="7906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401 casos</a:t>
              </a:r>
              <a:endParaRPr sz="1200">
                <a:solidFill>
                  <a:schemeClr val="dk1"/>
                </a:solidFill>
                <a:latin typeface="Calibri"/>
                <a:ea typeface="Calibri"/>
                <a:cs typeface="Calibri"/>
                <a:sym typeface="Calibri"/>
              </a:endParaRPr>
            </a:p>
          </p:txBody>
        </p:sp>
      </p:grpSp>
      <p:pic>
        <p:nvPicPr>
          <p:cNvPr id="621" name="Google Shape;621;p14"/>
          <p:cNvPicPr preferRelativeResize="0"/>
          <p:nvPr/>
        </p:nvPicPr>
        <p:blipFill rotWithShape="1">
          <a:blip r:embed="rId6">
            <a:alphaModFix/>
          </a:blip>
          <a:srcRect b="0" l="0" r="84474" t="10614"/>
          <a:stretch/>
        </p:blipFill>
        <p:spPr>
          <a:xfrm>
            <a:off x="2442384" y="4383828"/>
            <a:ext cx="542252" cy="529727"/>
          </a:xfrm>
          <a:prstGeom prst="rect">
            <a:avLst/>
          </a:prstGeom>
          <a:noFill/>
          <a:ln>
            <a:noFill/>
          </a:ln>
        </p:spPr>
      </p:pic>
      <p:sp>
        <p:nvSpPr>
          <p:cNvPr id="622" name="Google Shape;622;p14"/>
          <p:cNvSpPr/>
          <p:nvPr/>
        </p:nvSpPr>
        <p:spPr>
          <a:xfrm>
            <a:off x="26911" y="7668344"/>
            <a:ext cx="5556050" cy="3539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Secretaría Salud de Medellín</a:t>
            </a:r>
            <a:endParaRPr/>
          </a:p>
          <a:p>
            <a:pPr indent="0" lvl="0" marL="0" marR="0" rtl="0" algn="l">
              <a:spcBef>
                <a:spcPts val="0"/>
              </a:spcBef>
              <a:spcAft>
                <a:spcPts val="0"/>
              </a:spcAft>
              <a:buNone/>
            </a:pPr>
            <a:r>
              <a:rPr lang="es-ES" sz="1100">
                <a:solidFill>
                  <a:schemeClr val="dk1"/>
                </a:solidFill>
                <a:latin typeface="Arial Narrow"/>
                <a:ea typeface="Arial Narrow"/>
                <a:cs typeface="Arial Narrow"/>
                <a:sym typeface="Arial Narrow"/>
              </a:rPr>
              <a:t>Figura grupo de sustancia, intoxicaciones, a Periodo epidemiológico 10 acumulado. Medellín 2022</a:t>
            </a:r>
            <a:endParaRPr/>
          </a:p>
        </p:txBody>
      </p:sp>
      <p:grpSp>
        <p:nvGrpSpPr>
          <p:cNvPr id="623" name="Google Shape;623;p14"/>
          <p:cNvGrpSpPr/>
          <p:nvPr/>
        </p:nvGrpSpPr>
        <p:grpSpPr>
          <a:xfrm>
            <a:off x="4905808" y="4866208"/>
            <a:ext cx="877163" cy="894649"/>
            <a:chOff x="5265956" y="1265576"/>
            <a:chExt cx="877163" cy="894649"/>
          </a:xfrm>
        </p:grpSpPr>
        <p:sp>
          <p:nvSpPr>
            <p:cNvPr id="624" name="Google Shape;624;p14"/>
            <p:cNvSpPr/>
            <p:nvPr/>
          </p:nvSpPr>
          <p:spPr>
            <a:xfrm>
              <a:off x="5327048" y="1561312"/>
              <a:ext cx="781202"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10,10%</a:t>
              </a:r>
              <a:endParaRPr b="1" sz="1600">
                <a:solidFill>
                  <a:schemeClr val="dk1"/>
                </a:solidFill>
                <a:latin typeface="Arial Narrow"/>
                <a:ea typeface="Arial Narrow"/>
                <a:cs typeface="Arial Narrow"/>
                <a:sym typeface="Arial Narrow"/>
              </a:endParaRPr>
            </a:p>
          </p:txBody>
        </p:sp>
        <p:sp>
          <p:nvSpPr>
            <p:cNvPr id="625" name="Google Shape;625;p14"/>
            <p:cNvSpPr/>
            <p:nvPr/>
          </p:nvSpPr>
          <p:spPr>
            <a:xfrm>
              <a:off x="5265956" y="1265576"/>
              <a:ext cx="87716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&lt; de 5 años</a:t>
              </a:r>
              <a:endParaRPr b="1" sz="1200" u="sng">
                <a:solidFill>
                  <a:srgbClr val="000000"/>
                </a:solidFill>
                <a:latin typeface="Arial Narrow"/>
                <a:ea typeface="Arial Narrow"/>
                <a:cs typeface="Arial Narrow"/>
                <a:sym typeface="Arial Narrow"/>
              </a:endParaRPr>
            </a:p>
          </p:txBody>
        </p:sp>
        <p:sp>
          <p:nvSpPr>
            <p:cNvPr id="626" name="Google Shape;626;p14"/>
            <p:cNvSpPr/>
            <p:nvPr/>
          </p:nvSpPr>
          <p:spPr>
            <a:xfrm>
              <a:off x="5298050" y="1883226"/>
              <a:ext cx="7906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123 casos</a:t>
              </a:r>
              <a:endParaRPr sz="1200">
                <a:solidFill>
                  <a:schemeClr val="dk1"/>
                </a:solidFill>
                <a:latin typeface="Calibri"/>
                <a:ea typeface="Calibri"/>
                <a:cs typeface="Calibri"/>
                <a:sym typeface="Calibri"/>
              </a:endParaRPr>
            </a:p>
          </p:txBody>
        </p:sp>
      </p:grpSp>
      <p:grpSp>
        <p:nvGrpSpPr>
          <p:cNvPr id="627" name="Google Shape;627;p14"/>
          <p:cNvGrpSpPr/>
          <p:nvPr/>
        </p:nvGrpSpPr>
        <p:grpSpPr>
          <a:xfrm>
            <a:off x="5986396" y="4877806"/>
            <a:ext cx="1253869" cy="895160"/>
            <a:chOff x="2370037" y="3162904"/>
            <a:chExt cx="1253869" cy="895160"/>
          </a:xfrm>
        </p:grpSpPr>
        <p:sp>
          <p:nvSpPr>
            <p:cNvPr id="628" name="Google Shape;628;p14"/>
            <p:cNvSpPr/>
            <p:nvPr/>
          </p:nvSpPr>
          <p:spPr>
            <a:xfrm>
              <a:off x="2576066" y="3431176"/>
              <a:ext cx="874090"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Oral</a:t>
              </a:r>
              <a:endParaRPr b="1" sz="11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57,47%</a:t>
              </a:r>
              <a:endParaRPr b="1" sz="1600">
                <a:solidFill>
                  <a:schemeClr val="dk1"/>
                </a:solidFill>
                <a:latin typeface="Arial Narrow"/>
                <a:ea typeface="Arial Narrow"/>
                <a:cs typeface="Arial Narrow"/>
                <a:sym typeface="Arial Narrow"/>
              </a:endParaRPr>
            </a:p>
          </p:txBody>
        </p:sp>
        <p:sp>
          <p:nvSpPr>
            <p:cNvPr id="629" name="Google Shape;629;p14"/>
            <p:cNvSpPr/>
            <p:nvPr/>
          </p:nvSpPr>
          <p:spPr>
            <a:xfrm>
              <a:off x="2370037" y="3162904"/>
              <a:ext cx="1253869"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Vía de exposición</a:t>
              </a:r>
              <a:endParaRPr b="1" sz="1200" u="sng">
                <a:solidFill>
                  <a:srgbClr val="000000"/>
                </a:solidFill>
                <a:latin typeface="Arial Narrow"/>
                <a:ea typeface="Arial Narrow"/>
                <a:cs typeface="Arial Narrow"/>
                <a:sym typeface="Arial Narrow"/>
              </a:endParaRPr>
            </a:p>
          </p:txBody>
        </p:sp>
        <p:sp>
          <p:nvSpPr>
            <p:cNvPr id="630" name="Google Shape;630;p14"/>
            <p:cNvSpPr/>
            <p:nvPr/>
          </p:nvSpPr>
          <p:spPr>
            <a:xfrm>
              <a:off x="2716410" y="3781065"/>
              <a:ext cx="7906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700 casos</a:t>
              </a:r>
              <a:endParaRPr sz="1200">
                <a:solidFill>
                  <a:schemeClr val="dk1"/>
                </a:solidFill>
                <a:latin typeface="Calibri"/>
                <a:ea typeface="Calibri"/>
                <a:cs typeface="Calibri"/>
                <a:sym typeface="Calibri"/>
              </a:endParaRPr>
            </a:p>
          </p:txBody>
        </p:sp>
      </p:grpSp>
      <p:sp>
        <p:nvSpPr>
          <p:cNvPr id="631" name="Google Shape;631;p14"/>
          <p:cNvSpPr txBox="1"/>
          <p:nvPr/>
        </p:nvSpPr>
        <p:spPr>
          <a:xfrm>
            <a:off x="1989184" y="2911116"/>
            <a:ext cx="2331346"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Incidencia en población general x 100,000 habitantes</a:t>
            </a:r>
            <a:endParaRPr b="1" sz="1050">
              <a:solidFill>
                <a:schemeClr val="dk1"/>
              </a:solidFill>
              <a:latin typeface="Arial Narrow"/>
              <a:ea typeface="Arial Narrow"/>
              <a:cs typeface="Arial Narrow"/>
              <a:sym typeface="Arial Narrow"/>
            </a:endParaRPr>
          </a:p>
        </p:txBody>
      </p:sp>
      <p:sp>
        <p:nvSpPr>
          <p:cNvPr id="632" name="Google Shape;632;p14"/>
          <p:cNvSpPr txBox="1"/>
          <p:nvPr/>
        </p:nvSpPr>
        <p:spPr>
          <a:xfrm>
            <a:off x="2329383" y="3271156"/>
            <a:ext cx="1572867"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rgbClr val="C00000"/>
                </a:solidFill>
                <a:latin typeface="Arial Narrow"/>
                <a:ea typeface="Arial Narrow"/>
                <a:cs typeface="Arial Narrow"/>
                <a:sym typeface="Arial Narrow"/>
              </a:rPr>
              <a:t>46,61 * cada 100 mil</a:t>
            </a:r>
            <a:endParaRPr/>
          </a:p>
        </p:txBody>
      </p:sp>
      <p:sp>
        <p:nvSpPr>
          <p:cNvPr id="633" name="Google Shape;633;p14"/>
          <p:cNvSpPr txBox="1"/>
          <p:nvPr/>
        </p:nvSpPr>
        <p:spPr>
          <a:xfrm>
            <a:off x="4083293" y="2911116"/>
            <a:ext cx="1605389" cy="57708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Casos confirmados por laboratorio de intoxicación por metanol</a:t>
            </a:r>
            <a:endParaRPr b="1" sz="1050">
              <a:solidFill>
                <a:schemeClr val="dk1"/>
              </a:solidFill>
              <a:latin typeface="Arial Narrow"/>
              <a:ea typeface="Arial Narrow"/>
              <a:cs typeface="Arial Narrow"/>
              <a:sym typeface="Arial Narrow"/>
            </a:endParaRPr>
          </a:p>
        </p:txBody>
      </p:sp>
      <p:sp>
        <p:nvSpPr>
          <p:cNvPr id="634" name="Google Shape;634;p14"/>
          <p:cNvSpPr txBox="1"/>
          <p:nvPr/>
        </p:nvSpPr>
        <p:spPr>
          <a:xfrm>
            <a:off x="4703339" y="3449170"/>
            <a:ext cx="397866"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rgbClr val="C00000"/>
                </a:solidFill>
                <a:latin typeface="Arial Narrow"/>
                <a:ea typeface="Arial Narrow"/>
                <a:cs typeface="Arial Narrow"/>
                <a:sym typeface="Arial Narrow"/>
              </a:rPr>
              <a:t>0%</a:t>
            </a:r>
            <a:endParaRPr/>
          </a:p>
        </p:txBody>
      </p:sp>
      <p:sp>
        <p:nvSpPr>
          <p:cNvPr id="635" name="Google Shape;635;p14"/>
          <p:cNvSpPr/>
          <p:nvPr/>
        </p:nvSpPr>
        <p:spPr>
          <a:xfrm>
            <a:off x="2235549" y="2533188"/>
            <a:ext cx="4965349" cy="375138"/>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636" name="Google Shape;636;p14"/>
          <p:cNvGrpSpPr/>
          <p:nvPr/>
        </p:nvGrpSpPr>
        <p:grpSpPr>
          <a:xfrm>
            <a:off x="2424996" y="2603074"/>
            <a:ext cx="3446504" cy="276999"/>
            <a:chOff x="2448322" y="74775"/>
            <a:chExt cx="3446504" cy="276999"/>
          </a:xfrm>
        </p:grpSpPr>
        <p:sp>
          <p:nvSpPr>
            <p:cNvPr id="637" name="Google Shape;637;p14"/>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638" name="Google Shape;638;p14"/>
            <p:cNvCxnSpPr>
              <a:stCxn id="637"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639" name="Google Shape;639;p14"/>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Indicadores</a:t>
              </a:r>
              <a:endParaRPr/>
            </a:p>
          </p:txBody>
        </p:sp>
      </p:grpSp>
      <p:sp>
        <p:nvSpPr>
          <p:cNvPr id="640" name="Google Shape;640;p14"/>
          <p:cNvSpPr txBox="1"/>
          <p:nvPr/>
        </p:nvSpPr>
        <p:spPr>
          <a:xfrm>
            <a:off x="5894826" y="2920771"/>
            <a:ext cx="1282226" cy="57708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Proporción de brotes en población confinada</a:t>
            </a:r>
            <a:endParaRPr b="1" sz="1050">
              <a:solidFill>
                <a:schemeClr val="dk1"/>
              </a:solidFill>
              <a:latin typeface="Arial Narrow"/>
              <a:ea typeface="Arial Narrow"/>
              <a:cs typeface="Arial Narrow"/>
              <a:sym typeface="Arial Narrow"/>
            </a:endParaRPr>
          </a:p>
        </p:txBody>
      </p:sp>
      <p:pic>
        <p:nvPicPr>
          <p:cNvPr id="641" name="Google Shape;641;p14"/>
          <p:cNvPicPr preferRelativeResize="0"/>
          <p:nvPr/>
        </p:nvPicPr>
        <p:blipFill rotWithShape="1">
          <a:blip r:embed="rId7">
            <a:alphaModFix/>
          </a:blip>
          <a:srcRect b="0" l="0" r="0" t="14231"/>
          <a:stretch/>
        </p:blipFill>
        <p:spPr>
          <a:xfrm>
            <a:off x="4270803" y="4456042"/>
            <a:ext cx="508027" cy="482577"/>
          </a:xfrm>
          <a:prstGeom prst="rect">
            <a:avLst/>
          </a:prstGeom>
          <a:noFill/>
          <a:ln>
            <a:noFill/>
          </a:ln>
        </p:spPr>
      </p:pic>
      <p:pic>
        <p:nvPicPr>
          <p:cNvPr id="642" name="Google Shape;642;p14"/>
          <p:cNvPicPr preferRelativeResize="0"/>
          <p:nvPr/>
        </p:nvPicPr>
        <p:blipFill rotWithShape="1">
          <a:blip r:embed="rId8">
            <a:alphaModFix/>
          </a:blip>
          <a:srcRect b="0" l="0" r="0" t="0"/>
          <a:stretch/>
        </p:blipFill>
        <p:spPr>
          <a:xfrm>
            <a:off x="5094423" y="4375173"/>
            <a:ext cx="458010" cy="520466"/>
          </a:xfrm>
          <a:prstGeom prst="rect">
            <a:avLst/>
          </a:prstGeom>
          <a:noFill/>
          <a:ln>
            <a:noFill/>
          </a:ln>
        </p:spPr>
      </p:pic>
      <p:pic>
        <p:nvPicPr>
          <p:cNvPr id="643" name="Google Shape;643;p14"/>
          <p:cNvPicPr preferRelativeResize="0"/>
          <p:nvPr/>
        </p:nvPicPr>
        <p:blipFill rotWithShape="1">
          <a:blip r:embed="rId9">
            <a:alphaModFix/>
          </a:blip>
          <a:srcRect b="0" l="0" r="0" t="0"/>
          <a:stretch/>
        </p:blipFill>
        <p:spPr>
          <a:xfrm>
            <a:off x="6151745" y="4189418"/>
            <a:ext cx="935931" cy="713784"/>
          </a:xfrm>
          <a:prstGeom prst="rect">
            <a:avLst/>
          </a:prstGeom>
          <a:noFill/>
          <a:ln>
            <a:noFill/>
          </a:ln>
        </p:spPr>
      </p:pic>
      <p:pic>
        <p:nvPicPr>
          <p:cNvPr id="644" name="Google Shape;644;p14"/>
          <p:cNvPicPr preferRelativeResize="0"/>
          <p:nvPr/>
        </p:nvPicPr>
        <p:blipFill rotWithShape="1">
          <a:blip r:embed="rId10">
            <a:alphaModFix/>
          </a:blip>
          <a:srcRect b="0" l="0" r="0" t="0"/>
          <a:stretch/>
        </p:blipFill>
        <p:spPr>
          <a:xfrm>
            <a:off x="3802389" y="6025389"/>
            <a:ext cx="642392" cy="636332"/>
          </a:xfrm>
          <a:prstGeom prst="rect">
            <a:avLst/>
          </a:prstGeom>
          <a:noFill/>
          <a:ln>
            <a:noFill/>
          </a:ln>
        </p:spPr>
      </p:pic>
      <p:pic>
        <p:nvPicPr>
          <p:cNvPr id="645" name="Google Shape;645;p14"/>
          <p:cNvPicPr preferRelativeResize="0"/>
          <p:nvPr/>
        </p:nvPicPr>
        <p:blipFill rotWithShape="1">
          <a:blip r:embed="rId11">
            <a:alphaModFix/>
          </a:blip>
          <a:srcRect b="0" l="0" r="0" t="0"/>
          <a:stretch/>
        </p:blipFill>
        <p:spPr>
          <a:xfrm>
            <a:off x="4636123" y="6009827"/>
            <a:ext cx="623710" cy="601234"/>
          </a:xfrm>
          <a:prstGeom prst="rect">
            <a:avLst/>
          </a:prstGeom>
          <a:noFill/>
          <a:ln>
            <a:noFill/>
          </a:ln>
        </p:spPr>
      </p:pic>
      <p:grpSp>
        <p:nvGrpSpPr>
          <p:cNvPr id="646" name="Google Shape;646;p14"/>
          <p:cNvGrpSpPr/>
          <p:nvPr/>
        </p:nvGrpSpPr>
        <p:grpSpPr>
          <a:xfrm>
            <a:off x="3702805" y="6605790"/>
            <a:ext cx="823641" cy="882974"/>
            <a:chOff x="1073622" y="1243369"/>
            <a:chExt cx="823641" cy="882974"/>
          </a:xfrm>
        </p:grpSpPr>
        <p:sp>
          <p:nvSpPr>
            <p:cNvPr id="647" name="Google Shape;647;p14"/>
            <p:cNvSpPr/>
            <p:nvPr/>
          </p:nvSpPr>
          <p:spPr>
            <a:xfrm>
              <a:off x="1073622" y="1520368"/>
              <a:ext cx="781729"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45,16%</a:t>
              </a:r>
              <a:endParaRPr b="1" sz="1600">
                <a:solidFill>
                  <a:schemeClr val="dk1"/>
                </a:solidFill>
                <a:latin typeface="Arial Narrow"/>
                <a:ea typeface="Arial Narrow"/>
                <a:cs typeface="Arial Narrow"/>
                <a:sym typeface="Arial Narrow"/>
              </a:endParaRPr>
            </a:p>
          </p:txBody>
        </p:sp>
        <p:sp>
          <p:nvSpPr>
            <p:cNvPr id="648" name="Google Shape;648;p14"/>
            <p:cNvSpPr/>
            <p:nvPr/>
          </p:nvSpPr>
          <p:spPr>
            <a:xfrm>
              <a:off x="1180698" y="1243369"/>
              <a:ext cx="55015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rgbClr val="000000"/>
                  </a:solidFill>
                  <a:latin typeface="Arial Narrow"/>
                  <a:ea typeface="Arial Narrow"/>
                  <a:cs typeface="Arial Narrow"/>
                  <a:sym typeface="Arial Narrow"/>
                </a:rPr>
                <a:t>Hogar</a:t>
              </a:r>
              <a:endParaRPr/>
            </a:p>
          </p:txBody>
        </p:sp>
        <p:sp>
          <p:nvSpPr>
            <p:cNvPr id="649" name="Google Shape;649;p14"/>
            <p:cNvSpPr/>
            <p:nvPr/>
          </p:nvSpPr>
          <p:spPr>
            <a:xfrm>
              <a:off x="1073623" y="1849344"/>
              <a:ext cx="82364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550 casos</a:t>
              </a:r>
              <a:endParaRPr sz="1200">
                <a:solidFill>
                  <a:schemeClr val="dk1"/>
                </a:solidFill>
                <a:latin typeface="Calibri"/>
                <a:ea typeface="Calibri"/>
                <a:cs typeface="Calibri"/>
                <a:sym typeface="Calibri"/>
              </a:endParaRPr>
            </a:p>
          </p:txBody>
        </p:sp>
      </p:grpSp>
      <p:grpSp>
        <p:nvGrpSpPr>
          <p:cNvPr id="650" name="Google Shape;650;p14"/>
          <p:cNvGrpSpPr/>
          <p:nvPr/>
        </p:nvGrpSpPr>
        <p:grpSpPr>
          <a:xfrm>
            <a:off x="4013888" y="4872449"/>
            <a:ext cx="904415" cy="883043"/>
            <a:chOff x="1033171" y="8262441"/>
            <a:chExt cx="904415" cy="883043"/>
          </a:xfrm>
        </p:grpSpPr>
        <p:sp>
          <p:nvSpPr>
            <p:cNvPr id="651" name="Google Shape;651;p14"/>
            <p:cNvSpPr/>
            <p:nvPr/>
          </p:nvSpPr>
          <p:spPr>
            <a:xfrm>
              <a:off x="1073490" y="8535741"/>
              <a:ext cx="826840"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14,12%</a:t>
              </a:r>
              <a:endParaRPr b="1" sz="1600">
                <a:solidFill>
                  <a:schemeClr val="dk1"/>
                </a:solidFill>
                <a:latin typeface="Arial Narrow"/>
                <a:ea typeface="Arial Narrow"/>
                <a:cs typeface="Arial Narrow"/>
                <a:sym typeface="Arial Narrow"/>
              </a:endParaRPr>
            </a:p>
          </p:txBody>
        </p:sp>
        <p:sp>
          <p:nvSpPr>
            <p:cNvPr id="652" name="Google Shape;652;p14"/>
            <p:cNvSpPr/>
            <p:nvPr/>
          </p:nvSpPr>
          <p:spPr>
            <a:xfrm>
              <a:off x="1033171" y="8262441"/>
              <a:ext cx="86754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5 a 18 años</a:t>
              </a:r>
              <a:endParaRPr b="1" sz="1200" u="sng">
                <a:solidFill>
                  <a:srgbClr val="000000"/>
                </a:solidFill>
                <a:latin typeface="Arial Narrow"/>
                <a:ea typeface="Arial Narrow"/>
                <a:cs typeface="Arial Narrow"/>
                <a:sym typeface="Arial Narrow"/>
              </a:endParaRPr>
            </a:p>
          </p:txBody>
        </p:sp>
        <p:sp>
          <p:nvSpPr>
            <p:cNvPr id="653" name="Google Shape;653;p14"/>
            <p:cNvSpPr/>
            <p:nvPr/>
          </p:nvSpPr>
          <p:spPr>
            <a:xfrm>
              <a:off x="1146985" y="8868485"/>
              <a:ext cx="7906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172 casos</a:t>
              </a:r>
              <a:endParaRPr sz="1200">
                <a:solidFill>
                  <a:schemeClr val="dk1"/>
                </a:solidFill>
                <a:latin typeface="Calibri"/>
                <a:ea typeface="Calibri"/>
                <a:cs typeface="Calibri"/>
                <a:sym typeface="Calibri"/>
              </a:endParaRPr>
            </a:p>
          </p:txBody>
        </p:sp>
      </p:grpSp>
      <p:pic>
        <p:nvPicPr>
          <p:cNvPr id="654" name="Google Shape;654;p14"/>
          <p:cNvPicPr preferRelativeResize="0"/>
          <p:nvPr/>
        </p:nvPicPr>
        <p:blipFill rotWithShape="1">
          <a:blip r:embed="rId12">
            <a:alphaModFix/>
          </a:blip>
          <a:srcRect b="0" l="0" r="0" t="0"/>
          <a:stretch/>
        </p:blipFill>
        <p:spPr>
          <a:xfrm>
            <a:off x="6454409" y="5996223"/>
            <a:ext cx="687960" cy="663390"/>
          </a:xfrm>
          <a:prstGeom prst="rect">
            <a:avLst/>
          </a:prstGeom>
          <a:noFill/>
          <a:ln>
            <a:noFill/>
          </a:ln>
        </p:spPr>
      </p:pic>
      <p:grpSp>
        <p:nvGrpSpPr>
          <p:cNvPr id="655" name="Google Shape;655;p14"/>
          <p:cNvGrpSpPr/>
          <p:nvPr/>
        </p:nvGrpSpPr>
        <p:grpSpPr>
          <a:xfrm>
            <a:off x="6383433" y="6588420"/>
            <a:ext cx="774775" cy="903208"/>
            <a:chOff x="5327048" y="1270665"/>
            <a:chExt cx="774775" cy="903208"/>
          </a:xfrm>
        </p:grpSpPr>
        <p:sp>
          <p:nvSpPr>
            <p:cNvPr id="656" name="Google Shape;656;p14"/>
            <p:cNvSpPr/>
            <p:nvPr/>
          </p:nvSpPr>
          <p:spPr>
            <a:xfrm>
              <a:off x="5327048" y="1561312"/>
              <a:ext cx="740068"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6,32%</a:t>
              </a:r>
              <a:endParaRPr b="1" sz="1600">
                <a:solidFill>
                  <a:schemeClr val="dk1"/>
                </a:solidFill>
                <a:latin typeface="Arial Narrow"/>
                <a:ea typeface="Arial Narrow"/>
                <a:cs typeface="Arial Narrow"/>
                <a:sym typeface="Arial Narrow"/>
              </a:endParaRPr>
            </a:p>
          </p:txBody>
        </p:sp>
        <p:sp>
          <p:nvSpPr>
            <p:cNvPr id="657" name="Google Shape;657;p14"/>
            <p:cNvSpPr/>
            <p:nvPr/>
          </p:nvSpPr>
          <p:spPr>
            <a:xfrm>
              <a:off x="5338616" y="1270665"/>
              <a:ext cx="66986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Trabajo </a:t>
              </a:r>
              <a:endParaRPr b="1" sz="1200" u="sng">
                <a:solidFill>
                  <a:srgbClr val="000000"/>
                </a:solidFill>
                <a:latin typeface="Arial Narrow"/>
                <a:ea typeface="Arial Narrow"/>
                <a:cs typeface="Arial Narrow"/>
                <a:sym typeface="Arial Narrow"/>
              </a:endParaRPr>
            </a:p>
          </p:txBody>
        </p:sp>
        <p:sp>
          <p:nvSpPr>
            <p:cNvPr id="658" name="Google Shape;658;p14"/>
            <p:cNvSpPr/>
            <p:nvPr/>
          </p:nvSpPr>
          <p:spPr>
            <a:xfrm>
              <a:off x="5381754" y="1896874"/>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77 casos</a:t>
              </a:r>
              <a:endParaRPr sz="1200">
                <a:solidFill>
                  <a:schemeClr val="dk1"/>
                </a:solidFill>
                <a:latin typeface="Calibri"/>
                <a:ea typeface="Calibri"/>
                <a:cs typeface="Calibri"/>
                <a:sym typeface="Calibri"/>
              </a:endParaRPr>
            </a:p>
          </p:txBody>
        </p:sp>
      </p:grpSp>
      <p:pic>
        <p:nvPicPr>
          <p:cNvPr id="659" name="Google Shape;659;p14"/>
          <p:cNvPicPr preferRelativeResize="0"/>
          <p:nvPr/>
        </p:nvPicPr>
        <p:blipFill rotWithShape="1">
          <a:blip r:embed="rId13">
            <a:alphaModFix/>
          </a:blip>
          <a:srcRect b="0" l="0" r="0" t="0"/>
          <a:stretch/>
        </p:blipFill>
        <p:spPr>
          <a:xfrm>
            <a:off x="5600783" y="6036718"/>
            <a:ext cx="493788" cy="633211"/>
          </a:xfrm>
          <a:prstGeom prst="rect">
            <a:avLst/>
          </a:prstGeom>
          <a:noFill/>
          <a:ln>
            <a:noFill/>
          </a:ln>
        </p:spPr>
      </p:pic>
      <p:grpSp>
        <p:nvGrpSpPr>
          <p:cNvPr id="660" name="Google Shape;660;p14"/>
          <p:cNvGrpSpPr/>
          <p:nvPr/>
        </p:nvGrpSpPr>
        <p:grpSpPr>
          <a:xfrm>
            <a:off x="5309646" y="6613815"/>
            <a:ext cx="1144763" cy="895160"/>
            <a:chOff x="2420491" y="3162904"/>
            <a:chExt cx="1144763" cy="895160"/>
          </a:xfrm>
        </p:grpSpPr>
        <p:sp>
          <p:nvSpPr>
            <p:cNvPr id="661" name="Google Shape;661;p14"/>
            <p:cNvSpPr/>
            <p:nvPr/>
          </p:nvSpPr>
          <p:spPr>
            <a:xfrm>
              <a:off x="2609254" y="3431176"/>
              <a:ext cx="733607"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9,36%</a:t>
              </a:r>
              <a:endParaRPr b="1" sz="1600">
                <a:solidFill>
                  <a:schemeClr val="dk1"/>
                </a:solidFill>
                <a:latin typeface="Arial Narrow"/>
                <a:ea typeface="Arial Narrow"/>
                <a:cs typeface="Arial Narrow"/>
                <a:sym typeface="Arial Narrow"/>
              </a:endParaRPr>
            </a:p>
          </p:txBody>
        </p:sp>
        <p:sp>
          <p:nvSpPr>
            <p:cNvPr id="662" name="Google Shape;662;p14"/>
            <p:cNvSpPr/>
            <p:nvPr/>
          </p:nvSpPr>
          <p:spPr>
            <a:xfrm>
              <a:off x="2420491" y="3162904"/>
              <a:ext cx="1144763"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Bares/Tabernas</a:t>
              </a:r>
              <a:endParaRPr b="1" sz="1200" u="sng">
                <a:solidFill>
                  <a:srgbClr val="000000"/>
                </a:solidFill>
                <a:latin typeface="Arial Narrow"/>
                <a:ea typeface="Arial Narrow"/>
                <a:cs typeface="Arial Narrow"/>
                <a:sym typeface="Arial Narrow"/>
              </a:endParaRPr>
            </a:p>
          </p:txBody>
        </p:sp>
        <p:sp>
          <p:nvSpPr>
            <p:cNvPr id="663" name="Google Shape;663;p14"/>
            <p:cNvSpPr/>
            <p:nvPr/>
          </p:nvSpPr>
          <p:spPr>
            <a:xfrm>
              <a:off x="2606048" y="3781065"/>
              <a:ext cx="783676"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114 casos</a:t>
              </a:r>
              <a:endParaRPr sz="1200">
                <a:solidFill>
                  <a:schemeClr val="dk1"/>
                </a:solidFill>
                <a:latin typeface="Calibri"/>
                <a:ea typeface="Calibri"/>
                <a:cs typeface="Calibri"/>
                <a:sym typeface="Calibri"/>
              </a:endParaRPr>
            </a:p>
          </p:txBody>
        </p:sp>
      </p:grpSp>
      <p:sp>
        <p:nvSpPr>
          <p:cNvPr id="664" name="Google Shape;664;p14"/>
          <p:cNvSpPr txBox="1"/>
          <p:nvPr/>
        </p:nvSpPr>
        <p:spPr>
          <a:xfrm>
            <a:off x="5902928" y="3440403"/>
            <a:ext cx="1239442"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rgbClr val="C00000"/>
                </a:solidFill>
                <a:latin typeface="Arial Narrow"/>
                <a:ea typeface="Arial Narrow"/>
                <a:cs typeface="Arial Narrow"/>
                <a:sym typeface="Arial Narrow"/>
              </a:rPr>
              <a:t>No hubo casos</a:t>
            </a:r>
            <a:endParaRPr/>
          </a:p>
        </p:txBody>
      </p:sp>
      <p:grpSp>
        <p:nvGrpSpPr>
          <p:cNvPr id="665" name="Google Shape;665;p14"/>
          <p:cNvGrpSpPr/>
          <p:nvPr/>
        </p:nvGrpSpPr>
        <p:grpSpPr>
          <a:xfrm>
            <a:off x="2405662" y="4024402"/>
            <a:ext cx="2480324" cy="436842"/>
            <a:chOff x="3054754" y="484500"/>
            <a:chExt cx="2375609" cy="436842"/>
          </a:xfrm>
        </p:grpSpPr>
        <p:sp>
          <p:nvSpPr>
            <p:cNvPr id="666" name="Google Shape;666;p14"/>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667" name="Google Shape;667;p14"/>
            <p:cNvSpPr txBox="1"/>
            <p:nvPr/>
          </p:nvSpPr>
          <p:spPr>
            <a:xfrm>
              <a:off x="3054754" y="484500"/>
              <a:ext cx="2339087"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Sexo y Edad</a:t>
              </a:r>
              <a:endParaRPr/>
            </a:p>
          </p:txBody>
        </p:sp>
      </p:grpSp>
      <p:grpSp>
        <p:nvGrpSpPr>
          <p:cNvPr id="668" name="Google Shape;668;p14"/>
          <p:cNvGrpSpPr/>
          <p:nvPr/>
        </p:nvGrpSpPr>
        <p:grpSpPr>
          <a:xfrm>
            <a:off x="3861366" y="5640349"/>
            <a:ext cx="3281002" cy="436842"/>
            <a:chOff x="3054754" y="484500"/>
            <a:chExt cx="2375609" cy="436842"/>
          </a:xfrm>
        </p:grpSpPr>
        <p:sp>
          <p:nvSpPr>
            <p:cNvPr id="669" name="Google Shape;669;p14"/>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670" name="Google Shape;670;p14"/>
            <p:cNvSpPr txBox="1"/>
            <p:nvPr/>
          </p:nvSpPr>
          <p:spPr>
            <a:xfrm>
              <a:off x="3054754" y="484500"/>
              <a:ext cx="2339087"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Lugar de exposición</a:t>
              </a:r>
              <a:endParaRPr/>
            </a:p>
          </p:txBody>
        </p:sp>
      </p:grpSp>
      <p:sp>
        <p:nvSpPr>
          <p:cNvPr id="671" name="Google Shape;671;p14"/>
          <p:cNvSpPr/>
          <p:nvPr/>
        </p:nvSpPr>
        <p:spPr>
          <a:xfrm>
            <a:off x="-11503" y="8429079"/>
            <a:ext cx="7135004" cy="64633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200">
                <a:solidFill>
                  <a:srgbClr val="FF0000"/>
                </a:solidFill>
                <a:latin typeface="Arial Narrow"/>
                <a:ea typeface="Arial Narrow"/>
                <a:cs typeface="Arial Narrow"/>
                <a:sym typeface="Arial Narrow"/>
              </a:rPr>
              <a:t>El comportamiento de la notificación tuvo un aumento del 3,57% respecto al mismo periodo del año anterior.</a:t>
            </a:r>
            <a:endParaRPr/>
          </a:p>
          <a:p>
            <a:pPr indent="0" lvl="0" marL="0" marR="0" rtl="0" algn="just">
              <a:spcBef>
                <a:spcPts val="0"/>
              </a:spcBef>
              <a:spcAft>
                <a:spcPts val="0"/>
              </a:spcAft>
              <a:buNone/>
            </a:pPr>
            <a:r>
              <a:rPr lang="es-ES" sz="1200">
                <a:solidFill>
                  <a:srgbClr val="FF0000"/>
                </a:solidFill>
                <a:latin typeface="Arial Narrow"/>
                <a:ea typeface="Arial Narrow"/>
                <a:cs typeface="Arial Narrow"/>
                <a:sym typeface="Arial Narrow"/>
              </a:rPr>
              <a:t>Alrededor del 57,22% de las notificaciones relacionadas con las intoxicaciones corresponden aquellas notificadas por sustancias psicoactivas, principalmente en los hombres y dichas exposiciones ocurrieron en el hogar. </a:t>
            </a:r>
            <a:endParaRPr sz="1200">
              <a:solidFill>
                <a:srgbClr val="FF0000"/>
              </a:solidFill>
              <a:latin typeface="Arial Narrow"/>
              <a:ea typeface="Arial Narrow"/>
              <a:cs typeface="Arial Narrow"/>
              <a:sym typeface="Arial Narrow"/>
            </a:endParaRPr>
          </a:p>
        </p:txBody>
      </p:sp>
      <p:sp>
        <p:nvSpPr>
          <p:cNvPr id="672" name="Google Shape;672;p14"/>
          <p:cNvSpPr/>
          <p:nvPr/>
        </p:nvSpPr>
        <p:spPr>
          <a:xfrm>
            <a:off x="-1849" y="8013308"/>
            <a:ext cx="7200900" cy="310824"/>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673" name="Google Shape;673;p14"/>
          <p:cNvGrpSpPr/>
          <p:nvPr/>
        </p:nvGrpSpPr>
        <p:grpSpPr>
          <a:xfrm>
            <a:off x="93859" y="8056850"/>
            <a:ext cx="3446504" cy="276999"/>
            <a:chOff x="2448322" y="33831"/>
            <a:chExt cx="3446504" cy="276999"/>
          </a:xfrm>
        </p:grpSpPr>
        <p:sp>
          <p:nvSpPr>
            <p:cNvPr id="674" name="Google Shape;674;p14"/>
            <p:cNvSpPr/>
            <p:nvPr/>
          </p:nvSpPr>
          <p:spPr>
            <a:xfrm>
              <a:off x="2448322" y="33831"/>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675" name="Google Shape;675;p14"/>
            <p:cNvCxnSpPr>
              <a:stCxn id="674" idx="6"/>
            </p:cNvCxnSpPr>
            <p:nvPr/>
          </p:nvCxnSpPr>
          <p:spPr>
            <a:xfrm>
              <a:off x="2736354" y="164636"/>
              <a:ext cx="648000" cy="0"/>
            </a:xfrm>
            <a:prstGeom prst="straightConnector1">
              <a:avLst/>
            </a:prstGeom>
            <a:noFill/>
            <a:ln cap="flat" cmpd="sng" w="28575">
              <a:solidFill>
                <a:srgbClr val="C00000"/>
              </a:solidFill>
              <a:prstDash val="solid"/>
              <a:round/>
              <a:headEnd len="sm" w="sm" type="none"/>
              <a:tailEnd len="sm" w="sm" type="none"/>
            </a:ln>
          </p:spPr>
        </p:cxnSp>
        <p:sp>
          <p:nvSpPr>
            <p:cNvPr id="676" name="Google Shape;676;p14"/>
            <p:cNvSpPr txBox="1"/>
            <p:nvPr/>
          </p:nvSpPr>
          <p:spPr>
            <a:xfrm>
              <a:off x="3302538" y="33831"/>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Consideraciones técnicas</a:t>
              </a:r>
              <a:endParaRPr/>
            </a:p>
          </p:txBody>
        </p:sp>
      </p:grpSp>
      <p:grpSp>
        <p:nvGrpSpPr>
          <p:cNvPr id="677" name="Google Shape;677;p14"/>
          <p:cNvGrpSpPr/>
          <p:nvPr/>
        </p:nvGrpSpPr>
        <p:grpSpPr>
          <a:xfrm>
            <a:off x="3132741" y="4419182"/>
            <a:ext cx="879488" cy="1377146"/>
            <a:chOff x="1708524" y="1209162"/>
            <a:chExt cx="1075155" cy="1830651"/>
          </a:xfrm>
        </p:grpSpPr>
        <p:sp>
          <p:nvSpPr>
            <p:cNvPr id="678" name="Google Shape;678;p14"/>
            <p:cNvSpPr/>
            <p:nvPr/>
          </p:nvSpPr>
          <p:spPr>
            <a:xfrm>
              <a:off x="1708524" y="2181418"/>
              <a:ext cx="966980" cy="442799"/>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39,16%</a:t>
              </a:r>
              <a:endParaRPr b="1" sz="1600">
                <a:solidFill>
                  <a:schemeClr val="dk1"/>
                </a:solidFill>
                <a:latin typeface="Arial Narrow"/>
                <a:ea typeface="Arial Narrow"/>
                <a:cs typeface="Arial Narrow"/>
                <a:sym typeface="Arial Narrow"/>
              </a:endParaRPr>
            </a:p>
          </p:txBody>
        </p:sp>
        <p:sp>
          <p:nvSpPr>
            <p:cNvPr id="679" name="Google Shape;679;p14"/>
            <p:cNvSpPr/>
            <p:nvPr/>
          </p:nvSpPr>
          <p:spPr>
            <a:xfrm>
              <a:off x="1715245" y="1803779"/>
              <a:ext cx="78098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b="1" sz="1200" u="sng">
                <a:solidFill>
                  <a:srgbClr val="000000"/>
                </a:solidFill>
                <a:latin typeface="Arial Narrow"/>
                <a:ea typeface="Arial Narrow"/>
                <a:cs typeface="Arial Narrow"/>
                <a:sym typeface="Arial Narrow"/>
              </a:endParaRPr>
            </a:p>
          </p:txBody>
        </p:sp>
        <p:sp>
          <p:nvSpPr>
            <p:cNvPr id="680" name="Google Shape;680;p14"/>
            <p:cNvSpPr/>
            <p:nvPr/>
          </p:nvSpPr>
          <p:spPr>
            <a:xfrm>
              <a:off x="1817186" y="2671596"/>
              <a:ext cx="966493" cy="36821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477 casos</a:t>
              </a:r>
              <a:endParaRPr sz="1200">
                <a:solidFill>
                  <a:schemeClr val="dk1"/>
                </a:solidFill>
                <a:latin typeface="Calibri"/>
                <a:ea typeface="Calibri"/>
                <a:cs typeface="Calibri"/>
                <a:sym typeface="Calibri"/>
              </a:endParaRPr>
            </a:p>
          </p:txBody>
        </p:sp>
        <p:pic>
          <p:nvPicPr>
            <p:cNvPr id="681" name="Google Shape;681;p14"/>
            <p:cNvPicPr preferRelativeResize="0"/>
            <p:nvPr/>
          </p:nvPicPr>
          <p:blipFill rotWithShape="1">
            <a:blip r:embed="rId6">
              <a:alphaModFix/>
            </a:blip>
            <a:srcRect b="0" l="29313" r="56038" t="7366"/>
            <a:stretch/>
          </p:blipFill>
          <p:spPr>
            <a:xfrm>
              <a:off x="1875394" y="1209162"/>
              <a:ext cx="530003" cy="699844"/>
            </a:xfrm>
            <a:prstGeom prst="rect">
              <a:avLst/>
            </a:prstGeom>
            <a:noFill/>
            <a:ln>
              <a:noFill/>
            </a:ln>
          </p:spPr>
        </p:pic>
      </p:grpSp>
      <p:pic>
        <p:nvPicPr>
          <p:cNvPr id="682" name="Google Shape;682;p14"/>
          <p:cNvPicPr preferRelativeResize="0"/>
          <p:nvPr/>
        </p:nvPicPr>
        <p:blipFill rotWithShape="1">
          <a:blip r:embed="rId14">
            <a:alphaModFix/>
          </a:blip>
          <a:srcRect b="0" l="0" r="0" t="0"/>
          <a:stretch/>
        </p:blipFill>
        <p:spPr>
          <a:xfrm>
            <a:off x="2267401" y="367437"/>
            <a:ext cx="4874968" cy="1724408"/>
          </a:xfrm>
          <a:prstGeom prst="rect">
            <a:avLst/>
          </a:prstGeom>
          <a:noFill/>
          <a:ln>
            <a:noFill/>
          </a:ln>
        </p:spPr>
      </p:pic>
      <p:pic>
        <p:nvPicPr>
          <p:cNvPr id="683" name="Google Shape;683;p14"/>
          <p:cNvPicPr preferRelativeResize="0"/>
          <p:nvPr/>
        </p:nvPicPr>
        <p:blipFill rotWithShape="1">
          <a:blip r:embed="rId15">
            <a:alphaModFix/>
          </a:blip>
          <a:srcRect b="0" l="0" r="0" t="0"/>
          <a:stretch/>
        </p:blipFill>
        <p:spPr>
          <a:xfrm>
            <a:off x="25082" y="5720627"/>
            <a:ext cx="3559444" cy="199083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7" name="Shape 687"/>
        <p:cNvGrpSpPr/>
        <p:nvPr/>
      </p:nvGrpSpPr>
      <p:grpSpPr>
        <a:xfrm>
          <a:off x="0" y="0"/>
          <a:ext cx="0" cy="0"/>
          <a:chOff x="0" y="0"/>
          <a:chExt cx="0" cy="0"/>
        </a:xfrm>
      </p:grpSpPr>
      <p:pic>
        <p:nvPicPr>
          <p:cNvPr id="688" name="Google Shape;688;p15"/>
          <p:cNvPicPr preferRelativeResize="0"/>
          <p:nvPr/>
        </p:nvPicPr>
        <p:blipFill rotWithShape="1">
          <a:blip r:embed="rId3">
            <a:alphaModFix/>
          </a:blip>
          <a:srcRect b="0" l="0" r="0" t="75483"/>
          <a:stretch/>
        </p:blipFill>
        <p:spPr>
          <a:xfrm>
            <a:off x="568" y="4771410"/>
            <a:ext cx="2180731" cy="1439461"/>
          </a:xfrm>
          <a:prstGeom prst="rect">
            <a:avLst/>
          </a:prstGeom>
          <a:noFill/>
          <a:ln>
            <a:noFill/>
          </a:ln>
        </p:spPr>
      </p:pic>
      <p:pic>
        <p:nvPicPr>
          <p:cNvPr id="689" name="Google Shape;689;p15"/>
          <p:cNvPicPr preferRelativeResize="0"/>
          <p:nvPr/>
        </p:nvPicPr>
        <p:blipFill rotWithShape="1">
          <a:blip r:embed="rId4">
            <a:alphaModFix/>
          </a:blip>
          <a:srcRect b="0" l="0" r="0" t="0"/>
          <a:stretch/>
        </p:blipFill>
        <p:spPr>
          <a:xfrm>
            <a:off x="-14180" y="0"/>
            <a:ext cx="2166585" cy="2824178"/>
          </a:xfrm>
          <a:prstGeom prst="rect">
            <a:avLst/>
          </a:prstGeom>
          <a:noFill/>
          <a:ln>
            <a:noFill/>
          </a:ln>
        </p:spPr>
      </p:pic>
      <p:pic>
        <p:nvPicPr>
          <p:cNvPr id="690" name="Google Shape;690;p15"/>
          <p:cNvPicPr preferRelativeResize="0"/>
          <p:nvPr/>
        </p:nvPicPr>
        <p:blipFill rotWithShape="1">
          <a:blip r:embed="rId3">
            <a:alphaModFix/>
          </a:blip>
          <a:srcRect b="0" l="0" r="0" t="51431"/>
          <a:stretch/>
        </p:blipFill>
        <p:spPr>
          <a:xfrm>
            <a:off x="0" y="2824178"/>
            <a:ext cx="2180731" cy="2851629"/>
          </a:xfrm>
          <a:prstGeom prst="rect">
            <a:avLst/>
          </a:prstGeom>
          <a:noFill/>
          <a:ln>
            <a:noFill/>
          </a:ln>
        </p:spPr>
      </p:pic>
      <p:sp>
        <p:nvSpPr>
          <p:cNvPr id="691" name="Google Shape;691;p15"/>
          <p:cNvSpPr txBox="1"/>
          <p:nvPr/>
        </p:nvSpPr>
        <p:spPr>
          <a:xfrm>
            <a:off x="-28154" y="2367583"/>
            <a:ext cx="225149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10 - 2022</a:t>
            </a:r>
            <a:endParaRPr/>
          </a:p>
        </p:txBody>
      </p:sp>
      <p:grpSp>
        <p:nvGrpSpPr>
          <p:cNvPr id="692" name="Google Shape;692;p15"/>
          <p:cNvGrpSpPr/>
          <p:nvPr/>
        </p:nvGrpSpPr>
        <p:grpSpPr>
          <a:xfrm>
            <a:off x="144066" y="4161193"/>
            <a:ext cx="1892650" cy="488476"/>
            <a:chOff x="2397524" y="3379972"/>
            <a:chExt cx="4508500" cy="904875"/>
          </a:xfrm>
        </p:grpSpPr>
        <p:pic>
          <p:nvPicPr>
            <p:cNvPr id="693" name="Google Shape;693;p15"/>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694" name="Google Shape;694;p15"/>
            <p:cNvSpPr txBox="1"/>
            <p:nvPr/>
          </p:nvSpPr>
          <p:spPr>
            <a:xfrm>
              <a:off x="3317545" y="3478755"/>
              <a:ext cx="1593562" cy="68416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chemeClr val="dk1"/>
                  </a:solidFill>
                  <a:latin typeface="Arial Narrow"/>
                  <a:ea typeface="Arial Narrow"/>
                  <a:cs typeface="Arial Narrow"/>
                  <a:sym typeface="Arial Narrow"/>
                </a:rPr>
                <a:t>542</a:t>
              </a:r>
              <a:endParaRPr b="1" sz="1800">
                <a:solidFill>
                  <a:schemeClr val="dk1"/>
                </a:solidFill>
                <a:latin typeface="Arial Narrow"/>
                <a:ea typeface="Arial Narrow"/>
                <a:cs typeface="Arial Narrow"/>
                <a:sym typeface="Arial Narrow"/>
              </a:endParaRPr>
            </a:p>
          </p:txBody>
        </p:sp>
      </p:grpSp>
      <p:grpSp>
        <p:nvGrpSpPr>
          <p:cNvPr id="695" name="Google Shape;695;p15"/>
          <p:cNvGrpSpPr/>
          <p:nvPr/>
        </p:nvGrpSpPr>
        <p:grpSpPr>
          <a:xfrm>
            <a:off x="2448322" y="74775"/>
            <a:ext cx="3446504" cy="276999"/>
            <a:chOff x="2448322" y="74775"/>
            <a:chExt cx="3446504" cy="276999"/>
          </a:xfrm>
        </p:grpSpPr>
        <p:sp>
          <p:nvSpPr>
            <p:cNvPr id="696" name="Google Shape;696;p15"/>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697" name="Google Shape;697;p15"/>
            <p:cNvCxnSpPr>
              <a:stCxn id="696"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698" name="Google Shape;698;p15"/>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por territorio</a:t>
              </a:r>
              <a:endParaRPr/>
            </a:p>
          </p:txBody>
        </p:sp>
      </p:grpSp>
      <p:sp>
        <p:nvSpPr>
          <p:cNvPr id="699" name="Google Shape;699;p15"/>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15</a:t>
            </a:r>
            <a:endParaRPr b="1" sz="1050">
              <a:solidFill>
                <a:schemeClr val="dk1"/>
              </a:solidFill>
              <a:latin typeface="Arial Narrow"/>
              <a:ea typeface="Arial Narrow"/>
              <a:cs typeface="Arial Narrow"/>
              <a:sym typeface="Arial Narrow"/>
            </a:endParaRPr>
          </a:p>
        </p:txBody>
      </p:sp>
      <p:sp>
        <p:nvSpPr>
          <p:cNvPr id="700" name="Google Shape;700;p15"/>
          <p:cNvSpPr txBox="1"/>
          <p:nvPr>
            <p:ph type="ctrTitle"/>
          </p:nvPr>
        </p:nvSpPr>
        <p:spPr>
          <a:xfrm>
            <a:off x="-28154" y="14590"/>
            <a:ext cx="2208885" cy="1323439"/>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000"/>
              <a:buFont typeface="Arial Narrow"/>
              <a:buNone/>
            </a:pPr>
            <a:r>
              <a:rPr b="1" lang="es-ES" sz="2000">
                <a:solidFill>
                  <a:srgbClr val="C00000"/>
                </a:solidFill>
                <a:latin typeface="Arial Narrow"/>
                <a:ea typeface="Arial Narrow"/>
                <a:cs typeface="Arial Narrow"/>
                <a:sym typeface="Arial Narrow"/>
              </a:rPr>
              <a:t>Enfermedad transmitida por alimentos ETA</a:t>
            </a:r>
            <a:br>
              <a:rPr b="1" lang="es-ES" sz="2000">
                <a:solidFill>
                  <a:srgbClr val="C00000"/>
                </a:solidFill>
                <a:latin typeface="Arial Narrow"/>
                <a:ea typeface="Arial Narrow"/>
                <a:cs typeface="Arial Narrow"/>
                <a:sym typeface="Arial Narrow"/>
              </a:rPr>
            </a:br>
            <a:endParaRPr b="1" sz="2000">
              <a:solidFill>
                <a:srgbClr val="C00000"/>
              </a:solidFill>
              <a:latin typeface="Arial Narrow"/>
              <a:ea typeface="Arial Narrow"/>
              <a:cs typeface="Arial Narrow"/>
              <a:sym typeface="Arial Narrow"/>
            </a:endParaRPr>
          </a:p>
        </p:txBody>
      </p:sp>
      <p:pic>
        <p:nvPicPr>
          <p:cNvPr id="701" name="Google Shape;701;p15"/>
          <p:cNvPicPr preferRelativeResize="0"/>
          <p:nvPr/>
        </p:nvPicPr>
        <p:blipFill rotWithShape="1">
          <a:blip r:embed="rId6">
            <a:alphaModFix/>
          </a:blip>
          <a:srcRect b="0" l="0" r="0" t="0"/>
          <a:stretch/>
        </p:blipFill>
        <p:spPr>
          <a:xfrm>
            <a:off x="288082" y="1043608"/>
            <a:ext cx="1519238" cy="1323975"/>
          </a:xfrm>
          <a:prstGeom prst="rect">
            <a:avLst/>
          </a:prstGeom>
          <a:noFill/>
          <a:ln>
            <a:noFill/>
          </a:ln>
        </p:spPr>
      </p:pic>
      <p:sp>
        <p:nvSpPr>
          <p:cNvPr id="702" name="Google Shape;702;p15"/>
          <p:cNvSpPr/>
          <p:nvPr/>
        </p:nvSpPr>
        <p:spPr>
          <a:xfrm>
            <a:off x="2152405" y="4950692"/>
            <a:ext cx="4895141" cy="4924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1000">
                <a:solidFill>
                  <a:schemeClr val="dk1"/>
                </a:solidFill>
                <a:latin typeface="Arial Narrow"/>
                <a:ea typeface="Arial Narrow"/>
                <a:cs typeface="Arial Narrow"/>
                <a:sym typeface="Arial Narrow"/>
              </a:rPr>
              <a:t>Figura. Mapa temático de densidad de ETA. Medellín, a Periodo epidemiológico 10 acumulado  de  2022</a:t>
            </a:r>
            <a:endParaRPr b="1" sz="1000">
              <a:solidFill>
                <a:schemeClr val="dk1"/>
              </a:solidFill>
              <a:latin typeface="Arial Narrow"/>
              <a:ea typeface="Arial Narrow"/>
              <a:cs typeface="Arial Narrow"/>
              <a:sym typeface="Arial Narrow"/>
            </a:endParaRPr>
          </a:p>
        </p:txBody>
      </p:sp>
      <p:sp>
        <p:nvSpPr>
          <p:cNvPr id="703" name="Google Shape;703;p15"/>
          <p:cNvSpPr/>
          <p:nvPr/>
        </p:nvSpPr>
        <p:spPr>
          <a:xfrm>
            <a:off x="-16570" y="6228184"/>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704" name="Google Shape;704;p15"/>
          <p:cNvGrpSpPr/>
          <p:nvPr/>
        </p:nvGrpSpPr>
        <p:grpSpPr>
          <a:xfrm>
            <a:off x="260834" y="6355360"/>
            <a:ext cx="3446504" cy="276999"/>
            <a:chOff x="2448322" y="74775"/>
            <a:chExt cx="3446504" cy="276999"/>
          </a:xfrm>
        </p:grpSpPr>
        <p:sp>
          <p:nvSpPr>
            <p:cNvPr id="705" name="Google Shape;705;p15"/>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706" name="Google Shape;706;p15"/>
            <p:cNvCxnSpPr>
              <a:stCxn id="705"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707" name="Google Shape;707;p15"/>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variables de interés</a:t>
              </a:r>
              <a:endParaRPr/>
            </a:p>
          </p:txBody>
        </p:sp>
      </p:grpSp>
      <p:grpSp>
        <p:nvGrpSpPr>
          <p:cNvPr id="708" name="Google Shape;708;p15"/>
          <p:cNvGrpSpPr/>
          <p:nvPr/>
        </p:nvGrpSpPr>
        <p:grpSpPr>
          <a:xfrm>
            <a:off x="473331" y="6875809"/>
            <a:ext cx="873454" cy="1573268"/>
            <a:chOff x="1059074" y="553075"/>
            <a:chExt cx="873454" cy="1573268"/>
          </a:xfrm>
        </p:grpSpPr>
        <p:pic>
          <p:nvPicPr>
            <p:cNvPr id="709" name="Google Shape;709;p15"/>
            <p:cNvPicPr preferRelativeResize="0"/>
            <p:nvPr/>
          </p:nvPicPr>
          <p:blipFill rotWithShape="1">
            <a:blip r:embed="rId7">
              <a:alphaModFix/>
            </a:blip>
            <a:srcRect b="0" l="0" r="84474" t="10614"/>
            <a:stretch/>
          </p:blipFill>
          <p:spPr>
            <a:xfrm>
              <a:off x="1131620" y="553075"/>
              <a:ext cx="737696" cy="720656"/>
            </a:xfrm>
            <a:prstGeom prst="rect">
              <a:avLst/>
            </a:prstGeom>
            <a:noFill/>
            <a:ln>
              <a:noFill/>
            </a:ln>
          </p:spPr>
        </p:pic>
        <p:sp>
          <p:nvSpPr>
            <p:cNvPr id="710" name="Google Shape;710;p15"/>
            <p:cNvSpPr/>
            <p:nvPr/>
          </p:nvSpPr>
          <p:spPr>
            <a:xfrm>
              <a:off x="1059074" y="1520368"/>
              <a:ext cx="796277"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47,79%</a:t>
              </a:r>
              <a:endParaRPr b="1" sz="1600">
                <a:solidFill>
                  <a:schemeClr val="dk1"/>
                </a:solidFill>
                <a:latin typeface="Arial Narrow"/>
                <a:ea typeface="Arial Narrow"/>
                <a:cs typeface="Arial Narrow"/>
                <a:sym typeface="Arial Narrow"/>
              </a:endParaRPr>
            </a:p>
          </p:txBody>
        </p:sp>
        <p:sp>
          <p:nvSpPr>
            <p:cNvPr id="711" name="Google Shape;711;p15"/>
            <p:cNvSpPr/>
            <p:nvPr/>
          </p:nvSpPr>
          <p:spPr>
            <a:xfrm>
              <a:off x="1068833" y="1243369"/>
              <a:ext cx="80342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b="1" sz="1200" u="sng">
                <a:solidFill>
                  <a:srgbClr val="000000"/>
                </a:solidFill>
                <a:latin typeface="Arial Narrow"/>
                <a:ea typeface="Arial Narrow"/>
                <a:cs typeface="Arial Narrow"/>
                <a:sym typeface="Arial Narrow"/>
              </a:endParaRPr>
            </a:p>
          </p:txBody>
        </p:sp>
        <p:sp>
          <p:nvSpPr>
            <p:cNvPr id="712" name="Google Shape;712;p15"/>
            <p:cNvSpPr/>
            <p:nvPr/>
          </p:nvSpPr>
          <p:spPr>
            <a:xfrm>
              <a:off x="1141927" y="1849344"/>
              <a:ext cx="7906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259 casos</a:t>
              </a:r>
              <a:endParaRPr sz="1200">
                <a:solidFill>
                  <a:schemeClr val="dk1"/>
                </a:solidFill>
                <a:latin typeface="Calibri"/>
                <a:ea typeface="Calibri"/>
                <a:cs typeface="Calibri"/>
                <a:sym typeface="Calibri"/>
              </a:endParaRPr>
            </a:p>
          </p:txBody>
        </p:sp>
      </p:grpSp>
      <p:grpSp>
        <p:nvGrpSpPr>
          <p:cNvPr id="713" name="Google Shape;713;p15"/>
          <p:cNvGrpSpPr/>
          <p:nvPr/>
        </p:nvGrpSpPr>
        <p:grpSpPr>
          <a:xfrm>
            <a:off x="1352672" y="6885689"/>
            <a:ext cx="826373" cy="1582088"/>
            <a:chOff x="3159269" y="6660232"/>
            <a:chExt cx="826373" cy="1582088"/>
          </a:xfrm>
        </p:grpSpPr>
        <p:sp>
          <p:nvSpPr>
            <p:cNvPr id="714" name="Google Shape;714;p15"/>
            <p:cNvSpPr/>
            <p:nvPr/>
          </p:nvSpPr>
          <p:spPr>
            <a:xfrm>
              <a:off x="3171391" y="7613877"/>
              <a:ext cx="795148"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52,21%</a:t>
              </a:r>
              <a:endParaRPr b="1" sz="1600">
                <a:solidFill>
                  <a:schemeClr val="dk1"/>
                </a:solidFill>
                <a:latin typeface="Arial Narrow"/>
                <a:ea typeface="Arial Narrow"/>
                <a:cs typeface="Arial Narrow"/>
                <a:sym typeface="Arial Narrow"/>
              </a:endParaRPr>
            </a:p>
          </p:txBody>
        </p:sp>
        <p:sp>
          <p:nvSpPr>
            <p:cNvPr id="715" name="Google Shape;715;p15"/>
            <p:cNvSpPr/>
            <p:nvPr/>
          </p:nvSpPr>
          <p:spPr>
            <a:xfrm>
              <a:off x="3204659" y="7340577"/>
              <a:ext cx="78098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b="1" sz="1200" u="sng">
                <a:solidFill>
                  <a:srgbClr val="000000"/>
                </a:solidFill>
                <a:latin typeface="Arial Narrow"/>
                <a:ea typeface="Arial Narrow"/>
                <a:cs typeface="Arial Narrow"/>
                <a:sym typeface="Arial Narrow"/>
              </a:endParaRPr>
            </a:p>
          </p:txBody>
        </p:sp>
        <p:sp>
          <p:nvSpPr>
            <p:cNvPr id="716" name="Google Shape;716;p15"/>
            <p:cNvSpPr/>
            <p:nvPr/>
          </p:nvSpPr>
          <p:spPr>
            <a:xfrm>
              <a:off x="3159269" y="7965321"/>
              <a:ext cx="7906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283 casos</a:t>
              </a:r>
              <a:endParaRPr sz="1200">
                <a:solidFill>
                  <a:schemeClr val="dk1"/>
                </a:solidFill>
                <a:latin typeface="Calibri"/>
                <a:ea typeface="Calibri"/>
                <a:cs typeface="Calibri"/>
                <a:sym typeface="Calibri"/>
              </a:endParaRPr>
            </a:p>
          </p:txBody>
        </p:sp>
        <p:pic>
          <p:nvPicPr>
            <p:cNvPr id="717" name="Google Shape;717;p15"/>
            <p:cNvPicPr preferRelativeResize="0"/>
            <p:nvPr/>
          </p:nvPicPr>
          <p:blipFill rotWithShape="1">
            <a:blip r:embed="rId7">
              <a:alphaModFix/>
            </a:blip>
            <a:srcRect b="0" l="29313" r="56038" t="7366"/>
            <a:stretch/>
          </p:blipFill>
          <p:spPr>
            <a:xfrm>
              <a:off x="3230874" y="6660232"/>
              <a:ext cx="696035" cy="748294"/>
            </a:xfrm>
            <a:prstGeom prst="rect">
              <a:avLst/>
            </a:prstGeom>
            <a:noFill/>
            <a:ln>
              <a:noFill/>
            </a:ln>
          </p:spPr>
        </p:pic>
      </p:grpSp>
      <p:grpSp>
        <p:nvGrpSpPr>
          <p:cNvPr id="718" name="Google Shape;718;p15"/>
          <p:cNvGrpSpPr/>
          <p:nvPr/>
        </p:nvGrpSpPr>
        <p:grpSpPr>
          <a:xfrm>
            <a:off x="3694124" y="6997057"/>
            <a:ext cx="816548" cy="1463375"/>
            <a:chOff x="838588" y="8382748"/>
            <a:chExt cx="816548" cy="1463375"/>
          </a:xfrm>
        </p:grpSpPr>
        <p:pic>
          <p:nvPicPr>
            <p:cNvPr id="719" name="Google Shape;719;p15"/>
            <p:cNvPicPr preferRelativeResize="0"/>
            <p:nvPr/>
          </p:nvPicPr>
          <p:blipFill rotWithShape="1">
            <a:blip r:embed="rId8">
              <a:alphaModFix/>
            </a:blip>
            <a:srcRect b="0" l="0" r="0" t="0"/>
            <a:stretch/>
          </p:blipFill>
          <p:spPr>
            <a:xfrm>
              <a:off x="882863" y="8382748"/>
              <a:ext cx="642392" cy="636332"/>
            </a:xfrm>
            <a:prstGeom prst="rect">
              <a:avLst/>
            </a:prstGeom>
            <a:noFill/>
            <a:ln>
              <a:noFill/>
            </a:ln>
          </p:spPr>
        </p:pic>
        <p:grpSp>
          <p:nvGrpSpPr>
            <p:cNvPr id="720" name="Google Shape;720;p15"/>
            <p:cNvGrpSpPr/>
            <p:nvPr/>
          </p:nvGrpSpPr>
          <p:grpSpPr>
            <a:xfrm>
              <a:off x="838588" y="8963149"/>
              <a:ext cx="816548" cy="882974"/>
              <a:chOff x="1115283" y="1243369"/>
              <a:chExt cx="816548" cy="882974"/>
            </a:xfrm>
          </p:grpSpPr>
          <p:sp>
            <p:nvSpPr>
              <p:cNvPr id="721" name="Google Shape;721;p15"/>
              <p:cNvSpPr/>
              <p:nvPr/>
            </p:nvSpPr>
            <p:spPr>
              <a:xfrm>
                <a:off x="1115283" y="1520368"/>
                <a:ext cx="816548"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17,16%</a:t>
                </a:r>
                <a:endParaRPr b="1" sz="1600">
                  <a:solidFill>
                    <a:schemeClr val="dk1"/>
                  </a:solidFill>
                  <a:latin typeface="Arial Narrow"/>
                  <a:ea typeface="Arial Narrow"/>
                  <a:cs typeface="Arial Narrow"/>
                  <a:sym typeface="Arial Narrow"/>
                </a:endParaRPr>
              </a:p>
            </p:txBody>
          </p:sp>
          <p:sp>
            <p:nvSpPr>
              <p:cNvPr id="722" name="Google Shape;722;p15"/>
              <p:cNvSpPr/>
              <p:nvPr/>
            </p:nvSpPr>
            <p:spPr>
              <a:xfrm>
                <a:off x="1180698" y="1243369"/>
                <a:ext cx="55015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rgbClr val="000000"/>
                    </a:solidFill>
                    <a:latin typeface="Arial Narrow"/>
                    <a:ea typeface="Arial Narrow"/>
                    <a:cs typeface="Arial Narrow"/>
                    <a:sym typeface="Arial Narrow"/>
                  </a:rPr>
                  <a:t>Hogar</a:t>
                </a:r>
                <a:endParaRPr/>
              </a:p>
            </p:txBody>
          </p:sp>
          <p:sp>
            <p:nvSpPr>
              <p:cNvPr id="723" name="Google Shape;723;p15"/>
              <p:cNvSpPr/>
              <p:nvPr/>
            </p:nvSpPr>
            <p:spPr>
              <a:xfrm>
                <a:off x="1141927" y="1849344"/>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93 casos</a:t>
                </a:r>
                <a:endParaRPr sz="1200">
                  <a:solidFill>
                    <a:schemeClr val="dk1"/>
                  </a:solidFill>
                  <a:latin typeface="Calibri"/>
                  <a:ea typeface="Calibri"/>
                  <a:cs typeface="Calibri"/>
                  <a:sym typeface="Calibri"/>
                </a:endParaRPr>
              </a:p>
            </p:txBody>
          </p:sp>
        </p:grpSp>
      </p:grpSp>
      <p:grpSp>
        <p:nvGrpSpPr>
          <p:cNvPr id="724" name="Google Shape;724;p15"/>
          <p:cNvGrpSpPr/>
          <p:nvPr/>
        </p:nvGrpSpPr>
        <p:grpSpPr>
          <a:xfrm>
            <a:off x="5894826" y="6883495"/>
            <a:ext cx="915635" cy="1545833"/>
            <a:chOff x="2206271" y="8300359"/>
            <a:chExt cx="915635" cy="1545833"/>
          </a:xfrm>
        </p:grpSpPr>
        <p:grpSp>
          <p:nvGrpSpPr>
            <p:cNvPr id="725" name="Google Shape;725;p15"/>
            <p:cNvGrpSpPr/>
            <p:nvPr/>
          </p:nvGrpSpPr>
          <p:grpSpPr>
            <a:xfrm>
              <a:off x="2206271" y="8963149"/>
              <a:ext cx="915635" cy="883043"/>
              <a:chOff x="1033171" y="8262441"/>
              <a:chExt cx="915635" cy="883043"/>
            </a:xfrm>
          </p:grpSpPr>
          <p:sp>
            <p:nvSpPr>
              <p:cNvPr id="726" name="Google Shape;726;p15"/>
              <p:cNvSpPr/>
              <p:nvPr/>
            </p:nvSpPr>
            <p:spPr>
              <a:xfrm>
                <a:off x="1101982" y="8535741"/>
                <a:ext cx="844538"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8,49%</a:t>
                </a:r>
                <a:endParaRPr b="1" sz="1600">
                  <a:solidFill>
                    <a:schemeClr val="dk1"/>
                  </a:solidFill>
                  <a:latin typeface="Arial Narrow"/>
                  <a:ea typeface="Arial Narrow"/>
                  <a:cs typeface="Arial Narrow"/>
                  <a:sym typeface="Arial Narrow"/>
                </a:endParaRPr>
              </a:p>
            </p:txBody>
          </p:sp>
          <p:sp>
            <p:nvSpPr>
              <p:cNvPr id="727" name="Google Shape;727;p15"/>
              <p:cNvSpPr/>
              <p:nvPr/>
            </p:nvSpPr>
            <p:spPr>
              <a:xfrm>
                <a:off x="1033171" y="8262441"/>
                <a:ext cx="91563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Restaurante</a:t>
                </a:r>
                <a:endParaRPr b="1" sz="1200" u="sng">
                  <a:solidFill>
                    <a:srgbClr val="000000"/>
                  </a:solidFill>
                  <a:latin typeface="Arial Narrow"/>
                  <a:ea typeface="Arial Narrow"/>
                  <a:cs typeface="Arial Narrow"/>
                  <a:sym typeface="Arial Narrow"/>
                </a:endParaRPr>
              </a:p>
            </p:txBody>
          </p:sp>
          <p:sp>
            <p:nvSpPr>
              <p:cNvPr id="728" name="Google Shape;728;p15"/>
              <p:cNvSpPr/>
              <p:nvPr/>
            </p:nvSpPr>
            <p:spPr>
              <a:xfrm>
                <a:off x="1146985" y="8868485"/>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46 casos</a:t>
                </a:r>
                <a:endParaRPr sz="1200">
                  <a:solidFill>
                    <a:schemeClr val="dk1"/>
                  </a:solidFill>
                  <a:latin typeface="Calibri"/>
                  <a:ea typeface="Calibri"/>
                  <a:cs typeface="Calibri"/>
                  <a:sym typeface="Calibri"/>
                </a:endParaRPr>
              </a:p>
            </p:txBody>
          </p:sp>
        </p:grpSp>
        <p:pic>
          <p:nvPicPr>
            <p:cNvPr id="729" name="Google Shape;729;p15"/>
            <p:cNvPicPr preferRelativeResize="0"/>
            <p:nvPr/>
          </p:nvPicPr>
          <p:blipFill rotWithShape="1">
            <a:blip r:embed="rId9">
              <a:alphaModFix/>
            </a:blip>
            <a:srcRect b="0" l="0" r="13735" t="5974"/>
            <a:stretch/>
          </p:blipFill>
          <p:spPr>
            <a:xfrm>
              <a:off x="2357954" y="8300359"/>
              <a:ext cx="672937" cy="733488"/>
            </a:xfrm>
            <a:prstGeom prst="rect">
              <a:avLst/>
            </a:prstGeom>
            <a:noFill/>
            <a:ln>
              <a:noFill/>
            </a:ln>
          </p:spPr>
        </p:pic>
      </p:grpSp>
      <p:grpSp>
        <p:nvGrpSpPr>
          <p:cNvPr id="730" name="Google Shape;730;p15"/>
          <p:cNvGrpSpPr/>
          <p:nvPr/>
        </p:nvGrpSpPr>
        <p:grpSpPr>
          <a:xfrm>
            <a:off x="4818108" y="6876256"/>
            <a:ext cx="861100" cy="1584176"/>
            <a:chOff x="3633824" y="8315126"/>
            <a:chExt cx="861100" cy="1584176"/>
          </a:xfrm>
        </p:grpSpPr>
        <p:grpSp>
          <p:nvGrpSpPr>
            <p:cNvPr id="731" name="Google Shape;731;p15"/>
            <p:cNvGrpSpPr/>
            <p:nvPr/>
          </p:nvGrpSpPr>
          <p:grpSpPr>
            <a:xfrm>
              <a:off x="3633824" y="8987827"/>
              <a:ext cx="861100" cy="911475"/>
              <a:chOff x="5301781" y="1270665"/>
              <a:chExt cx="861100" cy="911475"/>
            </a:xfrm>
          </p:grpSpPr>
          <p:sp>
            <p:nvSpPr>
              <p:cNvPr id="732" name="Google Shape;732;p15"/>
              <p:cNvSpPr/>
              <p:nvPr/>
            </p:nvSpPr>
            <p:spPr>
              <a:xfrm>
                <a:off x="5327048" y="1561312"/>
                <a:ext cx="832562"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58,30%</a:t>
                </a:r>
                <a:endParaRPr b="1" sz="1600">
                  <a:solidFill>
                    <a:schemeClr val="dk1"/>
                  </a:solidFill>
                  <a:latin typeface="Arial Narrow"/>
                  <a:ea typeface="Arial Narrow"/>
                  <a:cs typeface="Arial Narrow"/>
                  <a:sym typeface="Arial Narrow"/>
                </a:endParaRPr>
              </a:p>
            </p:txBody>
          </p:sp>
          <p:sp>
            <p:nvSpPr>
              <p:cNvPr id="733" name="Google Shape;733;p15"/>
              <p:cNvSpPr/>
              <p:nvPr/>
            </p:nvSpPr>
            <p:spPr>
              <a:xfrm>
                <a:off x="5338616" y="1270665"/>
                <a:ext cx="82426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Educación</a:t>
                </a:r>
                <a:endParaRPr b="1" sz="1200" u="sng">
                  <a:solidFill>
                    <a:srgbClr val="000000"/>
                  </a:solidFill>
                  <a:latin typeface="Arial Narrow"/>
                  <a:ea typeface="Arial Narrow"/>
                  <a:cs typeface="Arial Narrow"/>
                  <a:sym typeface="Arial Narrow"/>
                </a:endParaRPr>
              </a:p>
            </p:txBody>
          </p:sp>
          <p:sp>
            <p:nvSpPr>
              <p:cNvPr id="734" name="Google Shape;734;p15"/>
              <p:cNvSpPr/>
              <p:nvPr/>
            </p:nvSpPr>
            <p:spPr>
              <a:xfrm>
                <a:off x="5301781" y="1905141"/>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316 caso</a:t>
                </a:r>
                <a:endParaRPr sz="1200">
                  <a:solidFill>
                    <a:schemeClr val="dk1"/>
                  </a:solidFill>
                  <a:latin typeface="Calibri"/>
                  <a:ea typeface="Calibri"/>
                  <a:cs typeface="Calibri"/>
                  <a:sym typeface="Calibri"/>
                </a:endParaRPr>
              </a:p>
            </p:txBody>
          </p:sp>
        </p:grpSp>
        <p:pic>
          <p:nvPicPr>
            <p:cNvPr id="735" name="Google Shape;735;p15"/>
            <p:cNvPicPr preferRelativeResize="0"/>
            <p:nvPr/>
          </p:nvPicPr>
          <p:blipFill rotWithShape="1">
            <a:blip r:embed="rId10">
              <a:alphaModFix/>
            </a:blip>
            <a:srcRect b="0" l="0" r="0" t="0"/>
            <a:stretch/>
          </p:blipFill>
          <p:spPr>
            <a:xfrm>
              <a:off x="3636992" y="8315126"/>
              <a:ext cx="854661" cy="785265"/>
            </a:xfrm>
            <a:prstGeom prst="rect">
              <a:avLst/>
            </a:prstGeom>
            <a:noFill/>
            <a:ln>
              <a:noFill/>
            </a:ln>
          </p:spPr>
        </p:pic>
      </p:grpSp>
      <p:grpSp>
        <p:nvGrpSpPr>
          <p:cNvPr id="736" name="Google Shape;736;p15"/>
          <p:cNvGrpSpPr/>
          <p:nvPr/>
        </p:nvGrpSpPr>
        <p:grpSpPr>
          <a:xfrm>
            <a:off x="2128575" y="6929556"/>
            <a:ext cx="1465466" cy="1519521"/>
            <a:chOff x="4557698" y="6783372"/>
            <a:chExt cx="1465466" cy="1519521"/>
          </a:xfrm>
        </p:grpSpPr>
        <p:grpSp>
          <p:nvGrpSpPr>
            <p:cNvPr id="737" name="Google Shape;737;p15"/>
            <p:cNvGrpSpPr/>
            <p:nvPr/>
          </p:nvGrpSpPr>
          <p:grpSpPr>
            <a:xfrm>
              <a:off x="4557698" y="7444062"/>
              <a:ext cx="1465466" cy="858831"/>
              <a:chOff x="3600450" y="1301912"/>
              <a:chExt cx="1465466" cy="858831"/>
            </a:xfrm>
          </p:grpSpPr>
          <p:sp>
            <p:nvSpPr>
              <p:cNvPr id="738" name="Google Shape;738;p15"/>
              <p:cNvSpPr/>
              <p:nvPr/>
            </p:nvSpPr>
            <p:spPr>
              <a:xfrm>
                <a:off x="3912518" y="1553220"/>
                <a:ext cx="783017"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4,61%</a:t>
                </a:r>
                <a:endParaRPr b="1" sz="1600">
                  <a:solidFill>
                    <a:schemeClr val="dk1"/>
                  </a:solidFill>
                  <a:latin typeface="Arial Narrow"/>
                  <a:ea typeface="Arial Narrow"/>
                  <a:cs typeface="Arial Narrow"/>
                  <a:sym typeface="Arial Narrow"/>
                </a:endParaRPr>
              </a:p>
            </p:txBody>
          </p:sp>
          <p:sp>
            <p:nvSpPr>
              <p:cNvPr id="739" name="Google Shape;739;p15"/>
              <p:cNvSpPr/>
              <p:nvPr/>
            </p:nvSpPr>
            <p:spPr>
              <a:xfrm>
                <a:off x="3600450" y="1301912"/>
                <a:ext cx="1465466"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rgbClr val="000000"/>
                    </a:solidFill>
                    <a:latin typeface="Arial Narrow"/>
                    <a:ea typeface="Arial Narrow"/>
                    <a:cs typeface="Arial Narrow"/>
                    <a:sym typeface="Arial Narrow"/>
                  </a:rPr>
                  <a:t>Privado de la libertad</a:t>
                </a:r>
                <a:endParaRPr/>
              </a:p>
            </p:txBody>
          </p:sp>
          <p:sp>
            <p:nvSpPr>
              <p:cNvPr id="740" name="Google Shape;740;p15"/>
              <p:cNvSpPr/>
              <p:nvPr/>
            </p:nvSpPr>
            <p:spPr>
              <a:xfrm>
                <a:off x="3920197" y="1883744"/>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25 casos</a:t>
                </a:r>
                <a:endParaRPr sz="1200">
                  <a:solidFill>
                    <a:schemeClr val="dk1"/>
                  </a:solidFill>
                  <a:latin typeface="Calibri"/>
                  <a:ea typeface="Calibri"/>
                  <a:cs typeface="Calibri"/>
                  <a:sym typeface="Calibri"/>
                </a:endParaRPr>
              </a:p>
            </p:txBody>
          </p:sp>
        </p:grpSp>
        <p:pic>
          <p:nvPicPr>
            <p:cNvPr id="741" name="Google Shape;741;p15"/>
            <p:cNvPicPr preferRelativeResize="0"/>
            <p:nvPr/>
          </p:nvPicPr>
          <p:blipFill rotWithShape="1">
            <a:blip r:embed="rId11">
              <a:alphaModFix/>
            </a:blip>
            <a:srcRect b="0" l="0" r="48966" t="0"/>
            <a:stretch/>
          </p:blipFill>
          <p:spPr>
            <a:xfrm>
              <a:off x="4816320" y="6783372"/>
              <a:ext cx="946782" cy="695704"/>
            </a:xfrm>
            <a:prstGeom prst="rect">
              <a:avLst/>
            </a:prstGeom>
            <a:noFill/>
            <a:ln>
              <a:noFill/>
            </a:ln>
          </p:spPr>
        </p:pic>
      </p:grpSp>
      <p:sp>
        <p:nvSpPr>
          <p:cNvPr id="742" name="Google Shape;742;p15"/>
          <p:cNvSpPr txBox="1"/>
          <p:nvPr/>
        </p:nvSpPr>
        <p:spPr>
          <a:xfrm>
            <a:off x="-16570" y="4771410"/>
            <a:ext cx="2095750" cy="13234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Total de personas por brotes</a:t>
            </a:r>
            <a:endParaRPr/>
          </a:p>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376 Personas</a:t>
            </a:r>
            <a:endParaRPr b="1" sz="16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Total de personas reporte individual </a:t>
            </a:r>
            <a:endParaRPr/>
          </a:p>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166 Personas</a:t>
            </a:r>
            <a:endParaRPr/>
          </a:p>
        </p:txBody>
      </p:sp>
      <p:pic>
        <p:nvPicPr>
          <p:cNvPr id="743" name="Google Shape;743;p15"/>
          <p:cNvPicPr preferRelativeResize="0"/>
          <p:nvPr/>
        </p:nvPicPr>
        <p:blipFill rotWithShape="1">
          <a:blip r:embed="rId12">
            <a:alphaModFix/>
          </a:blip>
          <a:srcRect b="0" l="0" r="0" t="0"/>
          <a:stretch/>
        </p:blipFill>
        <p:spPr>
          <a:xfrm>
            <a:off x="2162754" y="430039"/>
            <a:ext cx="5021576" cy="450334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7" name="Shape 747"/>
        <p:cNvGrpSpPr/>
        <p:nvPr/>
      </p:nvGrpSpPr>
      <p:grpSpPr>
        <a:xfrm>
          <a:off x="0" y="0"/>
          <a:ext cx="0" cy="0"/>
          <a:chOff x="0" y="0"/>
          <a:chExt cx="0" cy="0"/>
        </a:xfrm>
      </p:grpSpPr>
      <p:sp>
        <p:nvSpPr>
          <p:cNvPr id="748" name="Google Shape;748;p16"/>
          <p:cNvSpPr/>
          <p:nvPr/>
        </p:nvSpPr>
        <p:spPr>
          <a:xfrm>
            <a:off x="-2" y="266420"/>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749" name="Google Shape;749;p16"/>
          <p:cNvGrpSpPr/>
          <p:nvPr/>
        </p:nvGrpSpPr>
        <p:grpSpPr>
          <a:xfrm>
            <a:off x="277402" y="379948"/>
            <a:ext cx="5047355" cy="276999"/>
            <a:chOff x="2448322" y="74775"/>
            <a:chExt cx="5047355" cy="276999"/>
          </a:xfrm>
        </p:grpSpPr>
        <p:sp>
          <p:nvSpPr>
            <p:cNvPr id="750" name="Google Shape;750;p16"/>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s-ES" sz="1800">
                  <a:solidFill>
                    <a:schemeClr val="lt1"/>
                  </a:solidFill>
                  <a:latin typeface="Arial Narrow"/>
                  <a:ea typeface="Arial Narrow"/>
                  <a:cs typeface="Arial Narrow"/>
                  <a:sym typeface="Arial Narrow"/>
                </a:rPr>
                <a:t>4</a:t>
              </a:r>
              <a:endParaRPr/>
            </a:p>
          </p:txBody>
        </p:sp>
        <p:cxnSp>
          <p:nvCxnSpPr>
            <p:cNvPr id="751" name="Google Shape;751;p16"/>
            <p:cNvCxnSpPr>
              <a:stCxn id="750"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752" name="Google Shape;752;p16"/>
            <p:cNvSpPr txBox="1"/>
            <p:nvPr/>
          </p:nvSpPr>
          <p:spPr>
            <a:xfrm>
              <a:off x="3302537" y="74775"/>
              <a:ext cx="419314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Curso de vida y agente identificado en la muestra</a:t>
              </a:r>
              <a:endParaRPr/>
            </a:p>
          </p:txBody>
        </p:sp>
      </p:grpSp>
      <p:sp>
        <p:nvSpPr>
          <p:cNvPr id="753" name="Google Shape;753;p16"/>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16 </a:t>
            </a:r>
            <a:endParaRPr b="1" sz="1050">
              <a:solidFill>
                <a:schemeClr val="dk1"/>
              </a:solidFill>
              <a:latin typeface="Arial Narrow"/>
              <a:ea typeface="Arial Narrow"/>
              <a:cs typeface="Arial Narrow"/>
              <a:sym typeface="Arial Narrow"/>
            </a:endParaRPr>
          </a:p>
        </p:txBody>
      </p:sp>
      <p:sp>
        <p:nvSpPr>
          <p:cNvPr id="754" name="Google Shape;754;p16"/>
          <p:cNvSpPr/>
          <p:nvPr/>
        </p:nvSpPr>
        <p:spPr>
          <a:xfrm>
            <a:off x="77562" y="4093862"/>
            <a:ext cx="6902777" cy="34624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050">
                <a:solidFill>
                  <a:schemeClr val="dk1"/>
                </a:solidFill>
                <a:latin typeface="Arial Narrow"/>
                <a:ea typeface="Arial Narrow"/>
                <a:cs typeface="Arial Narrow"/>
                <a:sym typeface="Arial Narrow"/>
              </a:rPr>
              <a:t>Figura. Distribución porcentual por grupos de edad de los casos notificados de ETA. Periodo epidemiológico 10 de 2022. </a:t>
            </a:r>
            <a:endParaRPr/>
          </a:p>
        </p:txBody>
      </p:sp>
      <p:sp>
        <p:nvSpPr>
          <p:cNvPr descr="https://encrypted-tbn0.gstatic.com/images?q=tbn:ANd9GcQmYAaqrmXHMkh6n_3D5aU9FAfS3KwTjfrPHPkhV7BM2n6lGzte" id="755" name="Google Shape;755;p16"/>
          <p:cNvSpPr/>
          <p:nvPr/>
        </p:nvSpPr>
        <p:spPr>
          <a:xfrm>
            <a:off x="155623" y="107565"/>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56" name="Google Shape;756;p16"/>
          <p:cNvSpPr/>
          <p:nvPr/>
        </p:nvSpPr>
        <p:spPr>
          <a:xfrm>
            <a:off x="-11281" y="8095313"/>
            <a:ext cx="3620159" cy="5078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050">
                <a:solidFill>
                  <a:schemeClr val="dk1"/>
                </a:solidFill>
                <a:latin typeface="Arial Narrow"/>
                <a:ea typeface="Arial Narrow"/>
                <a:cs typeface="Arial Narrow"/>
                <a:sym typeface="Arial Narrow"/>
              </a:rPr>
              <a:t>Figura. Distribución porcentual de Alimentos implicados en brotes ETA. Periodo epidemiológico 10 de 2022. </a:t>
            </a:r>
            <a:endParaRPr/>
          </a:p>
        </p:txBody>
      </p:sp>
      <p:sp>
        <p:nvSpPr>
          <p:cNvPr id="757" name="Google Shape;757;p16"/>
          <p:cNvSpPr/>
          <p:nvPr/>
        </p:nvSpPr>
        <p:spPr>
          <a:xfrm>
            <a:off x="36243" y="4644008"/>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758" name="Google Shape;758;p16"/>
          <p:cNvGrpSpPr/>
          <p:nvPr/>
        </p:nvGrpSpPr>
        <p:grpSpPr>
          <a:xfrm>
            <a:off x="313647" y="4757536"/>
            <a:ext cx="5047355" cy="276999"/>
            <a:chOff x="2448322" y="74775"/>
            <a:chExt cx="5047355" cy="276999"/>
          </a:xfrm>
        </p:grpSpPr>
        <p:sp>
          <p:nvSpPr>
            <p:cNvPr id="759" name="Google Shape;759;p16"/>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760" name="Google Shape;760;p16"/>
            <p:cNvCxnSpPr>
              <a:stCxn id="759"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761" name="Google Shape;761;p16"/>
            <p:cNvSpPr txBox="1"/>
            <p:nvPr/>
          </p:nvSpPr>
          <p:spPr>
            <a:xfrm>
              <a:off x="3302537" y="74775"/>
              <a:ext cx="419314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Tipo de alimento y síntomas</a:t>
              </a:r>
              <a:endParaRPr/>
            </a:p>
          </p:txBody>
        </p:sp>
      </p:grpSp>
      <p:sp>
        <p:nvSpPr>
          <p:cNvPr id="762" name="Google Shape;762;p16"/>
          <p:cNvSpPr/>
          <p:nvPr/>
        </p:nvSpPr>
        <p:spPr>
          <a:xfrm>
            <a:off x="3714879" y="8095313"/>
            <a:ext cx="3460378" cy="5078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050">
                <a:solidFill>
                  <a:schemeClr val="dk1"/>
                </a:solidFill>
                <a:latin typeface="Arial Narrow"/>
                <a:ea typeface="Arial Narrow"/>
                <a:cs typeface="Arial Narrow"/>
                <a:sym typeface="Arial Narrow"/>
              </a:rPr>
              <a:t>Figura. Distribución porcentual de Síntomas en pacientes. ETA. Periodo epidemiológico 10 de 2022. </a:t>
            </a:r>
            <a:endParaRPr/>
          </a:p>
        </p:txBody>
      </p:sp>
      <p:pic>
        <p:nvPicPr>
          <p:cNvPr id="763" name="Google Shape;763;p16"/>
          <p:cNvPicPr preferRelativeResize="0"/>
          <p:nvPr/>
        </p:nvPicPr>
        <p:blipFill rotWithShape="1">
          <a:blip r:embed="rId3">
            <a:alphaModFix/>
          </a:blip>
          <a:srcRect b="0" l="0" r="0" t="0"/>
          <a:stretch/>
        </p:blipFill>
        <p:spPr>
          <a:xfrm>
            <a:off x="277402" y="835991"/>
            <a:ext cx="6779432" cy="3257869"/>
          </a:xfrm>
          <a:prstGeom prst="rect">
            <a:avLst/>
          </a:prstGeom>
          <a:noFill/>
          <a:ln>
            <a:noFill/>
          </a:ln>
        </p:spPr>
      </p:pic>
      <p:pic>
        <p:nvPicPr>
          <p:cNvPr id="764" name="Google Shape;764;p16"/>
          <p:cNvPicPr preferRelativeResize="0"/>
          <p:nvPr/>
        </p:nvPicPr>
        <p:blipFill rotWithShape="1">
          <a:blip r:embed="rId4">
            <a:alphaModFix/>
          </a:blip>
          <a:srcRect b="0" l="0" r="0" t="0"/>
          <a:stretch/>
        </p:blipFill>
        <p:spPr>
          <a:xfrm>
            <a:off x="7289" y="5208061"/>
            <a:ext cx="3601589" cy="2887252"/>
          </a:xfrm>
          <a:prstGeom prst="rect">
            <a:avLst/>
          </a:prstGeom>
          <a:noFill/>
          <a:ln>
            <a:noFill/>
          </a:ln>
        </p:spPr>
      </p:pic>
      <p:pic>
        <p:nvPicPr>
          <p:cNvPr id="765" name="Google Shape;765;p16"/>
          <p:cNvPicPr preferRelativeResize="0"/>
          <p:nvPr/>
        </p:nvPicPr>
        <p:blipFill rotWithShape="1">
          <a:blip r:embed="rId5">
            <a:alphaModFix/>
          </a:blip>
          <a:srcRect b="0" l="0" r="0" t="0"/>
          <a:stretch/>
        </p:blipFill>
        <p:spPr>
          <a:xfrm>
            <a:off x="3666617" y="5208061"/>
            <a:ext cx="3508640" cy="288725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9" name="Shape 769"/>
        <p:cNvGrpSpPr/>
        <p:nvPr/>
      </p:nvGrpSpPr>
      <p:grpSpPr>
        <a:xfrm>
          <a:off x="0" y="0"/>
          <a:ext cx="0" cy="0"/>
          <a:chOff x="0" y="0"/>
          <a:chExt cx="0" cy="0"/>
        </a:xfrm>
      </p:grpSpPr>
      <p:sp>
        <p:nvSpPr>
          <p:cNvPr id="770" name="Google Shape;770;p17"/>
          <p:cNvSpPr/>
          <p:nvPr/>
        </p:nvSpPr>
        <p:spPr>
          <a:xfrm>
            <a:off x="-50" y="14392"/>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771" name="Google Shape;771;p17"/>
          <p:cNvGrpSpPr/>
          <p:nvPr/>
        </p:nvGrpSpPr>
        <p:grpSpPr>
          <a:xfrm>
            <a:off x="277354" y="127920"/>
            <a:ext cx="936032" cy="261610"/>
            <a:chOff x="2448322" y="74775"/>
            <a:chExt cx="936032" cy="261610"/>
          </a:xfrm>
        </p:grpSpPr>
        <p:sp>
          <p:nvSpPr>
            <p:cNvPr id="772" name="Google Shape;772;p17"/>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773" name="Google Shape;773;p17"/>
            <p:cNvCxnSpPr>
              <a:stCxn id="772"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grpSp>
      <p:sp>
        <p:nvSpPr>
          <p:cNvPr id="774" name="Google Shape;774;p17"/>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17 </a:t>
            </a:r>
            <a:endParaRPr b="1" sz="1050">
              <a:solidFill>
                <a:schemeClr val="dk1"/>
              </a:solidFill>
              <a:latin typeface="Arial Narrow"/>
              <a:ea typeface="Arial Narrow"/>
              <a:cs typeface="Arial Narrow"/>
              <a:sym typeface="Arial Narrow"/>
            </a:endParaRPr>
          </a:p>
        </p:txBody>
      </p:sp>
      <p:sp>
        <p:nvSpPr>
          <p:cNvPr descr="https://encrypted-tbn0.gstatic.com/images?q=tbn:ANd9GcQmYAaqrmXHMkh6n_3D5aU9FAfS3KwTjfrPHPkhV7BM2n6lGzte" id="775" name="Google Shape;775;p17"/>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776" name="Google Shape;776;p17"/>
          <p:cNvPicPr preferRelativeResize="0"/>
          <p:nvPr/>
        </p:nvPicPr>
        <p:blipFill rotWithShape="1">
          <a:blip r:embed="rId3">
            <a:alphaModFix/>
          </a:blip>
          <a:srcRect b="0" l="0" r="0" t="0"/>
          <a:stretch/>
        </p:blipFill>
        <p:spPr>
          <a:xfrm>
            <a:off x="1126293" y="114180"/>
            <a:ext cx="2597121" cy="323116"/>
          </a:xfrm>
          <a:prstGeom prst="rect">
            <a:avLst/>
          </a:prstGeom>
          <a:noFill/>
          <a:ln>
            <a:noFill/>
          </a:ln>
        </p:spPr>
      </p:pic>
      <p:sp>
        <p:nvSpPr>
          <p:cNvPr id="777" name="Google Shape;777;p17"/>
          <p:cNvSpPr/>
          <p:nvPr/>
        </p:nvSpPr>
        <p:spPr>
          <a:xfrm>
            <a:off x="196649" y="4367042"/>
            <a:ext cx="4946011" cy="34624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050">
                <a:solidFill>
                  <a:schemeClr val="dk1"/>
                </a:solidFill>
                <a:latin typeface="Arial Narrow"/>
                <a:ea typeface="Arial Narrow"/>
                <a:cs typeface="Arial Narrow"/>
                <a:sym typeface="Arial Narrow"/>
              </a:rPr>
              <a:t>Figura. Comportamiento ETA. Medellín, a Periodo epidemiológico 10 acumulado de 2022. </a:t>
            </a:r>
            <a:endParaRPr/>
          </a:p>
        </p:txBody>
      </p:sp>
      <p:sp>
        <p:nvSpPr>
          <p:cNvPr id="778" name="Google Shape;778;p17"/>
          <p:cNvSpPr/>
          <p:nvPr/>
        </p:nvSpPr>
        <p:spPr>
          <a:xfrm>
            <a:off x="9418" y="4795018"/>
            <a:ext cx="7201344"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779" name="Google Shape;779;p17"/>
          <p:cNvGrpSpPr/>
          <p:nvPr/>
        </p:nvGrpSpPr>
        <p:grpSpPr>
          <a:xfrm>
            <a:off x="286822" y="4922194"/>
            <a:ext cx="3446504" cy="276999"/>
            <a:chOff x="2448322" y="74775"/>
            <a:chExt cx="3446504" cy="276999"/>
          </a:xfrm>
        </p:grpSpPr>
        <p:sp>
          <p:nvSpPr>
            <p:cNvPr id="780" name="Google Shape;780;p17"/>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781" name="Google Shape;781;p17"/>
            <p:cNvCxnSpPr>
              <a:stCxn id="780"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782" name="Google Shape;782;p17"/>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Indicadores</a:t>
              </a:r>
              <a:endParaRPr/>
            </a:p>
          </p:txBody>
        </p:sp>
      </p:grpSp>
      <p:sp>
        <p:nvSpPr>
          <p:cNvPr id="783" name="Google Shape;783;p17"/>
          <p:cNvSpPr txBox="1"/>
          <p:nvPr/>
        </p:nvSpPr>
        <p:spPr>
          <a:xfrm>
            <a:off x="945066" y="5365661"/>
            <a:ext cx="2578141" cy="4154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Porcentaje de brotes de ETA de notificación inmediata notificados oportunamente</a:t>
            </a:r>
            <a:endParaRPr b="1" sz="1050">
              <a:solidFill>
                <a:schemeClr val="dk1"/>
              </a:solidFill>
              <a:latin typeface="Arial Narrow"/>
              <a:ea typeface="Arial Narrow"/>
              <a:cs typeface="Arial Narrow"/>
              <a:sym typeface="Arial Narrow"/>
            </a:endParaRPr>
          </a:p>
        </p:txBody>
      </p:sp>
      <p:sp>
        <p:nvSpPr>
          <p:cNvPr id="784" name="Google Shape;784;p17"/>
          <p:cNvSpPr txBox="1"/>
          <p:nvPr/>
        </p:nvSpPr>
        <p:spPr>
          <a:xfrm>
            <a:off x="1065973" y="6316205"/>
            <a:ext cx="2241210" cy="4154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Porcentaje de brotes de ETA a los que se les detecto modo de transmisión</a:t>
            </a:r>
            <a:endParaRPr b="1" sz="1050">
              <a:solidFill>
                <a:schemeClr val="dk1"/>
              </a:solidFill>
              <a:latin typeface="Arial Narrow"/>
              <a:ea typeface="Arial Narrow"/>
              <a:cs typeface="Arial Narrow"/>
              <a:sym typeface="Arial Narrow"/>
            </a:endParaRPr>
          </a:p>
        </p:txBody>
      </p:sp>
      <p:sp>
        <p:nvSpPr>
          <p:cNvPr id="785" name="Google Shape;785;p17"/>
          <p:cNvSpPr txBox="1"/>
          <p:nvPr/>
        </p:nvSpPr>
        <p:spPr>
          <a:xfrm>
            <a:off x="1562356" y="6676374"/>
            <a:ext cx="934871"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rgbClr val="C00000"/>
                </a:solidFill>
                <a:latin typeface="Arial Narrow"/>
                <a:ea typeface="Arial Narrow"/>
                <a:cs typeface="Arial Narrow"/>
                <a:sym typeface="Arial Narrow"/>
              </a:rPr>
              <a:t>100,00%</a:t>
            </a:r>
            <a:endParaRPr/>
          </a:p>
        </p:txBody>
      </p:sp>
      <p:sp>
        <p:nvSpPr>
          <p:cNvPr id="786" name="Google Shape;786;p17"/>
          <p:cNvSpPr txBox="1"/>
          <p:nvPr/>
        </p:nvSpPr>
        <p:spPr>
          <a:xfrm>
            <a:off x="3528442" y="5365661"/>
            <a:ext cx="2241210" cy="4154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Porcentaje de brotes de ETA con identificación de agente etiológico</a:t>
            </a:r>
            <a:endParaRPr/>
          </a:p>
        </p:txBody>
      </p:sp>
      <p:sp>
        <p:nvSpPr>
          <p:cNvPr id="787" name="Google Shape;787;p17"/>
          <p:cNvSpPr txBox="1"/>
          <p:nvPr/>
        </p:nvSpPr>
        <p:spPr>
          <a:xfrm>
            <a:off x="4202569" y="5747941"/>
            <a:ext cx="776175"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rgbClr val="C00000"/>
                </a:solidFill>
                <a:latin typeface="Arial Narrow"/>
                <a:ea typeface="Arial Narrow"/>
                <a:cs typeface="Arial Narrow"/>
                <a:sym typeface="Arial Narrow"/>
              </a:rPr>
              <a:t>0,00% </a:t>
            </a:r>
            <a:endParaRPr/>
          </a:p>
        </p:txBody>
      </p:sp>
      <p:sp>
        <p:nvSpPr>
          <p:cNvPr id="788" name="Google Shape;788;p17"/>
          <p:cNvSpPr txBox="1"/>
          <p:nvPr/>
        </p:nvSpPr>
        <p:spPr>
          <a:xfrm>
            <a:off x="3470055" y="6317883"/>
            <a:ext cx="2241210" cy="45704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Porcentaje de brotes de ETA  con toma de muestra</a:t>
            </a:r>
            <a:endParaRPr/>
          </a:p>
        </p:txBody>
      </p:sp>
      <p:sp>
        <p:nvSpPr>
          <p:cNvPr id="789" name="Google Shape;789;p17"/>
          <p:cNvSpPr txBox="1"/>
          <p:nvPr/>
        </p:nvSpPr>
        <p:spPr>
          <a:xfrm>
            <a:off x="4176124" y="6684045"/>
            <a:ext cx="829074"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rgbClr val="C00000"/>
                </a:solidFill>
                <a:latin typeface="Arial Narrow"/>
                <a:ea typeface="Arial Narrow"/>
                <a:cs typeface="Arial Narrow"/>
                <a:sym typeface="Arial Narrow"/>
              </a:rPr>
              <a:t>88,89%</a:t>
            </a:r>
            <a:endParaRPr/>
          </a:p>
        </p:txBody>
      </p:sp>
      <p:cxnSp>
        <p:nvCxnSpPr>
          <p:cNvPr id="790" name="Google Shape;790;p17"/>
          <p:cNvCxnSpPr/>
          <p:nvPr/>
        </p:nvCxnSpPr>
        <p:spPr>
          <a:xfrm rot="10800000">
            <a:off x="1103436" y="6189281"/>
            <a:ext cx="4724027" cy="0"/>
          </a:xfrm>
          <a:prstGeom prst="straightConnector1">
            <a:avLst/>
          </a:prstGeom>
          <a:noFill/>
          <a:ln cap="flat" cmpd="sng" w="9525">
            <a:solidFill>
              <a:srgbClr val="002060"/>
            </a:solidFill>
            <a:prstDash val="solid"/>
            <a:round/>
            <a:headEnd len="sm" w="sm" type="none"/>
            <a:tailEnd len="med" w="med" type="oval"/>
          </a:ln>
        </p:spPr>
      </p:cxnSp>
      <p:sp>
        <p:nvSpPr>
          <p:cNvPr id="791" name="Google Shape;791;p17"/>
          <p:cNvSpPr txBox="1"/>
          <p:nvPr/>
        </p:nvSpPr>
        <p:spPr>
          <a:xfrm>
            <a:off x="1527553" y="5753362"/>
            <a:ext cx="881973"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rgbClr val="C00000"/>
                </a:solidFill>
                <a:latin typeface="Arial Narrow"/>
                <a:ea typeface="Arial Narrow"/>
                <a:cs typeface="Arial Narrow"/>
                <a:sym typeface="Arial Narrow"/>
              </a:rPr>
              <a:t>88,89% </a:t>
            </a:r>
            <a:endParaRPr b="1" sz="1800">
              <a:solidFill>
                <a:srgbClr val="C00000"/>
              </a:solidFill>
              <a:latin typeface="Arial Narrow"/>
              <a:ea typeface="Arial Narrow"/>
              <a:cs typeface="Arial Narrow"/>
              <a:sym typeface="Arial Narrow"/>
            </a:endParaRPr>
          </a:p>
        </p:txBody>
      </p:sp>
      <p:sp>
        <p:nvSpPr>
          <p:cNvPr id="792" name="Google Shape;792;p17"/>
          <p:cNvSpPr/>
          <p:nvPr/>
        </p:nvSpPr>
        <p:spPr>
          <a:xfrm>
            <a:off x="-494" y="7574340"/>
            <a:ext cx="7171815" cy="120032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200">
                <a:solidFill>
                  <a:srgbClr val="FF0000"/>
                </a:solidFill>
                <a:latin typeface="Arial Narrow"/>
                <a:ea typeface="Arial Narrow"/>
                <a:cs typeface="Arial Narrow"/>
                <a:sym typeface="Arial Narrow"/>
              </a:rPr>
              <a:t>A nivel individual el sitio de mayor ocurrencia de las ETA es instituciones educativas.</a:t>
            </a:r>
            <a:endParaRPr/>
          </a:p>
          <a:p>
            <a:pPr indent="0" lvl="0" marL="0" marR="0" rtl="0" algn="just">
              <a:spcBef>
                <a:spcPts val="0"/>
              </a:spcBef>
              <a:spcAft>
                <a:spcPts val="0"/>
              </a:spcAft>
              <a:buNone/>
            </a:pPr>
            <a:r>
              <a:rPr lang="es-ES" sz="1200">
                <a:solidFill>
                  <a:srgbClr val="FF0000"/>
                </a:solidFill>
                <a:latin typeface="Arial Narrow"/>
                <a:ea typeface="Arial Narrow"/>
                <a:cs typeface="Arial Narrow"/>
                <a:sym typeface="Arial Narrow"/>
              </a:rPr>
              <a:t>Los alimentos más involucrados son los alimentos que contiene derivados lácteos  y la sintomatología más predominante es la enfermedad gastrointestinal.</a:t>
            </a:r>
            <a:endParaRPr/>
          </a:p>
          <a:p>
            <a:pPr indent="0" lvl="0" marL="0" marR="0" rtl="0" algn="just">
              <a:spcBef>
                <a:spcPts val="0"/>
              </a:spcBef>
              <a:spcAft>
                <a:spcPts val="0"/>
              </a:spcAft>
              <a:buNone/>
            </a:pPr>
            <a:r>
              <a:rPr lang="es-ES" sz="1200">
                <a:solidFill>
                  <a:srgbClr val="FF0000"/>
                </a:solidFill>
                <a:latin typeface="Arial Narrow"/>
                <a:ea typeface="Arial Narrow"/>
                <a:cs typeface="Arial Narrow"/>
                <a:sym typeface="Arial Narrow"/>
              </a:rPr>
              <a:t>A pesar de todas las acciones  y esfuerzos se ve demora en la notificación,  lo que no permite en muchas  ocasiones un estudio más asertivo con la afectación de los indicadores para el evento como: oportunidad, toma de muestras e identificación del agente causal</a:t>
            </a:r>
            <a:endParaRPr/>
          </a:p>
        </p:txBody>
      </p:sp>
      <p:sp>
        <p:nvSpPr>
          <p:cNvPr id="793" name="Google Shape;793;p17"/>
          <p:cNvSpPr/>
          <p:nvPr/>
        </p:nvSpPr>
        <p:spPr>
          <a:xfrm>
            <a:off x="0" y="7093007"/>
            <a:ext cx="7200900" cy="421115"/>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794" name="Google Shape;794;p17"/>
          <p:cNvGrpSpPr/>
          <p:nvPr/>
        </p:nvGrpSpPr>
        <p:grpSpPr>
          <a:xfrm>
            <a:off x="192038" y="7147421"/>
            <a:ext cx="3446504" cy="304699"/>
            <a:chOff x="2448322" y="33831"/>
            <a:chExt cx="3446504" cy="276999"/>
          </a:xfrm>
        </p:grpSpPr>
        <p:sp>
          <p:nvSpPr>
            <p:cNvPr id="795" name="Google Shape;795;p17"/>
            <p:cNvSpPr/>
            <p:nvPr/>
          </p:nvSpPr>
          <p:spPr>
            <a:xfrm>
              <a:off x="2448322" y="33831"/>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796" name="Google Shape;796;p17"/>
            <p:cNvCxnSpPr>
              <a:stCxn id="795" idx="6"/>
            </p:cNvCxnSpPr>
            <p:nvPr/>
          </p:nvCxnSpPr>
          <p:spPr>
            <a:xfrm>
              <a:off x="2736354" y="164636"/>
              <a:ext cx="648000" cy="0"/>
            </a:xfrm>
            <a:prstGeom prst="straightConnector1">
              <a:avLst/>
            </a:prstGeom>
            <a:noFill/>
            <a:ln cap="flat" cmpd="sng" w="28575">
              <a:solidFill>
                <a:srgbClr val="C00000"/>
              </a:solidFill>
              <a:prstDash val="solid"/>
              <a:round/>
              <a:headEnd len="sm" w="sm" type="none"/>
              <a:tailEnd len="sm" w="sm" type="none"/>
            </a:ln>
          </p:spPr>
        </p:cxnSp>
        <p:sp>
          <p:nvSpPr>
            <p:cNvPr id="797" name="Google Shape;797;p17"/>
            <p:cNvSpPr txBox="1"/>
            <p:nvPr/>
          </p:nvSpPr>
          <p:spPr>
            <a:xfrm>
              <a:off x="3302538" y="33831"/>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Consideraciones Finales</a:t>
              </a:r>
              <a:endParaRPr/>
            </a:p>
          </p:txBody>
        </p:sp>
      </p:grpSp>
      <p:pic>
        <p:nvPicPr>
          <p:cNvPr id="798" name="Google Shape;798;p17"/>
          <p:cNvPicPr preferRelativeResize="0"/>
          <p:nvPr/>
        </p:nvPicPr>
        <p:blipFill rotWithShape="1">
          <a:blip r:embed="rId4">
            <a:alphaModFix/>
          </a:blip>
          <a:srcRect b="0" l="0" r="0" t="0"/>
          <a:stretch/>
        </p:blipFill>
        <p:spPr>
          <a:xfrm>
            <a:off x="-69929" y="618236"/>
            <a:ext cx="7241250" cy="374880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2" name="Shape 802"/>
        <p:cNvGrpSpPr/>
        <p:nvPr/>
      </p:nvGrpSpPr>
      <p:grpSpPr>
        <a:xfrm>
          <a:off x="0" y="0"/>
          <a:ext cx="0" cy="0"/>
          <a:chOff x="0" y="0"/>
          <a:chExt cx="0" cy="0"/>
        </a:xfrm>
      </p:grpSpPr>
      <p:pic>
        <p:nvPicPr>
          <p:cNvPr id="803" name="Google Shape;803;p18"/>
          <p:cNvPicPr preferRelativeResize="0"/>
          <p:nvPr/>
        </p:nvPicPr>
        <p:blipFill rotWithShape="1">
          <a:blip r:embed="rId3">
            <a:alphaModFix/>
          </a:blip>
          <a:srcRect b="0" l="0" r="0" t="4235"/>
          <a:stretch/>
        </p:blipFill>
        <p:spPr>
          <a:xfrm>
            <a:off x="3790" y="-3261"/>
            <a:ext cx="2214563" cy="2792664"/>
          </a:xfrm>
          <a:prstGeom prst="rect">
            <a:avLst/>
          </a:prstGeom>
          <a:noFill/>
          <a:ln>
            <a:noFill/>
          </a:ln>
        </p:spPr>
      </p:pic>
      <p:pic>
        <p:nvPicPr>
          <p:cNvPr id="804" name="Google Shape;804;p18"/>
          <p:cNvPicPr preferRelativeResize="0"/>
          <p:nvPr/>
        </p:nvPicPr>
        <p:blipFill rotWithShape="1">
          <a:blip r:embed="rId4">
            <a:alphaModFix/>
          </a:blip>
          <a:srcRect b="0" l="0" r="0" t="51431"/>
          <a:stretch/>
        </p:blipFill>
        <p:spPr>
          <a:xfrm>
            <a:off x="0" y="2800429"/>
            <a:ext cx="2232223" cy="2666962"/>
          </a:xfrm>
          <a:prstGeom prst="rect">
            <a:avLst/>
          </a:prstGeom>
          <a:noFill/>
          <a:ln>
            <a:noFill/>
          </a:ln>
        </p:spPr>
      </p:pic>
      <p:sp>
        <p:nvSpPr>
          <p:cNvPr id="805" name="Google Shape;805;p18"/>
          <p:cNvSpPr txBox="1"/>
          <p:nvPr/>
        </p:nvSpPr>
        <p:spPr>
          <a:xfrm>
            <a:off x="-13888" y="753116"/>
            <a:ext cx="2232241"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Periodo epidemiológico 10-2022</a:t>
            </a:r>
            <a:endParaRPr/>
          </a:p>
        </p:txBody>
      </p:sp>
      <p:sp>
        <p:nvSpPr>
          <p:cNvPr id="806" name="Google Shape;806;p18"/>
          <p:cNvSpPr/>
          <p:nvPr/>
        </p:nvSpPr>
        <p:spPr>
          <a:xfrm>
            <a:off x="2274078" y="2167727"/>
            <a:ext cx="4946011" cy="3847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Canal endémico de IRA ambulatorias. Medellín, a Periodo 10 acumulado de 2022. </a:t>
            </a:r>
            <a:endParaRPr/>
          </a:p>
        </p:txBody>
      </p:sp>
      <p:grpSp>
        <p:nvGrpSpPr>
          <p:cNvPr id="807" name="Google Shape;807;p18"/>
          <p:cNvGrpSpPr/>
          <p:nvPr/>
        </p:nvGrpSpPr>
        <p:grpSpPr>
          <a:xfrm>
            <a:off x="110974" y="4211962"/>
            <a:ext cx="1981076" cy="488476"/>
            <a:chOff x="2234969" y="3379972"/>
            <a:chExt cx="4719140" cy="904874"/>
          </a:xfrm>
        </p:grpSpPr>
        <p:pic>
          <p:nvPicPr>
            <p:cNvPr id="808" name="Google Shape;808;p18"/>
            <p:cNvPicPr preferRelativeResize="0"/>
            <p:nvPr/>
          </p:nvPicPr>
          <p:blipFill rotWithShape="1">
            <a:blip r:embed="rId5">
              <a:alphaModFix/>
            </a:blip>
            <a:srcRect b="0" l="0" r="0" t="0"/>
            <a:stretch/>
          </p:blipFill>
          <p:spPr>
            <a:xfrm>
              <a:off x="2234969" y="3379972"/>
              <a:ext cx="4719140" cy="904874"/>
            </a:xfrm>
            <a:prstGeom prst="rect">
              <a:avLst/>
            </a:prstGeom>
            <a:noFill/>
            <a:ln>
              <a:noFill/>
            </a:ln>
          </p:spPr>
        </p:pic>
        <p:sp>
          <p:nvSpPr>
            <p:cNvPr id="809" name="Google Shape;809;p18"/>
            <p:cNvSpPr txBox="1"/>
            <p:nvPr/>
          </p:nvSpPr>
          <p:spPr>
            <a:xfrm>
              <a:off x="3154990" y="3554602"/>
              <a:ext cx="1912279" cy="5701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575.355 </a:t>
              </a:r>
              <a:endParaRPr/>
            </a:p>
          </p:txBody>
        </p:sp>
      </p:grpSp>
      <p:sp>
        <p:nvSpPr>
          <p:cNvPr id="810" name="Google Shape;810;p18"/>
          <p:cNvSpPr txBox="1"/>
          <p:nvPr/>
        </p:nvSpPr>
        <p:spPr>
          <a:xfrm>
            <a:off x="-38575" y="4709843"/>
            <a:ext cx="2309371"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La variación porcentual con respecto al mismo periodo del año anterior aumentó en un 52%</a:t>
            </a:r>
            <a:endParaRPr/>
          </a:p>
        </p:txBody>
      </p:sp>
      <p:sp>
        <p:nvSpPr>
          <p:cNvPr id="811" name="Google Shape;811;p18"/>
          <p:cNvSpPr/>
          <p:nvPr/>
        </p:nvSpPr>
        <p:spPr>
          <a:xfrm>
            <a:off x="2295483" y="4843626"/>
            <a:ext cx="4946011"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Número de consultas por IRA ambulatorias, Medellín, a Periodo epidemiológico 10 acumulado, años 2019-2022. </a:t>
            </a:r>
            <a:endParaRPr/>
          </a:p>
        </p:txBody>
      </p:sp>
      <p:grpSp>
        <p:nvGrpSpPr>
          <p:cNvPr id="812" name="Google Shape;812;p18"/>
          <p:cNvGrpSpPr/>
          <p:nvPr/>
        </p:nvGrpSpPr>
        <p:grpSpPr>
          <a:xfrm>
            <a:off x="2448322" y="74775"/>
            <a:ext cx="3446504" cy="276999"/>
            <a:chOff x="2448322" y="74775"/>
            <a:chExt cx="3446504" cy="276999"/>
          </a:xfrm>
        </p:grpSpPr>
        <p:sp>
          <p:nvSpPr>
            <p:cNvPr id="813" name="Google Shape;813;p18"/>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814" name="Google Shape;814;p18"/>
            <p:cNvCxnSpPr>
              <a:stCxn id="813"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815" name="Google Shape;815;p18"/>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a:p>
          </p:txBody>
        </p:sp>
      </p:grpSp>
      <p:sp>
        <p:nvSpPr>
          <p:cNvPr id="816" name="Google Shape;816;p18"/>
          <p:cNvSpPr/>
          <p:nvPr/>
        </p:nvSpPr>
        <p:spPr>
          <a:xfrm>
            <a:off x="0" y="5472479"/>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817" name="Google Shape;817;p18"/>
          <p:cNvGrpSpPr/>
          <p:nvPr/>
        </p:nvGrpSpPr>
        <p:grpSpPr>
          <a:xfrm>
            <a:off x="277404" y="5621632"/>
            <a:ext cx="3446504" cy="276999"/>
            <a:chOff x="2448322" y="74775"/>
            <a:chExt cx="3446504" cy="276999"/>
          </a:xfrm>
        </p:grpSpPr>
        <p:sp>
          <p:nvSpPr>
            <p:cNvPr id="818" name="Google Shape;818;p18"/>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819" name="Google Shape;819;p18"/>
            <p:cNvCxnSpPr>
              <a:stCxn id="818"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820" name="Google Shape;820;p18"/>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inusual</a:t>
              </a:r>
              <a:endParaRPr/>
            </a:p>
          </p:txBody>
        </p:sp>
      </p:grpSp>
      <p:grpSp>
        <p:nvGrpSpPr>
          <p:cNvPr id="821" name="Google Shape;821;p18"/>
          <p:cNvGrpSpPr/>
          <p:nvPr/>
        </p:nvGrpSpPr>
        <p:grpSpPr>
          <a:xfrm>
            <a:off x="4752578" y="5635532"/>
            <a:ext cx="3446504" cy="276999"/>
            <a:chOff x="2448322" y="74775"/>
            <a:chExt cx="3446504" cy="276999"/>
          </a:xfrm>
        </p:grpSpPr>
        <p:sp>
          <p:nvSpPr>
            <p:cNvPr id="822" name="Google Shape;822;p18"/>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823" name="Google Shape;823;p18"/>
            <p:cNvCxnSpPr>
              <a:stCxn id="822"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824" name="Google Shape;824;p18"/>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a:t>
              </a:r>
              <a:endParaRPr/>
            </a:p>
          </p:txBody>
        </p:sp>
      </p:grpSp>
      <p:sp>
        <p:nvSpPr>
          <p:cNvPr id="825" name="Google Shape;825;p18"/>
          <p:cNvSpPr/>
          <p:nvPr/>
        </p:nvSpPr>
        <p:spPr>
          <a:xfrm>
            <a:off x="36911" y="7766119"/>
            <a:ext cx="435759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1000">
                <a:solidFill>
                  <a:schemeClr val="dk1"/>
                </a:solidFill>
                <a:latin typeface="Arial Narrow"/>
                <a:ea typeface="Arial Narrow"/>
                <a:cs typeface="Arial Narrow"/>
                <a:sym typeface="Arial Narrow"/>
              </a:rPr>
              <a:t>Figura. Comportamiento inusual de la IRA consulta ambulatoria. Medellín, a Periodo epidemiológico 10 acumulado de 2022. </a:t>
            </a:r>
            <a:endParaRPr/>
          </a:p>
        </p:txBody>
      </p:sp>
      <p:sp>
        <p:nvSpPr>
          <p:cNvPr id="826" name="Google Shape;826;p18"/>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Pág..18 </a:t>
            </a:r>
            <a:endParaRPr b="1" sz="1050">
              <a:solidFill>
                <a:schemeClr val="dk1"/>
              </a:solidFill>
              <a:latin typeface="Arial Narrow"/>
              <a:ea typeface="Arial Narrow"/>
              <a:cs typeface="Arial Narrow"/>
              <a:sym typeface="Arial Narrow"/>
            </a:endParaRPr>
          </a:p>
        </p:txBody>
      </p:sp>
      <p:sp>
        <p:nvSpPr>
          <p:cNvPr id="827" name="Google Shape;827;p18"/>
          <p:cNvSpPr txBox="1"/>
          <p:nvPr>
            <p:ph type="ctrTitle"/>
          </p:nvPr>
        </p:nvSpPr>
        <p:spPr>
          <a:xfrm>
            <a:off x="85115" y="-31714"/>
            <a:ext cx="2075175" cy="923330"/>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1800"/>
              <a:buFont typeface="Arial Narrow"/>
              <a:buNone/>
            </a:pPr>
            <a:r>
              <a:rPr b="1" lang="es-ES" sz="1800">
                <a:solidFill>
                  <a:srgbClr val="C00000"/>
                </a:solidFill>
                <a:latin typeface="Arial Narrow"/>
                <a:ea typeface="Arial Narrow"/>
                <a:cs typeface="Arial Narrow"/>
                <a:sym typeface="Arial Narrow"/>
              </a:rPr>
              <a:t>Infección respiratoria aguda IRA</a:t>
            </a:r>
            <a:endParaRPr/>
          </a:p>
        </p:txBody>
      </p:sp>
      <p:sp>
        <p:nvSpPr>
          <p:cNvPr id="828" name="Google Shape;828;p18"/>
          <p:cNvSpPr/>
          <p:nvPr/>
        </p:nvSpPr>
        <p:spPr>
          <a:xfrm>
            <a:off x="24751" y="2452420"/>
            <a:ext cx="2121094"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chemeClr val="dk1"/>
                </a:solidFill>
                <a:latin typeface="Arial Narrow"/>
                <a:ea typeface="Arial Narrow"/>
                <a:cs typeface="Arial Narrow"/>
                <a:sym typeface="Arial Narrow"/>
              </a:rPr>
              <a:t>Consulta ambulatoria</a:t>
            </a:r>
            <a:endParaRPr/>
          </a:p>
        </p:txBody>
      </p:sp>
      <p:sp>
        <p:nvSpPr>
          <p:cNvPr id="829" name="Google Shape;829;p18"/>
          <p:cNvSpPr/>
          <p:nvPr/>
        </p:nvSpPr>
        <p:spPr>
          <a:xfrm>
            <a:off x="4394504" y="7166029"/>
            <a:ext cx="2878356" cy="47705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 </a:t>
            </a:r>
            <a:endParaRPr/>
          </a:p>
          <a:p>
            <a:pPr indent="0" lvl="0" marL="0" marR="0" rtl="0" algn="just">
              <a:spcBef>
                <a:spcPts val="0"/>
              </a:spcBef>
              <a:spcAft>
                <a:spcPts val="0"/>
              </a:spcAft>
              <a:buNone/>
            </a:pPr>
            <a:r>
              <a:rPr lang="es-ES" sz="900">
                <a:solidFill>
                  <a:schemeClr val="dk1"/>
                </a:solidFill>
                <a:latin typeface="Arial Narrow"/>
                <a:ea typeface="Arial Narrow"/>
                <a:cs typeface="Arial Narrow"/>
                <a:sym typeface="Arial Narrow"/>
              </a:rPr>
              <a:t>Figura. Proporción  de casos de IRA  ambulatorios, por grupos de edad a Periodo epidemiológico 10 acumulado, 2022</a:t>
            </a:r>
            <a:endParaRPr/>
          </a:p>
        </p:txBody>
      </p:sp>
      <p:sp>
        <p:nvSpPr>
          <p:cNvPr id="830" name="Google Shape;830;p18"/>
          <p:cNvSpPr txBox="1"/>
          <p:nvPr/>
        </p:nvSpPr>
        <p:spPr>
          <a:xfrm>
            <a:off x="85115" y="8540792"/>
            <a:ext cx="1401244"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1368  Muertes</a:t>
            </a:r>
            <a:endParaRPr/>
          </a:p>
        </p:txBody>
      </p:sp>
      <p:cxnSp>
        <p:nvCxnSpPr>
          <p:cNvPr id="831" name="Google Shape;831;p18"/>
          <p:cNvCxnSpPr/>
          <p:nvPr/>
        </p:nvCxnSpPr>
        <p:spPr>
          <a:xfrm>
            <a:off x="4177681" y="8581667"/>
            <a:ext cx="216822" cy="3006"/>
          </a:xfrm>
          <a:prstGeom prst="straightConnector1">
            <a:avLst/>
          </a:prstGeom>
          <a:noFill/>
          <a:ln cap="flat" cmpd="sng" w="28575">
            <a:solidFill>
              <a:srgbClr val="C00000"/>
            </a:solidFill>
            <a:prstDash val="solid"/>
            <a:round/>
            <a:headEnd len="sm" w="sm" type="none"/>
            <a:tailEnd len="med" w="med" type="stealth"/>
          </a:ln>
        </p:spPr>
      </p:cxnSp>
      <p:sp>
        <p:nvSpPr>
          <p:cNvPr id="832" name="Google Shape;832;p18"/>
          <p:cNvSpPr/>
          <p:nvPr/>
        </p:nvSpPr>
        <p:spPr>
          <a:xfrm>
            <a:off x="1299962" y="8309961"/>
            <a:ext cx="2918785" cy="76944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El mayor porcentaje se registró en el grupo de mayores de 60 años (78,8%).  La mayoría corresponden a pacientes  con otras  comorbilidades. Se han notificado  41 muertes en menores de 5 años.</a:t>
            </a:r>
            <a:endParaRPr/>
          </a:p>
        </p:txBody>
      </p:sp>
      <p:sp>
        <p:nvSpPr>
          <p:cNvPr id="833" name="Google Shape;833;p18"/>
          <p:cNvSpPr/>
          <p:nvPr/>
        </p:nvSpPr>
        <p:spPr>
          <a:xfrm>
            <a:off x="4394504" y="8695764"/>
            <a:ext cx="2796050" cy="48474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r>
              <a:rPr lang="es-ES" sz="850">
                <a:solidFill>
                  <a:schemeClr val="dk1"/>
                </a:solidFill>
                <a:latin typeface="Arial Narrow"/>
                <a:ea typeface="Arial Narrow"/>
                <a:cs typeface="Arial Narrow"/>
                <a:sym typeface="Arial Narrow"/>
              </a:rPr>
              <a:t>. </a:t>
            </a:r>
            <a:endParaRPr/>
          </a:p>
          <a:p>
            <a:pPr indent="0" lvl="0" marL="0" marR="0" rtl="0" algn="just">
              <a:spcBef>
                <a:spcPts val="0"/>
              </a:spcBef>
              <a:spcAft>
                <a:spcPts val="0"/>
              </a:spcAft>
              <a:buNone/>
            </a:pPr>
            <a:r>
              <a:rPr lang="es-ES" sz="850">
                <a:solidFill>
                  <a:schemeClr val="dk1"/>
                </a:solidFill>
                <a:latin typeface="Arial Narrow"/>
                <a:ea typeface="Arial Narrow"/>
                <a:cs typeface="Arial Narrow"/>
                <a:sym typeface="Arial Narrow"/>
              </a:rPr>
              <a:t>Figura. Proporción  de muertes por  IRAG,   por grupos de edad a Periodo epidemiológico 10 acumulado, 2022</a:t>
            </a:r>
            <a:endParaRPr/>
          </a:p>
        </p:txBody>
      </p:sp>
      <p:graphicFrame>
        <p:nvGraphicFramePr>
          <p:cNvPr id="834" name="Google Shape;834;p18"/>
          <p:cNvGraphicFramePr/>
          <p:nvPr/>
        </p:nvGraphicFramePr>
        <p:xfrm>
          <a:off x="2357657" y="490864"/>
          <a:ext cx="4699177" cy="1792222"/>
        </p:xfrm>
        <a:graphic>
          <a:graphicData uri="http://schemas.openxmlformats.org/drawingml/2006/chart">
            <c:chart r:id="rId6"/>
          </a:graphicData>
        </a:graphic>
      </p:graphicFrame>
      <p:graphicFrame>
        <p:nvGraphicFramePr>
          <p:cNvPr id="835" name="Google Shape;835;p18"/>
          <p:cNvGraphicFramePr/>
          <p:nvPr/>
        </p:nvGraphicFramePr>
        <p:xfrm>
          <a:off x="2295483" y="2575414"/>
          <a:ext cx="4761351" cy="2268212"/>
        </p:xfrm>
        <a:graphic>
          <a:graphicData uri="http://schemas.openxmlformats.org/drawingml/2006/chart">
            <c:chart r:id="rId7"/>
          </a:graphicData>
        </a:graphic>
      </p:graphicFrame>
      <p:graphicFrame>
        <p:nvGraphicFramePr>
          <p:cNvPr id="836" name="Google Shape;836;p18"/>
          <p:cNvGraphicFramePr/>
          <p:nvPr/>
        </p:nvGraphicFramePr>
        <p:xfrm>
          <a:off x="0" y="6044766"/>
          <a:ext cx="4475175" cy="1728526"/>
        </p:xfrm>
        <a:graphic>
          <a:graphicData uri="http://schemas.openxmlformats.org/drawingml/2006/chart">
            <c:chart r:id="rId8"/>
          </a:graphicData>
        </a:graphic>
      </p:graphicFrame>
      <p:pic>
        <p:nvPicPr>
          <p:cNvPr id="837" name="Google Shape;837;p18"/>
          <p:cNvPicPr preferRelativeResize="0"/>
          <p:nvPr/>
        </p:nvPicPr>
        <p:blipFill rotWithShape="1">
          <a:blip r:embed="rId9">
            <a:alphaModFix/>
          </a:blip>
          <a:srcRect b="0" l="0" r="0" t="0"/>
          <a:stretch/>
        </p:blipFill>
        <p:spPr>
          <a:xfrm>
            <a:off x="4475176" y="6024394"/>
            <a:ext cx="2715378" cy="1186026"/>
          </a:xfrm>
          <a:prstGeom prst="rect">
            <a:avLst/>
          </a:prstGeom>
          <a:noFill/>
          <a:ln>
            <a:noFill/>
          </a:ln>
        </p:spPr>
      </p:pic>
      <p:pic>
        <p:nvPicPr>
          <p:cNvPr id="838" name="Google Shape;838;p18"/>
          <p:cNvPicPr preferRelativeResize="0"/>
          <p:nvPr/>
        </p:nvPicPr>
        <p:blipFill rotWithShape="1">
          <a:blip r:embed="rId10">
            <a:alphaModFix/>
          </a:blip>
          <a:srcRect b="0" l="0" r="0" t="0"/>
          <a:stretch/>
        </p:blipFill>
        <p:spPr>
          <a:xfrm>
            <a:off x="4475174" y="7619353"/>
            <a:ext cx="2725725" cy="114499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2" name="Shape 842"/>
        <p:cNvGrpSpPr/>
        <p:nvPr/>
      </p:nvGrpSpPr>
      <p:grpSpPr>
        <a:xfrm>
          <a:off x="0" y="0"/>
          <a:ext cx="0" cy="0"/>
          <a:chOff x="0" y="0"/>
          <a:chExt cx="0" cy="0"/>
        </a:xfrm>
      </p:grpSpPr>
      <p:pic>
        <p:nvPicPr>
          <p:cNvPr id="843" name="Google Shape;843;p19"/>
          <p:cNvPicPr preferRelativeResize="0"/>
          <p:nvPr/>
        </p:nvPicPr>
        <p:blipFill rotWithShape="1">
          <a:blip r:embed="rId3">
            <a:alphaModFix/>
          </a:blip>
          <a:srcRect b="0" l="0" r="0" t="4235"/>
          <a:stretch/>
        </p:blipFill>
        <p:spPr>
          <a:xfrm>
            <a:off x="3790" y="-3261"/>
            <a:ext cx="2214563" cy="2792664"/>
          </a:xfrm>
          <a:prstGeom prst="rect">
            <a:avLst/>
          </a:prstGeom>
          <a:noFill/>
          <a:ln>
            <a:noFill/>
          </a:ln>
        </p:spPr>
      </p:pic>
      <p:pic>
        <p:nvPicPr>
          <p:cNvPr id="844" name="Google Shape;844;p19"/>
          <p:cNvPicPr preferRelativeResize="0"/>
          <p:nvPr/>
        </p:nvPicPr>
        <p:blipFill rotWithShape="1">
          <a:blip r:embed="rId4">
            <a:alphaModFix/>
          </a:blip>
          <a:srcRect b="0" l="0" r="0" t="51431"/>
          <a:stretch/>
        </p:blipFill>
        <p:spPr>
          <a:xfrm>
            <a:off x="0" y="2781646"/>
            <a:ext cx="2232223" cy="2726457"/>
          </a:xfrm>
          <a:prstGeom prst="rect">
            <a:avLst/>
          </a:prstGeom>
          <a:noFill/>
          <a:ln>
            <a:noFill/>
          </a:ln>
        </p:spPr>
      </p:pic>
      <p:sp>
        <p:nvSpPr>
          <p:cNvPr id="845" name="Google Shape;845;p19"/>
          <p:cNvSpPr txBox="1"/>
          <p:nvPr/>
        </p:nvSpPr>
        <p:spPr>
          <a:xfrm>
            <a:off x="-3666" y="741756"/>
            <a:ext cx="223150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10-2022</a:t>
            </a:r>
            <a:endParaRPr/>
          </a:p>
        </p:txBody>
      </p:sp>
      <p:sp>
        <p:nvSpPr>
          <p:cNvPr id="846" name="Google Shape;846;p19"/>
          <p:cNvSpPr/>
          <p:nvPr/>
        </p:nvSpPr>
        <p:spPr>
          <a:xfrm>
            <a:off x="2274078" y="2304207"/>
            <a:ext cx="4946011"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Canal endémico de IRA - Hospitalización. Medellín, a Periodo epidemiológico 10 acumulado de 2022. </a:t>
            </a:r>
            <a:endParaRPr/>
          </a:p>
        </p:txBody>
      </p:sp>
      <p:grpSp>
        <p:nvGrpSpPr>
          <p:cNvPr id="847" name="Google Shape;847;p19"/>
          <p:cNvGrpSpPr/>
          <p:nvPr/>
        </p:nvGrpSpPr>
        <p:grpSpPr>
          <a:xfrm>
            <a:off x="179214" y="4211960"/>
            <a:ext cx="1892650" cy="488476"/>
            <a:chOff x="2397524" y="3379972"/>
            <a:chExt cx="4508500" cy="904875"/>
          </a:xfrm>
        </p:grpSpPr>
        <p:pic>
          <p:nvPicPr>
            <p:cNvPr id="848" name="Google Shape;848;p19"/>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849" name="Google Shape;849;p19"/>
            <p:cNvSpPr txBox="1"/>
            <p:nvPr/>
          </p:nvSpPr>
          <p:spPr>
            <a:xfrm>
              <a:off x="3317545" y="3478755"/>
              <a:ext cx="1593562" cy="57014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21.767</a:t>
              </a:r>
              <a:endParaRPr/>
            </a:p>
          </p:txBody>
        </p:sp>
      </p:grpSp>
      <p:sp>
        <p:nvSpPr>
          <p:cNvPr id="850" name="Google Shape;850;p19"/>
          <p:cNvSpPr txBox="1"/>
          <p:nvPr/>
        </p:nvSpPr>
        <p:spPr>
          <a:xfrm>
            <a:off x="-34895" y="4708900"/>
            <a:ext cx="2243336"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La variación porcentual con respecto al mismo periodo del año anterior disminuyó en un 11%</a:t>
            </a:r>
            <a:endParaRPr/>
          </a:p>
        </p:txBody>
      </p:sp>
      <p:sp>
        <p:nvSpPr>
          <p:cNvPr id="851" name="Google Shape;851;p19"/>
          <p:cNvSpPr/>
          <p:nvPr/>
        </p:nvSpPr>
        <p:spPr>
          <a:xfrm>
            <a:off x="2230463" y="4964775"/>
            <a:ext cx="4946011" cy="53860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Hospitalizaciones por IRAG, Medellín, a Periodo epidemiológico 10 acumulado.</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 Años  2019-2022. </a:t>
            </a:r>
            <a:endParaRPr/>
          </a:p>
        </p:txBody>
      </p:sp>
      <p:grpSp>
        <p:nvGrpSpPr>
          <p:cNvPr id="852" name="Google Shape;852;p19"/>
          <p:cNvGrpSpPr/>
          <p:nvPr/>
        </p:nvGrpSpPr>
        <p:grpSpPr>
          <a:xfrm>
            <a:off x="2448322" y="74775"/>
            <a:ext cx="3446504" cy="276999"/>
            <a:chOff x="2448322" y="74775"/>
            <a:chExt cx="3446504" cy="276999"/>
          </a:xfrm>
        </p:grpSpPr>
        <p:sp>
          <p:nvSpPr>
            <p:cNvPr id="853" name="Google Shape;853;p19"/>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854" name="Google Shape;854;p19"/>
            <p:cNvCxnSpPr>
              <a:stCxn id="853"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855" name="Google Shape;855;p19"/>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a:p>
          </p:txBody>
        </p:sp>
      </p:grpSp>
      <p:sp>
        <p:nvSpPr>
          <p:cNvPr id="856" name="Google Shape;856;p19"/>
          <p:cNvSpPr/>
          <p:nvPr/>
        </p:nvSpPr>
        <p:spPr>
          <a:xfrm>
            <a:off x="0" y="5508104"/>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857" name="Google Shape;857;p19"/>
          <p:cNvGrpSpPr/>
          <p:nvPr/>
        </p:nvGrpSpPr>
        <p:grpSpPr>
          <a:xfrm>
            <a:off x="277404" y="5621632"/>
            <a:ext cx="3446504" cy="276999"/>
            <a:chOff x="2448322" y="74775"/>
            <a:chExt cx="3446504" cy="276999"/>
          </a:xfrm>
        </p:grpSpPr>
        <p:sp>
          <p:nvSpPr>
            <p:cNvPr id="858" name="Google Shape;858;p19"/>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859" name="Google Shape;859;p19"/>
            <p:cNvCxnSpPr>
              <a:stCxn id="858"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860" name="Google Shape;860;p19"/>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inusual</a:t>
              </a:r>
              <a:endParaRPr/>
            </a:p>
          </p:txBody>
        </p:sp>
      </p:grpSp>
      <p:grpSp>
        <p:nvGrpSpPr>
          <p:cNvPr id="861" name="Google Shape;861;p19"/>
          <p:cNvGrpSpPr/>
          <p:nvPr/>
        </p:nvGrpSpPr>
        <p:grpSpPr>
          <a:xfrm>
            <a:off x="4752578" y="5635532"/>
            <a:ext cx="3446504" cy="276999"/>
            <a:chOff x="2448322" y="74775"/>
            <a:chExt cx="3446504" cy="276999"/>
          </a:xfrm>
        </p:grpSpPr>
        <p:sp>
          <p:nvSpPr>
            <p:cNvPr id="862" name="Google Shape;862;p19"/>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863" name="Google Shape;863;p19"/>
            <p:cNvCxnSpPr>
              <a:stCxn id="862"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864" name="Google Shape;864;p19"/>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a:t>
              </a:r>
              <a:endParaRPr/>
            </a:p>
          </p:txBody>
        </p:sp>
      </p:grpSp>
      <p:sp>
        <p:nvSpPr>
          <p:cNvPr id="865" name="Google Shape;865;p19"/>
          <p:cNvSpPr/>
          <p:nvPr/>
        </p:nvSpPr>
        <p:spPr>
          <a:xfrm>
            <a:off x="50069" y="8119764"/>
            <a:ext cx="4126445"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1050">
                <a:solidFill>
                  <a:schemeClr val="dk1"/>
                </a:solidFill>
                <a:latin typeface="Arial Narrow"/>
                <a:ea typeface="Arial Narrow"/>
                <a:cs typeface="Arial Narrow"/>
                <a:sym typeface="Arial Narrow"/>
              </a:rPr>
              <a:t>Figura. Comportamiento inusual de la IRA en hospitalización. Medellín, a Periodo epidemiológico 10 acumulado de 2022</a:t>
            </a:r>
            <a:endParaRPr/>
          </a:p>
        </p:txBody>
      </p:sp>
      <p:sp>
        <p:nvSpPr>
          <p:cNvPr id="866" name="Google Shape;866;p19"/>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19</a:t>
            </a:r>
            <a:endParaRPr b="1" sz="1050">
              <a:solidFill>
                <a:schemeClr val="dk1"/>
              </a:solidFill>
              <a:latin typeface="Arial Narrow"/>
              <a:ea typeface="Arial Narrow"/>
              <a:cs typeface="Arial Narrow"/>
              <a:sym typeface="Arial Narrow"/>
            </a:endParaRPr>
          </a:p>
        </p:txBody>
      </p:sp>
      <p:sp>
        <p:nvSpPr>
          <p:cNvPr id="867" name="Google Shape;867;p19"/>
          <p:cNvSpPr txBox="1"/>
          <p:nvPr>
            <p:ph type="ctrTitle"/>
          </p:nvPr>
        </p:nvSpPr>
        <p:spPr>
          <a:xfrm>
            <a:off x="85115" y="-79012"/>
            <a:ext cx="2075175" cy="923330"/>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1800"/>
              <a:buFont typeface="Arial Narrow"/>
              <a:buNone/>
            </a:pPr>
            <a:r>
              <a:rPr b="1" lang="es-ES" sz="1800">
                <a:solidFill>
                  <a:srgbClr val="C00000"/>
                </a:solidFill>
                <a:latin typeface="Arial Narrow"/>
                <a:ea typeface="Arial Narrow"/>
                <a:cs typeface="Arial Narrow"/>
                <a:sym typeface="Arial Narrow"/>
              </a:rPr>
              <a:t> Infección respiratoria aguda IRA</a:t>
            </a:r>
            <a:endParaRPr/>
          </a:p>
        </p:txBody>
      </p:sp>
      <p:sp>
        <p:nvSpPr>
          <p:cNvPr id="868" name="Google Shape;868;p19"/>
          <p:cNvSpPr/>
          <p:nvPr/>
        </p:nvSpPr>
        <p:spPr>
          <a:xfrm>
            <a:off x="298067" y="2452420"/>
            <a:ext cx="1574469"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chemeClr val="dk1"/>
                </a:solidFill>
                <a:latin typeface="Arial Narrow"/>
                <a:ea typeface="Arial Narrow"/>
                <a:cs typeface="Arial Narrow"/>
                <a:sym typeface="Arial Narrow"/>
              </a:rPr>
              <a:t>Hospitalizados </a:t>
            </a:r>
            <a:endParaRPr/>
          </a:p>
        </p:txBody>
      </p:sp>
      <p:sp>
        <p:nvSpPr>
          <p:cNvPr id="869" name="Google Shape;869;p19"/>
          <p:cNvSpPr/>
          <p:nvPr/>
        </p:nvSpPr>
        <p:spPr>
          <a:xfrm>
            <a:off x="4206942" y="7944432"/>
            <a:ext cx="2799703" cy="6617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 </a:t>
            </a:r>
            <a:endParaRPr/>
          </a:p>
          <a:p>
            <a:pPr indent="0" lvl="0" marL="0" marR="0" rtl="0" algn="just">
              <a:spcBef>
                <a:spcPts val="0"/>
              </a:spcBef>
              <a:spcAft>
                <a:spcPts val="0"/>
              </a:spcAft>
              <a:buNone/>
            </a:pPr>
            <a:r>
              <a:rPr lang="es-ES" sz="1000">
                <a:solidFill>
                  <a:schemeClr val="dk1"/>
                </a:solidFill>
                <a:latin typeface="Arial Narrow"/>
                <a:ea typeface="Arial Narrow"/>
                <a:cs typeface="Arial Narrow"/>
                <a:sym typeface="Arial Narrow"/>
              </a:rPr>
              <a:t>Figura. Proporción  de pacientes con IRA  hospitalizados en sala general por grupos de edad, a Periodo epidemiológico 10 acumulado, 2022</a:t>
            </a:r>
            <a:endParaRPr/>
          </a:p>
        </p:txBody>
      </p:sp>
      <p:graphicFrame>
        <p:nvGraphicFramePr>
          <p:cNvPr id="870" name="Google Shape;870;p19"/>
          <p:cNvGraphicFramePr/>
          <p:nvPr/>
        </p:nvGraphicFramePr>
        <p:xfrm>
          <a:off x="2309160" y="358408"/>
          <a:ext cx="4841851" cy="1961188"/>
        </p:xfrm>
        <a:graphic>
          <a:graphicData uri="http://schemas.openxmlformats.org/drawingml/2006/chart">
            <c:chart r:id="rId6"/>
          </a:graphicData>
        </a:graphic>
      </p:graphicFrame>
      <p:graphicFrame>
        <p:nvGraphicFramePr>
          <p:cNvPr id="871" name="Google Shape;871;p19"/>
          <p:cNvGraphicFramePr/>
          <p:nvPr/>
        </p:nvGraphicFramePr>
        <p:xfrm>
          <a:off x="-29730" y="6053783"/>
          <a:ext cx="4206244" cy="2065981"/>
        </p:xfrm>
        <a:graphic>
          <a:graphicData uri="http://schemas.openxmlformats.org/drawingml/2006/chart">
            <c:chart r:id="rId7"/>
          </a:graphicData>
        </a:graphic>
      </p:graphicFrame>
      <p:pic>
        <p:nvPicPr>
          <p:cNvPr id="872" name="Google Shape;872;p19"/>
          <p:cNvPicPr preferRelativeResize="0"/>
          <p:nvPr/>
        </p:nvPicPr>
        <p:blipFill rotWithShape="1">
          <a:blip r:embed="rId8">
            <a:alphaModFix/>
          </a:blip>
          <a:srcRect b="0" l="0" r="0" t="0"/>
          <a:stretch/>
        </p:blipFill>
        <p:spPr>
          <a:xfrm>
            <a:off x="4304554" y="6053783"/>
            <a:ext cx="2871920" cy="1775631"/>
          </a:xfrm>
          <a:prstGeom prst="rect">
            <a:avLst/>
          </a:prstGeom>
          <a:noFill/>
          <a:ln>
            <a:noFill/>
          </a:ln>
        </p:spPr>
      </p:pic>
      <p:graphicFrame>
        <p:nvGraphicFramePr>
          <p:cNvPr id="873" name="Google Shape;873;p19"/>
          <p:cNvGraphicFramePr/>
          <p:nvPr/>
        </p:nvGraphicFramePr>
        <p:xfrm>
          <a:off x="2278271" y="2832323"/>
          <a:ext cx="4920225" cy="2127732"/>
        </p:xfrm>
        <a:graphic>
          <a:graphicData uri="http://schemas.openxmlformats.org/drawingml/2006/chart">
            <c:chart r:id="rId9"/>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2</a:t>
            </a:r>
            <a:endParaRPr/>
          </a:p>
        </p:txBody>
      </p:sp>
      <p:sp>
        <p:nvSpPr>
          <p:cNvPr id="104" name="Google Shape;104;p2"/>
          <p:cNvSpPr txBox="1"/>
          <p:nvPr>
            <p:ph type="title"/>
          </p:nvPr>
        </p:nvSpPr>
        <p:spPr>
          <a:xfrm>
            <a:off x="216073" y="3030174"/>
            <a:ext cx="6727831" cy="432048"/>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2000"/>
              <a:buFont typeface="Arial Narrow"/>
              <a:buNone/>
            </a:pPr>
            <a:r>
              <a:rPr b="1" lang="es-ES" sz="2000">
                <a:latin typeface="Arial Narrow"/>
                <a:ea typeface="Arial Narrow"/>
                <a:cs typeface="Arial Narrow"/>
                <a:sym typeface="Arial Narrow"/>
              </a:rPr>
              <a:t>Contenido</a:t>
            </a:r>
            <a:endParaRPr/>
          </a:p>
        </p:txBody>
      </p:sp>
      <p:grpSp>
        <p:nvGrpSpPr>
          <p:cNvPr id="105" name="Google Shape;105;p2"/>
          <p:cNvGrpSpPr/>
          <p:nvPr/>
        </p:nvGrpSpPr>
        <p:grpSpPr>
          <a:xfrm>
            <a:off x="0" y="107504"/>
            <a:ext cx="7200898" cy="1987144"/>
            <a:chOff x="0" y="14519"/>
            <a:chExt cx="7200898" cy="2078230"/>
          </a:xfrm>
        </p:grpSpPr>
        <p:sp>
          <p:nvSpPr>
            <p:cNvPr id="106" name="Google Shape;106;p2"/>
            <p:cNvSpPr txBox="1"/>
            <p:nvPr/>
          </p:nvSpPr>
          <p:spPr>
            <a:xfrm>
              <a:off x="1162804" y="992927"/>
              <a:ext cx="2734310" cy="62674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Boletín de Periodo Epidemiológico Medellín </a:t>
              </a: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pic>
          <p:nvPicPr>
            <p:cNvPr id="107" name="Google Shape;107;p2"/>
            <p:cNvPicPr preferRelativeResize="0"/>
            <p:nvPr/>
          </p:nvPicPr>
          <p:blipFill rotWithShape="1">
            <a:blip r:embed="rId3">
              <a:alphaModFix/>
            </a:blip>
            <a:srcRect b="0" l="0" r="0" t="0"/>
            <a:stretch/>
          </p:blipFill>
          <p:spPr>
            <a:xfrm>
              <a:off x="4752578" y="321103"/>
              <a:ext cx="2448320" cy="1771646"/>
            </a:xfrm>
            <a:prstGeom prst="rect">
              <a:avLst/>
            </a:prstGeom>
            <a:noFill/>
            <a:ln>
              <a:noFill/>
            </a:ln>
          </p:spPr>
        </p:pic>
        <p:sp>
          <p:nvSpPr>
            <p:cNvPr id="108" name="Google Shape;108;p2"/>
            <p:cNvSpPr txBox="1"/>
            <p:nvPr/>
          </p:nvSpPr>
          <p:spPr>
            <a:xfrm>
              <a:off x="0" y="14519"/>
              <a:ext cx="4536554" cy="99694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3200">
                  <a:solidFill>
                    <a:srgbClr val="00B050"/>
                  </a:solidFill>
                  <a:latin typeface="Arial Narrow"/>
                  <a:ea typeface="Arial Narrow"/>
                  <a:cs typeface="Arial Narrow"/>
                  <a:sym typeface="Arial Narrow"/>
                </a:rPr>
                <a:t>Secretaría de Salud de Medellín</a:t>
              </a: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grpSp>
      <p:sp>
        <p:nvSpPr>
          <p:cNvPr id="109" name="Google Shape;109;p2"/>
          <p:cNvSpPr txBox="1"/>
          <p:nvPr/>
        </p:nvSpPr>
        <p:spPr>
          <a:xfrm>
            <a:off x="576114" y="1684583"/>
            <a:ext cx="3598545" cy="45148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800">
                <a:solidFill>
                  <a:srgbClr val="000000"/>
                </a:solidFill>
                <a:latin typeface="Arial Narrow"/>
                <a:ea typeface="Arial Narrow"/>
                <a:cs typeface="Arial Narrow"/>
                <a:sym typeface="Arial Narrow"/>
              </a:rPr>
              <a:t>Programa Vigilancia Epidemiológica – Subsecretaría de Salud Pública</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b="1" lang="es-ES" sz="800">
                <a:solidFill>
                  <a:srgbClr val="000000"/>
                </a:solidFill>
                <a:latin typeface="Arial Narrow"/>
                <a:ea typeface="Arial Narrow"/>
                <a:cs typeface="Arial Narrow"/>
                <a:sym typeface="Arial Narrow"/>
              </a:rPr>
              <a:t>Periodo epidemiológico 10 de 2022 - Reporte Semanas 1 a 40 (Hasta octubre 07 de 2022)</a:t>
            </a:r>
            <a:endParaRPr sz="1200">
              <a:solidFill>
                <a:schemeClr val="dk1"/>
              </a:solidFill>
              <a:latin typeface="Times New Roman"/>
              <a:ea typeface="Times New Roman"/>
              <a:cs typeface="Times New Roman"/>
              <a:sym typeface="Times New Roman"/>
            </a:endParaRPr>
          </a:p>
        </p:txBody>
      </p:sp>
      <p:graphicFrame>
        <p:nvGraphicFramePr>
          <p:cNvPr id="110" name="Google Shape;110;p2"/>
          <p:cNvGraphicFramePr/>
          <p:nvPr/>
        </p:nvGraphicFramePr>
        <p:xfrm>
          <a:off x="216073" y="3656318"/>
          <a:ext cx="3000000" cy="3000000"/>
        </p:xfrm>
        <a:graphic>
          <a:graphicData uri="http://schemas.openxmlformats.org/drawingml/2006/table">
            <a:tbl>
              <a:tblPr>
                <a:noFill/>
                <a:tableStyleId>{FDE70AE9-DB4B-45ED-AE27-79CD70ADB618}</a:tableStyleId>
              </a:tblPr>
              <a:tblGrid>
                <a:gridCol w="1483275"/>
                <a:gridCol w="1483275"/>
                <a:gridCol w="1483275"/>
                <a:gridCol w="1483275"/>
                <a:gridCol w="712350"/>
              </a:tblGrid>
              <a:tr h="137125">
                <a:tc>
                  <a:txBody>
                    <a:bodyPr/>
                    <a:lstStyle/>
                    <a:p>
                      <a:pPr indent="0" lvl="0" marL="0" marR="0" rtl="0" algn="l">
                        <a:spcBef>
                          <a:spcPts val="0"/>
                        </a:spcBef>
                        <a:spcAft>
                          <a:spcPts val="0"/>
                        </a:spcAft>
                        <a:buNone/>
                      </a:pPr>
                      <a:r>
                        <a:rPr b="1" i="0" lang="es-ES" sz="1100" u="none" cap="none" strike="noStrike">
                          <a:solidFill>
                            <a:schemeClr val="dk1"/>
                          </a:solidFill>
                          <a:latin typeface="Arial Narrow"/>
                          <a:ea typeface="Arial Narrow"/>
                          <a:cs typeface="Arial Narrow"/>
                          <a:sym typeface="Arial Narrow"/>
                        </a:rPr>
                        <a:t>Tuberculosis</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1" i="0" lang="es-ES" sz="1100" u="none" cap="none" strike="noStrike">
                          <a:solidFill>
                            <a:schemeClr val="dk1"/>
                          </a:solidFill>
                          <a:latin typeface="Arial Narrow"/>
                          <a:ea typeface="Arial Narrow"/>
                          <a:cs typeface="Arial Narrow"/>
                          <a:sym typeface="Arial Narrow"/>
                        </a:rPr>
                        <a:t>Pág. 4</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12875">
                <a:tc gridSpan="4">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cap="none" strike="noStrike">
                          <a:solidFill>
                            <a:schemeClr val="dk1"/>
                          </a:solidFill>
                          <a:latin typeface="Arial Narrow"/>
                          <a:ea typeface="Arial Narrow"/>
                          <a:cs typeface="Arial Narrow"/>
                          <a:sym typeface="Arial Narrow"/>
                        </a:rPr>
                        <a:t>Hepatitis A</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hMerge="1"/>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cap="none" strike="noStrike">
                          <a:solidFill>
                            <a:schemeClr val="dk1"/>
                          </a:solidFill>
                          <a:latin typeface="Arial Narrow"/>
                          <a:ea typeface="Arial Narrow"/>
                          <a:cs typeface="Arial Narrow"/>
                          <a:sym typeface="Arial Narrow"/>
                        </a:rPr>
                        <a:t>Pág. 7</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12875">
                <a:tc gridSpan="4">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cap="none" strike="noStrike">
                          <a:solidFill>
                            <a:schemeClr val="dk1"/>
                          </a:solidFill>
                          <a:latin typeface="Arial Narrow"/>
                          <a:ea typeface="Arial Narrow"/>
                          <a:cs typeface="Arial Narrow"/>
                          <a:sym typeface="Arial Narrow"/>
                        </a:rPr>
                        <a:t>Hepatitis B</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hMerge="1"/>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cap="none" strike="noStrike">
                          <a:solidFill>
                            <a:schemeClr val="dk1"/>
                          </a:solidFill>
                          <a:latin typeface="Arial Narrow"/>
                          <a:ea typeface="Arial Narrow"/>
                          <a:cs typeface="Arial Narrow"/>
                          <a:sym typeface="Arial Narrow"/>
                        </a:rPr>
                        <a:t>Pág. 9</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12875">
                <a:tc gridSpan="2">
                  <a:txBody>
                    <a:bodyPr/>
                    <a:lstStyle/>
                    <a:p>
                      <a:pPr indent="0" lvl="0" marL="0" marR="0" rtl="0" algn="l">
                        <a:spcBef>
                          <a:spcPts val="0"/>
                        </a:spcBef>
                        <a:spcAft>
                          <a:spcPts val="0"/>
                        </a:spcAft>
                        <a:buNone/>
                      </a:pPr>
                      <a:r>
                        <a:rPr b="1" i="0" lang="es-ES" sz="1100" u="none" cap="none" strike="noStrike">
                          <a:solidFill>
                            <a:schemeClr val="dk1"/>
                          </a:solidFill>
                          <a:latin typeface="Arial Narrow"/>
                          <a:ea typeface="Arial Narrow"/>
                          <a:cs typeface="Arial Narrow"/>
                          <a:sym typeface="Arial Narrow"/>
                        </a:rPr>
                        <a:t>Hepatitis C</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gridSpan="2">
                  <a:txBody>
                    <a:bodyPr/>
                    <a:lstStyle/>
                    <a:p>
                      <a:pPr indent="0" lvl="0" marL="0" marR="0" rtl="0" algn="l">
                        <a:spcBef>
                          <a:spcPts val="0"/>
                        </a:spcBef>
                        <a:spcAft>
                          <a:spcPts val="0"/>
                        </a:spcAft>
                        <a:buNone/>
                      </a:pPr>
                      <a:r>
                        <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9</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39700">
                <a:tc gridSpan="2">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INTOXICACIONES</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gridSpan="2">
                  <a:txBody>
                    <a:bodyPr/>
                    <a:lstStyle/>
                    <a:p>
                      <a:pPr indent="0" lvl="0" marL="0" marR="0" rtl="0" algn="l">
                        <a:spcBef>
                          <a:spcPts val="0"/>
                        </a:spcBef>
                        <a:spcAft>
                          <a:spcPts val="0"/>
                        </a:spcAft>
                        <a:buNone/>
                      </a:pPr>
                      <a:r>
                        <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14</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18725">
                <a:tc gridSpan="2">
                  <a:txBody>
                    <a:bodyPr/>
                    <a:lstStyle/>
                    <a:p>
                      <a:pPr indent="0" lvl="0" marL="0" marR="0" rtl="0" algn="l">
                        <a:spcBef>
                          <a:spcPts val="0"/>
                        </a:spcBef>
                        <a:spcAft>
                          <a:spcPts val="0"/>
                        </a:spcAft>
                        <a:buNone/>
                      </a:pPr>
                      <a:r>
                        <a:rPr b="1" i="0" lang="es-ES" sz="1100" u="none" strike="noStrike">
                          <a:solidFill>
                            <a:schemeClr val="dk1"/>
                          </a:solidFill>
                          <a:latin typeface="Arial Narrow"/>
                          <a:ea typeface="Arial Narrow"/>
                          <a:cs typeface="Arial Narrow"/>
                          <a:sym typeface="Arial Narrow"/>
                        </a:rPr>
                        <a:t>Enfermedades Transmitidas por Alimentos ETA y vehiculizadas por agua</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gridSpan="2">
                  <a:txBody>
                    <a:bodyPr/>
                    <a:lstStyle/>
                    <a:p>
                      <a:pPr indent="0" lvl="0" marL="0" marR="0" rtl="0" algn="l">
                        <a:spcBef>
                          <a:spcPts val="0"/>
                        </a:spcBef>
                        <a:spcAft>
                          <a:spcPts val="0"/>
                        </a:spcAft>
                        <a:buNone/>
                      </a:pPr>
                      <a:r>
                        <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15</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7" name="Shape 877"/>
        <p:cNvGrpSpPr/>
        <p:nvPr/>
      </p:nvGrpSpPr>
      <p:grpSpPr>
        <a:xfrm>
          <a:off x="0" y="0"/>
          <a:ext cx="0" cy="0"/>
          <a:chOff x="0" y="0"/>
          <a:chExt cx="0" cy="0"/>
        </a:xfrm>
      </p:grpSpPr>
      <p:pic>
        <p:nvPicPr>
          <p:cNvPr id="878" name="Google Shape;878;p20"/>
          <p:cNvPicPr preferRelativeResize="0"/>
          <p:nvPr/>
        </p:nvPicPr>
        <p:blipFill rotWithShape="1">
          <a:blip r:embed="rId3">
            <a:alphaModFix/>
          </a:blip>
          <a:srcRect b="0" l="0" r="0" t="4235"/>
          <a:stretch/>
        </p:blipFill>
        <p:spPr>
          <a:xfrm>
            <a:off x="3790" y="10387"/>
            <a:ext cx="2214563" cy="2792664"/>
          </a:xfrm>
          <a:prstGeom prst="rect">
            <a:avLst/>
          </a:prstGeom>
          <a:noFill/>
          <a:ln>
            <a:noFill/>
          </a:ln>
        </p:spPr>
      </p:pic>
      <p:pic>
        <p:nvPicPr>
          <p:cNvPr id="879" name="Google Shape;879;p20"/>
          <p:cNvPicPr preferRelativeResize="0"/>
          <p:nvPr/>
        </p:nvPicPr>
        <p:blipFill rotWithShape="1">
          <a:blip r:embed="rId4">
            <a:alphaModFix/>
          </a:blip>
          <a:srcRect b="0" l="0" r="0" t="51431"/>
          <a:stretch/>
        </p:blipFill>
        <p:spPr>
          <a:xfrm>
            <a:off x="0" y="2805169"/>
            <a:ext cx="2232223" cy="2685972"/>
          </a:xfrm>
          <a:prstGeom prst="rect">
            <a:avLst/>
          </a:prstGeom>
          <a:noFill/>
          <a:ln>
            <a:noFill/>
          </a:ln>
        </p:spPr>
      </p:pic>
      <p:sp>
        <p:nvSpPr>
          <p:cNvPr id="880" name="Google Shape;880;p20"/>
          <p:cNvSpPr txBox="1"/>
          <p:nvPr/>
        </p:nvSpPr>
        <p:spPr>
          <a:xfrm>
            <a:off x="-65136" y="741756"/>
            <a:ext cx="2304256"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Periodo epidemiológico 10-2022</a:t>
            </a:r>
            <a:endParaRPr/>
          </a:p>
        </p:txBody>
      </p:sp>
      <p:sp>
        <p:nvSpPr>
          <p:cNvPr id="881" name="Google Shape;881;p20"/>
          <p:cNvSpPr/>
          <p:nvPr/>
        </p:nvSpPr>
        <p:spPr>
          <a:xfrm>
            <a:off x="2274078" y="2317855"/>
            <a:ext cx="4946011" cy="53860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Gráfico de control IRA-UCI. Medellín, a Periodo epidemiológico 10 acumulado de 2022 </a:t>
            </a:r>
            <a:endParaRPr/>
          </a:p>
        </p:txBody>
      </p:sp>
      <p:grpSp>
        <p:nvGrpSpPr>
          <p:cNvPr id="882" name="Google Shape;882;p20"/>
          <p:cNvGrpSpPr/>
          <p:nvPr/>
        </p:nvGrpSpPr>
        <p:grpSpPr>
          <a:xfrm>
            <a:off x="179214" y="4211960"/>
            <a:ext cx="1892650" cy="488476"/>
            <a:chOff x="2397524" y="3379972"/>
            <a:chExt cx="4508500" cy="904875"/>
          </a:xfrm>
        </p:grpSpPr>
        <p:pic>
          <p:nvPicPr>
            <p:cNvPr id="883" name="Google Shape;883;p20"/>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884" name="Google Shape;884;p20"/>
            <p:cNvSpPr txBox="1"/>
            <p:nvPr/>
          </p:nvSpPr>
          <p:spPr>
            <a:xfrm>
              <a:off x="3317545" y="3478755"/>
              <a:ext cx="1593562" cy="57014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3.335</a:t>
              </a:r>
              <a:endParaRPr/>
            </a:p>
          </p:txBody>
        </p:sp>
      </p:grpSp>
      <p:sp>
        <p:nvSpPr>
          <p:cNvPr id="885" name="Google Shape;885;p20"/>
          <p:cNvSpPr txBox="1"/>
          <p:nvPr/>
        </p:nvSpPr>
        <p:spPr>
          <a:xfrm>
            <a:off x="0" y="4724560"/>
            <a:ext cx="2180732"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La variación porcentual con respecto al mismo periodo del año anterior disminuyó en un 59%.</a:t>
            </a:r>
            <a:endParaRPr/>
          </a:p>
        </p:txBody>
      </p:sp>
      <p:sp>
        <p:nvSpPr>
          <p:cNvPr id="886" name="Google Shape;886;p20"/>
          <p:cNvSpPr/>
          <p:nvPr/>
        </p:nvSpPr>
        <p:spPr>
          <a:xfrm>
            <a:off x="2295483" y="4912876"/>
            <a:ext cx="4946011" cy="53860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Hospitalizaciones en UCI por IRAG, Medellín, a Periodo epidemiológico 10 acumulado  Años 2019-2022</a:t>
            </a:r>
            <a:endParaRPr/>
          </a:p>
        </p:txBody>
      </p:sp>
      <p:grpSp>
        <p:nvGrpSpPr>
          <p:cNvPr id="887" name="Google Shape;887;p20"/>
          <p:cNvGrpSpPr/>
          <p:nvPr/>
        </p:nvGrpSpPr>
        <p:grpSpPr>
          <a:xfrm>
            <a:off x="2448322" y="74775"/>
            <a:ext cx="3446504" cy="276999"/>
            <a:chOff x="2448322" y="74775"/>
            <a:chExt cx="3446504" cy="276999"/>
          </a:xfrm>
        </p:grpSpPr>
        <p:sp>
          <p:nvSpPr>
            <p:cNvPr id="888" name="Google Shape;888;p20"/>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889" name="Google Shape;889;p20"/>
            <p:cNvCxnSpPr>
              <a:stCxn id="888"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890" name="Google Shape;890;p20"/>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a:p>
          </p:txBody>
        </p:sp>
      </p:grpSp>
      <p:sp>
        <p:nvSpPr>
          <p:cNvPr id="891" name="Google Shape;891;p20"/>
          <p:cNvSpPr/>
          <p:nvPr/>
        </p:nvSpPr>
        <p:spPr>
          <a:xfrm>
            <a:off x="0" y="5508104"/>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892" name="Google Shape;892;p20"/>
          <p:cNvGrpSpPr/>
          <p:nvPr/>
        </p:nvGrpSpPr>
        <p:grpSpPr>
          <a:xfrm>
            <a:off x="277404" y="5621632"/>
            <a:ext cx="3446504" cy="276999"/>
            <a:chOff x="2448322" y="74775"/>
            <a:chExt cx="3446504" cy="276999"/>
          </a:xfrm>
        </p:grpSpPr>
        <p:sp>
          <p:nvSpPr>
            <p:cNvPr id="893" name="Google Shape;893;p20"/>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894" name="Google Shape;894;p20"/>
            <p:cNvCxnSpPr>
              <a:stCxn id="893"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895" name="Google Shape;895;p20"/>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inusual</a:t>
              </a:r>
              <a:endParaRPr/>
            </a:p>
          </p:txBody>
        </p:sp>
      </p:grpSp>
      <p:grpSp>
        <p:nvGrpSpPr>
          <p:cNvPr id="896" name="Google Shape;896;p20"/>
          <p:cNvGrpSpPr/>
          <p:nvPr/>
        </p:nvGrpSpPr>
        <p:grpSpPr>
          <a:xfrm>
            <a:off x="4752578" y="5635532"/>
            <a:ext cx="3446504" cy="276999"/>
            <a:chOff x="2448322" y="74775"/>
            <a:chExt cx="3446504" cy="276999"/>
          </a:xfrm>
        </p:grpSpPr>
        <p:sp>
          <p:nvSpPr>
            <p:cNvPr id="897" name="Google Shape;897;p20"/>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898" name="Google Shape;898;p20"/>
            <p:cNvCxnSpPr>
              <a:stCxn id="897"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899" name="Google Shape;899;p20"/>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a:t>
              </a:r>
              <a:endParaRPr/>
            </a:p>
          </p:txBody>
        </p:sp>
      </p:grpSp>
      <p:sp>
        <p:nvSpPr>
          <p:cNvPr id="900" name="Google Shape;900;p20"/>
          <p:cNvSpPr/>
          <p:nvPr/>
        </p:nvSpPr>
        <p:spPr>
          <a:xfrm>
            <a:off x="47604" y="8040974"/>
            <a:ext cx="4357592" cy="53860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1000">
                <a:solidFill>
                  <a:schemeClr val="dk1"/>
                </a:solidFill>
                <a:latin typeface="Arial Narrow"/>
                <a:ea typeface="Arial Narrow"/>
                <a:cs typeface="Arial Narrow"/>
                <a:sym typeface="Arial Narrow"/>
              </a:rPr>
              <a:t>Figura. Comportamiento inusual de la IRA hospitalización en UCI. Medellín, a Periodo epidemiológico 10 acumulado de 2022. </a:t>
            </a:r>
            <a:endParaRPr/>
          </a:p>
        </p:txBody>
      </p:sp>
      <p:sp>
        <p:nvSpPr>
          <p:cNvPr id="901" name="Google Shape;901;p20"/>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Pág..20 </a:t>
            </a:r>
            <a:endParaRPr b="1" sz="1050">
              <a:solidFill>
                <a:schemeClr val="dk1"/>
              </a:solidFill>
              <a:latin typeface="Arial Narrow"/>
              <a:ea typeface="Arial Narrow"/>
              <a:cs typeface="Arial Narrow"/>
              <a:sym typeface="Arial Narrow"/>
            </a:endParaRPr>
          </a:p>
        </p:txBody>
      </p:sp>
      <p:sp>
        <p:nvSpPr>
          <p:cNvPr id="902" name="Google Shape;902;p20"/>
          <p:cNvSpPr txBox="1"/>
          <p:nvPr>
            <p:ph type="ctrTitle"/>
          </p:nvPr>
        </p:nvSpPr>
        <p:spPr>
          <a:xfrm>
            <a:off x="85115" y="-79012"/>
            <a:ext cx="2075175" cy="923330"/>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1800"/>
              <a:buFont typeface="Arial Narrow"/>
              <a:buNone/>
            </a:pPr>
            <a:r>
              <a:rPr b="1" lang="es-ES" sz="1800">
                <a:solidFill>
                  <a:srgbClr val="C00000"/>
                </a:solidFill>
                <a:latin typeface="Arial Narrow"/>
                <a:ea typeface="Arial Narrow"/>
                <a:cs typeface="Arial Narrow"/>
                <a:sym typeface="Arial Narrow"/>
              </a:rPr>
              <a:t>Infección respiratoria aguda IRA</a:t>
            </a:r>
            <a:endParaRPr/>
          </a:p>
        </p:txBody>
      </p:sp>
      <p:sp>
        <p:nvSpPr>
          <p:cNvPr id="903" name="Google Shape;903;p20"/>
          <p:cNvSpPr/>
          <p:nvPr/>
        </p:nvSpPr>
        <p:spPr>
          <a:xfrm>
            <a:off x="-1695" y="2452420"/>
            <a:ext cx="2173993"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chemeClr val="dk1"/>
                </a:solidFill>
                <a:latin typeface="Arial Narrow"/>
                <a:ea typeface="Arial Narrow"/>
                <a:cs typeface="Arial Narrow"/>
                <a:sym typeface="Arial Narrow"/>
              </a:rPr>
              <a:t>Hospitalizados en UCI</a:t>
            </a:r>
            <a:endParaRPr/>
          </a:p>
        </p:txBody>
      </p:sp>
      <p:sp>
        <p:nvSpPr>
          <p:cNvPr id="904" name="Google Shape;904;p20"/>
          <p:cNvSpPr/>
          <p:nvPr/>
        </p:nvSpPr>
        <p:spPr>
          <a:xfrm>
            <a:off x="4279741" y="8040974"/>
            <a:ext cx="2824952" cy="61555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 </a:t>
            </a:r>
            <a:endParaRPr/>
          </a:p>
          <a:p>
            <a:pPr indent="0" lvl="0" marL="0" marR="0" rtl="0" algn="just">
              <a:spcBef>
                <a:spcPts val="0"/>
              </a:spcBef>
              <a:spcAft>
                <a:spcPts val="0"/>
              </a:spcAft>
              <a:buNone/>
            </a:pPr>
            <a:r>
              <a:rPr lang="es-ES" sz="900">
                <a:solidFill>
                  <a:schemeClr val="dk1"/>
                </a:solidFill>
                <a:latin typeface="Arial Narrow"/>
                <a:ea typeface="Arial Narrow"/>
                <a:cs typeface="Arial Narrow"/>
                <a:sym typeface="Arial Narrow"/>
              </a:rPr>
              <a:t>Figura. Proporción  de pacientes de IRAG  Hospitalizados en UCI por grupos de edad, a Periodo epidemiológico 10 acumulado de 2022</a:t>
            </a:r>
            <a:endParaRPr/>
          </a:p>
        </p:txBody>
      </p:sp>
      <p:graphicFrame>
        <p:nvGraphicFramePr>
          <p:cNvPr id="905" name="Google Shape;905;p20"/>
          <p:cNvGraphicFramePr/>
          <p:nvPr/>
        </p:nvGraphicFramePr>
        <p:xfrm>
          <a:off x="2267183" y="386456"/>
          <a:ext cx="4848602" cy="1953296"/>
        </p:xfrm>
        <a:graphic>
          <a:graphicData uri="http://schemas.openxmlformats.org/drawingml/2006/chart">
            <c:chart r:id="rId6"/>
          </a:graphicData>
        </a:graphic>
      </p:graphicFrame>
      <p:graphicFrame>
        <p:nvGraphicFramePr>
          <p:cNvPr id="906" name="Google Shape;906;p20"/>
          <p:cNvGraphicFramePr/>
          <p:nvPr/>
        </p:nvGraphicFramePr>
        <p:xfrm>
          <a:off x="2267183" y="2812086"/>
          <a:ext cx="4878299" cy="2095814"/>
        </p:xfrm>
        <a:graphic>
          <a:graphicData uri="http://schemas.openxmlformats.org/drawingml/2006/chart">
            <c:chart r:id="rId7"/>
          </a:graphicData>
        </a:graphic>
      </p:graphicFrame>
      <p:graphicFrame>
        <p:nvGraphicFramePr>
          <p:cNvPr id="907" name="Google Shape;907;p20"/>
          <p:cNvGraphicFramePr/>
          <p:nvPr/>
        </p:nvGraphicFramePr>
        <p:xfrm>
          <a:off x="23030" y="6125688"/>
          <a:ext cx="4256711" cy="1877187"/>
        </p:xfrm>
        <a:graphic>
          <a:graphicData uri="http://schemas.openxmlformats.org/drawingml/2006/chart">
            <c:chart r:id="rId8"/>
          </a:graphicData>
        </a:graphic>
      </p:graphicFrame>
      <p:pic>
        <p:nvPicPr>
          <p:cNvPr id="908" name="Google Shape;908;p20"/>
          <p:cNvPicPr preferRelativeResize="0"/>
          <p:nvPr/>
        </p:nvPicPr>
        <p:blipFill rotWithShape="1">
          <a:blip r:embed="rId9">
            <a:alphaModFix/>
          </a:blip>
          <a:srcRect b="0" l="0" r="0" t="0"/>
          <a:stretch/>
        </p:blipFill>
        <p:spPr>
          <a:xfrm>
            <a:off x="4293688" y="6196206"/>
            <a:ext cx="2884182" cy="172974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2" name="Shape 912"/>
        <p:cNvGrpSpPr/>
        <p:nvPr/>
      </p:nvGrpSpPr>
      <p:grpSpPr>
        <a:xfrm>
          <a:off x="0" y="0"/>
          <a:ext cx="0" cy="0"/>
          <a:chOff x="0" y="0"/>
          <a:chExt cx="0" cy="0"/>
        </a:xfrm>
      </p:grpSpPr>
      <p:pic>
        <p:nvPicPr>
          <p:cNvPr id="913" name="Google Shape;913;p21"/>
          <p:cNvPicPr preferRelativeResize="0"/>
          <p:nvPr/>
        </p:nvPicPr>
        <p:blipFill rotWithShape="1">
          <a:blip r:embed="rId3">
            <a:alphaModFix/>
          </a:blip>
          <a:srcRect b="0" l="0" r="0" t="4235"/>
          <a:stretch/>
        </p:blipFill>
        <p:spPr>
          <a:xfrm>
            <a:off x="3790" y="-3261"/>
            <a:ext cx="2214563" cy="2792664"/>
          </a:xfrm>
          <a:prstGeom prst="rect">
            <a:avLst/>
          </a:prstGeom>
          <a:noFill/>
          <a:ln>
            <a:noFill/>
          </a:ln>
        </p:spPr>
      </p:pic>
      <p:pic>
        <p:nvPicPr>
          <p:cNvPr id="914" name="Google Shape;914;p21"/>
          <p:cNvPicPr preferRelativeResize="0"/>
          <p:nvPr/>
        </p:nvPicPr>
        <p:blipFill rotWithShape="1">
          <a:blip r:embed="rId4">
            <a:alphaModFix/>
          </a:blip>
          <a:srcRect b="0" l="0" r="0" t="51431"/>
          <a:stretch/>
        </p:blipFill>
        <p:spPr>
          <a:xfrm>
            <a:off x="0" y="2751189"/>
            <a:ext cx="2232223" cy="2739952"/>
          </a:xfrm>
          <a:prstGeom prst="rect">
            <a:avLst/>
          </a:prstGeom>
          <a:noFill/>
          <a:ln>
            <a:noFill/>
          </a:ln>
        </p:spPr>
      </p:pic>
      <p:sp>
        <p:nvSpPr>
          <p:cNvPr id="915" name="Google Shape;915;p21"/>
          <p:cNvSpPr txBox="1"/>
          <p:nvPr/>
        </p:nvSpPr>
        <p:spPr>
          <a:xfrm>
            <a:off x="-46293" y="741756"/>
            <a:ext cx="2206583"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Periodo epidemiológico 10-2022</a:t>
            </a:r>
            <a:endParaRPr/>
          </a:p>
        </p:txBody>
      </p:sp>
      <p:sp>
        <p:nvSpPr>
          <p:cNvPr id="916" name="Google Shape;916;p21"/>
          <p:cNvSpPr/>
          <p:nvPr/>
        </p:nvSpPr>
        <p:spPr>
          <a:xfrm>
            <a:off x="2201761" y="4877572"/>
            <a:ext cx="4946011"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Número de casos de IRAG positivos notificados por la unidad centinela a Periodo epidemiológico 10 acumulado, 2022</a:t>
            </a:r>
            <a:endParaRPr/>
          </a:p>
        </p:txBody>
      </p:sp>
      <p:grpSp>
        <p:nvGrpSpPr>
          <p:cNvPr id="917" name="Google Shape;917;p21"/>
          <p:cNvGrpSpPr/>
          <p:nvPr/>
        </p:nvGrpSpPr>
        <p:grpSpPr>
          <a:xfrm>
            <a:off x="72058" y="4067944"/>
            <a:ext cx="2071864" cy="635617"/>
            <a:chOff x="2397524" y="3379972"/>
            <a:chExt cx="4508500" cy="904875"/>
          </a:xfrm>
        </p:grpSpPr>
        <p:pic>
          <p:nvPicPr>
            <p:cNvPr id="918" name="Google Shape;918;p21"/>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919" name="Google Shape;919;p21"/>
            <p:cNvSpPr txBox="1"/>
            <p:nvPr/>
          </p:nvSpPr>
          <p:spPr>
            <a:xfrm>
              <a:off x="3317545" y="3519041"/>
              <a:ext cx="1593561" cy="48197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325</a:t>
              </a:r>
              <a:endParaRPr/>
            </a:p>
          </p:txBody>
        </p:sp>
      </p:grpSp>
      <p:sp>
        <p:nvSpPr>
          <p:cNvPr id="920" name="Google Shape;920;p21"/>
          <p:cNvSpPr/>
          <p:nvPr/>
        </p:nvSpPr>
        <p:spPr>
          <a:xfrm>
            <a:off x="2196850" y="2293750"/>
            <a:ext cx="4946011" cy="7232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Número de muestras captadas por la unidad centinela HUSVF, para  estudio  de circulación viral, a Periodo epidemiológico 10 acumulado, 2022</a:t>
            </a:r>
            <a:endParaRPr/>
          </a:p>
          <a:p>
            <a:pPr indent="0" lvl="0" marL="0" marR="0" rtl="0" algn="just">
              <a:spcBef>
                <a:spcPts val="0"/>
              </a:spcBef>
              <a:spcAft>
                <a:spcPts val="0"/>
              </a:spcAft>
              <a:buNone/>
            </a:pPr>
            <a:r>
              <a:t/>
            </a:r>
            <a:endParaRPr sz="1100">
              <a:solidFill>
                <a:schemeClr val="dk1"/>
              </a:solidFill>
              <a:latin typeface="Arial Narrow"/>
              <a:ea typeface="Arial Narrow"/>
              <a:cs typeface="Arial Narrow"/>
              <a:sym typeface="Arial Narrow"/>
            </a:endParaRPr>
          </a:p>
        </p:txBody>
      </p:sp>
      <p:grpSp>
        <p:nvGrpSpPr>
          <p:cNvPr id="921" name="Google Shape;921;p21"/>
          <p:cNvGrpSpPr/>
          <p:nvPr/>
        </p:nvGrpSpPr>
        <p:grpSpPr>
          <a:xfrm>
            <a:off x="2448322" y="74775"/>
            <a:ext cx="3446504" cy="276999"/>
            <a:chOff x="2448322" y="74775"/>
            <a:chExt cx="3446504" cy="276999"/>
          </a:xfrm>
        </p:grpSpPr>
        <p:sp>
          <p:nvSpPr>
            <p:cNvPr id="922" name="Google Shape;922;p21"/>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923" name="Google Shape;923;p21"/>
            <p:cNvCxnSpPr>
              <a:stCxn id="922"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924" name="Google Shape;924;p21"/>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a:p>
          </p:txBody>
        </p:sp>
      </p:grpSp>
      <p:sp>
        <p:nvSpPr>
          <p:cNvPr id="925" name="Google Shape;925;p21"/>
          <p:cNvSpPr/>
          <p:nvPr/>
        </p:nvSpPr>
        <p:spPr>
          <a:xfrm>
            <a:off x="0" y="5508104"/>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926" name="Google Shape;926;p21"/>
          <p:cNvGrpSpPr/>
          <p:nvPr/>
        </p:nvGrpSpPr>
        <p:grpSpPr>
          <a:xfrm>
            <a:off x="277404" y="5621632"/>
            <a:ext cx="3446504" cy="276999"/>
            <a:chOff x="2448322" y="74775"/>
            <a:chExt cx="3446504" cy="276999"/>
          </a:xfrm>
        </p:grpSpPr>
        <p:sp>
          <p:nvSpPr>
            <p:cNvPr id="927" name="Google Shape;927;p21"/>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928" name="Google Shape;928;p21"/>
            <p:cNvCxnSpPr>
              <a:stCxn id="927"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929" name="Google Shape;929;p21"/>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a:t>
              </a:r>
              <a:endParaRPr/>
            </a:p>
          </p:txBody>
        </p:sp>
      </p:grpSp>
      <p:sp>
        <p:nvSpPr>
          <p:cNvPr id="930" name="Google Shape;930;p21"/>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Pág..21 </a:t>
            </a:r>
            <a:endParaRPr b="1" sz="1050">
              <a:solidFill>
                <a:schemeClr val="dk1"/>
              </a:solidFill>
              <a:latin typeface="Arial Narrow"/>
              <a:ea typeface="Arial Narrow"/>
              <a:cs typeface="Arial Narrow"/>
              <a:sym typeface="Arial Narrow"/>
            </a:endParaRPr>
          </a:p>
        </p:txBody>
      </p:sp>
      <p:sp>
        <p:nvSpPr>
          <p:cNvPr id="931" name="Google Shape;931;p21"/>
          <p:cNvSpPr txBox="1"/>
          <p:nvPr>
            <p:ph type="ctrTitle"/>
          </p:nvPr>
        </p:nvSpPr>
        <p:spPr>
          <a:xfrm>
            <a:off x="85115" y="-94400"/>
            <a:ext cx="2075175" cy="954107"/>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800"/>
              <a:buFont typeface="Arial Narrow"/>
              <a:buNone/>
            </a:pPr>
            <a:r>
              <a:rPr b="1" lang="es-ES" sz="2800">
                <a:solidFill>
                  <a:srgbClr val="C00000"/>
                </a:solidFill>
                <a:latin typeface="Arial Narrow"/>
                <a:ea typeface="Arial Narrow"/>
                <a:cs typeface="Arial Narrow"/>
                <a:sym typeface="Arial Narrow"/>
              </a:rPr>
              <a:t>ESI – IRAG Centinela</a:t>
            </a:r>
            <a:endParaRPr/>
          </a:p>
        </p:txBody>
      </p:sp>
      <p:sp>
        <p:nvSpPr>
          <p:cNvPr id="932" name="Google Shape;932;p21"/>
          <p:cNvSpPr txBox="1"/>
          <p:nvPr/>
        </p:nvSpPr>
        <p:spPr>
          <a:xfrm>
            <a:off x="113975" y="4716016"/>
            <a:ext cx="2016079"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La variación porcentual con respecto al mismo periodo del año anterior disminuyó en un 12,9%</a:t>
            </a:r>
            <a:endParaRPr b="1" sz="1200">
              <a:solidFill>
                <a:schemeClr val="dk1"/>
              </a:solidFill>
              <a:latin typeface="Arial Narrow"/>
              <a:ea typeface="Arial Narrow"/>
              <a:cs typeface="Arial Narrow"/>
              <a:sym typeface="Arial Narrow"/>
            </a:endParaRPr>
          </a:p>
        </p:txBody>
      </p:sp>
      <p:pic>
        <p:nvPicPr>
          <p:cNvPr id="933" name="Google Shape;933;p21"/>
          <p:cNvPicPr preferRelativeResize="0"/>
          <p:nvPr/>
        </p:nvPicPr>
        <p:blipFill rotWithShape="1">
          <a:blip r:embed="rId6">
            <a:alphaModFix/>
          </a:blip>
          <a:srcRect b="0" l="0" r="0" t="0"/>
          <a:stretch/>
        </p:blipFill>
        <p:spPr>
          <a:xfrm>
            <a:off x="72058" y="6382190"/>
            <a:ext cx="1089717" cy="904875"/>
          </a:xfrm>
          <a:prstGeom prst="rect">
            <a:avLst/>
          </a:prstGeom>
          <a:noFill/>
          <a:ln>
            <a:noFill/>
          </a:ln>
        </p:spPr>
      </p:pic>
      <p:grpSp>
        <p:nvGrpSpPr>
          <p:cNvPr id="934" name="Google Shape;934;p21"/>
          <p:cNvGrpSpPr/>
          <p:nvPr/>
        </p:nvGrpSpPr>
        <p:grpSpPr>
          <a:xfrm>
            <a:off x="1051937" y="6726660"/>
            <a:ext cx="1252369" cy="877901"/>
            <a:chOff x="-36884" y="7072716"/>
            <a:chExt cx="1252369" cy="877901"/>
          </a:xfrm>
        </p:grpSpPr>
        <p:sp>
          <p:nvSpPr>
            <p:cNvPr id="935" name="Google Shape;935;p21"/>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a:p>
          </p:txBody>
        </p:sp>
        <p:sp>
          <p:nvSpPr>
            <p:cNvPr id="936" name="Google Shape;936;p21"/>
            <p:cNvSpPr/>
            <p:nvPr/>
          </p:nvSpPr>
          <p:spPr>
            <a:xfrm>
              <a:off x="209546" y="7363321"/>
              <a:ext cx="740068"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54%</a:t>
              </a:r>
              <a:endParaRPr/>
            </a:p>
          </p:txBody>
        </p:sp>
        <p:sp>
          <p:nvSpPr>
            <p:cNvPr id="937" name="Google Shape;937;p21"/>
            <p:cNvSpPr txBox="1"/>
            <p:nvPr/>
          </p:nvSpPr>
          <p:spPr>
            <a:xfrm>
              <a:off x="-36884"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176 Casos</a:t>
              </a:r>
              <a:endParaRPr/>
            </a:p>
          </p:txBody>
        </p:sp>
      </p:grpSp>
      <p:pic>
        <p:nvPicPr>
          <p:cNvPr id="938" name="Google Shape;938;p21"/>
          <p:cNvPicPr preferRelativeResize="0"/>
          <p:nvPr/>
        </p:nvPicPr>
        <p:blipFill rotWithShape="1">
          <a:blip r:embed="rId7">
            <a:alphaModFix/>
          </a:blip>
          <a:srcRect b="1" l="0" r="83073" t="8462"/>
          <a:stretch/>
        </p:blipFill>
        <p:spPr>
          <a:xfrm>
            <a:off x="1269027" y="6025808"/>
            <a:ext cx="804283" cy="778892"/>
          </a:xfrm>
          <a:prstGeom prst="rect">
            <a:avLst/>
          </a:prstGeom>
          <a:noFill/>
          <a:ln>
            <a:noFill/>
          </a:ln>
        </p:spPr>
      </p:pic>
      <p:grpSp>
        <p:nvGrpSpPr>
          <p:cNvPr id="939" name="Google Shape;939;p21"/>
          <p:cNvGrpSpPr/>
          <p:nvPr/>
        </p:nvGrpSpPr>
        <p:grpSpPr>
          <a:xfrm>
            <a:off x="-58310" y="7244599"/>
            <a:ext cx="1241624" cy="1071817"/>
            <a:chOff x="-14122" y="7072716"/>
            <a:chExt cx="1241624" cy="1071817"/>
          </a:xfrm>
        </p:grpSpPr>
        <p:sp>
          <p:nvSpPr>
            <p:cNvPr id="940" name="Google Shape;940;p21"/>
            <p:cNvSpPr txBox="1"/>
            <p:nvPr/>
          </p:nvSpPr>
          <p:spPr>
            <a:xfrm>
              <a:off x="-14122" y="7072716"/>
              <a:ext cx="1229607"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Confirmados por laboratorio</a:t>
              </a:r>
              <a:endParaRPr/>
            </a:p>
          </p:txBody>
        </p:sp>
        <p:sp>
          <p:nvSpPr>
            <p:cNvPr id="941" name="Google Shape;941;p21"/>
            <p:cNvSpPr/>
            <p:nvPr/>
          </p:nvSpPr>
          <p:spPr>
            <a:xfrm>
              <a:off x="242917" y="7543341"/>
              <a:ext cx="740068"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45%</a:t>
              </a:r>
              <a:endParaRPr/>
            </a:p>
          </p:txBody>
        </p:sp>
        <p:sp>
          <p:nvSpPr>
            <p:cNvPr id="942" name="Google Shape;942;p21"/>
            <p:cNvSpPr txBox="1"/>
            <p:nvPr/>
          </p:nvSpPr>
          <p:spPr>
            <a:xfrm>
              <a:off x="-2105" y="7867534"/>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325 Casos</a:t>
              </a:r>
              <a:endParaRPr/>
            </a:p>
          </p:txBody>
        </p:sp>
      </p:grpSp>
      <p:pic>
        <p:nvPicPr>
          <p:cNvPr id="943" name="Google Shape;943;p21"/>
          <p:cNvPicPr preferRelativeResize="0"/>
          <p:nvPr/>
        </p:nvPicPr>
        <p:blipFill rotWithShape="1">
          <a:blip r:embed="rId7">
            <a:alphaModFix/>
          </a:blip>
          <a:srcRect b="1381" l="28990" r="53580" t="5393"/>
          <a:stretch/>
        </p:blipFill>
        <p:spPr>
          <a:xfrm>
            <a:off x="2124273" y="6025808"/>
            <a:ext cx="828105" cy="793252"/>
          </a:xfrm>
          <a:prstGeom prst="rect">
            <a:avLst/>
          </a:prstGeom>
          <a:noFill/>
          <a:ln>
            <a:noFill/>
          </a:ln>
        </p:spPr>
      </p:pic>
      <p:grpSp>
        <p:nvGrpSpPr>
          <p:cNvPr id="944" name="Google Shape;944;p21"/>
          <p:cNvGrpSpPr/>
          <p:nvPr/>
        </p:nvGrpSpPr>
        <p:grpSpPr>
          <a:xfrm>
            <a:off x="1938795" y="6726660"/>
            <a:ext cx="1229607" cy="877901"/>
            <a:chOff x="-14122" y="7072716"/>
            <a:chExt cx="1229607" cy="877901"/>
          </a:xfrm>
        </p:grpSpPr>
        <p:sp>
          <p:nvSpPr>
            <p:cNvPr id="945" name="Google Shape;945;p21"/>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a:p>
          </p:txBody>
        </p:sp>
        <p:sp>
          <p:nvSpPr>
            <p:cNvPr id="946" name="Google Shape;946;p21"/>
            <p:cNvSpPr/>
            <p:nvPr/>
          </p:nvSpPr>
          <p:spPr>
            <a:xfrm>
              <a:off x="209546" y="7363321"/>
              <a:ext cx="740068"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46%</a:t>
              </a:r>
              <a:endParaRPr/>
            </a:p>
          </p:txBody>
        </p:sp>
        <p:sp>
          <p:nvSpPr>
            <p:cNvPr id="947" name="Google Shape;947;p21"/>
            <p:cNvSpPr txBox="1"/>
            <p:nvPr/>
          </p:nvSpPr>
          <p:spPr>
            <a:xfrm>
              <a:off x="-14122"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149 Casos</a:t>
              </a:r>
              <a:endParaRPr/>
            </a:p>
          </p:txBody>
        </p:sp>
      </p:grpSp>
      <p:pic>
        <p:nvPicPr>
          <p:cNvPr id="948" name="Google Shape;948;p21"/>
          <p:cNvPicPr preferRelativeResize="0"/>
          <p:nvPr/>
        </p:nvPicPr>
        <p:blipFill rotWithShape="1">
          <a:blip r:embed="rId8">
            <a:alphaModFix/>
          </a:blip>
          <a:srcRect b="0" l="13773" r="11756" t="0"/>
          <a:stretch/>
        </p:blipFill>
        <p:spPr>
          <a:xfrm>
            <a:off x="2094883" y="7695354"/>
            <a:ext cx="762489" cy="737854"/>
          </a:xfrm>
          <a:prstGeom prst="rect">
            <a:avLst/>
          </a:prstGeom>
          <a:noFill/>
          <a:ln>
            <a:noFill/>
          </a:ln>
        </p:spPr>
      </p:pic>
      <p:pic>
        <p:nvPicPr>
          <p:cNvPr descr="https://www.comb.cat/Upload/Imatges/2979.JPG" id="949" name="Google Shape;949;p21"/>
          <p:cNvPicPr preferRelativeResize="0"/>
          <p:nvPr/>
        </p:nvPicPr>
        <p:blipFill rotWithShape="1">
          <a:blip r:embed="rId9">
            <a:alphaModFix/>
          </a:blip>
          <a:srcRect b="12182" l="20417" r="28520" t="9029"/>
          <a:stretch/>
        </p:blipFill>
        <p:spPr>
          <a:xfrm>
            <a:off x="1216367" y="7604561"/>
            <a:ext cx="831338" cy="808094"/>
          </a:xfrm>
          <a:prstGeom prst="rect">
            <a:avLst/>
          </a:prstGeom>
          <a:noFill/>
          <a:ln>
            <a:noFill/>
          </a:ln>
        </p:spPr>
      </p:pic>
      <p:grpSp>
        <p:nvGrpSpPr>
          <p:cNvPr id="950" name="Google Shape;950;p21"/>
          <p:cNvGrpSpPr/>
          <p:nvPr/>
        </p:nvGrpSpPr>
        <p:grpSpPr>
          <a:xfrm>
            <a:off x="1034152" y="8322080"/>
            <a:ext cx="1229607" cy="877901"/>
            <a:chOff x="-14122" y="7072716"/>
            <a:chExt cx="1229607" cy="877901"/>
          </a:xfrm>
        </p:grpSpPr>
        <p:sp>
          <p:nvSpPr>
            <p:cNvPr id="951" name="Google Shape;951;p21"/>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&lt; 5 años</a:t>
              </a:r>
              <a:endParaRPr/>
            </a:p>
          </p:txBody>
        </p:sp>
        <p:sp>
          <p:nvSpPr>
            <p:cNvPr id="952" name="Google Shape;952;p21"/>
            <p:cNvSpPr/>
            <p:nvPr/>
          </p:nvSpPr>
          <p:spPr>
            <a:xfrm>
              <a:off x="209546" y="7363321"/>
              <a:ext cx="740068" cy="360040"/>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70%</a:t>
              </a:r>
              <a:endParaRPr/>
            </a:p>
          </p:txBody>
        </p:sp>
        <p:sp>
          <p:nvSpPr>
            <p:cNvPr id="953" name="Google Shape;953;p21"/>
            <p:cNvSpPr txBox="1"/>
            <p:nvPr/>
          </p:nvSpPr>
          <p:spPr>
            <a:xfrm>
              <a:off x="-14122"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227 Casos</a:t>
              </a:r>
              <a:endParaRPr/>
            </a:p>
          </p:txBody>
        </p:sp>
      </p:grpSp>
      <p:grpSp>
        <p:nvGrpSpPr>
          <p:cNvPr id="954" name="Google Shape;954;p21"/>
          <p:cNvGrpSpPr/>
          <p:nvPr/>
        </p:nvGrpSpPr>
        <p:grpSpPr>
          <a:xfrm>
            <a:off x="1925147" y="8312486"/>
            <a:ext cx="1229607" cy="877901"/>
            <a:chOff x="-14122" y="7072716"/>
            <a:chExt cx="1229607" cy="877901"/>
          </a:xfrm>
        </p:grpSpPr>
        <p:sp>
          <p:nvSpPr>
            <p:cNvPr id="955" name="Google Shape;955;p21"/>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&gt; 65 años</a:t>
              </a:r>
              <a:endParaRPr/>
            </a:p>
          </p:txBody>
        </p:sp>
        <p:sp>
          <p:nvSpPr>
            <p:cNvPr id="956" name="Google Shape;956;p21"/>
            <p:cNvSpPr/>
            <p:nvPr/>
          </p:nvSpPr>
          <p:spPr>
            <a:xfrm>
              <a:off x="209546" y="7363321"/>
              <a:ext cx="740068"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5%</a:t>
              </a:r>
              <a:endParaRPr/>
            </a:p>
          </p:txBody>
        </p:sp>
        <p:sp>
          <p:nvSpPr>
            <p:cNvPr id="957" name="Google Shape;957;p21"/>
            <p:cNvSpPr txBox="1"/>
            <p:nvPr/>
          </p:nvSpPr>
          <p:spPr>
            <a:xfrm>
              <a:off x="-14122"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16 Casos</a:t>
              </a:r>
              <a:endParaRPr/>
            </a:p>
          </p:txBody>
        </p:sp>
      </p:grpSp>
      <p:grpSp>
        <p:nvGrpSpPr>
          <p:cNvPr id="958" name="Google Shape;958;p21"/>
          <p:cNvGrpSpPr/>
          <p:nvPr/>
        </p:nvGrpSpPr>
        <p:grpSpPr>
          <a:xfrm>
            <a:off x="3528442" y="5635532"/>
            <a:ext cx="3446504" cy="276999"/>
            <a:chOff x="2448322" y="74775"/>
            <a:chExt cx="3446504" cy="276999"/>
          </a:xfrm>
        </p:grpSpPr>
        <p:sp>
          <p:nvSpPr>
            <p:cNvPr id="959" name="Google Shape;959;p21"/>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960" name="Google Shape;960;p21"/>
            <p:cNvCxnSpPr>
              <a:stCxn id="959"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961" name="Google Shape;961;p21"/>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Consideraciones técnicas</a:t>
              </a:r>
              <a:endParaRPr/>
            </a:p>
          </p:txBody>
        </p:sp>
      </p:grpSp>
      <p:sp>
        <p:nvSpPr>
          <p:cNvPr id="962" name="Google Shape;962;p21"/>
          <p:cNvSpPr/>
          <p:nvPr/>
        </p:nvSpPr>
        <p:spPr>
          <a:xfrm>
            <a:off x="3272261" y="6012160"/>
            <a:ext cx="3889130" cy="175432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La unidad centinela Hospital Universitario San Vicente Fundación ha captado en promedio por semana 18 casos para el estudio de circulación viral y bacteriana. La meta para esta Unidad es de 5 muestras por semana, según lineamientos del evento 345 del INS, lo que denota que ha cumplido con la meta establecida.</a:t>
            </a:r>
            <a:endParaRPr/>
          </a:p>
          <a:p>
            <a:pPr indent="0" lvl="0" marL="0" marR="0" rtl="0" algn="just">
              <a:spcBef>
                <a:spcPts val="0"/>
              </a:spcBef>
              <a:spcAft>
                <a:spcPts val="0"/>
              </a:spcAft>
              <a:buNone/>
            </a:pPr>
            <a:r>
              <a:t/>
            </a:r>
            <a:endParaRPr sz="12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Se han captado 726 muestras estudiadas en la Unidad, se tienen resultados a la fecha del 90% de las cuales se han confirmado por laboratorio el 45%.</a:t>
            </a:r>
            <a:endParaRPr/>
          </a:p>
        </p:txBody>
      </p:sp>
      <p:graphicFrame>
        <p:nvGraphicFramePr>
          <p:cNvPr id="963" name="Google Shape;963;p21"/>
          <p:cNvGraphicFramePr/>
          <p:nvPr/>
        </p:nvGraphicFramePr>
        <p:xfrm>
          <a:off x="2263759" y="426617"/>
          <a:ext cx="4852026" cy="1936793"/>
        </p:xfrm>
        <a:graphic>
          <a:graphicData uri="http://schemas.openxmlformats.org/drawingml/2006/chart">
            <c:chart r:id="rId10"/>
          </a:graphicData>
        </a:graphic>
      </p:graphicFrame>
      <p:graphicFrame>
        <p:nvGraphicFramePr>
          <p:cNvPr id="964" name="Google Shape;964;p21"/>
          <p:cNvGraphicFramePr/>
          <p:nvPr/>
        </p:nvGraphicFramePr>
        <p:xfrm>
          <a:off x="2312682" y="2789403"/>
          <a:ext cx="4662264" cy="2138203"/>
        </p:xfrm>
        <a:graphic>
          <a:graphicData uri="http://schemas.openxmlformats.org/drawingml/2006/chart">
            <c:chart r:id="rId11"/>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8" name="Shape 968"/>
        <p:cNvGrpSpPr/>
        <p:nvPr/>
      </p:nvGrpSpPr>
      <p:grpSpPr>
        <a:xfrm>
          <a:off x="0" y="0"/>
          <a:ext cx="0" cy="0"/>
          <a:chOff x="0" y="0"/>
          <a:chExt cx="0" cy="0"/>
        </a:xfrm>
      </p:grpSpPr>
      <p:sp>
        <p:nvSpPr>
          <p:cNvPr id="969" name="Google Shape;969;p22"/>
          <p:cNvSpPr/>
          <p:nvPr/>
        </p:nvSpPr>
        <p:spPr>
          <a:xfrm>
            <a:off x="0" y="23621"/>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970" name="Google Shape;970;p22"/>
          <p:cNvGrpSpPr/>
          <p:nvPr/>
        </p:nvGrpSpPr>
        <p:grpSpPr>
          <a:xfrm>
            <a:off x="277404" y="137149"/>
            <a:ext cx="3446504" cy="276999"/>
            <a:chOff x="2448322" y="74775"/>
            <a:chExt cx="3446504" cy="276999"/>
          </a:xfrm>
        </p:grpSpPr>
        <p:sp>
          <p:nvSpPr>
            <p:cNvPr id="971" name="Google Shape;971;p22"/>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972" name="Google Shape;972;p22"/>
            <p:cNvCxnSpPr>
              <a:stCxn id="971"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973" name="Google Shape;973;p22"/>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Circulación viral</a:t>
              </a:r>
              <a:endParaRPr/>
            </a:p>
          </p:txBody>
        </p:sp>
      </p:grpSp>
      <p:sp>
        <p:nvSpPr>
          <p:cNvPr id="974" name="Google Shape;974;p22"/>
          <p:cNvSpPr/>
          <p:nvPr/>
        </p:nvSpPr>
        <p:spPr>
          <a:xfrm>
            <a:off x="0" y="4283968"/>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975" name="Google Shape;975;p22"/>
          <p:cNvGrpSpPr/>
          <p:nvPr/>
        </p:nvGrpSpPr>
        <p:grpSpPr>
          <a:xfrm>
            <a:off x="277404" y="4397496"/>
            <a:ext cx="3446504" cy="276999"/>
            <a:chOff x="2448322" y="74775"/>
            <a:chExt cx="3446504" cy="276999"/>
          </a:xfrm>
        </p:grpSpPr>
        <p:sp>
          <p:nvSpPr>
            <p:cNvPr id="976" name="Google Shape;976;p22"/>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977" name="Google Shape;977;p22"/>
            <p:cNvCxnSpPr>
              <a:stCxn id="976"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978" name="Google Shape;978;p22"/>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Grupos de edad y circulación viral</a:t>
              </a:r>
              <a:endParaRPr/>
            </a:p>
          </p:txBody>
        </p:sp>
      </p:grpSp>
      <p:sp>
        <p:nvSpPr>
          <p:cNvPr id="979" name="Google Shape;979;p22"/>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22</a:t>
            </a:r>
            <a:endParaRPr b="1" sz="1050">
              <a:solidFill>
                <a:schemeClr val="dk1"/>
              </a:solidFill>
              <a:latin typeface="Arial Narrow"/>
              <a:ea typeface="Arial Narrow"/>
              <a:cs typeface="Arial Narrow"/>
              <a:sym typeface="Arial Narrow"/>
            </a:endParaRPr>
          </a:p>
        </p:txBody>
      </p:sp>
      <p:sp>
        <p:nvSpPr>
          <p:cNvPr id="980" name="Google Shape;980;p22"/>
          <p:cNvSpPr/>
          <p:nvPr/>
        </p:nvSpPr>
        <p:spPr>
          <a:xfrm>
            <a:off x="288082" y="3704129"/>
            <a:ext cx="6912816" cy="36163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LDSP de Antioquia y SIVIGILA 2022. Secretaria de Salud de Medellín</a:t>
            </a:r>
            <a:endParaRPr/>
          </a:p>
          <a:p>
            <a:pPr indent="0" lvl="0" marL="0" marR="0" rtl="0" algn="l">
              <a:spcBef>
                <a:spcPts val="0"/>
              </a:spcBef>
              <a:spcAft>
                <a:spcPts val="0"/>
              </a:spcAft>
              <a:buNone/>
            </a:pPr>
            <a:r>
              <a:rPr lang="es-ES" sz="1050">
                <a:solidFill>
                  <a:schemeClr val="dk1"/>
                </a:solidFill>
                <a:latin typeface="Arial Narrow"/>
                <a:ea typeface="Arial Narrow"/>
                <a:cs typeface="Arial Narrow"/>
                <a:sym typeface="Arial Narrow"/>
              </a:rPr>
              <a:t>Figura .  Comportamiento de la  Circulación viral por semana epidemiológica, Medellín a Periodo epidemiológico 10 acumulado de 2022</a:t>
            </a:r>
            <a:endParaRPr/>
          </a:p>
        </p:txBody>
      </p:sp>
      <p:sp>
        <p:nvSpPr>
          <p:cNvPr id="981" name="Google Shape;981;p22"/>
          <p:cNvSpPr/>
          <p:nvPr/>
        </p:nvSpPr>
        <p:spPr>
          <a:xfrm>
            <a:off x="288082" y="8540311"/>
            <a:ext cx="645541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Unidad Centinela IRAG y SIVIGILA 2022. Secretaria de Salud de Medellín</a:t>
            </a:r>
            <a:endParaRPr/>
          </a:p>
          <a:p>
            <a:pPr indent="0" lvl="0" marL="0" marR="0" rtl="0" algn="l">
              <a:spcBef>
                <a:spcPts val="0"/>
              </a:spcBef>
              <a:spcAft>
                <a:spcPts val="0"/>
              </a:spcAft>
              <a:buNone/>
            </a:pPr>
            <a:r>
              <a:rPr lang="es-ES" sz="1050">
                <a:solidFill>
                  <a:schemeClr val="dk1"/>
                </a:solidFill>
                <a:latin typeface="Arial Narrow"/>
                <a:ea typeface="Arial Narrow"/>
                <a:cs typeface="Arial Narrow"/>
                <a:sym typeface="Arial Narrow"/>
              </a:rPr>
              <a:t>Figura . Número de muestras positivas  por virus respiratorios Captados por la Unidad Centinela, según grupo de edad, a Periodo epidemiológico 10 acumulado de 2022</a:t>
            </a:r>
            <a:endParaRPr/>
          </a:p>
        </p:txBody>
      </p:sp>
      <p:sp>
        <p:nvSpPr>
          <p:cNvPr id="982" name="Google Shape;982;p22"/>
          <p:cNvSpPr txBox="1"/>
          <p:nvPr/>
        </p:nvSpPr>
        <p:spPr>
          <a:xfrm>
            <a:off x="5112618" y="1115616"/>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83" name="Google Shape;983;p22"/>
          <p:cNvSpPr/>
          <p:nvPr/>
        </p:nvSpPr>
        <p:spPr>
          <a:xfrm>
            <a:off x="4680569" y="615330"/>
            <a:ext cx="2480821" cy="280076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Para conocer la circulación viral en la Ciudad, se tuvo en cuenta además de los casos evaluados en la unidad centinela,  los casos notificados como IRAG inusitada por las demás IPS de la ciudad y los resultados del LDSP de los pacientes atendidos en las IPS de la ciudad.  De un total de 97.750 muestras confirmadas por laboratorio para virus respiratorios, los virus de mayor circulación son el Covid-19 con 95.724 y el VSR con 1.771 casos. Se han diagnosticado además,   26 casos de influenza AH1N1,  29 casos de Influenza A,  9 casos  Influenza B, 5 casos de Influenza AH3 estacional,  62 casos de Parainfluenza, 75 casos de adenovirus y  40 casos de  Metaneumovirus.</a:t>
            </a:r>
            <a:endParaRPr sz="1100">
              <a:solidFill>
                <a:srgbClr val="FF0000"/>
              </a:solidFill>
              <a:latin typeface="Arial Narrow"/>
              <a:ea typeface="Arial Narrow"/>
              <a:cs typeface="Arial Narrow"/>
              <a:sym typeface="Arial Narrow"/>
            </a:endParaRPr>
          </a:p>
        </p:txBody>
      </p:sp>
      <p:graphicFrame>
        <p:nvGraphicFramePr>
          <p:cNvPr id="984" name="Google Shape;984;p22"/>
          <p:cNvGraphicFramePr/>
          <p:nvPr/>
        </p:nvGraphicFramePr>
        <p:xfrm>
          <a:off x="145160" y="555987"/>
          <a:ext cx="4535409" cy="3148142"/>
        </p:xfrm>
        <a:graphic>
          <a:graphicData uri="http://schemas.openxmlformats.org/drawingml/2006/chart">
            <c:chart r:id="rId3"/>
          </a:graphicData>
        </a:graphic>
      </p:graphicFrame>
      <p:graphicFrame>
        <p:nvGraphicFramePr>
          <p:cNvPr id="985" name="Google Shape;985;p22"/>
          <p:cNvGraphicFramePr/>
          <p:nvPr/>
        </p:nvGraphicFramePr>
        <p:xfrm>
          <a:off x="180292" y="4860986"/>
          <a:ext cx="6876541" cy="3667684"/>
        </p:xfrm>
        <a:graphic>
          <a:graphicData uri="http://schemas.openxmlformats.org/drawingml/2006/chart">
            <c:chart r:id="rId4"/>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9" name="Shape 989"/>
        <p:cNvGrpSpPr/>
        <p:nvPr/>
      </p:nvGrpSpPr>
      <p:grpSpPr>
        <a:xfrm>
          <a:off x="0" y="0"/>
          <a:ext cx="0" cy="0"/>
          <a:chOff x="0" y="0"/>
          <a:chExt cx="0" cy="0"/>
        </a:xfrm>
      </p:grpSpPr>
      <p:pic>
        <p:nvPicPr>
          <p:cNvPr id="990" name="Google Shape;990;p23"/>
          <p:cNvPicPr preferRelativeResize="0"/>
          <p:nvPr/>
        </p:nvPicPr>
        <p:blipFill rotWithShape="1">
          <a:blip r:embed="rId3">
            <a:alphaModFix/>
          </a:blip>
          <a:srcRect b="0" l="0" r="0" t="4235"/>
          <a:stretch/>
        </p:blipFill>
        <p:spPr>
          <a:xfrm>
            <a:off x="3790" y="-3261"/>
            <a:ext cx="2214563" cy="2792664"/>
          </a:xfrm>
          <a:prstGeom prst="rect">
            <a:avLst/>
          </a:prstGeom>
          <a:noFill/>
          <a:ln>
            <a:noFill/>
          </a:ln>
        </p:spPr>
      </p:pic>
      <p:pic>
        <p:nvPicPr>
          <p:cNvPr id="991" name="Google Shape;991;p23"/>
          <p:cNvPicPr preferRelativeResize="0"/>
          <p:nvPr/>
        </p:nvPicPr>
        <p:blipFill rotWithShape="1">
          <a:blip r:embed="rId4">
            <a:alphaModFix/>
          </a:blip>
          <a:srcRect b="0" l="0" r="0" t="51431"/>
          <a:stretch/>
        </p:blipFill>
        <p:spPr>
          <a:xfrm>
            <a:off x="4287" y="2805169"/>
            <a:ext cx="2232223" cy="2666962"/>
          </a:xfrm>
          <a:prstGeom prst="rect">
            <a:avLst/>
          </a:prstGeom>
          <a:noFill/>
          <a:ln>
            <a:noFill/>
          </a:ln>
        </p:spPr>
      </p:pic>
      <p:sp>
        <p:nvSpPr>
          <p:cNvPr id="992" name="Google Shape;992;p23"/>
          <p:cNvSpPr txBox="1"/>
          <p:nvPr/>
        </p:nvSpPr>
        <p:spPr>
          <a:xfrm>
            <a:off x="-1" y="741756"/>
            <a:ext cx="221835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10-2022</a:t>
            </a:r>
            <a:endParaRPr/>
          </a:p>
        </p:txBody>
      </p:sp>
      <p:sp>
        <p:nvSpPr>
          <p:cNvPr id="993" name="Google Shape;993;p23"/>
          <p:cNvSpPr/>
          <p:nvPr/>
        </p:nvSpPr>
        <p:spPr>
          <a:xfrm>
            <a:off x="2254889" y="2300959"/>
            <a:ext cx="4946011"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Número de casos de IRAG inusitado, notificados al SIVIGILA,  Medellín  a Periodo epidemiológico 10 acumulado, 2021-2022. </a:t>
            </a:r>
            <a:endParaRPr/>
          </a:p>
        </p:txBody>
      </p:sp>
      <p:grpSp>
        <p:nvGrpSpPr>
          <p:cNvPr id="994" name="Google Shape;994;p23"/>
          <p:cNvGrpSpPr/>
          <p:nvPr/>
        </p:nvGrpSpPr>
        <p:grpSpPr>
          <a:xfrm>
            <a:off x="149112" y="4139952"/>
            <a:ext cx="1892650" cy="488476"/>
            <a:chOff x="2397524" y="3379972"/>
            <a:chExt cx="4508500" cy="904875"/>
          </a:xfrm>
        </p:grpSpPr>
        <p:pic>
          <p:nvPicPr>
            <p:cNvPr id="995" name="Google Shape;995;p23"/>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996" name="Google Shape;996;p23"/>
            <p:cNvSpPr txBox="1"/>
            <p:nvPr/>
          </p:nvSpPr>
          <p:spPr>
            <a:xfrm>
              <a:off x="3317545" y="3478755"/>
              <a:ext cx="1593562" cy="57014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7.028</a:t>
              </a:r>
              <a:endParaRPr/>
            </a:p>
          </p:txBody>
        </p:sp>
      </p:grpSp>
      <p:sp>
        <p:nvSpPr>
          <p:cNvPr id="997" name="Google Shape;997;p23"/>
          <p:cNvSpPr txBox="1"/>
          <p:nvPr/>
        </p:nvSpPr>
        <p:spPr>
          <a:xfrm>
            <a:off x="2229324" y="5035596"/>
            <a:ext cx="4971576"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100">
                <a:solidFill>
                  <a:schemeClr val="dk1"/>
                </a:solidFill>
                <a:latin typeface="Arial Narrow"/>
                <a:ea typeface="Arial Narrow"/>
                <a:cs typeface="Arial Narrow"/>
                <a:sym typeface="Arial Narrow"/>
              </a:rPr>
              <a:t>Los 694 confirmados corresponden todos a casos que cumplen con el criterio 5 del protocolo, es decir IRAG por Covid-19.</a:t>
            </a:r>
            <a:endParaRPr/>
          </a:p>
        </p:txBody>
      </p:sp>
      <p:grpSp>
        <p:nvGrpSpPr>
          <p:cNvPr id="998" name="Google Shape;998;p23"/>
          <p:cNvGrpSpPr/>
          <p:nvPr/>
        </p:nvGrpSpPr>
        <p:grpSpPr>
          <a:xfrm>
            <a:off x="2448322" y="74775"/>
            <a:ext cx="3446504" cy="276999"/>
            <a:chOff x="2448322" y="74775"/>
            <a:chExt cx="3446504" cy="276999"/>
          </a:xfrm>
        </p:grpSpPr>
        <p:sp>
          <p:nvSpPr>
            <p:cNvPr id="999" name="Google Shape;999;p23"/>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000" name="Google Shape;1000;p23"/>
            <p:cNvCxnSpPr>
              <a:stCxn id="999"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001" name="Google Shape;1001;p23"/>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a:p>
          </p:txBody>
        </p:sp>
      </p:grpSp>
      <p:sp>
        <p:nvSpPr>
          <p:cNvPr id="1002" name="Google Shape;1002;p23"/>
          <p:cNvSpPr/>
          <p:nvPr/>
        </p:nvSpPr>
        <p:spPr>
          <a:xfrm>
            <a:off x="0" y="5508104"/>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003" name="Google Shape;1003;p23"/>
          <p:cNvGrpSpPr/>
          <p:nvPr/>
        </p:nvGrpSpPr>
        <p:grpSpPr>
          <a:xfrm>
            <a:off x="277404" y="5621632"/>
            <a:ext cx="3446504" cy="276999"/>
            <a:chOff x="2448322" y="74775"/>
            <a:chExt cx="3446504" cy="276999"/>
          </a:xfrm>
        </p:grpSpPr>
        <p:sp>
          <p:nvSpPr>
            <p:cNvPr id="1004" name="Google Shape;1004;p23"/>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005" name="Google Shape;1005;p23"/>
            <p:cNvCxnSpPr>
              <a:stCxn id="1004"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006" name="Google Shape;1006;p23"/>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 casos confirmados</a:t>
              </a:r>
              <a:endParaRPr/>
            </a:p>
          </p:txBody>
        </p:sp>
      </p:grpSp>
      <p:sp>
        <p:nvSpPr>
          <p:cNvPr id="1007" name="Google Shape;1007;p23"/>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Pág..23 </a:t>
            </a:r>
            <a:endParaRPr b="1" sz="1050">
              <a:solidFill>
                <a:schemeClr val="dk1"/>
              </a:solidFill>
              <a:latin typeface="Arial Narrow"/>
              <a:ea typeface="Arial Narrow"/>
              <a:cs typeface="Arial Narrow"/>
              <a:sym typeface="Arial Narrow"/>
            </a:endParaRPr>
          </a:p>
        </p:txBody>
      </p:sp>
      <p:sp>
        <p:nvSpPr>
          <p:cNvPr id="1008" name="Google Shape;1008;p23"/>
          <p:cNvSpPr txBox="1"/>
          <p:nvPr>
            <p:ph type="ctrTitle"/>
          </p:nvPr>
        </p:nvSpPr>
        <p:spPr>
          <a:xfrm>
            <a:off x="85115" y="-32846"/>
            <a:ext cx="2075175" cy="830997"/>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1600"/>
              <a:buFont typeface="Arial Narrow"/>
              <a:buNone/>
            </a:pPr>
            <a:r>
              <a:rPr b="1" lang="es-ES" sz="1600">
                <a:solidFill>
                  <a:srgbClr val="C00000"/>
                </a:solidFill>
                <a:latin typeface="Arial Narrow"/>
                <a:ea typeface="Arial Narrow"/>
                <a:cs typeface="Arial Narrow"/>
                <a:sym typeface="Arial Narrow"/>
              </a:rPr>
              <a:t>Infección Respiratoria Aguda Grave Inusitada - IRAG</a:t>
            </a:r>
            <a:endParaRPr/>
          </a:p>
        </p:txBody>
      </p:sp>
      <p:grpSp>
        <p:nvGrpSpPr>
          <p:cNvPr id="1009" name="Google Shape;1009;p23"/>
          <p:cNvGrpSpPr/>
          <p:nvPr/>
        </p:nvGrpSpPr>
        <p:grpSpPr>
          <a:xfrm>
            <a:off x="437570" y="6848803"/>
            <a:ext cx="1252369" cy="877901"/>
            <a:chOff x="-36884" y="7072716"/>
            <a:chExt cx="1252369" cy="877901"/>
          </a:xfrm>
        </p:grpSpPr>
        <p:sp>
          <p:nvSpPr>
            <p:cNvPr id="1010" name="Google Shape;1010;p23"/>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a:p>
          </p:txBody>
        </p:sp>
        <p:sp>
          <p:nvSpPr>
            <p:cNvPr id="1011" name="Google Shape;1011;p23"/>
            <p:cNvSpPr/>
            <p:nvPr/>
          </p:nvSpPr>
          <p:spPr>
            <a:xfrm>
              <a:off x="60879" y="7363321"/>
              <a:ext cx="888735"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327 casos</a:t>
              </a:r>
              <a:endParaRPr/>
            </a:p>
          </p:txBody>
        </p:sp>
        <p:sp>
          <p:nvSpPr>
            <p:cNvPr id="1012" name="Google Shape;1012;p23"/>
            <p:cNvSpPr txBox="1"/>
            <p:nvPr/>
          </p:nvSpPr>
          <p:spPr>
            <a:xfrm>
              <a:off x="-36884"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p:txBody>
        </p:sp>
      </p:grpSp>
      <p:pic>
        <p:nvPicPr>
          <p:cNvPr id="1013" name="Google Shape;1013;p23"/>
          <p:cNvPicPr preferRelativeResize="0"/>
          <p:nvPr/>
        </p:nvPicPr>
        <p:blipFill rotWithShape="1">
          <a:blip r:embed="rId6">
            <a:alphaModFix/>
          </a:blip>
          <a:srcRect b="0" l="0" r="83073" t="0"/>
          <a:stretch/>
        </p:blipFill>
        <p:spPr>
          <a:xfrm>
            <a:off x="654660" y="6062295"/>
            <a:ext cx="804283" cy="850900"/>
          </a:xfrm>
          <a:prstGeom prst="rect">
            <a:avLst/>
          </a:prstGeom>
          <a:noFill/>
          <a:ln>
            <a:noFill/>
          </a:ln>
        </p:spPr>
      </p:pic>
      <p:pic>
        <p:nvPicPr>
          <p:cNvPr id="1014" name="Google Shape;1014;p23"/>
          <p:cNvPicPr preferRelativeResize="0"/>
          <p:nvPr/>
        </p:nvPicPr>
        <p:blipFill rotWithShape="1">
          <a:blip r:embed="rId6">
            <a:alphaModFix/>
          </a:blip>
          <a:srcRect b="1382" l="28990" r="53580" t="-1382"/>
          <a:stretch/>
        </p:blipFill>
        <p:spPr>
          <a:xfrm>
            <a:off x="1725930" y="6076655"/>
            <a:ext cx="828105" cy="850900"/>
          </a:xfrm>
          <a:prstGeom prst="rect">
            <a:avLst/>
          </a:prstGeom>
          <a:noFill/>
          <a:ln>
            <a:noFill/>
          </a:ln>
        </p:spPr>
      </p:pic>
      <p:grpSp>
        <p:nvGrpSpPr>
          <p:cNvPr id="1015" name="Google Shape;1015;p23"/>
          <p:cNvGrpSpPr/>
          <p:nvPr/>
        </p:nvGrpSpPr>
        <p:grpSpPr>
          <a:xfrm>
            <a:off x="1540452" y="6848803"/>
            <a:ext cx="1229607" cy="877901"/>
            <a:chOff x="-14122" y="7072716"/>
            <a:chExt cx="1229607" cy="877901"/>
          </a:xfrm>
        </p:grpSpPr>
        <p:sp>
          <p:nvSpPr>
            <p:cNvPr id="1016" name="Google Shape;1016;p23"/>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a:p>
          </p:txBody>
        </p:sp>
        <p:sp>
          <p:nvSpPr>
            <p:cNvPr id="1017" name="Google Shape;1017;p23"/>
            <p:cNvSpPr/>
            <p:nvPr/>
          </p:nvSpPr>
          <p:spPr>
            <a:xfrm>
              <a:off x="209545" y="7363321"/>
              <a:ext cx="929977"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367 casos</a:t>
              </a:r>
              <a:endParaRPr/>
            </a:p>
          </p:txBody>
        </p:sp>
        <p:sp>
          <p:nvSpPr>
            <p:cNvPr id="1018" name="Google Shape;1018;p23"/>
            <p:cNvSpPr txBox="1"/>
            <p:nvPr/>
          </p:nvSpPr>
          <p:spPr>
            <a:xfrm>
              <a:off x="-14122"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p:txBody>
        </p:sp>
      </p:grpSp>
      <p:grpSp>
        <p:nvGrpSpPr>
          <p:cNvPr id="1019" name="Google Shape;1019;p23"/>
          <p:cNvGrpSpPr/>
          <p:nvPr/>
        </p:nvGrpSpPr>
        <p:grpSpPr>
          <a:xfrm>
            <a:off x="190340" y="7806669"/>
            <a:ext cx="2237424" cy="1105852"/>
            <a:chOff x="-788022" y="6983264"/>
            <a:chExt cx="2237424" cy="1105852"/>
          </a:xfrm>
        </p:grpSpPr>
        <p:sp>
          <p:nvSpPr>
            <p:cNvPr id="1020" name="Google Shape;1020;p23"/>
            <p:cNvSpPr txBox="1"/>
            <p:nvPr/>
          </p:nvSpPr>
          <p:spPr>
            <a:xfrm>
              <a:off x="-788022" y="6983264"/>
              <a:ext cx="2237424"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Antecedentes de viaje internacional</a:t>
              </a:r>
              <a:endParaRPr/>
            </a:p>
          </p:txBody>
        </p:sp>
        <p:sp>
          <p:nvSpPr>
            <p:cNvPr id="1021" name="Google Shape;1021;p23"/>
            <p:cNvSpPr/>
            <p:nvPr/>
          </p:nvSpPr>
          <p:spPr>
            <a:xfrm>
              <a:off x="-51253" y="7444929"/>
              <a:ext cx="740068" cy="360040"/>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a:t>
              </a:r>
              <a:endParaRPr/>
            </a:p>
          </p:txBody>
        </p:sp>
        <p:sp>
          <p:nvSpPr>
            <p:cNvPr id="1022" name="Google Shape;1022;p23"/>
            <p:cNvSpPr txBox="1"/>
            <p:nvPr/>
          </p:nvSpPr>
          <p:spPr>
            <a:xfrm>
              <a:off x="-358760" y="7812117"/>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p:txBody>
        </p:sp>
      </p:grpSp>
      <p:grpSp>
        <p:nvGrpSpPr>
          <p:cNvPr id="1023" name="Google Shape;1023;p23"/>
          <p:cNvGrpSpPr/>
          <p:nvPr/>
        </p:nvGrpSpPr>
        <p:grpSpPr>
          <a:xfrm>
            <a:off x="5019370" y="7920176"/>
            <a:ext cx="1857467" cy="877901"/>
            <a:chOff x="-14122" y="7072716"/>
            <a:chExt cx="1857467" cy="877901"/>
          </a:xfrm>
        </p:grpSpPr>
        <p:sp>
          <p:nvSpPr>
            <p:cNvPr id="1024" name="Google Shape;1024;p23"/>
            <p:cNvSpPr txBox="1"/>
            <p:nvPr/>
          </p:nvSpPr>
          <p:spPr>
            <a:xfrm>
              <a:off x="-14122" y="7072716"/>
              <a:ext cx="185746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Contacto con aves o cerdos</a:t>
              </a:r>
              <a:endParaRPr/>
            </a:p>
          </p:txBody>
        </p:sp>
        <p:sp>
          <p:nvSpPr>
            <p:cNvPr id="1025" name="Google Shape;1025;p23"/>
            <p:cNvSpPr/>
            <p:nvPr/>
          </p:nvSpPr>
          <p:spPr>
            <a:xfrm>
              <a:off x="476451" y="7363321"/>
              <a:ext cx="740068"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a:t>
              </a:r>
              <a:endParaRPr/>
            </a:p>
          </p:txBody>
        </p:sp>
        <p:sp>
          <p:nvSpPr>
            <p:cNvPr id="1026" name="Google Shape;1026;p23"/>
            <p:cNvSpPr txBox="1"/>
            <p:nvPr/>
          </p:nvSpPr>
          <p:spPr>
            <a:xfrm>
              <a:off x="231681"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0 Casos</a:t>
              </a:r>
              <a:endParaRPr/>
            </a:p>
          </p:txBody>
        </p:sp>
      </p:grpSp>
      <p:sp>
        <p:nvSpPr>
          <p:cNvPr id="1027" name="Google Shape;1027;p23"/>
          <p:cNvSpPr/>
          <p:nvPr/>
        </p:nvSpPr>
        <p:spPr>
          <a:xfrm>
            <a:off x="2273046" y="2858322"/>
            <a:ext cx="4808475" cy="4154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50">
                <a:solidFill>
                  <a:schemeClr val="dk1"/>
                </a:solidFill>
                <a:latin typeface="Arial Narrow"/>
                <a:ea typeface="Arial Narrow"/>
                <a:cs typeface="Arial Narrow"/>
                <a:sym typeface="Arial Narrow"/>
              </a:rPr>
              <a:t>Figura. Número de casos de IRAG inusitada, residentes en Medellín, a Periodo epidemiológico 10 acumulado, 2022</a:t>
            </a:r>
            <a:endParaRPr/>
          </a:p>
        </p:txBody>
      </p:sp>
      <p:pic>
        <p:nvPicPr>
          <p:cNvPr id="1028" name="Google Shape;1028;p23"/>
          <p:cNvPicPr preferRelativeResize="0"/>
          <p:nvPr/>
        </p:nvPicPr>
        <p:blipFill rotWithShape="1">
          <a:blip r:embed="rId7">
            <a:alphaModFix/>
          </a:blip>
          <a:srcRect b="0" l="0" r="50000" t="0"/>
          <a:stretch/>
        </p:blipFill>
        <p:spPr>
          <a:xfrm>
            <a:off x="5438539" y="6073446"/>
            <a:ext cx="998542" cy="874818"/>
          </a:xfrm>
          <a:prstGeom prst="rect">
            <a:avLst/>
          </a:prstGeom>
          <a:noFill/>
          <a:ln>
            <a:noFill/>
          </a:ln>
        </p:spPr>
      </p:pic>
      <p:pic>
        <p:nvPicPr>
          <p:cNvPr id="1029" name="Google Shape;1029;p23"/>
          <p:cNvPicPr preferRelativeResize="0"/>
          <p:nvPr/>
        </p:nvPicPr>
        <p:blipFill rotWithShape="1">
          <a:blip r:embed="rId7">
            <a:alphaModFix/>
          </a:blip>
          <a:srcRect b="0" l="50528" r="0" t="0"/>
          <a:stretch/>
        </p:blipFill>
        <p:spPr>
          <a:xfrm>
            <a:off x="2041762" y="7904185"/>
            <a:ext cx="949056" cy="840331"/>
          </a:xfrm>
          <a:prstGeom prst="rect">
            <a:avLst/>
          </a:prstGeom>
          <a:noFill/>
          <a:ln>
            <a:noFill/>
          </a:ln>
        </p:spPr>
      </p:pic>
      <p:pic>
        <p:nvPicPr>
          <p:cNvPr id="1030" name="Google Shape;1030;p23"/>
          <p:cNvPicPr preferRelativeResize="0"/>
          <p:nvPr/>
        </p:nvPicPr>
        <p:blipFill rotWithShape="1">
          <a:blip r:embed="rId8">
            <a:alphaModFix/>
          </a:blip>
          <a:srcRect b="0" l="10893" r="64411" t="0"/>
          <a:stretch/>
        </p:blipFill>
        <p:spPr>
          <a:xfrm>
            <a:off x="3045857" y="6162832"/>
            <a:ext cx="904106" cy="743198"/>
          </a:xfrm>
          <a:prstGeom prst="rect">
            <a:avLst/>
          </a:prstGeom>
          <a:noFill/>
          <a:ln>
            <a:noFill/>
          </a:ln>
        </p:spPr>
      </p:pic>
      <p:grpSp>
        <p:nvGrpSpPr>
          <p:cNvPr id="1031" name="Google Shape;1031;p23"/>
          <p:cNvGrpSpPr/>
          <p:nvPr/>
        </p:nvGrpSpPr>
        <p:grpSpPr>
          <a:xfrm>
            <a:off x="2874133" y="6840926"/>
            <a:ext cx="1229607" cy="747277"/>
            <a:chOff x="-14122" y="7072716"/>
            <a:chExt cx="1229607" cy="747277"/>
          </a:xfrm>
        </p:grpSpPr>
        <p:sp>
          <p:nvSpPr>
            <p:cNvPr id="1032" name="Google Shape;1032;p23"/>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Hospitalizados</a:t>
              </a:r>
              <a:endParaRPr/>
            </a:p>
          </p:txBody>
        </p:sp>
        <p:sp>
          <p:nvSpPr>
            <p:cNvPr id="1033" name="Google Shape;1033;p23"/>
            <p:cNvSpPr/>
            <p:nvPr/>
          </p:nvSpPr>
          <p:spPr>
            <a:xfrm>
              <a:off x="157602" y="7363320"/>
              <a:ext cx="792012" cy="456673"/>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694 casos</a:t>
              </a:r>
              <a:endParaRPr/>
            </a:p>
          </p:txBody>
        </p:sp>
      </p:grpSp>
      <p:pic>
        <p:nvPicPr>
          <p:cNvPr id="1034" name="Google Shape;1034;p23"/>
          <p:cNvPicPr preferRelativeResize="0"/>
          <p:nvPr/>
        </p:nvPicPr>
        <p:blipFill rotWithShape="1">
          <a:blip r:embed="rId9">
            <a:alphaModFix/>
          </a:blip>
          <a:srcRect b="0" l="55406" r="19476" t="0"/>
          <a:stretch/>
        </p:blipFill>
        <p:spPr>
          <a:xfrm>
            <a:off x="4108267" y="6219530"/>
            <a:ext cx="844527" cy="708025"/>
          </a:xfrm>
          <a:prstGeom prst="rect">
            <a:avLst/>
          </a:prstGeom>
          <a:noFill/>
          <a:ln>
            <a:noFill/>
          </a:ln>
        </p:spPr>
      </p:pic>
      <p:grpSp>
        <p:nvGrpSpPr>
          <p:cNvPr id="1035" name="Google Shape;1035;p23"/>
          <p:cNvGrpSpPr/>
          <p:nvPr/>
        </p:nvGrpSpPr>
        <p:grpSpPr>
          <a:xfrm>
            <a:off x="3965962" y="6848803"/>
            <a:ext cx="1229607" cy="650645"/>
            <a:chOff x="-14122" y="7072716"/>
            <a:chExt cx="1229607" cy="650645"/>
          </a:xfrm>
        </p:grpSpPr>
        <p:sp>
          <p:nvSpPr>
            <p:cNvPr id="1036" name="Google Shape;1036;p23"/>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Defunciones</a:t>
              </a:r>
              <a:endParaRPr/>
            </a:p>
          </p:txBody>
        </p:sp>
        <p:sp>
          <p:nvSpPr>
            <p:cNvPr id="1037" name="Google Shape;1037;p23"/>
            <p:cNvSpPr/>
            <p:nvPr/>
          </p:nvSpPr>
          <p:spPr>
            <a:xfrm>
              <a:off x="209545" y="7363321"/>
              <a:ext cx="861489"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22 casos</a:t>
              </a:r>
              <a:endParaRPr/>
            </a:p>
          </p:txBody>
        </p:sp>
      </p:grpSp>
      <p:grpSp>
        <p:nvGrpSpPr>
          <p:cNvPr id="1038" name="Google Shape;1038;p23"/>
          <p:cNvGrpSpPr/>
          <p:nvPr/>
        </p:nvGrpSpPr>
        <p:grpSpPr>
          <a:xfrm>
            <a:off x="4974074" y="6852567"/>
            <a:ext cx="1794728" cy="631184"/>
            <a:chOff x="-14122" y="7072716"/>
            <a:chExt cx="1794728" cy="631184"/>
          </a:xfrm>
        </p:grpSpPr>
        <p:sp>
          <p:nvSpPr>
            <p:cNvPr id="1039" name="Google Shape;1039;p23"/>
            <p:cNvSpPr txBox="1"/>
            <p:nvPr/>
          </p:nvSpPr>
          <p:spPr>
            <a:xfrm>
              <a:off x="-14122" y="7072716"/>
              <a:ext cx="1794728"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Trabajadores de la salud</a:t>
              </a:r>
              <a:endParaRPr/>
            </a:p>
          </p:txBody>
        </p:sp>
        <p:sp>
          <p:nvSpPr>
            <p:cNvPr id="1040" name="Google Shape;1040;p23"/>
            <p:cNvSpPr/>
            <p:nvPr/>
          </p:nvSpPr>
          <p:spPr>
            <a:xfrm>
              <a:off x="537468" y="7343860"/>
              <a:ext cx="865807" cy="360040"/>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0 casos</a:t>
              </a:r>
              <a:endParaRPr/>
            </a:p>
          </p:txBody>
        </p:sp>
      </p:grpSp>
      <p:pic>
        <p:nvPicPr>
          <p:cNvPr id="1041" name="Google Shape;1041;p23"/>
          <p:cNvPicPr preferRelativeResize="0"/>
          <p:nvPr/>
        </p:nvPicPr>
        <p:blipFill rotWithShape="1">
          <a:blip r:embed="rId10">
            <a:alphaModFix/>
          </a:blip>
          <a:srcRect b="0" l="0" r="0" t="0"/>
          <a:stretch/>
        </p:blipFill>
        <p:spPr>
          <a:xfrm>
            <a:off x="4146244" y="7906739"/>
            <a:ext cx="904875" cy="788987"/>
          </a:xfrm>
          <a:prstGeom prst="rect">
            <a:avLst/>
          </a:prstGeom>
          <a:noFill/>
          <a:ln>
            <a:noFill/>
          </a:ln>
        </p:spPr>
      </p:pic>
      <p:sp>
        <p:nvSpPr>
          <p:cNvPr id="1042" name="Google Shape;1042;p23"/>
          <p:cNvSpPr txBox="1"/>
          <p:nvPr/>
        </p:nvSpPr>
        <p:spPr>
          <a:xfrm>
            <a:off x="-1" y="4635320"/>
            <a:ext cx="2153415"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900">
                <a:solidFill>
                  <a:schemeClr val="dk1"/>
                </a:solidFill>
                <a:latin typeface="Arial Narrow"/>
                <a:ea typeface="Arial Narrow"/>
                <a:cs typeface="Arial Narrow"/>
                <a:sym typeface="Arial Narrow"/>
              </a:rPr>
              <a:t>El lineamiento para la vigilancia de este evento cambió a partir del 1º de mayo de 2022, incluyendo en su reporte los pacientes hospitalizados y fallecidos con sospecha o confirmación de Covid-19.</a:t>
            </a:r>
            <a:endParaRPr b="1" sz="9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043" name="Google Shape;1043;p23"/>
          <p:cNvSpPr/>
          <p:nvPr/>
        </p:nvSpPr>
        <p:spPr>
          <a:xfrm>
            <a:off x="2218352" y="4895586"/>
            <a:ext cx="3600450" cy="2000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p:txBody>
      </p:sp>
      <p:graphicFrame>
        <p:nvGraphicFramePr>
          <p:cNvPr id="1044" name="Google Shape;1044;p23"/>
          <p:cNvGraphicFramePr/>
          <p:nvPr/>
        </p:nvGraphicFramePr>
        <p:xfrm>
          <a:off x="2162980" y="504030"/>
          <a:ext cx="4946011" cy="1834775"/>
        </p:xfrm>
        <a:graphic>
          <a:graphicData uri="http://schemas.openxmlformats.org/drawingml/2006/chart">
            <c:chart r:id="rId11"/>
          </a:graphicData>
        </a:graphic>
      </p:graphicFrame>
      <p:graphicFrame>
        <p:nvGraphicFramePr>
          <p:cNvPr id="1045" name="Google Shape;1045;p23"/>
          <p:cNvGraphicFramePr/>
          <p:nvPr/>
        </p:nvGraphicFramePr>
        <p:xfrm>
          <a:off x="2273046" y="3273819"/>
          <a:ext cx="4860743" cy="1671555"/>
        </p:xfrm>
        <a:graphic>
          <a:graphicData uri="http://schemas.openxmlformats.org/drawingml/2006/chart">
            <c:chart r:id="rId12"/>
          </a:graphicData>
        </a:graphic>
      </p:graphicFrame>
      <p:pic>
        <p:nvPicPr>
          <p:cNvPr id="1046" name="Google Shape;1046;p23"/>
          <p:cNvPicPr preferRelativeResize="0"/>
          <p:nvPr/>
        </p:nvPicPr>
        <p:blipFill rotWithShape="1">
          <a:blip r:embed="rId13">
            <a:alphaModFix/>
          </a:blip>
          <a:srcRect b="0" l="0" r="0" t="0"/>
          <a:stretch/>
        </p:blipFill>
        <p:spPr>
          <a:xfrm>
            <a:off x="6998874" y="4193278"/>
            <a:ext cx="202026" cy="4351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0" name="Shape 1050"/>
        <p:cNvGrpSpPr/>
        <p:nvPr/>
      </p:nvGrpSpPr>
      <p:grpSpPr>
        <a:xfrm>
          <a:off x="0" y="0"/>
          <a:ext cx="0" cy="0"/>
          <a:chOff x="0" y="0"/>
          <a:chExt cx="0" cy="0"/>
        </a:xfrm>
      </p:grpSpPr>
      <p:pic>
        <p:nvPicPr>
          <p:cNvPr id="1051" name="Google Shape;1051;p24"/>
          <p:cNvPicPr preferRelativeResize="0"/>
          <p:nvPr/>
        </p:nvPicPr>
        <p:blipFill rotWithShape="1">
          <a:blip r:embed="rId3">
            <a:alphaModFix/>
          </a:blip>
          <a:srcRect b="0" l="0" r="1301" t="0"/>
          <a:stretch/>
        </p:blipFill>
        <p:spPr>
          <a:xfrm>
            <a:off x="-9669" y="10266"/>
            <a:ext cx="2148327" cy="3913662"/>
          </a:xfrm>
          <a:prstGeom prst="rect">
            <a:avLst/>
          </a:prstGeom>
          <a:noFill/>
          <a:ln>
            <a:noFill/>
          </a:ln>
        </p:spPr>
      </p:pic>
      <p:pic>
        <p:nvPicPr>
          <p:cNvPr id="1052" name="Google Shape;1052;p24"/>
          <p:cNvPicPr preferRelativeResize="0"/>
          <p:nvPr/>
        </p:nvPicPr>
        <p:blipFill rotWithShape="1">
          <a:blip r:embed="rId4">
            <a:alphaModFix/>
          </a:blip>
          <a:srcRect b="0" l="0" r="0" t="51431"/>
          <a:stretch/>
        </p:blipFill>
        <p:spPr>
          <a:xfrm>
            <a:off x="0" y="3938064"/>
            <a:ext cx="2180731" cy="3086602"/>
          </a:xfrm>
          <a:prstGeom prst="rect">
            <a:avLst/>
          </a:prstGeom>
          <a:noFill/>
          <a:ln>
            <a:noFill/>
          </a:ln>
        </p:spPr>
      </p:pic>
      <p:sp>
        <p:nvSpPr>
          <p:cNvPr id="1053" name="Google Shape;1053;p24"/>
          <p:cNvSpPr txBox="1"/>
          <p:nvPr/>
        </p:nvSpPr>
        <p:spPr>
          <a:xfrm>
            <a:off x="-90045" y="1026284"/>
            <a:ext cx="2309078"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Periodo epidemiológico 10 - 2022</a:t>
            </a:r>
            <a:endParaRPr/>
          </a:p>
        </p:txBody>
      </p:sp>
      <p:sp>
        <p:nvSpPr>
          <p:cNvPr id="1054" name="Google Shape;1054;p24"/>
          <p:cNvSpPr/>
          <p:nvPr/>
        </p:nvSpPr>
        <p:spPr>
          <a:xfrm>
            <a:off x="2179172" y="3520957"/>
            <a:ext cx="4946011" cy="53860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Canal endémico de intento de suicidio. Medellín, a Periodo epidemiológico 10  acumulado de 2022. </a:t>
            </a:r>
            <a:endParaRPr/>
          </a:p>
        </p:txBody>
      </p:sp>
      <p:grpSp>
        <p:nvGrpSpPr>
          <p:cNvPr id="1055" name="Google Shape;1055;p24"/>
          <p:cNvGrpSpPr/>
          <p:nvPr/>
        </p:nvGrpSpPr>
        <p:grpSpPr>
          <a:xfrm>
            <a:off x="179214" y="5325845"/>
            <a:ext cx="1892650" cy="488476"/>
            <a:chOff x="2397524" y="3379972"/>
            <a:chExt cx="4508500" cy="904875"/>
          </a:xfrm>
        </p:grpSpPr>
        <p:pic>
          <p:nvPicPr>
            <p:cNvPr id="1056" name="Google Shape;1056;p24"/>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1057" name="Google Shape;1057;p24"/>
            <p:cNvSpPr txBox="1"/>
            <p:nvPr/>
          </p:nvSpPr>
          <p:spPr>
            <a:xfrm>
              <a:off x="3317545" y="3478755"/>
              <a:ext cx="1593562" cy="68416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chemeClr val="dk1"/>
                  </a:solidFill>
                  <a:latin typeface="Arial Narrow"/>
                  <a:ea typeface="Arial Narrow"/>
                  <a:cs typeface="Arial Narrow"/>
                  <a:sym typeface="Arial Narrow"/>
                </a:rPr>
                <a:t>1982</a:t>
              </a:r>
              <a:endParaRPr b="1" sz="1800">
                <a:solidFill>
                  <a:schemeClr val="dk1"/>
                </a:solidFill>
                <a:latin typeface="Arial Narrow"/>
                <a:ea typeface="Arial Narrow"/>
                <a:cs typeface="Arial Narrow"/>
                <a:sym typeface="Arial Narrow"/>
              </a:endParaRPr>
            </a:p>
          </p:txBody>
        </p:sp>
      </p:grpSp>
      <p:sp>
        <p:nvSpPr>
          <p:cNvPr id="1058" name="Google Shape;1058;p24"/>
          <p:cNvSpPr txBox="1"/>
          <p:nvPr/>
        </p:nvSpPr>
        <p:spPr>
          <a:xfrm>
            <a:off x="16447" y="5980058"/>
            <a:ext cx="2164284"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Variación porcentual con respecto al mismo periodo del año anterior</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Aumentó en un 23,8%</a:t>
            </a:r>
            <a:endParaRPr b="1" sz="1200">
              <a:solidFill>
                <a:schemeClr val="dk1"/>
              </a:solidFill>
              <a:latin typeface="Arial Narrow"/>
              <a:ea typeface="Arial Narrow"/>
              <a:cs typeface="Arial Narrow"/>
              <a:sym typeface="Arial Narrow"/>
            </a:endParaRPr>
          </a:p>
        </p:txBody>
      </p:sp>
      <p:sp>
        <p:nvSpPr>
          <p:cNvPr id="1059" name="Google Shape;1059;p24"/>
          <p:cNvSpPr/>
          <p:nvPr/>
        </p:nvSpPr>
        <p:spPr>
          <a:xfrm>
            <a:off x="2163040" y="6504491"/>
            <a:ext cx="494601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Comportamiento del intento de suicidio. Medellín, a Periodo epidemiológico 10   acumulado de 2019-2022. </a:t>
            </a:r>
            <a:endParaRPr/>
          </a:p>
        </p:txBody>
      </p:sp>
      <p:grpSp>
        <p:nvGrpSpPr>
          <p:cNvPr id="1060" name="Google Shape;1060;p24"/>
          <p:cNvGrpSpPr/>
          <p:nvPr/>
        </p:nvGrpSpPr>
        <p:grpSpPr>
          <a:xfrm>
            <a:off x="2448322" y="74775"/>
            <a:ext cx="3446504" cy="276999"/>
            <a:chOff x="2448322" y="74775"/>
            <a:chExt cx="3446504" cy="276999"/>
          </a:xfrm>
        </p:grpSpPr>
        <p:sp>
          <p:nvSpPr>
            <p:cNvPr id="1061" name="Google Shape;1061;p24"/>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062" name="Google Shape;1062;p24"/>
            <p:cNvCxnSpPr>
              <a:stCxn id="1061"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063" name="Google Shape;1063;p24"/>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a:p>
          </p:txBody>
        </p:sp>
      </p:grpSp>
      <p:sp>
        <p:nvSpPr>
          <p:cNvPr id="1064" name="Google Shape;1064;p24"/>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24</a:t>
            </a:r>
            <a:endParaRPr b="1" sz="1050">
              <a:solidFill>
                <a:schemeClr val="dk1"/>
              </a:solidFill>
              <a:latin typeface="Arial Narrow"/>
              <a:ea typeface="Arial Narrow"/>
              <a:cs typeface="Arial Narrow"/>
              <a:sym typeface="Arial Narrow"/>
            </a:endParaRPr>
          </a:p>
        </p:txBody>
      </p:sp>
      <p:sp>
        <p:nvSpPr>
          <p:cNvPr id="1065" name="Google Shape;1065;p24"/>
          <p:cNvSpPr txBox="1"/>
          <p:nvPr>
            <p:ph type="ctrTitle"/>
          </p:nvPr>
        </p:nvSpPr>
        <p:spPr>
          <a:xfrm>
            <a:off x="-18971" y="211481"/>
            <a:ext cx="2208885" cy="861774"/>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500"/>
              <a:buFont typeface="Arial Narrow"/>
              <a:buNone/>
            </a:pPr>
            <a:r>
              <a:rPr b="1" lang="es-ES" sz="2500">
                <a:solidFill>
                  <a:srgbClr val="C00000"/>
                </a:solidFill>
                <a:latin typeface="Arial Narrow"/>
                <a:ea typeface="Arial Narrow"/>
                <a:cs typeface="Arial Narrow"/>
                <a:sym typeface="Arial Narrow"/>
              </a:rPr>
              <a:t>Intento de suicidio</a:t>
            </a:r>
            <a:endParaRPr/>
          </a:p>
        </p:txBody>
      </p:sp>
      <p:sp>
        <p:nvSpPr>
          <p:cNvPr id="1066" name="Google Shape;1066;p24"/>
          <p:cNvSpPr txBox="1"/>
          <p:nvPr/>
        </p:nvSpPr>
        <p:spPr>
          <a:xfrm>
            <a:off x="879294" y="7889918"/>
            <a:ext cx="2487070"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Proporción de incidencia en población general por 100.000 habitantes</a:t>
            </a:r>
            <a:endParaRPr b="1" sz="1100">
              <a:solidFill>
                <a:schemeClr val="dk1"/>
              </a:solidFill>
              <a:latin typeface="Arial Narrow"/>
              <a:ea typeface="Arial Narrow"/>
              <a:cs typeface="Arial Narrow"/>
              <a:sym typeface="Arial Narrow"/>
            </a:endParaRPr>
          </a:p>
        </p:txBody>
      </p:sp>
      <p:sp>
        <p:nvSpPr>
          <p:cNvPr id="1067" name="Google Shape;1067;p24"/>
          <p:cNvSpPr txBox="1"/>
          <p:nvPr/>
        </p:nvSpPr>
        <p:spPr>
          <a:xfrm>
            <a:off x="1396775" y="8342291"/>
            <a:ext cx="1236236"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75,9 * 100 mil</a:t>
            </a:r>
            <a:endParaRPr/>
          </a:p>
        </p:txBody>
      </p:sp>
      <p:sp>
        <p:nvSpPr>
          <p:cNvPr id="1068" name="Google Shape;1068;p24"/>
          <p:cNvSpPr txBox="1"/>
          <p:nvPr/>
        </p:nvSpPr>
        <p:spPr>
          <a:xfrm>
            <a:off x="3456434" y="7889918"/>
            <a:ext cx="2314792"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Cobertura de visita de campo</a:t>
            </a:r>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Acciones de vigilancia</a:t>
            </a:r>
            <a:endParaRPr b="1" sz="1100">
              <a:solidFill>
                <a:schemeClr val="dk1"/>
              </a:solidFill>
              <a:latin typeface="Arial Narrow"/>
              <a:ea typeface="Arial Narrow"/>
              <a:cs typeface="Arial Narrow"/>
              <a:sym typeface="Arial Narrow"/>
            </a:endParaRPr>
          </a:p>
        </p:txBody>
      </p:sp>
      <p:sp>
        <p:nvSpPr>
          <p:cNvPr id="1069" name="Google Shape;1069;p24"/>
          <p:cNvSpPr txBox="1"/>
          <p:nvPr/>
        </p:nvSpPr>
        <p:spPr>
          <a:xfrm>
            <a:off x="3600750" y="8342291"/>
            <a:ext cx="2136129"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53,8% (1068 visitas)</a:t>
            </a:r>
            <a:endParaRPr/>
          </a:p>
        </p:txBody>
      </p:sp>
      <p:sp>
        <p:nvSpPr>
          <p:cNvPr id="1070" name="Google Shape;1070;p24"/>
          <p:cNvSpPr/>
          <p:nvPr/>
        </p:nvSpPr>
        <p:spPr>
          <a:xfrm>
            <a:off x="23310" y="7050336"/>
            <a:ext cx="7177588" cy="37278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071" name="Google Shape;1071;p24"/>
          <p:cNvGrpSpPr/>
          <p:nvPr/>
        </p:nvGrpSpPr>
        <p:grpSpPr>
          <a:xfrm>
            <a:off x="97999" y="7076361"/>
            <a:ext cx="3446504" cy="276999"/>
            <a:chOff x="2448322" y="74775"/>
            <a:chExt cx="3446504" cy="276999"/>
          </a:xfrm>
        </p:grpSpPr>
        <p:sp>
          <p:nvSpPr>
            <p:cNvPr id="1072" name="Google Shape;1072;p24"/>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073" name="Google Shape;1073;p24"/>
            <p:cNvCxnSpPr>
              <a:stCxn id="1072"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074" name="Google Shape;1074;p24"/>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Indicadores</a:t>
              </a:r>
              <a:endParaRPr/>
            </a:p>
          </p:txBody>
        </p:sp>
      </p:grpSp>
      <p:sp>
        <p:nvSpPr>
          <p:cNvPr id="1075" name="Google Shape;1075;p24"/>
          <p:cNvSpPr txBox="1"/>
          <p:nvPr/>
        </p:nvSpPr>
        <p:spPr>
          <a:xfrm>
            <a:off x="50" y="8918902"/>
            <a:ext cx="6945969"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00">
                <a:solidFill>
                  <a:schemeClr val="dk1"/>
                </a:solidFill>
                <a:latin typeface="Arial Narrow"/>
                <a:ea typeface="Arial Narrow"/>
                <a:cs typeface="Arial Narrow"/>
                <a:sym typeface="Arial Narrow"/>
              </a:rPr>
              <a:t>Nota: Los datos del presente boletín corresponden a cifras preliminares.</a:t>
            </a:r>
            <a:endParaRPr sz="1000">
              <a:solidFill>
                <a:schemeClr val="dk1"/>
              </a:solidFill>
              <a:latin typeface="Calibri"/>
              <a:ea typeface="Calibri"/>
              <a:cs typeface="Calibri"/>
              <a:sym typeface="Calibri"/>
            </a:endParaRPr>
          </a:p>
        </p:txBody>
      </p:sp>
      <p:graphicFrame>
        <p:nvGraphicFramePr>
          <p:cNvPr id="1076" name="Google Shape;1076;p24"/>
          <p:cNvGraphicFramePr/>
          <p:nvPr/>
        </p:nvGraphicFramePr>
        <p:xfrm>
          <a:off x="1998137" y="387931"/>
          <a:ext cx="5356101" cy="3158331"/>
        </p:xfrm>
        <a:graphic>
          <a:graphicData uri="http://schemas.openxmlformats.org/drawingml/2006/chart">
            <c:chart r:id="rId6"/>
          </a:graphicData>
        </a:graphic>
      </p:graphicFrame>
      <p:graphicFrame>
        <p:nvGraphicFramePr>
          <p:cNvPr id="1077" name="Google Shape;1077;p24"/>
          <p:cNvGraphicFramePr/>
          <p:nvPr/>
        </p:nvGraphicFramePr>
        <p:xfrm>
          <a:off x="2138657" y="4023824"/>
          <a:ext cx="4986525" cy="2480667"/>
        </p:xfrm>
        <a:graphic>
          <a:graphicData uri="http://schemas.openxmlformats.org/drawingml/2006/chart">
            <c:chart r:id="rId7"/>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1" name="Shape 1081"/>
        <p:cNvGrpSpPr/>
        <p:nvPr/>
      </p:nvGrpSpPr>
      <p:grpSpPr>
        <a:xfrm>
          <a:off x="0" y="0"/>
          <a:ext cx="0" cy="0"/>
          <a:chOff x="0" y="0"/>
          <a:chExt cx="0" cy="0"/>
        </a:xfrm>
      </p:grpSpPr>
      <p:sp>
        <p:nvSpPr>
          <p:cNvPr id="1082" name="Google Shape;1082;p25"/>
          <p:cNvSpPr/>
          <p:nvPr/>
        </p:nvSpPr>
        <p:spPr>
          <a:xfrm>
            <a:off x="0" y="5840406"/>
            <a:ext cx="7200900" cy="370174"/>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3" name="Google Shape;1083;p25"/>
          <p:cNvSpPr/>
          <p:nvPr/>
        </p:nvSpPr>
        <p:spPr>
          <a:xfrm>
            <a:off x="0" y="0"/>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084" name="Google Shape;1084;p25"/>
          <p:cNvGrpSpPr/>
          <p:nvPr/>
        </p:nvGrpSpPr>
        <p:grpSpPr>
          <a:xfrm>
            <a:off x="277404" y="127176"/>
            <a:ext cx="3446504" cy="276999"/>
            <a:chOff x="2448322" y="74775"/>
            <a:chExt cx="3446504" cy="276999"/>
          </a:xfrm>
        </p:grpSpPr>
        <p:sp>
          <p:nvSpPr>
            <p:cNvPr id="1085" name="Google Shape;1085;p25"/>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086" name="Google Shape;1086;p25"/>
            <p:cNvCxnSpPr>
              <a:stCxn id="1085"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087" name="Google Shape;1087;p25"/>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por territorio</a:t>
              </a:r>
              <a:endParaRPr/>
            </a:p>
          </p:txBody>
        </p:sp>
      </p:grpSp>
      <p:sp>
        <p:nvSpPr>
          <p:cNvPr id="1088" name="Google Shape;1088;p25"/>
          <p:cNvSpPr/>
          <p:nvPr/>
        </p:nvSpPr>
        <p:spPr>
          <a:xfrm>
            <a:off x="0" y="5215609"/>
            <a:ext cx="721601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Figura. Mapa temático de proporción de casos para  intento de suicidio. Medellín, a Periodo epidemiológico 10 acumulado de  2022. </a:t>
            </a:r>
            <a:endParaRPr/>
          </a:p>
        </p:txBody>
      </p:sp>
      <p:grpSp>
        <p:nvGrpSpPr>
          <p:cNvPr id="1089" name="Google Shape;1089;p25"/>
          <p:cNvGrpSpPr/>
          <p:nvPr/>
        </p:nvGrpSpPr>
        <p:grpSpPr>
          <a:xfrm>
            <a:off x="277404" y="5868144"/>
            <a:ext cx="3446504" cy="276999"/>
            <a:chOff x="2448322" y="74775"/>
            <a:chExt cx="3446504" cy="276999"/>
          </a:xfrm>
        </p:grpSpPr>
        <p:sp>
          <p:nvSpPr>
            <p:cNvPr id="1090" name="Google Shape;1090;p25"/>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091" name="Google Shape;1091;p25"/>
            <p:cNvCxnSpPr>
              <a:stCxn id="1090"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092" name="Google Shape;1092;p25"/>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variables de interés</a:t>
              </a:r>
              <a:endParaRPr/>
            </a:p>
          </p:txBody>
        </p:sp>
      </p:grpSp>
      <p:grpSp>
        <p:nvGrpSpPr>
          <p:cNvPr id="1093" name="Google Shape;1093;p25"/>
          <p:cNvGrpSpPr/>
          <p:nvPr/>
        </p:nvGrpSpPr>
        <p:grpSpPr>
          <a:xfrm>
            <a:off x="155575" y="6559629"/>
            <a:ext cx="841843" cy="1132310"/>
            <a:chOff x="1030415" y="748098"/>
            <a:chExt cx="841843" cy="1132310"/>
          </a:xfrm>
        </p:grpSpPr>
        <p:pic>
          <p:nvPicPr>
            <p:cNvPr id="1094" name="Google Shape;1094;p25"/>
            <p:cNvPicPr preferRelativeResize="0"/>
            <p:nvPr/>
          </p:nvPicPr>
          <p:blipFill rotWithShape="1">
            <a:blip r:embed="rId3">
              <a:alphaModFix/>
            </a:blip>
            <a:srcRect b="0" l="0" r="84474" t="10614"/>
            <a:stretch/>
          </p:blipFill>
          <p:spPr>
            <a:xfrm>
              <a:off x="1252052" y="748098"/>
              <a:ext cx="554199" cy="541398"/>
            </a:xfrm>
            <a:prstGeom prst="rect">
              <a:avLst/>
            </a:prstGeom>
            <a:noFill/>
            <a:ln>
              <a:noFill/>
            </a:ln>
          </p:spPr>
        </p:pic>
        <p:sp>
          <p:nvSpPr>
            <p:cNvPr id="1095" name="Google Shape;1095;p25"/>
            <p:cNvSpPr/>
            <p:nvPr/>
          </p:nvSpPr>
          <p:spPr>
            <a:xfrm>
              <a:off x="1030415" y="1520368"/>
              <a:ext cx="824936"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32,59%</a:t>
              </a:r>
              <a:endParaRPr b="1" sz="1600">
                <a:solidFill>
                  <a:schemeClr val="dk1"/>
                </a:solidFill>
                <a:latin typeface="Arial Narrow"/>
                <a:ea typeface="Arial Narrow"/>
                <a:cs typeface="Arial Narrow"/>
                <a:sym typeface="Arial Narrow"/>
              </a:endParaRPr>
            </a:p>
          </p:txBody>
        </p:sp>
        <p:sp>
          <p:nvSpPr>
            <p:cNvPr id="1096" name="Google Shape;1096;p25"/>
            <p:cNvSpPr/>
            <p:nvPr/>
          </p:nvSpPr>
          <p:spPr>
            <a:xfrm>
              <a:off x="1068833" y="1243369"/>
              <a:ext cx="80342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b="1" sz="1200" u="sng">
                <a:solidFill>
                  <a:srgbClr val="000000"/>
                </a:solidFill>
                <a:latin typeface="Arial Narrow"/>
                <a:ea typeface="Arial Narrow"/>
                <a:cs typeface="Arial Narrow"/>
                <a:sym typeface="Arial Narrow"/>
              </a:endParaRPr>
            </a:p>
          </p:txBody>
        </p:sp>
      </p:grpSp>
      <p:grpSp>
        <p:nvGrpSpPr>
          <p:cNvPr id="1097" name="Google Shape;1097;p25"/>
          <p:cNvGrpSpPr/>
          <p:nvPr/>
        </p:nvGrpSpPr>
        <p:grpSpPr>
          <a:xfrm>
            <a:off x="1050530" y="6589361"/>
            <a:ext cx="827642" cy="1091720"/>
            <a:chOff x="1825139" y="815810"/>
            <a:chExt cx="827642" cy="1091720"/>
          </a:xfrm>
        </p:grpSpPr>
        <p:sp>
          <p:nvSpPr>
            <p:cNvPr id="1098" name="Google Shape;1098;p25"/>
            <p:cNvSpPr/>
            <p:nvPr/>
          </p:nvSpPr>
          <p:spPr>
            <a:xfrm>
              <a:off x="1846951" y="1547490"/>
              <a:ext cx="805830"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67,41%</a:t>
              </a:r>
              <a:endParaRPr b="1" sz="1600">
                <a:solidFill>
                  <a:schemeClr val="dk1"/>
                </a:solidFill>
                <a:latin typeface="Arial Narrow"/>
                <a:ea typeface="Arial Narrow"/>
                <a:cs typeface="Arial Narrow"/>
                <a:sym typeface="Arial Narrow"/>
              </a:endParaRPr>
            </a:p>
          </p:txBody>
        </p:sp>
        <p:sp>
          <p:nvSpPr>
            <p:cNvPr id="1099" name="Google Shape;1099;p25"/>
            <p:cNvSpPr/>
            <p:nvPr/>
          </p:nvSpPr>
          <p:spPr>
            <a:xfrm>
              <a:off x="1825139" y="1274190"/>
              <a:ext cx="78098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b="1" sz="1200" u="sng">
                <a:solidFill>
                  <a:srgbClr val="000000"/>
                </a:solidFill>
                <a:latin typeface="Arial Narrow"/>
                <a:ea typeface="Arial Narrow"/>
                <a:cs typeface="Arial Narrow"/>
                <a:sym typeface="Arial Narrow"/>
              </a:endParaRPr>
            </a:p>
          </p:txBody>
        </p:sp>
        <p:pic>
          <p:nvPicPr>
            <p:cNvPr id="1100" name="Google Shape;1100;p25"/>
            <p:cNvPicPr preferRelativeResize="0"/>
            <p:nvPr/>
          </p:nvPicPr>
          <p:blipFill rotWithShape="1">
            <a:blip r:embed="rId3">
              <a:alphaModFix/>
            </a:blip>
            <a:srcRect b="0" l="29313" r="56038" t="7366"/>
            <a:stretch/>
          </p:blipFill>
          <p:spPr>
            <a:xfrm>
              <a:off x="1975931" y="815810"/>
              <a:ext cx="489570" cy="526328"/>
            </a:xfrm>
            <a:prstGeom prst="rect">
              <a:avLst/>
            </a:prstGeom>
            <a:noFill/>
            <a:ln>
              <a:noFill/>
            </a:ln>
          </p:spPr>
        </p:pic>
      </p:grpSp>
      <p:grpSp>
        <p:nvGrpSpPr>
          <p:cNvPr id="1101" name="Google Shape;1101;p25"/>
          <p:cNvGrpSpPr/>
          <p:nvPr/>
        </p:nvGrpSpPr>
        <p:grpSpPr>
          <a:xfrm>
            <a:off x="2159538" y="6593425"/>
            <a:ext cx="1152880" cy="1113356"/>
            <a:chOff x="2107178" y="815810"/>
            <a:chExt cx="1152880" cy="1113356"/>
          </a:xfrm>
        </p:grpSpPr>
        <p:grpSp>
          <p:nvGrpSpPr>
            <p:cNvPr id="1102" name="Google Shape;1102;p25"/>
            <p:cNvGrpSpPr/>
            <p:nvPr/>
          </p:nvGrpSpPr>
          <p:grpSpPr>
            <a:xfrm>
              <a:off x="2107178" y="1317818"/>
              <a:ext cx="1152880" cy="611348"/>
              <a:chOff x="3744466" y="1301912"/>
              <a:chExt cx="1152880" cy="611348"/>
            </a:xfrm>
          </p:grpSpPr>
          <p:sp>
            <p:nvSpPr>
              <p:cNvPr id="1103" name="Google Shape;1103;p25"/>
              <p:cNvSpPr/>
              <p:nvPr/>
            </p:nvSpPr>
            <p:spPr>
              <a:xfrm>
                <a:off x="3912519" y="1553220"/>
                <a:ext cx="740068"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0,30%</a:t>
                </a:r>
                <a:endParaRPr b="1" sz="1600">
                  <a:solidFill>
                    <a:schemeClr val="dk1"/>
                  </a:solidFill>
                  <a:latin typeface="Arial Narrow"/>
                  <a:ea typeface="Arial Narrow"/>
                  <a:cs typeface="Arial Narrow"/>
                  <a:sym typeface="Arial Narrow"/>
                </a:endParaRPr>
              </a:p>
            </p:txBody>
          </p:sp>
          <p:sp>
            <p:nvSpPr>
              <p:cNvPr id="1104" name="Google Shape;1104;p25"/>
              <p:cNvSpPr/>
              <p:nvPr/>
            </p:nvSpPr>
            <p:spPr>
              <a:xfrm>
                <a:off x="3744466" y="1301912"/>
                <a:ext cx="115288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Afrocolombiano</a:t>
                </a:r>
                <a:endParaRPr b="1" sz="1200" u="sng">
                  <a:solidFill>
                    <a:srgbClr val="000000"/>
                  </a:solidFill>
                  <a:latin typeface="Arial Narrow"/>
                  <a:ea typeface="Arial Narrow"/>
                  <a:cs typeface="Arial Narrow"/>
                  <a:sym typeface="Arial Narrow"/>
                </a:endParaRPr>
              </a:p>
            </p:txBody>
          </p:sp>
        </p:grpSp>
        <p:pic>
          <p:nvPicPr>
            <p:cNvPr id="1105" name="Google Shape;1105;p25"/>
            <p:cNvPicPr preferRelativeResize="0"/>
            <p:nvPr/>
          </p:nvPicPr>
          <p:blipFill rotWithShape="1">
            <a:blip r:embed="rId3">
              <a:alphaModFix/>
            </a:blip>
            <a:srcRect b="0" l="59057" r="25145" t="8806"/>
            <a:stretch/>
          </p:blipFill>
          <p:spPr>
            <a:xfrm>
              <a:off x="2376314" y="815810"/>
              <a:ext cx="535911" cy="554004"/>
            </a:xfrm>
            <a:prstGeom prst="rect">
              <a:avLst/>
            </a:prstGeom>
            <a:noFill/>
            <a:ln>
              <a:noFill/>
            </a:ln>
          </p:spPr>
        </p:pic>
      </p:grpSp>
      <p:grpSp>
        <p:nvGrpSpPr>
          <p:cNvPr id="1106" name="Google Shape;1106;p25"/>
          <p:cNvGrpSpPr/>
          <p:nvPr/>
        </p:nvGrpSpPr>
        <p:grpSpPr>
          <a:xfrm>
            <a:off x="3240410" y="6612715"/>
            <a:ext cx="740068" cy="1110282"/>
            <a:chOff x="3580462" y="815810"/>
            <a:chExt cx="740068" cy="1110282"/>
          </a:xfrm>
        </p:grpSpPr>
        <p:grpSp>
          <p:nvGrpSpPr>
            <p:cNvPr id="1107" name="Google Shape;1107;p25"/>
            <p:cNvGrpSpPr/>
            <p:nvPr/>
          </p:nvGrpSpPr>
          <p:grpSpPr>
            <a:xfrm>
              <a:off x="3580462" y="1288342"/>
              <a:ext cx="740068" cy="637750"/>
              <a:chOff x="5245046" y="1274868"/>
              <a:chExt cx="740068" cy="637750"/>
            </a:xfrm>
          </p:grpSpPr>
          <p:sp>
            <p:nvSpPr>
              <p:cNvPr id="1108" name="Google Shape;1108;p25"/>
              <p:cNvSpPr/>
              <p:nvPr/>
            </p:nvSpPr>
            <p:spPr>
              <a:xfrm>
                <a:off x="5245046" y="1561312"/>
                <a:ext cx="740068" cy="351306"/>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0,05%</a:t>
                </a:r>
                <a:endParaRPr b="1" sz="1600">
                  <a:solidFill>
                    <a:schemeClr val="dk1"/>
                  </a:solidFill>
                  <a:latin typeface="Arial Narrow"/>
                  <a:ea typeface="Arial Narrow"/>
                  <a:cs typeface="Arial Narrow"/>
                  <a:sym typeface="Arial Narrow"/>
                </a:endParaRPr>
              </a:p>
            </p:txBody>
          </p:sp>
          <p:sp>
            <p:nvSpPr>
              <p:cNvPr id="1109" name="Google Shape;1109;p25"/>
              <p:cNvSpPr/>
              <p:nvPr/>
            </p:nvSpPr>
            <p:spPr>
              <a:xfrm>
                <a:off x="5272675" y="1274868"/>
                <a:ext cx="70403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Indígena</a:t>
                </a:r>
                <a:endParaRPr b="1" sz="1200" u="sng">
                  <a:solidFill>
                    <a:srgbClr val="000000"/>
                  </a:solidFill>
                  <a:latin typeface="Arial Narrow"/>
                  <a:ea typeface="Arial Narrow"/>
                  <a:cs typeface="Arial Narrow"/>
                  <a:sym typeface="Arial Narrow"/>
                </a:endParaRPr>
              </a:p>
            </p:txBody>
          </p:sp>
        </p:grpSp>
        <p:pic>
          <p:nvPicPr>
            <p:cNvPr id="1110" name="Google Shape;1110;p25"/>
            <p:cNvPicPr preferRelativeResize="0"/>
            <p:nvPr/>
          </p:nvPicPr>
          <p:blipFill rotWithShape="1">
            <a:blip r:embed="rId3">
              <a:alphaModFix/>
            </a:blip>
            <a:srcRect b="0" l="86761" r="0" t="0"/>
            <a:stretch/>
          </p:blipFill>
          <p:spPr>
            <a:xfrm>
              <a:off x="3727050" y="815810"/>
              <a:ext cx="451077" cy="562592"/>
            </a:xfrm>
            <a:prstGeom prst="rect">
              <a:avLst/>
            </a:prstGeom>
            <a:noFill/>
            <a:ln>
              <a:noFill/>
            </a:ln>
          </p:spPr>
        </p:pic>
      </p:grpSp>
      <p:pic>
        <p:nvPicPr>
          <p:cNvPr id="1111" name="Google Shape;1111;p25"/>
          <p:cNvPicPr preferRelativeResize="0"/>
          <p:nvPr/>
        </p:nvPicPr>
        <p:blipFill rotWithShape="1">
          <a:blip r:embed="rId4">
            <a:alphaModFix/>
          </a:blip>
          <a:srcRect b="0" l="0" r="0" t="0"/>
          <a:stretch/>
        </p:blipFill>
        <p:spPr>
          <a:xfrm>
            <a:off x="4873790" y="7827434"/>
            <a:ext cx="721930" cy="590670"/>
          </a:xfrm>
          <a:prstGeom prst="rect">
            <a:avLst/>
          </a:prstGeom>
          <a:noFill/>
          <a:ln>
            <a:noFill/>
          </a:ln>
        </p:spPr>
      </p:pic>
      <p:grpSp>
        <p:nvGrpSpPr>
          <p:cNvPr id="1112" name="Google Shape;1112;p25"/>
          <p:cNvGrpSpPr/>
          <p:nvPr/>
        </p:nvGrpSpPr>
        <p:grpSpPr>
          <a:xfrm>
            <a:off x="4334634" y="8281069"/>
            <a:ext cx="1690560" cy="650645"/>
            <a:chOff x="-14122" y="7072716"/>
            <a:chExt cx="1282684" cy="650645"/>
          </a:xfrm>
        </p:grpSpPr>
        <p:sp>
          <p:nvSpPr>
            <p:cNvPr id="1113" name="Google Shape;1113;p25"/>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Área de ocurrencia</a:t>
              </a:r>
              <a:endParaRPr/>
            </a:p>
          </p:txBody>
        </p:sp>
        <p:sp>
          <p:nvSpPr>
            <p:cNvPr id="1114" name="Google Shape;1114;p25"/>
            <p:cNvSpPr/>
            <p:nvPr/>
          </p:nvSpPr>
          <p:spPr>
            <a:xfrm>
              <a:off x="-14122" y="7363321"/>
              <a:ext cx="1282684"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Cabecera municipal</a:t>
              </a:r>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99,1%</a:t>
              </a:r>
              <a:endParaRPr/>
            </a:p>
          </p:txBody>
        </p:sp>
      </p:grpSp>
      <p:pic>
        <p:nvPicPr>
          <p:cNvPr id="1115" name="Google Shape;1115;p25"/>
          <p:cNvPicPr preferRelativeResize="0"/>
          <p:nvPr/>
        </p:nvPicPr>
        <p:blipFill rotWithShape="1">
          <a:blip r:embed="rId5">
            <a:alphaModFix/>
          </a:blip>
          <a:srcRect b="0" l="0" r="0" t="0"/>
          <a:stretch/>
        </p:blipFill>
        <p:spPr>
          <a:xfrm>
            <a:off x="1814317" y="7810161"/>
            <a:ext cx="514828" cy="409761"/>
          </a:xfrm>
          <a:prstGeom prst="rect">
            <a:avLst/>
          </a:prstGeom>
          <a:noFill/>
          <a:ln>
            <a:noFill/>
          </a:ln>
        </p:spPr>
      </p:pic>
      <p:grpSp>
        <p:nvGrpSpPr>
          <p:cNvPr id="1116" name="Google Shape;1116;p25"/>
          <p:cNvGrpSpPr/>
          <p:nvPr/>
        </p:nvGrpSpPr>
        <p:grpSpPr>
          <a:xfrm>
            <a:off x="1083388" y="8151213"/>
            <a:ext cx="1995317" cy="905197"/>
            <a:chOff x="-188366" y="7072716"/>
            <a:chExt cx="1513913" cy="905197"/>
          </a:xfrm>
        </p:grpSpPr>
        <p:sp>
          <p:nvSpPr>
            <p:cNvPr id="1117" name="Google Shape;1117;p25"/>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Afiliación al SGSS</a:t>
              </a:r>
              <a:endParaRPr/>
            </a:p>
          </p:txBody>
        </p:sp>
        <p:sp>
          <p:nvSpPr>
            <p:cNvPr id="1118" name="Google Shape;1118;p25"/>
            <p:cNvSpPr/>
            <p:nvPr/>
          </p:nvSpPr>
          <p:spPr>
            <a:xfrm>
              <a:off x="-188366" y="7363320"/>
              <a:ext cx="1513913" cy="489897"/>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Régimen contributivo: 63,37%</a:t>
              </a:r>
              <a:endParaRPr b="1" sz="11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Régimen subsidiado: 31,48%</a:t>
              </a:r>
              <a:endParaRPr b="1" sz="1200">
                <a:solidFill>
                  <a:schemeClr val="dk1"/>
                </a:solidFill>
                <a:latin typeface="Arial Narrow"/>
                <a:ea typeface="Arial Narrow"/>
                <a:cs typeface="Arial Narrow"/>
                <a:sym typeface="Arial Narrow"/>
              </a:endParaRPr>
            </a:p>
          </p:txBody>
        </p:sp>
        <p:sp>
          <p:nvSpPr>
            <p:cNvPr id="1119" name="Google Shape;1119;p25"/>
            <p:cNvSpPr txBox="1"/>
            <p:nvPr/>
          </p:nvSpPr>
          <p:spPr>
            <a:xfrm>
              <a:off x="-36884" y="7700914"/>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p:txBody>
        </p:sp>
      </p:grpSp>
      <p:grpSp>
        <p:nvGrpSpPr>
          <p:cNvPr id="1120" name="Google Shape;1120;p25"/>
          <p:cNvGrpSpPr/>
          <p:nvPr/>
        </p:nvGrpSpPr>
        <p:grpSpPr>
          <a:xfrm>
            <a:off x="5275360" y="6644738"/>
            <a:ext cx="874090" cy="1056602"/>
            <a:chOff x="2507826" y="2775558"/>
            <a:chExt cx="874090" cy="1056602"/>
          </a:xfrm>
        </p:grpSpPr>
        <p:sp>
          <p:nvSpPr>
            <p:cNvPr id="1121" name="Google Shape;1121;p25"/>
            <p:cNvSpPr/>
            <p:nvPr/>
          </p:nvSpPr>
          <p:spPr>
            <a:xfrm>
              <a:off x="2507826" y="3472120"/>
              <a:ext cx="874090" cy="360040"/>
            </a:xfrm>
            <a:prstGeom prst="roundRect">
              <a:avLst>
                <a:gd fmla="val 16667" name="adj"/>
              </a:avLst>
            </a:prstGeom>
            <a:solidFill>
              <a:srgbClr val="CCC0D9"/>
            </a:solidFill>
            <a:ln cap="flat" cmpd="sng" w="25400">
              <a:solidFill>
                <a:srgbClr val="CCC0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0,24%</a:t>
              </a:r>
              <a:endParaRPr b="1" sz="1600">
                <a:solidFill>
                  <a:schemeClr val="dk1"/>
                </a:solidFill>
                <a:latin typeface="Arial Narrow"/>
                <a:ea typeface="Arial Narrow"/>
                <a:cs typeface="Arial Narrow"/>
                <a:sym typeface="Arial Narrow"/>
              </a:endParaRPr>
            </a:p>
          </p:txBody>
        </p:sp>
        <p:pic>
          <p:nvPicPr>
            <p:cNvPr id="1122" name="Google Shape;1122;p25"/>
            <p:cNvPicPr preferRelativeResize="0"/>
            <p:nvPr/>
          </p:nvPicPr>
          <p:blipFill rotWithShape="1">
            <a:blip r:embed="rId6">
              <a:alphaModFix/>
            </a:blip>
            <a:srcRect b="0" l="0" r="0" t="0"/>
            <a:stretch/>
          </p:blipFill>
          <p:spPr>
            <a:xfrm>
              <a:off x="2810491" y="2775558"/>
              <a:ext cx="354332" cy="543426"/>
            </a:xfrm>
            <a:prstGeom prst="rect">
              <a:avLst/>
            </a:prstGeom>
            <a:noFill/>
            <a:ln>
              <a:noFill/>
            </a:ln>
          </p:spPr>
        </p:pic>
        <p:sp>
          <p:nvSpPr>
            <p:cNvPr id="1123" name="Google Shape;1123;p25"/>
            <p:cNvSpPr/>
            <p:nvPr/>
          </p:nvSpPr>
          <p:spPr>
            <a:xfrm>
              <a:off x="2566290" y="3203848"/>
              <a:ext cx="724878"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Gestante</a:t>
              </a:r>
              <a:endParaRPr b="1" sz="1200" u="sng">
                <a:solidFill>
                  <a:srgbClr val="000000"/>
                </a:solidFill>
                <a:latin typeface="Arial Narrow"/>
                <a:ea typeface="Arial Narrow"/>
                <a:cs typeface="Arial Narrow"/>
                <a:sym typeface="Arial Narrow"/>
              </a:endParaRPr>
            </a:p>
          </p:txBody>
        </p:sp>
      </p:grpSp>
      <p:grpSp>
        <p:nvGrpSpPr>
          <p:cNvPr id="1124" name="Google Shape;1124;p25"/>
          <p:cNvGrpSpPr/>
          <p:nvPr/>
        </p:nvGrpSpPr>
        <p:grpSpPr>
          <a:xfrm>
            <a:off x="4320530" y="6591933"/>
            <a:ext cx="874090" cy="1127234"/>
            <a:chOff x="4542245" y="835972"/>
            <a:chExt cx="874090" cy="1127234"/>
          </a:xfrm>
        </p:grpSpPr>
        <p:grpSp>
          <p:nvGrpSpPr>
            <p:cNvPr id="1125" name="Google Shape;1125;p25"/>
            <p:cNvGrpSpPr/>
            <p:nvPr/>
          </p:nvGrpSpPr>
          <p:grpSpPr>
            <a:xfrm>
              <a:off x="4542245" y="1334894"/>
              <a:ext cx="874090" cy="628312"/>
              <a:chOff x="2507826" y="3203848"/>
              <a:chExt cx="874090" cy="628312"/>
            </a:xfrm>
          </p:grpSpPr>
          <p:sp>
            <p:nvSpPr>
              <p:cNvPr id="1126" name="Google Shape;1126;p25"/>
              <p:cNvSpPr/>
              <p:nvPr/>
            </p:nvSpPr>
            <p:spPr>
              <a:xfrm>
                <a:off x="2507826" y="3472120"/>
                <a:ext cx="874090"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0,87%</a:t>
                </a:r>
                <a:endParaRPr b="1" sz="1600">
                  <a:solidFill>
                    <a:schemeClr val="dk1"/>
                  </a:solidFill>
                  <a:latin typeface="Arial Narrow"/>
                  <a:ea typeface="Arial Narrow"/>
                  <a:cs typeface="Arial Narrow"/>
                  <a:sym typeface="Arial Narrow"/>
                </a:endParaRPr>
              </a:p>
            </p:txBody>
          </p:sp>
          <p:sp>
            <p:nvSpPr>
              <p:cNvPr id="1127" name="Google Shape;1127;p25"/>
              <p:cNvSpPr/>
              <p:nvPr/>
            </p:nvSpPr>
            <p:spPr>
              <a:xfrm>
                <a:off x="2572704" y="3203848"/>
                <a:ext cx="71205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Migrante</a:t>
                </a:r>
                <a:endParaRPr b="1" sz="1200" u="sng">
                  <a:solidFill>
                    <a:srgbClr val="000000"/>
                  </a:solidFill>
                  <a:latin typeface="Arial Narrow"/>
                  <a:ea typeface="Arial Narrow"/>
                  <a:cs typeface="Arial Narrow"/>
                  <a:sym typeface="Arial Narrow"/>
                </a:endParaRPr>
              </a:p>
            </p:txBody>
          </p:sp>
        </p:grpSp>
        <p:pic>
          <p:nvPicPr>
            <p:cNvPr id="1128" name="Google Shape;1128;p25"/>
            <p:cNvPicPr preferRelativeResize="0"/>
            <p:nvPr/>
          </p:nvPicPr>
          <p:blipFill rotWithShape="1">
            <a:blip r:embed="rId7">
              <a:alphaModFix/>
            </a:blip>
            <a:srcRect b="0" l="0" r="0" t="0"/>
            <a:stretch/>
          </p:blipFill>
          <p:spPr>
            <a:xfrm>
              <a:off x="4769141" y="835972"/>
              <a:ext cx="479073" cy="553215"/>
            </a:xfrm>
            <a:prstGeom prst="rect">
              <a:avLst/>
            </a:prstGeom>
            <a:noFill/>
            <a:ln>
              <a:noFill/>
            </a:ln>
          </p:spPr>
        </p:pic>
      </p:grpSp>
      <p:grpSp>
        <p:nvGrpSpPr>
          <p:cNvPr id="1129" name="Google Shape;1129;p25"/>
          <p:cNvGrpSpPr/>
          <p:nvPr/>
        </p:nvGrpSpPr>
        <p:grpSpPr>
          <a:xfrm>
            <a:off x="6025194" y="6488567"/>
            <a:ext cx="1290798" cy="1202122"/>
            <a:chOff x="9455421" y="903990"/>
            <a:chExt cx="1290798" cy="1202122"/>
          </a:xfrm>
        </p:grpSpPr>
        <p:pic>
          <p:nvPicPr>
            <p:cNvPr id="1130" name="Google Shape;1130;p25"/>
            <p:cNvPicPr preferRelativeResize="0"/>
            <p:nvPr/>
          </p:nvPicPr>
          <p:blipFill rotWithShape="1">
            <a:blip r:embed="rId8">
              <a:alphaModFix/>
            </a:blip>
            <a:srcRect b="0" l="0" r="48966" t="0"/>
            <a:stretch/>
          </p:blipFill>
          <p:spPr>
            <a:xfrm>
              <a:off x="9749565" y="903990"/>
              <a:ext cx="680837" cy="500286"/>
            </a:xfrm>
            <a:prstGeom prst="rect">
              <a:avLst/>
            </a:prstGeom>
            <a:noFill/>
            <a:ln>
              <a:noFill/>
            </a:ln>
          </p:spPr>
        </p:pic>
        <p:grpSp>
          <p:nvGrpSpPr>
            <p:cNvPr id="1131" name="Google Shape;1131;p25"/>
            <p:cNvGrpSpPr/>
            <p:nvPr/>
          </p:nvGrpSpPr>
          <p:grpSpPr>
            <a:xfrm>
              <a:off x="9455421" y="1311975"/>
              <a:ext cx="1290798" cy="794137"/>
              <a:chOff x="-344103" y="6929224"/>
              <a:chExt cx="1508162" cy="794137"/>
            </a:xfrm>
          </p:grpSpPr>
          <p:sp>
            <p:nvSpPr>
              <p:cNvPr id="1132" name="Google Shape;1132;p25"/>
              <p:cNvSpPr txBox="1"/>
              <p:nvPr/>
            </p:nvSpPr>
            <p:spPr>
              <a:xfrm>
                <a:off x="-344103" y="6929224"/>
                <a:ext cx="150816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Privado de la libertad</a:t>
                </a:r>
                <a:endParaRPr/>
              </a:p>
            </p:txBody>
          </p:sp>
          <p:sp>
            <p:nvSpPr>
              <p:cNvPr id="1133" name="Google Shape;1133;p25"/>
              <p:cNvSpPr/>
              <p:nvPr/>
            </p:nvSpPr>
            <p:spPr>
              <a:xfrm>
                <a:off x="-103304" y="7363321"/>
                <a:ext cx="1024187"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0,48 %</a:t>
                </a:r>
                <a:endParaRPr/>
              </a:p>
            </p:txBody>
          </p:sp>
        </p:grpSp>
      </p:grpSp>
      <p:grpSp>
        <p:nvGrpSpPr>
          <p:cNvPr id="1134" name="Google Shape;1134;p25"/>
          <p:cNvGrpSpPr/>
          <p:nvPr/>
        </p:nvGrpSpPr>
        <p:grpSpPr>
          <a:xfrm>
            <a:off x="2205963" y="6207897"/>
            <a:ext cx="1847617" cy="436842"/>
            <a:chOff x="3060727" y="484500"/>
            <a:chExt cx="2369636" cy="436842"/>
          </a:xfrm>
        </p:grpSpPr>
        <p:sp>
          <p:nvSpPr>
            <p:cNvPr id="1135" name="Google Shape;1135;p25"/>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136" name="Google Shape;1136;p25"/>
            <p:cNvSpPr txBox="1"/>
            <p:nvPr/>
          </p:nvSpPr>
          <p:spPr>
            <a:xfrm>
              <a:off x="3600450" y="484500"/>
              <a:ext cx="1477125"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Etnia</a:t>
              </a:r>
              <a:endParaRPr/>
            </a:p>
          </p:txBody>
        </p:sp>
      </p:grpSp>
      <p:grpSp>
        <p:nvGrpSpPr>
          <p:cNvPr id="1137" name="Google Shape;1137;p25"/>
          <p:cNvGrpSpPr/>
          <p:nvPr/>
        </p:nvGrpSpPr>
        <p:grpSpPr>
          <a:xfrm>
            <a:off x="54374" y="6196035"/>
            <a:ext cx="1852274" cy="436842"/>
            <a:chOff x="3054754" y="484500"/>
            <a:chExt cx="2375609" cy="436842"/>
          </a:xfrm>
        </p:grpSpPr>
        <p:sp>
          <p:nvSpPr>
            <p:cNvPr id="1138" name="Google Shape;1138;p25"/>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139" name="Google Shape;1139;p25"/>
            <p:cNvSpPr txBox="1"/>
            <p:nvPr/>
          </p:nvSpPr>
          <p:spPr>
            <a:xfrm>
              <a:off x="3054754" y="484500"/>
              <a:ext cx="2339087"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Sexo</a:t>
              </a:r>
              <a:endParaRPr/>
            </a:p>
          </p:txBody>
        </p:sp>
      </p:grpSp>
      <p:grpSp>
        <p:nvGrpSpPr>
          <p:cNvPr id="1140" name="Google Shape;1140;p25"/>
          <p:cNvGrpSpPr/>
          <p:nvPr/>
        </p:nvGrpSpPr>
        <p:grpSpPr>
          <a:xfrm>
            <a:off x="4385407" y="6226595"/>
            <a:ext cx="2722458" cy="436841"/>
            <a:chOff x="3060727" y="484500"/>
            <a:chExt cx="2369637" cy="436842"/>
          </a:xfrm>
        </p:grpSpPr>
        <p:sp>
          <p:nvSpPr>
            <p:cNvPr id="1141" name="Google Shape;1141;p25"/>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142" name="Google Shape;1142;p25"/>
            <p:cNvSpPr txBox="1"/>
            <p:nvPr/>
          </p:nvSpPr>
          <p:spPr>
            <a:xfrm>
              <a:off x="3060727" y="484500"/>
              <a:ext cx="2369636"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Poblaciones especiales</a:t>
              </a:r>
              <a:endParaRPr/>
            </a:p>
          </p:txBody>
        </p:sp>
      </p:grpSp>
      <p:sp>
        <p:nvSpPr>
          <p:cNvPr id="1143" name="Google Shape;1143;p25"/>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25</a:t>
            </a:r>
            <a:endParaRPr b="1" sz="1050">
              <a:solidFill>
                <a:schemeClr val="dk1"/>
              </a:solidFill>
              <a:latin typeface="Arial Narrow"/>
              <a:ea typeface="Arial Narrow"/>
              <a:cs typeface="Arial Narrow"/>
              <a:sym typeface="Arial Narrow"/>
            </a:endParaRPr>
          </a:p>
        </p:txBody>
      </p:sp>
      <p:sp>
        <p:nvSpPr>
          <p:cNvPr id="1144" name="Google Shape;1144;p25"/>
          <p:cNvSpPr/>
          <p:nvPr/>
        </p:nvSpPr>
        <p:spPr>
          <a:xfrm>
            <a:off x="3285509" y="7660781"/>
            <a:ext cx="57900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 caso</a:t>
            </a:r>
            <a:endParaRPr sz="1200">
              <a:solidFill>
                <a:schemeClr val="dk1"/>
              </a:solidFill>
              <a:latin typeface="Calibri"/>
              <a:ea typeface="Calibri"/>
              <a:cs typeface="Calibri"/>
              <a:sym typeface="Calibri"/>
            </a:endParaRPr>
          </a:p>
        </p:txBody>
      </p:sp>
      <p:sp>
        <p:nvSpPr>
          <p:cNvPr id="1145" name="Google Shape;1145;p25"/>
          <p:cNvSpPr/>
          <p:nvPr/>
        </p:nvSpPr>
        <p:spPr>
          <a:xfrm>
            <a:off x="2372856" y="7671662"/>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6 casos</a:t>
            </a:r>
            <a:endParaRPr sz="1200">
              <a:solidFill>
                <a:schemeClr val="dk1"/>
              </a:solidFill>
              <a:latin typeface="Calibri"/>
              <a:ea typeface="Calibri"/>
              <a:cs typeface="Calibri"/>
              <a:sym typeface="Calibri"/>
            </a:endParaRPr>
          </a:p>
        </p:txBody>
      </p:sp>
      <p:sp>
        <p:nvSpPr>
          <p:cNvPr id="1146" name="Google Shape;1146;p25"/>
          <p:cNvSpPr/>
          <p:nvPr/>
        </p:nvSpPr>
        <p:spPr>
          <a:xfrm>
            <a:off x="218005" y="7668344"/>
            <a:ext cx="7906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646 casos</a:t>
            </a:r>
            <a:endParaRPr sz="1200">
              <a:solidFill>
                <a:schemeClr val="dk1"/>
              </a:solidFill>
              <a:latin typeface="Calibri"/>
              <a:ea typeface="Calibri"/>
              <a:cs typeface="Calibri"/>
              <a:sym typeface="Calibri"/>
            </a:endParaRPr>
          </a:p>
        </p:txBody>
      </p:sp>
      <p:sp>
        <p:nvSpPr>
          <p:cNvPr id="1147" name="Google Shape;1147;p25"/>
          <p:cNvSpPr/>
          <p:nvPr/>
        </p:nvSpPr>
        <p:spPr>
          <a:xfrm>
            <a:off x="1083133" y="7660781"/>
            <a:ext cx="86113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1336 casos</a:t>
            </a:r>
            <a:endParaRPr sz="1200">
              <a:solidFill>
                <a:schemeClr val="dk1"/>
              </a:solidFill>
              <a:latin typeface="Calibri"/>
              <a:ea typeface="Calibri"/>
              <a:cs typeface="Calibri"/>
              <a:sym typeface="Calibri"/>
            </a:endParaRPr>
          </a:p>
        </p:txBody>
      </p:sp>
      <p:sp>
        <p:nvSpPr>
          <p:cNvPr id="1148" name="Google Shape;1148;p25"/>
          <p:cNvSpPr/>
          <p:nvPr/>
        </p:nvSpPr>
        <p:spPr>
          <a:xfrm>
            <a:off x="4432806" y="7674681"/>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18 casos</a:t>
            </a:r>
            <a:endParaRPr sz="1200">
              <a:solidFill>
                <a:schemeClr val="dk1"/>
              </a:solidFill>
              <a:latin typeface="Calibri"/>
              <a:ea typeface="Calibri"/>
              <a:cs typeface="Calibri"/>
              <a:sym typeface="Calibri"/>
            </a:endParaRPr>
          </a:p>
        </p:txBody>
      </p:sp>
      <p:sp>
        <p:nvSpPr>
          <p:cNvPr id="1149" name="Google Shape;1149;p25"/>
          <p:cNvSpPr/>
          <p:nvPr/>
        </p:nvSpPr>
        <p:spPr>
          <a:xfrm>
            <a:off x="5387636" y="7668343"/>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5 casos</a:t>
            </a:r>
            <a:endParaRPr sz="1200">
              <a:solidFill>
                <a:schemeClr val="dk1"/>
              </a:solidFill>
              <a:latin typeface="Calibri"/>
              <a:ea typeface="Calibri"/>
              <a:cs typeface="Calibri"/>
              <a:sym typeface="Calibri"/>
            </a:endParaRPr>
          </a:p>
        </p:txBody>
      </p:sp>
      <p:sp>
        <p:nvSpPr>
          <p:cNvPr id="1150" name="Google Shape;1150;p25"/>
          <p:cNvSpPr/>
          <p:nvPr/>
        </p:nvSpPr>
        <p:spPr>
          <a:xfrm>
            <a:off x="6350638" y="7660780"/>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10 casos</a:t>
            </a:r>
            <a:endParaRPr sz="1200">
              <a:solidFill>
                <a:schemeClr val="dk1"/>
              </a:solidFill>
              <a:latin typeface="Calibri"/>
              <a:ea typeface="Calibri"/>
              <a:cs typeface="Calibri"/>
              <a:sym typeface="Calibri"/>
            </a:endParaRPr>
          </a:p>
        </p:txBody>
      </p:sp>
      <p:pic>
        <p:nvPicPr>
          <p:cNvPr descr="C:\Users\1037613764\Documents\Boletines\Mapas período 10\Intento_suicidio_P10.jpg" id="1151" name="Google Shape;1151;p25"/>
          <p:cNvPicPr preferRelativeResize="0"/>
          <p:nvPr/>
        </p:nvPicPr>
        <p:blipFill rotWithShape="1">
          <a:blip r:embed="rId9">
            <a:alphaModFix/>
          </a:blip>
          <a:srcRect b="0" l="0" r="0" t="0"/>
          <a:stretch/>
        </p:blipFill>
        <p:spPr>
          <a:xfrm>
            <a:off x="42776" y="611558"/>
            <a:ext cx="7115348" cy="460404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5" name="Shape 1155"/>
        <p:cNvGrpSpPr/>
        <p:nvPr/>
      </p:nvGrpSpPr>
      <p:grpSpPr>
        <a:xfrm>
          <a:off x="0" y="0"/>
          <a:ext cx="0" cy="0"/>
          <a:chOff x="0" y="0"/>
          <a:chExt cx="0" cy="0"/>
        </a:xfrm>
      </p:grpSpPr>
      <p:sp>
        <p:nvSpPr>
          <p:cNvPr id="1156" name="Google Shape;1156;p26"/>
          <p:cNvSpPr/>
          <p:nvPr/>
        </p:nvSpPr>
        <p:spPr>
          <a:xfrm>
            <a:off x="14436" y="15338"/>
            <a:ext cx="7200900" cy="390527"/>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157" name="Google Shape;1157;p26"/>
          <p:cNvGrpSpPr/>
          <p:nvPr/>
        </p:nvGrpSpPr>
        <p:grpSpPr>
          <a:xfrm>
            <a:off x="291840" y="87346"/>
            <a:ext cx="5701151" cy="288032"/>
            <a:chOff x="2448322" y="33255"/>
            <a:chExt cx="5701151" cy="288032"/>
          </a:xfrm>
        </p:grpSpPr>
        <p:sp>
          <p:nvSpPr>
            <p:cNvPr id="1158" name="Google Shape;1158;p26"/>
            <p:cNvSpPr/>
            <p:nvPr/>
          </p:nvSpPr>
          <p:spPr>
            <a:xfrm>
              <a:off x="2448322" y="3325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159" name="Google Shape;1159;p26"/>
            <p:cNvCxnSpPr>
              <a:stCxn id="1158" idx="6"/>
            </p:cNvCxnSpPr>
            <p:nvPr/>
          </p:nvCxnSpPr>
          <p:spPr>
            <a:xfrm>
              <a:off x="2736354" y="164060"/>
              <a:ext cx="648000" cy="0"/>
            </a:xfrm>
            <a:prstGeom prst="straightConnector1">
              <a:avLst/>
            </a:prstGeom>
            <a:noFill/>
            <a:ln cap="flat" cmpd="sng" w="28575">
              <a:solidFill>
                <a:srgbClr val="C00000"/>
              </a:solidFill>
              <a:prstDash val="solid"/>
              <a:round/>
              <a:headEnd len="sm" w="sm" type="none"/>
              <a:tailEnd len="sm" w="sm" type="none"/>
            </a:ln>
          </p:spPr>
        </p:cxnSp>
        <p:sp>
          <p:nvSpPr>
            <p:cNvPr id="1160" name="Google Shape;1160;p26"/>
            <p:cNvSpPr txBox="1"/>
            <p:nvPr/>
          </p:nvSpPr>
          <p:spPr>
            <a:xfrm>
              <a:off x="3302536" y="44288"/>
              <a:ext cx="48469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especificas del comportamiento del evento y curso de vida</a:t>
              </a:r>
              <a:endParaRPr/>
            </a:p>
          </p:txBody>
        </p:sp>
      </p:grpSp>
      <p:sp>
        <p:nvSpPr>
          <p:cNvPr id="1161" name="Google Shape;1161;p26"/>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26</a:t>
            </a:r>
            <a:endParaRPr b="1" sz="1050">
              <a:solidFill>
                <a:schemeClr val="dk1"/>
              </a:solidFill>
              <a:latin typeface="Arial Narrow"/>
              <a:ea typeface="Arial Narrow"/>
              <a:cs typeface="Arial Narrow"/>
              <a:sym typeface="Arial Narrow"/>
            </a:endParaRPr>
          </a:p>
        </p:txBody>
      </p:sp>
      <p:sp>
        <p:nvSpPr>
          <p:cNvPr id="1162" name="Google Shape;1162;p26"/>
          <p:cNvSpPr/>
          <p:nvPr/>
        </p:nvSpPr>
        <p:spPr>
          <a:xfrm>
            <a:off x="239512" y="4829476"/>
            <a:ext cx="318135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700">
                <a:solidFill>
                  <a:schemeClr val="dk1"/>
                </a:solidFill>
                <a:latin typeface="Arial Narrow"/>
                <a:ea typeface="Arial Narrow"/>
                <a:cs typeface="Arial Narrow"/>
                <a:sym typeface="Arial Narrow"/>
              </a:rPr>
              <a:t>Figura. Curso de vida de los casos notificados de intento de suicidio. Periodo epidemiológico 10. 2022. </a:t>
            </a:r>
            <a:endParaRPr/>
          </a:p>
        </p:txBody>
      </p:sp>
      <p:grpSp>
        <p:nvGrpSpPr>
          <p:cNvPr id="1163" name="Google Shape;1163;p26"/>
          <p:cNvGrpSpPr/>
          <p:nvPr/>
        </p:nvGrpSpPr>
        <p:grpSpPr>
          <a:xfrm>
            <a:off x="1566124" y="614149"/>
            <a:ext cx="3599812" cy="1558333"/>
            <a:chOff x="201462" y="-3092190"/>
            <a:chExt cx="5615467" cy="2421116"/>
          </a:xfrm>
        </p:grpSpPr>
        <p:pic>
          <p:nvPicPr>
            <p:cNvPr id="1164" name="Google Shape;1164;p26"/>
            <p:cNvPicPr preferRelativeResize="0"/>
            <p:nvPr/>
          </p:nvPicPr>
          <p:blipFill rotWithShape="1">
            <a:blip r:embed="rId3">
              <a:alphaModFix/>
            </a:blip>
            <a:srcRect b="0" l="0" r="0" t="0"/>
            <a:stretch/>
          </p:blipFill>
          <p:spPr>
            <a:xfrm>
              <a:off x="201462" y="-3092190"/>
              <a:ext cx="1171575" cy="1076325"/>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pic>
          <p:nvPicPr>
            <p:cNvPr id="1165" name="Google Shape;1165;p26"/>
            <p:cNvPicPr preferRelativeResize="0"/>
            <p:nvPr/>
          </p:nvPicPr>
          <p:blipFill rotWithShape="1">
            <a:blip r:embed="rId4">
              <a:alphaModFix/>
            </a:blip>
            <a:srcRect b="0" l="0" r="0" t="0"/>
            <a:stretch/>
          </p:blipFill>
          <p:spPr>
            <a:xfrm>
              <a:off x="367005" y="-1890274"/>
              <a:ext cx="1028699" cy="1219200"/>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pic>
          <p:nvPicPr>
            <p:cNvPr id="1166" name="Google Shape;1166;p26"/>
            <p:cNvPicPr preferRelativeResize="0"/>
            <p:nvPr/>
          </p:nvPicPr>
          <p:blipFill rotWithShape="1">
            <a:blip r:embed="rId5">
              <a:alphaModFix/>
            </a:blip>
            <a:srcRect b="0" l="0" r="0" t="0"/>
            <a:stretch/>
          </p:blipFill>
          <p:spPr>
            <a:xfrm>
              <a:off x="3217961" y="-1883222"/>
              <a:ext cx="1029111" cy="1177304"/>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sp>
          <p:nvSpPr>
            <p:cNvPr id="1167" name="Google Shape;1167;p26"/>
            <p:cNvSpPr/>
            <p:nvPr/>
          </p:nvSpPr>
          <p:spPr>
            <a:xfrm rot="10800000">
              <a:off x="1444980" y="-2715136"/>
              <a:ext cx="269965" cy="352089"/>
            </a:xfrm>
            <a:prstGeom prst="leftArrow">
              <a:avLst>
                <a:gd fmla="val 50000" name="adj1"/>
                <a:gd fmla="val 50000" name="adj2"/>
              </a:avLst>
            </a:prstGeom>
            <a:solidFill>
              <a:srgbClr val="7030A0"/>
            </a:solid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100">
                <a:solidFill>
                  <a:schemeClr val="dk1"/>
                </a:solidFill>
                <a:latin typeface="Arial Narrow"/>
                <a:ea typeface="Arial Narrow"/>
                <a:cs typeface="Arial Narrow"/>
                <a:sym typeface="Arial Narrow"/>
              </a:endParaRPr>
            </a:p>
          </p:txBody>
        </p:sp>
        <p:sp>
          <p:nvSpPr>
            <p:cNvPr id="1168" name="Google Shape;1168;p26"/>
            <p:cNvSpPr/>
            <p:nvPr/>
          </p:nvSpPr>
          <p:spPr>
            <a:xfrm>
              <a:off x="1813500" y="-2825077"/>
              <a:ext cx="1238547" cy="576003"/>
            </a:xfrm>
            <a:prstGeom prst="round2DiagRect">
              <a:avLst>
                <a:gd fmla="val 16667" name="adj1"/>
                <a:gd fmla="val 0" name="adj2"/>
              </a:avLst>
            </a:prstGeom>
            <a:solidFill>
              <a:srgbClr val="7030A0">
                <a:alpha val="64705"/>
              </a:srgbClr>
            </a:solid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74,15%</a:t>
              </a:r>
              <a:endParaRPr b="1" sz="1400">
                <a:solidFill>
                  <a:schemeClr val="dk1"/>
                </a:solidFill>
                <a:latin typeface="Arial Narrow"/>
                <a:ea typeface="Arial Narrow"/>
                <a:cs typeface="Arial Narrow"/>
                <a:sym typeface="Arial Narrow"/>
              </a:endParaRPr>
            </a:p>
          </p:txBody>
        </p:sp>
        <p:sp>
          <p:nvSpPr>
            <p:cNvPr id="1169" name="Google Shape;1169;p26"/>
            <p:cNvSpPr/>
            <p:nvPr/>
          </p:nvSpPr>
          <p:spPr>
            <a:xfrm rot="10800000">
              <a:off x="4276386" y="-2735518"/>
              <a:ext cx="269965" cy="352088"/>
            </a:xfrm>
            <a:prstGeom prst="leftArrow">
              <a:avLst>
                <a:gd fmla="val 50000" name="adj1"/>
                <a:gd fmla="val 50000" name="adj2"/>
              </a:avLst>
            </a:prstGeom>
            <a:solidFill>
              <a:srgbClr val="7030A0"/>
            </a:solid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100">
                <a:solidFill>
                  <a:schemeClr val="dk1"/>
                </a:solidFill>
                <a:latin typeface="Arial Narrow"/>
                <a:ea typeface="Arial Narrow"/>
                <a:cs typeface="Arial Narrow"/>
                <a:sym typeface="Arial Narrow"/>
              </a:endParaRPr>
            </a:p>
          </p:txBody>
        </p:sp>
        <p:sp>
          <p:nvSpPr>
            <p:cNvPr id="1170" name="Google Shape;1170;p26"/>
            <p:cNvSpPr/>
            <p:nvPr/>
          </p:nvSpPr>
          <p:spPr>
            <a:xfrm>
              <a:off x="4644907" y="-2845458"/>
              <a:ext cx="1172022" cy="576003"/>
            </a:xfrm>
            <a:prstGeom prst="round2DiagRect">
              <a:avLst>
                <a:gd fmla="val 16667" name="adj1"/>
                <a:gd fmla="val 0" name="adj2"/>
              </a:avLst>
            </a:prstGeom>
            <a:solidFill>
              <a:srgbClr val="7030A0">
                <a:alpha val="64705"/>
              </a:srgbClr>
            </a:solid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14,50%</a:t>
              </a:r>
              <a:endParaRPr b="1" sz="1400">
                <a:solidFill>
                  <a:schemeClr val="dk1"/>
                </a:solidFill>
                <a:latin typeface="Arial Narrow"/>
                <a:ea typeface="Arial Narrow"/>
                <a:cs typeface="Arial Narrow"/>
                <a:sym typeface="Arial Narrow"/>
              </a:endParaRPr>
            </a:p>
          </p:txBody>
        </p:sp>
        <p:sp>
          <p:nvSpPr>
            <p:cNvPr id="1171" name="Google Shape;1171;p26"/>
            <p:cNvSpPr/>
            <p:nvPr/>
          </p:nvSpPr>
          <p:spPr>
            <a:xfrm rot="10800000">
              <a:off x="1440801" y="-1456720"/>
              <a:ext cx="269965" cy="352088"/>
            </a:xfrm>
            <a:prstGeom prst="leftArrow">
              <a:avLst>
                <a:gd fmla="val 50000" name="adj1"/>
                <a:gd fmla="val 50000" name="adj2"/>
              </a:avLst>
            </a:prstGeom>
            <a:solidFill>
              <a:srgbClr val="7030A0"/>
            </a:solid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100">
                <a:solidFill>
                  <a:schemeClr val="dk1"/>
                </a:solidFill>
                <a:latin typeface="Arial Narrow"/>
                <a:ea typeface="Arial Narrow"/>
                <a:cs typeface="Arial Narrow"/>
                <a:sym typeface="Arial Narrow"/>
              </a:endParaRPr>
            </a:p>
          </p:txBody>
        </p:sp>
        <p:sp>
          <p:nvSpPr>
            <p:cNvPr id="1172" name="Google Shape;1172;p26"/>
            <p:cNvSpPr/>
            <p:nvPr/>
          </p:nvSpPr>
          <p:spPr>
            <a:xfrm>
              <a:off x="1809321" y="-1566661"/>
              <a:ext cx="1124063" cy="576005"/>
            </a:xfrm>
            <a:prstGeom prst="round2DiagRect">
              <a:avLst>
                <a:gd fmla="val 16667" name="adj1"/>
                <a:gd fmla="val 0" name="adj2"/>
              </a:avLst>
            </a:prstGeom>
            <a:solidFill>
              <a:srgbClr val="7030A0">
                <a:alpha val="64705"/>
              </a:srgbClr>
            </a:solid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4,56%</a:t>
              </a:r>
              <a:endParaRPr b="1" sz="1400">
                <a:solidFill>
                  <a:schemeClr val="dk1"/>
                </a:solidFill>
                <a:latin typeface="Arial Narrow"/>
                <a:ea typeface="Arial Narrow"/>
                <a:cs typeface="Arial Narrow"/>
                <a:sym typeface="Arial Narrow"/>
              </a:endParaRPr>
            </a:p>
          </p:txBody>
        </p:sp>
        <p:sp>
          <p:nvSpPr>
            <p:cNvPr id="1173" name="Google Shape;1173;p26"/>
            <p:cNvSpPr/>
            <p:nvPr/>
          </p:nvSpPr>
          <p:spPr>
            <a:xfrm rot="10800000">
              <a:off x="4365499" y="-1491264"/>
              <a:ext cx="269965" cy="352088"/>
            </a:xfrm>
            <a:prstGeom prst="leftArrow">
              <a:avLst>
                <a:gd fmla="val 50000" name="adj1"/>
                <a:gd fmla="val 50000" name="adj2"/>
              </a:avLst>
            </a:prstGeom>
            <a:solidFill>
              <a:srgbClr val="7030A0"/>
            </a:solid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100">
                <a:solidFill>
                  <a:schemeClr val="dk1"/>
                </a:solidFill>
                <a:latin typeface="Arial Narrow"/>
                <a:ea typeface="Arial Narrow"/>
                <a:cs typeface="Arial Narrow"/>
                <a:sym typeface="Arial Narrow"/>
              </a:endParaRPr>
            </a:p>
          </p:txBody>
        </p:sp>
        <p:sp>
          <p:nvSpPr>
            <p:cNvPr id="1174" name="Google Shape;1174;p26"/>
            <p:cNvSpPr/>
            <p:nvPr/>
          </p:nvSpPr>
          <p:spPr>
            <a:xfrm>
              <a:off x="4734017" y="-1601205"/>
              <a:ext cx="1082910" cy="576005"/>
            </a:xfrm>
            <a:prstGeom prst="round2DiagRect">
              <a:avLst>
                <a:gd fmla="val 16667" name="adj1"/>
                <a:gd fmla="val 0" name="adj2"/>
              </a:avLst>
            </a:prstGeom>
            <a:solidFill>
              <a:srgbClr val="7030A0">
                <a:alpha val="64705"/>
              </a:srgbClr>
            </a:solid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4,32%</a:t>
              </a:r>
              <a:endParaRPr b="1" sz="1400">
                <a:solidFill>
                  <a:schemeClr val="dk1"/>
                </a:solidFill>
                <a:latin typeface="Arial Narrow"/>
                <a:ea typeface="Arial Narrow"/>
                <a:cs typeface="Arial Narrow"/>
                <a:sym typeface="Arial Narrow"/>
              </a:endParaRPr>
            </a:p>
          </p:txBody>
        </p:sp>
      </p:grpSp>
      <p:sp>
        <p:nvSpPr>
          <p:cNvPr id="1175" name="Google Shape;1175;p26"/>
          <p:cNvSpPr txBox="1"/>
          <p:nvPr/>
        </p:nvSpPr>
        <p:spPr>
          <a:xfrm>
            <a:off x="2195869" y="1110754"/>
            <a:ext cx="1620605"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1529 casos</a:t>
            </a:r>
            <a:endParaRPr/>
          </a:p>
        </p:txBody>
      </p:sp>
      <p:sp>
        <p:nvSpPr>
          <p:cNvPr id="1176" name="Google Shape;1176;p26"/>
          <p:cNvSpPr txBox="1"/>
          <p:nvPr/>
        </p:nvSpPr>
        <p:spPr>
          <a:xfrm>
            <a:off x="3996069" y="1156864"/>
            <a:ext cx="1620605"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299 casos</a:t>
            </a:r>
            <a:endParaRPr/>
          </a:p>
        </p:txBody>
      </p:sp>
      <p:sp>
        <p:nvSpPr>
          <p:cNvPr id="1177" name="Google Shape;1177;p26"/>
          <p:cNvSpPr txBox="1"/>
          <p:nvPr/>
        </p:nvSpPr>
        <p:spPr>
          <a:xfrm>
            <a:off x="2123861" y="1966785"/>
            <a:ext cx="1620605"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94 casos</a:t>
            </a:r>
            <a:endParaRPr/>
          </a:p>
        </p:txBody>
      </p:sp>
      <p:sp>
        <p:nvSpPr>
          <p:cNvPr id="1178" name="Google Shape;1178;p26"/>
          <p:cNvSpPr txBox="1"/>
          <p:nvPr/>
        </p:nvSpPr>
        <p:spPr>
          <a:xfrm>
            <a:off x="4032498" y="1996428"/>
            <a:ext cx="1620605"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89 casos</a:t>
            </a:r>
            <a:endParaRPr/>
          </a:p>
        </p:txBody>
      </p:sp>
      <p:sp>
        <p:nvSpPr>
          <p:cNvPr id="1179" name="Google Shape;1179;p26"/>
          <p:cNvSpPr/>
          <p:nvPr/>
        </p:nvSpPr>
        <p:spPr>
          <a:xfrm>
            <a:off x="4125305" y="4963406"/>
            <a:ext cx="350759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700">
                <a:solidFill>
                  <a:schemeClr val="dk1"/>
                </a:solidFill>
                <a:latin typeface="Arial Narrow"/>
                <a:ea typeface="Arial Narrow"/>
                <a:cs typeface="Arial Narrow"/>
                <a:sym typeface="Arial Narrow"/>
              </a:rPr>
              <a:t>Figura. Factores desencadenantes de intento de suicidio. Periodo epidemiológico 10. 2022. </a:t>
            </a:r>
            <a:endParaRPr/>
          </a:p>
        </p:txBody>
      </p:sp>
      <p:sp>
        <p:nvSpPr>
          <p:cNvPr id="1180" name="Google Shape;1180;p26"/>
          <p:cNvSpPr/>
          <p:nvPr/>
        </p:nvSpPr>
        <p:spPr>
          <a:xfrm>
            <a:off x="1925567" y="7380312"/>
            <a:ext cx="3520439"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700">
                <a:solidFill>
                  <a:schemeClr val="dk1"/>
                </a:solidFill>
                <a:latin typeface="Arial Narrow"/>
                <a:ea typeface="Arial Narrow"/>
                <a:cs typeface="Arial Narrow"/>
                <a:sym typeface="Arial Narrow"/>
              </a:rPr>
              <a:t>Figura. Factores de riesgo de intento de suicidio. Periodo epidemiológico 10. 2022. </a:t>
            </a:r>
            <a:endParaRPr/>
          </a:p>
        </p:txBody>
      </p:sp>
      <p:sp>
        <p:nvSpPr>
          <p:cNvPr id="1181" name="Google Shape;1181;p26"/>
          <p:cNvSpPr/>
          <p:nvPr/>
        </p:nvSpPr>
        <p:spPr>
          <a:xfrm>
            <a:off x="-27139" y="7924844"/>
            <a:ext cx="7135004" cy="122341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050">
                <a:solidFill>
                  <a:schemeClr val="dk1"/>
                </a:solidFill>
                <a:latin typeface="Arial Narrow"/>
                <a:ea typeface="Arial Narrow"/>
                <a:cs typeface="Arial Narrow"/>
                <a:sym typeface="Arial Narrow"/>
              </a:rPr>
              <a:t>El intento de suicidio es uno de los eventos de interés en salud pública que da cuenta de la salud mental de una comunidad. Cabe resaltar que algunas situaciones que pueden favorecer esta situación y que se han percibido en las visitas epidemiológicas de campo son: problemas familiares, problemas con la pareja o expareja, problemas económicos y judiciales, violencia física o sexual, entre otras. La relación hombre: mujer es de aproximadamente 2 mujeres por cada hombre, en tanto que de acuerdo al curso de vida, las personas más afectadas se encuentran entre los 10 y los 29 años de edad, siendo el 72,6% del total de los casos. La cobertura de las visitas de campo que realizan los psicólogos de la secretaría de salud es del 53,8%, con respecto a los casos notificados hasta el período epidemiológico 10. El evento se está registrando desde la primera infancia, situación que debe ser tenida en cuenta al momento de diseñar estrategias de prevención</a:t>
            </a:r>
            <a:endParaRPr sz="1050">
              <a:solidFill>
                <a:schemeClr val="dk1"/>
              </a:solidFill>
              <a:latin typeface="Arial Narrow"/>
              <a:ea typeface="Arial Narrow"/>
              <a:cs typeface="Arial Narrow"/>
              <a:sym typeface="Arial Narrow"/>
            </a:endParaRPr>
          </a:p>
        </p:txBody>
      </p:sp>
      <p:sp>
        <p:nvSpPr>
          <p:cNvPr id="1182" name="Google Shape;1182;p26"/>
          <p:cNvSpPr/>
          <p:nvPr/>
        </p:nvSpPr>
        <p:spPr>
          <a:xfrm>
            <a:off x="-1849" y="7645552"/>
            <a:ext cx="7200900" cy="310824"/>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183" name="Google Shape;1183;p26"/>
          <p:cNvGrpSpPr/>
          <p:nvPr/>
        </p:nvGrpSpPr>
        <p:grpSpPr>
          <a:xfrm>
            <a:off x="190189" y="7663143"/>
            <a:ext cx="3446504" cy="276999"/>
            <a:chOff x="2448322" y="33831"/>
            <a:chExt cx="3446504" cy="276999"/>
          </a:xfrm>
        </p:grpSpPr>
        <p:sp>
          <p:nvSpPr>
            <p:cNvPr id="1184" name="Google Shape;1184;p26"/>
            <p:cNvSpPr/>
            <p:nvPr/>
          </p:nvSpPr>
          <p:spPr>
            <a:xfrm>
              <a:off x="2448322" y="33831"/>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185" name="Google Shape;1185;p26"/>
            <p:cNvCxnSpPr>
              <a:stCxn id="1184" idx="6"/>
            </p:cNvCxnSpPr>
            <p:nvPr/>
          </p:nvCxnSpPr>
          <p:spPr>
            <a:xfrm>
              <a:off x="2736354" y="164636"/>
              <a:ext cx="648000" cy="0"/>
            </a:xfrm>
            <a:prstGeom prst="straightConnector1">
              <a:avLst/>
            </a:prstGeom>
            <a:noFill/>
            <a:ln cap="flat" cmpd="sng" w="28575">
              <a:solidFill>
                <a:srgbClr val="C00000"/>
              </a:solidFill>
              <a:prstDash val="solid"/>
              <a:round/>
              <a:headEnd len="sm" w="sm" type="none"/>
              <a:tailEnd len="sm" w="sm" type="none"/>
            </a:ln>
          </p:spPr>
        </p:cxnSp>
        <p:sp>
          <p:nvSpPr>
            <p:cNvPr id="1186" name="Google Shape;1186;p26"/>
            <p:cNvSpPr txBox="1"/>
            <p:nvPr/>
          </p:nvSpPr>
          <p:spPr>
            <a:xfrm>
              <a:off x="3302538" y="33831"/>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Consideraciones técnicas</a:t>
              </a:r>
              <a:endParaRPr/>
            </a:p>
          </p:txBody>
        </p:sp>
      </p:grpSp>
      <p:sp>
        <p:nvSpPr>
          <p:cNvPr descr="https://i1.wp.com/periodicovictoria.mx/wp-content/uploads/2016/04/1-infografi%CC%81a-suicidio.jpg?fit=1403%2C1500" id="1187" name="Google Shape;1187;p26"/>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188" name="Google Shape;1188;p26"/>
          <p:cNvPicPr preferRelativeResize="0"/>
          <p:nvPr/>
        </p:nvPicPr>
        <p:blipFill rotWithShape="1">
          <a:blip r:embed="rId6">
            <a:alphaModFix/>
          </a:blip>
          <a:srcRect b="0" l="0" r="0" t="0"/>
          <a:stretch/>
        </p:blipFill>
        <p:spPr>
          <a:xfrm>
            <a:off x="3420861" y="706877"/>
            <a:ext cx="704106" cy="375523"/>
          </a:xfrm>
          <a:prstGeom prst="rect">
            <a:avLst/>
          </a:prstGeom>
          <a:noFill/>
          <a:ln>
            <a:noFill/>
          </a:ln>
        </p:spPr>
      </p:pic>
      <p:sp>
        <p:nvSpPr>
          <p:cNvPr id="1189" name="Google Shape;1189;p26"/>
          <p:cNvSpPr/>
          <p:nvPr/>
        </p:nvSpPr>
        <p:spPr>
          <a:xfrm>
            <a:off x="1786566" y="2239347"/>
            <a:ext cx="3507593" cy="41549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050">
                <a:solidFill>
                  <a:schemeClr val="dk1"/>
                </a:solidFill>
                <a:latin typeface="Arial Narrow"/>
                <a:ea typeface="Arial Narrow"/>
                <a:cs typeface="Arial Narrow"/>
                <a:sym typeface="Arial Narrow"/>
              </a:rPr>
              <a:t>Figura. Mecanismo de intento de suicidio. Periodo epidemiológico 10  2022 </a:t>
            </a:r>
            <a:endParaRPr/>
          </a:p>
        </p:txBody>
      </p:sp>
      <p:graphicFrame>
        <p:nvGraphicFramePr>
          <p:cNvPr id="1190" name="Google Shape;1190;p26"/>
          <p:cNvGraphicFramePr/>
          <p:nvPr/>
        </p:nvGraphicFramePr>
        <p:xfrm>
          <a:off x="-83464" y="2699792"/>
          <a:ext cx="4018062" cy="2129684"/>
        </p:xfrm>
        <a:graphic>
          <a:graphicData uri="http://schemas.openxmlformats.org/drawingml/2006/chart">
            <c:chart r:id="rId7"/>
          </a:graphicData>
        </a:graphic>
      </p:graphicFrame>
      <p:graphicFrame>
        <p:nvGraphicFramePr>
          <p:cNvPr id="1191" name="Google Shape;1191;p26"/>
          <p:cNvGraphicFramePr/>
          <p:nvPr/>
        </p:nvGraphicFramePr>
        <p:xfrm>
          <a:off x="3128687" y="2574119"/>
          <a:ext cx="4133851" cy="2543175"/>
        </p:xfrm>
        <a:graphic>
          <a:graphicData uri="http://schemas.openxmlformats.org/drawingml/2006/chart">
            <c:chart r:id="rId8"/>
          </a:graphicData>
        </a:graphic>
      </p:graphicFrame>
      <p:graphicFrame>
        <p:nvGraphicFramePr>
          <p:cNvPr id="1192" name="Google Shape;1192;p26"/>
          <p:cNvGraphicFramePr/>
          <p:nvPr/>
        </p:nvGraphicFramePr>
        <p:xfrm>
          <a:off x="1111248" y="5278264"/>
          <a:ext cx="4334758" cy="2255936"/>
        </p:xfrm>
        <a:graphic>
          <a:graphicData uri="http://schemas.openxmlformats.org/drawingml/2006/chart">
            <c:chart r:id="rId9"/>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6" name="Shape 1196"/>
        <p:cNvGrpSpPr/>
        <p:nvPr/>
      </p:nvGrpSpPr>
      <p:grpSpPr>
        <a:xfrm>
          <a:off x="0" y="0"/>
          <a:ext cx="0" cy="0"/>
          <a:chOff x="0" y="0"/>
          <a:chExt cx="0" cy="0"/>
        </a:xfrm>
      </p:grpSpPr>
      <p:pic>
        <p:nvPicPr>
          <p:cNvPr id="1197" name="Google Shape;1197;p27"/>
          <p:cNvPicPr preferRelativeResize="0"/>
          <p:nvPr/>
        </p:nvPicPr>
        <p:blipFill rotWithShape="1">
          <a:blip r:embed="rId3">
            <a:alphaModFix/>
          </a:blip>
          <a:srcRect b="0" l="0" r="0" t="0"/>
          <a:stretch/>
        </p:blipFill>
        <p:spPr>
          <a:xfrm>
            <a:off x="-628" y="-756"/>
            <a:ext cx="2259818" cy="3636652"/>
          </a:xfrm>
          <a:prstGeom prst="rect">
            <a:avLst/>
          </a:prstGeom>
          <a:noFill/>
          <a:ln>
            <a:noFill/>
          </a:ln>
        </p:spPr>
      </p:pic>
      <p:sp>
        <p:nvSpPr>
          <p:cNvPr id="1198" name="Google Shape;1198;p27"/>
          <p:cNvSpPr/>
          <p:nvPr/>
        </p:nvSpPr>
        <p:spPr>
          <a:xfrm>
            <a:off x="670424" y="467544"/>
            <a:ext cx="50045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800">
                <a:solidFill>
                  <a:srgbClr val="C00000"/>
                </a:solidFill>
                <a:latin typeface="Arial Narrow"/>
                <a:ea typeface="Arial Narrow"/>
                <a:cs typeface="Arial Narrow"/>
                <a:sym typeface="Arial Narrow"/>
              </a:rPr>
              <a:t>VIH</a:t>
            </a:r>
            <a:endParaRPr sz="1800">
              <a:solidFill>
                <a:schemeClr val="dk1"/>
              </a:solidFill>
              <a:latin typeface="Calibri"/>
              <a:ea typeface="Calibri"/>
              <a:cs typeface="Calibri"/>
              <a:sym typeface="Calibri"/>
            </a:endParaRPr>
          </a:p>
        </p:txBody>
      </p:sp>
      <p:sp>
        <p:nvSpPr>
          <p:cNvPr id="1199" name="Google Shape;1199;p27"/>
          <p:cNvSpPr txBox="1"/>
          <p:nvPr/>
        </p:nvSpPr>
        <p:spPr>
          <a:xfrm>
            <a:off x="-629" y="3275856"/>
            <a:ext cx="222090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10 - 2022</a:t>
            </a:r>
            <a:endParaRPr/>
          </a:p>
        </p:txBody>
      </p:sp>
      <p:pic>
        <p:nvPicPr>
          <p:cNvPr id="1200" name="Google Shape;1200;p27"/>
          <p:cNvPicPr preferRelativeResize="0"/>
          <p:nvPr/>
        </p:nvPicPr>
        <p:blipFill rotWithShape="1">
          <a:blip r:embed="rId4">
            <a:alphaModFix/>
          </a:blip>
          <a:srcRect b="0" l="0" r="0" t="51431"/>
          <a:stretch/>
        </p:blipFill>
        <p:spPr>
          <a:xfrm>
            <a:off x="-628" y="3635896"/>
            <a:ext cx="2295053" cy="3722567"/>
          </a:xfrm>
          <a:prstGeom prst="rect">
            <a:avLst/>
          </a:prstGeom>
          <a:noFill/>
          <a:ln>
            <a:noFill/>
          </a:ln>
        </p:spPr>
      </p:pic>
      <p:grpSp>
        <p:nvGrpSpPr>
          <p:cNvPr id="1201" name="Google Shape;1201;p27"/>
          <p:cNvGrpSpPr/>
          <p:nvPr/>
        </p:nvGrpSpPr>
        <p:grpSpPr>
          <a:xfrm>
            <a:off x="109142" y="5846294"/>
            <a:ext cx="1892650" cy="488476"/>
            <a:chOff x="2397524" y="3379972"/>
            <a:chExt cx="4508500" cy="904875"/>
          </a:xfrm>
        </p:grpSpPr>
        <p:pic>
          <p:nvPicPr>
            <p:cNvPr id="1202" name="Google Shape;1202;p27"/>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1203" name="Google Shape;1203;p27"/>
            <p:cNvSpPr txBox="1"/>
            <p:nvPr/>
          </p:nvSpPr>
          <p:spPr>
            <a:xfrm>
              <a:off x="3213823" y="3478755"/>
              <a:ext cx="1906762" cy="68416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chemeClr val="dk1"/>
                  </a:solidFill>
                  <a:latin typeface="Arial Narrow"/>
                  <a:ea typeface="Arial Narrow"/>
                  <a:cs typeface="Arial Narrow"/>
                  <a:sym typeface="Arial Narrow"/>
                </a:rPr>
                <a:t>1445</a:t>
              </a:r>
              <a:endParaRPr b="1" sz="1800">
                <a:solidFill>
                  <a:schemeClr val="dk1"/>
                </a:solidFill>
                <a:latin typeface="Arial Narrow"/>
                <a:ea typeface="Arial Narrow"/>
                <a:cs typeface="Arial Narrow"/>
                <a:sym typeface="Arial Narrow"/>
              </a:endParaRPr>
            </a:p>
          </p:txBody>
        </p:sp>
      </p:grpSp>
      <p:sp>
        <p:nvSpPr>
          <p:cNvPr id="1204" name="Google Shape;1204;p27"/>
          <p:cNvSpPr/>
          <p:nvPr/>
        </p:nvSpPr>
        <p:spPr>
          <a:xfrm>
            <a:off x="2171614" y="3260571"/>
            <a:ext cx="4946011"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a:ea typeface="Arial"/>
                <a:cs typeface="Arial"/>
                <a:sym typeface="Arial"/>
              </a:rPr>
              <a:t>Fuente: SIVIGILA. Secretaria de Salud de Medellín.</a:t>
            </a:r>
            <a:endParaRPr/>
          </a:p>
          <a:p>
            <a:pPr indent="0" lvl="0" marL="0" marR="0" rtl="0" algn="just">
              <a:spcBef>
                <a:spcPts val="0"/>
              </a:spcBef>
              <a:spcAft>
                <a:spcPts val="0"/>
              </a:spcAft>
              <a:buNone/>
            </a:pPr>
            <a:r>
              <a:rPr lang="es-ES" sz="700">
                <a:solidFill>
                  <a:schemeClr val="dk1"/>
                </a:solidFill>
                <a:latin typeface="Arial"/>
                <a:ea typeface="Arial"/>
                <a:cs typeface="Arial"/>
                <a:sym typeface="Arial"/>
              </a:rPr>
              <a:t>Figura. Canal endémico de VIH. Medellín, a Periodo epidemiológico 10  acumulado  de 2022. </a:t>
            </a:r>
            <a:endParaRPr/>
          </a:p>
        </p:txBody>
      </p:sp>
      <p:sp>
        <p:nvSpPr>
          <p:cNvPr id="1205" name="Google Shape;1205;p27"/>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sp>
        <p:nvSpPr>
          <p:cNvPr id="1206" name="Google Shape;1206;p27"/>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a:p>
        </p:txBody>
      </p:sp>
      <p:cxnSp>
        <p:nvCxnSpPr>
          <p:cNvPr id="1207" name="Google Shape;1207;p27"/>
          <p:cNvCxnSpPr/>
          <p:nvPr/>
        </p:nvCxnSpPr>
        <p:spPr>
          <a:xfrm>
            <a:off x="2736354" y="205580"/>
            <a:ext cx="648072" cy="0"/>
          </a:xfrm>
          <a:prstGeom prst="straightConnector1">
            <a:avLst/>
          </a:prstGeom>
          <a:noFill/>
          <a:ln cap="flat" cmpd="sng" w="28575">
            <a:solidFill>
              <a:srgbClr val="C00000"/>
            </a:solidFill>
            <a:prstDash val="solid"/>
            <a:round/>
            <a:headEnd len="sm" w="sm" type="none"/>
            <a:tailEnd len="sm" w="sm" type="none"/>
          </a:ln>
        </p:spPr>
      </p:cxnSp>
      <p:sp>
        <p:nvSpPr>
          <p:cNvPr id="1208" name="Google Shape;1208;p27"/>
          <p:cNvSpPr/>
          <p:nvPr/>
        </p:nvSpPr>
        <p:spPr>
          <a:xfrm>
            <a:off x="2259190" y="6935461"/>
            <a:ext cx="4946011"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800">
                <a:solidFill>
                  <a:schemeClr val="dk1"/>
                </a:solidFill>
                <a:latin typeface="Arial Narrow"/>
                <a:ea typeface="Arial Narrow"/>
                <a:cs typeface="Arial Narrow"/>
                <a:sym typeface="Arial Narrow"/>
              </a:rPr>
              <a:t>Figura. Comportamiento de VIH. Medellín, a Periodo epidemiológico 10  acumulado de 2019-2022. </a:t>
            </a:r>
            <a:endParaRPr/>
          </a:p>
        </p:txBody>
      </p:sp>
      <p:sp>
        <p:nvSpPr>
          <p:cNvPr id="1209" name="Google Shape;1209;p27"/>
          <p:cNvSpPr txBox="1"/>
          <p:nvPr/>
        </p:nvSpPr>
        <p:spPr>
          <a:xfrm>
            <a:off x="7150" y="6519963"/>
            <a:ext cx="2243575"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La variación porcentual con respecto al mismo periodo del año anterior incrementó en un 12,2%</a:t>
            </a:r>
            <a:endParaRPr b="1" sz="1200">
              <a:solidFill>
                <a:schemeClr val="dk1"/>
              </a:solidFill>
              <a:latin typeface="Arial Narrow"/>
              <a:ea typeface="Arial Narrow"/>
              <a:cs typeface="Arial Narrow"/>
              <a:sym typeface="Arial Narrow"/>
            </a:endParaRPr>
          </a:p>
        </p:txBody>
      </p:sp>
      <p:sp>
        <p:nvSpPr>
          <p:cNvPr id="1210" name="Google Shape;1210;p27"/>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27</a:t>
            </a:r>
            <a:endParaRPr b="1" sz="1050">
              <a:solidFill>
                <a:schemeClr val="dk1"/>
              </a:solidFill>
              <a:latin typeface="Arial Narrow"/>
              <a:ea typeface="Arial Narrow"/>
              <a:cs typeface="Arial Narrow"/>
              <a:sym typeface="Arial Narrow"/>
            </a:endParaRPr>
          </a:p>
        </p:txBody>
      </p:sp>
      <p:sp>
        <p:nvSpPr>
          <p:cNvPr id="1211" name="Google Shape;1211;p27"/>
          <p:cNvSpPr/>
          <p:nvPr/>
        </p:nvSpPr>
        <p:spPr>
          <a:xfrm>
            <a:off x="21382" y="7380312"/>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212" name="Google Shape;1212;p27"/>
          <p:cNvGrpSpPr/>
          <p:nvPr/>
        </p:nvGrpSpPr>
        <p:grpSpPr>
          <a:xfrm>
            <a:off x="144066" y="7493840"/>
            <a:ext cx="3446504" cy="276999"/>
            <a:chOff x="2448322" y="74775"/>
            <a:chExt cx="3446504" cy="276999"/>
          </a:xfrm>
        </p:grpSpPr>
        <p:sp>
          <p:nvSpPr>
            <p:cNvPr id="1213" name="Google Shape;1213;p27"/>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214" name="Google Shape;1214;p27"/>
            <p:cNvCxnSpPr>
              <a:stCxn id="1213"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215" name="Google Shape;1215;p27"/>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Indicadores</a:t>
              </a:r>
              <a:endParaRPr/>
            </a:p>
          </p:txBody>
        </p:sp>
      </p:grpSp>
      <p:sp>
        <p:nvSpPr>
          <p:cNvPr id="1216" name="Google Shape;1216;p27"/>
          <p:cNvSpPr txBox="1"/>
          <p:nvPr/>
        </p:nvSpPr>
        <p:spPr>
          <a:xfrm>
            <a:off x="2294426" y="8139590"/>
            <a:ext cx="2487070"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Proporción de incidencia en población general por 100.000 habitantes</a:t>
            </a:r>
            <a:endParaRPr b="1" sz="1100">
              <a:solidFill>
                <a:schemeClr val="dk1"/>
              </a:solidFill>
              <a:latin typeface="Arial Narrow"/>
              <a:ea typeface="Arial Narrow"/>
              <a:cs typeface="Arial Narrow"/>
              <a:sym typeface="Arial Narrow"/>
            </a:endParaRPr>
          </a:p>
        </p:txBody>
      </p:sp>
      <p:sp>
        <p:nvSpPr>
          <p:cNvPr id="1217" name="Google Shape;1217;p27"/>
          <p:cNvSpPr txBox="1"/>
          <p:nvPr/>
        </p:nvSpPr>
        <p:spPr>
          <a:xfrm>
            <a:off x="2811907" y="8597292"/>
            <a:ext cx="1236236"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55,3 * 100 mil</a:t>
            </a:r>
            <a:endParaRPr/>
          </a:p>
        </p:txBody>
      </p:sp>
      <p:sp>
        <p:nvSpPr>
          <p:cNvPr id="1218" name="Google Shape;1218;p27"/>
          <p:cNvSpPr txBox="1"/>
          <p:nvPr/>
        </p:nvSpPr>
        <p:spPr>
          <a:xfrm>
            <a:off x="50" y="8918902"/>
            <a:ext cx="6945969"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00">
                <a:solidFill>
                  <a:schemeClr val="dk1"/>
                </a:solidFill>
                <a:latin typeface="Arial Narrow"/>
                <a:ea typeface="Arial Narrow"/>
                <a:cs typeface="Arial Narrow"/>
                <a:sym typeface="Arial Narrow"/>
              </a:rPr>
              <a:t>Nota: Los datos del presente boletín corresponden a cifras preliminares.</a:t>
            </a:r>
            <a:endParaRPr sz="1000">
              <a:solidFill>
                <a:schemeClr val="dk1"/>
              </a:solidFill>
              <a:latin typeface="Calibri"/>
              <a:ea typeface="Calibri"/>
              <a:cs typeface="Calibri"/>
              <a:sym typeface="Calibri"/>
            </a:endParaRPr>
          </a:p>
        </p:txBody>
      </p:sp>
      <p:graphicFrame>
        <p:nvGraphicFramePr>
          <p:cNvPr id="1219" name="Google Shape;1219;p27"/>
          <p:cNvGraphicFramePr/>
          <p:nvPr/>
        </p:nvGraphicFramePr>
        <p:xfrm>
          <a:off x="2173136" y="331019"/>
          <a:ext cx="5049146" cy="2944837"/>
        </p:xfrm>
        <a:graphic>
          <a:graphicData uri="http://schemas.openxmlformats.org/drawingml/2006/chart">
            <c:chart r:id="rId6"/>
          </a:graphicData>
        </a:graphic>
      </p:graphicFrame>
      <p:graphicFrame>
        <p:nvGraphicFramePr>
          <p:cNvPr id="1220" name="Google Shape;1220;p27"/>
          <p:cNvGraphicFramePr/>
          <p:nvPr/>
        </p:nvGraphicFramePr>
        <p:xfrm>
          <a:off x="2171615" y="3923927"/>
          <a:ext cx="5050668" cy="3011533"/>
        </p:xfrm>
        <a:graphic>
          <a:graphicData uri="http://schemas.openxmlformats.org/drawingml/2006/chart">
            <c:chart r:id="rId7"/>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4" name="Shape 1224"/>
        <p:cNvGrpSpPr/>
        <p:nvPr/>
      </p:nvGrpSpPr>
      <p:grpSpPr>
        <a:xfrm>
          <a:off x="0" y="0"/>
          <a:ext cx="0" cy="0"/>
          <a:chOff x="0" y="0"/>
          <a:chExt cx="0" cy="0"/>
        </a:xfrm>
      </p:grpSpPr>
      <p:sp>
        <p:nvSpPr>
          <p:cNvPr id="1225" name="Google Shape;1225;p28"/>
          <p:cNvSpPr/>
          <p:nvPr/>
        </p:nvSpPr>
        <p:spPr>
          <a:xfrm>
            <a:off x="0" y="9973"/>
            <a:ext cx="7200900" cy="404175"/>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226" name="Google Shape;1226;p28"/>
          <p:cNvGrpSpPr/>
          <p:nvPr/>
        </p:nvGrpSpPr>
        <p:grpSpPr>
          <a:xfrm>
            <a:off x="2491847" y="2792275"/>
            <a:ext cx="1881594" cy="1358120"/>
            <a:chOff x="3232545" y="2931806"/>
            <a:chExt cx="1881594" cy="1358120"/>
          </a:xfrm>
        </p:grpSpPr>
        <p:pic>
          <p:nvPicPr>
            <p:cNvPr id="1227" name="Google Shape;1227;p28"/>
            <p:cNvPicPr preferRelativeResize="0"/>
            <p:nvPr/>
          </p:nvPicPr>
          <p:blipFill rotWithShape="1">
            <a:blip r:embed="rId3">
              <a:alphaModFix/>
            </a:blip>
            <a:srcRect b="0" l="0" r="0" t="0"/>
            <a:stretch/>
          </p:blipFill>
          <p:spPr>
            <a:xfrm>
              <a:off x="3685453" y="2931806"/>
              <a:ext cx="933450" cy="742950"/>
            </a:xfrm>
            <a:prstGeom prst="rect">
              <a:avLst/>
            </a:prstGeom>
            <a:noFill/>
            <a:ln>
              <a:noFill/>
            </a:ln>
          </p:spPr>
        </p:pic>
        <p:grpSp>
          <p:nvGrpSpPr>
            <p:cNvPr id="1228" name="Google Shape;1228;p28"/>
            <p:cNvGrpSpPr/>
            <p:nvPr/>
          </p:nvGrpSpPr>
          <p:grpSpPr>
            <a:xfrm>
              <a:off x="3232545" y="3564985"/>
              <a:ext cx="1881594" cy="724941"/>
              <a:chOff x="-103304" y="7072716"/>
              <a:chExt cx="1427628" cy="724941"/>
            </a:xfrm>
          </p:grpSpPr>
          <p:sp>
            <p:nvSpPr>
              <p:cNvPr id="1229" name="Google Shape;1229;p28"/>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Afiliación al SGSS</a:t>
                </a:r>
                <a:endParaRPr/>
              </a:p>
            </p:txBody>
          </p:sp>
          <p:sp>
            <p:nvSpPr>
              <p:cNvPr id="1230" name="Google Shape;1230;p28"/>
              <p:cNvSpPr/>
              <p:nvPr/>
            </p:nvSpPr>
            <p:spPr>
              <a:xfrm>
                <a:off x="-103304" y="7371933"/>
                <a:ext cx="1427628" cy="425724"/>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1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Régimen contributivo: 62,21%</a:t>
                </a:r>
                <a:endParaRPr b="1" sz="11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Régimen subsidiado: 26,99%</a:t>
                </a:r>
                <a:endParaRPr b="1" sz="11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t/>
                </a:r>
                <a:endParaRPr b="1" sz="1400">
                  <a:solidFill>
                    <a:schemeClr val="dk1"/>
                  </a:solidFill>
                  <a:latin typeface="Arial Narrow"/>
                  <a:ea typeface="Arial Narrow"/>
                  <a:cs typeface="Arial Narrow"/>
                  <a:sym typeface="Arial Narrow"/>
                </a:endParaRPr>
              </a:p>
            </p:txBody>
          </p:sp>
        </p:grpSp>
      </p:grpSp>
      <p:grpSp>
        <p:nvGrpSpPr>
          <p:cNvPr id="1231" name="Google Shape;1231;p28"/>
          <p:cNvGrpSpPr/>
          <p:nvPr/>
        </p:nvGrpSpPr>
        <p:grpSpPr>
          <a:xfrm>
            <a:off x="5004639" y="2764717"/>
            <a:ext cx="1690560" cy="1385678"/>
            <a:chOff x="5322204" y="2849006"/>
            <a:chExt cx="1690560" cy="1385678"/>
          </a:xfrm>
        </p:grpSpPr>
        <p:pic>
          <p:nvPicPr>
            <p:cNvPr id="1232" name="Google Shape;1232;p28"/>
            <p:cNvPicPr preferRelativeResize="0"/>
            <p:nvPr/>
          </p:nvPicPr>
          <p:blipFill rotWithShape="1">
            <a:blip r:embed="rId4">
              <a:alphaModFix/>
            </a:blip>
            <a:srcRect b="0" l="0" r="0" t="0"/>
            <a:stretch/>
          </p:blipFill>
          <p:spPr>
            <a:xfrm>
              <a:off x="5575328" y="2849006"/>
              <a:ext cx="942975" cy="771525"/>
            </a:xfrm>
            <a:prstGeom prst="rect">
              <a:avLst/>
            </a:prstGeom>
            <a:noFill/>
            <a:ln>
              <a:noFill/>
            </a:ln>
          </p:spPr>
        </p:pic>
        <p:grpSp>
          <p:nvGrpSpPr>
            <p:cNvPr id="1233" name="Google Shape;1233;p28"/>
            <p:cNvGrpSpPr/>
            <p:nvPr/>
          </p:nvGrpSpPr>
          <p:grpSpPr>
            <a:xfrm>
              <a:off x="5322204" y="3584039"/>
              <a:ext cx="1690560" cy="650645"/>
              <a:chOff x="-14122" y="7072716"/>
              <a:chExt cx="1282684" cy="650645"/>
            </a:xfrm>
          </p:grpSpPr>
          <p:sp>
            <p:nvSpPr>
              <p:cNvPr id="1234" name="Google Shape;1234;p28"/>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Área de ocurrencia</a:t>
                </a:r>
                <a:endParaRPr/>
              </a:p>
            </p:txBody>
          </p:sp>
          <p:sp>
            <p:nvSpPr>
              <p:cNvPr id="1235" name="Google Shape;1235;p28"/>
              <p:cNvSpPr/>
              <p:nvPr/>
            </p:nvSpPr>
            <p:spPr>
              <a:xfrm>
                <a:off x="-14122" y="7363321"/>
                <a:ext cx="1282684"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Cabecera municipal</a:t>
                </a:r>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98,27%</a:t>
                </a:r>
                <a:endParaRPr b="1" sz="1600">
                  <a:solidFill>
                    <a:schemeClr val="dk1"/>
                  </a:solidFill>
                  <a:latin typeface="Arial Narrow"/>
                  <a:ea typeface="Arial Narrow"/>
                  <a:cs typeface="Arial Narrow"/>
                  <a:sym typeface="Arial Narrow"/>
                </a:endParaRPr>
              </a:p>
            </p:txBody>
          </p:sp>
        </p:grpSp>
      </p:grpSp>
      <p:grpSp>
        <p:nvGrpSpPr>
          <p:cNvPr id="1236" name="Google Shape;1236;p28"/>
          <p:cNvGrpSpPr/>
          <p:nvPr/>
        </p:nvGrpSpPr>
        <p:grpSpPr>
          <a:xfrm>
            <a:off x="787056" y="2483768"/>
            <a:ext cx="957314" cy="1846065"/>
            <a:chOff x="691281" y="4516650"/>
            <a:chExt cx="957314" cy="1846065"/>
          </a:xfrm>
        </p:grpSpPr>
        <p:grpSp>
          <p:nvGrpSpPr>
            <p:cNvPr id="1237" name="Google Shape;1237;p28"/>
            <p:cNvGrpSpPr/>
            <p:nvPr/>
          </p:nvGrpSpPr>
          <p:grpSpPr>
            <a:xfrm>
              <a:off x="691281" y="4516650"/>
              <a:ext cx="957314" cy="1238542"/>
              <a:chOff x="525339" y="2886622"/>
              <a:chExt cx="957314" cy="1238542"/>
            </a:xfrm>
          </p:grpSpPr>
          <p:pic>
            <p:nvPicPr>
              <p:cNvPr id="1238" name="Google Shape;1238;p28"/>
              <p:cNvPicPr preferRelativeResize="0"/>
              <p:nvPr/>
            </p:nvPicPr>
            <p:blipFill rotWithShape="1">
              <a:blip r:embed="rId5">
                <a:alphaModFix/>
              </a:blip>
              <a:srcRect b="0" l="0" r="0" t="0"/>
              <a:stretch/>
            </p:blipFill>
            <p:spPr>
              <a:xfrm>
                <a:off x="646430" y="2886622"/>
                <a:ext cx="704850" cy="971550"/>
              </a:xfrm>
              <a:prstGeom prst="rect">
                <a:avLst/>
              </a:prstGeom>
              <a:noFill/>
              <a:ln>
                <a:noFill/>
              </a:ln>
            </p:spPr>
          </p:pic>
          <p:sp>
            <p:nvSpPr>
              <p:cNvPr id="1239" name="Google Shape;1239;p28"/>
              <p:cNvSpPr/>
              <p:nvPr/>
            </p:nvSpPr>
            <p:spPr>
              <a:xfrm>
                <a:off x="525339" y="3848165"/>
                <a:ext cx="95731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Donó sangre</a:t>
                </a:r>
                <a:endParaRPr b="1" sz="1200" u="sng">
                  <a:solidFill>
                    <a:srgbClr val="000000"/>
                  </a:solidFill>
                  <a:latin typeface="Arial Narrow"/>
                  <a:ea typeface="Arial Narrow"/>
                  <a:cs typeface="Arial Narrow"/>
                  <a:sym typeface="Arial Narrow"/>
                </a:endParaRPr>
              </a:p>
            </p:txBody>
          </p:sp>
        </p:grpSp>
        <p:sp>
          <p:nvSpPr>
            <p:cNvPr id="1240" name="Google Shape;1240;p28"/>
            <p:cNvSpPr/>
            <p:nvPr/>
          </p:nvSpPr>
          <p:spPr>
            <a:xfrm>
              <a:off x="784547" y="5755192"/>
              <a:ext cx="740068"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1,3%</a:t>
              </a:r>
              <a:endParaRPr/>
            </a:p>
          </p:txBody>
        </p:sp>
        <p:sp>
          <p:nvSpPr>
            <p:cNvPr id="1241" name="Google Shape;1241;p28"/>
            <p:cNvSpPr/>
            <p:nvPr/>
          </p:nvSpPr>
          <p:spPr>
            <a:xfrm>
              <a:off x="829812" y="6085716"/>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19 casos</a:t>
              </a:r>
              <a:endParaRPr sz="1200">
                <a:solidFill>
                  <a:schemeClr val="dk1"/>
                </a:solidFill>
                <a:latin typeface="Calibri"/>
                <a:ea typeface="Calibri"/>
                <a:cs typeface="Calibri"/>
                <a:sym typeface="Calibri"/>
              </a:endParaRPr>
            </a:p>
          </p:txBody>
        </p:sp>
      </p:grpSp>
      <p:sp>
        <p:nvSpPr>
          <p:cNvPr id="1242" name="Google Shape;1242;p28"/>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28</a:t>
            </a:r>
            <a:endParaRPr b="1" sz="1050">
              <a:solidFill>
                <a:schemeClr val="dk1"/>
              </a:solidFill>
              <a:latin typeface="Arial Narrow"/>
              <a:ea typeface="Arial Narrow"/>
              <a:cs typeface="Arial Narrow"/>
              <a:sym typeface="Arial Narrow"/>
            </a:endParaRPr>
          </a:p>
        </p:txBody>
      </p:sp>
      <p:grpSp>
        <p:nvGrpSpPr>
          <p:cNvPr id="1243" name="Google Shape;1243;p28"/>
          <p:cNvGrpSpPr/>
          <p:nvPr/>
        </p:nvGrpSpPr>
        <p:grpSpPr>
          <a:xfrm>
            <a:off x="160662" y="75973"/>
            <a:ext cx="3446504" cy="276999"/>
            <a:chOff x="2448322" y="74775"/>
            <a:chExt cx="3446504" cy="276999"/>
          </a:xfrm>
        </p:grpSpPr>
        <p:sp>
          <p:nvSpPr>
            <p:cNvPr id="1244" name="Google Shape;1244;p28"/>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245" name="Google Shape;1245;p28"/>
            <p:cNvCxnSpPr>
              <a:stCxn id="1244"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246" name="Google Shape;1246;p28"/>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variables de interés</a:t>
              </a:r>
              <a:endParaRPr/>
            </a:p>
          </p:txBody>
        </p:sp>
      </p:grpSp>
      <p:sp>
        <p:nvSpPr>
          <p:cNvPr id="1247" name="Google Shape;1247;p28"/>
          <p:cNvSpPr/>
          <p:nvPr/>
        </p:nvSpPr>
        <p:spPr>
          <a:xfrm>
            <a:off x="-2" y="4355976"/>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248" name="Google Shape;1248;p28"/>
          <p:cNvGrpSpPr/>
          <p:nvPr/>
        </p:nvGrpSpPr>
        <p:grpSpPr>
          <a:xfrm>
            <a:off x="30478" y="4469504"/>
            <a:ext cx="3446504" cy="276999"/>
            <a:chOff x="2448322" y="74775"/>
            <a:chExt cx="3446504" cy="276999"/>
          </a:xfrm>
        </p:grpSpPr>
        <p:sp>
          <p:nvSpPr>
            <p:cNvPr id="1249" name="Google Shape;1249;p28"/>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250" name="Google Shape;1250;p28"/>
            <p:cNvCxnSpPr>
              <a:stCxn id="1249"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251" name="Google Shape;1251;p28"/>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por territorio</a:t>
              </a:r>
              <a:endParaRPr/>
            </a:p>
          </p:txBody>
        </p:sp>
      </p:grpSp>
      <p:grpSp>
        <p:nvGrpSpPr>
          <p:cNvPr id="1252" name="Google Shape;1252;p28"/>
          <p:cNvGrpSpPr/>
          <p:nvPr/>
        </p:nvGrpSpPr>
        <p:grpSpPr>
          <a:xfrm>
            <a:off x="180838" y="920327"/>
            <a:ext cx="928320" cy="1573970"/>
            <a:chOff x="1068833" y="553075"/>
            <a:chExt cx="928320" cy="1573970"/>
          </a:xfrm>
        </p:grpSpPr>
        <p:pic>
          <p:nvPicPr>
            <p:cNvPr id="1253" name="Google Shape;1253;p28"/>
            <p:cNvPicPr preferRelativeResize="0"/>
            <p:nvPr/>
          </p:nvPicPr>
          <p:blipFill rotWithShape="1">
            <a:blip r:embed="rId6">
              <a:alphaModFix/>
            </a:blip>
            <a:srcRect b="0" l="0" r="84474" t="10614"/>
            <a:stretch/>
          </p:blipFill>
          <p:spPr>
            <a:xfrm>
              <a:off x="1131620" y="553075"/>
              <a:ext cx="737696" cy="720656"/>
            </a:xfrm>
            <a:prstGeom prst="rect">
              <a:avLst/>
            </a:prstGeom>
            <a:noFill/>
            <a:ln>
              <a:noFill/>
            </a:ln>
          </p:spPr>
        </p:pic>
        <p:sp>
          <p:nvSpPr>
            <p:cNvPr id="1254" name="Google Shape;1254;p28"/>
            <p:cNvSpPr/>
            <p:nvPr/>
          </p:nvSpPr>
          <p:spPr>
            <a:xfrm>
              <a:off x="1115283" y="1520368"/>
              <a:ext cx="804404"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84,2%</a:t>
              </a:r>
              <a:endParaRPr b="1" sz="1600">
                <a:solidFill>
                  <a:schemeClr val="dk1"/>
                </a:solidFill>
                <a:latin typeface="Arial Narrow"/>
                <a:ea typeface="Arial Narrow"/>
                <a:cs typeface="Arial Narrow"/>
                <a:sym typeface="Arial Narrow"/>
              </a:endParaRPr>
            </a:p>
          </p:txBody>
        </p:sp>
        <p:sp>
          <p:nvSpPr>
            <p:cNvPr id="1255" name="Google Shape;1255;p28"/>
            <p:cNvSpPr/>
            <p:nvPr/>
          </p:nvSpPr>
          <p:spPr>
            <a:xfrm>
              <a:off x="1068833" y="1243369"/>
              <a:ext cx="80342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b="1" sz="1200" u="sng">
                <a:solidFill>
                  <a:srgbClr val="000000"/>
                </a:solidFill>
                <a:latin typeface="Arial Narrow"/>
                <a:ea typeface="Arial Narrow"/>
                <a:cs typeface="Arial Narrow"/>
                <a:sym typeface="Arial Narrow"/>
              </a:endParaRPr>
            </a:p>
          </p:txBody>
        </p:sp>
        <p:sp>
          <p:nvSpPr>
            <p:cNvPr id="1256" name="Google Shape;1256;p28"/>
            <p:cNvSpPr/>
            <p:nvPr/>
          </p:nvSpPr>
          <p:spPr>
            <a:xfrm>
              <a:off x="1136020" y="1850046"/>
              <a:ext cx="86113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1217 casos</a:t>
              </a:r>
              <a:endParaRPr sz="1200">
                <a:solidFill>
                  <a:schemeClr val="dk1"/>
                </a:solidFill>
                <a:latin typeface="Calibri"/>
                <a:ea typeface="Calibri"/>
                <a:cs typeface="Calibri"/>
                <a:sym typeface="Calibri"/>
              </a:endParaRPr>
            </a:p>
          </p:txBody>
        </p:sp>
      </p:grpSp>
      <p:grpSp>
        <p:nvGrpSpPr>
          <p:cNvPr id="1257" name="Google Shape;1257;p28"/>
          <p:cNvGrpSpPr/>
          <p:nvPr/>
        </p:nvGrpSpPr>
        <p:grpSpPr>
          <a:xfrm>
            <a:off x="1175708" y="920327"/>
            <a:ext cx="855270" cy="1560887"/>
            <a:chOff x="1752268" y="1227775"/>
            <a:chExt cx="855270" cy="1560887"/>
          </a:xfrm>
        </p:grpSpPr>
        <p:sp>
          <p:nvSpPr>
            <p:cNvPr id="1258" name="Google Shape;1258;p28"/>
            <p:cNvSpPr/>
            <p:nvPr/>
          </p:nvSpPr>
          <p:spPr>
            <a:xfrm>
              <a:off x="1752268" y="2181420"/>
              <a:ext cx="811840"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15,8%</a:t>
              </a:r>
              <a:endParaRPr b="1" sz="1600">
                <a:solidFill>
                  <a:schemeClr val="dk1"/>
                </a:solidFill>
                <a:latin typeface="Arial Narrow"/>
                <a:ea typeface="Arial Narrow"/>
                <a:cs typeface="Arial Narrow"/>
                <a:sym typeface="Arial Narrow"/>
              </a:endParaRPr>
            </a:p>
          </p:txBody>
        </p:sp>
        <p:sp>
          <p:nvSpPr>
            <p:cNvPr id="1259" name="Google Shape;1259;p28"/>
            <p:cNvSpPr/>
            <p:nvPr/>
          </p:nvSpPr>
          <p:spPr>
            <a:xfrm>
              <a:off x="1756023" y="1908120"/>
              <a:ext cx="78098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b="1" sz="1200" u="sng">
                <a:solidFill>
                  <a:srgbClr val="000000"/>
                </a:solidFill>
                <a:latin typeface="Arial Narrow"/>
                <a:ea typeface="Arial Narrow"/>
                <a:cs typeface="Arial Narrow"/>
                <a:sym typeface="Arial Narrow"/>
              </a:endParaRPr>
            </a:p>
          </p:txBody>
        </p:sp>
        <p:sp>
          <p:nvSpPr>
            <p:cNvPr id="1260" name="Google Shape;1260;p28"/>
            <p:cNvSpPr/>
            <p:nvPr/>
          </p:nvSpPr>
          <p:spPr>
            <a:xfrm>
              <a:off x="1816937" y="2511663"/>
              <a:ext cx="7906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228 casos</a:t>
              </a:r>
              <a:endParaRPr sz="1200">
                <a:solidFill>
                  <a:schemeClr val="dk1"/>
                </a:solidFill>
                <a:latin typeface="Calibri"/>
                <a:ea typeface="Calibri"/>
                <a:cs typeface="Calibri"/>
                <a:sym typeface="Calibri"/>
              </a:endParaRPr>
            </a:p>
          </p:txBody>
        </p:sp>
        <p:pic>
          <p:nvPicPr>
            <p:cNvPr id="1261" name="Google Shape;1261;p28"/>
            <p:cNvPicPr preferRelativeResize="0"/>
            <p:nvPr/>
          </p:nvPicPr>
          <p:blipFill rotWithShape="1">
            <a:blip r:embed="rId6">
              <a:alphaModFix/>
            </a:blip>
            <a:srcRect b="0" l="29313" r="56038" t="7366"/>
            <a:stretch/>
          </p:blipFill>
          <p:spPr>
            <a:xfrm>
              <a:off x="1782238" y="1227775"/>
              <a:ext cx="696035" cy="748294"/>
            </a:xfrm>
            <a:prstGeom prst="rect">
              <a:avLst/>
            </a:prstGeom>
            <a:noFill/>
            <a:ln>
              <a:noFill/>
            </a:ln>
          </p:spPr>
        </p:pic>
      </p:grpSp>
      <p:grpSp>
        <p:nvGrpSpPr>
          <p:cNvPr id="1262" name="Google Shape;1262;p28"/>
          <p:cNvGrpSpPr/>
          <p:nvPr/>
        </p:nvGrpSpPr>
        <p:grpSpPr>
          <a:xfrm>
            <a:off x="125886" y="560287"/>
            <a:ext cx="1852274" cy="436842"/>
            <a:chOff x="3054754" y="484500"/>
            <a:chExt cx="2375609" cy="436842"/>
          </a:xfrm>
        </p:grpSpPr>
        <p:sp>
          <p:nvSpPr>
            <p:cNvPr id="1263" name="Google Shape;1263;p28"/>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264" name="Google Shape;1264;p28"/>
            <p:cNvSpPr txBox="1"/>
            <p:nvPr/>
          </p:nvSpPr>
          <p:spPr>
            <a:xfrm>
              <a:off x="3054754" y="484500"/>
              <a:ext cx="2339087"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Sexo</a:t>
              </a:r>
              <a:endParaRPr/>
            </a:p>
          </p:txBody>
        </p:sp>
      </p:grpSp>
      <p:grpSp>
        <p:nvGrpSpPr>
          <p:cNvPr id="1265" name="Google Shape;1265;p28"/>
          <p:cNvGrpSpPr/>
          <p:nvPr/>
        </p:nvGrpSpPr>
        <p:grpSpPr>
          <a:xfrm>
            <a:off x="2070944" y="857976"/>
            <a:ext cx="874090" cy="1631193"/>
            <a:chOff x="2507826" y="2454167"/>
            <a:chExt cx="874090" cy="1631193"/>
          </a:xfrm>
        </p:grpSpPr>
        <p:sp>
          <p:nvSpPr>
            <p:cNvPr id="1266" name="Google Shape;1266;p28"/>
            <p:cNvSpPr/>
            <p:nvPr/>
          </p:nvSpPr>
          <p:spPr>
            <a:xfrm>
              <a:off x="2507826" y="3472120"/>
              <a:ext cx="874090" cy="360040"/>
            </a:xfrm>
            <a:prstGeom prst="roundRect">
              <a:avLst>
                <a:gd fmla="val 16667" name="adj"/>
              </a:avLst>
            </a:prstGeom>
            <a:solidFill>
              <a:srgbClr val="CCC0D9"/>
            </a:solidFill>
            <a:ln cap="flat" cmpd="sng" w="25400">
              <a:solidFill>
                <a:srgbClr val="CCC0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1,64%</a:t>
              </a:r>
              <a:endParaRPr b="1" sz="1600">
                <a:solidFill>
                  <a:schemeClr val="dk1"/>
                </a:solidFill>
                <a:latin typeface="Arial Narrow"/>
                <a:ea typeface="Arial Narrow"/>
                <a:cs typeface="Arial Narrow"/>
                <a:sym typeface="Arial Narrow"/>
              </a:endParaRPr>
            </a:p>
          </p:txBody>
        </p:sp>
        <p:pic>
          <p:nvPicPr>
            <p:cNvPr id="1267" name="Google Shape;1267;p28"/>
            <p:cNvPicPr preferRelativeResize="0"/>
            <p:nvPr/>
          </p:nvPicPr>
          <p:blipFill rotWithShape="1">
            <a:blip r:embed="rId7">
              <a:alphaModFix/>
            </a:blip>
            <a:srcRect b="0" l="0" r="0" t="0"/>
            <a:stretch/>
          </p:blipFill>
          <p:spPr>
            <a:xfrm>
              <a:off x="2702014" y="2454167"/>
              <a:ext cx="557405" cy="912116"/>
            </a:xfrm>
            <a:prstGeom prst="rect">
              <a:avLst/>
            </a:prstGeom>
            <a:noFill/>
            <a:ln>
              <a:noFill/>
            </a:ln>
          </p:spPr>
        </p:pic>
        <p:sp>
          <p:nvSpPr>
            <p:cNvPr id="1268" name="Google Shape;1268;p28"/>
            <p:cNvSpPr/>
            <p:nvPr/>
          </p:nvSpPr>
          <p:spPr>
            <a:xfrm>
              <a:off x="2566290" y="3203848"/>
              <a:ext cx="724878"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Gestante</a:t>
              </a:r>
              <a:endParaRPr b="1" sz="1200" u="sng">
                <a:solidFill>
                  <a:srgbClr val="000000"/>
                </a:solidFill>
                <a:latin typeface="Arial Narrow"/>
                <a:ea typeface="Arial Narrow"/>
                <a:cs typeface="Arial Narrow"/>
                <a:sym typeface="Arial Narrow"/>
              </a:endParaRPr>
            </a:p>
          </p:txBody>
        </p:sp>
        <p:sp>
          <p:nvSpPr>
            <p:cNvPr id="1269" name="Google Shape;1269;p28"/>
            <p:cNvSpPr/>
            <p:nvPr/>
          </p:nvSpPr>
          <p:spPr>
            <a:xfrm>
              <a:off x="2620874" y="3808361"/>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25 casos</a:t>
              </a:r>
              <a:endParaRPr sz="1200">
                <a:solidFill>
                  <a:schemeClr val="dk1"/>
                </a:solidFill>
                <a:latin typeface="Calibri"/>
                <a:ea typeface="Calibri"/>
                <a:cs typeface="Calibri"/>
                <a:sym typeface="Calibri"/>
              </a:endParaRPr>
            </a:p>
          </p:txBody>
        </p:sp>
      </p:grpSp>
      <p:grpSp>
        <p:nvGrpSpPr>
          <p:cNvPr id="1270" name="Google Shape;1270;p28"/>
          <p:cNvGrpSpPr/>
          <p:nvPr/>
        </p:nvGrpSpPr>
        <p:grpSpPr>
          <a:xfrm>
            <a:off x="3039937" y="950012"/>
            <a:ext cx="874090" cy="1522723"/>
            <a:chOff x="3826683" y="2822224"/>
            <a:chExt cx="874090" cy="1522723"/>
          </a:xfrm>
        </p:grpSpPr>
        <p:grpSp>
          <p:nvGrpSpPr>
            <p:cNvPr id="1271" name="Google Shape;1271;p28"/>
            <p:cNvGrpSpPr/>
            <p:nvPr/>
          </p:nvGrpSpPr>
          <p:grpSpPr>
            <a:xfrm>
              <a:off x="3826683" y="3446500"/>
              <a:ext cx="874090" cy="898447"/>
              <a:chOff x="2507826" y="3203848"/>
              <a:chExt cx="874090" cy="898447"/>
            </a:xfrm>
          </p:grpSpPr>
          <p:sp>
            <p:nvSpPr>
              <p:cNvPr id="1272" name="Google Shape;1272;p28"/>
              <p:cNvSpPr/>
              <p:nvPr/>
            </p:nvSpPr>
            <p:spPr>
              <a:xfrm>
                <a:off x="2507826" y="3472120"/>
                <a:ext cx="874090"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8,47%</a:t>
                </a:r>
                <a:endParaRPr b="1" sz="1600">
                  <a:solidFill>
                    <a:schemeClr val="dk1"/>
                  </a:solidFill>
                  <a:latin typeface="Arial Narrow"/>
                  <a:ea typeface="Arial Narrow"/>
                  <a:cs typeface="Arial Narrow"/>
                  <a:sym typeface="Arial Narrow"/>
                </a:endParaRPr>
              </a:p>
            </p:txBody>
          </p:sp>
          <p:sp>
            <p:nvSpPr>
              <p:cNvPr id="1273" name="Google Shape;1273;p28"/>
              <p:cNvSpPr/>
              <p:nvPr/>
            </p:nvSpPr>
            <p:spPr>
              <a:xfrm>
                <a:off x="2572704" y="3203848"/>
                <a:ext cx="71205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Migrante</a:t>
                </a:r>
                <a:endParaRPr b="1" sz="1200" u="sng">
                  <a:solidFill>
                    <a:srgbClr val="000000"/>
                  </a:solidFill>
                  <a:latin typeface="Arial Narrow"/>
                  <a:ea typeface="Arial Narrow"/>
                  <a:cs typeface="Arial Narrow"/>
                  <a:sym typeface="Arial Narrow"/>
                </a:endParaRPr>
              </a:p>
            </p:txBody>
          </p:sp>
          <p:sp>
            <p:nvSpPr>
              <p:cNvPr id="1274" name="Google Shape;1274;p28"/>
              <p:cNvSpPr/>
              <p:nvPr/>
            </p:nvSpPr>
            <p:spPr>
              <a:xfrm>
                <a:off x="2564283" y="3825296"/>
                <a:ext cx="7906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129 casos</a:t>
                </a:r>
                <a:endParaRPr sz="1200">
                  <a:solidFill>
                    <a:schemeClr val="dk1"/>
                  </a:solidFill>
                  <a:latin typeface="Calibri"/>
                  <a:ea typeface="Calibri"/>
                  <a:cs typeface="Calibri"/>
                  <a:sym typeface="Calibri"/>
                </a:endParaRPr>
              </a:p>
            </p:txBody>
          </p:sp>
        </p:grpSp>
        <p:pic>
          <p:nvPicPr>
            <p:cNvPr id="1275" name="Google Shape;1275;p28"/>
            <p:cNvPicPr preferRelativeResize="0"/>
            <p:nvPr/>
          </p:nvPicPr>
          <p:blipFill rotWithShape="1">
            <a:blip r:embed="rId8">
              <a:alphaModFix/>
            </a:blip>
            <a:srcRect b="0" l="0" r="0" t="0"/>
            <a:stretch/>
          </p:blipFill>
          <p:spPr>
            <a:xfrm>
              <a:off x="3945025" y="2822224"/>
              <a:ext cx="587628" cy="678570"/>
            </a:xfrm>
            <a:prstGeom prst="rect">
              <a:avLst/>
            </a:prstGeom>
            <a:noFill/>
            <a:ln>
              <a:noFill/>
            </a:ln>
          </p:spPr>
        </p:pic>
      </p:grpSp>
      <p:grpSp>
        <p:nvGrpSpPr>
          <p:cNvPr id="1276" name="Google Shape;1276;p28"/>
          <p:cNvGrpSpPr/>
          <p:nvPr/>
        </p:nvGrpSpPr>
        <p:grpSpPr>
          <a:xfrm>
            <a:off x="3914027" y="1550561"/>
            <a:ext cx="1275167" cy="891591"/>
            <a:chOff x="-177188" y="7086322"/>
            <a:chExt cx="1489900" cy="891591"/>
          </a:xfrm>
        </p:grpSpPr>
        <p:sp>
          <p:nvSpPr>
            <p:cNvPr id="1277" name="Google Shape;1277;p28"/>
            <p:cNvSpPr txBox="1"/>
            <p:nvPr/>
          </p:nvSpPr>
          <p:spPr>
            <a:xfrm>
              <a:off x="-177188" y="7086322"/>
              <a:ext cx="1489900"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Habitante de calle</a:t>
              </a:r>
              <a:endParaRPr/>
            </a:p>
          </p:txBody>
        </p:sp>
        <p:sp>
          <p:nvSpPr>
            <p:cNvPr id="1278" name="Google Shape;1278;p28"/>
            <p:cNvSpPr/>
            <p:nvPr/>
          </p:nvSpPr>
          <p:spPr>
            <a:xfrm>
              <a:off x="-7627" y="7363321"/>
              <a:ext cx="1067227"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2,30%</a:t>
              </a:r>
              <a:endParaRPr b="1" sz="1600">
                <a:solidFill>
                  <a:schemeClr val="dk1"/>
                </a:solidFill>
                <a:latin typeface="Arial Narrow"/>
                <a:ea typeface="Arial Narrow"/>
                <a:cs typeface="Arial Narrow"/>
                <a:sym typeface="Arial Narrow"/>
              </a:endParaRPr>
            </a:p>
          </p:txBody>
        </p:sp>
        <p:sp>
          <p:nvSpPr>
            <p:cNvPr id="1279" name="Google Shape;1279;p28"/>
            <p:cNvSpPr txBox="1"/>
            <p:nvPr/>
          </p:nvSpPr>
          <p:spPr>
            <a:xfrm>
              <a:off x="-90500" y="7700914"/>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35 casos</a:t>
              </a:r>
              <a:endParaRPr/>
            </a:p>
          </p:txBody>
        </p:sp>
      </p:grpSp>
      <p:grpSp>
        <p:nvGrpSpPr>
          <p:cNvPr id="1280" name="Google Shape;1280;p28"/>
          <p:cNvGrpSpPr/>
          <p:nvPr/>
        </p:nvGrpSpPr>
        <p:grpSpPr>
          <a:xfrm>
            <a:off x="2282181" y="528496"/>
            <a:ext cx="2722458" cy="436842"/>
            <a:chOff x="3060727" y="484500"/>
            <a:chExt cx="2369637" cy="436842"/>
          </a:xfrm>
        </p:grpSpPr>
        <p:sp>
          <p:nvSpPr>
            <p:cNvPr id="1281" name="Google Shape;1281;p28"/>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282" name="Google Shape;1282;p28"/>
            <p:cNvSpPr txBox="1"/>
            <p:nvPr/>
          </p:nvSpPr>
          <p:spPr>
            <a:xfrm>
              <a:off x="3060727" y="484500"/>
              <a:ext cx="2369636"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Poblaciones especiales</a:t>
              </a:r>
              <a:endParaRPr/>
            </a:p>
          </p:txBody>
        </p:sp>
      </p:grpSp>
      <p:grpSp>
        <p:nvGrpSpPr>
          <p:cNvPr id="1283" name="Google Shape;1283;p28"/>
          <p:cNvGrpSpPr/>
          <p:nvPr/>
        </p:nvGrpSpPr>
        <p:grpSpPr>
          <a:xfrm>
            <a:off x="5098921" y="528496"/>
            <a:ext cx="2129010" cy="1936247"/>
            <a:chOff x="616494" y="2584689"/>
            <a:chExt cx="2129010" cy="1936247"/>
          </a:xfrm>
        </p:grpSpPr>
        <p:grpSp>
          <p:nvGrpSpPr>
            <p:cNvPr id="1284" name="Google Shape;1284;p28"/>
            <p:cNvGrpSpPr/>
            <p:nvPr/>
          </p:nvGrpSpPr>
          <p:grpSpPr>
            <a:xfrm>
              <a:off x="616494" y="2934239"/>
              <a:ext cx="1152880" cy="1582804"/>
              <a:chOff x="3115290" y="1227775"/>
              <a:chExt cx="1152880" cy="1582804"/>
            </a:xfrm>
          </p:grpSpPr>
          <p:grpSp>
            <p:nvGrpSpPr>
              <p:cNvPr id="1285" name="Google Shape;1285;p28"/>
              <p:cNvGrpSpPr/>
              <p:nvPr/>
            </p:nvGrpSpPr>
            <p:grpSpPr>
              <a:xfrm>
                <a:off x="3115290" y="1951748"/>
                <a:ext cx="1152880" cy="858831"/>
                <a:chOff x="3744466" y="1301912"/>
                <a:chExt cx="1152880" cy="858831"/>
              </a:xfrm>
            </p:grpSpPr>
            <p:sp>
              <p:nvSpPr>
                <p:cNvPr id="1286" name="Google Shape;1286;p28"/>
                <p:cNvSpPr/>
                <p:nvPr/>
              </p:nvSpPr>
              <p:spPr>
                <a:xfrm>
                  <a:off x="3912519" y="1553220"/>
                  <a:ext cx="740068"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0,6%</a:t>
                  </a:r>
                  <a:endParaRPr/>
                </a:p>
              </p:txBody>
            </p:sp>
            <p:sp>
              <p:nvSpPr>
                <p:cNvPr id="1287" name="Google Shape;1287;p28"/>
                <p:cNvSpPr/>
                <p:nvPr/>
              </p:nvSpPr>
              <p:spPr>
                <a:xfrm>
                  <a:off x="3744466" y="1301912"/>
                  <a:ext cx="115288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Afrocolombiano</a:t>
                  </a:r>
                  <a:endParaRPr b="1" sz="1200" u="sng">
                    <a:solidFill>
                      <a:srgbClr val="000000"/>
                    </a:solidFill>
                    <a:latin typeface="Arial Narrow"/>
                    <a:ea typeface="Arial Narrow"/>
                    <a:cs typeface="Arial Narrow"/>
                    <a:sym typeface="Arial Narrow"/>
                  </a:endParaRPr>
                </a:p>
              </p:txBody>
            </p:sp>
            <p:sp>
              <p:nvSpPr>
                <p:cNvPr id="1288" name="Google Shape;1288;p28"/>
                <p:cNvSpPr/>
                <p:nvPr/>
              </p:nvSpPr>
              <p:spPr>
                <a:xfrm>
                  <a:off x="3957784" y="1883744"/>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9 casos</a:t>
                  </a:r>
                  <a:endParaRPr sz="1200">
                    <a:solidFill>
                      <a:schemeClr val="dk1"/>
                    </a:solidFill>
                    <a:latin typeface="Calibri"/>
                    <a:ea typeface="Calibri"/>
                    <a:cs typeface="Calibri"/>
                    <a:sym typeface="Calibri"/>
                  </a:endParaRPr>
                </a:p>
              </p:txBody>
            </p:sp>
          </p:grpSp>
          <p:pic>
            <p:nvPicPr>
              <p:cNvPr id="1289" name="Google Shape;1289;p28"/>
              <p:cNvPicPr preferRelativeResize="0"/>
              <p:nvPr/>
            </p:nvPicPr>
            <p:blipFill rotWithShape="1">
              <a:blip r:embed="rId6">
                <a:alphaModFix/>
              </a:blip>
              <a:srcRect b="0" l="59057" r="25145" t="8806"/>
              <a:stretch/>
            </p:blipFill>
            <p:spPr>
              <a:xfrm>
                <a:off x="3328608" y="1227775"/>
                <a:ext cx="750627" cy="775969"/>
              </a:xfrm>
              <a:prstGeom prst="rect">
                <a:avLst/>
              </a:prstGeom>
              <a:noFill/>
              <a:ln>
                <a:noFill/>
              </a:ln>
            </p:spPr>
          </p:pic>
        </p:grpSp>
        <p:grpSp>
          <p:nvGrpSpPr>
            <p:cNvPr id="1290" name="Google Shape;1290;p28"/>
            <p:cNvGrpSpPr/>
            <p:nvPr/>
          </p:nvGrpSpPr>
          <p:grpSpPr>
            <a:xfrm>
              <a:off x="1768955" y="3641012"/>
              <a:ext cx="976549" cy="879924"/>
              <a:chOff x="5272675" y="1274868"/>
              <a:chExt cx="976549" cy="879924"/>
            </a:xfrm>
          </p:grpSpPr>
          <p:sp>
            <p:nvSpPr>
              <p:cNvPr id="1291" name="Google Shape;1291;p28"/>
              <p:cNvSpPr/>
              <p:nvPr/>
            </p:nvSpPr>
            <p:spPr>
              <a:xfrm>
                <a:off x="5410067" y="1561312"/>
                <a:ext cx="740068"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0,1%</a:t>
                </a:r>
                <a:endParaRPr/>
              </a:p>
            </p:txBody>
          </p:sp>
          <p:sp>
            <p:nvSpPr>
              <p:cNvPr id="1292" name="Google Shape;1292;p28"/>
              <p:cNvSpPr/>
              <p:nvPr/>
            </p:nvSpPr>
            <p:spPr>
              <a:xfrm>
                <a:off x="5272675" y="1274868"/>
                <a:ext cx="97654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Rom - Gitano</a:t>
                </a:r>
                <a:endParaRPr b="1" sz="1200" u="sng">
                  <a:solidFill>
                    <a:srgbClr val="000000"/>
                  </a:solidFill>
                  <a:latin typeface="Arial Narrow"/>
                  <a:ea typeface="Arial Narrow"/>
                  <a:cs typeface="Arial Narrow"/>
                  <a:sym typeface="Arial Narrow"/>
                </a:endParaRPr>
              </a:p>
            </p:txBody>
          </p:sp>
          <p:sp>
            <p:nvSpPr>
              <p:cNvPr id="1293" name="Google Shape;1293;p28"/>
              <p:cNvSpPr/>
              <p:nvPr/>
            </p:nvSpPr>
            <p:spPr>
              <a:xfrm>
                <a:off x="5502063" y="1877793"/>
                <a:ext cx="57900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 caso</a:t>
                </a:r>
                <a:endParaRPr sz="1200">
                  <a:solidFill>
                    <a:schemeClr val="dk1"/>
                  </a:solidFill>
                  <a:latin typeface="Calibri"/>
                  <a:ea typeface="Calibri"/>
                  <a:cs typeface="Calibri"/>
                  <a:sym typeface="Calibri"/>
                </a:endParaRPr>
              </a:p>
            </p:txBody>
          </p:sp>
        </p:grpSp>
        <p:grpSp>
          <p:nvGrpSpPr>
            <p:cNvPr id="1294" name="Google Shape;1294;p28"/>
            <p:cNvGrpSpPr/>
            <p:nvPr/>
          </p:nvGrpSpPr>
          <p:grpSpPr>
            <a:xfrm>
              <a:off x="734175" y="2584689"/>
              <a:ext cx="1847617" cy="436842"/>
              <a:chOff x="3060727" y="484500"/>
              <a:chExt cx="2369636" cy="436842"/>
            </a:xfrm>
          </p:grpSpPr>
          <p:sp>
            <p:nvSpPr>
              <p:cNvPr id="1295" name="Google Shape;1295;p28"/>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296" name="Google Shape;1296;p28"/>
              <p:cNvSpPr txBox="1"/>
              <p:nvPr/>
            </p:nvSpPr>
            <p:spPr>
              <a:xfrm>
                <a:off x="3600450" y="484500"/>
                <a:ext cx="1477125"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Etnia</a:t>
                </a:r>
                <a:endParaRPr/>
              </a:p>
            </p:txBody>
          </p:sp>
        </p:grpSp>
      </p:grpSp>
      <p:pic>
        <p:nvPicPr>
          <p:cNvPr id="1297" name="Google Shape;1297;p28"/>
          <p:cNvPicPr preferRelativeResize="0"/>
          <p:nvPr/>
        </p:nvPicPr>
        <p:blipFill rotWithShape="1">
          <a:blip r:embed="rId9">
            <a:alphaModFix/>
          </a:blip>
          <a:srcRect b="0" l="0" r="0" t="0"/>
          <a:stretch/>
        </p:blipFill>
        <p:spPr>
          <a:xfrm>
            <a:off x="6487755" y="930627"/>
            <a:ext cx="503801" cy="677030"/>
          </a:xfrm>
          <a:prstGeom prst="rect">
            <a:avLst/>
          </a:prstGeom>
          <a:noFill/>
          <a:ln>
            <a:noFill/>
          </a:ln>
        </p:spPr>
      </p:pic>
      <p:pic>
        <p:nvPicPr>
          <p:cNvPr id="1298" name="Google Shape;1298;p28"/>
          <p:cNvPicPr preferRelativeResize="0"/>
          <p:nvPr/>
        </p:nvPicPr>
        <p:blipFill rotWithShape="1">
          <a:blip r:embed="rId10">
            <a:alphaModFix/>
          </a:blip>
          <a:srcRect b="0" l="0" r="0" t="0"/>
          <a:stretch/>
        </p:blipFill>
        <p:spPr>
          <a:xfrm>
            <a:off x="3849300" y="930961"/>
            <a:ext cx="1203640" cy="716671"/>
          </a:xfrm>
          <a:prstGeom prst="rect">
            <a:avLst/>
          </a:prstGeom>
          <a:noFill/>
          <a:ln>
            <a:noFill/>
          </a:ln>
        </p:spPr>
      </p:pic>
      <p:sp>
        <p:nvSpPr>
          <p:cNvPr id="1299" name="Google Shape;1299;p28"/>
          <p:cNvSpPr/>
          <p:nvPr/>
        </p:nvSpPr>
        <p:spPr>
          <a:xfrm>
            <a:off x="-20700" y="8836223"/>
            <a:ext cx="721601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Figura. Mapa temático de proporción de casos VIH. Medellín, a Periodo epidemiológico 10 acumulado  de  2022. </a:t>
            </a:r>
            <a:endParaRPr/>
          </a:p>
        </p:txBody>
      </p:sp>
      <p:pic>
        <p:nvPicPr>
          <p:cNvPr descr="C:\Users\1037613764\Documents\Boletines\Mapas período 10\VIH_P10.jpg" id="1300" name="Google Shape;1300;p28"/>
          <p:cNvPicPr preferRelativeResize="0"/>
          <p:nvPr/>
        </p:nvPicPr>
        <p:blipFill rotWithShape="1">
          <a:blip r:embed="rId11">
            <a:alphaModFix/>
          </a:blip>
          <a:srcRect b="0" l="0" r="0" t="0"/>
          <a:stretch/>
        </p:blipFill>
        <p:spPr>
          <a:xfrm>
            <a:off x="582550" y="4932039"/>
            <a:ext cx="6444407" cy="392826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4" name="Shape 1304"/>
        <p:cNvGrpSpPr/>
        <p:nvPr/>
      </p:nvGrpSpPr>
      <p:grpSpPr>
        <a:xfrm>
          <a:off x="0" y="0"/>
          <a:ext cx="0" cy="0"/>
          <a:chOff x="0" y="0"/>
          <a:chExt cx="0" cy="0"/>
        </a:xfrm>
      </p:grpSpPr>
      <p:sp>
        <p:nvSpPr>
          <p:cNvPr id="1305" name="Google Shape;1305;p29"/>
          <p:cNvSpPr/>
          <p:nvPr/>
        </p:nvSpPr>
        <p:spPr>
          <a:xfrm>
            <a:off x="116253" y="2843808"/>
            <a:ext cx="3600449" cy="5078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9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900">
                <a:solidFill>
                  <a:schemeClr val="dk1"/>
                </a:solidFill>
                <a:latin typeface="Arial Narrow"/>
                <a:ea typeface="Arial Narrow"/>
                <a:cs typeface="Arial Narrow"/>
                <a:sym typeface="Arial Narrow"/>
              </a:rPr>
              <a:t>Tabla. Distribución de pruebas realizadas en diagnóstico VIH, a Periodo epidemiológico 10  de 2022. </a:t>
            </a:r>
            <a:endParaRPr/>
          </a:p>
        </p:txBody>
      </p:sp>
      <p:sp>
        <p:nvSpPr>
          <p:cNvPr id="1306" name="Google Shape;1306;p29"/>
          <p:cNvSpPr/>
          <p:nvPr/>
        </p:nvSpPr>
        <p:spPr>
          <a:xfrm>
            <a:off x="3950845" y="2699792"/>
            <a:ext cx="3105989" cy="5078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9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900">
                <a:solidFill>
                  <a:schemeClr val="dk1"/>
                </a:solidFill>
                <a:latin typeface="Arial Narrow"/>
                <a:ea typeface="Arial Narrow"/>
                <a:cs typeface="Arial Narrow"/>
                <a:sym typeface="Arial Narrow"/>
              </a:rPr>
              <a:t>Tabla. Distribución de estado Clínico en diagnóstico VIH, a Periodo epidemiológico 10  de 2022. </a:t>
            </a:r>
            <a:endParaRPr/>
          </a:p>
        </p:txBody>
      </p:sp>
      <p:sp>
        <p:nvSpPr>
          <p:cNvPr id="1307" name="Google Shape;1307;p29"/>
          <p:cNvSpPr/>
          <p:nvPr/>
        </p:nvSpPr>
        <p:spPr>
          <a:xfrm>
            <a:off x="-2" y="-6499"/>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308" name="Google Shape;1308;p29"/>
          <p:cNvGrpSpPr/>
          <p:nvPr/>
        </p:nvGrpSpPr>
        <p:grpSpPr>
          <a:xfrm>
            <a:off x="30478" y="107029"/>
            <a:ext cx="5655484" cy="276999"/>
            <a:chOff x="2448322" y="74775"/>
            <a:chExt cx="5655484" cy="276999"/>
          </a:xfrm>
        </p:grpSpPr>
        <p:sp>
          <p:nvSpPr>
            <p:cNvPr id="1309" name="Google Shape;1309;p29"/>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310" name="Google Shape;1310;p29"/>
            <p:cNvCxnSpPr>
              <a:stCxn id="1309"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311" name="Google Shape;1311;p29"/>
            <p:cNvSpPr txBox="1"/>
            <p:nvPr/>
          </p:nvSpPr>
          <p:spPr>
            <a:xfrm>
              <a:off x="3302538" y="74775"/>
              <a:ext cx="480126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especificas del comportamiento del evento y curso de vida</a:t>
              </a:r>
              <a:endParaRPr/>
            </a:p>
          </p:txBody>
        </p:sp>
      </p:grpSp>
      <p:sp>
        <p:nvSpPr>
          <p:cNvPr id="1312" name="Google Shape;1312;p29"/>
          <p:cNvSpPr/>
          <p:nvPr/>
        </p:nvSpPr>
        <p:spPr>
          <a:xfrm>
            <a:off x="1368202" y="5699447"/>
            <a:ext cx="4680520" cy="3847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9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000">
                <a:solidFill>
                  <a:schemeClr val="dk1"/>
                </a:solidFill>
                <a:latin typeface="Arial Narrow"/>
                <a:ea typeface="Arial Narrow"/>
                <a:cs typeface="Arial Narrow"/>
                <a:sym typeface="Arial Narrow"/>
              </a:rPr>
              <a:t>Figura. Curso de vida de los casos notificados de VIH. Periodo epidemiológico 10. 2022. </a:t>
            </a:r>
            <a:endParaRPr/>
          </a:p>
        </p:txBody>
      </p:sp>
      <p:sp>
        <p:nvSpPr>
          <p:cNvPr id="1313" name="Google Shape;1313;p29"/>
          <p:cNvSpPr/>
          <p:nvPr/>
        </p:nvSpPr>
        <p:spPr>
          <a:xfrm>
            <a:off x="945068" y="8731026"/>
            <a:ext cx="4680520" cy="3847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9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000">
                <a:solidFill>
                  <a:schemeClr val="dk1"/>
                </a:solidFill>
                <a:latin typeface="Arial Narrow"/>
                <a:ea typeface="Arial Narrow"/>
                <a:cs typeface="Arial Narrow"/>
                <a:sym typeface="Arial Narrow"/>
              </a:rPr>
              <a:t>Figura. Mecanismo probable de transmisión de VIH. Periodo epidemiológico 10.  2022. </a:t>
            </a:r>
            <a:endParaRPr/>
          </a:p>
        </p:txBody>
      </p:sp>
      <p:graphicFrame>
        <p:nvGraphicFramePr>
          <p:cNvPr id="1314" name="Google Shape;1314;p29"/>
          <p:cNvGraphicFramePr/>
          <p:nvPr/>
        </p:nvGraphicFramePr>
        <p:xfrm>
          <a:off x="-95039" y="497557"/>
          <a:ext cx="3803501" cy="2489284"/>
        </p:xfrm>
        <a:graphic>
          <a:graphicData uri="http://schemas.openxmlformats.org/drawingml/2006/chart">
            <c:chart r:id="rId3"/>
          </a:graphicData>
        </a:graphic>
      </p:graphicFrame>
      <p:graphicFrame>
        <p:nvGraphicFramePr>
          <p:cNvPr id="1315" name="Google Shape;1315;p29"/>
          <p:cNvGraphicFramePr/>
          <p:nvPr/>
        </p:nvGraphicFramePr>
        <p:xfrm>
          <a:off x="3716703" y="497557"/>
          <a:ext cx="3484196" cy="2346251"/>
        </p:xfrm>
        <a:graphic>
          <a:graphicData uri="http://schemas.openxmlformats.org/drawingml/2006/chart">
            <c:chart r:id="rId4"/>
          </a:graphicData>
        </a:graphic>
      </p:graphicFrame>
      <p:graphicFrame>
        <p:nvGraphicFramePr>
          <p:cNvPr id="1316" name="Google Shape;1316;p29"/>
          <p:cNvGraphicFramePr/>
          <p:nvPr/>
        </p:nvGraphicFramePr>
        <p:xfrm>
          <a:off x="884694" y="3357369"/>
          <a:ext cx="5241372" cy="2348826"/>
        </p:xfrm>
        <a:graphic>
          <a:graphicData uri="http://schemas.openxmlformats.org/drawingml/2006/chart">
            <c:chart r:id="rId5"/>
          </a:graphicData>
        </a:graphic>
      </p:graphicFrame>
      <p:graphicFrame>
        <p:nvGraphicFramePr>
          <p:cNvPr id="1317" name="Google Shape;1317;p29"/>
          <p:cNvGraphicFramePr/>
          <p:nvPr/>
        </p:nvGraphicFramePr>
        <p:xfrm>
          <a:off x="925621" y="6156176"/>
          <a:ext cx="5328592" cy="2646858"/>
        </p:xfrm>
        <a:graphic>
          <a:graphicData uri="http://schemas.openxmlformats.org/drawingml/2006/chart">
            <c:chart r:id="rId6"/>
          </a:graphicData>
        </a:graphic>
      </p:graphicFrame>
      <p:sp>
        <p:nvSpPr>
          <p:cNvPr id="1318" name="Google Shape;1318;p29"/>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29</a:t>
            </a:r>
            <a:endParaRPr b="1" sz="1050">
              <a:solidFill>
                <a:schemeClr val="dk1"/>
              </a:solidFill>
              <a:latin typeface="Arial Narrow"/>
              <a:ea typeface="Arial Narrow"/>
              <a:cs typeface="Arial Narrow"/>
              <a:sym typeface="Arial Narrow"/>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3"/>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3</a:t>
            </a:r>
            <a:endParaRPr/>
          </a:p>
        </p:txBody>
      </p:sp>
      <p:sp>
        <p:nvSpPr>
          <p:cNvPr id="117" name="Google Shape;117;p3"/>
          <p:cNvSpPr txBox="1"/>
          <p:nvPr>
            <p:ph type="title"/>
          </p:nvPr>
        </p:nvSpPr>
        <p:spPr>
          <a:xfrm>
            <a:off x="205739" y="2937799"/>
            <a:ext cx="6727831" cy="432048"/>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2000"/>
              <a:buFont typeface="Arial Narrow"/>
              <a:buNone/>
            </a:pPr>
            <a:r>
              <a:rPr b="1" lang="es-ES" sz="2000">
                <a:latin typeface="Arial Narrow"/>
                <a:ea typeface="Arial Narrow"/>
                <a:cs typeface="Arial Narrow"/>
                <a:sym typeface="Arial Narrow"/>
              </a:rPr>
              <a:t>Contenido</a:t>
            </a:r>
            <a:endParaRPr/>
          </a:p>
        </p:txBody>
      </p:sp>
      <p:grpSp>
        <p:nvGrpSpPr>
          <p:cNvPr id="118" name="Google Shape;118;p3"/>
          <p:cNvGrpSpPr/>
          <p:nvPr/>
        </p:nvGrpSpPr>
        <p:grpSpPr>
          <a:xfrm>
            <a:off x="0" y="107504"/>
            <a:ext cx="7200898" cy="1987144"/>
            <a:chOff x="0" y="14519"/>
            <a:chExt cx="7200898" cy="2078230"/>
          </a:xfrm>
        </p:grpSpPr>
        <p:sp>
          <p:nvSpPr>
            <p:cNvPr id="119" name="Google Shape;119;p3"/>
            <p:cNvSpPr txBox="1"/>
            <p:nvPr/>
          </p:nvSpPr>
          <p:spPr>
            <a:xfrm>
              <a:off x="1162804" y="992927"/>
              <a:ext cx="2734310" cy="62674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Boletín de Periodo Epidemiológico Medellín </a:t>
              </a: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pic>
          <p:nvPicPr>
            <p:cNvPr id="120" name="Google Shape;120;p3"/>
            <p:cNvPicPr preferRelativeResize="0"/>
            <p:nvPr/>
          </p:nvPicPr>
          <p:blipFill rotWithShape="1">
            <a:blip r:embed="rId3">
              <a:alphaModFix/>
            </a:blip>
            <a:srcRect b="0" l="0" r="0" t="0"/>
            <a:stretch/>
          </p:blipFill>
          <p:spPr>
            <a:xfrm>
              <a:off x="4752578" y="321103"/>
              <a:ext cx="2448320" cy="1771646"/>
            </a:xfrm>
            <a:prstGeom prst="rect">
              <a:avLst/>
            </a:prstGeom>
            <a:noFill/>
            <a:ln>
              <a:noFill/>
            </a:ln>
          </p:spPr>
        </p:pic>
        <p:sp>
          <p:nvSpPr>
            <p:cNvPr id="121" name="Google Shape;121;p3"/>
            <p:cNvSpPr txBox="1"/>
            <p:nvPr/>
          </p:nvSpPr>
          <p:spPr>
            <a:xfrm>
              <a:off x="0" y="14519"/>
              <a:ext cx="4536554" cy="99694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3200">
                  <a:solidFill>
                    <a:srgbClr val="00B050"/>
                  </a:solidFill>
                  <a:latin typeface="Arial Narrow"/>
                  <a:ea typeface="Arial Narrow"/>
                  <a:cs typeface="Arial Narrow"/>
                  <a:sym typeface="Arial Narrow"/>
                </a:rPr>
                <a:t>Secretaría de Salud de Medellín</a:t>
              </a: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grpSp>
      <p:sp>
        <p:nvSpPr>
          <p:cNvPr id="122" name="Google Shape;122;p3"/>
          <p:cNvSpPr txBox="1"/>
          <p:nvPr/>
        </p:nvSpPr>
        <p:spPr>
          <a:xfrm>
            <a:off x="576114" y="1684583"/>
            <a:ext cx="3598545" cy="45148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800">
                <a:solidFill>
                  <a:srgbClr val="000000"/>
                </a:solidFill>
                <a:latin typeface="Arial Narrow"/>
                <a:ea typeface="Arial Narrow"/>
                <a:cs typeface="Arial Narrow"/>
                <a:sym typeface="Arial Narrow"/>
              </a:rPr>
              <a:t>Programa Vigilancia Epidemiológica – Subsecretaría de Salud Pública</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b="1" lang="es-ES" sz="800">
                <a:solidFill>
                  <a:srgbClr val="000000"/>
                </a:solidFill>
                <a:latin typeface="Arial Narrow"/>
                <a:ea typeface="Arial Narrow"/>
                <a:cs typeface="Arial Narrow"/>
                <a:sym typeface="Arial Narrow"/>
              </a:rPr>
              <a:t>Periodo epidemiológico 10 de 2022 - Reporte Semanas 1 a 40 (Hasta octubre 07 de 2022)</a:t>
            </a:r>
            <a:endParaRPr sz="1200">
              <a:solidFill>
                <a:schemeClr val="dk1"/>
              </a:solidFill>
              <a:latin typeface="Times New Roman"/>
              <a:ea typeface="Times New Roman"/>
              <a:cs typeface="Times New Roman"/>
              <a:sym typeface="Times New Roman"/>
            </a:endParaRPr>
          </a:p>
        </p:txBody>
      </p:sp>
      <p:graphicFrame>
        <p:nvGraphicFramePr>
          <p:cNvPr id="123" name="Google Shape;123;p3"/>
          <p:cNvGraphicFramePr/>
          <p:nvPr/>
        </p:nvGraphicFramePr>
        <p:xfrm>
          <a:off x="288082" y="3347864"/>
          <a:ext cx="3000000" cy="3000000"/>
        </p:xfrm>
        <a:graphic>
          <a:graphicData uri="http://schemas.openxmlformats.org/drawingml/2006/table">
            <a:tbl>
              <a:tblPr>
                <a:noFill/>
                <a:tableStyleId>{FDE70AE9-DB4B-45ED-AE27-79CD70ADB618}</a:tableStyleId>
              </a:tblPr>
              <a:tblGrid>
                <a:gridCol w="2966575"/>
                <a:gridCol w="2966575"/>
                <a:gridCol w="712350"/>
              </a:tblGrid>
              <a:tr h="212875">
                <a:tc gridSpan="2">
                  <a:txBody>
                    <a:bodyPr/>
                    <a:lstStyle/>
                    <a:p>
                      <a:pPr indent="0" lvl="0" marL="0" marR="0" rtl="0" algn="l">
                        <a:lnSpc>
                          <a:spcPct val="100000"/>
                        </a:lnSpc>
                        <a:spcBef>
                          <a:spcPts val="0"/>
                        </a:spcBef>
                        <a:spcAft>
                          <a:spcPts val="0"/>
                        </a:spcAft>
                        <a:buClr>
                          <a:schemeClr val="dk1"/>
                        </a:buClr>
                        <a:buSzPts val="1100"/>
                        <a:buFont typeface="Arial Narrow"/>
                        <a:buNone/>
                      </a:pPr>
                      <a:r>
                        <a:rPr b="1" lang="es-ES" sz="1100">
                          <a:solidFill>
                            <a:schemeClr val="dk1"/>
                          </a:solidFill>
                          <a:latin typeface="Arial Narrow"/>
                          <a:ea typeface="Arial Narrow"/>
                          <a:cs typeface="Arial Narrow"/>
                          <a:sym typeface="Arial Narrow"/>
                        </a:rPr>
                        <a:t>Infección respiratoria aguda IRA-Consulta ambulatoria</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18</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12875">
                <a:tc gridSpan="2">
                  <a:txBody>
                    <a:bodyPr/>
                    <a:lstStyle/>
                    <a:p>
                      <a:pPr indent="0" lvl="0" marL="0" marR="0" rtl="0" algn="l">
                        <a:lnSpc>
                          <a:spcPct val="100000"/>
                        </a:lnSpc>
                        <a:spcBef>
                          <a:spcPts val="0"/>
                        </a:spcBef>
                        <a:spcAft>
                          <a:spcPts val="0"/>
                        </a:spcAft>
                        <a:buClr>
                          <a:schemeClr val="dk1"/>
                        </a:buClr>
                        <a:buSzPts val="1100"/>
                        <a:buFont typeface="Arial Narrow"/>
                        <a:buNone/>
                      </a:pPr>
                      <a:r>
                        <a:rPr b="1" lang="es-ES" sz="1100">
                          <a:solidFill>
                            <a:schemeClr val="dk1"/>
                          </a:solidFill>
                          <a:latin typeface="Arial Narrow"/>
                          <a:ea typeface="Arial Narrow"/>
                          <a:cs typeface="Arial Narrow"/>
                          <a:sym typeface="Arial Narrow"/>
                        </a:rPr>
                        <a:t>Infección respiratoria aguda IRA</a:t>
                      </a:r>
                      <a:r>
                        <a:rPr b="1" i="0" lang="es-ES" sz="1100" u="none" strike="noStrike">
                          <a:solidFill>
                            <a:schemeClr val="dk1"/>
                          </a:solidFill>
                          <a:latin typeface="Arial Narrow"/>
                          <a:ea typeface="Arial Narrow"/>
                          <a:cs typeface="Arial Narrow"/>
                          <a:sym typeface="Arial Narrow"/>
                        </a:rPr>
                        <a:t>-Hospitalizados</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19</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12875">
                <a:tc gridSpan="2">
                  <a:txBody>
                    <a:bodyPr/>
                    <a:lstStyle/>
                    <a:p>
                      <a:pPr indent="0" lvl="0" marL="0" marR="0" rtl="0" algn="l">
                        <a:lnSpc>
                          <a:spcPct val="100000"/>
                        </a:lnSpc>
                        <a:spcBef>
                          <a:spcPts val="0"/>
                        </a:spcBef>
                        <a:spcAft>
                          <a:spcPts val="0"/>
                        </a:spcAft>
                        <a:buClr>
                          <a:schemeClr val="dk1"/>
                        </a:buClr>
                        <a:buSzPts val="1100"/>
                        <a:buFont typeface="Arial Narrow"/>
                        <a:buNone/>
                      </a:pPr>
                      <a:r>
                        <a:rPr b="1" lang="es-ES" sz="1100">
                          <a:solidFill>
                            <a:schemeClr val="dk1"/>
                          </a:solidFill>
                          <a:latin typeface="Arial Narrow"/>
                          <a:ea typeface="Arial Narrow"/>
                          <a:cs typeface="Arial Narrow"/>
                          <a:sym typeface="Arial Narrow"/>
                        </a:rPr>
                        <a:t>Infección respiratoria aguda IRA</a:t>
                      </a:r>
                      <a:r>
                        <a:rPr b="1" i="0" lang="es-ES" sz="1100" u="none" strike="noStrike">
                          <a:solidFill>
                            <a:schemeClr val="dk1"/>
                          </a:solidFill>
                          <a:latin typeface="Arial Narrow"/>
                          <a:ea typeface="Arial Narrow"/>
                          <a:cs typeface="Arial Narrow"/>
                          <a:sym typeface="Arial Narrow"/>
                        </a:rPr>
                        <a:t>-Hospitalizados en UCI</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20</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1250">
                <a:tc gridSpan="2">
                  <a:txBody>
                    <a:bodyPr/>
                    <a:lstStyle/>
                    <a:p>
                      <a:pPr indent="0" lvl="0" marL="0" marR="0" rtl="0" algn="l">
                        <a:lnSpc>
                          <a:spcPct val="100000"/>
                        </a:lnSpc>
                        <a:spcBef>
                          <a:spcPts val="0"/>
                        </a:spcBef>
                        <a:spcAft>
                          <a:spcPts val="0"/>
                        </a:spcAft>
                        <a:buClr>
                          <a:schemeClr val="dk1"/>
                        </a:buClr>
                        <a:buSzPts val="1100"/>
                        <a:buFont typeface="Arial Narrow"/>
                        <a:buNone/>
                      </a:pPr>
                      <a:r>
                        <a:rPr b="1" lang="es-ES" sz="1100">
                          <a:solidFill>
                            <a:schemeClr val="dk1"/>
                          </a:solidFill>
                          <a:latin typeface="Arial Narrow"/>
                          <a:ea typeface="Arial Narrow"/>
                          <a:cs typeface="Arial Narrow"/>
                          <a:sym typeface="Arial Narrow"/>
                        </a:rPr>
                        <a:t>ESI – IRAG Centinela</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21</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4675">
                <a:tc gridSpan="2">
                  <a:txBody>
                    <a:bodyPr/>
                    <a:lstStyle/>
                    <a:p>
                      <a:pPr indent="0" lvl="0" marL="0" marR="0" rtl="0" algn="l">
                        <a:lnSpc>
                          <a:spcPct val="100000"/>
                        </a:lnSpc>
                        <a:spcBef>
                          <a:spcPts val="0"/>
                        </a:spcBef>
                        <a:spcAft>
                          <a:spcPts val="0"/>
                        </a:spcAft>
                        <a:buClr>
                          <a:schemeClr val="dk1"/>
                        </a:buClr>
                        <a:buSzPts val="1100"/>
                        <a:buFont typeface="Arial Narrow"/>
                        <a:buNone/>
                      </a:pPr>
                      <a:r>
                        <a:rPr b="1" lang="es-ES" sz="1100">
                          <a:solidFill>
                            <a:schemeClr val="dk1"/>
                          </a:solidFill>
                          <a:latin typeface="Arial Narrow"/>
                          <a:ea typeface="Arial Narrow"/>
                          <a:cs typeface="Arial Narrow"/>
                          <a:sym typeface="Arial Narrow"/>
                        </a:rPr>
                        <a:t>Infección Respiratoria Aguda Grave Inusitada</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23</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12875">
                <a:tc gridSpan="2">
                  <a:txBody>
                    <a:bodyPr/>
                    <a:lstStyle/>
                    <a:p>
                      <a:pPr indent="0" lvl="0" marL="0" marR="0" rtl="0" algn="l">
                        <a:lnSpc>
                          <a:spcPct val="100000"/>
                        </a:lnSpc>
                        <a:spcBef>
                          <a:spcPts val="0"/>
                        </a:spcBef>
                        <a:spcAft>
                          <a:spcPts val="0"/>
                        </a:spcAft>
                        <a:buClr>
                          <a:schemeClr val="dk1"/>
                        </a:buClr>
                        <a:buSzPts val="1100"/>
                        <a:buFont typeface="Arial Narrow"/>
                        <a:buNone/>
                      </a:pPr>
                      <a:r>
                        <a:rPr b="1" lang="es-ES" sz="1100">
                          <a:solidFill>
                            <a:schemeClr val="dk1"/>
                          </a:solidFill>
                          <a:latin typeface="Arial Narrow"/>
                          <a:ea typeface="Arial Narrow"/>
                          <a:cs typeface="Arial Narrow"/>
                          <a:sym typeface="Arial Narrow"/>
                        </a:rPr>
                        <a:t>Intento de suicidio</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24</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60075">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VIH</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Calibri"/>
                        <a:buNone/>
                      </a:pPr>
                      <a:r>
                        <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27</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39700">
                <a:tc gridSpan="2">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Mortalidad materna- MM</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30</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86675">
                <a:tc gridSpan="2">
                  <a:txBody>
                    <a:bodyPr/>
                    <a:lstStyle/>
                    <a:p>
                      <a:pPr indent="0" lvl="0" marL="0" marR="0" rtl="0" algn="l">
                        <a:lnSpc>
                          <a:spcPct val="100000"/>
                        </a:lnSpc>
                        <a:spcBef>
                          <a:spcPts val="0"/>
                        </a:spcBef>
                        <a:spcAft>
                          <a:spcPts val="0"/>
                        </a:spcAft>
                        <a:buClr>
                          <a:schemeClr val="dk1"/>
                        </a:buClr>
                        <a:buSzPts val="1100"/>
                        <a:buFont typeface="Arial Narrow"/>
                        <a:buNone/>
                      </a:pPr>
                      <a:r>
                        <a:rPr b="1" lang="es-ES" sz="1100">
                          <a:solidFill>
                            <a:schemeClr val="dk1"/>
                          </a:solidFill>
                          <a:latin typeface="Arial Narrow"/>
                          <a:ea typeface="Arial Narrow"/>
                          <a:cs typeface="Arial Narrow"/>
                          <a:sym typeface="Arial Narrow"/>
                        </a:rPr>
                        <a:t>Morbilidad materna extrema - MME</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31</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39700">
                <a:tc gridSpan="2">
                  <a:txBody>
                    <a:bodyPr/>
                    <a:lstStyle/>
                    <a:p>
                      <a:pPr indent="0" lvl="0" marL="0" marR="0" rtl="0" algn="l">
                        <a:lnSpc>
                          <a:spcPct val="100000"/>
                        </a:lnSpc>
                        <a:spcBef>
                          <a:spcPts val="0"/>
                        </a:spcBef>
                        <a:spcAft>
                          <a:spcPts val="0"/>
                        </a:spcAft>
                        <a:buClr>
                          <a:schemeClr val="dk1"/>
                        </a:buClr>
                        <a:buSzPts val="1100"/>
                        <a:buFont typeface="Arial Narrow"/>
                        <a:buNone/>
                      </a:pPr>
                      <a:r>
                        <a:rPr b="1" lang="es-ES" sz="1100">
                          <a:solidFill>
                            <a:schemeClr val="dk1"/>
                          </a:solidFill>
                          <a:latin typeface="Arial Narrow"/>
                          <a:ea typeface="Arial Narrow"/>
                          <a:cs typeface="Arial Narrow"/>
                          <a:sym typeface="Arial Narrow"/>
                        </a:rPr>
                        <a:t>Mortalidad perinatal y neonatal tardía MPNNT</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32</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39700">
                <a:tc gridSpan="2">
                  <a:txBody>
                    <a:bodyPr/>
                    <a:lstStyle/>
                    <a:p>
                      <a:pPr indent="0" lvl="0" marL="0" marR="0" rtl="0" algn="l">
                        <a:lnSpc>
                          <a:spcPct val="100000"/>
                        </a:lnSpc>
                        <a:spcBef>
                          <a:spcPts val="0"/>
                        </a:spcBef>
                        <a:spcAft>
                          <a:spcPts val="0"/>
                        </a:spcAft>
                        <a:buClr>
                          <a:schemeClr val="dk1"/>
                        </a:buClr>
                        <a:buSzPts val="1100"/>
                        <a:buFont typeface="Arial Narrow"/>
                        <a:buNone/>
                      </a:pPr>
                      <a:r>
                        <a:rPr b="1" lang="es-ES" sz="1100">
                          <a:solidFill>
                            <a:schemeClr val="dk1"/>
                          </a:solidFill>
                          <a:latin typeface="Arial Narrow"/>
                          <a:ea typeface="Arial Narrow"/>
                          <a:cs typeface="Arial Narrow"/>
                          <a:sym typeface="Arial Narrow"/>
                        </a:rPr>
                        <a:t>Sífilis Gestacional SG</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33</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39700">
                <a:tc gridSpan="2">
                  <a:txBody>
                    <a:bodyPr/>
                    <a:lstStyle/>
                    <a:p>
                      <a:pPr indent="0" lvl="0" marL="0" marR="0" rtl="0" algn="l">
                        <a:lnSpc>
                          <a:spcPct val="100000"/>
                        </a:lnSpc>
                        <a:spcBef>
                          <a:spcPts val="0"/>
                        </a:spcBef>
                        <a:spcAft>
                          <a:spcPts val="0"/>
                        </a:spcAft>
                        <a:buClr>
                          <a:schemeClr val="dk1"/>
                        </a:buClr>
                        <a:buSzPts val="1100"/>
                        <a:buFont typeface="Arial Narrow"/>
                        <a:buNone/>
                      </a:pPr>
                      <a:r>
                        <a:rPr b="1" lang="es-ES" sz="1100">
                          <a:solidFill>
                            <a:schemeClr val="dk1"/>
                          </a:solidFill>
                          <a:latin typeface="Arial Narrow"/>
                          <a:ea typeface="Arial Narrow"/>
                          <a:cs typeface="Arial Narrow"/>
                          <a:sym typeface="Arial Narrow"/>
                        </a:rPr>
                        <a:t>Sífilis Congénita  SC</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34</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65225">
                <a:tc gridSpan="2">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Gestantes con diagnóstico de VIH y Trasmisión Materno Infantil TMI de VIH.</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35</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39700">
                <a:tc gridSpan="2">
                  <a:txBody>
                    <a:bodyPr/>
                    <a:lstStyle/>
                    <a:p>
                      <a:pPr indent="0" lvl="0" marL="0" marR="0" rtl="0" algn="l">
                        <a:lnSpc>
                          <a:spcPct val="100000"/>
                        </a:lnSpc>
                        <a:spcBef>
                          <a:spcPts val="0"/>
                        </a:spcBef>
                        <a:spcAft>
                          <a:spcPts val="0"/>
                        </a:spcAft>
                        <a:buClr>
                          <a:schemeClr val="dk1"/>
                        </a:buClr>
                        <a:buSzPts val="1100"/>
                        <a:buFont typeface="Arial Narrow"/>
                        <a:buNone/>
                      </a:pPr>
                      <a:r>
                        <a:rPr b="1" lang="es-ES" sz="1100">
                          <a:solidFill>
                            <a:schemeClr val="dk1"/>
                          </a:solidFill>
                          <a:latin typeface="Arial Narrow"/>
                          <a:ea typeface="Arial Narrow"/>
                          <a:cs typeface="Arial Narrow"/>
                          <a:sym typeface="Arial Narrow"/>
                        </a:rPr>
                        <a:t>Gestantes con diagnóstico de Hepatitis B y Trasmisión Materno Infantil TMI de la Hepatitis B.</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36</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86675">
                <a:tc gridSpan="2">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Violencia de género e intrafamiliar</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37</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12875">
                <a:tc gridSpan="2">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Búsqueda Activa Institucional BAI</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41</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3" name="Shape 1323"/>
        <p:cNvGrpSpPr/>
        <p:nvPr/>
      </p:nvGrpSpPr>
      <p:grpSpPr>
        <a:xfrm>
          <a:off x="0" y="0"/>
          <a:ext cx="0" cy="0"/>
          <a:chOff x="0" y="0"/>
          <a:chExt cx="0" cy="0"/>
        </a:xfrm>
      </p:grpSpPr>
      <p:pic>
        <p:nvPicPr>
          <p:cNvPr id="1324" name="Google Shape;1324;p30"/>
          <p:cNvPicPr preferRelativeResize="0"/>
          <p:nvPr/>
        </p:nvPicPr>
        <p:blipFill rotWithShape="1">
          <a:blip r:embed="rId3">
            <a:alphaModFix/>
          </a:blip>
          <a:srcRect b="0" l="0" r="0" t="0"/>
          <a:stretch/>
        </p:blipFill>
        <p:spPr>
          <a:xfrm>
            <a:off x="1" y="-21028"/>
            <a:ext cx="2167808" cy="2845205"/>
          </a:xfrm>
          <a:prstGeom prst="rect">
            <a:avLst/>
          </a:prstGeom>
          <a:noFill/>
          <a:ln>
            <a:noFill/>
          </a:ln>
        </p:spPr>
      </p:pic>
      <p:pic>
        <p:nvPicPr>
          <p:cNvPr id="1325" name="Google Shape;1325;p30"/>
          <p:cNvPicPr preferRelativeResize="0"/>
          <p:nvPr/>
        </p:nvPicPr>
        <p:blipFill rotWithShape="1">
          <a:blip r:embed="rId4">
            <a:alphaModFix/>
          </a:blip>
          <a:srcRect b="0" l="0" r="0" t="51431"/>
          <a:stretch/>
        </p:blipFill>
        <p:spPr>
          <a:xfrm>
            <a:off x="-14283" y="2878765"/>
            <a:ext cx="2180731" cy="2724869"/>
          </a:xfrm>
          <a:prstGeom prst="rect">
            <a:avLst/>
          </a:prstGeom>
          <a:noFill/>
          <a:ln>
            <a:noFill/>
          </a:ln>
        </p:spPr>
      </p:pic>
      <p:sp>
        <p:nvSpPr>
          <p:cNvPr id="1326" name="Google Shape;1326;p30"/>
          <p:cNvSpPr txBox="1"/>
          <p:nvPr/>
        </p:nvSpPr>
        <p:spPr>
          <a:xfrm>
            <a:off x="-39943" y="766609"/>
            <a:ext cx="220775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10 - 2022</a:t>
            </a:r>
            <a:endParaRPr b="1" sz="1200">
              <a:solidFill>
                <a:schemeClr val="dk1"/>
              </a:solidFill>
              <a:latin typeface="Arial Narrow"/>
              <a:ea typeface="Arial Narrow"/>
              <a:cs typeface="Arial Narrow"/>
              <a:sym typeface="Arial Narrow"/>
            </a:endParaRPr>
          </a:p>
        </p:txBody>
      </p:sp>
      <p:grpSp>
        <p:nvGrpSpPr>
          <p:cNvPr id="1327" name="Google Shape;1327;p30"/>
          <p:cNvGrpSpPr/>
          <p:nvPr/>
        </p:nvGrpSpPr>
        <p:grpSpPr>
          <a:xfrm>
            <a:off x="179214" y="4122809"/>
            <a:ext cx="1892650" cy="666780"/>
            <a:chOff x="2397524" y="3214823"/>
            <a:chExt cx="4508500" cy="1235173"/>
          </a:xfrm>
        </p:grpSpPr>
        <p:pic>
          <p:nvPicPr>
            <p:cNvPr id="1328" name="Google Shape;1328;p30"/>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1329" name="Google Shape;1329;p30"/>
            <p:cNvSpPr txBox="1"/>
            <p:nvPr/>
          </p:nvSpPr>
          <p:spPr>
            <a:xfrm>
              <a:off x="3431283" y="3214823"/>
              <a:ext cx="1492699" cy="123517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000">
                  <a:solidFill>
                    <a:schemeClr val="dk1"/>
                  </a:solidFill>
                  <a:latin typeface="Arial Narrow"/>
                  <a:ea typeface="Arial Narrow"/>
                  <a:cs typeface="Arial Narrow"/>
                  <a:sym typeface="Arial Narrow"/>
                </a:rPr>
                <a:t>3 </a:t>
              </a:r>
              <a:r>
                <a:rPr b="1" lang="es-ES" sz="1600">
                  <a:solidFill>
                    <a:schemeClr val="dk1"/>
                  </a:solidFill>
                  <a:latin typeface="Arial Narrow"/>
                  <a:ea typeface="Arial Narrow"/>
                  <a:cs typeface="Arial Narrow"/>
                  <a:sym typeface="Arial Narrow"/>
                </a:rPr>
                <a:t>MMT</a:t>
              </a:r>
              <a:endParaRPr b="1" sz="1600">
                <a:solidFill>
                  <a:schemeClr val="dk1"/>
                </a:solidFill>
                <a:latin typeface="Arial Narrow"/>
                <a:ea typeface="Arial Narrow"/>
                <a:cs typeface="Arial Narrow"/>
                <a:sym typeface="Arial Narrow"/>
              </a:endParaRPr>
            </a:p>
          </p:txBody>
        </p:sp>
      </p:grpSp>
      <p:sp>
        <p:nvSpPr>
          <p:cNvPr id="1330" name="Google Shape;1330;p30"/>
          <p:cNvSpPr txBox="1"/>
          <p:nvPr/>
        </p:nvSpPr>
        <p:spPr>
          <a:xfrm>
            <a:off x="-52866" y="4799603"/>
            <a:ext cx="2220674"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Se presentó una </a:t>
            </a:r>
            <a:r>
              <a:rPr b="1" lang="es-ES" sz="1200">
                <a:solidFill>
                  <a:srgbClr val="00B050"/>
                </a:solidFill>
                <a:latin typeface="Arial Narrow"/>
                <a:ea typeface="Arial Narrow"/>
                <a:cs typeface="Arial Narrow"/>
                <a:sym typeface="Arial Narrow"/>
              </a:rPr>
              <a:t>disminución en un (1) caso</a:t>
            </a:r>
            <a:r>
              <a:rPr b="1" lang="es-ES" sz="1200">
                <a:solidFill>
                  <a:schemeClr val="dk1"/>
                </a:solidFill>
                <a:latin typeface="Arial Narrow"/>
                <a:ea typeface="Arial Narrow"/>
                <a:cs typeface="Arial Narrow"/>
                <a:sym typeface="Arial Narrow"/>
              </a:rPr>
              <a:t> respecto al mismo período del año anterior</a:t>
            </a:r>
            <a:endParaRPr b="1" sz="12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 </a:t>
            </a:r>
            <a:endParaRPr b="1" sz="1200">
              <a:solidFill>
                <a:schemeClr val="dk1"/>
              </a:solidFill>
              <a:latin typeface="Arial Narrow"/>
              <a:ea typeface="Arial Narrow"/>
              <a:cs typeface="Arial Narrow"/>
              <a:sym typeface="Arial Narrow"/>
            </a:endParaRPr>
          </a:p>
        </p:txBody>
      </p:sp>
      <p:grpSp>
        <p:nvGrpSpPr>
          <p:cNvPr id="1331" name="Google Shape;1331;p30"/>
          <p:cNvGrpSpPr/>
          <p:nvPr/>
        </p:nvGrpSpPr>
        <p:grpSpPr>
          <a:xfrm>
            <a:off x="2448322" y="74775"/>
            <a:ext cx="3446504" cy="276999"/>
            <a:chOff x="2448322" y="74775"/>
            <a:chExt cx="3446504" cy="276999"/>
          </a:xfrm>
        </p:grpSpPr>
        <p:sp>
          <p:nvSpPr>
            <p:cNvPr id="1332" name="Google Shape;1332;p30"/>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333" name="Google Shape;1333;p30"/>
            <p:cNvCxnSpPr>
              <a:stCxn id="1332"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334" name="Google Shape;1334;p30"/>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b="1" sz="1200">
                <a:solidFill>
                  <a:schemeClr val="dk1"/>
                </a:solidFill>
                <a:latin typeface="Arial Narrow"/>
                <a:ea typeface="Arial Narrow"/>
                <a:cs typeface="Arial Narrow"/>
                <a:sym typeface="Arial Narrow"/>
              </a:endParaRPr>
            </a:p>
          </p:txBody>
        </p:sp>
      </p:grpSp>
      <p:sp>
        <p:nvSpPr>
          <p:cNvPr id="1335" name="Google Shape;1335;p30"/>
          <p:cNvSpPr/>
          <p:nvPr/>
        </p:nvSpPr>
        <p:spPr>
          <a:xfrm>
            <a:off x="0" y="5549048"/>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336" name="Google Shape;1336;p30"/>
          <p:cNvGrpSpPr/>
          <p:nvPr/>
        </p:nvGrpSpPr>
        <p:grpSpPr>
          <a:xfrm>
            <a:off x="263756" y="5648928"/>
            <a:ext cx="3446504" cy="276999"/>
            <a:chOff x="2448322" y="74775"/>
            <a:chExt cx="3446504" cy="276999"/>
          </a:xfrm>
        </p:grpSpPr>
        <p:sp>
          <p:nvSpPr>
            <p:cNvPr id="1337" name="Google Shape;1337;p30"/>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338" name="Google Shape;1338;p30"/>
            <p:cNvCxnSpPr>
              <a:stCxn id="1337"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339" name="Google Shape;1339;p30"/>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 MM tempranas</a:t>
              </a:r>
              <a:endParaRPr b="1" sz="1200">
                <a:solidFill>
                  <a:schemeClr val="dk1"/>
                </a:solidFill>
                <a:latin typeface="Arial Narrow"/>
                <a:ea typeface="Arial Narrow"/>
                <a:cs typeface="Arial Narrow"/>
                <a:sym typeface="Arial Narrow"/>
              </a:endParaRPr>
            </a:p>
          </p:txBody>
        </p:sp>
      </p:grpSp>
      <p:sp>
        <p:nvSpPr>
          <p:cNvPr id="1340" name="Google Shape;1340;p30"/>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30</a:t>
            </a:r>
            <a:endParaRPr b="1" sz="1050">
              <a:solidFill>
                <a:schemeClr val="dk1"/>
              </a:solidFill>
              <a:latin typeface="Arial Narrow"/>
              <a:ea typeface="Arial Narrow"/>
              <a:cs typeface="Arial Narrow"/>
              <a:sym typeface="Arial Narrow"/>
            </a:endParaRPr>
          </a:p>
        </p:txBody>
      </p:sp>
      <p:sp>
        <p:nvSpPr>
          <p:cNvPr id="1341" name="Google Shape;1341;p30"/>
          <p:cNvSpPr txBox="1"/>
          <p:nvPr>
            <p:ph type="ctrTitle"/>
          </p:nvPr>
        </p:nvSpPr>
        <p:spPr>
          <a:xfrm>
            <a:off x="-29713" y="286011"/>
            <a:ext cx="2208885" cy="338554"/>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1600"/>
              <a:buFont typeface="Arial Narrow"/>
              <a:buNone/>
            </a:pPr>
            <a:r>
              <a:rPr b="1" lang="es-ES" sz="1600">
                <a:solidFill>
                  <a:srgbClr val="C00000"/>
                </a:solidFill>
                <a:latin typeface="Arial Narrow"/>
                <a:ea typeface="Arial Narrow"/>
                <a:cs typeface="Arial Narrow"/>
                <a:sym typeface="Arial Narrow"/>
              </a:rPr>
              <a:t>Mortalidad materna - MM</a:t>
            </a:r>
            <a:endParaRPr b="1" sz="1600">
              <a:solidFill>
                <a:srgbClr val="C00000"/>
              </a:solidFill>
              <a:latin typeface="Arial Narrow"/>
              <a:ea typeface="Arial Narrow"/>
              <a:cs typeface="Arial Narrow"/>
              <a:sym typeface="Arial Narrow"/>
            </a:endParaRPr>
          </a:p>
        </p:txBody>
      </p:sp>
      <p:grpSp>
        <p:nvGrpSpPr>
          <p:cNvPr id="1342" name="Google Shape;1342;p30"/>
          <p:cNvGrpSpPr/>
          <p:nvPr/>
        </p:nvGrpSpPr>
        <p:grpSpPr>
          <a:xfrm>
            <a:off x="2053097" y="6684285"/>
            <a:ext cx="757840" cy="646484"/>
            <a:chOff x="5227274" y="1274868"/>
            <a:chExt cx="757840" cy="646484"/>
          </a:xfrm>
        </p:grpSpPr>
        <p:sp>
          <p:nvSpPr>
            <p:cNvPr id="1343" name="Google Shape;1343;p30"/>
            <p:cNvSpPr/>
            <p:nvPr/>
          </p:nvSpPr>
          <p:spPr>
            <a:xfrm>
              <a:off x="5245046" y="1561312"/>
              <a:ext cx="740068"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a:t>
              </a:r>
              <a:endParaRPr b="1" sz="1600">
                <a:solidFill>
                  <a:schemeClr val="dk1"/>
                </a:solidFill>
                <a:latin typeface="Arial Narrow"/>
                <a:ea typeface="Arial Narrow"/>
                <a:cs typeface="Arial Narrow"/>
                <a:sym typeface="Arial Narrow"/>
              </a:endParaRPr>
            </a:p>
          </p:txBody>
        </p:sp>
        <p:sp>
          <p:nvSpPr>
            <p:cNvPr id="1344" name="Google Shape;1344;p30"/>
            <p:cNvSpPr/>
            <p:nvPr/>
          </p:nvSpPr>
          <p:spPr>
            <a:xfrm>
              <a:off x="5227274" y="1274868"/>
              <a:ext cx="70403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Indígena</a:t>
              </a:r>
              <a:endParaRPr b="1" sz="1200" u="sng">
                <a:solidFill>
                  <a:srgbClr val="000000"/>
                </a:solidFill>
                <a:latin typeface="Arial Narrow"/>
                <a:ea typeface="Arial Narrow"/>
                <a:cs typeface="Arial Narrow"/>
                <a:sym typeface="Arial Narrow"/>
              </a:endParaRPr>
            </a:p>
          </p:txBody>
        </p:sp>
      </p:grpSp>
      <p:pic>
        <p:nvPicPr>
          <p:cNvPr id="1345" name="Google Shape;1345;p30"/>
          <p:cNvPicPr preferRelativeResize="0"/>
          <p:nvPr/>
        </p:nvPicPr>
        <p:blipFill rotWithShape="1">
          <a:blip r:embed="rId6">
            <a:alphaModFix/>
          </a:blip>
          <a:srcRect b="0" l="86761" r="0" t="0"/>
          <a:stretch/>
        </p:blipFill>
        <p:spPr>
          <a:xfrm>
            <a:off x="2172100" y="6089341"/>
            <a:ext cx="537606" cy="670512"/>
          </a:xfrm>
          <a:prstGeom prst="rect">
            <a:avLst/>
          </a:prstGeom>
          <a:noFill/>
          <a:ln>
            <a:noFill/>
          </a:ln>
        </p:spPr>
      </p:pic>
      <p:pic>
        <p:nvPicPr>
          <p:cNvPr id="1346" name="Google Shape;1346;p30"/>
          <p:cNvPicPr preferRelativeResize="0"/>
          <p:nvPr/>
        </p:nvPicPr>
        <p:blipFill rotWithShape="1">
          <a:blip r:embed="rId7">
            <a:alphaModFix/>
          </a:blip>
          <a:srcRect b="0" l="0" r="0" t="0"/>
          <a:stretch/>
        </p:blipFill>
        <p:spPr>
          <a:xfrm>
            <a:off x="470011" y="6092824"/>
            <a:ext cx="942975" cy="771525"/>
          </a:xfrm>
          <a:prstGeom prst="rect">
            <a:avLst/>
          </a:prstGeom>
          <a:noFill/>
          <a:ln>
            <a:noFill/>
          </a:ln>
        </p:spPr>
      </p:pic>
      <p:grpSp>
        <p:nvGrpSpPr>
          <p:cNvPr id="1347" name="Google Shape;1347;p30"/>
          <p:cNvGrpSpPr/>
          <p:nvPr/>
        </p:nvGrpSpPr>
        <p:grpSpPr>
          <a:xfrm>
            <a:off x="116195" y="6707570"/>
            <a:ext cx="1720560" cy="877901"/>
            <a:chOff x="-36884" y="7072716"/>
            <a:chExt cx="1305446" cy="877901"/>
          </a:xfrm>
        </p:grpSpPr>
        <p:sp>
          <p:nvSpPr>
            <p:cNvPr id="1348" name="Google Shape;1348;p30"/>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Área de ocurrencia</a:t>
              </a:r>
              <a:endParaRPr b="1" sz="1200" u="sng">
                <a:solidFill>
                  <a:schemeClr val="dk1"/>
                </a:solidFill>
                <a:latin typeface="Arial Narrow"/>
                <a:ea typeface="Arial Narrow"/>
                <a:cs typeface="Arial Narrow"/>
                <a:sym typeface="Arial Narrow"/>
              </a:endParaRPr>
            </a:p>
          </p:txBody>
        </p:sp>
        <p:sp>
          <p:nvSpPr>
            <p:cNvPr id="1349" name="Google Shape;1349;p30"/>
            <p:cNvSpPr/>
            <p:nvPr/>
          </p:nvSpPr>
          <p:spPr>
            <a:xfrm>
              <a:off x="-14122" y="7363321"/>
              <a:ext cx="1282684"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Cabecera municipal</a:t>
              </a:r>
              <a:endParaRPr b="1" sz="12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100%</a:t>
              </a:r>
              <a:endParaRPr b="1" sz="1600">
                <a:solidFill>
                  <a:schemeClr val="dk1"/>
                </a:solidFill>
                <a:latin typeface="Arial Narrow"/>
                <a:ea typeface="Arial Narrow"/>
                <a:cs typeface="Arial Narrow"/>
                <a:sym typeface="Arial Narrow"/>
              </a:endParaRPr>
            </a:p>
          </p:txBody>
        </p:sp>
        <p:sp>
          <p:nvSpPr>
            <p:cNvPr id="1350" name="Google Shape;1350;p30"/>
            <p:cNvSpPr txBox="1"/>
            <p:nvPr/>
          </p:nvSpPr>
          <p:spPr>
            <a:xfrm>
              <a:off x="-36884"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a:t>
              </a:r>
              <a:endParaRPr b="1" sz="1200">
                <a:solidFill>
                  <a:schemeClr val="dk1"/>
                </a:solidFill>
                <a:latin typeface="Arial Narrow"/>
                <a:ea typeface="Arial Narrow"/>
                <a:cs typeface="Arial Narrow"/>
                <a:sym typeface="Arial Narrow"/>
              </a:endParaRPr>
            </a:p>
          </p:txBody>
        </p:sp>
      </p:grpSp>
      <p:grpSp>
        <p:nvGrpSpPr>
          <p:cNvPr id="1351" name="Google Shape;1351;p30"/>
          <p:cNvGrpSpPr/>
          <p:nvPr/>
        </p:nvGrpSpPr>
        <p:grpSpPr>
          <a:xfrm>
            <a:off x="2352285" y="3356182"/>
            <a:ext cx="2203493" cy="1647871"/>
            <a:chOff x="-2126797" y="7081666"/>
            <a:chExt cx="1561980" cy="515361"/>
          </a:xfrm>
        </p:grpSpPr>
        <p:sp>
          <p:nvSpPr>
            <p:cNvPr id="1352" name="Google Shape;1352;p30"/>
            <p:cNvSpPr txBox="1"/>
            <p:nvPr/>
          </p:nvSpPr>
          <p:spPr>
            <a:xfrm>
              <a:off x="-2082967" y="7081666"/>
              <a:ext cx="1229607" cy="10588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u="sng">
                  <a:solidFill>
                    <a:schemeClr val="dk1"/>
                  </a:solidFill>
                  <a:latin typeface="Arial Narrow"/>
                  <a:ea typeface="Arial Narrow"/>
                  <a:cs typeface="Arial Narrow"/>
                  <a:sym typeface="Arial Narrow"/>
                </a:rPr>
                <a:t>Afiliación al SGSS</a:t>
              </a:r>
              <a:endParaRPr b="1" sz="1600" u="sng">
                <a:solidFill>
                  <a:schemeClr val="dk1"/>
                </a:solidFill>
                <a:latin typeface="Arial Narrow"/>
                <a:ea typeface="Arial Narrow"/>
                <a:cs typeface="Arial Narrow"/>
                <a:sym typeface="Arial Narrow"/>
              </a:endParaRPr>
            </a:p>
          </p:txBody>
        </p:sp>
        <p:sp>
          <p:nvSpPr>
            <p:cNvPr id="1353" name="Google Shape;1353;p30"/>
            <p:cNvSpPr/>
            <p:nvPr/>
          </p:nvSpPr>
          <p:spPr>
            <a:xfrm>
              <a:off x="-2126797" y="7178843"/>
              <a:ext cx="1561980" cy="418184"/>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MM Tempranas: 3</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MM Tardías: 1</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Régimen subsidiado: 0 casos</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No Afiliado: 1 caso</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Contributivo: 3 casos</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Excepción – especial : 0 casos</a:t>
              </a:r>
              <a:endParaRPr/>
            </a:p>
          </p:txBody>
        </p:sp>
      </p:grpSp>
      <p:sp>
        <p:nvSpPr>
          <p:cNvPr id="1354" name="Google Shape;1354;p30"/>
          <p:cNvSpPr txBox="1"/>
          <p:nvPr/>
        </p:nvSpPr>
        <p:spPr>
          <a:xfrm>
            <a:off x="4655390" y="4275732"/>
            <a:ext cx="2407637" cy="116955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Razón de MM temprana evitable (1 caso)</a:t>
            </a:r>
            <a:endParaRPr/>
          </a:p>
          <a:p>
            <a:pPr indent="0" lvl="0" marL="0" marR="0" rtl="0" algn="ctr">
              <a:spcBef>
                <a:spcPts val="0"/>
              </a:spcBef>
              <a:spcAft>
                <a:spcPts val="0"/>
              </a:spcAft>
              <a:buNone/>
            </a:pPr>
            <a:r>
              <a:t/>
            </a:r>
            <a:endParaRPr b="1" sz="14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t/>
            </a:r>
            <a:endParaRPr b="1" sz="14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t/>
            </a:r>
            <a:endParaRPr b="1" sz="1400">
              <a:solidFill>
                <a:schemeClr val="dk1"/>
              </a:solidFill>
              <a:latin typeface="Arial Narrow"/>
              <a:ea typeface="Arial Narrow"/>
              <a:cs typeface="Arial Narrow"/>
              <a:sym typeface="Arial Narrow"/>
            </a:endParaRPr>
          </a:p>
        </p:txBody>
      </p:sp>
      <p:sp>
        <p:nvSpPr>
          <p:cNvPr id="1355" name="Google Shape;1355;p30"/>
          <p:cNvSpPr txBox="1"/>
          <p:nvPr/>
        </p:nvSpPr>
        <p:spPr>
          <a:xfrm>
            <a:off x="4719059" y="4780046"/>
            <a:ext cx="2558714"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00B050"/>
                </a:solidFill>
                <a:latin typeface="Arial Narrow"/>
                <a:ea typeface="Arial Narrow"/>
                <a:cs typeface="Arial Narrow"/>
                <a:sym typeface="Arial Narrow"/>
              </a:rPr>
              <a:t>5,1 por cien mil nacidos vivos</a:t>
            </a:r>
            <a:endParaRPr/>
          </a:p>
        </p:txBody>
      </p:sp>
      <p:cxnSp>
        <p:nvCxnSpPr>
          <p:cNvPr id="1356" name="Google Shape;1356;p30"/>
          <p:cNvCxnSpPr/>
          <p:nvPr/>
        </p:nvCxnSpPr>
        <p:spPr>
          <a:xfrm rot="10800000">
            <a:off x="4908263" y="4067944"/>
            <a:ext cx="2154764" cy="0"/>
          </a:xfrm>
          <a:prstGeom prst="straightConnector1">
            <a:avLst/>
          </a:prstGeom>
          <a:noFill/>
          <a:ln cap="flat" cmpd="sng" w="9525">
            <a:solidFill>
              <a:srgbClr val="002060"/>
            </a:solidFill>
            <a:prstDash val="solid"/>
            <a:round/>
            <a:headEnd len="sm" w="sm" type="none"/>
            <a:tailEnd len="med" w="med" type="oval"/>
          </a:ln>
        </p:spPr>
      </p:cxnSp>
      <p:sp>
        <p:nvSpPr>
          <p:cNvPr id="1357" name="Google Shape;1357;p30"/>
          <p:cNvSpPr txBox="1"/>
          <p:nvPr/>
        </p:nvSpPr>
        <p:spPr>
          <a:xfrm>
            <a:off x="4795934" y="3207237"/>
            <a:ext cx="2404965"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Razón MM Temprana (3 casos)</a:t>
            </a:r>
            <a:endParaRPr b="1" sz="1400">
              <a:solidFill>
                <a:schemeClr val="dk1"/>
              </a:solidFill>
              <a:latin typeface="Arial Narrow"/>
              <a:ea typeface="Arial Narrow"/>
              <a:cs typeface="Arial Narrow"/>
              <a:sym typeface="Arial Narrow"/>
            </a:endParaRPr>
          </a:p>
        </p:txBody>
      </p:sp>
      <p:sp>
        <p:nvSpPr>
          <p:cNvPr id="1358" name="Google Shape;1358;p30"/>
          <p:cNvSpPr txBox="1"/>
          <p:nvPr/>
        </p:nvSpPr>
        <p:spPr>
          <a:xfrm>
            <a:off x="4615974" y="3496315"/>
            <a:ext cx="2651688"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15,2 por cien mil nacidos vivos</a:t>
            </a:r>
            <a:endParaRPr/>
          </a:p>
        </p:txBody>
      </p:sp>
      <p:cxnSp>
        <p:nvCxnSpPr>
          <p:cNvPr id="1359" name="Google Shape;1359;p30"/>
          <p:cNvCxnSpPr/>
          <p:nvPr/>
        </p:nvCxnSpPr>
        <p:spPr>
          <a:xfrm flipH="1">
            <a:off x="2448322" y="2974289"/>
            <a:ext cx="4571482" cy="13535"/>
          </a:xfrm>
          <a:prstGeom prst="straightConnector1">
            <a:avLst/>
          </a:prstGeom>
          <a:noFill/>
          <a:ln cap="flat" cmpd="sng" w="9525">
            <a:solidFill>
              <a:srgbClr val="002060"/>
            </a:solidFill>
            <a:prstDash val="solid"/>
            <a:round/>
            <a:headEnd len="sm" w="sm" type="none"/>
            <a:tailEnd len="med" w="med" type="oval"/>
          </a:ln>
        </p:spPr>
      </p:cxnSp>
      <p:grpSp>
        <p:nvGrpSpPr>
          <p:cNvPr id="1360" name="Google Shape;1360;p30"/>
          <p:cNvGrpSpPr/>
          <p:nvPr/>
        </p:nvGrpSpPr>
        <p:grpSpPr>
          <a:xfrm>
            <a:off x="3754394" y="5641233"/>
            <a:ext cx="3446504" cy="276999"/>
            <a:chOff x="2448322" y="74775"/>
            <a:chExt cx="3446504" cy="276999"/>
          </a:xfrm>
        </p:grpSpPr>
        <p:sp>
          <p:nvSpPr>
            <p:cNvPr id="1361" name="Google Shape;1361;p30"/>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362" name="Google Shape;1362;p30"/>
            <p:cNvCxnSpPr>
              <a:stCxn id="1361"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363" name="Google Shape;1363;p30"/>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Consideraciones Técnicas</a:t>
              </a:r>
              <a:endParaRPr b="1" sz="1200">
                <a:solidFill>
                  <a:schemeClr val="dk1"/>
                </a:solidFill>
                <a:latin typeface="Arial Narrow"/>
                <a:ea typeface="Arial Narrow"/>
                <a:cs typeface="Arial Narrow"/>
                <a:sym typeface="Arial Narrow"/>
              </a:endParaRPr>
            </a:p>
          </p:txBody>
        </p:sp>
      </p:grpSp>
      <p:sp>
        <p:nvSpPr>
          <p:cNvPr id="1364" name="Google Shape;1364;p30"/>
          <p:cNvSpPr/>
          <p:nvPr/>
        </p:nvSpPr>
        <p:spPr>
          <a:xfrm>
            <a:off x="3918671" y="6084168"/>
            <a:ext cx="3158190" cy="304698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Al décimo  período epidemiológico se han presentado cuatro (4)  muertes maternas en la Ciudad:</a:t>
            </a:r>
            <a:endParaRPr/>
          </a:p>
          <a:p>
            <a:pPr indent="-171450" lvl="0" marL="171450" marR="0" rtl="0" algn="just">
              <a:spcBef>
                <a:spcPts val="0"/>
              </a:spcBef>
              <a:spcAft>
                <a:spcPts val="0"/>
              </a:spcAft>
              <a:buClr>
                <a:schemeClr val="dk1"/>
              </a:buClr>
              <a:buSzPts val="1200"/>
              <a:buFont typeface="Arial Narrow"/>
              <a:buChar char="-"/>
            </a:pPr>
            <a:r>
              <a:rPr lang="es-ES" sz="1200">
                <a:solidFill>
                  <a:schemeClr val="dk1"/>
                </a:solidFill>
                <a:latin typeface="Arial Narrow"/>
                <a:ea typeface="Arial Narrow"/>
                <a:cs typeface="Arial Narrow"/>
                <a:sym typeface="Arial Narrow"/>
              </a:rPr>
              <a:t>Tres (3) tempranas (gestación a 42 días post evento obstétrico) y </a:t>
            </a:r>
            <a:endParaRPr/>
          </a:p>
          <a:p>
            <a:pPr indent="-171450" lvl="0" marL="171450" marR="0" rtl="0" algn="just">
              <a:spcBef>
                <a:spcPts val="0"/>
              </a:spcBef>
              <a:spcAft>
                <a:spcPts val="0"/>
              </a:spcAft>
              <a:buClr>
                <a:schemeClr val="dk1"/>
              </a:buClr>
              <a:buSzPts val="1200"/>
              <a:buFont typeface="Arial Narrow"/>
              <a:buChar char="-"/>
            </a:pPr>
            <a:r>
              <a:rPr lang="es-ES" sz="1200">
                <a:solidFill>
                  <a:schemeClr val="dk1"/>
                </a:solidFill>
                <a:latin typeface="Arial Narrow"/>
                <a:ea typeface="Arial Narrow"/>
                <a:cs typeface="Arial Narrow"/>
                <a:sym typeface="Arial Narrow"/>
              </a:rPr>
              <a:t>Una (1) tardía (43 a 365 días post evento obstétrico).</a:t>
            </a:r>
            <a:endParaRPr/>
          </a:p>
          <a:p>
            <a:pPr indent="0" lvl="0" marL="0" marR="0" rtl="0" algn="just">
              <a:spcBef>
                <a:spcPts val="0"/>
              </a:spcBef>
              <a:spcAft>
                <a:spcPts val="0"/>
              </a:spcAft>
              <a:buNone/>
            </a:pPr>
            <a:r>
              <a:t/>
            </a:r>
            <a:endParaRPr sz="12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Con la  razón de MM temprana evitable de 5,6 por cien mil nacidos vivos se logra la meta propuesta de 16,5 por mil n.v.</a:t>
            </a:r>
            <a:endParaRPr/>
          </a:p>
          <a:p>
            <a:pPr indent="0" lvl="0" marL="0" marR="0" rtl="0" algn="just">
              <a:spcBef>
                <a:spcPts val="0"/>
              </a:spcBef>
              <a:spcAft>
                <a:spcPts val="0"/>
              </a:spcAft>
              <a:buNone/>
            </a:pPr>
            <a:r>
              <a:t/>
            </a:r>
            <a:endParaRPr sz="12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t/>
            </a:r>
            <a:endParaRPr sz="12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t/>
            </a:r>
            <a:endParaRPr sz="12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 </a:t>
            </a:r>
            <a:endParaRPr sz="12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t/>
            </a:r>
            <a:endParaRPr sz="1200">
              <a:solidFill>
                <a:schemeClr val="dk1"/>
              </a:solidFill>
              <a:latin typeface="Arial Narrow"/>
              <a:ea typeface="Arial Narrow"/>
              <a:cs typeface="Arial Narrow"/>
              <a:sym typeface="Arial Narrow"/>
            </a:endParaRPr>
          </a:p>
        </p:txBody>
      </p:sp>
      <p:sp>
        <p:nvSpPr>
          <p:cNvPr id="1365" name="Google Shape;1365;p30"/>
          <p:cNvSpPr/>
          <p:nvPr/>
        </p:nvSpPr>
        <p:spPr>
          <a:xfrm>
            <a:off x="168546" y="7518815"/>
            <a:ext cx="1628557" cy="953573"/>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Sitio de ocurrencia: </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-Casa </a:t>
            </a:r>
            <a:r>
              <a:rPr b="1" lang="es-ES" sz="1400">
                <a:solidFill>
                  <a:srgbClr val="FF0000"/>
                </a:solidFill>
                <a:latin typeface="Arial Narrow"/>
                <a:ea typeface="Arial Narrow"/>
                <a:cs typeface="Arial Narrow"/>
                <a:sym typeface="Arial Narrow"/>
              </a:rPr>
              <a:t>1</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-Hospital </a:t>
            </a:r>
            <a:r>
              <a:rPr b="1" lang="es-ES" sz="1400">
                <a:solidFill>
                  <a:srgbClr val="FF0000"/>
                </a:solidFill>
                <a:latin typeface="Arial Narrow"/>
                <a:ea typeface="Arial Narrow"/>
                <a:cs typeface="Arial Narrow"/>
                <a:sym typeface="Arial Narrow"/>
              </a:rPr>
              <a:t>2</a:t>
            </a:r>
            <a:endParaRPr b="1" sz="1400">
              <a:solidFill>
                <a:srgbClr val="FF0000"/>
              </a:solidFill>
              <a:latin typeface="Arial Narrow"/>
              <a:ea typeface="Arial Narrow"/>
              <a:cs typeface="Arial Narrow"/>
              <a:sym typeface="Arial Narrow"/>
            </a:endParaRPr>
          </a:p>
        </p:txBody>
      </p:sp>
      <p:pic>
        <p:nvPicPr>
          <p:cNvPr id="1366" name="Google Shape;1366;p30"/>
          <p:cNvPicPr preferRelativeResize="0"/>
          <p:nvPr/>
        </p:nvPicPr>
        <p:blipFill rotWithShape="1">
          <a:blip r:embed="rId8">
            <a:alphaModFix/>
          </a:blip>
          <a:srcRect b="0" l="0" r="0" t="0"/>
          <a:stretch/>
        </p:blipFill>
        <p:spPr>
          <a:xfrm>
            <a:off x="3261311" y="7585664"/>
            <a:ext cx="557405" cy="912116"/>
          </a:xfrm>
          <a:prstGeom prst="rect">
            <a:avLst/>
          </a:prstGeom>
          <a:noFill/>
          <a:ln>
            <a:noFill/>
          </a:ln>
        </p:spPr>
      </p:pic>
      <p:sp>
        <p:nvSpPr>
          <p:cNvPr id="1367" name="Google Shape;1367;p30"/>
          <p:cNvSpPr/>
          <p:nvPr/>
        </p:nvSpPr>
        <p:spPr>
          <a:xfrm>
            <a:off x="1080170" y="8552555"/>
            <a:ext cx="1481989" cy="409926"/>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Grupo de edad </a:t>
            </a:r>
            <a:endParaRPr b="1" sz="12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15 a 19 años: </a:t>
            </a:r>
            <a:r>
              <a:rPr b="1" lang="es-ES" sz="1600">
                <a:solidFill>
                  <a:srgbClr val="FF0000"/>
                </a:solidFill>
                <a:latin typeface="Arial Narrow"/>
                <a:ea typeface="Arial Narrow"/>
                <a:cs typeface="Arial Narrow"/>
                <a:sym typeface="Arial Narrow"/>
              </a:rPr>
              <a:t>1</a:t>
            </a:r>
            <a:endParaRPr b="1" sz="1600">
              <a:solidFill>
                <a:srgbClr val="FF0000"/>
              </a:solidFill>
              <a:latin typeface="Arial Narrow"/>
              <a:ea typeface="Arial Narrow"/>
              <a:cs typeface="Arial Narrow"/>
              <a:sym typeface="Arial Narrow"/>
            </a:endParaRPr>
          </a:p>
        </p:txBody>
      </p:sp>
      <p:sp>
        <p:nvSpPr>
          <p:cNvPr id="1368" name="Google Shape;1368;p30"/>
          <p:cNvSpPr/>
          <p:nvPr/>
        </p:nvSpPr>
        <p:spPr>
          <a:xfrm>
            <a:off x="2664346" y="8552555"/>
            <a:ext cx="1440160" cy="414052"/>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Grupo de edad </a:t>
            </a:r>
            <a:endParaRPr b="1" sz="12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19 a 24 años: </a:t>
            </a:r>
            <a:r>
              <a:rPr b="1" lang="es-ES" sz="1600">
                <a:solidFill>
                  <a:srgbClr val="FF0000"/>
                </a:solidFill>
                <a:latin typeface="Arial Narrow"/>
                <a:ea typeface="Arial Narrow"/>
                <a:cs typeface="Arial Narrow"/>
                <a:sym typeface="Arial Narrow"/>
              </a:rPr>
              <a:t>1</a:t>
            </a:r>
            <a:endParaRPr b="1" sz="1600">
              <a:solidFill>
                <a:srgbClr val="FF0000"/>
              </a:solidFill>
              <a:latin typeface="Arial Narrow"/>
              <a:ea typeface="Arial Narrow"/>
              <a:cs typeface="Arial Narrow"/>
              <a:sym typeface="Arial Narrow"/>
            </a:endParaRPr>
          </a:p>
        </p:txBody>
      </p:sp>
      <p:sp>
        <p:nvSpPr>
          <p:cNvPr id="1369" name="Google Shape;1369;p30"/>
          <p:cNvSpPr/>
          <p:nvPr/>
        </p:nvSpPr>
        <p:spPr>
          <a:xfrm>
            <a:off x="4206692" y="8566107"/>
            <a:ext cx="1688133" cy="414052"/>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Grupo de edad </a:t>
            </a:r>
            <a:endParaRPr b="1" sz="12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35 a 39 años: </a:t>
            </a:r>
            <a:r>
              <a:rPr b="1" lang="es-ES" sz="1600">
                <a:solidFill>
                  <a:srgbClr val="FF0000"/>
                </a:solidFill>
                <a:latin typeface="Arial Narrow"/>
                <a:ea typeface="Arial Narrow"/>
                <a:cs typeface="Arial Narrow"/>
                <a:sym typeface="Arial Narrow"/>
              </a:rPr>
              <a:t>1</a:t>
            </a:r>
            <a:endParaRPr b="1" sz="1600">
              <a:solidFill>
                <a:srgbClr val="FF0000"/>
              </a:solidFill>
              <a:latin typeface="Arial Narrow"/>
              <a:ea typeface="Arial Narrow"/>
              <a:cs typeface="Arial Narrow"/>
              <a:sym typeface="Arial Narrow"/>
            </a:endParaRPr>
          </a:p>
        </p:txBody>
      </p:sp>
      <p:sp>
        <p:nvSpPr>
          <p:cNvPr id="1370" name="Google Shape;1370;p30"/>
          <p:cNvSpPr/>
          <p:nvPr/>
        </p:nvSpPr>
        <p:spPr>
          <a:xfrm rot="-5400000">
            <a:off x="3415678" y="6039361"/>
            <a:ext cx="191526" cy="4930545"/>
          </a:xfrm>
          <a:prstGeom prst="rightBrace">
            <a:avLst>
              <a:gd fmla="val 8333" name="adj1"/>
              <a:gd fmla="val 50000" name="adj2"/>
            </a:avLst>
          </a:prstGeom>
          <a:noFill/>
          <a:ln cap="flat" cmpd="sng" w="9525">
            <a:solidFill>
              <a:srgbClr val="4A7DB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id="1371" name="Google Shape;1371;p30"/>
          <p:cNvPicPr preferRelativeResize="0"/>
          <p:nvPr/>
        </p:nvPicPr>
        <p:blipFill rotWithShape="1">
          <a:blip r:embed="rId9">
            <a:alphaModFix/>
          </a:blip>
          <a:srcRect b="0" l="0" r="0" t="0"/>
          <a:stretch/>
        </p:blipFill>
        <p:spPr>
          <a:xfrm>
            <a:off x="2253035" y="446992"/>
            <a:ext cx="4932047" cy="2431773"/>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6" name="Shape 1376"/>
        <p:cNvGrpSpPr/>
        <p:nvPr/>
      </p:nvGrpSpPr>
      <p:grpSpPr>
        <a:xfrm>
          <a:off x="0" y="0"/>
          <a:ext cx="0" cy="0"/>
          <a:chOff x="0" y="0"/>
          <a:chExt cx="0" cy="0"/>
        </a:xfrm>
      </p:grpSpPr>
      <p:pic>
        <p:nvPicPr>
          <p:cNvPr id="1377" name="Google Shape;1377;p31"/>
          <p:cNvPicPr preferRelativeResize="0"/>
          <p:nvPr/>
        </p:nvPicPr>
        <p:blipFill rotWithShape="1">
          <a:blip r:embed="rId3">
            <a:alphaModFix/>
          </a:blip>
          <a:srcRect b="0" l="0" r="0" t="0"/>
          <a:stretch/>
        </p:blipFill>
        <p:spPr>
          <a:xfrm>
            <a:off x="1" y="-21028"/>
            <a:ext cx="2167808" cy="2845205"/>
          </a:xfrm>
          <a:prstGeom prst="rect">
            <a:avLst/>
          </a:prstGeom>
          <a:noFill/>
          <a:ln>
            <a:noFill/>
          </a:ln>
        </p:spPr>
      </p:pic>
      <p:pic>
        <p:nvPicPr>
          <p:cNvPr id="1378" name="Google Shape;1378;p31"/>
          <p:cNvPicPr preferRelativeResize="0"/>
          <p:nvPr/>
        </p:nvPicPr>
        <p:blipFill rotWithShape="1">
          <a:blip r:embed="rId4">
            <a:alphaModFix/>
          </a:blip>
          <a:srcRect b="0" l="0" r="0" t="51431"/>
          <a:stretch/>
        </p:blipFill>
        <p:spPr>
          <a:xfrm>
            <a:off x="0" y="2824178"/>
            <a:ext cx="2180731" cy="2724869"/>
          </a:xfrm>
          <a:prstGeom prst="rect">
            <a:avLst/>
          </a:prstGeom>
          <a:noFill/>
          <a:ln>
            <a:noFill/>
          </a:ln>
        </p:spPr>
      </p:pic>
      <p:sp>
        <p:nvSpPr>
          <p:cNvPr id="1379" name="Google Shape;1379;p31"/>
          <p:cNvSpPr txBox="1"/>
          <p:nvPr/>
        </p:nvSpPr>
        <p:spPr>
          <a:xfrm>
            <a:off x="-39943" y="766609"/>
            <a:ext cx="220775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10 - 2022</a:t>
            </a:r>
            <a:endParaRPr b="1" sz="1200">
              <a:solidFill>
                <a:schemeClr val="dk1"/>
              </a:solidFill>
              <a:latin typeface="Arial Narrow"/>
              <a:ea typeface="Arial Narrow"/>
              <a:cs typeface="Arial Narrow"/>
              <a:sym typeface="Arial Narrow"/>
            </a:endParaRPr>
          </a:p>
        </p:txBody>
      </p:sp>
      <p:grpSp>
        <p:nvGrpSpPr>
          <p:cNvPr id="1380" name="Google Shape;1380;p31"/>
          <p:cNvGrpSpPr/>
          <p:nvPr/>
        </p:nvGrpSpPr>
        <p:grpSpPr>
          <a:xfrm>
            <a:off x="179214" y="4211960"/>
            <a:ext cx="1892650" cy="488476"/>
            <a:chOff x="2397524" y="3379972"/>
            <a:chExt cx="4508500" cy="904875"/>
          </a:xfrm>
        </p:grpSpPr>
        <p:pic>
          <p:nvPicPr>
            <p:cNvPr id="1381" name="Google Shape;1381;p31"/>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1382" name="Google Shape;1382;p31"/>
            <p:cNvSpPr txBox="1"/>
            <p:nvPr/>
          </p:nvSpPr>
          <p:spPr>
            <a:xfrm>
              <a:off x="3317545" y="3478755"/>
              <a:ext cx="1593562" cy="7411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000">
                  <a:solidFill>
                    <a:schemeClr val="dk1"/>
                  </a:solidFill>
                  <a:latin typeface="Arial Narrow"/>
                  <a:ea typeface="Arial Narrow"/>
                  <a:cs typeface="Arial Narrow"/>
                  <a:sym typeface="Arial Narrow"/>
                </a:rPr>
                <a:t>946</a:t>
              </a:r>
              <a:endParaRPr b="1" sz="2000">
                <a:solidFill>
                  <a:schemeClr val="dk1"/>
                </a:solidFill>
                <a:latin typeface="Arial Narrow"/>
                <a:ea typeface="Arial Narrow"/>
                <a:cs typeface="Arial Narrow"/>
                <a:sym typeface="Arial Narrow"/>
              </a:endParaRPr>
            </a:p>
          </p:txBody>
        </p:sp>
      </p:grpSp>
      <p:sp>
        <p:nvSpPr>
          <p:cNvPr id="1383" name="Google Shape;1383;p31"/>
          <p:cNvSpPr txBox="1"/>
          <p:nvPr/>
        </p:nvSpPr>
        <p:spPr>
          <a:xfrm>
            <a:off x="-52866" y="4644008"/>
            <a:ext cx="2220674"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La variación porcentual respecto al mismo período del año anterior:</a:t>
            </a:r>
            <a:endParaRPr b="1" sz="20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2000">
                <a:solidFill>
                  <a:srgbClr val="FF0000"/>
                </a:solidFill>
                <a:latin typeface="Arial Narrow"/>
                <a:ea typeface="Arial Narrow"/>
                <a:cs typeface="Arial Narrow"/>
                <a:sym typeface="Arial Narrow"/>
              </a:rPr>
              <a:t> aumentó </a:t>
            </a:r>
            <a:r>
              <a:rPr b="1" lang="es-ES" sz="2000">
                <a:solidFill>
                  <a:schemeClr val="dk1"/>
                </a:solidFill>
                <a:latin typeface="Arial Narrow"/>
                <a:ea typeface="Arial Narrow"/>
                <a:cs typeface="Arial Narrow"/>
                <a:sym typeface="Arial Narrow"/>
              </a:rPr>
              <a:t>en un </a:t>
            </a:r>
            <a:r>
              <a:rPr b="1" lang="es-ES" sz="2000">
                <a:solidFill>
                  <a:srgbClr val="FF0000"/>
                </a:solidFill>
                <a:latin typeface="Arial Narrow"/>
                <a:ea typeface="Arial Narrow"/>
                <a:cs typeface="Arial Narrow"/>
                <a:sym typeface="Arial Narrow"/>
              </a:rPr>
              <a:t>16%</a:t>
            </a:r>
            <a:endParaRPr b="1" sz="2000">
              <a:solidFill>
                <a:srgbClr val="FF0000"/>
              </a:solidFill>
              <a:latin typeface="Arial Narrow"/>
              <a:ea typeface="Arial Narrow"/>
              <a:cs typeface="Arial Narrow"/>
              <a:sym typeface="Arial Narrow"/>
            </a:endParaRPr>
          </a:p>
        </p:txBody>
      </p:sp>
      <p:grpSp>
        <p:nvGrpSpPr>
          <p:cNvPr id="1384" name="Google Shape;1384;p31"/>
          <p:cNvGrpSpPr/>
          <p:nvPr/>
        </p:nvGrpSpPr>
        <p:grpSpPr>
          <a:xfrm>
            <a:off x="2448322" y="74775"/>
            <a:ext cx="3446504" cy="276999"/>
            <a:chOff x="2448322" y="74775"/>
            <a:chExt cx="3446504" cy="276999"/>
          </a:xfrm>
        </p:grpSpPr>
        <p:sp>
          <p:nvSpPr>
            <p:cNvPr id="1385" name="Google Shape;1385;p31"/>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386" name="Google Shape;1386;p31"/>
            <p:cNvCxnSpPr>
              <a:stCxn id="1385"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387" name="Google Shape;1387;p31"/>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b="1" sz="1200">
                <a:solidFill>
                  <a:schemeClr val="dk1"/>
                </a:solidFill>
                <a:latin typeface="Arial Narrow"/>
                <a:ea typeface="Arial Narrow"/>
                <a:cs typeface="Arial Narrow"/>
                <a:sym typeface="Arial Narrow"/>
              </a:endParaRPr>
            </a:p>
          </p:txBody>
        </p:sp>
      </p:grpSp>
      <p:sp>
        <p:nvSpPr>
          <p:cNvPr id="1388" name="Google Shape;1388;p31"/>
          <p:cNvSpPr/>
          <p:nvPr/>
        </p:nvSpPr>
        <p:spPr>
          <a:xfrm>
            <a:off x="0" y="5549048"/>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389" name="Google Shape;1389;p31"/>
          <p:cNvGrpSpPr/>
          <p:nvPr/>
        </p:nvGrpSpPr>
        <p:grpSpPr>
          <a:xfrm>
            <a:off x="263756" y="5648928"/>
            <a:ext cx="3446504" cy="276999"/>
            <a:chOff x="2448322" y="74775"/>
            <a:chExt cx="3446504" cy="276999"/>
          </a:xfrm>
        </p:grpSpPr>
        <p:sp>
          <p:nvSpPr>
            <p:cNvPr id="1390" name="Google Shape;1390;p31"/>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391" name="Google Shape;1391;p31"/>
            <p:cNvCxnSpPr>
              <a:stCxn id="1390"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392" name="Google Shape;1392;p31"/>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a:t>
              </a:r>
              <a:endParaRPr b="1" sz="1200">
                <a:solidFill>
                  <a:schemeClr val="dk1"/>
                </a:solidFill>
                <a:latin typeface="Arial Narrow"/>
                <a:ea typeface="Arial Narrow"/>
                <a:cs typeface="Arial Narrow"/>
                <a:sym typeface="Arial Narrow"/>
              </a:endParaRPr>
            </a:p>
          </p:txBody>
        </p:sp>
      </p:grpSp>
      <p:sp>
        <p:nvSpPr>
          <p:cNvPr id="1393" name="Google Shape;1393;p31"/>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Pág..31 </a:t>
            </a:r>
            <a:endParaRPr b="1" sz="1050">
              <a:solidFill>
                <a:schemeClr val="dk1"/>
              </a:solidFill>
              <a:latin typeface="Arial Narrow"/>
              <a:ea typeface="Arial Narrow"/>
              <a:cs typeface="Arial Narrow"/>
              <a:sym typeface="Arial Narrow"/>
            </a:endParaRPr>
          </a:p>
        </p:txBody>
      </p:sp>
      <p:sp>
        <p:nvSpPr>
          <p:cNvPr id="1394" name="Google Shape;1394;p31"/>
          <p:cNvSpPr txBox="1"/>
          <p:nvPr>
            <p:ph type="ctrTitle"/>
          </p:nvPr>
        </p:nvSpPr>
        <p:spPr>
          <a:xfrm>
            <a:off x="-29713" y="162901"/>
            <a:ext cx="2208885" cy="584775"/>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1600"/>
              <a:buFont typeface="Arial Narrow"/>
              <a:buNone/>
            </a:pPr>
            <a:r>
              <a:rPr b="1" lang="es-ES" sz="1600">
                <a:solidFill>
                  <a:srgbClr val="C00000"/>
                </a:solidFill>
                <a:latin typeface="Arial Narrow"/>
                <a:ea typeface="Arial Narrow"/>
                <a:cs typeface="Arial Narrow"/>
                <a:sym typeface="Arial Narrow"/>
              </a:rPr>
              <a:t>Morbilidad materna extrema - MME</a:t>
            </a:r>
            <a:endParaRPr b="1" sz="1600">
              <a:solidFill>
                <a:srgbClr val="C00000"/>
              </a:solidFill>
              <a:latin typeface="Arial Narrow"/>
              <a:ea typeface="Arial Narrow"/>
              <a:cs typeface="Arial Narrow"/>
              <a:sym typeface="Arial Narrow"/>
            </a:endParaRPr>
          </a:p>
        </p:txBody>
      </p:sp>
      <p:grpSp>
        <p:nvGrpSpPr>
          <p:cNvPr id="1395" name="Google Shape;1395;p31"/>
          <p:cNvGrpSpPr/>
          <p:nvPr/>
        </p:nvGrpSpPr>
        <p:grpSpPr>
          <a:xfrm>
            <a:off x="2053097" y="6684285"/>
            <a:ext cx="757840" cy="646484"/>
            <a:chOff x="5227274" y="1274868"/>
            <a:chExt cx="757840" cy="646484"/>
          </a:xfrm>
        </p:grpSpPr>
        <p:sp>
          <p:nvSpPr>
            <p:cNvPr id="1396" name="Google Shape;1396;p31"/>
            <p:cNvSpPr/>
            <p:nvPr/>
          </p:nvSpPr>
          <p:spPr>
            <a:xfrm>
              <a:off x="5245046" y="1561312"/>
              <a:ext cx="740068"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0,15%</a:t>
              </a:r>
              <a:endParaRPr b="1" sz="1600">
                <a:solidFill>
                  <a:schemeClr val="dk1"/>
                </a:solidFill>
                <a:latin typeface="Arial Narrow"/>
                <a:ea typeface="Arial Narrow"/>
                <a:cs typeface="Arial Narrow"/>
                <a:sym typeface="Arial Narrow"/>
              </a:endParaRPr>
            </a:p>
          </p:txBody>
        </p:sp>
        <p:sp>
          <p:nvSpPr>
            <p:cNvPr id="1397" name="Google Shape;1397;p31"/>
            <p:cNvSpPr/>
            <p:nvPr/>
          </p:nvSpPr>
          <p:spPr>
            <a:xfrm>
              <a:off x="5227274" y="1274868"/>
              <a:ext cx="70403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Indígena</a:t>
              </a:r>
              <a:endParaRPr b="1" sz="1200" u="sng">
                <a:solidFill>
                  <a:srgbClr val="000000"/>
                </a:solidFill>
                <a:latin typeface="Arial Narrow"/>
                <a:ea typeface="Arial Narrow"/>
                <a:cs typeface="Arial Narrow"/>
                <a:sym typeface="Arial Narrow"/>
              </a:endParaRPr>
            </a:p>
          </p:txBody>
        </p:sp>
      </p:grpSp>
      <p:pic>
        <p:nvPicPr>
          <p:cNvPr id="1398" name="Google Shape;1398;p31"/>
          <p:cNvPicPr preferRelativeResize="0"/>
          <p:nvPr/>
        </p:nvPicPr>
        <p:blipFill rotWithShape="1">
          <a:blip r:embed="rId6">
            <a:alphaModFix/>
          </a:blip>
          <a:srcRect b="0" l="86761" r="0" t="0"/>
          <a:stretch/>
        </p:blipFill>
        <p:spPr>
          <a:xfrm>
            <a:off x="2172100" y="6089341"/>
            <a:ext cx="537606" cy="670512"/>
          </a:xfrm>
          <a:prstGeom prst="rect">
            <a:avLst/>
          </a:prstGeom>
          <a:noFill/>
          <a:ln>
            <a:noFill/>
          </a:ln>
        </p:spPr>
      </p:pic>
      <p:pic>
        <p:nvPicPr>
          <p:cNvPr id="1399" name="Google Shape;1399;p31"/>
          <p:cNvPicPr preferRelativeResize="0"/>
          <p:nvPr/>
        </p:nvPicPr>
        <p:blipFill rotWithShape="1">
          <a:blip r:embed="rId7">
            <a:alphaModFix/>
          </a:blip>
          <a:srcRect b="0" l="0" r="0" t="0"/>
          <a:stretch/>
        </p:blipFill>
        <p:spPr>
          <a:xfrm>
            <a:off x="470011" y="6092824"/>
            <a:ext cx="942975" cy="771525"/>
          </a:xfrm>
          <a:prstGeom prst="rect">
            <a:avLst/>
          </a:prstGeom>
          <a:noFill/>
          <a:ln>
            <a:noFill/>
          </a:ln>
        </p:spPr>
      </p:pic>
      <p:grpSp>
        <p:nvGrpSpPr>
          <p:cNvPr id="1400" name="Google Shape;1400;p31"/>
          <p:cNvGrpSpPr/>
          <p:nvPr/>
        </p:nvGrpSpPr>
        <p:grpSpPr>
          <a:xfrm>
            <a:off x="146195" y="6707570"/>
            <a:ext cx="1690560" cy="650645"/>
            <a:chOff x="-14122" y="7072716"/>
            <a:chExt cx="1282684" cy="650645"/>
          </a:xfrm>
        </p:grpSpPr>
        <p:sp>
          <p:nvSpPr>
            <p:cNvPr id="1401" name="Google Shape;1401;p31"/>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Área de ocurrencia</a:t>
              </a:r>
              <a:endParaRPr b="1" sz="1200" u="sng">
                <a:solidFill>
                  <a:schemeClr val="dk1"/>
                </a:solidFill>
                <a:latin typeface="Arial Narrow"/>
                <a:ea typeface="Arial Narrow"/>
                <a:cs typeface="Arial Narrow"/>
                <a:sym typeface="Arial Narrow"/>
              </a:endParaRPr>
            </a:p>
          </p:txBody>
        </p:sp>
        <p:sp>
          <p:nvSpPr>
            <p:cNvPr id="1402" name="Google Shape;1402;p31"/>
            <p:cNvSpPr/>
            <p:nvPr/>
          </p:nvSpPr>
          <p:spPr>
            <a:xfrm>
              <a:off x="-14122" y="7363321"/>
              <a:ext cx="1282684"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Cabecera municipal</a:t>
              </a:r>
              <a:endParaRPr b="1" sz="12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96,3%</a:t>
              </a:r>
              <a:endParaRPr b="1" sz="1600">
                <a:solidFill>
                  <a:schemeClr val="dk1"/>
                </a:solidFill>
                <a:latin typeface="Arial Narrow"/>
                <a:ea typeface="Arial Narrow"/>
                <a:cs typeface="Arial Narrow"/>
                <a:sym typeface="Arial Narrow"/>
              </a:endParaRPr>
            </a:p>
          </p:txBody>
        </p:sp>
      </p:grpSp>
      <p:grpSp>
        <p:nvGrpSpPr>
          <p:cNvPr id="1403" name="Google Shape;1403;p31"/>
          <p:cNvGrpSpPr/>
          <p:nvPr/>
        </p:nvGrpSpPr>
        <p:grpSpPr>
          <a:xfrm>
            <a:off x="2358345" y="3335638"/>
            <a:ext cx="2203493" cy="1680424"/>
            <a:chOff x="-2126797" y="7071487"/>
            <a:chExt cx="1561980" cy="525542"/>
          </a:xfrm>
        </p:grpSpPr>
        <p:sp>
          <p:nvSpPr>
            <p:cNvPr id="1404" name="Google Shape;1404;p31"/>
            <p:cNvSpPr txBox="1"/>
            <p:nvPr/>
          </p:nvSpPr>
          <p:spPr>
            <a:xfrm>
              <a:off x="-1978712" y="7071487"/>
              <a:ext cx="1229607" cy="10588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u="sng">
                  <a:solidFill>
                    <a:schemeClr val="dk1"/>
                  </a:solidFill>
                  <a:latin typeface="Arial Narrow"/>
                  <a:ea typeface="Arial Narrow"/>
                  <a:cs typeface="Arial Narrow"/>
                  <a:sym typeface="Arial Narrow"/>
                </a:rPr>
                <a:t>Afiliación al SGSS</a:t>
              </a:r>
              <a:endParaRPr b="1" sz="1600" u="sng">
                <a:solidFill>
                  <a:schemeClr val="dk1"/>
                </a:solidFill>
                <a:latin typeface="Arial Narrow"/>
                <a:ea typeface="Arial Narrow"/>
                <a:cs typeface="Arial Narrow"/>
                <a:sym typeface="Arial Narrow"/>
              </a:endParaRPr>
            </a:p>
          </p:txBody>
        </p:sp>
        <p:sp>
          <p:nvSpPr>
            <p:cNvPr id="1405" name="Google Shape;1405;p31"/>
            <p:cNvSpPr/>
            <p:nvPr/>
          </p:nvSpPr>
          <p:spPr>
            <a:xfrm>
              <a:off x="-2126797" y="7178845"/>
              <a:ext cx="1561980" cy="418184"/>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Régimen subsidiado: 31,9%</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No Afiliado: 8,8%</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Contributivo: 57,9%</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Excepción – especial : 1,4%</a:t>
              </a:r>
              <a:endParaRPr/>
            </a:p>
          </p:txBody>
        </p:sp>
      </p:grpSp>
      <p:sp>
        <p:nvSpPr>
          <p:cNvPr id="1406" name="Google Shape;1406;p31"/>
          <p:cNvSpPr/>
          <p:nvPr/>
        </p:nvSpPr>
        <p:spPr>
          <a:xfrm>
            <a:off x="778015" y="8118196"/>
            <a:ext cx="356964" cy="372311"/>
          </a:xfrm>
          <a:prstGeom prst="rightArrow">
            <a:avLst>
              <a:gd fmla="val 50000" name="adj1"/>
              <a:gd fmla="val 50000" name="adj2"/>
            </a:avLst>
          </a:prstGeom>
          <a:solidFill>
            <a:srgbClr val="7030A0"/>
          </a:solid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407" name="Google Shape;1407;p31"/>
          <p:cNvGrpSpPr/>
          <p:nvPr/>
        </p:nvGrpSpPr>
        <p:grpSpPr>
          <a:xfrm>
            <a:off x="-39943" y="7494269"/>
            <a:ext cx="3822393" cy="1649731"/>
            <a:chOff x="-39943" y="7494269"/>
            <a:chExt cx="3822393" cy="1649731"/>
          </a:xfrm>
        </p:grpSpPr>
        <p:grpSp>
          <p:nvGrpSpPr>
            <p:cNvPr id="1408" name="Google Shape;1408;p31"/>
            <p:cNvGrpSpPr/>
            <p:nvPr/>
          </p:nvGrpSpPr>
          <p:grpSpPr>
            <a:xfrm>
              <a:off x="-39943" y="7494269"/>
              <a:ext cx="3796415" cy="1570985"/>
              <a:chOff x="2127781" y="2180567"/>
              <a:chExt cx="3796415" cy="1570985"/>
            </a:xfrm>
          </p:grpSpPr>
          <p:sp>
            <p:nvSpPr>
              <p:cNvPr id="1409" name="Google Shape;1409;p31"/>
              <p:cNvSpPr/>
              <p:nvPr/>
            </p:nvSpPr>
            <p:spPr>
              <a:xfrm>
                <a:off x="3381915" y="2180567"/>
                <a:ext cx="2542281" cy="524235"/>
              </a:xfrm>
              <a:prstGeom prst="roundRect">
                <a:avLst>
                  <a:gd fmla="val 16667" name="adj"/>
                </a:avLst>
              </a:prstGeom>
              <a:solidFill>
                <a:srgbClr val="CCC0D9"/>
              </a:solidFill>
              <a:ln cap="flat" cmpd="sng" w="25400">
                <a:solidFill>
                  <a:srgbClr val="CCC0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Trastornos Hipertensivos: </a:t>
                </a:r>
                <a:r>
                  <a:rPr b="1" lang="es-ES" sz="1600">
                    <a:solidFill>
                      <a:srgbClr val="C00000"/>
                    </a:solidFill>
                    <a:latin typeface="Arial Narrow"/>
                    <a:ea typeface="Arial Narrow"/>
                    <a:cs typeface="Arial Narrow"/>
                    <a:sym typeface="Arial Narrow"/>
                  </a:rPr>
                  <a:t>62,9%</a:t>
                </a:r>
                <a:endParaRPr b="1" sz="1600">
                  <a:solidFill>
                    <a:srgbClr val="C00000"/>
                  </a:solidFill>
                  <a:latin typeface="Arial Narrow"/>
                  <a:ea typeface="Arial Narrow"/>
                  <a:cs typeface="Arial Narrow"/>
                  <a:sym typeface="Arial Narrow"/>
                </a:endParaRPr>
              </a:p>
            </p:txBody>
          </p:sp>
          <p:pic>
            <p:nvPicPr>
              <p:cNvPr id="1410" name="Google Shape;1410;p31"/>
              <p:cNvPicPr preferRelativeResize="0"/>
              <p:nvPr/>
            </p:nvPicPr>
            <p:blipFill rotWithShape="1">
              <a:blip r:embed="rId8">
                <a:alphaModFix/>
              </a:blip>
              <a:srcRect b="0" l="0" r="0" t="0"/>
              <a:stretch/>
            </p:blipFill>
            <p:spPr>
              <a:xfrm>
                <a:off x="2283919" y="2344762"/>
                <a:ext cx="557405" cy="912116"/>
              </a:xfrm>
              <a:prstGeom prst="rect">
                <a:avLst/>
              </a:prstGeom>
              <a:noFill/>
              <a:ln>
                <a:noFill/>
              </a:ln>
            </p:spPr>
          </p:pic>
          <p:sp>
            <p:nvSpPr>
              <p:cNvPr id="1411" name="Google Shape;1411;p31"/>
              <p:cNvSpPr/>
              <p:nvPr/>
            </p:nvSpPr>
            <p:spPr>
              <a:xfrm>
                <a:off x="2127781" y="3197554"/>
                <a:ext cx="1254133"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00" u="sng">
                    <a:solidFill>
                      <a:schemeClr val="dk1"/>
                    </a:solidFill>
                    <a:latin typeface="Arial Narrow"/>
                    <a:ea typeface="Arial Narrow"/>
                    <a:cs typeface="Arial Narrow"/>
                    <a:sym typeface="Arial Narrow"/>
                  </a:rPr>
                  <a:t>Causas agrupadas de</a:t>
                </a:r>
                <a:endParaRPr/>
              </a:p>
              <a:p>
                <a:pPr indent="0" lvl="0" marL="0" marR="0" rtl="0" algn="ctr">
                  <a:spcBef>
                    <a:spcPts val="0"/>
                  </a:spcBef>
                  <a:spcAft>
                    <a:spcPts val="0"/>
                  </a:spcAft>
                  <a:buNone/>
                </a:pPr>
                <a:r>
                  <a:rPr b="1" lang="es-ES" sz="1000" u="sng">
                    <a:solidFill>
                      <a:schemeClr val="dk1"/>
                    </a:solidFill>
                    <a:latin typeface="Arial Narrow"/>
                    <a:ea typeface="Arial Narrow"/>
                    <a:cs typeface="Arial Narrow"/>
                    <a:sym typeface="Arial Narrow"/>
                  </a:rPr>
                  <a:t>morbilidad materna</a:t>
                </a:r>
                <a:endParaRPr/>
              </a:p>
              <a:p>
                <a:pPr indent="0" lvl="0" marL="0" marR="0" rtl="0" algn="ctr">
                  <a:spcBef>
                    <a:spcPts val="0"/>
                  </a:spcBef>
                  <a:spcAft>
                    <a:spcPts val="0"/>
                  </a:spcAft>
                  <a:buNone/>
                </a:pPr>
                <a:r>
                  <a:rPr b="1" lang="es-ES" sz="1000" u="sng">
                    <a:solidFill>
                      <a:schemeClr val="dk1"/>
                    </a:solidFill>
                    <a:latin typeface="Arial Narrow"/>
                    <a:ea typeface="Arial Narrow"/>
                    <a:cs typeface="Arial Narrow"/>
                    <a:sym typeface="Arial Narrow"/>
                  </a:rPr>
                  <a:t>extrema</a:t>
                </a:r>
                <a:endParaRPr b="1" sz="1000" u="sng">
                  <a:solidFill>
                    <a:srgbClr val="000000"/>
                  </a:solidFill>
                  <a:latin typeface="Arial Narrow"/>
                  <a:ea typeface="Arial Narrow"/>
                  <a:cs typeface="Arial Narrow"/>
                  <a:sym typeface="Arial Narrow"/>
                </a:endParaRPr>
              </a:p>
            </p:txBody>
          </p:sp>
        </p:grpSp>
        <p:sp>
          <p:nvSpPr>
            <p:cNvPr id="1412" name="Google Shape;1412;p31"/>
            <p:cNvSpPr/>
            <p:nvPr/>
          </p:nvSpPr>
          <p:spPr>
            <a:xfrm>
              <a:off x="1234406" y="8088130"/>
              <a:ext cx="2499154" cy="510194"/>
            </a:xfrm>
            <a:prstGeom prst="roundRect">
              <a:avLst>
                <a:gd fmla="val 16667" name="adj"/>
              </a:avLst>
            </a:prstGeom>
            <a:solidFill>
              <a:srgbClr val="CCC0D9"/>
            </a:solidFill>
            <a:ln cap="flat" cmpd="sng" w="25400">
              <a:solidFill>
                <a:srgbClr val="CCC0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Complicaciones</a:t>
              </a:r>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hemorrágicas: </a:t>
              </a:r>
              <a:r>
                <a:rPr b="1" lang="es-ES" sz="1600">
                  <a:solidFill>
                    <a:srgbClr val="C00000"/>
                  </a:solidFill>
                  <a:latin typeface="Arial Narrow"/>
                  <a:ea typeface="Arial Narrow"/>
                  <a:cs typeface="Arial Narrow"/>
                  <a:sym typeface="Arial Narrow"/>
                </a:rPr>
                <a:t>23,6%</a:t>
              </a:r>
              <a:endParaRPr b="1" sz="1600">
                <a:solidFill>
                  <a:srgbClr val="C00000"/>
                </a:solidFill>
                <a:latin typeface="Arial Narrow"/>
                <a:ea typeface="Arial Narrow"/>
                <a:cs typeface="Arial Narrow"/>
                <a:sym typeface="Arial Narrow"/>
              </a:endParaRPr>
            </a:p>
          </p:txBody>
        </p:sp>
        <p:sp>
          <p:nvSpPr>
            <p:cNvPr id="1413" name="Google Shape;1413;p31"/>
            <p:cNvSpPr/>
            <p:nvPr/>
          </p:nvSpPr>
          <p:spPr>
            <a:xfrm>
              <a:off x="1240169" y="8667950"/>
              <a:ext cx="2542281" cy="476050"/>
            </a:xfrm>
            <a:prstGeom prst="roundRect">
              <a:avLst>
                <a:gd fmla="val 16667" name="adj"/>
              </a:avLst>
            </a:prstGeom>
            <a:solidFill>
              <a:srgbClr val="CCC0D9"/>
            </a:solidFill>
            <a:ln cap="flat" cmpd="sng" w="25400">
              <a:solidFill>
                <a:srgbClr val="CCC0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Sepsis de origen obstétrico: </a:t>
              </a:r>
              <a:r>
                <a:rPr b="1" lang="es-ES" sz="1600">
                  <a:solidFill>
                    <a:srgbClr val="C00000"/>
                  </a:solidFill>
                  <a:latin typeface="Arial Narrow"/>
                  <a:ea typeface="Arial Narrow"/>
                  <a:cs typeface="Arial Narrow"/>
                  <a:sym typeface="Arial Narrow"/>
                </a:rPr>
                <a:t>4,4%</a:t>
              </a:r>
              <a:endParaRPr b="1" sz="1600">
                <a:solidFill>
                  <a:srgbClr val="C00000"/>
                </a:solidFill>
                <a:latin typeface="Arial Narrow"/>
                <a:ea typeface="Arial Narrow"/>
                <a:cs typeface="Arial Narrow"/>
                <a:sym typeface="Arial Narrow"/>
              </a:endParaRPr>
            </a:p>
          </p:txBody>
        </p:sp>
      </p:grpSp>
      <p:sp>
        <p:nvSpPr>
          <p:cNvPr id="1414" name="Google Shape;1414;p31"/>
          <p:cNvSpPr txBox="1"/>
          <p:nvPr/>
        </p:nvSpPr>
        <p:spPr>
          <a:xfrm>
            <a:off x="4842271" y="3522772"/>
            <a:ext cx="2241210"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Proporción de casos con 3 o más criterios </a:t>
            </a:r>
            <a:endParaRPr b="1" sz="1600">
              <a:solidFill>
                <a:schemeClr val="dk1"/>
              </a:solidFill>
              <a:latin typeface="Arial Narrow"/>
              <a:ea typeface="Arial Narrow"/>
              <a:cs typeface="Arial Narrow"/>
              <a:sym typeface="Arial Narrow"/>
            </a:endParaRPr>
          </a:p>
        </p:txBody>
      </p:sp>
      <p:sp>
        <p:nvSpPr>
          <p:cNvPr id="1415" name="Google Shape;1415;p31"/>
          <p:cNvSpPr txBox="1"/>
          <p:nvPr/>
        </p:nvSpPr>
        <p:spPr>
          <a:xfrm>
            <a:off x="5565247" y="4072251"/>
            <a:ext cx="659156"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00B050"/>
                </a:solidFill>
                <a:latin typeface="Arial Narrow"/>
                <a:ea typeface="Arial Narrow"/>
                <a:cs typeface="Arial Narrow"/>
                <a:sym typeface="Arial Narrow"/>
              </a:rPr>
              <a:t>24,5%</a:t>
            </a:r>
            <a:endParaRPr/>
          </a:p>
        </p:txBody>
      </p:sp>
      <p:cxnSp>
        <p:nvCxnSpPr>
          <p:cNvPr id="1416" name="Google Shape;1416;p31"/>
          <p:cNvCxnSpPr/>
          <p:nvPr/>
        </p:nvCxnSpPr>
        <p:spPr>
          <a:xfrm rot="10800000">
            <a:off x="4843605" y="3478852"/>
            <a:ext cx="2154764" cy="0"/>
          </a:xfrm>
          <a:prstGeom prst="straightConnector1">
            <a:avLst/>
          </a:prstGeom>
          <a:noFill/>
          <a:ln cap="flat" cmpd="sng" w="9525">
            <a:solidFill>
              <a:srgbClr val="002060"/>
            </a:solidFill>
            <a:prstDash val="solid"/>
            <a:round/>
            <a:headEnd len="sm" w="sm" type="none"/>
            <a:tailEnd len="med" w="med" type="oval"/>
          </a:ln>
        </p:spPr>
      </p:cxnSp>
      <p:sp>
        <p:nvSpPr>
          <p:cNvPr id="1417" name="Google Shape;1417;p31"/>
          <p:cNvSpPr txBox="1"/>
          <p:nvPr/>
        </p:nvSpPr>
        <p:spPr>
          <a:xfrm>
            <a:off x="4800382" y="2848058"/>
            <a:ext cx="224121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Razón</a:t>
            </a:r>
            <a:r>
              <a:rPr b="1" lang="es-ES" sz="1800">
                <a:solidFill>
                  <a:schemeClr val="dk1"/>
                </a:solidFill>
                <a:latin typeface="Arial Narrow"/>
                <a:ea typeface="Arial Narrow"/>
                <a:cs typeface="Arial Narrow"/>
                <a:sym typeface="Arial Narrow"/>
              </a:rPr>
              <a:t> </a:t>
            </a:r>
            <a:r>
              <a:rPr b="1" lang="es-ES" sz="1600">
                <a:solidFill>
                  <a:schemeClr val="dk1"/>
                </a:solidFill>
                <a:latin typeface="Arial Narrow"/>
                <a:ea typeface="Arial Narrow"/>
                <a:cs typeface="Arial Narrow"/>
                <a:sym typeface="Arial Narrow"/>
              </a:rPr>
              <a:t>MME</a:t>
            </a:r>
            <a:endParaRPr b="1" sz="1600">
              <a:solidFill>
                <a:schemeClr val="dk1"/>
              </a:solidFill>
              <a:latin typeface="Arial Narrow"/>
              <a:ea typeface="Arial Narrow"/>
              <a:cs typeface="Arial Narrow"/>
              <a:sym typeface="Arial Narrow"/>
            </a:endParaRPr>
          </a:p>
        </p:txBody>
      </p:sp>
      <p:sp>
        <p:nvSpPr>
          <p:cNvPr id="1418" name="Google Shape;1418;p31"/>
          <p:cNvSpPr txBox="1"/>
          <p:nvPr/>
        </p:nvSpPr>
        <p:spPr>
          <a:xfrm>
            <a:off x="4897520" y="3140298"/>
            <a:ext cx="2130713"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48 por mil nacidos vivos</a:t>
            </a:r>
            <a:endParaRPr/>
          </a:p>
        </p:txBody>
      </p:sp>
      <p:cxnSp>
        <p:nvCxnSpPr>
          <p:cNvPr id="1419" name="Google Shape;1419;p31"/>
          <p:cNvCxnSpPr/>
          <p:nvPr/>
        </p:nvCxnSpPr>
        <p:spPr>
          <a:xfrm rot="10800000">
            <a:off x="2448322" y="2824177"/>
            <a:ext cx="4601462" cy="6087"/>
          </a:xfrm>
          <a:prstGeom prst="straightConnector1">
            <a:avLst/>
          </a:prstGeom>
          <a:noFill/>
          <a:ln cap="flat" cmpd="sng" w="9525">
            <a:solidFill>
              <a:srgbClr val="002060"/>
            </a:solidFill>
            <a:prstDash val="solid"/>
            <a:round/>
            <a:headEnd len="sm" w="sm" type="none"/>
            <a:tailEnd len="med" w="med" type="oval"/>
          </a:ln>
        </p:spPr>
      </p:cxnSp>
      <p:grpSp>
        <p:nvGrpSpPr>
          <p:cNvPr id="1420" name="Google Shape;1420;p31"/>
          <p:cNvGrpSpPr/>
          <p:nvPr/>
        </p:nvGrpSpPr>
        <p:grpSpPr>
          <a:xfrm>
            <a:off x="3754394" y="5641233"/>
            <a:ext cx="3446504" cy="276999"/>
            <a:chOff x="2448322" y="74775"/>
            <a:chExt cx="3446504" cy="276999"/>
          </a:xfrm>
        </p:grpSpPr>
        <p:sp>
          <p:nvSpPr>
            <p:cNvPr id="1421" name="Google Shape;1421;p31"/>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422" name="Google Shape;1422;p31"/>
            <p:cNvCxnSpPr>
              <a:stCxn id="1421"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423" name="Google Shape;1423;p31"/>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Consideraciones Técnicas</a:t>
              </a:r>
              <a:endParaRPr b="1" sz="1200">
                <a:solidFill>
                  <a:schemeClr val="dk1"/>
                </a:solidFill>
                <a:latin typeface="Arial Narrow"/>
                <a:ea typeface="Arial Narrow"/>
                <a:cs typeface="Arial Narrow"/>
                <a:sym typeface="Arial Narrow"/>
              </a:endParaRPr>
            </a:p>
          </p:txBody>
        </p:sp>
      </p:grpSp>
      <p:sp>
        <p:nvSpPr>
          <p:cNvPr id="1424" name="Google Shape;1424;p31"/>
          <p:cNvSpPr/>
          <p:nvPr/>
        </p:nvSpPr>
        <p:spPr>
          <a:xfrm>
            <a:off x="3918671" y="6075468"/>
            <a:ext cx="3158190" cy="378565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El Protocolo fue actualizado a marzo de 2022; los casos se reportan con un criterio excepto en sepsis. </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Se clasifican en relacionados con: -disfunción de órgano, -enfermedad específica, -el manejo.</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La notificación es inmediata, desde el momento en que se confirma el diagnóstico. </a:t>
            </a:r>
            <a:endParaRPr/>
          </a:p>
          <a:p>
            <a:pPr indent="0" lvl="0" marL="0" marR="0" rtl="0" algn="just">
              <a:spcBef>
                <a:spcPts val="0"/>
              </a:spcBef>
              <a:spcAft>
                <a:spcPts val="0"/>
              </a:spcAft>
              <a:buNone/>
            </a:pPr>
            <a:r>
              <a:t/>
            </a:r>
            <a:endParaRPr sz="11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La notificación </a:t>
            </a:r>
            <a:r>
              <a:rPr b="1" lang="es-ES" sz="1100">
                <a:solidFill>
                  <a:schemeClr val="dk1"/>
                </a:solidFill>
                <a:latin typeface="Arial Narrow"/>
                <a:ea typeface="Arial Narrow"/>
                <a:cs typeface="Arial Narrow"/>
                <a:sym typeface="Arial Narrow"/>
              </a:rPr>
              <a:t>súper inmediata SAT </a:t>
            </a:r>
            <a:r>
              <a:rPr lang="es-ES" sz="1100">
                <a:solidFill>
                  <a:schemeClr val="dk1"/>
                </a:solidFill>
                <a:latin typeface="Arial Narrow"/>
                <a:ea typeface="Arial Narrow"/>
                <a:cs typeface="Arial Narrow"/>
                <a:sym typeface="Arial Narrow"/>
              </a:rPr>
              <a:t>en morbilidad materna extrema está configurada para los casos con al menos uno de los siguientes criterios: -</a:t>
            </a:r>
            <a:r>
              <a:rPr b="1" lang="es-ES" sz="1100">
                <a:solidFill>
                  <a:schemeClr val="dk1"/>
                </a:solidFill>
                <a:latin typeface="Arial Narrow"/>
                <a:ea typeface="Arial Narrow"/>
                <a:cs typeface="Arial Narrow"/>
                <a:sym typeface="Arial Narrow"/>
              </a:rPr>
              <a:t>pre-eclampsia severa, -eclampsia y -hemorragia obstétrica severa; el 87,3% (826) de los casos cumplieron criterios para  el SAT.</a:t>
            </a:r>
            <a:endParaRPr/>
          </a:p>
          <a:p>
            <a:pPr indent="0" lvl="0" marL="0" marR="0" rtl="0" algn="just">
              <a:spcBef>
                <a:spcPts val="0"/>
              </a:spcBef>
              <a:spcAft>
                <a:spcPts val="0"/>
              </a:spcAft>
              <a:buNone/>
            </a:pPr>
            <a:r>
              <a:t/>
            </a:r>
            <a:endParaRPr b="1" sz="11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b="1" lang="es-ES" sz="1200">
                <a:solidFill>
                  <a:schemeClr val="dk1"/>
                </a:solidFill>
                <a:latin typeface="Arial Narrow"/>
                <a:ea typeface="Arial Narrow"/>
                <a:cs typeface="Arial Narrow"/>
                <a:sym typeface="Arial Narrow"/>
              </a:rPr>
              <a:t>El canal endémico muestra que los casos del  evento han estado por encima de lo esperado la mayoría de las semanas epidemiológicas del año</a:t>
            </a:r>
            <a:r>
              <a:rPr b="1" lang="es-ES" sz="1400">
                <a:solidFill>
                  <a:schemeClr val="dk1"/>
                </a:solidFill>
                <a:latin typeface="Arial Narrow"/>
                <a:ea typeface="Arial Narrow"/>
                <a:cs typeface="Arial Narrow"/>
                <a:sym typeface="Arial Narrow"/>
              </a:rPr>
              <a:t>.</a:t>
            </a:r>
            <a:endParaRPr b="1" sz="14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t/>
            </a:r>
            <a:endParaRPr sz="12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t/>
            </a:r>
            <a:endParaRPr sz="12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 </a:t>
            </a:r>
            <a:endParaRPr sz="12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t/>
            </a:r>
            <a:endParaRPr sz="1200">
              <a:solidFill>
                <a:schemeClr val="dk1"/>
              </a:solidFill>
              <a:latin typeface="Arial Narrow"/>
              <a:ea typeface="Arial Narrow"/>
              <a:cs typeface="Arial Narrow"/>
              <a:sym typeface="Arial Narrow"/>
            </a:endParaRPr>
          </a:p>
        </p:txBody>
      </p:sp>
      <p:cxnSp>
        <p:nvCxnSpPr>
          <p:cNvPr id="1425" name="Google Shape;1425;p31"/>
          <p:cNvCxnSpPr/>
          <p:nvPr/>
        </p:nvCxnSpPr>
        <p:spPr>
          <a:xfrm rot="10800000">
            <a:off x="4895020" y="4347489"/>
            <a:ext cx="2154764" cy="0"/>
          </a:xfrm>
          <a:prstGeom prst="straightConnector1">
            <a:avLst/>
          </a:prstGeom>
          <a:noFill/>
          <a:ln cap="flat" cmpd="sng" w="9525">
            <a:solidFill>
              <a:srgbClr val="002060"/>
            </a:solidFill>
            <a:prstDash val="solid"/>
            <a:round/>
            <a:headEnd len="sm" w="sm" type="none"/>
            <a:tailEnd len="med" w="med" type="oval"/>
          </a:ln>
        </p:spPr>
      </p:cxnSp>
      <p:sp>
        <p:nvSpPr>
          <p:cNvPr id="1426" name="Google Shape;1426;p31"/>
          <p:cNvSpPr txBox="1"/>
          <p:nvPr/>
        </p:nvSpPr>
        <p:spPr>
          <a:xfrm>
            <a:off x="4895020" y="4311589"/>
            <a:ext cx="2241210"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Índice de mortalidad</a:t>
            </a:r>
            <a:endParaRPr b="1" sz="1600">
              <a:solidFill>
                <a:schemeClr val="dk1"/>
              </a:solidFill>
              <a:latin typeface="Arial Narrow"/>
              <a:ea typeface="Arial Narrow"/>
              <a:cs typeface="Arial Narrow"/>
              <a:sym typeface="Arial Narrow"/>
            </a:endParaRPr>
          </a:p>
        </p:txBody>
      </p:sp>
      <p:sp>
        <p:nvSpPr>
          <p:cNvPr id="1427" name="Google Shape;1427;p31"/>
          <p:cNvSpPr txBox="1"/>
          <p:nvPr/>
        </p:nvSpPr>
        <p:spPr>
          <a:xfrm>
            <a:off x="5637897" y="4593486"/>
            <a:ext cx="566181"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00B050"/>
                </a:solidFill>
                <a:latin typeface="Arial Narrow"/>
                <a:ea typeface="Arial Narrow"/>
                <a:cs typeface="Arial Narrow"/>
                <a:sym typeface="Arial Narrow"/>
              </a:rPr>
              <a:t>0,3%</a:t>
            </a:r>
            <a:endParaRPr/>
          </a:p>
        </p:txBody>
      </p:sp>
      <p:cxnSp>
        <p:nvCxnSpPr>
          <p:cNvPr id="1428" name="Google Shape;1428;p31"/>
          <p:cNvCxnSpPr/>
          <p:nvPr/>
        </p:nvCxnSpPr>
        <p:spPr>
          <a:xfrm rot="10800000">
            <a:off x="4895020" y="4891519"/>
            <a:ext cx="2154764" cy="0"/>
          </a:xfrm>
          <a:prstGeom prst="straightConnector1">
            <a:avLst/>
          </a:prstGeom>
          <a:noFill/>
          <a:ln cap="flat" cmpd="sng" w="9525">
            <a:solidFill>
              <a:srgbClr val="002060"/>
            </a:solidFill>
            <a:prstDash val="solid"/>
            <a:round/>
            <a:headEnd len="sm" w="sm" type="none"/>
            <a:tailEnd len="med" w="med" type="oval"/>
          </a:ln>
        </p:spPr>
      </p:cxnSp>
      <p:sp>
        <p:nvSpPr>
          <p:cNvPr id="1429" name="Google Shape;1429;p31"/>
          <p:cNvSpPr txBox="1"/>
          <p:nvPr/>
        </p:nvSpPr>
        <p:spPr>
          <a:xfrm>
            <a:off x="4320530" y="4992645"/>
            <a:ext cx="3082082"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Porcentaje de casos con MPNNT</a:t>
            </a:r>
            <a:endParaRPr b="1" sz="1600">
              <a:solidFill>
                <a:schemeClr val="dk1"/>
              </a:solidFill>
              <a:latin typeface="Arial Narrow"/>
              <a:ea typeface="Arial Narrow"/>
              <a:cs typeface="Arial Narrow"/>
              <a:sym typeface="Arial Narrow"/>
            </a:endParaRPr>
          </a:p>
        </p:txBody>
      </p:sp>
      <p:sp>
        <p:nvSpPr>
          <p:cNvPr id="1430" name="Google Shape;1430;p31"/>
          <p:cNvSpPr txBox="1"/>
          <p:nvPr/>
        </p:nvSpPr>
        <p:spPr>
          <a:xfrm>
            <a:off x="5658223" y="5196687"/>
            <a:ext cx="566181"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00B050"/>
                </a:solidFill>
                <a:latin typeface="Arial Narrow"/>
                <a:ea typeface="Arial Narrow"/>
                <a:cs typeface="Arial Narrow"/>
                <a:sym typeface="Arial Narrow"/>
              </a:rPr>
              <a:t>2,1%</a:t>
            </a:r>
            <a:endParaRPr/>
          </a:p>
        </p:txBody>
      </p:sp>
      <p:pic>
        <p:nvPicPr>
          <p:cNvPr id="1431" name="Google Shape;1431;p31"/>
          <p:cNvPicPr preferRelativeResize="0"/>
          <p:nvPr/>
        </p:nvPicPr>
        <p:blipFill rotWithShape="1">
          <a:blip r:embed="rId9">
            <a:alphaModFix/>
          </a:blip>
          <a:srcRect b="0" l="0" r="0" t="0"/>
          <a:stretch/>
        </p:blipFill>
        <p:spPr>
          <a:xfrm>
            <a:off x="2285307" y="435424"/>
            <a:ext cx="4626750" cy="2307003"/>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6" name="Shape 1436"/>
        <p:cNvGrpSpPr/>
        <p:nvPr/>
      </p:nvGrpSpPr>
      <p:grpSpPr>
        <a:xfrm>
          <a:off x="0" y="0"/>
          <a:ext cx="0" cy="0"/>
          <a:chOff x="0" y="0"/>
          <a:chExt cx="0" cy="0"/>
        </a:xfrm>
      </p:grpSpPr>
      <p:pic>
        <p:nvPicPr>
          <p:cNvPr id="1437" name="Google Shape;1437;p32"/>
          <p:cNvPicPr preferRelativeResize="0"/>
          <p:nvPr/>
        </p:nvPicPr>
        <p:blipFill rotWithShape="1">
          <a:blip r:embed="rId3">
            <a:alphaModFix/>
          </a:blip>
          <a:srcRect b="0" l="0" r="0" t="0"/>
          <a:stretch/>
        </p:blipFill>
        <p:spPr>
          <a:xfrm>
            <a:off x="2" y="-16504"/>
            <a:ext cx="2167806" cy="2840682"/>
          </a:xfrm>
          <a:prstGeom prst="rect">
            <a:avLst/>
          </a:prstGeom>
          <a:noFill/>
          <a:ln>
            <a:noFill/>
          </a:ln>
        </p:spPr>
      </p:pic>
      <p:pic>
        <p:nvPicPr>
          <p:cNvPr id="1438" name="Google Shape;1438;p32"/>
          <p:cNvPicPr preferRelativeResize="0"/>
          <p:nvPr/>
        </p:nvPicPr>
        <p:blipFill rotWithShape="1">
          <a:blip r:embed="rId4">
            <a:alphaModFix/>
          </a:blip>
          <a:srcRect b="0" l="0" r="0" t="51431"/>
          <a:stretch/>
        </p:blipFill>
        <p:spPr>
          <a:xfrm>
            <a:off x="41231" y="2849525"/>
            <a:ext cx="2180731" cy="2724869"/>
          </a:xfrm>
          <a:prstGeom prst="rect">
            <a:avLst/>
          </a:prstGeom>
          <a:noFill/>
          <a:ln>
            <a:noFill/>
          </a:ln>
        </p:spPr>
      </p:pic>
      <p:sp>
        <p:nvSpPr>
          <p:cNvPr id="1439" name="Google Shape;1439;p32"/>
          <p:cNvSpPr txBox="1"/>
          <p:nvPr/>
        </p:nvSpPr>
        <p:spPr>
          <a:xfrm>
            <a:off x="2241" y="838617"/>
            <a:ext cx="223005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10 - 2022</a:t>
            </a:r>
            <a:endParaRPr b="1" sz="1200">
              <a:solidFill>
                <a:schemeClr val="dk1"/>
              </a:solidFill>
              <a:latin typeface="Arial Narrow"/>
              <a:ea typeface="Arial Narrow"/>
              <a:cs typeface="Arial Narrow"/>
              <a:sym typeface="Arial Narrow"/>
            </a:endParaRPr>
          </a:p>
        </p:txBody>
      </p:sp>
      <p:grpSp>
        <p:nvGrpSpPr>
          <p:cNvPr id="1440" name="Google Shape;1440;p32"/>
          <p:cNvGrpSpPr/>
          <p:nvPr/>
        </p:nvGrpSpPr>
        <p:grpSpPr>
          <a:xfrm>
            <a:off x="179214" y="4211960"/>
            <a:ext cx="1892650" cy="488476"/>
            <a:chOff x="2397524" y="3379972"/>
            <a:chExt cx="4508500" cy="904875"/>
          </a:xfrm>
        </p:grpSpPr>
        <p:pic>
          <p:nvPicPr>
            <p:cNvPr id="1441" name="Google Shape;1441;p32"/>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1442" name="Google Shape;1442;p32"/>
            <p:cNvSpPr txBox="1"/>
            <p:nvPr/>
          </p:nvSpPr>
          <p:spPr>
            <a:xfrm>
              <a:off x="3317545" y="3478755"/>
              <a:ext cx="1593562" cy="7411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000">
                  <a:solidFill>
                    <a:schemeClr val="dk1"/>
                  </a:solidFill>
                  <a:latin typeface="Arial Narrow"/>
                  <a:ea typeface="Arial Narrow"/>
                  <a:cs typeface="Arial Narrow"/>
                  <a:sym typeface="Arial Narrow"/>
                </a:rPr>
                <a:t>207</a:t>
              </a:r>
              <a:endParaRPr b="1" sz="2000">
                <a:solidFill>
                  <a:schemeClr val="dk1"/>
                </a:solidFill>
                <a:latin typeface="Arial Narrow"/>
                <a:ea typeface="Arial Narrow"/>
                <a:cs typeface="Arial Narrow"/>
                <a:sym typeface="Arial Narrow"/>
              </a:endParaRPr>
            </a:p>
          </p:txBody>
        </p:sp>
      </p:grpSp>
      <p:grpSp>
        <p:nvGrpSpPr>
          <p:cNvPr id="1443" name="Google Shape;1443;p32"/>
          <p:cNvGrpSpPr/>
          <p:nvPr/>
        </p:nvGrpSpPr>
        <p:grpSpPr>
          <a:xfrm>
            <a:off x="2448322" y="35496"/>
            <a:ext cx="3446504" cy="276999"/>
            <a:chOff x="2448322" y="74775"/>
            <a:chExt cx="3446504" cy="276999"/>
          </a:xfrm>
        </p:grpSpPr>
        <p:sp>
          <p:nvSpPr>
            <p:cNvPr id="1444" name="Google Shape;1444;p32"/>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445" name="Google Shape;1445;p32"/>
            <p:cNvCxnSpPr>
              <a:stCxn id="1444"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446" name="Google Shape;1446;p32"/>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b="1" sz="1200">
                <a:solidFill>
                  <a:schemeClr val="dk1"/>
                </a:solidFill>
                <a:latin typeface="Arial Narrow"/>
                <a:ea typeface="Arial Narrow"/>
                <a:cs typeface="Arial Narrow"/>
                <a:sym typeface="Arial Narrow"/>
              </a:endParaRPr>
            </a:p>
          </p:txBody>
        </p:sp>
      </p:grpSp>
      <p:sp>
        <p:nvSpPr>
          <p:cNvPr id="1447" name="Google Shape;1447;p32"/>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32</a:t>
            </a:r>
            <a:endParaRPr b="1" sz="1050">
              <a:solidFill>
                <a:schemeClr val="dk1"/>
              </a:solidFill>
              <a:latin typeface="Arial Narrow"/>
              <a:ea typeface="Arial Narrow"/>
              <a:cs typeface="Arial Narrow"/>
              <a:sym typeface="Arial Narrow"/>
            </a:endParaRPr>
          </a:p>
        </p:txBody>
      </p:sp>
      <p:sp>
        <p:nvSpPr>
          <p:cNvPr id="1448" name="Google Shape;1448;p32"/>
          <p:cNvSpPr txBox="1"/>
          <p:nvPr>
            <p:ph type="ctrTitle"/>
          </p:nvPr>
        </p:nvSpPr>
        <p:spPr>
          <a:xfrm>
            <a:off x="-29713" y="162901"/>
            <a:ext cx="2208885" cy="584775"/>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1600"/>
              <a:buFont typeface="Arial Narrow"/>
              <a:buNone/>
            </a:pPr>
            <a:r>
              <a:rPr b="1" lang="es-ES" sz="1600">
                <a:solidFill>
                  <a:srgbClr val="C00000"/>
                </a:solidFill>
                <a:latin typeface="Arial Narrow"/>
                <a:ea typeface="Arial Narrow"/>
                <a:cs typeface="Arial Narrow"/>
                <a:sym typeface="Arial Narrow"/>
              </a:rPr>
              <a:t>Mortalidad perinatal y neonatal tardía MPNNT</a:t>
            </a:r>
            <a:endParaRPr b="1" sz="1600">
              <a:solidFill>
                <a:srgbClr val="C00000"/>
              </a:solidFill>
              <a:latin typeface="Arial Narrow"/>
              <a:ea typeface="Arial Narrow"/>
              <a:cs typeface="Arial Narrow"/>
              <a:sym typeface="Arial Narrow"/>
            </a:endParaRPr>
          </a:p>
        </p:txBody>
      </p:sp>
      <p:grpSp>
        <p:nvGrpSpPr>
          <p:cNvPr id="1449" name="Google Shape;1449;p32"/>
          <p:cNvGrpSpPr/>
          <p:nvPr/>
        </p:nvGrpSpPr>
        <p:grpSpPr>
          <a:xfrm>
            <a:off x="4523761" y="4581117"/>
            <a:ext cx="757840" cy="1359035"/>
            <a:chOff x="4830630" y="3075226"/>
            <a:chExt cx="757840" cy="1359035"/>
          </a:xfrm>
        </p:grpSpPr>
        <p:grpSp>
          <p:nvGrpSpPr>
            <p:cNvPr id="1450" name="Google Shape;1450;p32"/>
            <p:cNvGrpSpPr/>
            <p:nvPr/>
          </p:nvGrpSpPr>
          <p:grpSpPr>
            <a:xfrm>
              <a:off x="4830630" y="3554337"/>
              <a:ext cx="757840" cy="879924"/>
              <a:chOff x="5227274" y="1274868"/>
              <a:chExt cx="757840" cy="879924"/>
            </a:xfrm>
          </p:grpSpPr>
          <p:sp>
            <p:nvSpPr>
              <p:cNvPr id="1451" name="Google Shape;1451;p32"/>
              <p:cNvSpPr/>
              <p:nvPr/>
            </p:nvSpPr>
            <p:spPr>
              <a:xfrm>
                <a:off x="5245046" y="1561312"/>
                <a:ext cx="740068"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0,9%</a:t>
                </a:r>
                <a:endParaRPr b="1" sz="1600">
                  <a:solidFill>
                    <a:schemeClr val="dk1"/>
                  </a:solidFill>
                  <a:latin typeface="Arial Narrow"/>
                  <a:ea typeface="Arial Narrow"/>
                  <a:cs typeface="Arial Narrow"/>
                  <a:sym typeface="Arial Narrow"/>
                </a:endParaRPr>
              </a:p>
            </p:txBody>
          </p:sp>
          <p:sp>
            <p:nvSpPr>
              <p:cNvPr id="1452" name="Google Shape;1452;p32"/>
              <p:cNvSpPr/>
              <p:nvPr/>
            </p:nvSpPr>
            <p:spPr>
              <a:xfrm>
                <a:off x="5227274" y="1274868"/>
                <a:ext cx="70403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Indígena</a:t>
                </a:r>
                <a:endParaRPr b="1" sz="1200" u="sng">
                  <a:solidFill>
                    <a:srgbClr val="000000"/>
                  </a:solidFill>
                  <a:latin typeface="Arial Narrow"/>
                  <a:ea typeface="Arial Narrow"/>
                  <a:cs typeface="Arial Narrow"/>
                  <a:sym typeface="Arial Narrow"/>
                </a:endParaRPr>
              </a:p>
            </p:txBody>
          </p:sp>
          <p:sp>
            <p:nvSpPr>
              <p:cNvPr id="1453" name="Google Shape;1453;p32"/>
              <p:cNvSpPr/>
              <p:nvPr/>
            </p:nvSpPr>
            <p:spPr>
              <a:xfrm>
                <a:off x="5286277" y="1877793"/>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2 casos</a:t>
                </a:r>
                <a:endParaRPr sz="1200">
                  <a:solidFill>
                    <a:schemeClr val="dk1"/>
                  </a:solidFill>
                  <a:latin typeface="Calibri"/>
                  <a:ea typeface="Calibri"/>
                  <a:cs typeface="Calibri"/>
                  <a:sym typeface="Calibri"/>
                </a:endParaRPr>
              </a:p>
            </p:txBody>
          </p:sp>
        </p:grpSp>
        <p:pic>
          <p:nvPicPr>
            <p:cNvPr id="1454" name="Google Shape;1454;p32"/>
            <p:cNvPicPr preferRelativeResize="0"/>
            <p:nvPr/>
          </p:nvPicPr>
          <p:blipFill rotWithShape="1">
            <a:blip r:embed="rId6">
              <a:alphaModFix/>
            </a:blip>
            <a:srcRect b="0" l="86761" r="0" t="0"/>
            <a:stretch/>
          </p:blipFill>
          <p:spPr>
            <a:xfrm>
              <a:off x="4977133" y="3075226"/>
              <a:ext cx="409613" cy="510877"/>
            </a:xfrm>
            <a:prstGeom prst="rect">
              <a:avLst/>
            </a:prstGeom>
            <a:noFill/>
            <a:ln>
              <a:noFill/>
            </a:ln>
          </p:spPr>
        </p:pic>
      </p:grpSp>
      <p:grpSp>
        <p:nvGrpSpPr>
          <p:cNvPr id="1455" name="Google Shape;1455;p32"/>
          <p:cNvGrpSpPr/>
          <p:nvPr/>
        </p:nvGrpSpPr>
        <p:grpSpPr>
          <a:xfrm>
            <a:off x="5536980" y="4551824"/>
            <a:ext cx="1230222" cy="1604352"/>
            <a:chOff x="5754604" y="2996813"/>
            <a:chExt cx="1230222" cy="1604352"/>
          </a:xfrm>
        </p:grpSpPr>
        <p:pic>
          <p:nvPicPr>
            <p:cNvPr id="1456" name="Google Shape;1456;p32"/>
            <p:cNvPicPr preferRelativeResize="0"/>
            <p:nvPr/>
          </p:nvPicPr>
          <p:blipFill rotWithShape="1">
            <a:blip r:embed="rId7">
              <a:alphaModFix/>
            </a:blip>
            <a:srcRect b="0" l="0" r="0" t="0"/>
            <a:stretch/>
          </p:blipFill>
          <p:spPr>
            <a:xfrm>
              <a:off x="6140200" y="2996813"/>
              <a:ext cx="503333" cy="457313"/>
            </a:xfrm>
            <a:prstGeom prst="rect">
              <a:avLst/>
            </a:prstGeom>
            <a:noFill/>
            <a:ln>
              <a:noFill/>
            </a:ln>
          </p:spPr>
        </p:pic>
        <p:grpSp>
          <p:nvGrpSpPr>
            <p:cNvPr id="1457" name="Google Shape;1457;p32"/>
            <p:cNvGrpSpPr/>
            <p:nvPr/>
          </p:nvGrpSpPr>
          <p:grpSpPr>
            <a:xfrm>
              <a:off x="5754604" y="3314759"/>
              <a:ext cx="1230222" cy="1286406"/>
              <a:chOff x="-14122" y="7072716"/>
              <a:chExt cx="1282684" cy="1286406"/>
            </a:xfrm>
          </p:grpSpPr>
          <p:sp>
            <p:nvSpPr>
              <p:cNvPr id="1458" name="Google Shape;1458;p32"/>
              <p:cNvSpPr txBox="1"/>
              <p:nvPr/>
            </p:nvSpPr>
            <p:spPr>
              <a:xfrm>
                <a:off x="-14122" y="7072716"/>
                <a:ext cx="1282684"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Área de ocurrencia</a:t>
                </a:r>
                <a:endParaRPr b="1" sz="1200" u="sng">
                  <a:solidFill>
                    <a:schemeClr val="dk1"/>
                  </a:solidFill>
                  <a:latin typeface="Arial Narrow"/>
                  <a:ea typeface="Arial Narrow"/>
                  <a:cs typeface="Arial Narrow"/>
                  <a:sym typeface="Arial Narrow"/>
                </a:endParaRPr>
              </a:p>
            </p:txBody>
          </p:sp>
          <p:sp>
            <p:nvSpPr>
              <p:cNvPr id="1459" name="Google Shape;1459;p32"/>
              <p:cNvSpPr/>
              <p:nvPr/>
            </p:nvSpPr>
            <p:spPr>
              <a:xfrm>
                <a:off x="-14122" y="7502904"/>
                <a:ext cx="1282684" cy="600939"/>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Cabecera municipal</a:t>
                </a:r>
                <a:endParaRPr b="1" sz="12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92,27%</a:t>
                </a:r>
                <a:endParaRPr b="1" sz="1600">
                  <a:solidFill>
                    <a:schemeClr val="dk1"/>
                  </a:solidFill>
                  <a:latin typeface="Arial Narrow"/>
                  <a:ea typeface="Arial Narrow"/>
                  <a:cs typeface="Arial Narrow"/>
                  <a:sym typeface="Arial Narrow"/>
                </a:endParaRPr>
              </a:p>
            </p:txBody>
          </p:sp>
          <p:sp>
            <p:nvSpPr>
              <p:cNvPr id="1460" name="Google Shape;1460;p32"/>
              <p:cNvSpPr txBox="1"/>
              <p:nvPr/>
            </p:nvSpPr>
            <p:spPr>
              <a:xfrm>
                <a:off x="-14122" y="8082123"/>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191 casos</a:t>
                </a:r>
                <a:endParaRPr b="1" sz="1200">
                  <a:solidFill>
                    <a:schemeClr val="dk1"/>
                  </a:solidFill>
                  <a:latin typeface="Arial Narrow"/>
                  <a:ea typeface="Arial Narrow"/>
                  <a:cs typeface="Arial Narrow"/>
                  <a:sym typeface="Arial Narrow"/>
                </a:endParaRPr>
              </a:p>
            </p:txBody>
          </p:sp>
        </p:grpSp>
      </p:grpSp>
      <p:pic>
        <p:nvPicPr>
          <p:cNvPr id="1461" name="Google Shape;1461;p32"/>
          <p:cNvPicPr preferRelativeResize="0"/>
          <p:nvPr/>
        </p:nvPicPr>
        <p:blipFill rotWithShape="1">
          <a:blip r:embed="rId8">
            <a:alphaModFix/>
          </a:blip>
          <a:srcRect b="0" l="0" r="0" t="0"/>
          <a:stretch/>
        </p:blipFill>
        <p:spPr>
          <a:xfrm>
            <a:off x="441328" y="5623469"/>
            <a:ext cx="933450" cy="751093"/>
          </a:xfrm>
          <a:prstGeom prst="rect">
            <a:avLst/>
          </a:prstGeom>
          <a:noFill/>
          <a:ln>
            <a:noFill/>
          </a:ln>
        </p:spPr>
      </p:pic>
      <p:grpSp>
        <p:nvGrpSpPr>
          <p:cNvPr id="1462" name="Google Shape;1462;p32"/>
          <p:cNvGrpSpPr/>
          <p:nvPr/>
        </p:nvGrpSpPr>
        <p:grpSpPr>
          <a:xfrm>
            <a:off x="27523" y="6328332"/>
            <a:ext cx="1761059" cy="1216993"/>
            <a:chOff x="-103304" y="7072716"/>
            <a:chExt cx="1336174" cy="1111115"/>
          </a:xfrm>
        </p:grpSpPr>
        <p:sp>
          <p:nvSpPr>
            <p:cNvPr id="1463" name="Google Shape;1463;p32"/>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Afiliación al SGSS</a:t>
              </a:r>
              <a:endParaRPr b="1" sz="1200" u="sng">
                <a:solidFill>
                  <a:schemeClr val="dk1"/>
                </a:solidFill>
                <a:latin typeface="Arial Narrow"/>
                <a:ea typeface="Arial Narrow"/>
                <a:cs typeface="Arial Narrow"/>
                <a:sym typeface="Arial Narrow"/>
              </a:endParaRPr>
            </a:p>
          </p:txBody>
        </p:sp>
        <p:sp>
          <p:nvSpPr>
            <p:cNvPr id="1464" name="Google Shape;1464;p32"/>
            <p:cNvSpPr/>
            <p:nvPr/>
          </p:nvSpPr>
          <p:spPr>
            <a:xfrm>
              <a:off x="-103304" y="7363319"/>
              <a:ext cx="1336174" cy="820512"/>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900">
                  <a:solidFill>
                    <a:schemeClr val="dk1"/>
                  </a:solidFill>
                  <a:latin typeface="Arial Narrow"/>
                  <a:ea typeface="Arial Narrow"/>
                  <a:cs typeface="Arial Narrow"/>
                  <a:sym typeface="Arial Narrow"/>
                </a:rPr>
                <a:t>Régimen contributivo</a:t>
              </a:r>
              <a:endParaRPr/>
            </a:p>
            <a:p>
              <a:pPr indent="0" lvl="0" marL="0" marR="0" rtl="0" algn="ctr">
                <a:spcBef>
                  <a:spcPts val="0"/>
                </a:spcBef>
                <a:spcAft>
                  <a:spcPts val="0"/>
                </a:spcAft>
                <a:buNone/>
              </a:pPr>
              <a:r>
                <a:rPr b="1" lang="es-ES" sz="900">
                  <a:solidFill>
                    <a:schemeClr val="dk1"/>
                  </a:solidFill>
                  <a:latin typeface="Arial Narrow"/>
                  <a:ea typeface="Arial Narrow"/>
                  <a:cs typeface="Arial Narrow"/>
                  <a:sym typeface="Arial Narrow"/>
                </a:rPr>
                <a:t>53,62% - 104 casos</a:t>
              </a:r>
              <a:endParaRPr/>
            </a:p>
            <a:p>
              <a:pPr indent="0" lvl="0" marL="0" marR="0" rtl="0" algn="ctr">
                <a:spcBef>
                  <a:spcPts val="0"/>
                </a:spcBef>
                <a:spcAft>
                  <a:spcPts val="0"/>
                </a:spcAft>
                <a:buNone/>
              </a:pPr>
              <a:r>
                <a:rPr b="1" lang="es-ES" sz="900">
                  <a:solidFill>
                    <a:schemeClr val="dk1"/>
                  </a:solidFill>
                  <a:latin typeface="Arial Narrow"/>
                  <a:ea typeface="Arial Narrow"/>
                  <a:cs typeface="Arial Narrow"/>
                  <a:sym typeface="Arial Narrow"/>
                </a:rPr>
                <a:t>Régimen subsidiado</a:t>
              </a:r>
              <a:endParaRPr/>
            </a:p>
            <a:p>
              <a:pPr indent="0" lvl="0" marL="0" marR="0" rtl="0" algn="ctr">
                <a:spcBef>
                  <a:spcPts val="0"/>
                </a:spcBef>
                <a:spcAft>
                  <a:spcPts val="0"/>
                </a:spcAft>
                <a:buNone/>
              </a:pPr>
              <a:r>
                <a:rPr b="1" lang="es-ES" sz="900">
                  <a:solidFill>
                    <a:schemeClr val="dk1"/>
                  </a:solidFill>
                  <a:latin typeface="Arial Narrow"/>
                  <a:ea typeface="Arial Narrow"/>
                  <a:cs typeface="Arial Narrow"/>
                  <a:sym typeface="Arial Narrow"/>
                </a:rPr>
                <a:t>35,27% - 73 casos</a:t>
              </a:r>
              <a:endParaRPr/>
            </a:p>
            <a:p>
              <a:pPr indent="0" lvl="0" marL="0" marR="0" rtl="0" algn="ctr">
                <a:spcBef>
                  <a:spcPts val="0"/>
                </a:spcBef>
                <a:spcAft>
                  <a:spcPts val="0"/>
                </a:spcAft>
                <a:buNone/>
              </a:pPr>
              <a:r>
                <a:rPr b="1" lang="es-ES" sz="900">
                  <a:solidFill>
                    <a:schemeClr val="dk1"/>
                  </a:solidFill>
                  <a:latin typeface="Arial Narrow"/>
                  <a:ea typeface="Arial Narrow"/>
                  <a:cs typeface="Arial Narrow"/>
                  <a:sym typeface="Arial Narrow"/>
                </a:rPr>
                <a:t>No afiliado</a:t>
              </a:r>
              <a:endParaRPr b="1" sz="9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900">
                  <a:solidFill>
                    <a:schemeClr val="dk1"/>
                  </a:solidFill>
                  <a:latin typeface="Arial Narrow"/>
                  <a:ea typeface="Arial Narrow"/>
                  <a:cs typeface="Arial Narrow"/>
                  <a:sym typeface="Arial Narrow"/>
                </a:rPr>
                <a:t>8,21% - 17 casos</a:t>
              </a:r>
              <a:endParaRPr b="1" sz="900">
                <a:solidFill>
                  <a:schemeClr val="dk1"/>
                </a:solidFill>
                <a:latin typeface="Arial Narrow"/>
                <a:ea typeface="Arial Narrow"/>
                <a:cs typeface="Arial Narrow"/>
                <a:sym typeface="Arial Narrow"/>
              </a:endParaRPr>
            </a:p>
          </p:txBody>
        </p:sp>
      </p:grpSp>
      <p:sp>
        <p:nvSpPr>
          <p:cNvPr id="1465" name="Google Shape;1465;p32"/>
          <p:cNvSpPr txBox="1"/>
          <p:nvPr/>
        </p:nvSpPr>
        <p:spPr>
          <a:xfrm>
            <a:off x="0" y="4716016"/>
            <a:ext cx="2180731" cy="89255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La variación porcentual   respecto al mismo periodo del año anterior: hubo una </a:t>
            </a:r>
            <a:r>
              <a:rPr b="1" lang="es-ES" sz="1400">
                <a:solidFill>
                  <a:srgbClr val="00B050"/>
                </a:solidFill>
                <a:latin typeface="Arial Narrow"/>
                <a:ea typeface="Arial Narrow"/>
                <a:cs typeface="Arial Narrow"/>
                <a:sym typeface="Arial Narrow"/>
              </a:rPr>
              <a:t>disminución del 21%</a:t>
            </a:r>
            <a:endParaRPr b="1" sz="1400">
              <a:solidFill>
                <a:srgbClr val="00B050"/>
              </a:solidFill>
              <a:latin typeface="Arial Narrow"/>
              <a:ea typeface="Arial Narrow"/>
              <a:cs typeface="Arial Narrow"/>
              <a:sym typeface="Arial Narrow"/>
            </a:endParaRPr>
          </a:p>
        </p:txBody>
      </p:sp>
      <p:sp>
        <p:nvSpPr>
          <p:cNvPr id="1466" name="Google Shape;1466;p32"/>
          <p:cNvSpPr/>
          <p:nvPr/>
        </p:nvSpPr>
        <p:spPr>
          <a:xfrm>
            <a:off x="2186603" y="4146459"/>
            <a:ext cx="5020169" cy="390527"/>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467" name="Google Shape;1467;p32"/>
          <p:cNvGrpSpPr/>
          <p:nvPr/>
        </p:nvGrpSpPr>
        <p:grpSpPr>
          <a:xfrm>
            <a:off x="72058" y="7626866"/>
            <a:ext cx="1832623" cy="1483932"/>
            <a:chOff x="1979044" y="5443169"/>
            <a:chExt cx="1832623" cy="1483932"/>
          </a:xfrm>
        </p:grpSpPr>
        <p:pic>
          <p:nvPicPr>
            <p:cNvPr id="1468" name="Google Shape;1468;p32"/>
            <p:cNvPicPr preferRelativeResize="0"/>
            <p:nvPr/>
          </p:nvPicPr>
          <p:blipFill rotWithShape="1">
            <a:blip r:embed="rId9">
              <a:alphaModFix/>
            </a:blip>
            <a:srcRect b="0" l="0" r="0" t="0"/>
            <a:stretch/>
          </p:blipFill>
          <p:spPr>
            <a:xfrm>
              <a:off x="2567526" y="5443169"/>
              <a:ext cx="529058" cy="612280"/>
            </a:xfrm>
            <a:prstGeom prst="rect">
              <a:avLst/>
            </a:prstGeom>
            <a:noFill/>
            <a:ln>
              <a:noFill/>
            </a:ln>
          </p:spPr>
        </p:pic>
        <p:grpSp>
          <p:nvGrpSpPr>
            <p:cNvPr id="1469" name="Google Shape;1469;p32"/>
            <p:cNvGrpSpPr/>
            <p:nvPr/>
          </p:nvGrpSpPr>
          <p:grpSpPr>
            <a:xfrm>
              <a:off x="1979044" y="5875217"/>
              <a:ext cx="1832623" cy="1051884"/>
              <a:chOff x="4697795" y="895031"/>
              <a:chExt cx="1832623" cy="1051884"/>
            </a:xfrm>
          </p:grpSpPr>
          <p:sp>
            <p:nvSpPr>
              <p:cNvPr id="1470" name="Google Shape;1470;p32"/>
              <p:cNvSpPr/>
              <p:nvPr/>
            </p:nvSpPr>
            <p:spPr>
              <a:xfrm>
                <a:off x="4697795" y="1356697"/>
                <a:ext cx="1832623" cy="590218"/>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700">
                    <a:solidFill>
                      <a:srgbClr val="7030A0"/>
                    </a:solidFill>
                    <a:latin typeface="Arial Narrow"/>
                    <a:ea typeface="Arial Narrow"/>
                    <a:cs typeface="Arial Narrow"/>
                    <a:sym typeface="Arial Narrow"/>
                  </a:rPr>
                  <a:t>Fetales: </a:t>
                </a:r>
                <a:endParaRPr/>
              </a:p>
              <a:p>
                <a:pPr indent="0" lvl="0" marL="0" marR="0" rtl="0" algn="ctr">
                  <a:spcBef>
                    <a:spcPts val="0"/>
                  </a:spcBef>
                  <a:spcAft>
                    <a:spcPts val="0"/>
                  </a:spcAft>
                  <a:buNone/>
                </a:pPr>
                <a:r>
                  <a:rPr b="1" lang="es-ES" sz="700">
                    <a:solidFill>
                      <a:schemeClr val="dk1"/>
                    </a:solidFill>
                    <a:latin typeface="Arial Narrow"/>
                    <a:ea typeface="Arial Narrow"/>
                    <a:cs typeface="Arial Narrow"/>
                    <a:sym typeface="Arial Narrow"/>
                  </a:rPr>
                  <a:t>Ante parto 89% (119) – Intra parto 10% (14)</a:t>
                </a:r>
                <a:endParaRPr b="1" sz="700">
                  <a:solidFill>
                    <a:schemeClr val="dk1"/>
                  </a:solidFill>
                  <a:latin typeface="Arial Narrow"/>
                  <a:ea typeface="Arial Narrow"/>
                  <a:cs typeface="Arial Narrow"/>
                  <a:sym typeface="Arial Narrow"/>
                </a:endParaRPr>
              </a:p>
            </p:txBody>
          </p:sp>
          <p:sp>
            <p:nvSpPr>
              <p:cNvPr id="1471" name="Google Shape;1471;p32"/>
              <p:cNvSpPr/>
              <p:nvPr/>
            </p:nvSpPr>
            <p:spPr>
              <a:xfrm>
                <a:off x="4697795" y="895031"/>
                <a:ext cx="181620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Momento de ocurrencia </a:t>
                </a:r>
                <a:endParaRPr/>
              </a:p>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de la muerte</a:t>
                </a:r>
                <a:endParaRPr b="1" sz="1200" u="sng">
                  <a:solidFill>
                    <a:srgbClr val="000000"/>
                  </a:solidFill>
                  <a:latin typeface="Arial Narrow"/>
                  <a:ea typeface="Arial Narrow"/>
                  <a:cs typeface="Arial Narrow"/>
                  <a:sym typeface="Arial Narrow"/>
                </a:endParaRPr>
              </a:p>
            </p:txBody>
          </p:sp>
        </p:grpSp>
      </p:grpSp>
      <p:grpSp>
        <p:nvGrpSpPr>
          <p:cNvPr id="1472" name="Google Shape;1472;p32"/>
          <p:cNvGrpSpPr/>
          <p:nvPr/>
        </p:nvGrpSpPr>
        <p:grpSpPr>
          <a:xfrm>
            <a:off x="2505747" y="4236457"/>
            <a:ext cx="3446504" cy="276999"/>
            <a:chOff x="2448322" y="74775"/>
            <a:chExt cx="3446504" cy="276999"/>
          </a:xfrm>
        </p:grpSpPr>
        <p:sp>
          <p:nvSpPr>
            <p:cNvPr id="1473" name="Google Shape;1473;p32"/>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474" name="Google Shape;1474;p32"/>
            <p:cNvCxnSpPr>
              <a:stCxn id="1473"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475" name="Google Shape;1475;p32"/>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 e indicadores</a:t>
              </a:r>
              <a:endParaRPr b="1" sz="1200">
                <a:solidFill>
                  <a:schemeClr val="dk1"/>
                </a:solidFill>
                <a:latin typeface="Arial Narrow"/>
                <a:ea typeface="Arial Narrow"/>
                <a:cs typeface="Arial Narrow"/>
                <a:sym typeface="Arial Narrow"/>
              </a:endParaRPr>
            </a:p>
          </p:txBody>
        </p:sp>
      </p:grpSp>
      <p:sp>
        <p:nvSpPr>
          <p:cNvPr id="1476" name="Google Shape;1476;p32"/>
          <p:cNvSpPr txBox="1"/>
          <p:nvPr/>
        </p:nvSpPr>
        <p:spPr>
          <a:xfrm>
            <a:off x="2044944" y="5186088"/>
            <a:ext cx="2241210"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Razón de mortalidad neonatal tardía</a:t>
            </a:r>
            <a:endParaRPr/>
          </a:p>
        </p:txBody>
      </p:sp>
      <p:sp>
        <p:nvSpPr>
          <p:cNvPr id="1477" name="Google Shape;1477;p32"/>
          <p:cNvSpPr txBox="1"/>
          <p:nvPr/>
        </p:nvSpPr>
        <p:spPr>
          <a:xfrm>
            <a:off x="2221962" y="5401531"/>
            <a:ext cx="2071665"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rgbClr val="C00000"/>
                </a:solidFill>
                <a:latin typeface="Arial Narrow"/>
                <a:ea typeface="Arial Narrow"/>
                <a:cs typeface="Arial Narrow"/>
                <a:sym typeface="Arial Narrow"/>
              </a:rPr>
              <a:t>1,5 muertes por cada mil nacidos vivos y muertos (30/19.861) *1000</a:t>
            </a:r>
            <a:endParaRPr b="1" sz="1200">
              <a:solidFill>
                <a:srgbClr val="C00000"/>
              </a:solidFill>
              <a:latin typeface="Arial Narrow"/>
              <a:ea typeface="Arial Narrow"/>
              <a:cs typeface="Arial Narrow"/>
              <a:sym typeface="Arial Narrow"/>
            </a:endParaRPr>
          </a:p>
        </p:txBody>
      </p:sp>
      <p:sp>
        <p:nvSpPr>
          <p:cNvPr id="1478" name="Google Shape;1478;p32"/>
          <p:cNvSpPr txBox="1"/>
          <p:nvPr/>
        </p:nvSpPr>
        <p:spPr>
          <a:xfrm>
            <a:off x="2032035" y="4477611"/>
            <a:ext cx="2241210"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Razón de mortalidad perinatal</a:t>
            </a:r>
            <a:endParaRPr b="1" sz="1100">
              <a:solidFill>
                <a:schemeClr val="dk1"/>
              </a:solidFill>
              <a:latin typeface="Arial Narrow"/>
              <a:ea typeface="Arial Narrow"/>
              <a:cs typeface="Arial Narrow"/>
              <a:sym typeface="Arial Narrow"/>
            </a:endParaRPr>
          </a:p>
        </p:txBody>
      </p:sp>
      <p:sp>
        <p:nvSpPr>
          <p:cNvPr id="1479" name="Google Shape;1479;p32"/>
          <p:cNvSpPr txBox="1"/>
          <p:nvPr/>
        </p:nvSpPr>
        <p:spPr>
          <a:xfrm>
            <a:off x="2279929" y="4645749"/>
            <a:ext cx="1912345"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rgbClr val="C00000"/>
                </a:solidFill>
                <a:latin typeface="Arial Narrow"/>
                <a:ea typeface="Arial Narrow"/>
                <a:cs typeface="Arial Narrow"/>
                <a:sym typeface="Arial Narrow"/>
              </a:rPr>
              <a:t>8,9 muertes por cada mil nacidos vivos y muertos (177/19.861) *1000</a:t>
            </a:r>
            <a:endParaRPr b="1" sz="1200">
              <a:solidFill>
                <a:srgbClr val="C00000"/>
              </a:solidFill>
              <a:latin typeface="Arial Narrow"/>
              <a:ea typeface="Arial Narrow"/>
              <a:cs typeface="Arial Narrow"/>
              <a:sym typeface="Arial Narrow"/>
            </a:endParaRPr>
          </a:p>
        </p:txBody>
      </p:sp>
      <p:pic>
        <p:nvPicPr>
          <p:cNvPr id="1480" name="Google Shape;1480;p32"/>
          <p:cNvPicPr preferRelativeResize="0"/>
          <p:nvPr/>
        </p:nvPicPr>
        <p:blipFill rotWithShape="1">
          <a:blip r:embed="rId10">
            <a:alphaModFix/>
          </a:blip>
          <a:srcRect b="0" l="0" r="0" t="0"/>
          <a:stretch/>
        </p:blipFill>
        <p:spPr>
          <a:xfrm>
            <a:off x="2646262" y="464510"/>
            <a:ext cx="4033935" cy="1890547"/>
          </a:xfrm>
          <a:prstGeom prst="rect">
            <a:avLst/>
          </a:prstGeom>
          <a:noFill/>
          <a:ln>
            <a:noFill/>
          </a:ln>
        </p:spPr>
      </p:pic>
      <p:pic>
        <p:nvPicPr>
          <p:cNvPr id="1481" name="Google Shape;1481;p32"/>
          <p:cNvPicPr preferRelativeResize="0"/>
          <p:nvPr/>
        </p:nvPicPr>
        <p:blipFill rotWithShape="1">
          <a:blip r:embed="rId11">
            <a:alphaModFix/>
          </a:blip>
          <a:srcRect b="0" l="0" r="0" t="0"/>
          <a:stretch/>
        </p:blipFill>
        <p:spPr>
          <a:xfrm>
            <a:off x="2793779" y="2378587"/>
            <a:ext cx="3886419" cy="1839819"/>
          </a:xfrm>
          <a:prstGeom prst="rect">
            <a:avLst/>
          </a:prstGeom>
          <a:noFill/>
          <a:ln>
            <a:noFill/>
          </a:ln>
        </p:spPr>
      </p:pic>
      <p:pic>
        <p:nvPicPr>
          <p:cNvPr id="1482" name="Google Shape;1482;p32"/>
          <p:cNvPicPr preferRelativeResize="0"/>
          <p:nvPr/>
        </p:nvPicPr>
        <p:blipFill rotWithShape="1">
          <a:blip r:embed="rId12">
            <a:alphaModFix/>
          </a:blip>
          <a:srcRect b="0" l="0" r="0" t="0"/>
          <a:stretch/>
        </p:blipFill>
        <p:spPr>
          <a:xfrm>
            <a:off x="2689734" y="6267452"/>
            <a:ext cx="3932746" cy="2752248"/>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6" name="Shape 1486"/>
        <p:cNvGrpSpPr/>
        <p:nvPr/>
      </p:nvGrpSpPr>
      <p:grpSpPr>
        <a:xfrm>
          <a:off x="0" y="0"/>
          <a:ext cx="0" cy="0"/>
          <a:chOff x="0" y="0"/>
          <a:chExt cx="0" cy="0"/>
        </a:xfrm>
      </p:grpSpPr>
      <p:pic>
        <p:nvPicPr>
          <p:cNvPr id="1487" name="Google Shape;1487;p33"/>
          <p:cNvPicPr preferRelativeResize="0"/>
          <p:nvPr/>
        </p:nvPicPr>
        <p:blipFill rotWithShape="1">
          <a:blip r:embed="rId3">
            <a:alphaModFix/>
          </a:blip>
          <a:srcRect b="0" l="59057" r="25145" t="8806"/>
          <a:stretch/>
        </p:blipFill>
        <p:spPr>
          <a:xfrm>
            <a:off x="5189590" y="3219321"/>
            <a:ext cx="486249" cy="502665"/>
          </a:xfrm>
          <a:prstGeom prst="rect">
            <a:avLst/>
          </a:prstGeom>
          <a:noFill/>
          <a:ln>
            <a:noFill/>
          </a:ln>
        </p:spPr>
      </p:pic>
      <p:pic>
        <p:nvPicPr>
          <p:cNvPr id="1488" name="Google Shape;1488;p33"/>
          <p:cNvPicPr preferRelativeResize="0"/>
          <p:nvPr/>
        </p:nvPicPr>
        <p:blipFill rotWithShape="1">
          <a:blip r:embed="rId4">
            <a:alphaModFix/>
          </a:blip>
          <a:srcRect b="0" l="0" r="0" t="0"/>
          <a:stretch/>
        </p:blipFill>
        <p:spPr>
          <a:xfrm>
            <a:off x="-11287" y="-32726"/>
            <a:ext cx="2192018" cy="2856904"/>
          </a:xfrm>
          <a:prstGeom prst="rect">
            <a:avLst/>
          </a:prstGeom>
          <a:noFill/>
          <a:ln>
            <a:noFill/>
          </a:ln>
        </p:spPr>
      </p:pic>
      <p:pic>
        <p:nvPicPr>
          <p:cNvPr id="1489" name="Google Shape;1489;p33"/>
          <p:cNvPicPr preferRelativeResize="0"/>
          <p:nvPr/>
        </p:nvPicPr>
        <p:blipFill rotWithShape="1">
          <a:blip r:embed="rId5">
            <a:alphaModFix/>
          </a:blip>
          <a:srcRect b="0" l="0" r="0" t="51431"/>
          <a:stretch/>
        </p:blipFill>
        <p:spPr>
          <a:xfrm>
            <a:off x="0" y="2824178"/>
            <a:ext cx="2180731" cy="2724869"/>
          </a:xfrm>
          <a:prstGeom prst="rect">
            <a:avLst/>
          </a:prstGeom>
          <a:noFill/>
          <a:ln>
            <a:noFill/>
          </a:ln>
        </p:spPr>
      </p:pic>
      <p:sp>
        <p:nvSpPr>
          <p:cNvPr id="1490" name="Google Shape;1490;p33"/>
          <p:cNvSpPr txBox="1"/>
          <p:nvPr/>
        </p:nvSpPr>
        <p:spPr>
          <a:xfrm>
            <a:off x="-11287" y="766609"/>
            <a:ext cx="2179095"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Periodo epidemiológico 10 - 2022</a:t>
            </a:r>
            <a:endParaRPr b="1" sz="1200">
              <a:solidFill>
                <a:schemeClr val="dk1"/>
              </a:solidFill>
              <a:latin typeface="Arial Narrow"/>
              <a:ea typeface="Arial Narrow"/>
              <a:cs typeface="Arial Narrow"/>
              <a:sym typeface="Arial Narrow"/>
            </a:endParaRPr>
          </a:p>
        </p:txBody>
      </p:sp>
      <p:grpSp>
        <p:nvGrpSpPr>
          <p:cNvPr id="1491" name="Google Shape;1491;p33"/>
          <p:cNvGrpSpPr/>
          <p:nvPr/>
        </p:nvGrpSpPr>
        <p:grpSpPr>
          <a:xfrm>
            <a:off x="179214" y="4211960"/>
            <a:ext cx="1892650" cy="488476"/>
            <a:chOff x="2397524" y="3379972"/>
            <a:chExt cx="4508500" cy="904875"/>
          </a:xfrm>
        </p:grpSpPr>
        <p:pic>
          <p:nvPicPr>
            <p:cNvPr id="1492" name="Google Shape;1492;p33"/>
            <p:cNvPicPr preferRelativeResize="0"/>
            <p:nvPr/>
          </p:nvPicPr>
          <p:blipFill rotWithShape="1">
            <a:blip r:embed="rId6">
              <a:alphaModFix/>
            </a:blip>
            <a:srcRect b="0" l="0" r="0" t="0"/>
            <a:stretch/>
          </p:blipFill>
          <p:spPr>
            <a:xfrm>
              <a:off x="2397524" y="3379972"/>
              <a:ext cx="4508500" cy="904875"/>
            </a:xfrm>
            <a:prstGeom prst="rect">
              <a:avLst/>
            </a:prstGeom>
            <a:noFill/>
            <a:ln>
              <a:noFill/>
            </a:ln>
          </p:spPr>
        </p:pic>
        <p:sp>
          <p:nvSpPr>
            <p:cNvPr id="1493" name="Google Shape;1493;p33"/>
            <p:cNvSpPr txBox="1"/>
            <p:nvPr/>
          </p:nvSpPr>
          <p:spPr>
            <a:xfrm>
              <a:off x="3317545" y="3478755"/>
              <a:ext cx="1593562" cy="7411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000">
                  <a:solidFill>
                    <a:schemeClr val="dk1"/>
                  </a:solidFill>
                  <a:latin typeface="Arial Narrow"/>
                  <a:ea typeface="Arial Narrow"/>
                  <a:cs typeface="Arial Narrow"/>
                  <a:sym typeface="Arial Narrow"/>
                </a:rPr>
                <a:t>444</a:t>
              </a:r>
              <a:endParaRPr b="1" sz="2000">
                <a:solidFill>
                  <a:schemeClr val="dk1"/>
                </a:solidFill>
                <a:latin typeface="Arial Narrow"/>
                <a:ea typeface="Arial Narrow"/>
                <a:cs typeface="Arial Narrow"/>
                <a:sym typeface="Arial Narrow"/>
              </a:endParaRPr>
            </a:p>
          </p:txBody>
        </p:sp>
      </p:grpSp>
      <p:sp>
        <p:nvSpPr>
          <p:cNvPr id="1494" name="Google Shape;1494;p33"/>
          <p:cNvSpPr txBox="1"/>
          <p:nvPr/>
        </p:nvSpPr>
        <p:spPr>
          <a:xfrm>
            <a:off x="0" y="4716016"/>
            <a:ext cx="2180731"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La variación porcentual con respecto al mismo periodo del año anterior</a:t>
            </a:r>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 </a:t>
            </a:r>
            <a:r>
              <a:rPr b="1" lang="es-ES" sz="1600">
                <a:solidFill>
                  <a:srgbClr val="FF0000"/>
                </a:solidFill>
                <a:latin typeface="Arial Narrow"/>
                <a:ea typeface="Arial Narrow"/>
                <a:cs typeface="Arial Narrow"/>
                <a:sym typeface="Arial Narrow"/>
              </a:rPr>
              <a:t>aumentó</a:t>
            </a:r>
            <a:r>
              <a:rPr b="1" lang="es-ES" sz="1600">
                <a:solidFill>
                  <a:schemeClr val="dk1"/>
                </a:solidFill>
                <a:latin typeface="Arial Narrow"/>
                <a:ea typeface="Arial Narrow"/>
                <a:cs typeface="Arial Narrow"/>
                <a:sym typeface="Arial Narrow"/>
              </a:rPr>
              <a:t> </a:t>
            </a:r>
            <a:r>
              <a:rPr b="1" lang="es-ES" sz="1200">
                <a:solidFill>
                  <a:schemeClr val="dk1"/>
                </a:solidFill>
                <a:latin typeface="Arial Narrow"/>
                <a:ea typeface="Arial Narrow"/>
                <a:cs typeface="Arial Narrow"/>
                <a:sym typeface="Arial Narrow"/>
              </a:rPr>
              <a:t>en un</a:t>
            </a:r>
            <a:r>
              <a:rPr b="1" lang="es-ES" sz="1800">
                <a:solidFill>
                  <a:schemeClr val="dk1"/>
                </a:solidFill>
                <a:latin typeface="Arial Narrow"/>
                <a:ea typeface="Arial Narrow"/>
                <a:cs typeface="Arial Narrow"/>
                <a:sym typeface="Arial Narrow"/>
              </a:rPr>
              <a:t> </a:t>
            </a:r>
            <a:r>
              <a:rPr b="1" lang="es-ES" sz="1800">
                <a:solidFill>
                  <a:srgbClr val="FF0000"/>
                </a:solidFill>
                <a:latin typeface="Arial Narrow"/>
                <a:ea typeface="Arial Narrow"/>
                <a:cs typeface="Arial Narrow"/>
                <a:sym typeface="Arial Narrow"/>
              </a:rPr>
              <a:t>14%</a:t>
            </a:r>
            <a:endParaRPr b="1" sz="1800">
              <a:solidFill>
                <a:srgbClr val="FF0000"/>
              </a:solidFill>
              <a:latin typeface="Arial Narrow"/>
              <a:ea typeface="Arial Narrow"/>
              <a:cs typeface="Arial Narrow"/>
              <a:sym typeface="Arial Narrow"/>
            </a:endParaRPr>
          </a:p>
        </p:txBody>
      </p:sp>
      <p:grpSp>
        <p:nvGrpSpPr>
          <p:cNvPr id="1495" name="Google Shape;1495;p33"/>
          <p:cNvGrpSpPr/>
          <p:nvPr/>
        </p:nvGrpSpPr>
        <p:grpSpPr>
          <a:xfrm>
            <a:off x="2448322" y="35496"/>
            <a:ext cx="4037728" cy="276999"/>
            <a:chOff x="2448322" y="74775"/>
            <a:chExt cx="3446504" cy="276999"/>
          </a:xfrm>
        </p:grpSpPr>
        <p:sp>
          <p:nvSpPr>
            <p:cNvPr id="1496" name="Google Shape;1496;p33"/>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497" name="Google Shape;1497;p33"/>
            <p:cNvCxnSpPr>
              <a:stCxn id="1496"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498" name="Google Shape;1498;p33"/>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b="1" sz="1200">
                <a:solidFill>
                  <a:schemeClr val="dk1"/>
                </a:solidFill>
                <a:latin typeface="Arial Narrow"/>
                <a:ea typeface="Arial Narrow"/>
                <a:cs typeface="Arial Narrow"/>
                <a:sym typeface="Arial Narrow"/>
              </a:endParaRPr>
            </a:p>
          </p:txBody>
        </p:sp>
      </p:grpSp>
      <p:sp>
        <p:nvSpPr>
          <p:cNvPr id="1499" name="Google Shape;1499;p33"/>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33</a:t>
            </a:r>
            <a:endParaRPr b="1" sz="1050">
              <a:solidFill>
                <a:schemeClr val="dk1"/>
              </a:solidFill>
              <a:latin typeface="Arial Narrow"/>
              <a:ea typeface="Arial Narrow"/>
              <a:cs typeface="Arial Narrow"/>
              <a:sym typeface="Arial Narrow"/>
            </a:endParaRPr>
          </a:p>
        </p:txBody>
      </p:sp>
      <p:sp>
        <p:nvSpPr>
          <p:cNvPr id="1500" name="Google Shape;1500;p33"/>
          <p:cNvSpPr txBox="1"/>
          <p:nvPr>
            <p:ph type="ctrTitle"/>
          </p:nvPr>
        </p:nvSpPr>
        <p:spPr>
          <a:xfrm>
            <a:off x="-29713" y="101346"/>
            <a:ext cx="2208885" cy="707886"/>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000"/>
              <a:buFont typeface="Arial Narrow"/>
              <a:buNone/>
            </a:pPr>
            <a:r>
              <a:rPr b="1" lang="es-ES" sz="2000">
                <a:solidFill>
                  <a:srgbClr val="C00000"/>
                </a:solidFill>
                <a:latin typeface="Arial Narrow"/>
                <a:ea typeface="Arial Narrow"/>
                <a:cs typeface="Arial Narrow"/>
                <a:sym typeface="Arial Narrow"/>
              </a:rPr>
              <a:t>Sífilis Gestacional SG</a:t>
            </a:r>
            <a:endParaRPr/>
          </a:p>
        </p:txBody>
      </p:sp>
      <p:pic>
        <p:nvPicPr>
          <p:cNvPr id="1501" name="Google Shape;1501;p33"/>
          <p:cNvPicPr preferRelativeResize="0"/>
          <p:nvPr/>
        </p:nvPicPr>
        <p:blipFill rotWithShape="1">
          <a:blip r:embed="rId7">
            <a:alphaModFix/>
          </a:blip>
          <a:srcRect b="0" l="0" r="0" t="0"/>
          <a:stretch/>
        </p:blipFill>
        <p:spPr>
          <a:xfrm>
            <a:off x="2507697" y="3083582"/>
            <a:ext cx="739835" cy="605319"/>
          </a:xfrm>
          <a:prstGeom prst="rect">
            <a:avLst/>
          </a:prstGeom>
          <a:noFill/>
          <a:ln>
            <a:noFill/>
          </a:ln>
        </p:spPr>
      </p:pic>
      <p:grpSp>
        <p:nvGrpSpPr>
          <p:cNvPr id="1502" name="Google Shape;1502;p33"/>
          <p:cNvGrpSpPr/>
          <p:nvPr/>
        </p:nvGrpSpPr>
        <p:grpSpPr>
          <a:xfrm>
            <a:off x="2121823" y="3606616"/>
            <a:ext cx="1475707" cy="1125647"/>
            <a:chOff x="-14122" y="7072716"/>
            <a:chExt cx="1229607" cy="972579"/>
          </a:xfrm>
        </p:grpSpPr>
        <p:sp>
          <p:nvSpPr>
            <p:cNvPr id="1503" name="Google Shape;1503;p33"/>
            <p:cNvSpPr txBox="1"/>
            <p:nvPr/>
          </p:nvSpPr>
          <p:spPr>
            <a:xfrm>
              <a:off x="-14122" y="7072716"/>
              <a:ext cx="1229607" cy="21938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u="sng">
                  <a:solidFill>
                    <a:schemeClr val="dk1"/>
                  </a:solidFill>
                  <a:latin typeface="Arial Narrow"/>
                  <a:ea typeface="Arial Narrow"/>
                  <a:cs typeface="Arial Narrow"/>
                  <a:sym typeface="Arial Narrow"/>
                </a:rPr>
                <a:t>Área de residencia</a:t>
              </a:r>
              <a:endParaRPr b="1" sz="1050" u="sng">
                <a:solidFill>
                  <a:schemeClr val="dk1"/>
                </a:solidFill>
                <a:latin typeface="Arial Narrow"/>
                <a:ea typeface="Arial Narrow"/>
                <a:cs typeface="Arial Narrow"/>
                <a:sym typeface="Arial Narrow"/>
              </a:endParaRPr>
            </a:p>
          </p:txBody>
        </p:sp>
        <p:sp>
          <p:nvSpPr>
            <p:cNvPr id="1504" name="Google Shape;1504;p33"/>
            <p:cNvSpPr/>
            <p:nvPr/>
          </p:nvSpPr>
          <p:spPr>
            <a:xfrm>
              <a:off x="137916" y="7295136"/>
              <a:ext cx="980978" cy="750159"/>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Cabecera 95,1% (431)</a:t>
              </a:r>
              <a:endParaRPr/>
            </a:p>
            <a:p>
              <a:pPr indent="0" lvl="0" marL="0" marR="0" rtl="0" algn="ctr">
                <a:spcBef>
                  <a:spcPts val="0"/>
                </a:spcBef>
                <a:spcAft>
                  <a:spcPts val="0"/>
                </a:spcAft>
                <a:buNone/>
              </a:pPr>
              <a:r>
                <a:t/>
              </a:r>
              <a:endParaRPr b="1" sz="105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Rural </a:t>
              </a:r>
              <a:endParaRPr/>
            </a:p>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1,1% (5)</a:t>
              </a:r>
              <a:endParaRPr b="1" sz="1200">
                <a:solidFill>
                  <a:schemeClr val="dk1"/>
                </a:solidFill>
                <a:latin typeface="Arial Narrow"/>
                <a:ea typeface="Arial Narrow"/>
                <a:cs typeface="Arial Narrow"/>
                <a:sym typeface="Arial Narrow"/>
              </a:endParaRPr>
            </a:p>
          </p:txBody>
        </p:sp>
      </p:grpSp>
      <p:pic>
        <p:nvPicPr>
          <p:cNvPr id="1505" name="Google Shape;1505;p33"/>
          <p:cNvPicPr preferRelativeResize="0"/>
          <p:nvPr/>
        </p:nvPicPr>
        <p:blipFill rotWithShape="1">
          <a:blip r:embed="rId8">
            <a:alphaModFix/>
          </a:blip>
          <a:srcRect b="0" l="0" r="0" t="0"/>
          <a:stretch/>
        </p:blipFill>
        <p:spPr>
          <a:xfrm>
            <a:off x="3725404" y="3071707"/>
            <a:ext cx="751217" cy="597908"/>
          </a:xfrm>
          <a:prstGeom prst="rect">
            <a:avLst/>
          </a:prstGeom>
          <a:noFill/>
          <a:ln>
            <a:noFill/>
          </a:ln>
        </p:spPr>
      </p:pic>
      <p:grpSp>
        <p:nvGrpSpPr>
          <p:cNvPr id="1506" name="Google Shape;1506;p33"/>
          <p:cNvGrpSpPr/>
          <p:nvPr/>
        </p:nvGrpSpPr>
        <p:grpSpPr>
          <a:xfrm>
            <a:off x="3411381" y="3588396"/>
            <a:ext cx="1475706" cy="1129832"/>
            <a:chOff x="-14122" y="7072716"/>
            <a:chExt cx="1229607" cy="1347068"/>
          </a:xfrm>
        </p:grpSpPr>
        <p:sp>
          <p:nvSpPr>
            <p:cNvPr id="1507" name="Google Shape;1507;p33"/>
            <p:cNvSpPr txBox="1"/>
            <p:nvPr/>
          </p:nvSpPr>
          <p:spPr>
            <a:xfrm>
              <a:off x="-14122" y="7072716"/>
              <a:ext cx="1229607" cy="3119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u="sng">
                  <a:solidFill>
                    <a:schemeClr val="dk1"/>
                  </a:solidFill>
                  <a:latin typeface="Arial Narrow"/>
                  <a:ea typeface="Arial Narrow"/>
                  <a:cs typeface="Arial Narrow"/>
                  <a:sym typeface="Arial Narrow"/>
                </a:rPr>
                <a:t>Afiliación al SGSS</a:t>
              </a:r>
              <a:endParaRPr b="1" sz="1050" u="sng">
                <a:solidFill>
                  <a:schemeClr val="dk1"/>
                </a:solidFill>
                <a:latin typeface="Arial Narrow"/>
                <a:ea typeface="Arial Narrow"/>
                <a:cs typeface="Arial Narrow"/>
                <a:sym typeface="Arial Narrow"/>
              </a:endParaRPr>
            </a:p>
          </p:txBody>
        </p:sp>
        <p:sp>
          <p:nvSpPr>
            <p:cNvPr id="1508" name="Google Shape;1508;p33"/>
            <p:cNvSpPr/>
            <p:nvPr/>
          </p:nvSpPr>
          <p:spPr>
            <a:xfrm>
              <a:off x="177666" y="7363318"/>
              <a:ext cx="804648" cy="1056466"/>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Subsidiado 37,5% (170)</a:t>
              </a:r>
              <a:endParaRPr/>
            </a:p>
            <a:p>
              <a:pPr indent="0" lvl="0" marL="0" marR="0" rtl="0" algn="ctr">
                <a:spcBef>
                  <a:spcPts val="0"/>
                </a:spcBef>
                <a:spcAft>
                  <a:spcPts val="0"/>
                </a:spcAft>
                <a:buNone/>
              </a:pPr>
              <a:r>
                <a:t/>
              </a:r>
              <a:endParaRPr b="1" sz="105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No afiliadas 30,9% (140)</a:t>
              </a:r>
              <a:endParaRPr b="1" sz="1200">
                <a:solidFill>
                  <a:schemeClr val="dk1"/>
                </a:solidFill>
                <a:latin typeface="Arial Narrow"/>
                <a:ea typeface="Arial Narrow"/>
                <a:cs typeface="Arial Narrow"/>
                <a:sym typeface="Arial Narrow"/>
              </a:endParaRPr>
            </a:p>
          </p:txBody>
        </p:sp>
      </p:grpSp>
      <p:grpSp>
        <p:nvGrpSpPr>
          <p:cNvPr id="1509" name="Google Shape;1509;p33"/>
          <p:cNvGrpSpPr/>
          <p:nvPr/>
        </p:nvGrpSpPr>
        <p:grpSpPr>
          <a:xfrm>
            <a:off x="4783707" y="4049643"/>
            <a:ext cx="1069524" cy="690771"/>
            <a:chOff x="3744466" y="1160332"/>
            <a:chExt cx="1174540" cy="823587"/>
          </a:xfrm>
        </p:grpSpPr>
        <p:sp>
          <p:nvSpPr>
            <p:cNvPr id="1510" name="Google Shape;1510;p33"/>
            <p:cNvSpPr/>
            <p:nvPr/>
          </p:nvSpPr>
          <p:spPr>
            <a:xfrm>
              <a:off x="3957784" y="1465903"/>
              <a:ext cx="804183" cy="518016"/>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2,9% (13) </a:t>
              </a:r>
              <a:endParaRPr b="1" sz="1200">
                <a:solidFill>
                  <a:schemeClr val="dk1"/>
                </a:solidFill>
                <a:latin typeface="Arial Narrow"/>
                <a:ea typeface="Arial Narrow"/>
                <a:cs typeface="Arial Narrow"/>
                <a:sym typeface="Arial Narrow"/>
              </a:endParaRPr>
            </a:p>
          </p:txBody>
        </p:sp>
        <p:sp>
          <p:nvSpPr>
            <p:cNvPr id="1511" name="Google Shape;1511;p33"/>
            <p:cNvSpPr/>
            <p:nvPr/>
          </p:nvSpPr>
          <p:spPr>
            <a:xfrm>
              <a:off x="3744466" y="1160332"/>
              <a:ext cx="1174540" cy="3119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u="sng">
                  <a:solidFill>
                    <a:schemeClr val="dk1"/>
                  </a:solidFill>
                  <a:latin typeface="Arial Narrow"/>
                  <a:ea typeface="Arial Narrow"/>
                  <a:cs typeface="Arial Narrow"/>
                  <a:sym typeface="Arial Narrow"/>
                </a:rPr>
                <a:t>Afrocolombiano</a:t>
              </a:r>
              <a:endParaRPr b="1" sz="1050" u="sng">
                <a:solidFill>
                  <a:srgbClr val="000000"/>
                </a:solidFill>
                <a:latin typeface="Arial Narrow"/>
                <a:ea typeface="Arial Narrow"/>
                <a:cs typeface="Arial Narrow"/>
                <a:sym typeface="Arial Narrow"/>
              </a:endParaRPr>
            </a:p>
          </p:txBody>
        </p:sp>
      </p:grpSp>
      <p:sp>
        <p:nvSpPr>
          <p:cNvPr id="1512" name="Google Shape;1512;p33"/>
          <p:cNvSpPr/>
          <p:nvPr/>
        </p:nvSpPr>
        <p:spPr>
          <a:xfrm>
            <a:off x="2180731" y="2555776"/>
            <a:ext cx="5020167"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513" name="Google Shape;1513;p33"/>
          <p:cNvGrpSpPr/>
          <p:nvPr/>
        </p:nvGrpSpPr>
        <p:grpSpPr>
          <a:xfrm>
            <a:off x="2279119" y="2669304"/>
            <a:ext cx="3446504" cy="276999"/>
            <a:chOff x="2448322" y="74775"/>
            <a:chExt cx="3446504" cy="276999"/>
          </a:xfrm>
        </p:grpSpPr>
        <p:sp>
          <p:nvSpPr>
            <p:cNvPr id="1514" name="Google Shape;1514;p33"/>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515" name="Google Shape;1515;p33"/>
            <p:cNvCxnSpPr>
              <a:stCxn id="1514"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516" name="Google Shape;1516;p33"/>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a:t>
              </a:r>
              <a:endParaRPr b="1" sz="1200">
                <a:solidFill>
                  <a:schemeClr val="dk1"/>
                </a:solidFill>
                <a:latin typeface="Arial Narrow"/>
                <a:ea typeface="Arial Narrow"/>
                <a:cs typeface="Arial Narrow"/>
                <a:sym typeface="Arial Narrow"/>
              </a:endParaRPr>
            </a:p>
          </p:txBody>
        </p:sp>
      </p:grpSp>
      <p:grpSp>
        <p:nvGrpSpPr>
          <p:cNvPr id="1517" name="Google Shape;1517;p33"/>
          <p:cNvGrpSpPr/>
          <p:nvPr/>
        </p:nvGrpSpPr>
        <p:grpSpPr>
          <a:xfrm>
            <a:off x="6143346" y="4049643"/>
            <a:ext cx="818862" cy="698112"/>
            <a:chOff x="2507826" y="3203848"/>
            <a:chExt cx="874090" cy="698112"/>
          </a:xfrm>
        </p:grpSpPr>
        <p:sp>
          <p:nvSpPr>
            <p:cNvPr id="1518" name="Google Shape;1518;p33"/>
            <p:cNvSpPr/>
            <p:nvPr/>
          </p:nvSpPr>
          <p:spPr>
            <a:xfrm>
              <a:off x="2507826" y="3472120"/>
              <a:ext cx="874090" cy="4298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36,9% </a:t>
              </a:r>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(167)</a:t>
              </a:r>
              <a:endParaRPr b="1" sz="1100">
                <a:solidFill>
                  <a:schemeClr val="dk1"/>
                </a:solidFill>
                <a:latin typeface="Arial Narrow"/>
                <a:ea typeface="Arial Narrow"/>
                <a:cs typeface="Arial Narrow"/>
                <a:sym typeface="Arial Narrow"/>
              </a:endParaRPr>
            </a:p>
          </p:txBody>
        </p:sp>
        <p:sp>
          <p:nvSpPr>
            <p:cNvPr id="1519" name="Google Shape;1519;p33"/>
            <p:cNvSpPr/>
            <p:nvPr/>
          </p:nvSpPr>
          <p:spPr>
            <a:xfrm>
              <a:off x="2595947" y="3203848"/>
              <a:ext cx="665567"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100" u="sng">
                  <a:solidFill>
                    <a:schemeClr val="dk1"/>
                  </a:solidFill>
                  <a:latin typeface="Arial Narrow"/>
                  <a:ea typeface="Arial Narrow"/>
                  <a:cs typeface="Arial Narrow"/>
                  <a:sym typeface="Arial Narrow"/>
                </a:rPr>
                <a:t>Migrante</a:t>
              </a:r>
              <a:endParaRPr b="1" sz="1100" u="sng">
                <a:solidFill>
                  <a:srgbClr val="000000"/>
                </a:solidFill>
                <a:latin typeface="Arial Narrow"/>
                <a:ea typeface="Arial Narrow"/>
                <a:cs typeface="Arial Narrow"/>
                <a:sym typeface="Arial Narrow"/>
              </a:endParaRPr>
            </a:p>
          </p:txBody>
        </p:sp>
      </p:grpSp>
      <p:pic>
        <p:nvPicPr>
          <p:cNvPr id="1520" name="Google Shape;1520;p33"/>
          <p:cNvPicPr preferRelativeResize="0"/>
          <p:nvPr/>
        </p:nvPicPr>
        <p:blipFill rotWithShape="1">
          <a:blip r:embed="rId9">
            <a:alphaModFix/>
          </a:blip>
          <a:srcRect b="0" l="0" r="0" t="0"/>
          <a:stretch/>
        </p:blipFill>
        <p:spPr>
          <a:xfrm>
            <a:off x="6486050" y="3175534"/>
            <a:ext cx="414384" cy="478515"/>
          </a:xfrm>
          <a:prstGeom prst="rect">
            <a:avLst/>
          </a:prstGeom>
          <a:noFill/>
          <a:ln>
            <a:noFill/>
          </a:ln>
        </p:spPr>
      </p:pic>
      <p:sp>
        <p:nvSpPr>
          <p:cNvPr id="1521" name="Google Shape;1521;p33"/>
          <p:cNvSpPr/>
          <p:nvPr/>
        </p:nvSpPr>
        <p:spPr>
          <a:xfrm>
            <a:off x="-44282" y="6837635"/>
            <a:ext cx="2420596" cy="284693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s-ES" sz="1100">
                <a:solidFill>
                  <a:schemeClr val="dk1"/>
                </a:solidFill>
                <a:latin typeface="Arial Narrow"/>
                <a:ea typeface="Arial Narrow"/>
                <a:cs typeface="Arial Narrow"/>
                <a:sym typeface="Arial Narrow"/>
              </a:rPr>
              <a:t>El canal endémico muestra que los casos del  evento han estado por encima de lo esperado durante todo el año. Esto puede deberse al incremento de las infecciones de transmisión sexual en la población general que aumenta a su vez el riesgo de infección en gestantes. </a:t>
            </a:r>
            <a:endParaRPr/>
          </a:p>
          <a:p>
            <a:pPr indent="0" lvl="0" marL="0" marR="0" rtl="0" algn="just">
              <a:spcBef>
                <a:spcPts val="0"/>
              </a:spcBef>
              <a:spcAft>
                <a:spcPts val="0"/>
              </a:spcAft>
              <a:buNone/>
            </a:pPr>
            <a:r>
              <a:t/>
            </a:r>
            <a:endParaRPr b="1" sz="11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b="1" lang="es-ES" sz="1100">
                <a:solidFill>
                  <a:schemeClr val="dk1"/>
                </a:solidFill>
                <a:latin typeface="Arial Narrow"/>
                <a:ea typeface="Arial Narrow"/>
                <a:cs typeface="Arial Narrow"/>
                <a:sym typeface="Arial Narrow"/>
              </a:rPr>
              <a:t>Más del 67% de los casos se presentan en gestantes subsidiadas o no afiliadas, relacionado con los factores de riesgo como nivel educativo, de pobreza y mayor carga de enfermedad.</a:t>
            </a:r>
            <a:endParaRPr b="1" sz="12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t/>
            </a:r>
            <a:endParaRPr sz="12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 </a:t>
            </a:r>
            <a:endParaRPr sz="12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t/>
            </a:r>
            <a:endParaRPr sz="1200">
              <a:solidFill>
                <a:schemeClr val="dk1"/>
              </a:solidFill>
              <a:latin typeface="Arial Narrow"/>
              <a:ea typeface="Arial Narrow"/>
              <a:cs typeface="Arial Narrow"/>
              <a:sym typeface="Arial Narrow"/>
            </a:endParaRPr>
          </a:p>
        </p:txBody>
      </p:sp>
      <p:sp>
        <p:nvSpPr>
          <p:cNvPr id="1522" name="Google Shape;1522;p33"/>
          <p:cNvSpPr/>
          <p:nvPr/>
        </p:nvSpPr>
        <p:spPr>
          <a:xfrm>
            <a:off x="43832" y="6534943"/>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523" name="Google Shape;1523;p33"/>
          <p:cNvCxnSpPr>
            <a:stCxn id="1522" idx="6"/>
            <a:endCxn id="1524" idx="1"/>
          </p:cNvCxnSpPr>
          <p:nvPr/>
        </p:nvCxnSpPr>
        <p:spPr>
          <a:xfrm>
            <a:off x="331864" y="6665748"/>
            <a:ext cx="87900" cy="0"/>
          </a:xfrm>
          <a:prstGeom prst="straightConnector1">
            <a:avLst/>
          </a:prstGeom>
          <a:noFill/>
          <a:ln cap="flat" cmpd="sng" w="28575">
            <a:solidFill>
              <a:srgbClr val="C00000"/>
            </a:solidFill>
            <a:prstDash val="solid"/>
            <a:round/>
            <a:headEnd len="sm" w="sm" type="none"/>
            <a:tailEnd len="sm" w="sm" type="none"/>
          </a:ln>
        </p:spPr>
      </p:cxnSp>
      <p:sp>
        <p:nvSpPr>
          <p:cNvPr id="1524" name="Google Shape;1524;p33"/>
          <p:cNvSpPr txBox="1"/>
          <p:nvPr/>
        </p:nvSpPr>
        <p:spPr>
          <a:xfrm>
            <a:off x="419629" y="6527249"/>
            <a:ext cx="185949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Consideraciones Técnicas</a:t>
            </a:r>
            <a:endParaRPr b="1" sz="1200">
              <a:solidFill>
                <a:schemeClr val="dk1"/>
              </a:solidFill>
              <a:latin typeface="Arial Narrow"/>
              <a:ea typeface="Arial Narrow"/>
              <a:cs typeface="Arial Narrow"/>
              <a:sym typeface="Arial Narrow"/>
            </a:endParaRPr>
          </a:p>
        </p:txBody>
      </p:sp>
      <p:cxnSp>
        <p:nvCxnSpPr>
          <p:cNvPr id="1525" name="Google Shape;1525;p33"/>
          <p:cNvCxnSpPr/>
          <p:nvPr/>
        </p:nvCxnSpPr>
        <p:spPr>
          <a:xfrm rot="10800000">
            <a:off x="2412717" y="4999121"/>
            <a:ext cx="4601462" cy="31487"/>
          </a:xfrm>
          <a:prstGeom prst="straightConnector1">
            <a:avLst/>
          </a:prstGeom>
          <a:noFill/>
          <a:ln cap="flat" cmpd="sng" w="9525">
            <a:solidFill>
              <a:srgbClr val="002060"/>
            </a:solidFill>
            <a:prstDash val="solid"/>
            <a:round/>
            <a:headEnd len="sm" w="sm" type="none"/>
            <a:tailEnd len="med" w="med" type="oval"/>
          </a:ln>
        </p:spPr>
      </p:cxnSp>
      <p:sp>
        <p:nvSpPr>
          <p:cNvPr id="1526" name="Google Shape;1526;p33"/>
          <p:cNvSpPr txBox="1"/>
          <p:nvPr/>
        </p:nvSpPr>
        <p:spPr>
          <a:xfrm>
            <a:off x="132463" y="5613211"/>
            <a:ext cx="2071665"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Razón de prevalencia de sífilis gestacional: </a:t>
            </a:r>
            <a:r>
              <a:rPr b="1" lang="es-ES" sz="1200">
                <a:solidFill>
                  <a:srgbClr val="C00000"/>
                </a:solidFill>
                <a:latin typeface="Arial Narrow"/>
                <a:ea typeface="Arial Narrow"/>
                <a:cs typeface="Arial Narrow"/>
                <a:sym typeface="Arial Narrow"/>
              </a:rPr>
              <a:t>22,1 casos de sífilis en gestantes por cada mil nacidos vivos y muertos</a:t>
            </a:r>
            <a:endParaRPr b="1" sz="1200">
              <a:solidFill>
                <a:srgbClr val="C00000"/>
              </a:solidFill>
              <a:latin typeface="Arial Narrow"/>
              <a:ea typeface="Arial Narrow"/>
              <a:cs typeface="Arial Narrow"/>
              <a:sym typeface="Arial Narrow"/>
            </a:endParaRPr>
          </a:p>
        </p:txBody>
      </p:sp>
      <p:cxnSp>
        <p:nvCxnSpPr>
          <p:cNvPr id="1527" name="Google Shape;1527;p33"/>
          <p:cNvCxnSpPr/>
          <p:nvPr/>
        </p:nvCxnSpPr>
        <p:spPr>
          <a:xfrm flipH="1">
            <a:off x="161019" y="6443813"/>
            <a:ext cx="1827420" cy="3458"/>
          </a:xfrm>
          <a:prstGeom prst="straightConnector1">
            <a:avLst/>
          </a:prstGeom>
          <a:noFill/>
          <a:ln cap="flat" cmpd="sng" w="9525">
            <a:solidFill>
              <a:srgbClr val="002060"/>
            </a:solidFill>
            <a:prstDash val="solid"/>
            <a:round/>
            <a:headEnd len="sm" w="sm" type="none"/>
            <a:tailEnd len="med" w="med" type="oval"/>
          </a:ln>
        </p:spPr>
      </p:cxnSp>
      <p:pic>
        <p:nvPicPr>
          <p:cNvPr id="1528" name="Google Shape;1528;p33"/>
          <p:cNvPicPr preferRelativeResize="0"/>
          <p:nvPr/>
        </p:nvPicPr>
        <p:blipFill rotWithShape="1">
          <a:blip r:embed="rId10">
            <a:alphaModFix/>
          </a:blip>
          <a:srcRect b="0" l="0" r="0" t="0"/>
          <a:stretch/>
        </p:blipFill>
        <p:spPr>
          <a:xfrm>
            <a:off x="2507697" y="381815"/>
            <a:ext cx="4500945" cy="2169654"/>
          </a:xfrm>
          <a:prstGeom prst="rect">
            <a:avLst/>
          </a:prstGeom>
          <a:noFill/>
          <a:ln>
            <a:noFill/>
          </a:ln>
        </p:spPr>
      </p:pic>
      <p:pic>
        <p:nvPicPr>
          <p:cNvPr id="1529" name="Google Shape;1529;p33"/>
          <p:cNvPicPr preferRelativeResize="0"/>
          <p:nvPr/>
        </p:nvPicPr>
        <p:blipFill rotWithShape="1">
          <a:blip r:embed="rId11">
            <a:alphaModFix/>
          </a:blip>
          <a:srcRect b="0" l="0" r="0" t="0"/>
          <a:stretch/>
        </p:blipFill>
        <p:spPr>
          <a:xfrm>
            <a:off x="2785764" y="5044855"/>
            <a:ext cx="4063649" cy="4063649"/>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3" name="Shape 1533"/>
        <p:cNvGrpSpPr/>
        <p:nvPr/>
      </p:nvGrpSpPr>
      <p:grpSpPr>
        <a:xfrm>
          <a:off x="0" y="0"/>
          <a:ext cx="0" cy="0"/>
          <a:chOff x="0" y="0"/>
          <a:chExt cx="0" cy="0"/>
        </a:xfrm>
      </p:grpSpPr>
      <p:pic>
        <p:nvPicPr>
          <p:cNvPr id="1534" name="Google Shape;1534;p34"/>
          <p:cNvPicPr preferRelativeResize="0"/>
          <p:nvPr/>
        </p:nvPicPr>
        <p:blipFill rotWithShape="1">
          <a:blip r:embed="rId3">
            <a:alphaModFix/>
          </a:blip>
          <a:srcRect b="0" l="0" r="0" t="0"/>
          <a:stretch/>
        </p:blipFill>
        <p:spPr>
          <a:xfrm>
            <a:off x="-15289" y="-29810"/>
            <a:ext cx="2183097" cy="2853988"/>
          </a:xfrm>
          <a:prstGeom prst="rect">
            <a:avLst/>
          </a:prstGeom>
          <a:noFill/>
          <a:ln>
            <a:noFill/>
          </a:ln>
        </p:spPr>
      </p:pic>
      <p:pic>
        <p:nvPicPr>
          <p:cNvPr id="1535" name="Google Shape;1535;p34"/>
          <p:cNvPicPr preferRelativeResize="0"/>
          <p:nvPr/>
        </p:nvPicPr>
        <p:blipFill rotWithShape="1">
          <a:blip r:embed="rId4">
            <a:alphaModFix/>
          </a:blip>
          <a:srcRect b="0" l="0" r="0" t="51431"/>
          <a:stretch/>
        </p:blipFill>
        <p:spPr>
          <a:xfrm>
            <a:off x="0" y="2824178"/>
            <a:ext cx="2180731" cy="2724869"/>
          </a:xfrm>
          <a:prstGeom prst="rect">
            <a:avLst/>
          </a:prstGeom>
          <a:noFill/>
          <a:ln>
            <a:noFill/>
          </a:ln>
        </p:spPr>
      </p:pic>
      <p:sp>
        <p:nvSpPr>
          <p:cNvPr id="1536" name="Google Shape;1536;p34"/>
          <p:cNvSpPr txBox="1"/>
          <p:nvPr/>
        </p:nvSpPr>
        <p:spPr>
          <a:xfrm>
            <a:off x="-15289" y="766609"/>
            <a:ext cx="218309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10 - 2022</a:t>
            </a:r>
            <a:endParaRPr b="1" sz="1200">
              <a:solidFill>
                <a:schemeClr val="dk1"/>
              </a:solidFill>
              <a:latin typeface="Arial Narrow"/>
              <a:ea typeface="Arial Narrow"/>
              <a:cs typeface="Arial Narrow"/>
              <a:sym typeface="Arial Narrow"/>
            </a:endParaRPr>
          </a:p>
        </p:txBody>
      </p:sp>
      <p:grpSp>
        <p:nvGrpSpPr>
          <p:cNvPr id="1537" name="Google Shape;1537;p34"/>
          <p:cNvGrpSpPr/>
          <p:nvPr/>
        </p:nvGrpSpPr>
        <p:grpSpPr>
          <a:xfrm>
            <a:off x="179214" y="4211960"/>
            <a:ext cx="1892650" cy="488476"/>
            <a:chOff x="2397524" y="3379972"/>
            <a:chExt cx="4508500" cy="904875"/>
          </a:xfrm>
        </p:grpSpPr>
        <p:pic>
          <p:nvPicPr>
            <p:cNvPr id="1538" name="Google Shape;1538;p34"/>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1539" name="Google Shape;1539;p34"/>
            <p:cNvSpPr txBox="1"/>
            <p:nvPr/>
          </p:nvSpPr>
          <p:spPr>
            <a:xfrm>
              <a:off x="3317545" y="3478755"/>
              <a:ext cx="1593562" cy="7411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000">
                  <a:solidFill>
                    <a:schemeClr val="dk1"/>
                  </a:solidFill>
                  <a:latin typeface="Arial Narrow"/>
                  <a:ea typeface="Arial Narrow"/>
                  <a:cs typeface="Arial Narrow"/>
                  <a:sym typeface="Arial Narrow"/>
                </a:rPr>
                <a:t>81</a:t>
              </a:r>
              <a:endParaRPr b="1" sz="2000">
                <a:solidFill>
                  <a:schemeClr val="dk1"/>
                </a:solidFill>
                <a:latin typeface="Arial Narrow"/>
                <a:ea typeface="Arial Narrow"/>
                <a:cs typeface="Arial Narrow"/>
                <a:sym typeface="Arial Narrow"/>
              </a:endParaRPr>
            </a:p>
          </p:txBody>
        </p:sp>
      </p:grpSp>
      <p:sp>
        <p:nvSpPr>
          <p:cNvPr id="1540" name="Google Shape;1540;p34"/>
          <p:cNvSpPr txBox="1"/>
          <p:nvPr/>
        </p:nvSpPr>
        <p:spPr>
          <a:xfrm>
            <a:off x="0" y="4716016"/>
            <a:ext cx="2180731" cy="89255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La variación porcentual con respecto al mismo periodo del año anterior</a:t>
            </a:r>
            <a:r>
              <a:rPr b="1" lang="es-ES" sz="1200">
                <a:solidFill>
                  <a:srgbClr val="FF0000"/>
                </a:solidFill>
                <a:latin typeface="Arial Narrow"/>
                <a:ea typeface="Arial Narrow"/>
                <a:cs typeface="Arial Narrow"/>
                <a:sym typeface="Arial Narrow"/>
              </a:rPr>
              <a:t> aumentó</a:t>
            </a:r>
            <a:r>
              <a:rPr b="1" lang="es-ES" sz="1200">
                <a:solidFill>
                  <a:schemeClr val="dk1"/>
                </a:solidFill>
                <a:latin typeface="Arial Narrow"/>
                <a:ea typeface="Arial Narrow"/>
                <a:cs typeface="Arial Narrow"/>
                <a:sym typeface="Arial Narrow"/>
              </a:rPr>
              <a:t> en un </a:t>
            </a:r>
            <a:r>
              <a:rPr b="1" lang="es-ES" sz="1600">
                <a:solidFill>
                  <a:srgbClr val="FF0000"/>
                </a:solidFill>
                <a:latin typeface="Arial Narrow"/>
                <a:ea typeface="Arial Narrow"/>
                <a:cs typeface="Arial Narrow"/>
                <a:sym typeface="Arial Narrow"/>
              </a:rPr>
              <a:t>10%</a:t>
            </a:r>
            <a:endParaRPr b="1" sz="1600">
              <a:solidFill>
                <a:srgbClr val="FF0000"/>
              </a:solidFill>
              <a:latin typeface="Arial Narrow"/>
              <a:ea typeface="Arial Narrow"/>
              <a:cs typeface="Arial Narrow"/>
              <a:sym typeface="Arial Narrow"/>
            </a:endParaRPr>
          </a:p>
        </p:txBody>
      </p:sp>
      <p:grpSp>
        <p:nvGrpSpPr>
          <p:cNvPr id="1541" name="Google Shape;1541;p34"/>
          <p:cNvGrpSpPr/>
          <p:nvPr/>
        </p:nvGrpSpPr>
        <p:grpSpPr>
          <a:xfrm>
            <a:off x="2448322" y="35496"/>
            <a:ext cx="3446504" cy="276999"/>
            <a:chOff x="2448322" y="74775"/>
            <a:chExt cx="3446504" cy="276999"/>
          </a:xfrm>
        </p:grpSpPr>
        <p:sp>
          <p:nvSpPr>
            <p:cNvPr id="1542" name="Google Shape;1542;p34"/>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543" name="Google Shape;1543;p34"/>
            <p:cNvCxnSpPr>
              <a:stCxn id="1542"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544" name="Google Shape;1544;p34"/>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b="1" sz="1200">
                <a:solidFill>
                  <a:schemeClr val="dk1"/>
                </a:solidFill>
                <a:latin typeface="Arial Narrow"/>
                <a:ea typeface="Arial Narrow"/>
                <a:cs typeface="Arial Narrow"/>
                <a:sym typeface="Arial Narrow"/>
              </a:endParaRPr>
            </a:p>
          </p:txBody>
        </p:sp>
      </p:grpSp>
      <p:sp>
        <p:nvSpPr>
          <p:cNvPr id="1545" name="Google Shape;1545;p34"/>
          <p:cNvSpPr/>
          <p:nvPr/>
        </p:nvSpPr>
        <p:spPr>
          <a:xfrm>
            <a:off x="-19798" y="5724128"/>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546" name="Google Shape;1546;p34"/>
          <p:cNvGrpSpPr/>
          <p:nvPr/>
        </p:nvGrpSpPr>
        <p:grpSpPr>
          <a:xfrm>
            <a:off x="182129" y="5840848"/>
            <a:ext cx="3446504" cy="276999"/>
            <a:chOff x="2448322" y="74775"/>
            <a:chExt cx="3446504" cy="276999"/>
          </a:xfrm>
        </p:grpSpPr>
        <p:sp>
          <p:nvSpPr>
            <p:cNvPr id="1547" name="Google Shape;1547;p34"/>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548" name="Google Shape;1548;p34"/>
            <p:cNvCxnSpPr>
              <a:stCxn id="1547"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549" name="Google Shape;1549;p34"/>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a:t>
              </a:r>
              <a:endParaRPr b="1" sz="1200">
                <a:solidFill>
                  <a:schemeClr val="dk1"/>
                </a:solidFill>
                <a:latin typeface="Arial Narrow"/>
                <a:ea typeface="Arial Narrow"/>
                <a:cs typeface="Arial Narrow"/>
                <a:sym typeface="Arial Narrow"/>
              </a:endParaRPr>
            </a:p>
          </p:txBody>
        </p:sp>
      </p:grpSp>
      <p:sp>
        <p:nvSpPr>
          <p:cNvPr id="1550" name="Google Shape;1550;p34"/>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Pág..34 </a:t>
            </a:r>
            <a:endParaRPr b="1" sz="1050">
              <a:solidFill>
                <a:schemeClr val="dk1"/>
              </a:solidFill>
              <a:latin typeface="Arial Narrow"/>
              <a:ea typeface="Arial Narrow"/>
              <a:cs typeface="Arial Narrow"/>
              <a:sym typeface="Arial Narrow"/>
            </a:endParaRPr>
          </a:p>
        </p:txBody>
      </p:sp>
      <p:sp>
        <p:nvSpPr>
          <p:cNvPr id="1551" name="Google Shape;1551;p34"/>
          <p:cNvSpPr txBox="1"/>
          <p:nvPr>
            <p:ph type="ctrTitle"/>
          </p:nvPr>
        </p:nvSpPr>
        <p:spPr>
          <a:xfrm>
            <a:off x="-29713" y="101346"/>
            <a:ext cx="2208885" cy="707886"/>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000"/>
              <a:buFont typeface="Arial Narrow"/>
              <a:buNone/>
            </a:pPr>
            <a:r>
              <a:rPr b="1" lang="es-ES" sz="2000">
                <a:solidFill>
                  <a:srgbClr val="C00000"/>
                </a:solidFill>
                <a:latin typeface="Arial Narrow"/>
                <a:ea typeface="Arial Narrow"/>
                <a:cs typeface="Arial Narrow"/>
                <a:sym typeface="Arial Narrow"/>
              </a:rPr>
              <a:t>Sífilis Congénita  SC</a:t>
            </a:r>
            <a:endParaRPr/>
          </a:p>
        </p:txBody>
      </p:sp>
      <p:grpSp>
        <p:nvGrpSpPr>
          <p:cNvPr id="1552" name="Google Shape;1552;p34"/>
          <p:cNvGrpSpPr/>
          <p:nvPr/>
        </p:nvGrpSpPr>
        <p:grpSpPr>
          <a:xfrm>
            <a:off x="3083596" y="6431434"/>
            <a:ext cx="1720560" cy="984780"/>
            <a:chOff x="-36884" y="6965837"/>
            <a:chExt cx="1305446" cy="984780"/>
          </a:xfrm>
        </p:grpSpPr>
        <p:sp>
          <p:nvSpPr>
            <p:cNvPr id="1553" name="Google Shape;1553;p34"/>
            <p:cNvSpPr txBox="1"/>
            <p:nvPr/>
          </p:nvSpPr>
          <p:spPr>
            <a:xfrm>
              <a:off x="-34820" y="6965837"/>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Área de ocurrencia</a:t>
              </a:r>
              <a:endParaRPr b="1" sz="1200" u="sng">
                <a:solidFill>
                  <a:schemeClr val="dk1"/>
                </a:solidFill>
                <a:latin typeface="Arial Narrow"/>
                <a:ea typeface="Arial Narrow"/>
                <a:cs typeface="Arial Narrow"/>
                <a:sym typeface="Arial Narrow"/>
              </a:endParaRPr>
            </a:p>
          </p:txBody>
        </p:sp>
        <p:sp>
          <p:nvSpPr>
            <p:cNvPr id="1554" name="Google Shape;1554;p34"/>
            <p:cNvSpPr/>
            <p:nvPr/>
          </p:nvSpPr>
          <p:spPr>
            <a:xfrm>
              <a:off x="-14122" y="7363321"/>
              <a:ext cx="1282684"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Cabecera municipal</a:t>
              </a:r>
              <a:endParaRPr b="1" sz="12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97,5%</a:t>
              </a:r>
              <a:endParaRPr b="1" sz="1600">
                <a:solidFill>
                  <a:schemeClr val="dk1"/>
                </a:solidFill>
                <a:latin typeface="Arial Narrow"/>
                <a:ea typeface="Arial Narrow"/>
                <a:cs typeface="Arial Narrow"/>
                <a:sym typeface="Arial Narrow"/>
              </a:endParaRPr>
            </a:p>
          </p:txBody>
        </p:sp>
        <p:sp>
          <p:nvSpPr>
            <p:cNvPr id="1555" name="Google Shape;1555;p34"/>
            <p:cNvSpPr txBox="1"/>
            <p:nvPr/>
          </p:nvSpPr>
          <p:spPr>
            <a:xfrm>
              <a:off x="-36884"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79 casos</a:t>
              </a:r>
              <a:endParaRPr b="1" sz="1200">
                <a:solidFill>
                  <a:schemeClr val="dk1"/>
                </a:solidFill>
                <a:latin typeface="Arial Narrow"/>
                <a:ea typeface="Arial Narrow"/>
                <a:cs typeface="Arial Narrow"/>
                <a:sym typeface="Arial Narrow"/>
              </a:endParaRPr>
            </a:p>
          </p:txBody>
        </p:sp>
      </p:grpSp>
      <p:pic>
        <p:nvPicPr>
          <p:cNvPr id="1556" name="Google Shape;1556;p34"/>
          <p:cNvPicPr preferRelativeResize="0"/>
          <p:nvPr/>
        </p:nvPicPr>
        <p:blipFill rotWithShape="1">
          <a:blip r:embed="rId6">
            <a:alphaModFix/>
          </a:blip>
          <a:srcRect b="0" l="0" r="0" t="0"/>
          <a:stretch/>
        </p:blipFill>
        <p:spPr>
          <a:xfrm>
            <a:off x="2825786" y="7753337"/>
            <a:ext cx="933450" cy="742950"/>
          </a:xfrm>
          <a:prstGeom prst="rect">
            <a:avLst/>
          </a:prstGeom>
          <a:noFill/>
          <a:ln>
            <a:noFill/>
          </a:ln>
        </p:spPr>
      </p:pic>
      <p:grpSp>
        <p:nvGrpSpPr>
          <p:cNvPr id="1557" name="Google Shape;1557;p34"/>
          <p:cNvGrpSpPr/>
          <p:nvPr/>
        </p:nvGrpSpPr>
        <p:grpSpPr>
          <a:xfrm>
            <a:off x="2429055" y="7930449"/>
            <a:ext cx="4752046" cy="1213551"/>
            <a:chOff x="-103304" y="6807924"/>
            <a:chExt cx="1409470" cy="1213551"/>
          </a:xfrm>
        </p:grpSpPr>
        <p:sp>
          <p:nvSpPr>
            <p:cNvPr id="1558" name="Google Shape;1558;p34"/>
            <p:cNvSpPr txBox="1"/>
            <p:nvPr/>
          </p:nvSpPr>
          <p:spPr>
            <a:xfrm>
              <a:off x="-13687" y="6807924"/>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Afiliación al SGSS</a:t>
              </a:r>
              <a:endParaRPr b="1" sz="1200" u="sng">
                <a:solidFill>
                  <a:schemeClr val="dk1"/>
                </a:solidFill>
                <a:latin typeface="Arial Narrow"/>
                <a:ea typeface="Arial Narrow"/>
                <a:cs typeface="Arial Narrow"/>
                <a:sym typeface="Arial Narrow"/>
              </a:endParaRPr>
            </a:p>
          </p:txBody>
        </p:sp>
        <p:sp>
          <p:nvSpPr>
            <p:cNvPr id="1559" name="Google Shape;1559;p34"/>
            <p:cNvSpPr/>
            <p:nvPr/>
          </p:nvSpPr>
          <p:spPr>
            <a:xfrm>
              <a:off x="-103304" y="7363321"/>
              <a:ext cx="1409470" cy="658154"/>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Subsidiado 50,6% - 41</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No afiliadas 30,9% - 25</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El 81% de los casos subsidiados y no afiliados,  población con mayores factores de riesgo como sus madres.</a:t>
              </a:r>
              <a:endParaRPr b="1" sz="1600">
                <a:solidFill>
                  <a:schemeClr val="dk1"/>
                </a:solidFill>
                <a:latin typeface="Arial Narrow"/>
                <a:ea typeface="Arial Narrow"/>
                <a:cs typeface="Arial Narrow"/>
                <a:sym typeface="Arial Narrow"/>
              </a:endParaRPr>
            </a:p>
          </p:txBody>
        </p:sp>
      </p:grpSp>
      <p:grpSp>
        <p:nvGrpSpPr>
          <p:cNvPr id="1560" name="Google Shape;1560;p34"/>
          <p:cNvGrpSpPr/>
          <p:nvPr/>
        </p:nvGrpSpPr>
        <p:grpSpPr>
          <a:xfrm>
            <a:off x="4902804" y="6391147"/>
            <a:ext cx="1721982" cy="837611"/>
            <a:chOff x="-1330354" y="2862231"/>
            <a:chExt cx="1721982" cy="837611"/>
          </a:xfrm>
        </p:grpSpPr>
        <p:sp>
          <p:nvSpPr>
            <p:cNvPr id="1561" name="Google Shape;1561;p34"/>
            <p:cNvSpPr/>
            <p:nvPr/>
          </p:nvSpPr>
          <p:spPr>
            <a:xfrm>
              <a:off x="-1138856" y="3339802"/>
              <a:ext cx="874090"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33,3%</a:t>
              </a:r>
              <a:endParaRPr b="1" sz="1600">
                <a:solidFill>
                  <a:schemeClr val="dk1"/>
                </a:solidFill>
                <a:latin typeface="Arial Narrow"/>
                <a:ea typeface="Arial Narrow"/>
                <a:cs typeface="Arial Narrow"/>
                <a:sym typeface="Arial Narrow"/>
              </a:endParaRPr>
            </a:p>
          </p:txBody>
        </p:sp>
        <p:sp>
          <p:nvSpPr>
            <p:cNvPr id="1562" name="Google Shape;1562;p34"/>
            <p:cNvSpPr/>
            <p:nvPr/>
          </p:nvSpPr>
          <p:spPr>
            <a:xfrm>
              <a:off x="-1330354" y="2862231"/>
              <a:ext cx="1127232"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Madre migrante</a:t>
              </a:r>
              <a:endParaRPr b="1" sz="1200" u="sng">
                <a:solidFill>
                  <a:srgbClr val="000000"/>
                </a:solidFill>
                <a:latin typeface="Arial Narrow"/>
                <a:ea typeface="Arial Narrow"/>
                <a:cs typeface="Arial Narrow"/>
                <a:sym typeface="Arial Narrow"/>
              </a:endParaRPr>
            </a:p>
          </p:txBody>
        </p:sp>
        <p:sp>
          <p:nvSpPr>
            <p:cNvPr id="1563" name="Google Shape;1563;p34"/>
            <p:cNvSpPr/>
            <p:nvPr/>
          </p:nvSpPr>
          <p:spPr>
            <a:xfrm>
              <a:off x="-328441" y="3390626"/>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27 casos</a:t>
              </a:r>
              <a:endParaRPr sz="1200">
                <a:solidFill>
                  <a:schemeClr val="dk1"/>
                </a:solidFill>
                <a:latin typeface="Calibri"/>
                <a:ea typeface="Calibri"/>
                <a:cs typeface="Calibri"/>
                <a:sym typeface="Calibri"/>
              </a:endParaRPr>
            </a:p>
          </p:txBody>
        </p:sp>
      </p:grpSp>
      <p:cxnSp>
        <p:nvCxnSpPr>
          <p:cNvPr id="1564" name="Google Shape;1564;p34"/>
          <p:cNvCxnSpPr/>
          <p:nvPr/>
        </p:nvCxnSpPr>
        <p:spPr>
          <a:xfrm rot="10800000">
            <a:off x="2360484" y="2890055"/>
            <a:ext cx="2554543" cy="75"/>
          </a:xfrm>
          <a:prstGeom prst="straightConnector1">
            <a:avLst/>
          </a:prstGeom>
          <a:noFill/>
          <a:ln cap="flat" cmpd="sng" w="9525">
            <a:solidFill>
              <a:srgbClr val="002060"/>
            </a:solidFill>
            <a:prstDash val="solid"/>
            <a:round/>
            <a:headEnd len="sm" w="sm" type="none"/>
            <a:tailEnd len="med" w="med" type="oval"/>
          </a:ln>
        </p:spPr>
      </p:cxnSp>
      <p:pic>
        <p:nvPicPr>
          <p:cNvPr id="1565" name="Google Shape;1565;p34"/>
          <p:cNvPicPr preferRelativeResize="0"/>
          <p:nvPr/>
        </p:nvPicPr>
        <p:blipFill rotWithShape="1">
          <a:blip r:embed="rId7">
            <a:alphaModFix/>
          </a:blip>
          <a:srcRect b="0" l="0" r="0" t="0"/>
          <a:stretch/>
        </p:blipFill>
        <p:spPr>
          <a:xfrm>
            <a:off x="2143043" y="466992"/>
            <a:ext cx="4968063" cy="2341444"/>
          </a:xfrm>
          <a:prstGeom prst="rect">
            <a:avLst/>
          </a:prstGeom>
          <a:noFill/>
          <a:ln>
            <a:noFill/>
          </a:ln>
        </p:spPr>
      </p:pic>
      <p:pic>
        <p:nvPicPr>
          <p:cNvPr id="1566" name="Google Shape;1566;p34"/>
          <p:cNvPicPr preferRelativeResize="0"/>
          <p:nvPr/>
        </p:nvPicPr>
        <p:blipFill rotWithShape="1">
          <a:blip r:embed="rId8">
            <a:alphaModFix/>
          </a:blip>
          <a:srcRect b="0" l="0" r="0" t="0"/>
          <a:stretch/>
        </p:blipFill>
        <p:spPr>
          <a:xfrm>
            <a:off x="2772878" y="2978323"/>
            <a:ext cx="4139940" cy="2683440"/>
          </a:xfrm>
          <a:prstGeom prst="rect">
            <a:avLst/>
          </a:prstGeom>
          <a:noFill/>
          <a:ln>
            <a:noFill/>
          </a:ln>
        </p:spPr>
      </p:pic>
      <p:sp>
        <p:nvSpPr>
          <p:cNvPr id="1567" name="Google Shape;1567;p34"/>
          <p:cNvSpPr txBox="1"/>
          <p:nvPr/>
        </p:nvSpPr>
        <p:spPr>
          <a:xfrm>
            <a:off x="72058" y="6372200"/>
            <a:ext cx="2241210" cy="2539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Tasa de incidencia </a:t>
            </a:r>
            <a:endParaRPr b="1" sz="1050">
              <a:solidFill>
                <a:schemeClr val="dk1"/>
              </a:solidFill>
              <a:latin typeface="Arial Narrow"/>
              <a:ea typeface="Arial Narrow"/>
              <a:cs typeface="Arial Narrow"/>
              <a:sym typeface="Arial Narrow"/>
            </a:endParaRPr>
          </a:p>
        </p:txBody>
      </p:sp>
      <p:sp>
        <p:nvSpPr>
          <p:cNvPr id="1568" name="Google Shape;1568;p34"/>
          <p:cNvSpPr txBox="1"/>
          <p:nvPr/>
        </p:nvSpPr>
        <p:spPr>
          <a:xfrm>
            <a:off x="309017" y="6631759"/>
            <a:ext cx="1915909"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100">
                <a:solidFill>
                  <a:srgbClr val="C00000"/>
                </a:solidFill>
                <a:latin typeface="Arial Narrow"/>
                <a:ea typeface="Arial Narrow"/>
                <a:cs typeface="Arial Narrow"/>
                <a:sym typeface="Arial Narrow"/>
              </a:rPr>
              <a:t>2,6 casos por mil nacidos vivos</a:t>
            </a:r>
            <a:endParaRPr/>
          </a:p>
          <a:p>
            <a:pPr indent="0" lvl="0" marL="0" marR="0" rtl="0" algn="ctr">
              <a:spcBef>
                <a:spcPts val="0"/>
              </a:spcBef>
              <a:spcAft>
                <a:spcPts val="0"/>
              </a:spcAft>
              <a:buNone/>
            </a:pPr>
            <a:r>
              <a:t/>
            </a:r>
            <a:endParaRPr b="1" sz="1100">
              <a:solidFill>
                <a:srgbClr val="C00000"/>
              </a:solidFill>
              <a:latin typeface="Arial Narrow"/>
              <a:ea typeface="Arial Narrow"/>
              <a:cs typeface="Arial Narrow"/>
              <a:sym typeface="Arial Narrow"/>
            </a:endParaRPr>
          </a:p>
        </p:txBody>
      </p:sp>
      <p:cxnSp>
        <p:nvCxnSpPr>
          <p:cNvPr id="1569" name="Google Shape;1569;p34"/>
          <p:cNvCxnSpPr/>
          <p:nvPr/>
        </p:nvCxnSpPr>
        <p:spPr>
          <a:xfrm rot="10800000">
            <a:off x="115281" y="7020683"/>
            <a:ext cx="2154764" cy="0"/>
          </a:xfrm>
          <a:prstGeom prst="straightConnector1">
            <a:avLst/>
          </a:prstGeom>
          <a:noFill/>
          <a:ln cap="flat" cmpd="sng" w="9525">
            <a:solidFill>
              <a:srgbClr val="002060"/>
            </a:solidFill>
            <a:prstDash val="solid"/>
            <a:round/>
            <a:headEnd len="sm" w="sm" type="none"/>
            <a:tailEnd len="med" w="med" type="oval"/>
          </a:ln>
        </p:spPr>
      </p:cxnSp>
      <p:sp>
        <p:nvSpPr>
          <p:cNvPr id="1570" name="Google Shape;1570;p34"/>
          <p:cNvSpPr txBox="1"/>
          <p:nvPr/>
        </p:nvSpPr>
        <p:spPr>
          <a:xfrm>
            <a:off x="240349" y="7146222"/>
            <a:ext cx="2241210" cy="2539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Cumplen con la definición de caso </a:t>
            </a:r>
            <a:endParaRPr/>
          </a:p>
        </p:txBody>
      </p:sp>
      <p:sp>
        <p:nvSpPr>
          <p:cNvPr id="1571" name="Google Shape;1571;p34"/>
          <p:cNvSpPr txBox="1"/>
          <p:nvPr/>
        </p:nvSpPr>
        <p:spPr>
          <a:xfrm>
            <a:off x="329338" y="7480388"/>
            <a:ext cx="184377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rgbClr val="C00000"/>
                </a:solidFill>
                <a:latin typeface="Arial Narrow"/>
                <a:ea typeface="Arial Narrow"/>
                <a:cs typeface="Arial Narrow"/>
                <a:sym typeface="Arial Narrow"/>
              </a:rPr>
              <a:t>92,6% (75 de 81 analizados)</a:t>
            </a:r>
            <a:endParaRPr b="1" sz="1200">
              <a:solidFill>
                <a:srgbClr val="C00000"/>
              </a:solidFill>
              <a:latin typeface="Arial Narrow"/>
              <a:ea typeface="Arial Narrow"/>
              <a:cs typeface="Arial Narrow"/>
              <a:sym typeface="Arial Narrow"/>
            </a:endParaRPr>
          </a:p>
        </p:txBody>
      </p:sp>
      <p:cxnSp>
        <p:nvCxnSpPr>
          <p:cNvPr id="1572" name="Google Shape;1572;p34"/>
          <p:cNvCxnSpPr/>
          <p:nvPr/>
        </p:nvCxnSpPr>
        <p:spPr>
          <a:xfrm rot="10800000">
            <a:off x="72058" y="7757387"/>
            <a:ext cx="2154764" cy="0"/>
          </a:xfrm>
          <a:prstGeom prst="straightConnector1">
            <a:avLst/>
          </a:prstGeom>
          <a:noFill/>
          <a:ln cap="flat" cmpd="sng" w="9525">
            <a:solidFill>
              <a:srgbClr val="002060"/>
            </a:solidFill>
            <a:prstDash val="solid"/>
            <a:round/>
            <a:headEnd len="sm" w="sm" type="none"/>
            <a:tailEnd len="med" w="med" type="oval"/>
          </a:ln>
        </p:spPr>
      </p:cxnSp>
      <p:sp>
        <p:nvSpPr>
          <p:cNvPr id="1573" name="Google Shape;1573;p34"/>
          <p:cNvSpPr txBox="1"/>
          <p:nvPr/>
        </p:nvSpPr>
        <p:spPr>
          <a:xfrm>
            <a:off x="4934" y="7972064"/>
            <a:ext cx="2443388" cy="4154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Proporción de casos de sífilis congénita cuyas madres fueron notificadas</a:t>
            </a:r>
            <a:endParaRPr b="1" sz="1050">
              <a:solidFill>
                <a:schemeClr val="dk1"/>
              </a:solidFill>
              <a:latin typeface="Arial Narrow"/>
              <a:ea typeface="Arial Narrow"/>
              <a:cs typeface="Arial Narrow"/>
              <a:sym typeface="Arial Narrow"/>
            </a:endParaRPr>
          </a:p>
        </p:txBody>
      </p:sp>
      <p:sp>
        <p:nvSpPr>
          <p:cNvPr id="1574" name="Google Shape;1574;p34"/>
          <p:cNvSpPr txBox="1"/>
          <p:nvPr/>
        </p:nvSpPr>
        <p:spPr>
          <a:xfrm>
            <a:off x="240349" y="8518809"/>
            <a:ext cx="184377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rgbClr val="C00000"/>
                </a:solidFill>
                <a:latin typeface="Arial Narrow"/>
                <a:ea typeface="Arial Narrow"/>
                <a:cs typeface="Arial Narrow"/>
                <a:sym typeface="Arial Narrow"/>
              </a:rPr>
              <a:t>89,3% (67 de 75 analizados)</a:t>
            </a:r>
            <a:endParaRPr b="1" sz="1200">
              <a:solidFill>
                <a:srgbClr val="C00000"/>
              </a:solidFill>
              <a:latin typeface="Arial Narrow"/>
              <a:ea typeface="Arial Narrow"/>
              <a:cs typeface="Arial Narrow"/>
              <a:sym typeface="Arial Narrow"/>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8" name="Shape 1578"/>
        <p:cNvGrpSpPr/>
        <p:nvPr/>
      </p:nvGrpSpPr>
      <p:grpSpPr>
        <a:xfrm>
          <a:off x="0" y="0"/>
          <a:ext cx="0" cy="0"/>
          <a:chOff x="0" y="0"/>
          <a:chExt cx="0" cy="0"/>
        </a:xfrm>
      </p:grpSpPr>
      <p:pic>
        <p:nvPicPr>
          <p:cNvPr id="1579" name="Google Shape;1579;p35"/>
          <p:cNvPicPr preferRelativeResize="0"/>
          <p:nvPr/>
        </p:nvPicPr>
        <p:blipFill rotWithShape="1">
          <a:blip r:embed="rId3">
            <a:alphaModFix/>
          </a:blip>
          <a:srcRect b="0" l="0" r="0" t="51431"/>
          <a:stretch/>
        </p:blipFill>
        <p:spPr>
          <a:xfrm>
            <a:off x="0" y="2824178"/>
            <a:ext cx="2180731" cy="2977970"/>
          </a:xfrm>
          <a:prstGeom prst="rect">
            <a:avLst/>
          </a:prstGeom>
          <a:noFill/>
          <a:ln>
            <a:noFill/>
          </a:ln>
        </p:spPr>
      </p:pic>
      <p:grpSp>
        <p:nvGrpSpPr>
          <p:cNvPr id="1580" name="Google Shape;1580;p35"/>
          <p:cNvGrpSpPr/>
          <p:nvPr/>
        </p:nvGrpSpPr>
        <p:grpSpPr>
          <a:xfrm>
            <a:off x="179214" y="4211960"/>
            <a:ext cx="1892650" cy="488476"/>
            <a:chOff x="2397524" y="3379972"/>
            <a:chExt cx="4508500" cy="904875"/>
          </a:xfrm>
        </p:grpSpPr>
        <p:pic>
          <p:nvPicPr>
            <p:cNvPr id="1581" name="Google Shape;1581;p35"/>
            <p:cNvPicPr preferRelativeResize="0"/>
            <p:nvPr/>
          </p:nvPicPr>
          <p:blipFill rotWithShape="1">
            <a:blip r:embed="rId4">
              <a:alphaModFix/>
            </a:blip>
            <a:srcRect b="0" l="0" r="0" t="0"/>
            <a:stretch/>
          </p:blipFill>
          <p:spPr>
            <a:xfrm>
              <a:off x="2397524" y="3379972"/>
              <a:ext cx="4508500" cy="904875"/>
            </a:xfrm>
            <a:prstGeom prst="rect">
              <a:avLst/>
            </a:prstGeom>
            <a:noFill/>
            <a:ln>
              <a:noFill/>
            </a:ln>
          </p:spPr>
        </p:pic>
        <p:sp>
          <p:nvSpPr>
            <p:cNvPr id="1582" name="Google Shape;1582;p35"/>
            <p:cNvSpPr txBox="1"/>
            <p:nvPr/>
          </p:nvSpPr>
          <p:spPr>
            <a:xfrm>
              <a:off x="3317545" y="3478755"/>
              <a:ext cx="1593562" cy="7411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000">
                  <a:solidFill>
                    <a:schemeClr val="dk1"/>
                  </a:solidFill>
                  <a:latin typeface="Arial Narrow"/>
                  <a:ea typeface="Arial Narrow"/>
                  <a:cs typeface="Arial Narrow"/>
                  <a:sym typeface="Arial Narrow"/>
                </a:rPr>
                <a:t>50</a:t>
              </a:r>
              <a:endParaRPr b="1" sz="2000">
                <a:solidFill>
                  <a:schemeClr val="dk1"/>
                </a:solidFill>
                <a:latin typeface="Arial Narrow"/>
                <a:ea typeface="Arial Narrow"/>
                <a:cs typeface="Arial Narrow"/>
                <a:sym typeface="Arial Narrow"/>
              </a:endParaRPr>
            </a:p>
          </p:txBody>
        </p:sp>
      </p:grpSp>
      <p:grpSp>
        <p:nvGrpSpPr>
          <p:cNvPr id="1583" name="Google Shape;1583;p35"/>
          <p:cNvGrpSpPr/>
          <p:nvPr/>
        </p:nvGrpSpPr>
        <p:grpSpPr>
          <a:xfrm>
            <a:off x="2448322" y="74775"/>
            <a:ext cx="3446504" cy="276999"/>
            <a:chOff x="2448322" y="74775"/>
            <a:chExt cx="3446504" cy="276999"/>
          </a:xfrm>
        </p:grpSpPr>
        <p:sp>
          <p:nvSpPr>
            <p:cNvPr id="1584" name="Google Shape;1584;p35"/>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585" name="Google Shape;1585;p35"/>
            <p:cNvCxnSpPr>
              <a:stCxn id="1584"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586" name="Google Shape;1586;p35"/>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b="1" sz="1200">
                <a:solidFill>
                  <a:schemeClr val="dk1"/>
                </a:solidFill>
                <a:latin typeface="Arial Narrow"/>
                <a:ea typeface="Arial Narrow"/>
                <a:cs typeface="Arial Narrow"/>
                <a:sym typeface="Arial Narrow"/>
              </a:endParaRPr>
            </a:p>
          </p:txBody>
        </p:sp>
      </p:grpSp>
      <p:sp>
        <p:nvSpPr>
          <p:cNvPr id="1587" name="Google Shape;1587;p35"/>
          <p:cNvSpPr/>
          <p:nvPr/>
        </p:nvSpPr>
        <p:spPr>
          <a:xfrm>
            <a:off x="2149285" y="3059832"/>
            <a:ext cx="5033092"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588" name="Google Shape;1588;p35"/>
          <p:cNvGrpSpPr/>
          <p:nvPr/>
        </p:nvGrpSpPr>
        <p:grpSpPr>
          <a:xfrm>
            <a:off x="2458085" y="3131840"/>
            <a:ext cx="3446504" cy="276999"/>
            <a:chOff x="2448322" y="-177425"/>
            <a:chExt cx="3446504" cy="276999"/>
          </a:xfrm>
        </p:grpSpPr>
        <p:sp>
          <p:nvSpPr>
            <p:cNvPr id="1589" name="Google Shape;1589;p35"/>
            <p:cNvSpPr/>
            <p:nvPr/>
          </p:nvSpPr>
          <p:spPr>
            <a:xfrm>
              <a:off x="2448322" y="-17742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590" name="Google Shape;1590;p35"/>
            <p:cNvCxnSpPr>
              <a:stCxn id="1589" idx="6"/>
            </p:cNvCxnSpPr>
            <p:nvPr/>
          </p:nvCxnSpPr>
          <p:spPr>
            <a:xfrm>
              <a:off x="2736354" y="-46620"/>
              <a:ext cx="648000" cy="0"/>
            </a:xfrm>
            <a:prstGeom prst="straightConnector1">
              <a:avLst/>
            </a:prstGeom>
            <a:noFill/>
            <a:ln cap="flat" cmpd="sng" w="28575">
              <a:solidFill>
                <a:srgbClr val="C00000"/>
              </a:solidFill>
              <a:prstDash val="solid"/>
              <a:round/>
              <a:headEnd len="sm" w="sm" type="none"/>
              <a:tailEnd len="sm" w="sm" type="none"/>
            </a:ln>
          </p:spPr>
        </p:cxnSp>
        <p:sp>
          <p:nvSpPr>
            <p:cNvPr id="1591" name="Google Shape;1591;p35"/>
            <p:cNvSpPr txBox="1"/>
            <p:nvPr/>
          </p:nvSpPr>
          <p:spPr>
            <a:xfrm>
              <a:off x="3302538" y="-17742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sociodemográficas</a:t>
              </a:r>
              <a:endParaRPr b="1" sz="1200">
                <a:solidFill>
                  <a:schemeClr val="dk1"/>
                </a:solidFill>
                <a:latin typeface="Arial Narrow"/>
                <a:ea typeface="Arial Narrow"/>
                <a:cs typeface="Arial Narrow"/>
                <a:sym typeface="Arial Narrow"/>
              </a:endParaRPr>
            </a:p>
          </p:txBody>
        </p:sp>
      </p:grpSp>
      <p:sp>
        <p:nvSpPr>
          <p:cNvPr id="1592" name="Google Shape;1592;p35"/>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Pág..35 </a:t>
            </a:r>
            <a:endParaRPr b="1" sz="1050">
              <a:solidFill>
                <a:schemeClr val="dk1"/>
              </a:solidFill>
              <a:latin typeface="Arial Narrow"/>
              <a:ea typeface="Arial Narrow"/>
              <a:cs typeface="Arial Narrow"/>
              <a:sym typeface="Arial Narrow"/>
            </a:endParaRPr>
          </a:p>
        </p:txBody>
      </p:sp>
      <p:pic>
        <p:nvPicPr>
          <p:cNvPr id="1593" name="Google Shape;1593;p35"/>
          <p:cNvPicPr preferRelativeResize="0"/>
          <p:nvPr/>
        </p:nvPicPr>
        <p:blipFill rotWithShape="1">
          <a:blip r:embed="rId5">
            <a:alphaModFix/>
          </a:blip>
          <a:srcRect b="0" l="0" r="0" t="0"/>
          <a:stretch/>
        </p:blipFill>
        <p:spPr>
          <a:xfrm>
            <a:off x="0" y="0"/>
            <a:ext cx="2167808" cy="2820804"/>
          </a:xfrm>
          <a:prstGeom prst="rect">
            <a:avLst/>
          </a:prstGeom>
          <a:noFill/>
          <a:ln>
            <a:noFill/>
          </a:ln>
        </p:spPr>
      </p:pic>
      <p:sp>
        <p:nvSpPr>
          <p:cNvPr id="1594" name="Google Shape;1594;p35"/>
          <p:cNvSpPr txBox="1"/>
          <p:nvPr/>
        </p:nvSpPr>
        <p:spPr>
          <a:xfrm>
            <a:off x="-15461" y="2552525"/>
            <a:ext cx="218309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10 - 2022</a:t>
            </a:r>
            <a:endParaRPr b="1" sz="1200">
              <a:solidFill>
                <a:schemeClr val="dk1"/>
              </a:solidFill>
              <a:latin typeface="Arial Narrow"/>
              <a:ea typeface="Arial Narrow"/>
              <a:cs typeface="Arial Narrow"/>
              <a:sym typeface="Arial Narrow"/>
            </a:endParaRPr>
          </a:p>
        </p:txBody>
      </p:sp>
      <p:sp>
        <p:nvSpPr>
          <p:cNvPr id="1595" name="Google Shape;1595;p35"/>
          <p:cNvSpPr txBox="1"/>
          <p:nvPr/>
        </p:nvSpPr>
        <p:spPr>
          <a:xfrm>
            <a:off x="-15633" y="247183"/>
            <a:ext cx="2208885" cy="738664"/>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Clr>
                <a:srgbClr val="C00000"/>
              </a:buClr>
              <a:buSzPts val="1400"/>
              <a:buFont typeface="Arial Narrow"/>
              <a:buNone/>
            </a:pPr>
            <a:r>
              <a:rPr b="1" lang="es-ES" sz="1400">
                <a:solidFill>
                  <a:srgbClr val="C00000"/>
                </a:solidFill>
                <a:latin typeface="Arial Narrow"/>
                <a:ea typeface="Arial Narrow"/>
                <a:cs typeface="Arial Narrow"/>
                <a:sym typeface="Arial Narrow"/>
              </a:rPr>
              <a:t>Gestantes con diagnóstico de VIH y Trasmisión Materno Infantil TMI de VIH. </a:t>
            </a:r>
            <a:endParaRPr b="1" sz="1400">
              <a:solidFill>
                <a:srgbClr val="C00000"/>
              </a:solidFill>
              <a:latin typeface="Arial Narrow"/>
              <a:ea typeface="Arial Narrow"/>
              <a:cs typeface="Arial Narrow"/>
              <a:sym typeface="Arial Narrow"/>
            </a:endParaRPr>
          </a:p>
        </p:txBody>
      </p:sp>
      <p:grpSp>
        <p:nvGrpSpPr>
          <p:cNvPr id="1596" name="Google Shape;1596;p35"/>
          <p:cNvGrpSpPr/>
          <p:nvPr/>
        </p:nvGrpSpPr>
        <p:grpSpPr>
          <a:xfrm>
            <a:off x="5159540" y="3638526"/>
            <a:ext cx="1976198" cy="2027497"/>
            <a:chOff x="-46892" y="10047979"/>
            <a:chExt cx="1499407" cy="1192555"/>
          </a:xfrm>
        </p:grpSpPr>
        <p:sp>
          <p:nvSpPr>
            <p:cNvPr id="1597" name="Google Shape;1597;p35"/>
            <p:cNvSpPr txBox="1"/>
            <p:nvPr/>
          </p:nvSpPr>
          <p:spPr>
            <a:xfrm>
              <a:off x="-7401" y="10047979"/>
              <a:ext cx="1229607" cy="1810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u="sng">
                  <a:solidFill>
                    <a:schemeClr val="dk1"/>
                  </a:solidFill>
                  <a:latin typeface="Arial Narrow"/>
                  <a:ea typeface="Arial Narrow"/>
                  <a:cs typeface="Arial Narrow"/>
                  <a:sym typeface="Arial Narrow"/>
                </a:rPr>
                <a:t>Afiliación al SGSS</a:t>
              </a:r>
              <a:endParaRPr b="1" sz="1400" u="sng">
                <a:solidFill>
                  <a:schemeClr val="dk1"/>
                </a:solidFill>
                <a:latin typeface="Arial Narrow"/>
                <a:ea typeface="Arial Narrow"/>
                <a:cs typeface="Arial Narrow"/>
                <a:sym typeface="Arial Narrow"/>
              </a:endParaRPr>
            </a:p>
          </p:txBody>
        </p:sp>
        <p:sp>
          <p:nvSpPr>
            <p:cNvPr id="1598" name="Google Shape;1598;p35"/>
            <p:cNvSpPr/>
            <p:nvPr/>
          </p:nvSpPr>
          <p:spPr>
            <a:xfrm>
              <a:off x="-46892" y="10302080"/>
              <a:ext cx="1499407" cy="938454"/>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Régimen contributivo</a:t>
              </a:r>
              <a:endParaRPr b="1" sz="14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38% - 19 casos</a:t>
              </a:r>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Régimen</a:t>
              </a:r>
              <a:r>
                <a:rPr b="1" lang="es-ES" sz="1400">
                  <a:solidFill>
                    <a:schemeClr val="dk1"/>
                  </a:solidFill>
                  <a:latin typeface="Arial Narrow"/>
                  <a:ea typeface="Arial Narrow"/>
                  <a:cs typeface="Arial Narrow"/>
                  <a:sym typeface="Arial Narrow"/>
                </a:rPr>
                <a:t> </a:t>
              </a:r>
              <a:r>
                <a:rPr b="1" lang="es-ES" sz="1100">
                  <a:solidFill>
                    <a:schemeClr val="dk1"/>
                  </a:solidFill>
                  <a:latin typeface="Arial Narrow"/>
                  <a:ea typeface="Arial Narrow"/>
                  <a:cs typeface="Arial Narrow"/>
                  <a:sym typeface="Arial Narrow"/>
                </a:rPr>
                <a:t> subsidiado</a:t>
              </a:r>
              <a:endParaRPr b="1" sz="14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34% - 17 casos</a:t>
              </a:r>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No afiliadas</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24% - 12 casos</a:t>
              </a:r>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Especial</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4% - 2 casos </a:t>
              </a:r>
              <a:endParaRPr/>
            </a:p>
          </p:txBody>
        </p:sp>
      </p:grpSp>
      <p:grpSp>
        <p:nvGrpSpPr>
          <p:cNvPr id="1599" name="Google Shape;1599;p35"/>
          <p:cNvGrpSpPr/>
          <p:nvPr/>
        </p:nvGrpSpPr>
        <p:grpSpPr>
          <a:xfrm>
            <a:off x="2124145" y="4499993"/>
            <a:ext cx="1260281" cy="1122944"/>
            <a:chOff x="2298589" y="3174940"/>
            <a:chExt cx="1260281" cy="698773"/>
          </a:xfrm>
        </p:grpSpPr>
        <p:sp>
          <p:nvSpPr>
            <p:cNvPr id="1600" name="Google Shape;1600;p35"/>
            <p:cNvSpPr/>
            <p:nvPr/>
          </p:nvSpPr>
          <p:spPr>
            <a:xfrm>
              <a:off x="2507826" y="3407613"/>
              <a:ext cx="874090" cy="466100"/>
            </a:xfrm>
            <a:prstGeom prst="roundRect">
              <a:avLst>
                <a:gd fmla="val 16667" name="adj"/>
              </a:avLst>
            </a:prstGeom>
            <a:solidFill>
              <a:srgbClr val="CCC0D9"/>
            </a:solidFill>
            <a:ln cap="flat" cmpd="sng" w="25400">
              <a:solidFill>
                <a:srgbClr val="CCC0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a:t>
              </a:r>
              <a:endParaRPr b="1" sz="1600">
                <a:solidFill>
                  <a:schemeClr val="dk1"/>
                </a:solidFill>
                <a:latin typeface="Arial Narrow"/>
                <a:ea typeface="Arial Narrow"/>
                <a:cs typeface="Arial Narrow"/>
                <a:sym typeface="Arial Narrow"/>
              </a:endParaRPr>
            </a:p>
          </p:txBody>
        </p:sp>
        <p:sp>
          <p:nvSpPr>
            <p:cNvPr id="1601" name="Google Shape;1601;p35"/>
            <p:cNvSpPr/>
            <p:nvPr/>
          </p:nvSpPr>
          <p:spPr>
            <a:xfrm>
              <a:off x="2298589" y="3174940"/>
              <a:ext cx="1260281"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Habitante de calle</a:t>
              </a:r>
              <a:endParaRPr b="1" sz="1200" u="sng">
                <a:solidFill>
                  <a:srgbClr val="000000"/>
                </a:solidFill>
                <a:latin typeface="Arial Narrow"/>
                <a:ea typeface="Arial Narrow"/>
                <a:cs typeface="Arial Narrow"/>
                <a:sym typeface="Arial Narrow"/>
              </a:endParaRPr>
            </a:p>
          </p:txBody>
        </p:sp>
      </p:grpSp>
      <p:grpSp>
        <p:nvGrpSpPr>
          <p:cNvPr id="1602" name="Google Shape;1602;p35"/>
          <p:cNvGrpSpPr/>
          <p:nvPr/>
        </p:nvGrpSpPr>
        <p:grpSpPr>
          <a:xfrm>
            <a:off x="4334561" y="4499992"/>
            <a:ext cx="764855" cy="1119116"/>
            <a:chOff x="2548770" y="2872003"/>
            <a:chExt cx="764855" cy="1119116"/>
          </a:xfrm>
        </p:grpSpPr>
        <p:sp>
          <p:nvSpPr>
            <p:cNvPr id="1603" name="Google Shape;1603;p35"/>
            <p:cNvSpPr/>
            <p:nvPr/>
          </p:nvSpPr>
          <p:spPr>
            <a:xfrm>
              <a:off x="2548770" y="3198634"/>
              <a:ext cx="764855" cy="792485"/>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15 casos 30%</a:t>
              </a:r>
              <a:endParaRPr b="1" sz="1400">
                <a:solidFill>
                  <a:schemeClr val="dk1"/>
                </a:solidFill>
                <a:latin typeface="Arial Narrow"/>
                <a:ea typeface="Arial Narrow"/>
                <a:cs typeface="Arial Narrow"/>
                <a:sym typeface="Arial Narrow"/>
              </a:endParaRPr>
            </a:p>
          </p:txBody>
        </p:sp>
        <p:sp>
          <p:nvSpPr>
            <p:cNvPr id="1604" name="Google Shape;1604;p35"/>
            <p:cNvSpPr/>
            <p:nvPr/>
          </p:nvSpPr>
          <p:spPr>
            <a:xfrm>
              <a:off x="2572704" y="2872003"/>
              <a:ext cx="71205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Migrante</a:t>
              </a:r>
              <a:endParaRPr b="1" sz="1200" u="sng">
                <a:solidFill>
                  <a:srgbClr val="000000"/>
                </a:solidFill>
                <a:latin typeface="Arial Narrow"/>
                <a:ea typeface="Arial Narrow"/>
                <a:cs typeface="Arial Narrow"/>
                <a:sym typeface="Arial Narrow"/>
              </a:endParaRPr>
            </a:p>
          </p:txBody>
        </p:sp>
      </p:grpSp>
      <p:grpSp>
        <p:nvGrpSpPr>
          <p:cNvPr id="1605" name="Google Shape;1605;p35"/>
          <p:cNvGrpSpPr/>
          <p:nvPr/>
        </p:nvGrpSpPr>
        <p:grpSpPr>
          <a:xfrm>
            <a:off x="3084475" y="4499994"/>
            <a:ext cx="1380071" cy="1132695"/>
            <a:chOff x="-285907" y="6736410"/>
            <a:chExt cx="1612468" cy="1003675"/>
          </a:xfrm>
        </p:grpSpPr>
        <p:sp>
          <p:nvSpPr>
            <p:cNvPr id="1606" name="Google Shape;1606;p35"/>
            <p:cNvSpPr txBox="1"/>
            <p:nvPr/>
          </p:nvSpPr>
          <p:spPr>
            <a:xfrm>
              <a:off x="-285907" y="6736410"/>
              <a:ext cx="1612468"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Carcelario</a:t>
              </a:r>
              <a:endParaRPr b="1" sz="1200" u="sng">
                <a:solidFill>
                  <a:schemeClr val="dk1"/>
                </a:solidFill>
                <a:latin typeface="Arial Narrow"/>
                <a:ea typeface="Arial Narrow"/>
                <a:cs typeface="Arial Narrow"/>
                <a:sym typeface="Arial Narrow"/>
              </a:endParaRPr>
            </a:p>
          </p:txBody>
        </p:sp>
        <p:sp>
          <p:nvSpPr>
            <p:cNvPr id="1607" name="Google Shape;1607;p35"/>
            <p:cNvSpPr/>
            <p:nvPr/>
          </p:nvSpPr>
          <p:spPr>
            <a:xfrm>
              <a:off x="-36885" y="7036821"/>
              <a:ext cx="1091214" cy="703264"/>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 caso</a:t>
              </a:r>
              <a:br>
                <a:rPr b="1" lang="es-ES" sz="1600">
                  <a:solidFill>
                    <a:schemeClr val="dk1"/>
                  </a:solidFill>
                  <a:latin typeface="Arial Narrow"/>
                  <a:ea typeface="Arial Narrow"/>
                  <a:cs typeface="Arial Narrow"/>
                  <a:sym typeface="Arial Narrow"/>
                </a:rPr>
              </a:br>
              <a:r>
                <a:rPr b="1" lang="es-ES" sz="1600">
                  <a:solidFill>
                    <a:schemeClr val="dk1"/>
                  </a:solidFill>
                  <a:latin typeface="Arial Narrow"/>
                  <a:ea typeface="Arial Narrow"/>
                  <a:cs typeface="Arial Narrow"/>
                  <a:sym typeface="Arial Narrow"/>
                </a:rPr>
                <a:t>2%</a:t>
              </a:r>
              <a:endParaRPr b="1" sz="1600">
                <a:solidFill>
                  <a:schemeClr val="dk1"/>
                </a:solidFill>
                <a:latin typeface="Arial Narrow"/>
                <a:ea typeface="Arial Narrow"/>
                <a:cs typeface="Arial Narrow"/>
                <a:sym typeface="Arial Narrow"/>
              </a:endParaRPr>
            </a:p>
          </p:txBody>
        </p:sp>
      </p:grpSp>
      <p:sp>
        <p:nvSpPr>
          <p:cNvPr id="1608" name="Google Shape;1608;p35"/>
          <p:cNvSpPr/>
          <p:nvPr/>
        </p:nvSpPr>
        <p:spPr>
          <a:xfrm>
            <a:off x="-9350" y="4786485"/>
            <a:ext cx="2062694" cy="10772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Gestantes en seguimiento, conviviendo con VIH. </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Los casos se </a:t>
            </a:r>
            <a:r>
              <a:rPr b="1" lang="es-ES" sz="1200">
                <a:solidFill>
                  <a:srgbClr val="FF0000"/>
                </a:solidFill>
                <a:latin typeface="Arial Narrow"/>
                <a:ea typeface="Arial Narrow"/>
                <a:cs typeface="Arial Narrow"/>
                <a:sym typeface="Arial Narrow"/>
              </a:rPr>
              <a:t>incrementaron</a:t>
            </a:r>
            <a:r>
              <a:rPr b="1" lang="es-ES" sz="1200">
                <a:solidFill>
                  <a:schemeClr val="dk1"/>
                </a:solidFill>
                <a:latin typeface="Arial Narrow"/>
                <a:ea typeface="Arial Narrow"/>
                <a:cs typeface="Arial Narrow"/>
                <a:sym typeface="Arial Narrow"/>
              </a:rPr>
              <a:t> en un </a:t>
            </a:r>
            <a:r>
              <a:rPr b="1" lang="es-ES" sz="1600">
                <a:solidFill>
                  <a:srgbClr val="FF0000"/>
                </a:solidFill>
                <a:latin typeface="Arial Narrow"/>
                <a:ea typeface="Arial Narrow"/>
                <a:cs typeface="Arial Narrow"/>
                <a:sym typeface="Arial Narrow"/>
              </a:rPr>
              <a:t>12% </a:t>
            </a:r>
            <a:r>
              <a:rPr b="1" lang="es-ES" sz="1200">
                <a:solidFill>
                  <a:schemeClr val="dk1"/>
                </a:solidFill>
                <a:latin typeface="Arial Narrow"/>
                <a:ea typeface="Arial Narrow"/>
                <a:cs typeface="Arial Narrow"/>
                <a:sym typeface="Arial Narrow"/>
              </a:rPr>
              <a:t>respecto al mismo período del año anterior.</a:t>
            </a:r>
            <a:endParaRPr b="1" sz="1200">
              <a:solidFill>
                <a:schemeClr val="dk1"/>
              </a:solidFill>
              <a:latin typeface="Arial Narrow"/>
              <a:ea typeface="Arial Narrow"/>
              <a:cs typeface="Arial Narrow"/>
              <a:sym typeface="Arial Narrow"/>
            </a:endParaRPr>
          </a:p>
        </p:txBody>
      </p:sp>
      <p:pic>
        <p:nvPicPr>
          <p:cNvPr id="1609" name="Google Shape;1609;p35"/>
          <p:cNvPicPr preferRelativeResize="0"/>
          <p:nvPr/>
        </p:nvPicPr>
        <p:blipFill rotWithShape="1">
          <a:blip r:embed="rId6">
            <a:alphaModFix/>
          </a:blip>
          <a:srcRect b="0" l="58247" r="0" t="0"/>
          <a:stretch/>
        </p:blipFill>
        <p:spPr>
          <a:xfrm>
            <a:off x="2384616" y="3735931"/>
            <a:ext cx="739337" cy="664026"/>
          </a:xfrm>
          <a:prstGeom prst="rect">
            <a:avLst/>
          </a:prstGeom>
          <a:noFill/>
          <a:ln>
            <a:noFill/>
          </a:ln>
        </p:spPr>
      </p:pic>
      <p:pic>
        <p:nvPicPr>
          <p:cNvPr id="1610" name="Google Shape;1610;p35"/>
          <p:cNvPicPr preferRelativeResize="0"/>
          <p:nvPr/>
        </p:nvPicPr>
        <p:blipFill rotWithShape="1">
          <a:blip r:embed="rId7">
            <a:alphaModFix/>
          </a:blip>
          <a:srcRect b="0" l="0" r="0" t="0"/>
          <a:stretch/>
        </p:blipFill>
        <p:spPr>
          <a:xfrm>
            <a:off x="4310747" y="3803656"/>
            <a:ext cx="694975" cy="599336"/>
          </a:xfrm>
          <a:prstGeom prst="rect">
            <a:avLst/>
          </a:prstGeom>
          <a:noFill/>
          <a:ln>
            <a:noFill/>
          </a:ln>
        </p:spPr>
      </p:pic>
      <p:grpSp>
        <p:nvGrpSpPr>
          <p:cNvPr id="1611" name="Google Shape;1611;p35"/>
          <p:cNvGrpSpPr/>
          <p:nvPr/>
        </p:nvGrpSpPr>
        <p:grpSpPr>
          <a:xfrm>
            <a:off x="24532" y="6590700"/>
            <a:ext cx="7176368" cy="1060446"/>
            <a:chOff x="2156559" y="5141236"/>
            <a:chExt cx="5549235" cy="1060446"/>
          </a:xfrm>
        </p:grpSpPr>
        <p:grpSp>
          <p:nvGrpSpPr>
            <p:cNvPr id="1612" name="Google Shape;1612;p35"/>
            <p:cNvGrpSpPr/>
            <p:nvPr/>
          </p:nvGrpSpPr>
          <p:grpSpPr>
            <a:xfrm>
              <a:off x="2156559" y="5141236"/>
              <a:ext cx="5549235" cy="1015818"/>
              <a:chOff x="2145310" y="5221006"/>
              <a:chExt cx="5549235" cy="1015818"/>
            </a:xfrm>
          </p:grpSpPr>
          <p:grpSp>
            <p:nvGrpSpPr>
              <p:cNvPr id="1613" name="Google Shape;1613;p35"/>
              <p:cNvGrpSpPr/>
              <p:nvPr/>
            </p:nvGrpSpPr>
            <p:grpSpPr>
              <a:xfrm>
                <a:off x="3438855" y="5497953"/>
                <a:ext cx="3623277" cy="459976"/>
                <a:chOff x="1214190" y="7290191"/>
                <a:chExt cx="4097229" cy="459976"/>
              </a:xfrm>
            </p:grpSpPr>
            <p:sp>
              <p:nvSpPr>
                <p:cNvPr id="1614" name="Google Shape;1614;p35"/>
                <p:cNvSpPr/>
                <p:nvPr/>
              </p:nvSpPr>
              <p:spPr>
                <a:xfrm>
                  <a:off x="1214190" y="7290191"/>
                  <a:ext cx="4097229" cy="174971"/>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Previo a la gestación: 22 casos (44%)</a:t>
                  </a:r>
                  <a:endParaRPr b="1" sz="1050">
                    <a:solidFill>
                      <a:srgbClr val="C00000"/>
                    </a:solidFill>
                    <a:latin typeface="Arial Narrow"/>
                    <a:ea typeface="Arial Narrow"/>
                    <a:cs typeface="Arial Narrow"/>
                    <a:sym typeface="Arial Narrow"/>
                  </a:endParaRPr>
                </a:p>
              </p:txBody>
            </p:sp>
            <p:sp>
              <p:nvSpPr>
                <p:cNvPr id="1615" name="Google Shape;1615;p35"/>
                <p:cNvSpPr/>
                <p:nvPr/>
              </p:nvSpPr>
              <p:spPr>
                <a:xfrm>
                  <a:off x="1218088" y="7537707"/>
                  <a:ext cx="4093331" cy="21246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Durante la gestación: 22 casos (44%)</a:t>
                  </a:r>
                  <a:endParaRPr b="1" sz="1050">
                    <a:solidFill>
                      <a:srgbClr val="C00000"/>
                    </a:solidFill>
                    <a:latin typeface="Arial Narrow"/>
                    <a:ea typeface="Arial Narrow"/>
                    <a:cs typeface="Arial Narrow"/>
                    <a:sym typeface="Arial Narrow"/>
                  </a:endParaRPr>
                </a:p>
              </p:txBody>
            </p:sp>
          </p:grpSp>
          <p:grpSp>
            <p:nvGrpSpPr>
              <p:cNvPr id="1616" name="Google Shape;1616;p35"/>
              <p:cNvGrpSpPr/>
              <p:nvPr/>
            </p:nvGrpSpPr>
            <p:grpSpPr>
              <a:xfrm>
                <a:off x="2145310" y="5221006"/>
                <a:ext cx="5549235" cy="1015818"/>
                <a:chOff x="2109481" y="5652225"/>
                <a:chExt cx="5549235" cy="1015818"/>
              </a:xfrm>
            </p:grpSpPr>
            <p:sp>
              <p:nvSpPr>
                <p:cNvPr id="1617" name="Google Shape;1617;p35"/>
                <p:cNvSpPr txBox="1"/>
                <p:nvPr/>
              </p:nvSpPr>
              <p:spPr>
                <a:xfrm>
                  <a:off x="2436996" y="5652225"/>
                  <a:ext cx="5221720" cy="2539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u="sng">
                      <a:solidFill>
                        <a:schemeClr val="dk1"/>
                      </a:solidFill>
                      <a:latin typeface="Arial Narrow"/>
                      <a:ea typeface="Arial Narrow"/>
                      <a:cs typeface="Arial Narrow"/>
                      <a:sym typeface="Arial Narrow"/>
                    </a:rPr>
                    <a:t>Momento de ocurrencia del diagnóstico</a:t>
                  </a:r>
                  <a:endParaRPr/>
                </a:p>
              </p:txBody>
            </p:sp>
            <p:pic>
              <p:nvPicPr>
                <p:cNvPr id="1618" name="Google Shape;1618;p35"/>
                <p:cNvPicPr preferRelativeResize="0"/>
                <p:nvPr/>
              </p:nvPicPr>
              <p:blipFill rotWithShape="1">
                <a:blip r:embed="rId8">
                  <a:alphaModFix/>
                </a:blip>
                <a:srcRect b="0" l="0" r="0" t="0"/>
                <a:stretch/>
              </p:blipFill>
              <p:spPr>
                <a:xfrm>
                  <a:off x="2109481" y="5947085"/>
                  <a:ext cx="910301" cy="720958"/>
                </a:xfrm>
                <a:prstGeom prst="rect">
                  <a:avLst/>
                </a:prstGeom>
                <a:noFill/>
                <a:ln>
                  <a:noFill/>
                </a:ln>
              </p:spPr>
            </p:pic>
          </p:grpSp>
          <p:sp>
            <p:nvSpPr>
              <p:cNvPr id="1619" name="Google Shape;1619;p35"/>
              <p:cNvSpPr/>
              <p:nvPr/>
            </p:nvSpPr>
            <p:spPr>
              <a:xfrm>
                <a:off x="3105942" y="5731890"/>
                <a:ext cx="356964" cy="372311"/>
              </a:xfrm>
              <a:prstGeom prst="rightArrow">
                <a:avLst>
                  <a:gd fmla="val 50000" name="adj1"/>
                  <a:gd fmla="val 50000" name="adj2"/>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620" name="Google Shape;1620;p35"/>
            <p:cNvSpPr/>
            <p:nvPr/>
          </p:nvSpPr>
          <p:spPr>
            <a:xfrm>
              <a:off x="3461979" y="5944839"/>
              <a:ext cx="3611402" cy="256843"/>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000">
                  <a:solidFill>
                    <a:schemeClr val="dk1"/>
                  </a:solidFill>
                  <a:latin typeface="Arial Narrow"/>
                  <a:ea typeface="Arial Narrow"/>
                  <a:cs typeface="Arial Narrow"/>
                  <a:sym typeface="Arial Narrow"/>
                </a:rPr>
                <a:t>En el post parto: 6 casos (12%)</a:t>
              </a:r>
              <a:endParaRPr b="1" sz="1000">
                <a:solidFill>
                  <a:srgbClr val="C00000"/>
                </a:solidFill>
                <a:latin typeface="Arial Narrow"/>
                <a:ea typeface="Arial Narrow"/>
                <a:cs typeface="Arial Narrow"/>
                <a:sym typeface="Arial Narrow"/>
              </a:endParaRPr>
            </a:p>
          </p:txBody>
        </p:sp>
      </p:grpSp>
      <p:grpSp>
        <p:nvGrpSpPr>
          <p:cNvPr id="1621" name="Google Shape;1621;p35"/>
          <p:cNvGrpSpPr/>
          <p:nvPr/>
        </p:nvGrpSpPr>
        <p:grpSpPr>
          <a:xfrm>
            <a:off x="1489972" y="8074419"/>
            <a:ext cx="5689176" cy="656443"/>
            <a:chOff x="2502" y="13686"/>
            <a:chExt cx="5689176" cy="656443"/>
          </a:xfrm>
        </p:grpSpPr>
        <p:sp>
          <p:nvSpPr>
            <p:cNvPr id="1622" name="Google Shape;1622;p35"/>
            <p:cNvSpPr/>
            <p:nvPr/>
          </p:nvSpPr>
          <p:spPr>
            <a:xfrm>
              <a:off x="2502" y="13686"/>
              <a:ext cx="1094072" cy="656443"/>
            </a:xfrm>
            <a:prstGeom prst="roundRect">
              <a:avLst>
                <a:gd fmla="val 10000" name="adj"/>
              </a:avLst>
            </a:prstGeom>
            <a:gradFill>
              <a:gsLst>
                <a:gs pos="0">
                  <a:srgbClr val="C8B2E9"/>
                </a:gs>
                <a:gs pos="35000">
                  <a:srgbClr val="D6CAED"/>
                </a:gs>
                <a:gs pos="100000">
                  <a:srgbClr val="EFE8FA"/>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3" name="Google Shape;1623;p35"/>
            <p:cNvSpPr txBox="1"/>
            <p:nvPr/>
          </p:nvSpPr>
          <p:spPr>
            <a:xfrm>
              <a:off x="21729" y="32913"/>
              <a:ext cx="1055618" cy="617989"/>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None/>
              </a:pPr>
              <a:r>
                <a:rPr b="1" lang="es-ES" sz="1050">
                  <a:solidFill>
                    <a:schemeClr val="dk1"/>
                  </a:solidFill>
                  <a:latin typeface="Arial Narrow"/>
                  <a:ea typeface="Arial Narrow"/>
                  <a:cs typeface="Arial Narrow"/>
                  <a:sym typeface="Arial Narrow"/>
                </a:rPr>
                <a:t>Primer trimestre: 31 casos (62%)                 </a:t>
              </a:r>
              <a:endParaRPr b="1" sz="1050">
                <a:solidFill>
                  <a:schemeClr val="dk1"/>
                </a:solidFill>
                <a:latin typeface="Arial Narrow"/>
                <a:ea typeface="Arial Narrow"/>
                <a:cs typeface="Arial Narrow"/>
                <a:sym typeface="Arial Narrow"/>
              </a:endParaRPr>
            </a:p>
          </p:txBody>
        </p:sp>
        <p:sp>
          <p:nvSpPr>
            <p:cNvPr id="1624" name="Google Shape;1624;p35"/>
            <p:cNvSpPr/>
            <p:nvPr/>
          </p:nvSpPr>
          <p:spPr>
            <a:xfrm>
              <a:off x="1205981" y="206243"/>
              <a:ext cx="231943" cy="271329"/>
            </a:xfrm>
            <a:prstGeom prst="rightArrow">
              <a:avLst>
                <a:gd fmla="val 60000" name="adj1"/>
                <a:gd fmla="val 50000" name="adj2"/>
              </a:avLst>
            </a:prstGeom>
            <a:gradFill>
              <a:gsLst>
                <a:gs pos="0">
                  <a:srgbClr val="C8B2E9"/>
                </a:gs>
                <a:gs pos="35000">
                  <a:srgbClr val="D6CAED"/>
                </a:gs>
                <a:gs pos="100000">
                  <a:srgbClr val="EFE8FA"/>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5" name="Google Shape;1625;p35"/>
            <p:cNvSpPr txBox="1"/>
            <p:nvPr/>
          </p:nvSpPr>
          <p:spPr>
            <a:xfrm>
              <a:off x="1205981" y="260509"/>
              <a:ext cx="162360" cy="162797"/>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1" sz="1200">
                <a:solidFill>
                  <a:schemeClr val="dk1"/>
                </a:solidFill>
                <a:latin typeface="Arial Narrow"/>
                <a:ea typeface="Arial Narrow"/>
                <a:cs typeface="Arial Narrow"/>
                <a:sym typeface="Arial Narrow"/>
              </a:endParaRPr>
            </a:p>
          </p:txBody>
        </p:sp>
        <p:sp>
          <p:nvSpPr>
            <p:cNvPr id="1626" name="Google Shape;1626;p35"/>
            <p:cNvSpPr/>
            <p:nvPr/>
          </p:nvSpPr>
          <p:spPr>
            <a:xfrm>
              <a:off x="1534203" y="13686"/>
              <a:ext cx="1094072" cy="656443"/>
            </a:xfrm>
            <a:prstGeom prst="roundRect">
              <a:avLst>
                <a:gd fmla="val 10000" name="adj"/>
              </a:avLst>
            </a:prstGeom>
            <a:gradFill>
              <a:gsLst>
                <a:gs pos="0">
                  <a:srgbClr val="ACA9F4"/>
                </a:gs>
                <a:gs pos="35000">
                  <a:srgbClr val="C6C3F5"/>
                </a:gs>
                <a:gs pos="100000">
                  <a:srgbClr val="E7E7FC"/>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7" name="Google Shape;1627;p35"/>
            <p:cNvSpPr txBox="1"/>
            <p:nvPr/>
          </p:nvSpPr>
          <p:spPr>
            <a:xfrm>
              <a:off x="1553430" y="32913"/>
              <a:ext cx="1055618" cy="617989"/>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None/>
              </a:pPr>
              <a:r>
                <a:rPr b="1" lang="es-ES" sz="1050">
                  <a:solidFill>
                    <a:schemeClr val="dk1"/>
                  </a:solidFill>
                  <a:latin typeface="Arial Narrow"/>
                  <a:ea typeface="Arial Narrow"/>
                  <a:cs typeface="Arial Narrow"/>
                  <a:sym typeface="Arial Narrow"/>
                </a:rPr>
                <a:t>Segundo trimestre:10 casos (20%)              </a:t>
              </a:r>
              <a:endParaRPr b="1" sz="1050">
                <a:solidFill>
                  <a:schemeClr val="dk1"/>
                </a:solidFill>
                <a:latin typeface="Arial Narrow"/>
                <a:ea typeface="Arial Narrow"/>
                <a:cs typeface="Arial Narrow"/>
                <a:sym typeface="Arial Narrow"/>
              </a:endParaRPr>
            </a:p>
          </p:txBody>
        </p:sp>
        <p:sp>
          <p:nvSpPr>
            <p:cNvPr id="1628" name="Google Shape;1628;p35"/>
            <p:cNvSpPr/>
            <p:nvPr/>
          </p:nvSpPr>
          <p:spPr>
            <a:xfrm>
              <a:off x="2737683" y="206243"/>
              <a:ext cx="231943" cy="271329"/>
            </a:xfrm>
            <a:prstGeom prst="rightArrow">
              <a:avLst>
                <a:gd fmla="val 60000" name="adj1"/>
                <a:gd fmla="val 50000" name="adj2"/>
              </a:avLst>
            </a:prstGeom>
            <a:gradFill>
              <a:gsLst>
                <a:gs pos="0">
                  <a:srgbClr val="A6B0F8"/>
                </a:gs>
                <a:gs pos="35000">
                  <a:srgbClr val="C2C8F7"/>
                </a:gs>
                <a:gs pos="100000">
                  <a:srgbClr val="E7E7FC"/>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9" name="Google Shape;1629;p35"/>
            <p:cNvSpPr txBox="1"/>
            <p:nvPr/>
          </p:nvSpPr>
          <p:spPr>
            <a:xfrm>
              <a:off x="2737683" y="260509"/>
              <a:ext cx="162360" cy="162797"/>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1" sz="1200">
                <a:solidFill>
                  <a:schemeClr val="dk1"/>
                </a:solidFill>
                <a:latin typeface="Arial Narrow"/>
                <a:ea typeface="Arial Narrow"/>
                <a:cs typeface="Arial Narrow"/>
                <a:sym typeface="Arial Narrow"/>
              </a:endParaRPr>
            </a:p>
          </p:txBody>
        </p:sp>
        <p:sp>
          <p:nvSpPr>
            <p:cNvPr id="1630" name="Google Shape;1630;p35"/>
            <p:cNvSpPr/>
            <p:nvPr/>
          </p:nvSpPr>
          <p:spPr>
            <a:xfrm>
              <a:off x="3065904" y="13686"/>
              <a:ext cx="1094072" cy="656443"/>
            </a:xfrm>
            <a:prstGeom prst="roundRect">
              <a:avLst>
                <a:gd fmla="val 10000" name="adj"/>
              </a:avLst>
            </a:prstGeom>
            <a:gradFill>
              <a:gsLst>
                <a:gs pos="0">
                  <a:srgbClr val="A2BDFF"/>
                </a:gs>
                <a:gs pos="35000">
                  <a:srgbClr val="BED0FC"/>
                </a:gs>
                <a:gs pos="100000">
                  <a:srgbClr val="E4EBFF"/>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1" name="Google Shape;1631;p35"/>
            <p:cNvSpPr txBox="1"/>
            <p:nvPr/>
          </p:nvSpPr>
          <p:spPr>
            <a:xfrm>
              <a:off x="3085131" y="32913"/>
              <a:ext cx="1055618" cy="617989"/>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None/>
              </a:pPr>
              <a:r>
                <a:rPr b="1" lang="es-ES" sz="1050">
                  <a:solidFill>
                    <a:schemeClr val="dk1"/>
                  </a:solidFill>
                  <a:latin typeface="Arial Narrow"/>
                  <a:ea typeface="Arial Narrow"/>
                  <a:cs typeface="Arial Narrow"/>
                  <a:sym typeface="Arial Narrow"/>
                </a:rPr>
                <a:t>Tercer trimestre: 2 casos (4%)</a:t>
              </a:r>
              <a:endParaRPr b="1" sz="1050">
                <a:solidFill>
                  <a:schemeClr val="dk1"/>
                </a:solidFill>
                <a:latin typeface="Arial Narrow"/>
                <a:ea typeface="Arial Narrow"/>
                <a:cs typeface="Arial Narrow"/>
                <a:sym typeface="Arial Narrow"/>
              </a:endParaRPr>
            </a:p>
          </p:txBody>
        </p:sp>
        <p:sp>
          <p:nvSpPr>
            <p:cNvPr id="1632" name="Google Shape;1632;p35"/>
            <p:cNvSpPr/>
            <p:nvPr/>
          </p:nvSpPr>
          <p:spPr>
            <a:xfrm>
              <a:off x="4269384" y="206243"/>
              <a:ext cx="231943" cy="271329"/>
            </a:xfrm>
            <a:prstGeom prst="rightArrow">
              <a:avLst>
                <a:gd fmla="val 60000" name="adj1"/>
                <a:gd fmla="val 50000" name="adj2"/>
              </a:avLst>
            </a:prstGeom>
            <a:gradFill>
              <a:gsLst>
                <a:gs pos="0">
                  <a:srgbClr val="9CE7FF"/>
                </a:gs>
                <a:gs pos="35000">
                  <a:srgbClr val="B8EEFF"/>
                </a:gs>
                <a:gs pos="100000">
                  <a:srgbClr val="E2F7FF"/>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3" name="Google Shape;1633;p35"/>
            <p:cNvSpPr txBox="1"/>
            <p:nvPr/>
          </p:nvSpPr>
          <p:spPr>
            <a:xfrm>
              <a:off x="4269384" y="260509"/>
              <a:ext cx="162360" cy="162797"/>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1" sz="1200">
                <a:solidFill>
                  <a:schemeClr val="dk1"/>
                </a:solidFill>
                <a:latin typeface="Arial Narrow"/>
                <a:ea typeface="Arial Narrow"/>
                <a:cs typeface="Arial Narrow"/>
                <a:sym typeface="Arial Narrow"/>
              </a:endParaRPr>
            </a:p>
          </p:txBody>
        </p:sp>
        <p:sp>
          <p:nvSpPr>
            <p:cNvPr id="1634" name="Google Shape;1634;p35"/>
            <p:cNvSpPr/>
            <p:nvPr/>
          </p:nvSpPr>
          <p:spPr>
            <a:xfrm>
              <a:off x="4597606" y="13686"/>
              <a:ext cx="1094072" cy="656443"/>
            </a:xfrm>
            <a:prstGeom prst="roundRect">
              <a:avLst>
                <a:gd fmla="val 10000" name="adj"/>
              </a:avLst>
            </a:prstGeom>
            <a:gradFill>
              <a:gsLst>
                <a:gs pos="0">
                  <a:srgbClr val="9CE7FF"/>
                </a:gs>
                <a:gs pos="35000">
                  <a:srgbClr val="B8EEFF"/>
                </a:gs>
                <a:gs pos="100000">
                  <a:srgbClr val="E2F7FF"/>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5" name="Google Shape;1635;p35"/>
            <p:cNvSpPr txBox="1"/>
            <p:nvPr/>
          </p:nvSpPr>
          <p:spPr>
            <a:xfrm>
              <a:off x="4616833" y="32913"/>
              <a:ext cx="1055618" cy="617989"/>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None/>
              </a:pPr>
              <a:r>
                <a:rPr b="1" lang="es-ES" sz="1050">
                  <a:solidFill>
                    <a:schemeClr val="dk1"/>
                  </a:solidFill>
                  <a:latin typeface="Arial Narrow"/>
                  <a:ea typeface="Arial Narrow"/>
                  <a:cs typeface="Arial Narrow"/>
                  <a:sym typeface="Arial Narrow"/>
                </a:rPr>
                <a:t>Sin control prenatal: 6 casos (12%)                       </a:t>
              </a:r>
              <a:endParaRPr b="1" sz="1050">
                <a:solidFill>
                  <a:schemeClr val="dk1"/>
                </a:solidFill>
                <a:latin typeface="Arial Narrow"/>
                <a:ea typeface="Arial Narrow"/>
                <a:cs typeface="Arial Narrow"/>
                <a:sym typeface="Arial Narrow"/>
              </a:endParaRPr>
            </a:p>
          </p:txBody>
        </p:sp>
      </p:grpSp>
      <p:grpSp>
        <p:nvGrpSpPr>
          <p:cNvPr id="1636" name="Google Shape;1636;p35"/>
          <p:cNvGrpSpPr/>
          <p:nvPr/>
        </p:nvGrpSpPr>
        <p:grpSpPr>
          <a:xfrm>
            <a:off x="0" y="7760753"/>
            <a:ext cx="7065799" cy="1015818"/>
            <a:chOff x="2145310" y="5221006"/>
            <a:chExt cx="6785852" cy="1015818"/>
          </a:xfrm>
        </p:grpSpPr>
        <p:grpSp>
          <p:nvGrpSpPr>
            <p:cNvPr id="1637" name="Google Shape;1637;p35"/>
            <p:cNvGrpSpPr/>
            <p:nvPr/>
          </p:nvGrpSpPr>
          <p:grpSpPr>
            <a:xfrm>
              <a:off x="2145310" y="5221006"/>
              <a:ext cx="6785852" cy="1015818"/>
              <a:chOff x="2109481" y="5652225"/>
              <a:chExt cx="6785852" cy="1015818"/>
            </a:xfrm>
          </p:grpSpPr>
          <p:sp>
            <p:nvSpPr>
              <p:cNvPr id="1638" name="Google Shape;1638;p35"/>
              <p:cNvSpPr txBox="1"/>
              <p:nvPr/>
            </p:nvSpPr>
            <p:spPr>
              <a:xfrm>
                <a:off x="3673613" y="5652225"/>
                <a:ext cx="5221720" cy="2539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u="sng">
                    <a:solidFill>
                      <a:schemeClr val="dk1"/>
                    </a:solidFill>
                    <a:latin typeface="Arial Narrow"/>
                    <a:ea typeface="Arial Narrow"/>
                    <a:cs typeface="Arial Narrow"/>
                    <a:sym typeface="Arial Narrow"/>
                  </a:rPr>
                  <a:t>Trimestre de ingreso al control prenatal </a:t>
                </a:r>
                <a:endParaRPr/>
              </a:p>
            </p:txBody>
          </p:sp>
          <p:pic>
            <p:nvPicPr>
              <p:cNvPr id="1639" name="Google Shape;1639;p35"/>
              <p:cNvPicPr preferRelativeResize="0"/>
              <p:nvPr/>
            </p:nvPicPr>
            <p:blipFill rotWithShape="1">
              <a:blip r:embed="rId8">
                <a:alphaModFix/>
              </a:blip>
              <a:srcRect b="0" l="0" r="0" t="0"/>
              <a:stretch/>
            </p:blipFill>
            <p:spPr>
              <a:xfrm>
                <a:off x="2109481" y="5947085"/>
                <a:ext cx="910301" cy="720958"/>
              </a:xfrm>
              <a:prstGeom prst="rect">
                <a:avLst/>
              </a:prstGeom>
              <a:noFill/>
              <a:ln>
                <a:noFill/>
              </a:ln>
            </p:spPr>
          </p:pic>
        </p:grpSp>
        <p:sp>
          <p:nvSpPr>
            <p:cNvPr id="1640" name="Google Shape;1640;p35"/>
            <p:cNvSpPr/>
            <p:nvPr/>
          </p:nvSpPr>
          <p:spPr>
            <a:xfrm>
              <a:off x="3105942" y="5731890"/>
              <a:ext cx="356964" cy="372311"/>
            </a:xfrm>
            <a:prstGeom prst="rightArrow">
              <a:avLst>
                <a:gd fmla="val 50000" name="adj1"/>
                <a:gd fmla="val 50000" name="adj2"/>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641" name="Google Shape;1641;p35"/>
          <p:cNvSpPr/>
          <p:nvPr/>
        </p:nvSpPr>
        <p:spPr>
          <a:xfrm>
            <a:off x="-2983" y="5940152"/>
            <a:ext cx="7203833"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642" name="Google Shape;1642;p35"/>
          <p:cNvGrpSpPr/>
          <p:nvPr/>
        </p:nvGrpSpPr>
        <p:grpSpPr>
          <a:xfrm>
            <a:off x="1031068" y="6095201"/>
            <a:ext cx="4536382" cy="276999"/>
            <a:chOff x="2736354" y="74775"/>
            <a:chExt cx="3158472" cy="276999"/>
          </a:xfrm>
        </p:grpSpPr>
        <p:cxnSp>
          <p:nvCxnSpPr>
            <p:cNvPr id="1643" name="Google Shape;1643;p35"/>
            <p:cNvCxnSpPr/>
            <p:nvPr/>
          </p:nvCxnSpPr>
          <p:spPr>
            <a:xfrm>
              <a:off x="2736354" y="204814"/>
              <a:ext cx="648072" cy="766"/>
            </a:xfrm>
            <a:prstGeom prst="straightConnector1">
              <a:avLst/>
            </a:prstGeom>
            <a:noFill/>
            <a:ln cap="flat" cmpd="sng" w="28575">
              <a:solidFill>
                <a:srgbClr val="C00000"/>
              </a:solidFill>
              <a:prstDash val="solid"/>
              <a:round/>
              <a:headEnd len="sm" w="sm" type="none"/>
              <a:tailEnd len="sm" w="sm" type="none"/>
            </a:ln>
          </p:spPr>
        </p:cxnSp>
        <p:sp>
          <p:nvSpPr>
            <p:cNvPr id="1644" name="Google Shape;1644;p35"/>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 Variables clínicas</a:t>
              </a:r>
              <a:endParaRPr b="1" sz="1200">
                <a:solidFill>
                  <a:schemeClr val="dk1"/>
                </a:solidFill>
                <a:latin typeface="Arial Narrow"/>
                <a:ea typeface="Arial Narrow"/>
                <a:cs typeface="Arial Narrow"/>
                <a:sym typeface="Arial Narrow"/>
              </a:endParaRPr>
            </a:p>
          </p:txBody>
        </p:sp>
      </p:grpSp>
      <p:sp>
        <p:nvSpPr>
          <p:cNvPr id="1645" name="Google Shape;1645;p35"/>
          <p:cNvSpPr/>
          <p:nvPr/>
        </p:nvSpPr>
        <p:spPr>
          <a:xfrm>
            <a:off x="743036" y="6110590"/>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pic>
        <p:nvPicPr>
          <p:cNvPr id="1646" name="Google Shape;1646;p35"/>
          <p:cNvPicPr preferRelativeResize="0"/>
          <p:nvPr/>
        </p:nvPicPr>
        <p:blipFill rotWithShape="1">
          <a:blip r:embed="rId9">
            <a:alphaModFix/>
          </a:blip>
          <a:srcRect b="0" l="0" r="0" t="0"/>
          <a:stretch/>
        </p:blipFill>
        <p:spPr>
          <a:xfrm>
            <a:off x="3410522" y="3722161"/>
            <a:ext cx="587628" cy="678570"/>
          </a:xfrm>
          <a:prstGeom prst="rect">
            <a:avLst/>
          </a:prstGeom>
          <a:noFill/>
          <a:ln>
            <a:noFill/>
          </a:ln>
        </p:spPr>
      </p:pic>
      <p:pic>
        <p:nvPicPr>
          <p:cNvPr id="1647" name="Google Shape;1647;p35"/>
          <p:cNvPicPr preferRelativeResize="0"/>
          <p:nvPr/>
        </p:nvPicPr>
        <p:blipFill rotWithShape="1">
          <a:blip r:embed="rId10">
            <a:alphaModFix/>
          </a:blip>
          <a:srcRect b="0" l="0" r="0" t="0"/>
          <a:stretch/>
        </p:blipFill>
        <p:spPr>
          <a:xfrm>
            <a:off x="2149285" y="364625"/>
            <a:ext cx="5038813" cy="242175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1" name="Shape 1651"/>
        <p:cNvGrpSpPr/>
        <p:nvPr/>
      </p:nvGrpSpPr>
      <p:grpSpPr>
        <a:xfrm>
          <a:off x="0" y="0"/>
          <a:ext cx="0" cy="0"/>
          <a:chOff x="0" y="0"/>
          <a:chExt cx="0" cy="0"/>
        </a:xfrm>
      </p:grpSpPr>
      <p:pic>
        <p:nvPicPr>
          <p:cNvPr id="1652" name="Google Shape;1652;p36"/>
          <p:cNvPicPr preferRelativeResize="0"/>
          <p:nvPr/>
        </p:nvPicPr>
        <p:blipFill rotWithShape="1">
          <a:blip r:embed="rId3">
            <a:alphaModFix/>
          </a:blip>
          <a:srcRect b="0" l="0" r="0" t="51431"/>
          <a:stretch/>
        </p:blipFill>
        <p:spPr>
          <a:xfrm>
            <a:off x="-20441" y="2887067"/>
            <a:ext cx="2180731" cy="3125093"/>
          </a:xfrm>
          <a:prstGeom prst="rect">
            <a:avLst/>
          </a:prstGeom>
          <a:noFill/>
          <a:ln>
            <a:noFill/>
          </a:ln>
        </p:spPr>
      </p:pic>
      <p:grpSp>
        <p:nvGrpSpPr>
          <p:cNvPr id="1653" name="Google Shape;1653;p36"/>
          <p:cNvGrpSpPr/>
          <p:nvPr/>
        </p:nvGrpSpPr>
        <p:grpSpPr>
          <a:xfrm>
            <a:off x="154696" y="4295831"/>
            <a:ext cx="1892650" cy="488476"/>
            <a:chOff x="2397524" y="3379972"/>
            <a:chExt cx="4508500" cy="904875"/>
          </a:xfrm>
        </p:grpSpPr>
        <p:pic>
          <p:nvPicPr>
            <p:cNvPr id="1654" name="Google Shape;1654;p36"/>
            <p:cNvPicPr preferRelativeResize="0"/>
            <p:nvPr/>
          </p:nvPicPr>
          <p:blipFill rotWithShape="1">
            <a:blip r:embed="rId4">
              <a:alphaModFix/>
            </a:blip>
            <a:srcRect b="0" l="0" r="0" t="0"/>
            <a:stretch/>
          </p:blipFill>
          <p:spPr>
            <a:xfrm>
              <a:off x="2397524" y="3379972"/>
              <a:ext cx="4508500" cy="904875"/>
            </a:xfrm>
            <a:prstGeom prst="rect">
              <a:avLst/>
            </a:prstGeom>
            <a:noFill/>
            <a:ln>
              <a:noFill/>
            </a:ln>
          </p:spPr>
        </p:pic>
        <p:sp>
          <p:nvSpPr>
            <p:cNvPr id="1655" name="Google Shape;1655;p36"/>
            <p:cNvSpPr txBox="1"/>
            <p:nvPr/>
          </p:nvSpPr>
          <p:spPr>
            <a:xfrm>
              <a:off x="3317545" y="3478755"/>
              <a:ext cx="1593562" cy="7411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000">
                  <a:solidFill>
                    <a:schemeClr val="dk1"/>
                  </a:solidFill>
                  <a:latin typeface="Arial Narrow"/>
                  <a:ea typeface="Arial Narrow"/>
                  <a:cs typeface="Arial Narrow"/>
                  <a:sym typeface="Arial Narrow"/>
                </a:rPr>
                <a:t>8</a:t>
              </a:r>
              <a:endParaRPr b="1" sz="2000">
                <a:solidFill>
                  <a:schemeClr val="dk1"/>
                </a:solidFill>
                <a:latin typeface="Arial Narrow"/>
                <a:ea typeface="Arial Narrow"/>
                <a:cs typeface="Arial Narrow"/>
                <a:sym typeface="Arial Narrow"/>
              </a:endParaRPr>
            </a:p>
          </p:txBody>
        </p:sp>
      </p:grpSp>
      <p:grpSp>
        <p:nvGrpSpPr>
          <p:cNvPr id="1656" name="Google Shape;1656;p36"/>
          <p:cNvGrpSpPr/>
          <p:nvPr/>
        </p:nvGrpSpPr>
        <p:grpSpPr>
          <a:xfrm>
            <a:off x="2448322" y="74775"/>
            <a:ext cx="3446504" cy="276999"/>
            <a:chOff x="2448322" y="74775"/>
            <a:chExt cx="3446504" cy="276999"/>
          </a:xfrm>
        </p:grpSpPr>
        <p:sp>
          <p:nvSpPr>
            <p:cNvPr id="1657" name="Google Shape;1657;p36"/>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658" name="Google Shape;1658;p36"/>
            <p:cNvCxnSpPr>
              <a:stCxn id="1657"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659" name="Google Shape;1659;p36"/>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a:t>
              </a:r>
              <a:endParaRPr b="1" sz="1200">
                <a:solidFill>
                  <a:schemeClr val="dk1"/>
                </a:solidFill>
                <a:latin typeface="Arial Narrow"/>
                <a:ea typeface="Arial Narrow"/>
                <a:cs typeface="Arial Narrow"/>
                <a:sym typeface="Arial Narrow"/>
              </a:endParaRPr>
            </a:p>
          </p:txBody>
        </p:sp>
      </p:grpSp>
      <p:sp>
        <p:nvSpPr>
          <p:cNvPr id="1660" name="Google Shape;1660;p36"/>
          <p:cNvSpPr/>
          <p:nvPr/>
        </p:nvSpPr>
        <p:spPr>
          <a:xfrm>
            <a:off x="179214" y="6444208"/>
            <a:ext cx="6886635"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661" name="Google Shape;1661;p36"/>
          <p:cNvGrpSpPr/>
          <p:nvPr/>
        </p:nvGrpSpPr>
        <p:grpSpPr>
          <a:xfrm>
            <a:off x="910927" y="6544087"/>
            <a:ext cx="4715752" cy="298119"/>
            <a:chOff x="2448322" y="74774"/>
            <a:chExt cx="3446504" cy="298119"/>
          </a:xfrm>
        </p:grpSpPr>
        <p:sp>
          <p:nvSpPr>
            <p:cNvPr id="1662" name="Google Shape;1662;p36"/>
            <p:cNvSpPr/>
            <p:nvPr/>
          </p:nvSpPr>
          <p:spPr>
            <a:xfrm>
              <a:off x="2448322" y="74774"/>
              <a:ext cx="236414" cy="298119"/>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663" name="Google Shape;1663;p36"/>
            <p:cNvCxnSpPr>
              <a:stCxn id="1662" idx="6"/>
            </p:cNvCxnSpPr>
            <p:nvPr/>
          </p:nvCxnSpPr>
          <p:spPr>
            <a:xfrm flipH="1" rot="10800000">
              <a:off x="2684736" y="205534"/>
              <a:ext cx="699600" cy="18300"/>
            </a:xfrm>
            <a:prstGeom prst="straightConnector1">
              <a:avLst/>
            </a:prstGeom>
            <a:noFill/>
            <a:ln cap="flat" cmpd="sng" w="28575">
              <a:solidFill>
                <a:srgbClr val="C00000"/>
              </a:solidFill>
              <a:prstDash val="solid"/>
              <a:round/>
              <a:headEnd len="sm" w="sm" type="none"/>
              <a:tailEnd len="sm" w="sm" type="none"/>
            </a:ln>
          </p:spPr>
        </p:cxnSp>
        <p:sp>
          <p:nvSpPr>
            <p:cNvPr id="1664" name="Google Shape;1664;p36"/>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    Variables Clínicas</a:t>
              </a:r>
              <a:endParaRPr b="1" sz="1200">
                <a:solidFill>
                  <a:schemeClr val="dk1"/>
                </a:solidFill>
                <a:latin typeface="Arial Narrow"/>
                <a:ea typeface="Arial Narrow"/>
                <a:cs typeface="Arial Narrow"/>
                <a:sym typeface="Arial Narrow"/>
              </a:endParaRPr>
            </a:p>
          </p:txBody>
        </p:sp>
      </p:grpSp>
      <p:sp>
        <p:nvSpPr>
          <p:cNvPr id="1665" name="Google Shape;1665;p36"/>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Pág..36 </a:t>
            </a:r>
            <a:endParaRPr b="1" sz="1050">
              <a:solidFill>
                <a:schemeClr val="dk1"/>
              </a:solidFill>
              <a:latin typeface="Arial Narrow"/>
              <a:ea typeface="Arial Narrow"/>
              <a:cs typeface="Arial Narrow"/>
              <a:sym typeface="Arial Narrow"/>
            </a:endParaRPr>
          </a:p>
        </p:txBody>
      </p:sp>
      <p:grpSp>
        <p:nvGrpSpPr>
          <p:cNvPr id="1666" name="Google Shape;1666;p36"/>
          <p:cNvGrpSpPr/>
          <p:nvPr/>
        </p:nvGrpSpPr>
        <p:grpSpPr>
          <a:xfrm>
            <a:off x="2664346" y="5292080"/>
            <a:ext cx="1152880" cy="565031"/>
            <a:chOff x="3227042" y="1348229"/>
            <a:chExt cx="1152880" cy="565031"/>
          </a:xfrm>
        </p:grpSpPr>
        <p:sp>
          <p:nvSpPr>
            <p:cNvPr id="1667" name="Google Shape;1667;p36"/>
            <p:cNvSpPr/>
            <p:nvPr/>
          </p:nvSpPr>
          <p:spPr>
            <a:xfrm>
              <a:off x="3395095" y="1553220"/>
              <a:ext cx="884336"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 caso</a:t>
              </a:r>
              <a:endParaRPr b="1" sz="1600">
                <a:solidFill>
                  <a:schemeClr val="dk1"/>
                </a:solidFill>
                <a:latin typeface="Arial Narrow"/>
                <a:ea typeface="Arial Narrow"/>
                <a:cs typeface="Arial Narrow"/>
                <a:sym typeface="Arial Narrow"/>
              </a:endParaRPr>
            </a:p>
          </p:txBody>
        </p:sp>
        <p:sp>
          <p:nvSpPr>
            <p:cNvPr id="1668" name="Google Shape;1668;p36"/>
            <p:cNvSpPr/>
            <p:nvPr/>
          </p:nvSpPr>
          <p:spPr>
            <a:xfrm>
              <a:off x="3227042" y="1348229"/>
              <a:ext cx="115288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Afrocolombiano</a:t>
              </a:r>
              <a:endParaRPr b="1" sz="1200" u="sng">
                <a:solidFill>
                  <a:srgbClr val="000000"/>
                </a:solidFill>
                <a:latin typeface="Arial Narrow"/>
                <a:ea typeface="Arial Narrow"/>
                <a:cs typeface="Arial Narrow"/>
                <a:sym typeface="Arial Narrow"/>
              </a:endParaRPr>
            </a:p>
          </p:txBody>
        </p:sp>
      </p:grpSp>
      <p:grpSp>
        <p:nvGrpSpPr>
          <p:cNvPr id="1669" name="Google Shape;1669;p36"/>
          <p:cNvGrpSpPr/>
          <p:nvPr/>
        </p:nvGrpSpPr>
        <p:grpSpPr>
          <a:xfrm>
            <a:off x="5367980" y="3625673"/>
            <a:ext cx="1768616" cy="2122346"/>
            <a:chOff x="2580892" y="3325852"/>
            <a:chExt cx="1976198" cy="2061136"/>
          </a:xfrm>
        </p:grpSpPr>
        <p:pic>
          <p:nvPicPr>
            <p:cNvPr id="1670" name="Google Shape;1670;p36"/>
            <p:cNvPicPr preferRelativeResize="0"/>
            <p:nvPr/>
          </p:nvPicPr>
          <p:blipFill rotWithShape="1">
            <a:blip r:embed="rId5">
              <a:alphaModFix/>
            </a:blip>
            <a:srcRect b="0" l="0" r="0" t="0"/>
            <a:stretch/>
          </p:blipFill>
          <p:spPr>
            <a:xfrm>
              <a:off x="3050954" y="3325852"/>
              <a:ext cx="933450" cy="742950"/>
            </a:xfrm>
            <a:prstGeom prst="rect">
              <a:avLst/>
            </a:prstGeom>
            <a:noFill/>
            <a:ln>
              <a:noFill/>
            </a:ln>
          </p:spPr>
        </p:pic>
        <p:grpSp>
          <p:nvGrpSpPr>
            <p:cNvPr id="1671" name="Google Shape;1671;p36"/>
            <p:cNvGrpSpPr/>
            <p:nvPr/>
          </p:nvGrpSpPr>
          <p:grpSpPr>
            <a:xfrm>
              <a:off x="2580892" y="4168682"/>
              <a:ext cx="1976198" cy="1218306"/>
              <a:chOff x="-115819" y="6910484"/>
              <a:chExt cx="1499407" cy="1218306"/>
            </a:xfrm>
          </p:grpSpPr>
          <p:sp>
            <p:nvSpPr>
              <p:cNvPr id="1672" name="Google Shape;1672;p36"/>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Afiliación al SGSS</a:t>
                </a:r>
                <a:endParaRPr b="1" sz="1200" u="sng">
                  <a:solidFill>
                    <a:schemeClr val="dk1"/>
                  </a:solidFill>
                  <a:latin typeface="Arial Narrow"/>
                  <a:ea typeface="Arial Narrow"/>
                  <a:cs typeface="Arial Narrow"/>
                  <a:sym typeface="Arial Narrow"/>
                </a:endParaRPr>
              </a:p>
            </p:txBody>
          </p:sp>
          <p:sp>
            <p:nvSpPr>
              <p:cNvPr id="1673" name="Google Shape;1673;p36"/>
              <p:cNvSpPr/>
              <p:nvPr/>
            </p:nvSpPr>
            <p:spPr>
              <a:xfrm>
                <a:off x="-115819" y="6910484"/>
                <a:ext cx="1499407" cy="1218306"/>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1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Régimen contributivo</a:t>
                </a:r>
                <a:endParaRPr b="1" sz="14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3 casos</a:t>
                </a:r>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Régimen</a:t>
                </a:r>
                <a:r>
                  <a:rPr b="1" lang="es-ES" sz="1400">
                    <a:solidFill>
                      <a:schemeClr val="dk1"/>
                    </a:solidFill>
                    <a:latin typeface="Arial Narrow"/>
                    <a:ea typeface="Arial Narrow"/>
                    <a:cs typeface="Arial Narrow"/>
                    <a:sym typeface="Arial Narrow"/>
                  </a:rPr>
                  <a:t> </a:t>
                </a:r>
                <a:r>
                  <a:rPr b="1" lang="es-ES" sz="1100">
                    <a:solidFill>
                      <a:schemeClr val="dk1"/>
                    </a:solidFill>
                    <a:latin typeface="Arial Narrow"/>
                    <a:ea typeface="Arial Narrow"/>
                    <a:cs typeface="Arial Narrow"/>
                    <a:sym typeface="Arial Narrow"/>
                  </a:rPr>
                  <a:t> subsidiado</a:t>
                </a:r>
                <a:endParaRPr b="1" sz="14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2 casos</a:t>
                </a:r>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No afiliadas</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3 casos</a:t>
                </a:r>
                <a:endParaRPr b="1" sz="14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t/>
                </a:r>
                <a:endParaRPr b="1" sz="1400">
                  <a:solidFill>
                    <a:schemeClr val="dk1"/>
                  </a:solidFill>
                  <a:latin typeface="Arial Narrow"/>
                  <a:ea typeface="Arial Narrow"/>
                  <a:cs typeface="Arial Narrow"/>
                  <a:sym typeface="Arial Narrow"/>
                </a:endParaRPr>
              </a:p>
            </p:txBody>
          </p:sp>
        </p:grpSp>
      </p:grpSp>
      <p:grpSp>
        <p:nvGrpSpPr>
          <p:cNvPr id="1674" name="Google Shape;1674;p36"/>
          <p:cNvGrpSpPr/>
          <p:nvPr/>
        </p:nvGrpSpPr>
        <p:grpSpPr>
          <a:xfrm>
            <a:off x="2124145" y="4216215"/>
            <a:ext cx="1260281" cy="628312"/>
            <a:chOff x="2298589" y="3203848"/>
            <a:chExt cx="1260281" cy="628312"/>
          </a:xfrm>
        </p:grpSpPr>
        <p:sp>
          <p:nvSpPr>
            <p:cNvPr id="1675" name="Google Shape;1675;p36"/>
            <p:cNvSpPr/>
            <p:nvPr/>
          </p:nvSpPr>
          <p:spPr>
            <a:xfrm>
              <a:off x="2507826" y="3472120"/>
              <a:ext cx="874090" cy="360040"/>
            </a:xfrm>
            <a:prstGeom prst="roundRect">
              <a:avLst>
                <a:gd fmla="val 16667" name="adj"/>
              </a:avLst>
            </a:prstGeom>
            <a:solidFill>
              <a:srgbClr val="CCC0D9"/>
            </a:solidFill>
            <a:ln cap="flat" cmpd="sng" w="25400">
              <a:solidFill>
                <a:srgbClr val="CCC0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 caso</a:t>
              </a:r>
              <a:endParaRPr b="1" sz="1600">
                <a:solidFill>
                  <a:schemeClr val="dk1"/>
                </a:solidFill>
                <a:latin typeface="Arial Narrow"/>
                <a:ea typeface="Arial Narrow"/>
                <a:cs typeface="Arial Narrow"/>
                <a:sym typeface="Arial Narrow"/>
              </a:endParaRPr>
            </a:p>
          </p:txBody>
        </p:sp>
        <p:sp>
          <p:nvSpPr>
            <p:cNvPr id="1676" name="Google Shape;1676;p36"/>
            <p:cNvSpPr/>
            <p:nvPr/>
          </p:nvSpPr>
          <p:spPr>
            <a:xfrm>
              <a:off x="2298589" y="3203848"/>
              <a:ext cx="1260281"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Habitante de calle</a:t>
              </a:r>
              <a:endParaRPr b="1" sz="1200" u="sng">
                <a:solidFill>
                  <a:srgbClr val="000000"/>
                </a:solidFill>
                <a:latin typeface="Arial Narrow"/>
                <a:ea typeface="Arial Narrow"/>
                <a:cs typeface="Arial Narrow"/>
                <a:sym typeface="Arial Narrow"/>
              </a:endParaRPr>
            </a:p>
          </p:txBody>
        </p:sp>
      </p:grpSp>
      <p:grpSp>
        <p:nvGrpSpPr>
          <p:cNvPr id="1677" name="Google Shape;1677;p36"/>
          <p:cNvGrpSpPr/>
          <p:nvPr/>
        </p:nvGrpSpPr>
        <p:grpSpPr>
          <a:xfrm>
            <a:off x="4334561" y="4196780"/>
            <a:ext cx="764855" cy="913268"/>
            <a:chOff x="2548770" y="3203848"/>
            <a:chExt cx="764855" cy="913268"/>
          </a:xfrm>
        </p:grpSpPr>
        <p:sp>
          <p:nvSpPr>
            <p:cNvPr id="1678" name="Google Shape;1678;p36"/>
            <p:cNvSpPr/>
            <p:nvPr/>
          </p:nvSpPr>
          <p:spPr>
            <a:xfrm>
              <a:off x="2548770" y="3458472"/>
              <a:ext cx="764855" cy="658644"/>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2 casos</a:t>
              </a:r>
              <a:endParaRPr b="1" sz="1400">
                <a:solidFill>
                  <a:schemeClr val="dk1"/>
                </a:solidFill>
                <a:latin typeface="Arial Narrow"/>
                <a:ea typeface="Arial Narrow"/>
                <a:cs typeface="Arial Narrow"/>
                <a:sym typeface="Arial Narrow"/>
              </a:endParaRPr>
            </a:p>
          </p:txBody>
        </p:sp>
        <p:sp>
          <p:nvSpPr>
            <p:cNvPr id="1679" name="Google Shape;1679;p36"/>
            <p:cNvSpPr/>
            <p:nvPr/>
          </p:nvSpPr>
          <p:spPr>
            <a:xfrm>
              <a:off x="2572704" y="3203848"/>
              <a:ext cx="71205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Migrante</a:t>
              </a:r>
              <a:endParaRPr b="1" sz="1200" u="sng">
                <a:solidFill>
                  <a:srgbClr val="000000"/>
                </a:solidFill>
                <a:latin typeface="Arial Narrow"/>
                <a:ea typeface="Arial Narrow"/>
                <a:cs typeface="Arial Narrow"/>
                <a:sym typeface="Arial Narrow"/>
              </a:endParaRPr>
            </a:p>
          </p:txBody>
        </p:sp>
      </p:grpSp>
      <p:grpSp>
        <p:nvGrpSpPr>
          <p:cNvPr id="1680" name="Google Shape;1680;p36"/>
          <p:cNvGrpSpPr/>
          <p:nvPr/>
        </p:nvGrpSpPr>
        <p:grpSpPr>
          <a:xfrm>
            <a:off x="3084475" y="4220576"/>
            <a:ext cx="1380071" cy="625937"/>
            <a:chOff x="-285907" y="7056480"/>
            <a:chExt cx="1612468" cy="625937"/>
          </a:xfrm>
        </p:grpSpPr>
        <p:sp>
          <p:nvSpPr>
            <p:cNvPr id="1681" name="Google Shape;1681;p36"/>
            <p:cNvSpPr txBox="1"/>
            <p:nvPr/>
          </p:nvSpPr>
          <p:spPr>
            <a:xfrm>
              <a:off x="-285907" y="7056480"/>
              <a:ext cx="1612468"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Desplazado</a:t>
              </a:r>
              <a:endParaRPr b="1" sz="1200" u="sng">
                <a:solidFill>
                  <a:schemeClr val="dk1"/>
                </a:solidFill>
                <a:latin typeface="Arial Narrow"/>
                <a:ea typeface="Arial Narrow"/>
                <a:cs typeface="Arial Narrow"/>
                <a:sym typeface="Arial Narrow"/>
              </a:endParaRPr>
            </a:p>
          </p:txBody>
        </p:sp>
        <p:sp>
          <p:nvSpPr>
            <p:cNvPr id="1682" name="Google Shape;1682;p36"/>
            <p:cNvSpPr/>
            <p:nvPr/>
          </p:nvSpPr>
          <p:spPr>
            <a:xfrm>
              <a:off x="-36885" y="7322377"/>
              <a:ext cx="1091214"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3 casos</a:t>
              </a:r>
              <a:endParaRPr b="1" sz="1600">
                <a:solidFill>
                  <a:schemeClr val="dk1"/>
                </a:solidFill>
                <a:latin typeface="Arial Narrow"/>
                <a:ea typeface="Arial Narrow"/>
                <a:cs typeface="Arial Narrow"/>
                <a:sym typeface="Arial Narrow"/>
              </a:endParaRPr>
            </a:p>
          </p:txBody>
        </p:sp>
      </p:grpSp>
      <p:grpSp>
        <p:nvGrpSpPr>
          <p:cNvPr id="1683" name="Google Shape;1683;p36"/>
          <p:cNvGrpSpPr/>
          <p:nvPr/>
        </p:nvGrpSpPr>
        <p:grpSpPr>
          <a:xfrm>
            <a:off x="2283667" y="4932040"/>
            <a:ext cx="1847617" cy="378043"/>
            <a:chOff x="3060731" y="282004"/>
            <a:chExt cx="2369636" cy="378044"/>
          </a:xfrm>
        </p:grpSpPr>
        <p:sp>
          <p:nvSpPr>
            <p:cNvPr id="1684" name="Google Shape;1684;p36"/>
            <p:cNvSpPr/>
            <p:nvPr/>
          </p:nvSpPr>
          <p:spPr>
            <a:xfrm rot="-5400000">
              <a:off x="4128535" y="-641784"/>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685" name="Google Shape;1685;p36"/>
            <p:cNvSpPr txBox="1"/>
            <p:nvPr/>
          </p:nvSpPr>
          <p:spPr>
            <a:xfrm>
              <a:off x="3600450" y="282004"/>
              <a:ext cx="1477125"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Etnia</a:t>
              </a:r>
              <a:endParaRPr b="1" sz="1400">
                <a:solidFill>
                  <a:schemeClr val="dk1"/>
                </a:solidFill>
                <a:latin typeface="Arial Narrow"/>
                <a:ea typeface="Arial Narrow"/>
                <a:cs typeface="Arial Narrow"/>
                <a:sym typeface="Arial Narrow"/>
              </a:endParaRPr>
            </a:p>
          </p:txBody>
        </p:sp>
      </p:grpSp>
      <p:grpSp>
        <p:nvGrpSpPr>
          <p:cNvPr id="1686" name="Google Shape;1686;p36"/>
          <p:cNvGrpSpPr/>
          <p:nvPr/>
        </p:nvGrpSpPr>
        <p:grpSpPr>
          <a:xfrm>
            <a:off x="2349030" y="3203848"/>
            <a:ext cx="2722458" cy="436842"/>
            <a:chOff x="3060727" y="484500"/>
            <a:chExt cx="2369637" cy="436842"/>
          </a:xfrm>
        </p:grpSpPr>
        <p:sp>
          <p:nvSpPr>
            <p:cNvPr id="1687" name="Google Shape;1687;p36"/>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688" name="Google Shape;1688;p36"/>
            <p:cNvSpPr txBox="1"/>
            <p:nvPr/>
          </p:nvSpPr>
          <p:spPr>
            <a:xfrm>
              <a:off x="3060727" y="484500"/>
              <a:ext cx="2369636"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Poblaciones especiales</a:t>
              </a:r>
              <a:endParaRPr b="1" sz="1400">
                <a:solidFill>
                  <a:schemeClr val="dk1"/>
                </a:solidFill>
                <a:latin typeface="Arial Narrow"/>
                <a:ea typeface="Arial Narrow"/>
                <a:cs typeface="Arial Narrow"/>
                <a:sym typeface="Arial Narrow"/>
              </a:endParaRPr>
            </a:p>
          </p:txBody>
        </p:sp>
      </p:grpSp>
      <p:sp>
        <p:nvSpPr>
          <p:cNvPr id="1689" name="Google Shape;1689;p36"/>
          <p:cNvSpPr/>
          <p:nvPr/>
        </p:nvSpPr>
        <p:spPr>
          <a:xfrm>
            <a:off x="-44333" y="4642022"/>
            <a:ext cx="2183097" cy="18158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Gestantes en seguimiento con diagnóstico de HB.</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Los casos se </a:t>
            </a:r>
            <a:r>
              <a:rPr b="1" lang="es-ES" sz="1200">
                <a:solidFill>
                  <a:srgbClr val="00B050"/>
                </a:solidFill>
                <a:latin typeface="Arial Narrow"/>
                <a:ea typeface="Arial Narrow"/>
                <a:cs typeface="Arial Narrow"/>
                <a:sym typeface="Arial Narrow"/>
              </a:rPr>
              <a:t>disminuyeron</a:t>
            </a:r>
            <a:r>
              <a:rPr b="1" lang="es-ES" sz="1200">
                <a:solidFill>
                  <a:schemeClr val="dk1"/>
                </a:solidFill>
                <a:latin typeface="Arial Narrow"/>
                <a:ea typeface="Arial Narrow"/>
                <a:cs typeface="Arial Narrow"/>
                <a:sym typeface="Arial Narrow"/>
              </a:rPr>
              <a:t> en un </a:t>
            </a:r>
            <a:r>
              <a:rPr b="1" lang="es-ES" sz="1600">
                <a:solidFill>
                  <a:srgbClr val="00B050"/>
                </a:solidFill>
                <a:latin typeface="Arial Narrow"/>
                <a:ea typeface="Arial Narrow"/>
                <a:cs typeface="Arial Narrow"/>
                <a:sym typeface="Arial Narrow"/>
              </a:rPr>
              <a:t>38,5% </a:t>
            </a:r>
            <a:r>
              <a:rPr b="1" lang="es-ES" sz="1200">
                <a:solidFill>
                  <a:schemeClr val="dk1"/>
                </a:solidFill>
                <a:latin typeface="Arial Narrow"/>
                <a:ea typeface="Arial Narrow"/>
                <a:cs typeface="Arial Narrow"/>
                <a:sym typeface="Arial Narrow"/>
              </a:rPr>
              <a:t>respecto al mismo período del año anterior.</a:t>
            </a:r>
            <a:endParaRPr b="1" sz="12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 </a:t>
            </a:r>
            <a:endParaRPr b="1" sz="12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p:txBody>
      </p:sp>
      <p:pic>
        <p:nvPicPr>
          <p:cNvPr id="1690" name="Google Shape;1690;p36"/>
          <p:cNvPicPr preferRelativeResize="0"/>
          <p:nvPr/>
        </p:nvPicPr>
        <p:blipFill rotWithShape="1">
          <a:blip r:embed="rId6">
            <a:alphaModFix/>
          </a:blip>
          <a:srcRect b="0" l="58247" r="0" t="0"/>
          <a:stretch/>
        </p:blipFill>
        <p:spPr>
          <a:xfrm>
            <a:off x="2321053" y="3563888"/>
            <a:ext cx="739337" cy="664026"/>
          </a:xfrm>
          <a:prstGeom prst="rect">
            <a:avLst/>
          </a:prstGeom>
          <a:noFill/>
          <a:ln>
            <a:noFill/>
          </a:ln>
        </p:spPr>
      </p:pic>
      <p:pic>
        <p:nvPicPr>
          <p:cNvPr id="1691" name="Google Shape;1691;p36"/>
          <p:cNvPicPr preferRelativeResize="0"/>
          <p:nvPr/>
        </p:nvPicPr>
        <p:blipFill rotWithShape="1">
          <a:blip r:embed="rId7">
            <a:alphaModFix/>
          </a:blip>
          <a:srcRect b="0" l="0" r="0" t="0"/>
          <a:stretch/>
        </p:blipFill>
        <p:spPr>
          <a:xfrm>
            <a:off x="3383042" y="3682872"/>
            <a:ext cx="694975" cy="599336"/>
          </a:xfrm>
          <a:prstGeom prst="rect">
            <a:avLst/>
          </a:prstGeom>
          <a:noFill/>
          <a:ln>
            <a:noFill/>
          </a:ln>
        </p:spPr>
      </p:pic>
      <p:grpSp>
        <p:nvGrpSpPr>
          <p:cNvPr id="1692" name="Google Shape;1692;p36"/>
          <p:cNvGrpSpPr/>
          <p:nvPr/>
        </p:nvGrpSpPr>
        <p:grpSpPr>
          <a:xfrm>
            <a:off x="144066" y="6948264"/>
            <a:ext cx="6681893" cy="875752"/>
            <a:chOff x="21203" y="7684876"/>
            <a:chExt cx="6681893" cy="875752"/>
          </a:xfrm>
        </p:grpSpPr>
        <p:grpSp>
          <p:nvGrpSpPr>
            <p:cNvPr id="1693" name="Google Shape;1693;p36"/>
            <p:cNvGrpSpPr/>
            <p:nvPr/>
          </p:nvGrpSpPr>
          <p:grpSpPr>
            <a:xfrm>
              <a:off x="1385705" y="7900900"/>
              <a:ext cx="5188226" cy="659728"/>
              <a:chOff x="-1107522" y="9693138"/>
              <a:chExt cx="5866885" cy="659728"/>
            </a:xfrm>
          </p:grpSpPr>
          <p:sp>
            <p:nvSpPr>
              <p:cNvPr id="1694" name="Google Shape;1694;p36"/>
              <p:cNvSpPr/>
              <p:nvPr/>
            </p:nvSpPr>
            <p:spPr>
              <a:xfrm>
                <a:off x="-1107522" y="9693138"/>
                <a:ext cx="5866885" cy="241439"/>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Durante la gestación: 5 casos </a:t>
                </a:r>
                <a:endParaRPr b="1" sz="1050">
                  <a:solidFill>
                    <a:srgbClr val="C00000"/>
                  </a:solidFill>
                  <a:latin typeface="Arial Narrow"/>
                  <a:ea typeface="Arial Narrow"/>
                  <a:cs typeface="Arial Narrow"/>
                  <a:sym typeface="Arial Narrow"/>
                </a:endParaRPr>
              </a:p>
            </p:txBody>
          </p:sp>
          <p:sp>
            <p:nvSpPr>
              <p:cNvPr id="1695" name="Google Shape;1695;p36"/>
              <p:cNvSpPr/>
              <p:nvPr/>
            </p:nvSpPr>
            <p:spPr>
              <a:xfrm>
                <a:off x="-1103625" y="10053178"/>
                <a:ext cx="5862987" cy="299688"/>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Previo a la gestación: 3 casos </a:t>
                </a:r>
                <a:endParaRPr b="1" sz="1050">
                  <a:solidFill>
                    <a:srgbClr val="C00000"/>
                  </a:solidFill>
                  <a:latin typeface="Arial Narrow"/>
                  <a:ea typeface="Arial Narrow"/>
                  <a:cs typeface="Arial Narrow"/>
                  <a:sym typeface="Arial Narrow"/>
                </a:endParaRPr>
              </a:p>
            </p:txBody>
          </p:sp>
        </p:grpSp>
        <p:grpSp>
          <p:nvGrpSpPr>
            <p:cNvPr id="1696" name="Google Shape;1696;p36"/>
            <p:cNvGrpSpPr/>
            <p:nvPr/>
          </p:nvGrpSpPr>
          <p:grpSpPr>
            <a:xfrm>
              <a:off x="21203" y="7684876"/>
              <a:ext cx="6681893" cy="864096"/>
              <a:chOff x="-14626" y="8116095"/>
              <a:chExt cx="6681893" cy="864096"/>
            </a:xfrm>
          </p:grpSpPr>
          <p:sp>
            <p:nvSpPr>
              <p:cNvPr id="1697" name="Google Shape;1697;p36"/>
              <p:cNvSpPr txBox="1"/>
              <p:nvPr/>
            </p:nvSpPr>
            <p:spPr>
              <a:xfrm>
                <a:off x="1445547" y="8116095"/>
                <a:ext cx="5221720" cy="2539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u="sng">
                    <a:solidFill>
                      <a:schemeClr val="dk1"/>
                    </a:solidFill>
                    <a:latin typeface="Arial Narrow"/>
                    <a:ea typeface="Arial Narrow"/>
                    <a:cs typeface="Arial Narrow"/>
                    <a:sym typeface="Arial Narrow"/>
                  </a:rPr>
                  <a:t>Momento de ocurrencia del diagnóstico</a:t>
                </a:r>
                <a:endParaRPr/>
              </a:p>
            </p:txBody>
          </p:sp>
          <p:pic>
            <p:nvPicPr>
              <p:cNvPr id="1698" name="Google Shape;1698;p36"/>
              <p:cNvPicPr preferRelativeResize="0"/>
              <p:nvPr/>
            </p:nvPicPr>
            <p:blipFill rotWithShape="1">
              <a:blip r:embed="rId8">
                <a:alphaModFix/>
              </a:blip>
              <a:srcRect b="0" l="0" r="0" t="0"/>
              <a:stretch/>
            </p:blipFill>
            <p:spPr>
              <a:xfrm>
                <a:off x="-14626" y="8259233"/>
                <a:ext cx="910301" cy="720958"/>
              </a:xfrm>
              <a:prstGeom prst="rect">
                <a:avLst/>
              </a:prstGeom>
              <a:noFill/>
              <a:ln>
                <a:noFill/>
              </a:ln>
            </p:spPr>
          </p:pic>
        </p:grpSp>
        <p:sp>
          <p:nvSpPr>
            <p:cNvPr id="1699" name="Google Shape;1699;p36"/>
            <p:cNvSpPr/>
            <p:nvPr/>
          </p:nvSpPr>
          <p:spPr>
            <a:xfrm>
              <a:off x="980545" y="8100574"/>
              <a:ext cx="356964" cy="372311"/>
            </a:xfrm>
            <a:prstGeom prst="rightArrow">
              <a:avLst>
                <a:gd fmla="val 50000" name="adj1"/>
                <a:gd fmla="val 50000" name="adj2"/>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1700" name="Google Shape;1700;p36"/>
          <p:cNvGrpSpPr/>
          <p:nvPr/>
        </p:nvGrpSpPr>
        <p:grpSpPr>
          <a:xfrm>
            <a:off x="1445490" y="8208663"/>
            <a:ext cx="5683619" cy="683816"/>
            <a:chOff x="5280" y="0"/>
            <a:chExt cx="5683619" cy="683816"/>
          </a:xfrm>
        </p:grpSpPr>
        <p:sp>
          <p:nvSpPr>
            <p:cNvPr id="1701" name="Google Shape;1701;p36"/>
            <p:cNvSpPr/>
            <p:nvPr/>
          </p:nvSpPr>
          <p:spPr>
            <a:xfrm>
              <a:off x="5280" y="0"/>
              <a:ext cx="1093003" cy="683816"/>
            </a:xfrm>
            <a:prstGeom prst="roundRect">
              <a:avLst>
                <a:gd fmla="val 10000" name="adj"/>
              </a:avLst>
            </a:prstGeom>
            <a:gradFill>
              <a:gsLst>
                <a:gs pos="0">
                  <a:srgbClr val="C8B2E9"/>
                </a:gs>
                <a:gs pos="35000">
                  <a:srgbClr val="D6CAED"/>
                </a:gs>
                <a:gs pos="100000">
                  <a:srgbClr val="EFE8FA"/>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2" name="Google Shape;1702;p36"/>
            <p:cNvSpPr txBox="1"/>
            <p:nvPr/>
          </p:nvSpPr>
          <p:spPr>
            <a:xfrm>
              <a:off x="25308" y="20028"/>
              <a:ext cx="1052947" cy="643760"/>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None/>
              </a:pPr>
              <a:r>
                <a:rPr b="1" lang="es-ES" sz="1050">
                  <a:solidFill>
                    <a:schemeClr val="dk1"/>
                  </a:solidFill>
                  <a:latin typeface="Arial Narrow"/>
                  <a:ea typeface="Arial Narrow"/>
                  <a:cs typeface="Arial Narrow"/>
                  <a:sym typeface="Arial Narrow"/>
                </a:rPr>
                <a:t>Primer trimestre: 4 casos </a:t>
              </a:r>
              <a:endParaRPr b="1" sz="1050">
                <a:solidFill>
                  <a:schemeClr val="dk1"/>
                </a:solidFill>
                <a:latin typeface="Arial Narrow"/>
                <a:ea typeface="Arial Narrow"/>
                <a:cs typeface="Arial Narrow"/>
                <a:sym typeface="Arial Narrow"/>
              </a:endParaRPr>
            </a:p>
          </p:txBody>
        </p:sp>
        <p:sp>
          <p:nvSpPr>
            <p:cNvPr id="1703" name="Google Shape;1703;p36"/>
            <p:cNvSpPr/>
            <p:nvPr/>
          </p:nvSpPr>
          <p:spPr>
            <a:xfrm>
              <a:off x="1207584" y="206376"/>
              <a:ext cx="231716" cy="271064"/>
            </a:xfrm>
            <a:prstGeom prst="rightArrow">
              <a:avLst>
                <a:gd fmla="val 60000" name="adj1"/>
                <a:gd fmla="val 50000" name="adj2"/>
              </a:avLst>
            </a:prstGeom>
            <a:gradFill>
              <a:gsLst>
                <a:gs pos="0">
                  <a:srgbClr val="C8B2E9"/>
                </a:gs>
                <a:gs pos="35000">
                  <a:srgbClr val="D6CAED"/>
                </a:gs>
                <a:gs pos="100000">
                  <a:srgbClr val="EFE8FA"/>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4" name="Google Shape;1704;p36"/>
            <p:cNvSpPr txBox="1"/>
            <p:nvPr/>
          </p:nvSpPr>
          <p:spPr>
            <a:xfrm>
              <a:off x="1207584" y="260589"/>
              <a:ext cx="162201" cy="162638"/>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1" sz="1200">
                <a:solidFill>
                  <a:schemeClr val="dk1"/>
                </a:solidFill>
                <a:latin typeface="Arial Narrow"/>
                <a:ea typeface="Arial Narrow"/>
                <a:cs typeface="Arial Narrow"/>
                <a:sym typeface="Arial Narrow"/>
              </a:endParaRPr>
            </a:p>
          </p:txBody>
        </p:sp>
        <p:sp>
          <p:nvSpPr>
            <p:cNvPr id="1705" name="Google Shape;1705;p36"/>
            <p:cNvSpPr/>
            <p:nvPr/>
          </p:nvSpPr>
          <p:spPr>
            <a:xfrm>
              <a:off x="1535485" y="0"/>
              <a:ext cx="1093003" cy="683816"/>
            </a:xfrm>
            <a:prstGeom prst="roundRect">
              <a:avLst>
                <a:gd fmla="val 10000" name="adj"/>
              </a:avLst>
            </a:prstGeom>
            <a:gradFill>
              <a:gsLst>
                <a:gs pos="0">
                  <a:srgbClr val="ACA9F4"/>
                </a:gs>
                <a:gs pos="35000">
                  <a:srgbClr val="C6C3F5"/>
                </a:gs>
                <a:gs pos="100000">
                  <a:srgbClr val="E7E7FC"/>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6" name="Google Shape;1706;p36"/>
            <p:cNvSpPr txBox="1"/>
            <p:nvPr/>
          </p:nvSpPr>
          <p:spPr>
            <a:xfrm>
              <a:off x="1555513" y="20028"/>
              <a:ext cx="1052947" cy="643760"/>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None/>
              </a:pPr>
              <a:r>
                <a:rPr b="1" lang="es-ES" sz="1050">
                  <a:solidFill>
                    <a:schemeClr val="dk1"/>
                  </a:solidFill>
                  <a:latin typeface="Arial Narrow"/>
                  <a:ea typeface="Arial Narrow"/>
                  <a:cs typeface="Arial Narrow"/>
                  <a:sym typeface="Arial Narrow"/>
                </a:rPr>
                <a:t>Segundo trimestre: 2 casos</a:t>
              </a:r>
              <a:endParaRPr b="1" sz="1050">
                <a:solidFill>
                  <a:schemeClr val="dk1"/>
                </a:solidFill>
                <a:latin typeface="Arial Narrow"/>
                <a:ea typeface="Arial Narrow"/>
                <a:cs typeface="Arial Narrow"/>
                <a:sym typeface="Arial Narrow"/>
              </a:endParaRPr>
            </a:p>
          </p:txBody>
        </p:sp>
        <p:sp>
          <p:nvSpPr>
            <p:cNvPr id="1707" name="Google Shape;1707;p36"/>
            <p:cNvSpPr/>
            <p:nvPr/>
          </p:nvSpPr>
          <p:spPr>
            <a:xfrm>
              <a:off x="2737790" y="206376"/>
              <a:ext cx="231716" cy="271064"/>
            </a:xfrm>
            <a:prstGeom prst="rightArrow">
              <a:avLst>
                <a:gd fmla="val 60000" name="adj1"/>
                <a:gd fmla="val 50000" name="adj2"/>
              </a:avLst>
            </a:prstGeom>
            <a:gradFill>
              <a:gsLst>
                <a:gs pos="0">
                  <a:srgbClr val="A6B0F8"/>
                </a:gs>
                <a:gs pos="35000">
                  <a:srgbClr val="C2C8F7"/>
                </a:gs>
                <a:gs pos="100000">
                  <a:srgbClr val="E7E7FC"/>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8" name="Google Shape;1708;p36"/>
            <p:cNvSpPr txBox="1"/>
            <p:nvPr/>
          </p:nvSpPr>
          <p:spPr>
            <a:xfrm>
              <a:off x="2737790" y="260589"/>
              <a:ext cx="162201" cy="162638"/>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1" sz="1200">
                <a:solidFill>
                  <a:schemeClr val="dk1"/>
                </a:solidFill>
                <a:latin typeface="Arial Narrow"/>
                <a:ea typeface="Arial Narrow"/>
                <a:cs typeface="Arial Narrow"/>
                <a:sym typeface="Arial Narrow"/>
              </a:endParaRPr>
            </a:p>
          </p:txBody>
        </p:sp>
        <p:sp>
          <p:nvSpPr>
            <p:cNvPr id="1709" name="Google Shape;1709;p36"/>
            <p:cNvSpPr/>
            <p:nvPr/>
          </p:nvSpPr>
          <p:spPr>
            <a:xfrm>
              <a:off x="3065691" y="0"/>
              <a:ext cx="1093003" cy="683816"/>
            </a:xfrm>
            <a:prstGeom prst="roundRect">
              <a:avLst>
                <a:gd fmla="val 10000" name="adj"/>
              </a:avLst>
            </a:prstGeom>
            <a:gradFill>
              <a:gsLst>
                <a:gs pos="0">
                  <a:srgbClr val="A2BDFF"/>
                </a:gs>
                <a:gs pos="35000">
                  <a:srgbClr val="BED0FC"/>
                </a:gs>
                <a:gs pos="100000">
                  <a:srgbClr val="E4EBFF"/>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0" name="Google Shape;1710;p36"/>
            <p:cNvSpPr txBox="1"/>
            <p:nvPr/>
          </p:nvSpPr>
          <p:spPr>
            <a:xfrm>
              <a:off x="3085719" y="20028"/>
              <a:ext cx="1052947" cy="643760"/>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None/>
              </a:pPr>
              <a:r>
                <a:rPr b="1" lang="es-ES" sz="1050">
                  <a:solidFill>
                    <a:schemeClr val="dk1"/>
                  </a:solidFill>
                  <a:latin typeface="Arial Narrow"/>
                  <a:ea typeface="Arial Narrow"/>
                  <a:cs typeface="Arial Narrow"/>
                  <a:sym typeface="Arial Narrow"/>
                </a:rPr>
                <a:t>Tercer trimestre: 0 casos </a:t>
              </a:r>
              <a:endParaRPr b="1" sz="1050">
                <a:solidFill>
                  <a:schemeClr val="dk1"/>
                </a:solidFill>
                <a:latin typeface="Arial Narrow"/>
                <a:ea typeface="Arial Narrow"/>
                <a:cs typeface="Arial Narrow"/>
                <a:sym typeface="Arial Narrow"/>
              </a:endParaRPr>
            </a:p>
          </p:txBody>
        </p:sp>
        <p:sp>
          <p:nvSpPr>
            <p:cNvPr id="1711" name="Google Shape;1711;p36"/>
            <p:cNvSpPr/>
            <p:nvPr/>
          </p:nvSpPr>
          <p:spPr>
            <a:xfrm>
              <a:off x="4267995" y="206376"/>
              <a:ext cx="231716" cy="271064"/>
            </a:xfrm>
            <a:prstGeom prst="rightArrow">
              <a:avLst>
                <a:gd fmla="val 60000" name="adj1"/>
                <a:gd fmla="val 50000" name="adj2"/>
              </a:avLst>
            </a:prstGeom>
            <a:gradFill>
              <a:gsLst>
                <a:gs pos="0">
                  <a:srgbClr val="9CE7FF"/>
                </a:gs>
                <a:gs pos="35000">
                  <a:srgbClr val="B8EEFF"/>
                </a:gs>
                <a:gs pos="100000">
                  <a:srgbClr val="E2F7FF"/>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2" name="Google Shape;1712;p36"/>
            <p:cNvSpPr txBox="1"/>
            <p:nvPr/>
          </p:nvSpPr>
          <p:spPr>
            <a:xfrm>
              <a:off x="4267995" y="260589"/>
              <a:ext cx="162201" cy="162638"/>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1" sz="1200">
                <a:solidFill>
                  <a:schemeClr val="dk1"/>
                </a:solidFill>
                <a:latin typeface="Arial Narrow"/>
                <a:ea typeface="Arial Narrow"/>
                <a:cs typeface="Arial Narrow"/>
                <a:sym typeface="Arial Narrow"/>
              </a:endParaRPr>
            </a:p>
          </p:txBody>
        </p:sp>
        <p:sp>
          <p:nvSpPr>
            <p:cNvPr id="1713" name="Google Shape;1713;p36"/>
            <p:cNvSpPr/>
            <p:nvPr/>
          </p:nvSpPr>
          <p:spPr>
            <a:xfrm>
              <a:off x="4595896" y="0"/>
              <a:ext cx="1093003" cy="683816"/>
            </a:xfrm>
            <a:prstGeom prst="roundRect">
              <a:avLst>
                <a:gd fmla="val 10000" name="adj"/>
              </a:avLst>
            </a:prstGeom>
            <a:gradFill>
              <a:gsLst>
                <a:gs pos="0">
                  <a:srgbClr val="9CE7FF"/>
                </a:gs>
                <a:gs pos="35000">
                  <a:srgbClr val="B8EEFF"/>
                </a:gs>
                <a:gs pos="100000">
                  <a:srgbClr val="E2F7FF"/>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4" name="Google Shape;1714;p36"/>
            <p:cNvSpPr txBox="1"/>
            <p:nvPr/>
          </p:nvSpPr>
          <p:spPr>
            <a:xfrm>
              <a:off x="4615924" y="20028"/>
              <a:ext cx="1052947" cy="643760"/>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None/>
              </a:pPr>
              <a:r>
                <a:t/>
              </a:r>
              <a:endParaRPr b="1" sz="1050">
                <a:solidFill>
                  <a:schemeClr val="dk1"/>
                </a:solidFill>
                <a:latin typeface="Arial Narrow"/>
                <a:ea typeface="Arial Narrow"/>
                <a:cs typeface="Arial Narrow"/>
                <a:sym typeface="Arial Narrow"/>
              </a:endParaRPr>
            </a:p>
            <a:p>
              <a:pPr indent="0" lvl="0" marL="0" marR="0" rtl="0" algn="ctr">
                <a:lnSpc>
                  <a:spcPct val="90000"/>
                </a:lnSpc>
                <a:spcBef>
                  <a:spcPts val="368"/>
                </a:spcBef>
                <a:spcAft>
                  <a:spcPts val="0"/>
                </a:spcAft>
                <a:buNone/>
              </a:pPr>
              <a:r>
                <a:rPr b="1" lang="es-ES" sz="1050">
                  <a:solidFill>
                    <a:schemeClr val="dk1"/>
                  </a:solidFill>
                  <a:latin typeface="Arial Narrow"/>
                  <a:ea typeface="Arial Narrow"/>
                  <a:cs typeface="Arial Narrow"/>
                  <a:sym typeface="Arial Narrow"/>
                </a:rPr>
                <a:t>Sin control prenatal: 1caso </a:t>
              </a:r>
              <a:endParaRPr/>
            </a:p>
            <a:p>
              <a:pPr indent="0" lvl="0" marL="0" marR="0" rtl="0" algn="ctr">
                <a:lnSpc>
                  <a:spcPct val="90000"/>
                </a:lnSpc>
                <a:spcBef>
                  <a:spcPts val="368"/>
                </a:spcBef>
                <a:spcAft>
                  <a:spcPts val="0"/>
                </a:spcAft>
                <a:buNone/>
              </a:pPr>
              <a:r>
                <a:rPr b="1" lang="es-ES" sz="1050">
                  <a:solidFill>
                    <a:schemeClr val="dk1"/>
                  </a:solidFill>
                  <a:latin typeface="Arial Narrow"/>
                  <a:ea typeface="Arial Narrow"/>
                  <a:cs typeface="Arial Narrow"/>
                  <a:sym typeface="Arial Narrow"/>
                </a:rPr>
                <a:t>Sin dato: 1 caso</a:t>
              </a:r>
              <a:endParaRPr b="1" sz="1050">
                <a:solidFill>
                  <a:schemeClr val="dk1"/>
                </a:solidFill>
                <a:latin typeface="Arial Narrow"/>
                <a:ea typeface="Arial Narrow"/>
                <a:cs typeface="Arial Narrow"/>
                <a:sym typeface="Arial Narrow"/>
              </a:endParaRPr>
            </a:p>
          </p:txBody>
        </p:sp>
      </p:grpSp>
      <p:grpSp>
        <p:nvGrpSpPr>
          <p:cNvPr id="1715" name="Google Shape;1715;p36"/>
          <p:cNvGrpSpPr/>
          <p:nvPr/>
        </p:nvGrpSpPr>
        <p:grpSpPr>
          <a:xfrm>
            <a:off x="50" y="7948670"/>
            <a:ext cx="7065799" cy="1015818"/>
            <a:chOff x="2145310" y="5221006"/>
            <a:chExt cx="6785852" cy="1015818"/>
          </a:xfrm>
        </p:grpSpPr>
        <p:grpSp>
          <p:nvGrpSpPr>
            <p:cNvPr id="1716" name="Google Shape;1716;p36"/>
            <p:cNvGrpSpPr/>
            <p:nvPr/>
          </p:nvGrpSpPr>
          <p:grpSpPr>
            <a:xfrm>
              <a:off x="2145310" y="5221006"/>
              <a:ext cx="6785852" cy="1015818"/>
              <a:chOff x="2109481" y="5652225"/>
              <a:chExt cx="6785852" cy="1015818"/>
            </a:xfrm>
          </p:grpSpPr>
          <p:sp>
            <p:nvSpPr>
              <p:cNvPr id="1717" name="Google Shape;1717;p36"/>
              <p:cNvSpPr txBox="1"/>
              <p:nvPr/>
            </p:nvSpPr>
            <p:spPr>
              <a:xfrm>
                <a:off x="3673613" y="5652225"/>
                <a:ext cx="5221720" cy="2539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u="sng">
                    <a:solidFill>
                      <a:schemeClr val="dk1"/>
                    </a:solidFill>
                    <a:latin typeface="Arial Narrow"/>
                    <a:ea typeface="Arial Narrow"/>
                    <a:cs typeface="Arial Narrow"/>
                    <a:sym typeface="Arial Narrow"/>
                  </a:rPr>
                  <a:t>Trimestre de ingreso al control prenatal </a:t>
                </a:r>
                <a:endParaRPr/>
              </a:p>
            </p:txBody>
          </p:sp>
          <p:pic>
            <p:nvPicPr>
              <p:cNvPr id="1718" name="Google Shape;1718;p36"/>
              <p:cNvPicPr preferRelativeResize="0"/>
              <p:nvPr/>
            </p:nvPicPr>
            <p:blipFill rotWithShape="1">
              <a:blip r:embed="rId8">
                <a:alphaModFix/>
              </a:blip>
              <a:srcRect b="0" l="0" r="0" t="0"/>
              <a:stretch/>
            </p:blipFill>
            <p:spPr>
              <a:xfrm>
                <a:off x="2109481" y="5947085"/>
                <a:ext cx="910301" cy="720958"/>
              </a:xfrm>
              <a:prstGeom prst="rect">
                <a:avLst/>
              </a:prstGeom>
              <a:noFill/>
              <a:ln>
                <a:noFill/>
              </a:ln>
            </p:spPr>
          </p:pic>
        </p:grpSp>
        <p:sp>
          <p:nvSpPr>
            <p:cNvPr id="1719" name="Google Shape;1719;p36"/>
            <p:cNvSpPr/>
            <p:nvPr/>
          </p:nvSpPr>
          <p:spPr>
            <a:xfrm>
              <a:off x="3105942" y="5731890"/>
              <a:ext cx="356964" cy="372311"/>
            </a:xfrm>
            <a:prstGeom prst="rightArrow">
              <a:avLst>
                <a:gd fmla="val 50000" name="adj1"/>
                <a:gd fmla="val 50000" name="adj2"/>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id="1720" name="Google Shape;1720;p36"/>
          <p:cNvPicPr preferRelativeResize="0"/>
          <p:nvPr/>
        </p:nvPicPr>
        <p:blipFill rotWithShape="1">
          <a:blip r:embed="rId9">
            <a:alphaModFix/>
          </a:blip>
          <a:srcRect b="0" l="0" r="0" t="0"/>
          <a:stretch/>
        </p:blipFill>
        <p:spPr>
          <a:xfrm>
            <a:off x="-29713" y="-1"/>
            <a:ext cx="2153858" cy="2846793"/>
          </a:xfrm>
          <a:prstGeom prst="rect">
            <a:avLst/>
          </a:prstGeom>
          <a:noFill/>
          <a:ln>
            <a:noFill/>
          </a:ln>
        </p:spPr>
      </p:pic>
      <p:sp>
        <p:nvSpPr>
          <p:cNvPr id="1721" name="Google Shape;1721;p36"/>
          <p:cNvSpPr txBox="1"/>
          <p:nvPr/>
        </p:nvSpPr>
        <p:spPr>
          <a:xfrm>
            <a:off x="-104131" y="139462"/>
            <a:ext cx="2208885" cy="954107"/>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Clr>
                <a:srgbClr val="C00000"/>
              </a:buClr>
              <a:buSzPts val="1400"/>
              <a:buFont typeface="Arial Narrow"/>
              <a:buNone/>
            </a:pPr>
            <a:r>
              <a:rPr b="1" lang="es-ES" sz="1400">
                <a:solidFill>
                  <a:srgbClr val="C00000"/>
                </a:solidFill>
                <a:latin typeface="Arial Narrow"/>
                <a:ea typeface="Arial Narrow"/>
                <a:cs typeface="Arial Narrow"/>
                <a:sym typeface="Arial Narrow"/>
              </a:rPr>
              <a:t>Gestantes con diagnóstico de Hepatitis B y Trasmisión Materno Infantil TMI de la Hepatitis B. </a:t>
            </a:r>
            <a:endParaRPr/>
          </a:p>
        </p:txBody>
      </p:sp>
      <p:sp>
        <p:nvSpPr>
          <p:cNvPr id="1722" name="Google Shape;1722;p36"/>
          <p:cNvSpPr txBox="1"/>
          <p:nvPr/>
        </p:nvSpPr>
        <p:spPr>
          <a:xfrm>
            <a:off x="-44333" y="2524097"/>
            <a:ext cx="218309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10- 2022</a:t>
            </a:r>
            <a:endParaRPr b="1" sz="1200">
              <a:solidFill>
                <a:schemeClr val="dk1"/>
              </a:solidFill>
              <a:latin typeface="Arial Narrow"/>
              <a:ea typeface="Arial Narrow"/>
              <a:cs typeface="Arial Narrow"/>
              <a:sym typeface="Arial Narrow"/>
            </a:endParaRPr>
          </a:p>
        </p:txBody>
      </p:sp>
      <p:cxnSp>
        <p:nvCxnSpPr>
          <p:cNvPr id="1723" name="Google Shape;1723;p36"/>
          <p:cNvCxnSpPr/>
          <p:nvPr/>
        </p:nvCxnSpPr>
        <p:spPr>
          <a:xfrm rot="10800000">
            <a:off x="2432987" y="3059832"/>
            <a:ext cx="4392972" cy="7026"/>
          </a:xfrm>
          <a:prstGeom prst="straightConnector1">
            <a:avLst/>
          </a:prstGeom>
          <a:noFill/>
          <a:ln cap="flat" cmpd="sng" w="9525">
            <a:solidFill>
              <a:srgbClr val="002060"/>
            </a:solidFill>
            <a:prstDash val="solid"/>
            <a:round/>
            <a:headEnd len="sm" w="sm" type="none"/>
            <a:tailEnd len="med" w="med" type="oval"/>
          </a:ln>
        </p:spPr>
      </p:cxnSp>
      <p:pic>
        <p:nvPicPr>
          <p:cNvPr id="1724" name="Google Shape;1724;p36"/>
          <p:cNvPicPr preferRelativeResize="0"/>
          <p:nvPr/>
        </p:nvPicPr>
        <p:blipFill rotWithShape="1">
          <a:blip r:embed="rId7">
            <a:alphaModFix/>
          </a:blip>
          <a:srcRect b="0" l="0" r="0" t="0"/>
          <a:stretch/>
        </p:blipFill>
        <p:spPr>
          <a:xfrm>
            <a:off x="4295050" y="3671008"/>
            <a:ext cx="694975" cy="599336"/>
          </a:xfrm>
          <a:prstGeom prst="rect">
            <a:avLst/>
          </a:prstGeom>
          <a:noFill/>
          <a:ln>
            <a:noFill/>
          </a:ln>
        </p:spPr>
      </p:pic>
      <p:pic>
        <p:nvPicPr>
          <p:cNvPr id="1725" name="Google Shape;1725;p36"/>
          <p:cNvPicPr preferRelativeResize="0"/>
          <p:nvPr/>
        </p:nvPicPr>
        <p:blipFill rotWithShape="1">
          <a:blip r:embed="rId10">
            <a:alphaModFix/>
          </a:blip>
          <a:srcRect b="0" l="0" r="0" t="0"/>
          <a:stretch/>
        </p:blipFill>
        <p:spPr>
          <a:xfrm>
            <a:off x="2158944" y="425768"/>
            <a:ext cx="5041906" cy="2492719"/>
          </a:xfrm>
          <a:prstGeom prst="rect">
            <a:avLst/>
          </a:prstGeom>
          <a:noFill/>
          <a:ln>
            <a:noFill/>
          </a:ln>
        </p:spPr>
      </p:pic>
      <p:sp>
        <p:nvSpPr>
          <p:cNvPr id="1726" name="Google Shape;1726;p36"/>
          <p:cNvSpPr txBox="1"/>
          <p:nvPr/>
        </p:nvSpPr>
        <p:spPr>
          <a:xfrm>
            <a:off x="5386682" y="3203848"/>
            <a:ext cx="1620605" cy="30777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u="sng">
                <a:solidFill>
                  <a:schemeClr val="dk1"/>
                </a:solidFill>
                <a:latin typeface="Arial Narrow"/>
                <a:ea typeface="Arial Narrow"/>
                <a:cs typeface="Arial Narrow"/>
                <a:sym typeface="Arial Narrow"/>
              </a:rPr>
              <a:t>Afiliación al SGSS</a:t>
            </a:r>
            <a:endParaRPr b="1" sz="1400" u="sng">
              <a:solidFill>
                <a:schemeClr val="dk1"/>
              </a:solidFill>
              <a:latin typeface="Arial Narrow"/>
              <a:ea typeface="Arial Narrow"/>
              <a:cs typeface="Arial Narrow"/>
              <a:sym typeface="Arial Narrow"/>
            </a:endParaRPr>
          </a:p>
        </p:txBody>
      </p:sp>
      <p:sp>
        <p:nvSpPr>
          <p:cNvPr id="1727" name="Google Shape;1727;p36"/>
          <p:cNvSpPr txBox="1"/>
          <p:nvPr/>
        </p:nvSpPr>
        <p:spPr>
          <a:xfrm>
            <a:off x="459121" y="6016953"/>
            <a:ext cx="6366838"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u="sng">
                <a:solidFill>
                  <a:schemeClr val="dk1"/>
                </a:solidFill>
                <a:latin typeface="Arial Narrow"/>
                <a:ea typeface="Arial Narrow"/>
                <a:cs typeface="Arial Narrow"/>
                <a:sym typeface="Arial Narrow"/>
              </a:rPr>
              <a:t>Razón de prevalencia de gestantes con hepatitis B</a:t>
            </a:r>
            <a:r>
              <a:rPr b="1" lang="es-ES" sz="1400">
                <a:solidFill>
                  <a:schemeClr val="dk1"/>
                </a:solidFill>
                <a:latin typeface="Arial Narrow"/>
                <a:ea typeface="Arial Narrow"/>
                <a:cs typeface="Arial Narrow"/>
                <a:sym typeface="Arial Narrow"/>
              </a:rPr>
              <a:t>:  0,4  por mil nacidos vivos</a:t>
            </a:r>
            <a:endParaRPr b="1" sz="1400">
              <a:solidFill>
                <a:schemeClr val="dk1"/>
              </a:solidFill>
              <a:latin typeface="Arial Narrow"/>
              <a:ea typeface="Arial Narrow"/>
              <a:cs typeface="Arial Narrow"/>
              <a:sym typeface="Arial Narrow"/>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1" name="Shape 1731"/>
        <p:cNvGrpSpPr/>
        <p:nvPr/>
      </p:nvGrpSpPr>
      <p:grpSpPr>
        <a:xfrm>
          <a:off x="0" y="0"/>
          <a:ext cx="0" cy="0"/>
          <a:chOff x="0" y="0"/>
          <a:chExt cx="0" cy="0"/>
        </a:xfrm>
      </p:grpSpPr>
      <p:pic>
        <p:nvPicPr>
          <p:cNvPr id="1732" name="Google Shape;1732;p37"/>
          <p:cNvPicPr preferRelativeResize="0"/>
          <p:nvPr/>
        </p:nvPicPr>
        <p:blipFill rotWithShape="1">
          <a:blip r:embed="rId3">
            <a:alphaModFix/>
          </a:blip>
          <a:srcRect b="0" l="0" r="0" t="0"/>
          <a:stretch/>
        </p:blipFill>
        <p:spPr>
          <a:xfrm>
            <a:off x="-628" y="-756"/>
            <a:ext cx="2159959" cy="3492635"/>
          </a:xfrm>
          <a:prstGeom prst="rect">
            <a:avLst/>
          </a:prstGeom>
          <a:noFill/>
          <a:ln>
            <a:noFill/>
          </a:ln>
        </p:spPr>
      </p:pic>
      <p:pic>
        <p:nvPicPr>
          <p:cNvPr id="1733" name="Google Shape;1733;p37"/>
          <p:cNvPicPr preferRelativeResize="0"/>
          <p:nvPr/>
        </p:nvPicPr>
        <p:blipFill rotWithShape="1">
          <a:blip r:embed="rId4">
            <a:alphaModFix/>
          </a:blip>
          <a:srcRect b="0" l="0" r="0" t="51431"/>
          <a:stretch/>
        </p:blipFill>
        <p:spPr>
          <a:xfrm>
            <a:off x="23413" y="4597101"/>
            <a:ext cx="2180731" cy="2666962"/>
          </a:xfrm>
          <a:prstGeom prst="rect">
            <a:avLst/>
          </a:prstGeom>
          <a:noFill/>
          <a:ln>
            <a:noFill/>
          </a:ln>
        </p:spPr>
      </p:pic>
      <p:sp>
        <p:nvSpPr>
          <p:cNvPr id="1734" name="Google Shape;1734;p37"/>
          <p:cNvSpPr txBox="1"/>
          <p:nvPr/>
        </p:nvSpPr>
        <p:spPr>
          <a:xfrm>
            <a:off x="-14017" y="3180550"/>
            <a:ext cx="222090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10 - 2022</a:t>
            </a:r>
            <a:endParaRPr/>
          </a:p>
        </p:txBody>
      </p:sp>
      <p:sp>
        <p:nvSpPr>
          <p:cNvPr id="1735" name="Google Shape;1735;p37"/>
          <p:cNvSpPr/>
          <p:nvPr/>
        </p:nvSpPr>
        <p:spPr>
          <a:xfrm>
            <a:off x="2268854" y="3598903"/>
            <a:ext cx="4946011"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a:ea typeface="Arial"/>
                <a:cs typeface="Arial"/>
                <a:sym typeface="Arial"/>
              </a:rPr>
              <a:t>Fuente: SIVIGILA. Secretaria de Salud de Medellín.</a:t>
            </a:r>
            <a:endParaRPr/>
          </a:p>
          <a:p>
            <a:pPr indent="0" lvl="0" marL="0" marR="0" rtl="0" algn="just">
              <a:spcBef>
                <a:spcPts val="0"/>
              </a:spcBef>
              <a:spcAft>
                <a:spcPts val="0"/>
              </a:spcAft>
              <a:buNone/>
            </a:pPr>
            <a:r>
              <a:rPr lang="es-ES" sz="700">
                <a:solidFill>
                  <a:schemeClr val="dk1"/>
                </a:solidFill>
                <a:latin typeface="Arial"/>
                <a:ea typeface="Arial"/>
                <a:cs typeface="Arial"/>
                <a:sym typeface="Arial"/>
              </a:rPr>
              <a:t>Figura 1. Canal endémico de las violencias. Medellín, a Periodo epidemiológico 10  acumulado  de 2022. </a:t>
            </a:r>
            <a:endParaRPr/>
          </a:p>
        </p:txBody>
      </p:sp>
      <p:grpSp>
        <p:nvGrpSpPr>
          <p:cNvPr id="1736" name="Google Shape;1736;p37"/>
          <p:cNvGrpSpPr/>
          <p:nvPr/>
        </p:nvGrpSpPr>
        <p:grpSpPr>
          <a:xfrm>
            <a:off x="204943" y="5792409"/>
            <a:ext cx="1892650" cy="488476"/>
            <a:chOff x="2397524" y="3379972"/>
            <a:chExt cx="4508500" cy="904875"/>
          </a:xfrm>
        </p:grpSpPr>
        <p:pic>
          <p:nvPicPr>
            <p:cNvPr id="1737" name="Google Shape;1737;p37"/>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1738" name="Google Shape;1738;p37"/>
            <p:cNvSpPr txBox="1"/>
            <p:nvPr/>
          </p:nvSpPr>
          <p:spPr>
            <a:xfrm>
              <a:off x="3213823" y="3478755"/>
              <a:ext cx="1906762" cy="68416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chemeClr val="dk1"/>
                  </a:solidFill>
                  <a:latin typeface="Arial Narrow"/>
                  <a:ea typeface="Arial Narrow"/>
                  <a:cs typeface="Arial Narrow"/>
                  <a:sym typeface="Arial Narrow"/>
                </a:rPr>
                <a:t>734</a:t>
              </a:r>
              <a:endParaRPr/>
            </a:p>
          </p:txBody>
        </p:sp>
      </p:grpSp>
      <p:sp>
        <p:nvSpPr>
          <p:cNvPr id="1739" name="Google Shape;1739;p37"/>
          <p:cNvSpPr txBox="1"/>
          <p:nvPr/>
        </p:nvSpPr>
        <p:spPr>
          <a:xfrm>
            <a:off x="9231" y="6271096"/>
            <a:ext cx="2194913"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La variación porcentual con respecto al mismo periodo del año anterior aumento en un 42,8%</a:t>
            </a:r>
            <a:endParaRPr/>
          </a:p>
        </p:txBody>
      </p:sp>
      <p:sp>
        <p:nvSpPr>
          <p:cNvPr id="1740" name="Google Shape;1740;p37"/>
          <p:cNvSpPr/>
          <p:nvPr/>
        </p:nvSpPr>
        <p:spPr>
          <a:xfrm>
            <a:off x="2174917" y="7417660"/>
            <a:ext cx="4946011"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a:ea typeface="Arial"/>
                <a:cs typeface="Arial"/>
                <a:sym typeface="Arial"/>
              </a:rPr>
              <a:t>Fuente  SIVIGILA. Secretaria de Salud de Medellín.</a:t>
            </a:r>
            <a:endParaRPr/>
          </a:p>
          <a:p>
            <a:pPr indent="0" lvl="0" marL="0" marR="0" rtl="0" algn="l">
              <a:spcBef>
                <a:spcPts val="0"/>
              </a:spcBef>
              <a:spcAft>
                <a:spcPts val="0"/>
              </a:spcAft>
              <a:buNone/>
            </a:pPr>
            <a:r>
              <a:rPr lang="es-ES" sz="700">
                <a:solidFill>
                  <a:schemeClr val="dk1"/>
                </a:solidFill>
                <a:latin typeface="Arial"/>
                <a:ea typeface="Arial"/>
                <a:cs typeface="Arial"/>
                <a:sym typeface="Arial"/>
              </a:rPr>
              <a:t>Figura 2. Comportamiento de las violencias. Medellín, a Periodo epidemiológico 10 acumulado de 2018-2022. </a:t>
            </a:r>
            <a:endParaRPr/>
          </a:p>
        </p:txBody>
      </p:sp>
      <p:grpSp>
        <p:nvGrpSpPr>
          <p:cNvPr id="1741" name="Google Shape;1741;p37"/>
          <p:cNvGrpSpPr/>
          <p:nvPr/>
        </p:nvGrpSpPr>
        <p:grpSpPr>
          <a:xfrm>
            <a:off x="2448322" y="74775"/>
            <a:ext cx="3446504" cy="276999"/>
            <a:chOff x="2448322" y="74775"/>
            <a:chExt cx="3446504" cy="276999"/>
          </a:xfrm>
        </p:grpSpPr>
        <p:sp>
          <p:nvSpPr>
            <p:cNvPr id="1742" name="Google Shape;1742;p37"/>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743" name="Google Shape;1743;p37"/>
            <p:cNvCxnSpPr>
              <a:stCxn id="1742"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744" name="Google Shape;1744;p37"/>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a:p>
          </p:txBody>
        </p:sp>
      </p:grpSp>
      <p:sp>
        <p:nvSpPr>
          <p:cNvPr id="1745" name="Google Shape;1745;p37"/>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37</a:t>
            </a:r>
            <a:endParaRPr/>
          </a:p>
        </p:txBody>
      </p:sp>
      <p:sp>
        <p:nvSpPr>
          <p:cNvPr id="1746" name="Google Shape;1746;p37"/>
          <p:cNvSpPr txBox="1"/>
          <p:nvPr>
            <p:ph type="ctrTitle"/>
          </p:nvPr>
        </p:nvSpPr>
        <p:spPr>
          <a:xfrm>
            <a:off x="23413" y="-27471"/>
            <a:ext cx="2208885" cy="1400383"/>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000"/>
              <a:buFont typeface="Arial Narrow"/>
              <a:buNone/>
            </a:pPr>
            <a:r>
              <a:rPr b="1" lang="es-ES" sz="2000">
                <a:solidFill>
                  <a:srgbClr val="C00000"/>
                </a:solidFill>
                <a:latin typeface="Arial Narrow"/>
                <a:ea typeface="Arial Narrow"/>
                <a:cs typeface="Arial Narrow"/>
                <a:sym typeface="Arial Narrow"/>
              </a:rPr>
              <a:t>Violencia de género, intrafamiliar y ataques con agentes químicos</a:t>
            </a:r>
            <a:r>
              <a:rPr b="1" lang="es-ES" sz="2500">
                <a:solidFill>
                  <a:srgbClr val="C00000"/>
                </a:solidFill>
                <a:latin typeface="Arial Narrow"/>
                <a:ea typeface="Arial Narrow"/>
                <a:cs typeface="Arial Narrow"/>
                <a:sym typeface="Arial Narrow"/>
              </a:rPr>
              <a:t>. </a:t>
            </a:r>
            <a:endParaRPr/>
          </a:p>
        </p:txBody>
      </p:sp>
      <p:graphicFrame>
        <p:nvGraphicFramePr>
          <p:cNvPr id="1747" name="Google Shape;1747;p37"/>
          <p:cNvGraphicFramePr/>
          <p:nvPr/>
        </p:nvGraphicFramePr>
        <p:xfrm>
          <a:off x="2230928" y="370580"/>
          <a:ext cx="4983937" cy="3095993"/>
        </p:xfrm>
        <a:graphic>
          <a:graphicData uri="http://schemas.openxmlformats.org/drawingml/2006/chart">
            <c:chart r:id="rId6"/>
          </a:graphicData>
        </a:graphic>
      </p:graphicFrame>
      <p:graphicFrame>
        <p:nvGraphicFramePr>
          <p:cNvPr id="1748" name="Google Shape;1748;p37"/>
          <p:cNvGraphicFramePr/>
          <p:nvPr/>
        </p:nvGraphicFramePr>
        <p:xfrm>
          <a:off x="2230929" y="4567291"/>
          <a:ext cx="4890000" cy="2926220"/>
        </p:xfrm>
        <a:graphic>
          <a:graphicData uri="http://schemas.openxmlformats.org/drawingml/2006/chart">
            <c:chart r:id="rId7"/>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2" name="Shape 1752"/>
        <p:cNvGrpSpPr/>
        <p:nvPr/>
      </p:nvGrpSpPr>
      <p:grpSpPr>
        <a:xfrm>
          <a:off x="0" y="0"/>
          <a:ext cx="0" cy="0"/>
          <a:chOff x="0" y="0"/>
          <a:chExt cx="0" cy="0"/>
        </a:xfrm>
      </p:grpSpPr>
      <p:sp>
        <p:nvSpPr>
          <p:cNvPr id="1753" name="Google Shape;1753;p38"/>
          <p:cNvSpPr/>
          <p:nvPr/>
        </p:nvSpPr>
        <p:spPr>
          <a:xfrm>
            <a:off x="-8797" y="0"/>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754" name="Google Shape;1754;p38"/>
          <p:cNvGrpSpPr/>
          <p:nvPr/>
        </p:nvGrpSpPr>
        <p:grpSpPr>
          <a:xfrm>
            <a:off x="268607" y="127176"/>
            <a:ext cx="3446504" cy="276999"/>
            <a:chOff x="2448322" y="74775"/>
            <a:chExt cx="3446504" cy="276999"/>
          </a:xfrm>
        </p:grpSpPr>
        <p:sp>
          <p:nvSpPr>
            <p:cNvPr id="1755" name="Google Shape;1755;p38"/>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756" name="Google Shape;1756;p38"/>
            <p:cNvCxnSpPr>
              <a:stCxn id="1755"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757" name="Google Shape;1757;p38"/>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por territorio</a:t>
              </a:r>
              <a:endParaRPr/>
            </a:p>
          </p:txBody>
        </p:sp>
      </p:grpSp>
      <p:sp>
        <p:nvSpPr>
          <p:cNvPr id="1758" name="Google Shape;1758;p38"/>
          <p:cNvSpPr/>
          <p:nvPr/>
        </p:nvSpPr>
        <p:spPr>
          <a:xfrm>
            <a:off x="-8797" y="5669074"/>
            <a:ext cx="7200900" cy="404175"/>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759" name="Google Shape;1759;p38"/>
          <p:cNvGrpSpPr/>
          <p:nvPr/>
        </p:nvGrpSpPr>
        <p:grpSpPr>
          <a:xfrm>
            <a:off x="268607" y="5717420"/>
            <a:ext cx="3446504" cy="276999"/>
            <a:chOff x="2448322" y="74775"/>
            <a:chExt cx="3446504" cy="276999"/>
          </a:xfrm>
        </p:grpSpPr>
        <p:sp>
          <p:nvSpPr>
            <p:cNvPr id="1760" name="Google Shape;1760;p38"/>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761" name="Google Shape;1761;p38"/>
            <p:cNvCxnSpPr>
              <a:stCxn id="1760"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762" name="Google Shape;1762;p38"/>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variables de interés</a:t>
              </a:r>
              <a:endParaRPr/>
            </a:p>
          </p:txBody>
        </p:sp>
      </p:grpSp>
      <p:sp>
        <p:nvSpPr>
          <p:cNvPr id="1763" name="Google Shape;1763;p38"/>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38</a:t>
            </a:r>
            <a:endParaRPr/>
          </a:p>
        </p:txBody>
      </p:sp>
      <p:grpSp>
        <p:nvGrpSpPr>
          <p:cNvPr id="1764" name="Google Shape;1764;p38"/>
          <p:cNvGrpSpPr/>
          <p:nvPr/>
        </p:nvGrpSpPr>
        <p:grpSpPr>
          <a:xfrm>
            <a:off x="81902" y="6897132"/>
            <a:ext cx="808178" cy="1628596"/>
            <a:chOff x="1064080" y="553075"/>
            <a:chExt cx="808178" cy="1628596"/>
          </a:xfrm>
        </p:grpSpPr>
        <p:pic>
          <p:nvPicPr>
            <p:cNvPr id="1765" name="Google Shape;1765;p38"/>
            <p:cNvPicPr preferRelativeResize="0"/>
            <p:nvPr/>
          </p:nvPicPr>
          <p:blipFill rotWithShape="1">
            <a:blip r:embed="rId3">
              <a:alphaModFix/>
            </a:blip>
            <a:srcRect b="0" l="0" r="84474" t="10614"/>
            <a:stretch/>
          </p:blipFill>
          <p:spPr>
            <a:xfrm>
              <a:off x="1131620" y="553075"/>
              <a:ext cx="737696" cy="720656"/>
            </a:xfrm>
            <a:prstGeom prst="rect">
              <a:avLst/>
            </a:prstGeom>
            <a:noFill/>
            <a:ln>
              <a:noFill/>
            </a:ln>
          </p:spPr>
        </p:pic>
        <p:sp>
          <p:nvSpPr>
            <p:cNvPr id="1766" name="Google Shape;1766;p38"/>
            <p:cNvSpPr/>
            <p:nvPr/>
          </p:nvSpPr>
          <p:spPr>
            <a:xfrm>
              <a:off x="1064080" y="1520368"/>
              <a:ext cx="791271"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17,6%</a:t>
              </a:r>
              <a:endParaRPr/>
            </a:p>
          </p:txBody>
        </p:sp>
        <p:sp>
          <p:nvSpPr>
            <p:cNvPr id="1767" name="Google Shape;1767;p38"/>
            <p:cNvSpPr/>
            <p:nvPr/>
          </p:nvSpPr>
          <p:spPr>
            <a:xfrm>
              <a:off x="1068833" y="1243369"/>
              <a:ext cx="80342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b="1" sz="1200" u="sng">
                <a:solidFill>
                  <a:srgbClr val="000000"/>
                </a:solidFill>
                <a:latin typeface="Arial Narrow"/>
                <a:ea typeface="Arial Narrow"/>
                <a:cs typeface="Arial Narrow"/>
                <a:sym typeface="Arial Narrow"/>
              </a:endParaRPr>
            </a:p>
          </p:txBody>
        </p:sp>
        <p:sp>
          <p:nvSpPr>
            <p:cNvPr id="1768" name="Google Shape;1768;p38"/>
            <p:cNvSpPr/>
            <p:nvPr/>
          </p:nvSpPr>
          <p:spPr>
            <a:xfrm>
              <a:off x="1064080" y="1904672"/>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59 casos</a:t>
              </a:r>
              <a:endParaRPr sz="1200">
                <a:solidFill>
                  <a:schemeClr val="dk1"/>
                </a:solidFill>
                <a:latin typeface="Calibri"/>
                <a:ea typeface="Calibri"/>
                <a:cs typeface="Calibri"/>
                <a:sym typeface="Calibri"/>
              </a:endParaRPr>
            </a:p>
          </p:txBody>
        </p:sp>
      </p:grpSp>
      <p:grpSp>
        <p:nvGrpSpPr>
          <p:cNvPr id="1769" name="Google Shape;1769;p38"/>
          <p:cNvGrpSpPr/>
          <p:nvPr/>
        </p:nvGrpSpPr>
        <p:grpSpPr>
          <a:xfrm>
            <a:off x="1085280" y="6897132"/>
            <a:ext cx="851515" cy="1596380"/>
            <a:chOff x="1756023" y="1227775"/>
            <a:chExt cx="851515" cy="1596380"/>
          </a:xfrm>
        </p:grpSpPr>
        <p:sp>
          <p:nvSpPr>
            <p:cNvPr id="1770" name="Google Shape;1770;p38"/>
            <p:cNvSpPr/>
            <p:nvPr/>
          </p:nvSpPr>
          <p:spPr>
            <a:xfrm>
              <a:off x="1777835" y="2181420"/>
              <a:ext cx="807884"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82,4%</a:t>
              </a:r>
              <a:endParaRPr/>
            </a:p>
          </p:txBody>
        </p:sp>
        <p:sp>
          <p:nvSpPr>
            <p:cNvPr id="1771" name="Google Shape;1771;p38"/>
            <p:cNvSpPr/>
            <p:nvPr/>
          </p:nvSpPr>
          <p:spPr>
            <a:xfrm>
              <a:off x="1756023" y="1908120"/>
              <a:ext cx="78098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b="1" sz="1200" u="sng">
                <a:solidFill>
                  <a:srgbClr val="000000"/>
                </a:solidFill>
                <a:latin typeface="Arial Narrow"/>
                <a:ea typeface="Arial Narrow"/>
                <a:cs typeface="Arial Narrow"/>
                <a:sym typeface="Arial Narrow"/>
              </a:endParaRPr>
            </a:p>
          </p:txBody>
        </p:sp>
        <p:sp>
          <p:nvSpPr>
            <p:cNvPr id="1772" name="Google Shape;1772;p38"/>
            <p:cNvSpPr/>
            <p:nvPr/>
          </p:nvSpPr>
          <p:spPr>
            <a:xfrm>
              <a:off x="1816937" y="2547156"/>
              <a:ext cx="7906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276 casos</a:t>
              </a:r>
              <a:endParaRPr sz="1200">
                <a:solidFill>
                  <a:schemeClr val="dk1"/>
                </a:solidFill>
                <a:latin typeface="Calibri"/>
                <a:ea typeface="Calibri"/>
                <a:cs typeface="Calibri"/>
                <a:sym typeface="Calibri"/>
              </a:endParaRPr>
            </a:p>
          </p:txBody>
        </p:sp>
        <p:pic>
          <p:nvPicPr>
            <p:cNvPr id="1773" name="Google Shape;1773;p38"/>
            <p:cNvPicPr preferRelativeResize="0"/>
            <p:nvPr/>
          </p:nvPicPr>
          <p:blipFill rotWithShape="1">
            <a:blip r:embed="rId3">
              <a:alphaModFix/>
            </a:blip>
            <a:srcRect b="0" l="29313" r="56038" t="7366"/>
            <a:stretch/>
          </p:blipFill>
          <p:spPr>
            <a:xfrm>
              <a:off x="1782238" y="1227775"/>
              <a:ext cx="696035" cy="748294"/>
            </a:xfrm>
            <a:prstGeom prst="rect">
              <a:avLst/>
            </a:prstGeom>
            <a:noFill/>
            <a:ln>
              <a:noFill/>
            </a:ln>
          </p:spPr>
        </p:pic>
      </p:grpSp>
      <p:grpSp>
        <p:nvGrpSpPr>
          <p:cNvPr id="1774" name="Google Shape;1774;p38"/>
          <p:cNvGrpSpPr/>
          <p:nvPr/>
        </p:nvGrpSpPr>
        <p:grpSpPr>
          <a:xfrm>
            <a:off x="2065611" y="6898504"/>
            <a:ext cx="1152880" cy="1582804"/>
            <a:chOff x="3115290" y="1227775"/>
            <a:chExt cx="1152880" cy="1582804"/>
          </a:xfrm>
        </p:grpSpPr>
        <p:grpSp>
          <p:nvGrpSpPr>
            <p:cNvPr id="1775" name="Google Shape;1775;p38"/>
            <p:cNvGrpSpPr/>
            <p:nvPr/>
          </p:nvGrpSpPr>
          <p:grpSpPr>
            <a:xfrm>
              <a:off x="3115290" y="1951748"/>
              <a:ext cx="1152880" cy="858831"/>
              <a:chOff x="3744466" y="1301912"/>
              <a:chExt cx="1152880" cy="858831"/>
            </a:xfrm>
          </p:grpSpPr>
          <p:sp>
            <p:nvSpPr>
              <p:cNvPr id="1776" name="Google Shape;1776;p38"/>
              <p:cNvSpPr/>
              <p:nvPr/>
            </p:nvSpPr>
            <p:spPr>
              <a:xfrm>
                <a:off x="3912519" y="1553220"/>
                <a:ext cx="740068"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1,4%</a:t>
                </a:r>
                <a:endParaRPr/>
              </a:p>
            </p:txBody>
          </p:sp>
          <p:sp>
            <p:nvSpPr>
              <p:cNvPr id="1777" name="Google Shape;1777;p38"/>
              <p:cNvSpPr/>
              <p:nvPr/>
            </p:nvSpPr>
            <p:spPr>
              <a:xfrm>
                <a:off x="3744466" y="1301912"/>
                <a:ext cx="115288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Afrocolombiano</a:t>
                </a:r>
                <a:endParaRPr b="1" sz="1200" u="sng">
                  <a:solidFill>
                    <a:srgbClr val="000000"/>
                  </a:solidFill>
                  <a:latin typeface="Arial Narrow"/>
                  <a:ea typeface="Arial Narrow"/>
                  <a:cs typeface="Arial Narrow"/>
                  <a:sym typeface="Arial Narrow"/>
                </a:endParaRPr>
              </a:p>
            </p:txBody>
          </p:sp>
          <p:sp>
            <p:nvSpPr>
              <p:cNvPr id="1778" name="Google Shape;1778;p38"/>
              <p:cNvSpPr/>
              <p:nvPr/>
            </p:nvSpPr>
            <p:spPr>
              <a:xfrm>
                <a:off x="3957784" y="1883744"/>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5 casos</a:t>
                </a:r>
                <a:endParaRPr sz="1200">
                  <a:solidFill>
                    <a:schemeClr val="dk1"/>
                  </a:solidFill>
                  <a:latin typeface="Calibri"/>
                  <a:ea typeface="Calibri"/>
                  <a:cs typeface="Calibri"/>
                  <a:sym typeface="Calibri"/>
                </a:endParaRPr>
              </a:p>
            </p:txBody>
          </p:sp>
        </p:grpSp>
        <p:pic>
          <p:nvPicPr>
            <p:cNvPr id="1779" name="Google Shape;1779;p38"/>
            <p:cNvPicPr preferRelativeResize="0"/>
            <p:nvPr/>
          </p:nvPicPr>
          <p:blipFill rotWithShape="1">
            <a:blip r:embed="rId3">
              <a:alphaModFix/>
            </a:blip>
            <a:srcRect b="0" l="59057" r="25145" t="8806"/>
            <a:stretch/>
          </p:blipFill>
          <p:spPr>
            <a:xfrm>
              <a:off x="3328608" y="1227775"/>
              <a:ext cx="750627" cy="775969"/>
            </a:xfrm>
            <a:prstGeom prst="rect">
              <a:avLst/>
            </a:prstGeom>
            <a:noFill/>
            <a:ln>
              <a:noFill/>
            </a:ln>
          </p:spPr>
        </p:pic>
      </p:grpSp>
      <p:grpSp>
        <p:nvGrpSpPr>
          <p:cNvPr id="1780" name="Google Shape;1780;p38"/>
          <p:cNvGrpSpPr/>
          <p:nvPr/>
        </p:nvGrpSpPr>
        <p:grpSpPr>
          <a:xfrm>
            <a:off x="3190443" y="6910780"/>
            <a:ext cx="740068" cy="1574421"/>
            <a:chOff x="4615870" y="1227775"/>
            <a:chExt cx="740068" cy="1574421"/>
          </a:xfrm>
        </p:grpSpPr>
        <p:grpSp>
          <p:nvGrpSpPr>
            <p:cNvPr id="1781" name="Google Shape;1781;p38"/>
            <p:cNvGrpSpPr/>
            <p:nvPr/>
          </p:nvGrpSpPr>
          <p:grpSpPr>
            <a:xfrm>
              <a:off x="4615870" y="1922272"/>
              <a:ext cx="740068" cy="879924"/>
              <a:chOff x="5245046" y="1274868"/>
              <a:chExt cx="740068" cy="879924"/>
            </a:xfrm>
          </p:grpSpPr>
          <p:sp>
            <p:nvSpPr>
              <p:cNvPr id="1782" name="Google Shape;1782;p38"/>
              <p:cNvSpPr/>
              <p:nvPr/>
            </p:nvSpPr>
            <p:spPr>
              <a:xfrm>
                <a:off x="5245046" y="1561312"/>
                <a:ext cx="740068"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0,0%</a:t>
                </a:r>
                <a:endParaRPr/>
              </a:p>
            </p:txBody>
          </p:sp>
          <p:sp>
            <p:nvSpPr>
              <p:cNvPr id="1783" name="Google Shape;1783;p38"/>
              <p:cNvSpPr/>
              <p:nvPr/>
            </p:nvSpPr>
            <p:spPr>
              <a:xfrm>
                <a:off x="5272675" y="1274868"/>
                <a:ext cx="61908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rgbClr val="000000"/>
                    </a:solidFill>
                    <a:latin typeface="Arial Narrow"/>
                    <a:ea typeface="Arial Narrow"/>
                    <a:cs typeface="Arial Narrow"/>
                    <a:sym typeface="Arial Narrow"/>
                  </a:rPr>
                  <a:t>Gitano </a:t>
                </a:r>
                <a:endParaRPr/>
              </a:p>
            </p:txBody>
          </p:sp>
          <p:sp>
            <p:nvSpPr>
              <p:cNvPr id="1784" name="Google Shape;1784;p38"/>
              <p:cNvSpPr/>
              <p:nvPr/>
            </p:nvSpPr>
            <p:spPr>
              <a:xfrm>
                <a:off x="5286277" y="1877793"/>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0 casos</a:t>
                </a:r>
                <a:endParaRPr sz="1200">
                  <a:solidFill>
                    <a:schemeClr val="dk1"/>
                  </a:solidFill>
                  <a:latin typeface="Calibri"/>
                  <a:ea typeface="Calibri"/>
                  <a:cs typeface="Calibri"/>
                  <a:sym typeface="Calibri"/>
                </a:endParaRPr>
              </a:p>
            </p:txBody>
          </p:sp>
        </p:grpSp>
        <p:pic>
          <p:nvPicPr>
            <p:cNvPr id="1785" name="Google Shape;1785;p38"/>
            <p:cNvPicPr preferRelativeResize="0"/>
            <p:nvPr/>
          </p:nvPicPr>
          <p:blipFill rotWithShape="1">
            <a:blip r:embed="rId3">
              <a:alphaModFix/>
            </a:blip>
            <a:srcRect b="0" l="86761" r="0" t="0"/>
            <a:stretch/>
          </p:blipFill>
          <p:spPr>
            <a:xfrm>
              <a:off x="4668287" y="1227775"/>
              <a:ext cx="629046" cy="784558"/>
            </a:xfrm>
            <a:prstGeom prst="rect">
              <a:avLst/>
            </a:prstGeom>
            <a:noFill/>
            <a:ln>
              <a:noFill/>
            </a:ln>
          </p:spPr>
        </p:pic>
      </p:grpSp>
      <p:grpSp>
        <p:nvGrpSpPr>
          <p:cNvPr id="1786" name="Google Shape;1786;p38"/>
          <p:cNvGrpSpPr/>
          <p:nvPr/>
        </p:nvGrpSpPr>
        <p:grpSpPr>
          <a:xfrm>
            <a:off x="4151499" y="6897132"/>
            <a:ext cx="874090" cy="1644841"/>
            <a:chOff x="2507826" y="2454167"/>
            <a:chExt cx="874090" cy="1644841"/>
          </a:xfrm>
        </p:grpSpPr>
        <p:sp>
          <p:nvSpPr>
            <p:cNvPr id="1787" name="Google Shape;1787;p38"/>
            <p:cNvSpPr/>
            <p:nvPr/>
          </p:nvSpPr>
          <p:spPr>
            <a:xfrm>
              <a:off x="2507826" y="3472120"/>
              <a:ext cx="874090" cy="360040"/>
            </a:xfrm>
            <a:prstGeom prst="roundRect">
              <a:avLst>
                <a:gd fmla="val 16667" name="adj"/>
              </a:avLst>
            </a:prstGeom>
            <a:solidFill>
              <a:srgbClr val="CCC0D9"/>
            </a:solidFill>
            <a:ln cap="flat" cmpd="sng" w="25400">
              <a:solidFill>
                <a:srgbClr val="CCC0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3,2%%</a:t>
              </a:r>
              <a:endParaRPr/>
            </a:p>
          </p:txBody>
        </p:sp>
        <p:pic>
          <p:nvPicPr>
            <p:cNvPr id="1788" name="Google Shape;1788;p38"/>
            <p:cNvPicPr preferRelativeResize="0"/>
            <p:nvPr/>
          </p:nvPicPr>
          <p:blipFill rotWithShape="1">
            <a:blip r:embed="rId4">
              <a:alphaModFix/>
            </a:blip>
            <a:srcRect b="0" l="0" r="0" t="0"/>
            <a:stretch/>
          </p:blipFill>
          <p:spPr>
            <a:xfrm>
              <a:off x="2702014" y="2454167"/>
              <a:ext cx="557405" cy="912116"/>
            </a:xfrm>
            <a:prstGeom prst="rect">
              <a:avLst/>
            </a:prstGeom>
            <a:noFill/>
            <a:ln>
              <a:noFill/>
            </a:ln>
          </p:spPr>
        </p:pic>
        <p:sp>
          <p:nvSpPr>
            <p:cNvPr id="1789" name="Google Shape;1789;p38"/>
            <p:cNvSpPr/>
            <p:nvPr/>
          </p:nvSpPr>
          <p:spPr>
            <a:xfrm>
              <a:off x="2558275" y="3203848"/>
              <a:ext cx="740908"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Maternas</a:t>
              </a:r>
              <a:endParaRPr b="1" sz="1200" u="sng">
                <a:solidFill>
                  <a:srgbClr val="000000"/>
                </a:solidFill>
                <a:latin typeface="Arial Narrow"/>
                <a:ea typeface="Arial Narrow"/>
                <a:cs typeface="Arial Narrow"/>
                <a:sym typeface="Arial Narrow"/>
              </a:endParaRPr>
            </a:p>
          </p:txBody>
        </p:sp>
        <p:sp>
          <p:nvSpPr>
            <p:cNvPr id="1790" name="Google Shape;1790;p38"/>
            <p:cNvSpPr/>
            <p:nvPr/>
          </p:nvSpPr>
          <p:spPr>
            <a:xfrm>
              <a:off x="2648170" y="3822009"/>
              <a:ext cx="713144"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11 casos</a:t>
              </a:r>
              <a:endParaRPr sz="1200">
                <a:solidFill>
                  <a:schemeClr val="dk1"/>
                </a:solidFill>
                <a:latin typeface="Calibri"/>
                <a:ea typeface="Calibri"/>
                <a:cs typeface="Calibri"/>
                <a:sym typeface="Calibri"/>
              </a:endParaRPr>
            </a:p>
          </p:txBody>
        </p:sp>
      </p:grpSp>
      <p:grpSp>
        <p:nvGrpSpPr>
          <p:cNvPr id="1791" name="Google Shape;1791;p38"/>
          <p:cNvGrpSpPr/>
          <p:nvPr/>
        </p:nvGrpSpPr>
        <p:grpSpPr>
          <a:xfrm>
            <a:off x="5120492" y="6989168"/>
            <a:ext cx="874090" cy="1519436"/>
            <a:chOff x="3826683" y="2822224"/>
            <a:chExt cx="874090" cy="1519436"/>
          </a:xfrm>
        </p:grpSpPr>
        <p:grpSp>
          <p:nvGrpSpPr>
            <p:cNvPr id="1792" name="Google Shape;1792;p38"/>
            <p:cNvGrpSpPr/>
            <p:nvPr/>
          </p:nvGrpSpPr>
          <p:grpSpPr>
            <a:xfrm>
              <a:off x="3826683" y="3446500"/>
              <a:ext cx="874090" cy="895160"/>
              <a:chOff x="2507826" y="3203848"/>
              <a:chExt cx="874090" cy="895160"/>
            </a:xfrm>
          </p:grpSpPr>
          <p:sp>
            <p:nvSpPr>
              <p:cNvPr id="1793" name="Google Shape;1793;p38"/>
              <p:cNvSpPr/>
              <p:nvPr/>
            </p:nvSpPr>
            <p:spPr>
              <a:xfrm>
                <a:off x="2507826" y="3472120"/>
                <a:ext cx="874090"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2,0%</a:t>
                </a:r>
                <a:endParaRPr/>
              </a:p>
            </p:txBody>
          </p:sp>
          <p:sp>
            <p:nvSpPr>
              <p:cNvPr id="1794" name="Google Shape;1794;p38"/>
              <p:cNvSpPr/>
              <p:nvPr/>
            </p:nvSpPr>
            <p:spPr>
              <a:xfrm>
                <a:off x="2572704" y="3203848"/>
                <a:ext cx="71205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Migrante</a:t>
                </a:r>
                <a:endParaRPr b="1" sz="1200" u="sng">
                  <a:solidFill>
                    <a:srgbClr val="000000"/>
                  </a:solidFill>
                  <a:latin typeface="Arial Narrow"/>
                  <a:ea typeface="Arial Narrow"/>
                  <a:cs typeface="Arial Narrow"/>
                  <a:sym typeface="Arial Narrow"/>
                </a:endParaRPr>
              </a:p>
            </p:txBody>
          </p:sp>
          <p:sp>
            <p:nvSpPr>
              <p:cNvPr id="1795" name="Google Shape;1795;p38"/>
              <p:cNvSpPr/>
              <p:nvPr/>
            </p:nvSpPr>
            <p:spPr>
              <a:xfrm>
                <a:off x="2648170" y="3822009"/>
                <a:ext cx="68480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7  casos</a:t>
                </a:r>
                <a:endParaRPr sz="1200">
                  <a:solidFill>
                    <a:schemeClr val="dk1"/>
                  </a:solidFill>
                  <a:latin typeface="Calibri"/>
                  <a:ea typeface="Calibri"/>
                  <a:cs typeface="Calibri"/>
                  <a:sym typeface="Calibri"/>
                </a:endParaRPr>
              </a:p>
            </p:txBody>
          </p:sp>
        </p:grpSp>
        <p:pic>
          <p:nvPicPr>
            <p:cNvPr id="1796" name="Google Shape;1796;p38"/>
            <p:cNvPicPr preferRelativeResize="0"/>
            <p:nvPr/>
          </p:nvPicPr>
          <p:blipFill rotWithShape="1">
            <a:blip r:embed="rId5">
              <a:alphaModFix/>
            </a:blip>
            <a:srcRect b="0" l="0" r="0" t="0"/>
            <a:stretch/>
          </p:blipFill>
          <p:spPr>
            <a:xfrm>
              <a:off x="3945025" y="2822224"/>
              <a:ext cx="587628" cy="678570"/>
            </a:xfrm>
            <a:prstGeom prst="rect">
              <a:avLst/>
            </a:prstGeom>
            <a:noFill/>
            <a:ln>
              <a:noFill/>
            </a:ln>
          </p:spPr>
        </p:pic>
      </p:grpSp>
      <p:grpSp>
        <p:nvGrpSpPr>
          <p:cNvPr id="1797" name="Google Shape;1797;p38"/>
          <p:cNvGrpSpPr/>
          <p:nvPr/>
        </p:nvGrpSpPr>
        <p:grpSpPr>
          <a:xfrm>
            <a:off x="5988668" y="6897132"/>
            <a:ext cx="1275167" cy="1584176"/>
            <a:chOff x="2084244" y="2767521"/>
            <a:chExt cx="1275167" cy="1584176"/>
          </a:xfrm>
        </p:grpSpPr>
        <p:pic>
          <p:nvPicPr>
            <p:cNvPr id="1798" name="Google Shape;1798;p38"/>
            <p:cNvPicPr preferRelativeResize="0"/>
            <p:nvPr/>
          </p:nvPicPr>
          <p:blipFill rotWithShape="1">
            <a:blip r:embed="rId6">
              <a:alphaModFix/>
            </a:blip>
            <a:srcRect b="0" l="0" r="48966" t="0"/>
            <a:stretch/>
          </p:blipFill>
          <p:spPr>
            <a:xfrm>
              <a:off x="2244412" y="2767521"/>
              <a:ext cx="973905" cy="715634"/>
            </a:xfrm>
            <a:prstGeom prst="rect">
              <a:avLst/>
            </a:prstGeom>
            <a:noFill/>
            <a:ln>
              <a:noFill/>
            </a:ln>
          </p:spPr>
        </p:pic>
        <p:grpSp>
          <p:nvGrpSpPr>
            <p:cNvPr id="1799" name="Google Shape;1799;p38"/>
            <p:cNvGrpSpPr/>
            <p:nvPr/>
          </p:nvGrpSpPr>
          <p:grpSpPr>
            <a:xfrm>
              <a:off x="2084244" y="3329937"/>
              <a:ext cx="1275167" cy="1021760"/>
              <a:chOff x="-184098" y="6956153"/>
              <a:chExt cx="1489900" cy="1021760"/>
            </a:xfrm>
          </p:grpSpPr>
          <p:sp>
            <p:nvSpPr>
              <p:cNvPr id="1800" name="Google Shape;1800;p38"/>
              <p:cNvSpPr txBox="1"/>
              <p:nvPr/>
            </p:nvSpPr>
            <p:spPr>
              <a:xfrm>
                <a:off x="-184098" y="6956153"/>
                <a:ext cx="148990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Privado de la libertad</a:t>
                </a:r>
                <a:endParaRPr/>
              </a:p>
            </p:txBody>
          </p:sp>
          <p:sp>
            <p:nvSpPr>
              <p:cNvPr id="1801" name="Google Shape;1801;p38"/>
              <p:cNvSpPr/>
              <p:nvPr/>
            </p:nvSpPr>
            <p:spPr>
              <a:xfrm>
                <a:off x="-7627" y="7363321"/>
                <a:ext cx="1067227"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0,0%</a:t>
                </a:r>
                <a:endParaRPr/>
              </a:p>
            </p:txBody>
          </p:sp>
          <p:sp>
            <p:nvSpPr>
              <p:cNvPr id="1802" name="Google Shape;1802;p38"/>
              <p:cNvSpPr txBox="1"/>
              <p:nvPr/>
            </p:nvSpPr>
            <p:spPr>
              <a:xfrm>
                <a:off x="-164454" y="7700914"/>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 0 caso</a:t>
                </a:r>
                <a:endParaRPr/>
              </a:p>
            </p:txBody>
          </p:sp>
        </p:grpSp>
      </p:grpSp>
      <p:sp>
        <p:nvSpPr>
          <p:cNvPr id="1803" name="Google Shape;1803;p38"/>
          <p:cNvSpPr txBox="1"/>
          <p:nvPr>
            <p:ph type="ctrTitle"/>
          </p:nvPr>
        </p:nvSpPr>
        <p:spPr>
          <a:xfrm>
            <a:off x="377105" y="6173813"/>
            <a:ext cx="6535714" cy="461665"/>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400"/>
              <a:buFont typeface="Arial Narrow"/>
              <a:buNone/>
            </a:pPr>
            <a:r>
              <a:rPr b="1" lang="es-ES" sz="2400">
                <a:solidFill>
                  <a:srgbClr val="C00000"/>
                </a:solidFill>
                <a:latin typeface="Arial Narrow"/>
                <a:ea typeface="Arial Narrow"/>
                <a:cs typeface="Arial Narrow"/>
                <a:sym typeface="Arial Narrow"/>
              </a:rPr>
              <a:t>Violencia No sexual: 335 Casos 45,6% del total</a:t>
            </a:r>
            <a:endParaRPr/>
          </a:p>
        </p:txBody>
      </p:sp>
      <p:grpSp>
        <p:nvGrpSpPr>
          <p:cNvPr id="1804" name="Google Shape;1804;p38"/>
          <p:cNvGrpSpPr/>
          <p:nvPr/>
        </p:nvGrpSpPr>
        <p:grpSpPr>
          <a:xfrm>
            <a:off x="2183292" y="6548954"/>
            <a:ext cx="1847617" cy="436842"/>
            <a:chOff x="3060727" y="484500"/>
            <a:chExt cx="2369636" cy="436842"/>
          </a:xfrm>
        </p:grpSpPr>
        <p:sp>
          <p:nvSpPr>
            <p:cNvPr id="1805" name="Google Shape;1805;p38"/>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806" name="Google Shape;1806;p38"/>
            <p:cNvSpPr txBox="1"/>
            <p:nvPr/>
          </p:nvSpPr>
          <p:spPr>
            <a:xfrm>
              <a:off x="3600450" y="484500"/>
              <a:ext cx="1477125"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Etnia</a:t>
              </a:r>
              <a:endParaRPr/>
            </a:p>
          </p:txBody>
        </p:sp>
      </p:grpSp>
      <p:grpSp>
        <p:nvGrpSpPr>
          <p:cNvPr id="1807" name="Google Shape;1807;p38"/>
          <p:cNvGrpSpPr/>
          <p:nvPr/>
        </p:nvGrpSpPr>
        <p:grpSpPr>
          <a:xfrm>
            <a:off x="18645" y="6548954"/>
            <a:ext cx="1847617" cy="436842"/>
            <a:chOff x="3054754" y="484500"/>
            <a:chExt cx="2375609" cy="436842"/>
          </a:xfrm>
        </p:grpSpPr>
        <p:sp>
          <p:nvSpPr>
            <p:cNvPr id="1808" name="Google Shape;1808;p38"/>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809" name="Google Shape;1809;p38"/>
            <p:cNvSpPr txBox="1"/>
            <p:nvPr/>
          </p:nvSpPr>
          <p:spPr>
            <a:xfrm>
              <a:off x="3054754" y="484500"/>
              <a:ext cx="2339087"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Sexo</a:t>
              </a:r>
              <a:endParaRPr/>
            </a:p>
          </p:txBody>
        </p:sp>
      </p:grpSp>
      <p:grpSp>
        <p:nvGrpSpPr>
          <p:cNvPr id="1810" name="Google Shape;1810;p38"/>
          <p:cNvGrpSpPr/>
          <p:nvPr/>
        </p:nvGrpSpPr>
        <p:grpSpPr>
          <a:xfrm>
            <a:off x="4363354" y="6587739"/>
            <a:ext cx="2722458" cy="436841"/>
            <a:chOff x="3060727" y="484500"/>
            <a:chExt cx="2369637" cy="436842"/>
          </a:xfrm>
        </p:grpSpPr>
        <p:sp>
          <p:nvSpPr>
            <p:cNvPr id="1811" name="Google Shape;1811;p38"/>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812" name="Google Shape;1812;p38"/>
            <p:cNvSpPr txBox="1"/>
            <p:nvPr/>
          </p:nvSpPr>
          <p:spPr>
            <a:xfrm>
              <a:off x="3060727" y="484500"/>
              <a:ext cx="2369636"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Poblaciones especiales</a:t>
              </a:r>
              <a:endParaRPr/>
            </a:p>
          </p:txBody>
        </p:sp>
      </p:grpSp>
      <p:sp>
        <p:nvSpPr>
          <p:cNvPr id="1813" name="Google Shape;1813;p38"/>
          <p:cNvSpPr/>
          <p:nvPr/>
        </p:nvSpPr>
        <p:spPr>
          <a:xfrm>
            <a:off x="58986" y="5159535"/>
            <a:ext cx="7167158" cy="3539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Figura 3. Mapa temático de proporción de casos para violencia intrafamiliar y de genero. Medellín, a Periodo epidemiológico 10 acumulado  de  2022</a:t>
            </a:r>
            <a:r>
              <a:rPr lang="es-ES" sz="1000">
                <a:solidFill>
                  <a:schemeClr val="dk1"/>
                </a:solidFill>
                <a:latin typeface="Arial Narrow"/>
                <a:ea typeface="Arial Narrow"/>
                <a:cs typeface="Arial Narrow"/>
                <a:sym typeface="Arial Narrow"/>
              </a:rPr>
              <a:t>. </a:t>
            </a:r>
            <a:endParaRPr/>
          </a:p>
        </p:txBody>
      </p:sp>
      <p:pic>
        <p:nvPicPr>
          <p:cNvPr id="1814" name="Google Shape;1814;p38"/>
          <p:cNvPicPr preferRelativeResize="0"/>
          <p:nvPr/>
        </p:nvPicPr>
        <p:blipFill rotWithShape="1">
          <a:blip r:embed="rId7">
            <a:alphaModFix/>
          </a:blip>
          <a:srcRect b="0" l="0" r="0" t="0"/>
          <a:stretch/>
        </p:blipFill>
        <p:spPr>
          <a:xfrm>
            <a:off x="17794" y="537874"/>
            <a:ext cx="7124120" cy="4659406"/>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8" name="Shape 1818"/>
        <p:cNvGrpSpPr/>
        <p:nvPr/>
      </p:nvGrpSpPr>
      <p:grpSpPr>
        <a:xfrm>
          <a:off x="0" y="0"/>
          <a:ext cx="0" cy="0"/>
          <a:chOff x="0" y="0"/>
          <a:chExt cx="0" cy="0"/>
        </a:xfrm>
      </p:grpSpPr>
      <p:sp>
        <p:nvSpPr>
          <p:cNvPr id="1819" name="Google Shape;1819;p39"/>
          <p:cNvSpPr/>
          <p:nvPr/>
        </p:nvSpPr>
        <p:spPr>
          <a:xfrm>
            <a:off x="22943" y="4211960"/>
            <a:ext cx="7200900" cy="375138"/>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820" name="Google Shape;1820;p39"/>
          <p:cNvGrpSpPr/>
          <p:nvPr/>
        </p:nvGrpSpPr>
        <p:grpSpPr>
          <a:xfrm>
            <a:off x="300347" y="4246658"/>
            <a:ext cx="5047355" cy="276999"/>
            <a:chOff x="2448322" y="74775"/>
            <a:chExt cx="5047355" cy="276999"/>
          </a:xfrm>
        </p:grpSpPr>
        <p:sp>
          <p:nvSpPr>
            <p:cNvPr id="1821" name="Google Shape;1821;p39"/>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822" name="Google Shape;1822;p39"/>
            <p:cNvCxnSpPr>
              <a:stCxn id="1821"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823" name="Google Shape;1823;p39"/>
            <p:cNvSpPr txBox="1"/>
            <p:nvPr/>
          </p:nvSpPr>
          <p:spPr>
            <a:xfrm>
              <a:off x="3302537" y="74775"/>
              <a:ext cx="419314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Modalidades de violencia</a:t>
              </a:r>
              <a:endParaRPr b="1" sz="1200">
                <a:solidFill>
                  <a:schemeClr val="dk1"/>
                </a:solidFill>
                <a:latin typeface="Arial Narrow"/>
                <a:ea typeface="Arial Narrow"/>
                <a:cs typeface="Arial Narrow"/>
                <a:sym typeface="Arial Narrow"/>
              </a:endParaRPr>
            </a:p>
          </p:txBody>
        </p:sp>
      </p:grpSp>
      <p:pic>
        <p:nvPicPr>
          <p:cNvPr id="1824" name="Google Shape;1824;p39"/>
          <p:cNvPicPr preferRelativeResize="0"/>
          <p:nvPr/>
        </p:nvPicPr>
        <p:blipFill rotWithShape="1">
          <a:blip r:embed="rId3">
            <a:alphaModFix/>
          </a:blip>
          <a:srcRect b="0" l="0" r="0" t="0"/>
          <a:stretch/>
        </p:blipFill>
        <p:spPr>
          <a:xfrm>
            <a:off x="22334" y="5086264"/>
            <a:ext cx="796469" cy="865394"/>
          </a:xfrm>
          <a:prstGeom prst="rect">
            <a:avLst/>
          </a:prstGeom>
          <a:noFill/>
          <a:ln>
            <a:noFill/>
          </a:ln>
        </p:spPr>
      </p:pic>
      <p:grpSp>
        <p:nvGrpSpPr>
          <p:cNvPr id="1825" name="Google Shape;1825;p39"/>
          <p:cNvGrpSpPr/>
          <p:nvPr/>
        </p:nvGrpSpPr>
        <p:grpSpPr>
          <a:xfrm>
            <a:off x="827530" y="5050102"/>
            <a:ext cx="1509462" cy="677795"/>
            <a:chOff x="985375" y="4325999"/>
            <a:chExt cx="1509462" cy="478736"/>
          </a:xfrm>
        </p:grpSpPr>
        <p:sp>
          <p:nvSpPr>
            <p:cNvPr id="1826" name="Google Shape;1826;p39"/>
            <p:cNvSpPr/>
            <p:nvPr/>
          </p:nvSpPr>
          <p:spPr>
            <a:xfrm>
              <a:off x="985375" y="4542881"/>
              <a:ext cx="1509462" cy="261854"/>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82%</a:t>
              </a:r>
              <a:endParaRPr b="1" sz="1600">
                <a:solidFill>
                  <a:schemeClr val="dk1"/>
                </a:solidFill>
                <a:latin typeface="Arial Narrow"/>
                <a:ea typeface="Arial Narrow"/>
                <a:cs typeface="Arial Narrow"/>
                <a:sym typeface="Arial Narrow"/>
              </a:endParaRPr>
            </a:p>
          </p:txBody>
        </p:sp>
        <p:sp>
          <p:nvSpPr>
            <p:cNvPr id="1827" name="Google Shape;1827;p39"/>
            <p:cNvSpPr/>
            <p:nvPr/>
          </p:nvSpPr>
          <p:spPr>
            <a:xfrm>
              <a:off x="1417423" y="4325999"/>
              <a:ext cx="54373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Física</a:t>
              </a:r>
              <a:endParaRPr b="1" sz="1200" u="sng">
                <a:solidFill>
                  <a:srgbClr val="000000"/>
                </a:solidFill>
                <a:latin typeface="Arial Narrow"/>
                <a:ea typeface="Arial Narrow"/>
                <a:cs typeface="Arial Narrow"/>
                <a:sym typeface="Arial Narrow"/>
              </a:endParaRPr>
            </a:p>
          </p:txBody>
        </p:sp>
      </p:grpSp>
      <p:grpSp>
        <p:nvGrpSpPr>
          <p:cNvPr id="1828" name="Google Shape;1828;p39"/>
          <p:cNvGrpSpPr/>
          <p:nvPr/>
        </p:nvGrpSpPr>
        <p:grpSpPr>
          <a:xfrm>
            <a:off x="3238041" y="5007822"/>
            <a:ext cx="1392424" cy="720079"/>
            <a:chOff x="68358" y="6677206"/>
            <a:chExt cx="1392424" cy="926181"/>
          </a:xfrm>
        </p:grpSpPr>
        <p:sp>
          <p:nvSpPr>
            <p:cNvPr id="1829" name="Google Shape;1829;p39"/>
            <p:cNvSpPr/>
            <p:nvPr/>
          </p:nvSpPr>
          <p:spPr>
            <a:xfrm>
              <a:off x="68358" y="7048318"/>
              <a:ext cx="1392424" cy="555069"/>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11%</a:t>
              </a:r>
              <a:endParaRPr b="1" sz="1600">
                <a:solidFill>
                  <a:schemeClr val="dk1"/>
                </a:solidFill>
                <a:latin typeface="Arial Narrow"/>
                <a:ea typeface="Arial Narrow"/>
                <a:cs typeface="Arial Narrow"/>
                <a:sym typeface="Arial Narrow"/>
              </a:endParaRPr>
            </a:p>
          </p:txBody>
        </p:sp>
        <p:sp>
          <p:nvSpPr>
            <p:cNvPr id="1830" name="Google Shape;1830;p39"/>
            <p:cNvSpPr/>
            <p:nvPr/>
          </p:nvSpPr>
          <p:spPr>
            <a:xfrm>
              <a:off x="316093" y="6677206"/>
              <a:ext cx="88838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Psicológica</a:t>
              </a:r>
              <a:endParaRPr b="1" sz="1200" u="sng">
                <a:solidFill>
                  <a:srgbClr val="000000"/>
                </a:solidFill>
                <a:latin typeface="Arial Narrow"/>
                <a:ea typeface="Arial Narrow"/>
                <a:cs typeface="Arial Narrow"/>
                <a:sym typeface="Arial Narrow"/>
              </a:endParaRPr>
            </a:p>
          </p:txBody>
        </p:sp>
      </p:grpSp>
      <p:pic>
        <p:nvPicPr>
          <p:cNvPr id="1831" name="Google Shape;1831;p39"/>
          <p:cNvPicPr preferRelativeResize="0"/>
          <p:nvPr/>
        </p:nvPicPr>
        <p:blipFill rotWithShape="1">
          <a:blip r:embed="rId4">
            <a:alphaModFix/>
          </a:blip>
          <a:srcRect b="0" l="0" r="0" t="0"/>
          <a:stretch/>
        </p:blipFill>
        <p:spPr>
          <a:xfrm>
            <a:off x="2397865" y="5054621"/>
            <a:ext cx="733921" cy="857615"/>
          </a:xfrm>
          <a:prstGeom prst="rect">
            <a:avLst/>
          </a:prstGeom>
          <a:noFill/>
          <a:ln>
            <a:noFill/>
          </a:ln>
        </p:spPr>
      </p:pic>
      <p:pic>
        <p:nvPicPr>
          <p:cNvPr id="1832" name="Google Shape;1832;p39"/>
          <p:cNvPicPr preferRelativeResize="0"/>
          <p:nvPr/>
        </p:nvPicPr>
        <p:blipFill rotWithShape="1">
          <a:blip r:embed="rId5">
            <a:alphaModFix/>
          </a:blip>
          <a:srcRect b="0" l="0" r="0" t="0"/>
          <a:stretch/>
        </p:blipFill>
        <p:spPr>
          <a:xfrm>
            <a:off x="4793436" y="5108866"/>
            <a:ext cx="516293" cy="766112"/>
          </a:xfrm>
          <a:prstGeom prst="rect">
            <a:avLst/>
          </a:prstGeom>
          <a:noFill/>
          <a:ln>
            <a:noFill/>
          </a:ln>
        </p:spPr>
      </p:pic>
      <p:grpSp>
        <p:nvGrpSpPr>
          <p:cNvPr id="1833" name="Google Shape;1833;p39"/>
          <p:cNvGrpSpPr/>
          <p:nvPr/>
        </p:nvGrpSpPr>
        <p:grpSpPr>
          <a:xfrm>
            <a:off x="5287739" y="5095736"/>
            <a:ext cx="1638590" cy="566300"/>
            <a:chOff x="1739715" y="6554323"/>
            <a:chExt cx="1638590" cy="566300"/>
          </a:xfrm>
        </p:grpSpPr>
        <p:sp>
          <p:nvSpPr>
            <p:cNvPr id="1834" name="Google Shape;1834;p39"/>
            <p:cNvSpPr/>
            <p:nvPr/>
          </p:nvSpPr>
          <p:spPr>
            <a:xfrm>
              <a:off x="1878899" y="6827481"/>
              <a:ext cx="1485306" cy="293142"/>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7%</a:t>
              </a:r>
              <a:endParaRPr b="1" sz="1600">
                <a:solidFill>
                  <a:schemeClr val="dk1"/>
                </a:solidFill>
                <a:latin typeface="Arial Narrow"/>
                <a:ea typeface="Arial Narrow"/>
                <a:cs typeface="Arial Narrow"/>
                <a:sym typeface="Arial Narrow"/>
              </a:endParaRPr>
            </a:p>
          </p:txBody>
        </p:sp>
        <p:sp>
          <p:nvSpPr>
            <p:cNvPr id="1835" name="Google Shape;1835;p39"/>
            <p:cNvSpPr/>
            <p:nvPr/>
          </p:nvSpPr>
          <p:spPr>
            <a:xfrm>
              <a:off x="1739715" y="6554323"/>
              <a:ext cx="163859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Negligencia y abandono</a:t>
              </a:r>
              <a:endParaRPr b="1" sz="1200" u="sng">
                <a:solidFill>
                  <a:srgbClr val="000000"/>
                </a:solidFill>
                <a:latin typeface="Arial Narrow"/>
                <a:ea typeface="Arial Narrow"/>
                <a:cs typeface="Arial Narrow"/>
                <a:sym typeface="Arial Narrow"/>
              </a:endParaRPr>
            </a:p>
          </p:txBody>
        </p:sp>
      </p:grpSp>
      <p:sp>
        <p:nvSpPr>
          <p:cNvPr id="1836" name="Google Shape;1836;p39"/>
          <p:cNvSpPr/>
          <p:nvPr/>
        </p:nvSpPr>
        <p:spPr>
          <a:xfrm>
            <a:off x="25003" y="6773278"/>
            <a:ext cx="7171815" cy="147732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000">
                <a:solidFill>
                  <a:schemeClr val="dk1"/>
                </a:solidFill>
                <a:latin typeface="Arial Narrow"/>
                <a:ea typeface="Arial Narrow"/>
                <a:cs typeface="Arial Narrow"/>
                <a:sym typeface="Arial Narrow"/>
              </a:rPr>
              <a:t>La violencia de género e intrafamiliar y ataques con agentes químicos, es uno de los eventos de interés en salud pública. En Medellín a diferencia del comportamiento observado en el país, las violencias sexuales ocupan el primer lugar, con un 54,4% del total de violencia reportadas, evidenciado una situación de interés en salud publica que se analiza e interviene desde la metodología de gestión del riesgo con el apoyo del área de promoción y prevención y expuesta ante la sala de análisis de riesgo (SAR) del equipo de vigilancia epidemiológica.. </a:t>
            </a:r>
            <a:endParaRPr/>
          </a:p>
          <a:p>
            <a:pPr indent="0" lvl="0" marL="0" marR="0" rtl="0" algn="just">
              <a:spcBef>
                <a:spcPts val="0"/>
              </a:spcBef>
              <a:spcAft>
                <a:spcPts val="0"/>
              </a:spcAft>
              <a:buNone/>
            </a:pPr>
            <a:r>
              <a:rPr lang="es-ES" sz="1000">
                <a:solidFill>
                  <a:schemeClr val="dk1"/>
                </a:solidFill>
                <a:latin typeface="Arial Narrow"/>
                <a:ea typeface="Arial Narrow"/>
                <a:cs typeface="Arial Narrow"/>
                <a:sym typeface="Arial Narrow"/>
              </a:rPr>
              <a:t>Con respecto a la violencia no sexual, éstas constituyen el 45,6% del total de las violencias, la relación hombre mujer, es aproximadamente de un hombre por cada 5 mujeres, se presenta en todos los cursos de vida, desde la primera infancia, siendo los adultos los mas afectados (27-59 años), seguido por los jóvenes. cabe resaltar que el 3,2% de las víctimas son maternas. Las personas mayores de 18 años padecen más violencia física y psicológica, mientras que los menores de 18 años sufren más violencia por negligencia y abandono; en mas del 48% de cada una de las violencias no sexuales el agresor es familiar de la víctima. La violencia no sexual que más se presenta es la violencia física. </a:t>
            </a:r>
            <a:endParaRPr/>
          </a:p>
        </p:txBody>
      </p:sp>
      <p:sp>
        <p:nvSpPr>
          <p:cNvPr id="1837" name="Google Shape;1837;p39"/>
          <p:cNvSpPr/>
          <p:nvPr/>
        </p:nvSpPr>
        <p:spPr>
          <a:xfrm>
            <a:off x="9885" y="6372200"/>
            <a:ext cx="7200900" cy="382832"/>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838" name="Google Shape;1838;p39"/>
          <p:cNvGrpSpPr/>
          <p:nvPr/>
        </p:nvGrpSpPr>
        <p:grpSpPr>
          <a:xfrm>
            <a:off x="201923" y="6421323"/>
            <a:ext cx="3446504" cy="276999"/>
            <a:chOff x="2448322" y="33831"/>
            <a:chExt cx="3446504" cy="276999"/>
          </a:xfrm>
        </p:grpSpPr>
        <p:sp>
          <p:nvSpPr>
            <p:cNvPr id="1839" name="Google Shape;1839;p39"/>
            <p:cNvSpPr/>
            <p:nvPr/>
          </p:nvSpPr>
          <p:spPr>
            <a:xfrm>
              <a:off x="2448322" y="33831"/>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840" name="Google Shape;1840;p39"/>
            <p:cNvCxnSpPr>
              <a:stCxn id="1839" idx="6"/>
            </p:cNvCxnSpPr>
            <p:nvPr/>
          </p:nvCxnSpPr>
          <p:spPr>
            <a:xfrm>
              <a:off x="2736354" y="164636"/>
              <a:ext cx="648000" cy="0"/>
            </a:xfrm>
            <a:prstGeom prst="straightConnector1">
              <a:avLst/>
            </a:prstGeom>
            <a:noFill/>
            <a:ln cap="flat" cmpd="sng" w="28575">
              <a:solidFill>
                <a:srgbClr val="C00000"/>
              </a:solidFill>
              <a:prstDash val="solid"/>
              <a:round/>
              <a:headEnd len="sm" w="sm" type="none"/>
              <a:tailEnd len="sm" w="sm" type="none"/>
            </a:ln>
          </p:spPr>
        </p:cxnSp>
        <p:sp>
          <p:nvSpPr>
            <p:cNvPr id="1841" name="Google Shape;1841;p39"/>
            <p:cNvSpPr txBox="1"/>
            <p:nvPr/>
          </p:nvSpPr>
          <p:spPr>
            <a:xfrm>
              <a:off x="3302538" y="33831"/>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Consideraciones Finales</a:t>
              </a:r>
              <a:endParaRPr/>
            </a:p>
          </p:txBody>
        </p:sp>
      </p:grpSp>
      <p:sp>
        <p:nvSpPr>
          <p:cNvPr id="1842" name="Google Shape;1842;p39"/>
          <p:cNvSpPr/>
          <p:nvPr/>
        </p:nvSpPr>
        <p:spPr>
          <a:xfrm>
            <a:off x="1479574" y="3724889"/>
            <a:ext cx="4337706" cy="3539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700">
                <a:solidFill>
                  <a:schemeClr val="dk1"/>
                </a:solidFill>
                <a:latin typeface="Arial Narrow"/>
                <a:ea typeface="Arial Narrow"/>
                <a:cs typeface="Arial Narrow"/>
                <a:sym typeface="Arial Narrow"/>
              </a:rPr>
              <a:t>Figura 4. Curso de vida de los casos  de violencia. Periodo epidemiológico 10  2022</a:t>
            </a:r>
            <a:r>
              <a:rPr lang="es-ES" sz="1000">
                <a:solidFill>
                  <a:schemeClr val="dk1"/>
                </a:solidFill>
                <a:latin typeface="Arial Narrow"/>
                <a:ea typeface="Arial Narrow"/>
                <a:cs typeface="Arial Narrow"/>
                <a:sym typeface="Arial Narrow"/>
              </a:rPr>
              <a:t>. </a:t>
            </a:r>
            <a:endParaRPr/>
          </a:p>
        </p:txBody>
      </p:sp>
      <p:pic>
        <p:nvPicPr>
          <p:cNvPr id="1843" name="Google Shape;1843;p39"/>
          <p:cNvPicPr preferRelativeResize="0"/>
          <p:nvPr/>
        </p:nvPicPr>
        <p:blipFill rotWithShape="1">
          <a:blip r:embed="rId6">
            <a:alphaModFix/>
          </a:blip>
          <a:srcRect b="0" l="0" r="0" t="0"/>
          <a:stretch/>
        </p:blipFill>
        <p:spPr>
          <a:xfrm>
            <a:off x="3850461" y="39682"/>
            <a:ext cx="942975" cy="771525"/>
          </a:xfrm>
          <a:prstGeom prst="rect">
            <a:avLst/>
          </a:prstGeom>
          <a:noFill/>
          <a:ln>
            <a:noFill/>
          </a:ln>
        </p:spPr>
      </p:pic>
      <p:grpSp>
        <p:nvGrpSpPr>
          <p:cNvPr id="1844" name="Google Shape;1844;p39"/>
          <p:cNvGrpSpPr/>
          <p:nvPr/>
        </p:nvGrpSpPr>
        <p:grpSpPr>
          <a:xfrm>
            <a:off x="3526645" y="654428"/>
            <a:ext cx="1690560" cy="650645"/>
            <a:chOff x="-14122" y="7072716"/>
            <a:chExt cx="1282684" cy="650645"/>
          </a:xfrm>
        </p:grpSpPr>
        <p:sp>
          <p:nvSpPr>
            <p:cNvPr id="1845" name="Google Shape;1845;p39"/>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Área de ocurrencia</a:t>
              </a:r>
              <a:endParaRPr/>
            </a:p>
          </p:txBody>
        </p:sp>
        <p:sp>
          <p:nvSpPr>
            <p:cNvPr id="1846" name="Google Shape;1846;p39"/>
            <p:cNvSpPr/>
            <p:nvPr/>
          </p:nvSpPr>
          <p:spPr>
            <a:xfrm>
              <a:off x="-14122" y="7363321"/>
              <a:ext cx="1282684"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Cabecera municipal</a:t>
              </a:r>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98,8%</a:t>
              </a:r>
              <a:endParaRPr/>
            </a:p>
          </p:txBody>
        </p:sp>
      </p:grpSp>
      <p:pic>
        <p:nvPicPr>
          <p:cNvPr id="1847" name="Google Shape;1847;p39"/>
          <p:cNvPicPr preferRelativeResize="0"/>
          <p:nvPr/>
        </p:nvPicPr>
        <p:blipFill rotWithShape="1">
          <a:blip r:embed="rId7">
            <a:alphaModFix/>
          </a:blip>
          <a:srcRect b="0" l="0" r="0" t="0"/>
          <a:stretch/>
        </p:blipFill>
        <p:spPr>
          <a:xfrm>
            <a:off x="1927331" y="604"/>
            <a:ext cx="933450" cy="742950"/>
          </a:xfrm>
          <a:prstGeom prst="rect">
            <a:avLst/>
          </a:prstGeom>
          <a:noFill/>
          <a:ln>
            <a:noFill/>
          </a:ln>
        </p:spPr>
      </p:pic>
      <p:grpSp>
        <p:nvGrpSpPr>
          <p:cNvPr id="1848" name="Google Shape;1848;p39"/>
          <p:cNvGrpSpPr/>
          <p:nvPr/>
        </p:nvGrpSpPr>
        <p:grpSpPr>
          <a:xfrm>
            <a:off x="1474423" y="647431"/>
            <a:ext cx="1881594" cy="724941"/>
            <a:chOff x="-103304" y="7072716"/>
            <a:chExt cx="1427628" cy="724941"/>
          </a:xfrm>
        </p:grpSpPr>
        <p:sp>
          <p:nvSpPr>
            <p:cNvPr id="1849" name="Google Shape;1849;p39"/>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Afiliación al SGSS</a:t>
              </a:r>
              <a:endParaRPr/>
            </a:p>
          </p:txBody>
        </p:sp>
        <p:sp>
          <p:nvSpPr>
            <p:cNvPr id="1850" name="Google Shape;1850;p39"/>
            <p:cNvSpPr/>
            <p:nvPr/>
          </p:nvSpPr>
          <p:spPr>
            <a:xfrm>
              <a:off x="-103304" y="7371933"/>
              <a:ext cx="1427628" cy="425724"/>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1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Régimen contributivo: 70,7%</a:t>
              </a:r>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Régimen subsidiado: 25,9%</a:t>
              </a:r>
              <a:endParaRPr/>
            </a:p>
            <a:p>
              <a:pPr indent="0" lvl="0" marL="0" marR="0" rtl="0" algn="ctr">
                <a:spcBef>
                  <a:spcPts val="0"/>
                </a:spcBef>
                <a:spcAft>
                  <a:spcPts val="0"/>
                </a:spcAft>
                <a:buNone/>
              </a:pPr>
              <a:r>
                <a:t/>
              </a:r>
              <a:endParaRPr b="1" sz="1400">
                <a:solidFill>
                  <a:schemeClr val="dk1"/>
                </a:solidFill>
                <a:latin typeface="Arial Narrow"/>
                <a:ea typeface="Arial Narrow"/>
                <a:cs typeface="Arial Narrow"/>
                <a:sym typeface="Arial Narrow"/>
              </a:endParaRPr>
            </a:p>
          </p:txBody>
        </p:sp>
      </p:grpSp>
      <p:sp>
        <p:nvSpPr>
          <p:cNvPr id="1851" name="Google Shape;1851;p39"/>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39</a:t>
            </a:r>
            <a:endParaRPr/>
          </a:p>
        </p:txBody>
      </p:sp>
      <p:graphicFrame>
        <p:nvGraphicFramePr>
          <p:cNvPr id="1852" name="Google Shape;1852;p39"/>
          <p:cNvGraphicFramePr/>
          <p:nvPr/>
        </p:nvGraphicFramePr>
        <p:xfrm>
          <a:off x="1219879" y="1421245"/>
          <a:ext cx="4761141" cy="2259414"/>
        </p:xfrm>
        <a:graphic>
          <a:graphicData uri="http://schemas.openxmlformats.org/drawingml/2006/chart">
            <c:chart r:id="rId8"/>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pic>
        <p:nvPicPr>
          <p:cNvPr id="128" name="Google Shape;128;p4"/>
          <p:cNvPicPr preferRelativeResize="0"/>
          <p:nvPr/>
        </p:nvPicPr>
        <p:blipFill rotWithShape="1">
          <a:blip r:embed="rId3">
            <a:alphaModFix/>
          </a:blip>
          <a:srcRect b="0" l="0" r="0" t="0"/>
          <a:stretch/>
        </p:blipFill>
        <p:spPr>
          <a:xfrm>
            <a:off x="0" y="0"/>
            <a:ext cx="2232223" cy="5491141"/>
          </a:xfrm>
          <a:prstGeom prst="rect">
            <a:avLst/>
          </a:prstGeom>
          <a:noFill/>
          <a:ln>
            <a:noFill/>
          </a:ln>
        </p:spPr>
      </p:pic>
      <p:sp>
        <p:nvSpPr>
          <p:cNvPr id="129" name="Google Shape;129;p4"/>
          <p:cNvSpPr txBox="1"/>
          <p:nvPr/>
        </p:nvSpPr>
        <p:spPr>
          <a:xfrm>
            <a:off x="0" y="623805"/>
            <a:ext cx="223865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10 - 2022</a:t>
            </a:r>
            <a:endParaRPr b="1" sz="1200">
              <a:solidFill>
                <a:schemeClr val="dk1"/>
              </a:solidFill>
              <a:latin typeface="Arial Narrow"/>
              <a:ea typeface="Arial Narrow"/>
              <a:cs typeface="Arial Narrow"/>
              <a:sym typeface="Arial Narrow"/>
            </a:endParaRPr>
          </a:p>
        </p:txBody>
      </p:sp>
      <p:sp>
        <p:nvSpPr>
          <p:cNvPr id="130" name="Google Shape;130;p4"/>
          <p:cNvSpPr/>
          <p:nvPr/>
        </p:nvSpPr>
        <p:spPr>
          <a:xfrm>
            <a:off x="2274078" y="2305199"/>
            <a:ext cx="4946011"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6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b="1" lang="es-ES" sz="800">
                <a:solidFill>
                  <a:schemeClr val="dk1"/>
                </a:solidFill>
                <a:latin typeface="Arial Narrow"/>
                <a:ea typeface="Arial Narrow"/>
                <a:cs typeface="Arial Narrow"/>
                <a:sym typeface="Arial Narrow"/>
              </a:rPr>
              <a:t>Figura. Canal endémico de los casos notificados de tuberculosis todas las formas Medellín, a Periodo epidemiológico 10  acumulado de 2022. </a:t>
            </a:r>
            <a:endParaRPr b="1" sz="800">
              <a:solidFill>
                <a:schemeClr val="dk1"/>
              </a:solidFill>
              <a:latin typeface="Arial Narrow"/>
              <a:ea typeface="Arial Narrow"/>
              <a:cs typeface="Arial Narrow"/>
              <a:sym typeface="Arial Narrow"/>
            </a:endParaRPr>
          </a:p>
        </p:txBody>
      </p:sp>
      <p:grpSp>
        <p:nvGrpSpPr>
          <p:cNvPr id="131" name="Google Shape;131;p4"/>
          <p:cNvGrpSpPr/>
          <p:nvPr/>
        </p:nvGrpSpPr>
        <p:grpSpPr>
          <a:xfrm>
            <a:off x="179214" y="4211965"/>
            <a:ext cx="1892650" cy="488477"/>
            <a:chOff x="2397524" y="3379972"/>
            <a:chExt cx="4508500" cy="904875"/>
          </a:xfrm>
        </p:grpSpPr>
        <p:pic>
          <p:nvPicPr>
            <p:cNvPr id="132" name="Google Shape;132;p4"/>
            <p:cNvPicPr preferRelativeResize="0"/>
            <p:nvPr/>
          </p:nvPicPr>
          <p:blipFill rotWithShape="1">
            <a:blip r:embed="rId4">
              <a:alphaModFix/>
            </a:blip>
            <a:srcRect b="0" l="0" r="0" t="0"/>
            <a:stretch/>
          </p:blipFill>
          <p:spPr>
            <a:xfrm>
              <a:off x="2397524" y="3379972"/>
              <a:ext cx="4508500" cy="904875"/>
            </a:xfrm>
            <a:prstGeom prst="rect">
              <a:avLst/>
            </a:prstGeom>
            <a:noFill/>
            <a:ln>
              <a:noFill/>
            </a:ln>
          </p:spPr>
        </p:pic>
        <p:sp>
          <p:nvSpPr>
            <p:cNvPr id="133" name="Google Shape;133;p4"/>
            <p:cNvSpPr txBox="1"/>
            <p:nvPr/>
          </p:nvSpPr>
          <p:spPr>
            <a:xfrm>
              <a:off x="3171452" y="3478755"/>
              <a:ext cx="1936622" cy="74118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000">
                  <a:solidFill>
                    <a:schemeClr val="dk1"/>
                  </a:solidFill>
                  <a:latin typeface="Arial Narrow"/>
                  <a:ea typeface="Arial Narrow"/>
                  <a:cs typeface="Arial Narrow"/>
                  <a:sym typeface="Arial Narrow"/>
                </a:rPr>
                <a:t>1725</a:t>
              </a:r>
              <a:endParaRPr b="1" sz="2000">
                <a:solidFill>
                  <a:schemeClr val="dk1"/>
                </a:solidFill>
                <a:latin typeface="Arial Narrow"/>
                <a:ea typeface="Arial Narrow"/>
                <a:cs typeface="Arial Narrow"/>
                <a:sym typeface="Arial Narrow"/>
              </a:endParaRPr>
            </a:p>
          </p:txBody>
        </p:sp>
      </p:grpSp>
      <p:sp>
        <p:nvSpPr>
          <p:cNvPr id="134" name="Google Shape;134;p4"/>
          <p:cNvSpPr txBox="1"/>
          <p:nvPr/>
        </p:nvSpPr>
        <p:spPr>
          <a:xfrm>
            <a:off x="-19190" y="4861773"/>
            <a:ext cx="2293268"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La variación porcentual con respecto al mismo periodo del año anterior aumentó en un 30,8%</a:t>
            </a:r>
            <a:endParaRPr b="1" sz="1200">
              <a:solidFill>
                <a:schemeClr val="dk1"/>
              </a:solidFill>
              <a:latin typeface="Arial Narrow"/>
              <a:ea typeface="Arial Narrow"/>
              <a:cs typeface="Arial Narrow"/>
              <a:sym typeface="Arial Narrow"/>
            </a:endParaRPr>
          </a:p>
        </p:txBody>
      </p:sp>
      <p:sp>
        <p:nvSpPr>
          <p:cNvPr id="135" name="Google Shape;135;p4"/>
          <p:cNvSpPr/>
          <p:nvPr/>
        </p:nvSpPr>
        <p:spPr>
          <a:xfrm>
            <a:off x="2295483" y="4974431"/>
            <a:ext cx="494601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8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b="1" lang="es-ES" sz="800">
                <a:solidFill>
                  <a:schemeClr val="dk1"/>
                </a:solidFill>
                <a:latin typeface="Arial Narrow"/>
                <a:ea typeface="Arial Narrow"/>
                <a:cs typeface="Arial Narrow"/>
                <a:sym typeface="Arial Narrow"/>
              </a:rPr>
              <a:t>Figura. Comportamiento de los casos notificados semanalmente de tuberculosis todas las formas Medellín, a Periodo epidemiológico 10 acumulado de 2019-2022. </a:t>
            </a:r>
            <a:endParaRPr/>
          </a:p>
        </p:txBody>
      </p:sp>
      <p:grpSp>
        <p:nvGrpSpPr>
          <p:cNvPr id="136" name="Google Shape;136;p4"/>
          <p:cNvGrpSpPr/>
          <p:nvPr/>
        </p:nvGrpSpPr>
        <p:grpSpPr>
          <a:xfrm>
            <a:off x="2448322" y="74775"/>
            <a:ext cx="3446504" cy="276999"/>
            <a:chOff x="2448322" y="74775"/>
            <a:chExt cx="3446504" cy="276999"/>
          </a:xfrm>
        </p:grpSpPr>
        <p:sp>
          <p:nvSpPr>
            <p:cNvPr id="137" name="Google Shape;137;p4"/>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38" name="Google Shape;138;p4"/>
            <p:cNvCxnSpPr>
              <a:stCxn id="137"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39" name="Google Shape;139;p4"/>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b="1" sz="1200">
                <a:solidFill>
                  <a:schemeClr val="dk1"/>
                </a:solidFill>
                <a:latin typeface="Arial Narrow"/>
                <a:ea typeface="Arial Narrow"/>
                <a:cs typeface="Arial Narrow"/>
                <a:sym typeface="Arial Narrow"/>
              </a:endParaRPr>
            </a:p>
          </p:txBody>
        </p:sp>
      </p:grpSp>
      <p:sp>
        <p:nvSpPr>
          <p:cNvPr id="140" name="Google Shape;140;p4"/>
          <p:cNvSpPr/>
          <p:nvPr/>
        </p:nvSpPr>
        <p:spPr>
          <a:xfrm>
            <a:off x="0" y="5508104"/>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41" name="Google Shape;141;p4"/>
          <p:cNvGrpSpPr/>
          <p:nvPr/>
        </p:nvGrpSpPr>
        <p:grpSpPr>
          <a:xfrm>
            <a:off x="277404" y="5621632"/>
            <a:ext cx="3446504" cy="276999"/>
            <a:chOff x="2448322" y="74775"/>
            <a:chExt cx="3446504" cy="276999"/>
          </a:xfrm>
        </p:grpSpPr>
        <p:sp>
          <p:nvSpPr>
            <p:cNvPr id="142" name="Google Shape;142;p4"/>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43" name="Google Shape;143;p4"/>
            <p:cNvCxnSpPr>
              <a:stCxn id="142"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44" name="Google Shape;144;p4"/>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por territorio</a:t>
              </a:r>
              <a:endParaRPr b="1" sz="1200">
                <a:solidFill>
                  <a:schemeClr val="dk1"/>
                </a:solidFill>
                <a:latin typeface="Arial Narrow"/>
                <a:ea typeface="Arial Narrow"/>
                <a:cs typeface="Arial Narrow"/>
                <a:sym typeface="Arial Narrow"/>
              </a:endParaRPr>
            </a:p>
          </p:txBody>
        </p:sp>
      </p:grpSp>
      <p:sp>
        <p:nvSpPr>
          <p:cNvPr id="145" name="Google Shape;145;p4"/>
          <p:cNvSpPr/>
          <p:nvPr/>
        </p:nvSpPr>
        <p:spPr>
          <a:xfrm>
            <a:off x="0" y="8581424"/>
            <a:ext cx="324041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8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b="1" lang="es-ES" sz="800">
                <a:solidFill>
                  <a:schemeClr val="dk1"/>
                </a:solidFill>
                <a:latin typeface="Arial Narrow"/>
                <a:ea typeface="Arial Narrow"/>
                <a:cs typeface="Arial Narrow"/>
                <a:sym typeface="Arial Narrow"/>
              </a:rPr>
              <a:t>Figura. Numero de casos de Tuberculosis por Comuna. Medellín, a Periodo epidemiológico 10 acumulado de 2022. </a:t>
            </a:r>
            <a:endParaRPr b="1" sz="800">
              <a:solidFill>
                <a:schemeClr val="dk1"/>
              </a:solidFill>
              <a:latin typeface="Arial Narrow"/>
              <a:ea typeface="Arial Narrow"/>
              <a:cs typeface="Arial Narrow"/>
              <a:sym typeface="Arial Narrow"/>
            </a:endParaRPr>
          </a:p>
        </p:txBody>
      </p:sp>
      <p:sp>
        <p:nvSpPr>
          <p:cNvPr id="146" name="Google Shape;146;p4"/>
          <p:cNvSpPr txBox="1"/>
          <p:nvPr/>
        </p:nvSpPr>
        <p:spPr>
          <a:xfrm>
            <a:off x="-31766" y="2811293"/>
            <a:ext cx="2216557" cy="44627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rgbClr val="C00000"/>
                </a:solidFill>
                <a:latin typeface="Arial Narrow"/>
                <a:ea typeface="Arial Narrow"/>
                <a:cs typeface="Arial Narrow"/>
                <a:sym typeface="Arial Narrow"/>
              </a:rPr>
              <a:t>5,6 </a:t>
            </a:r>
            <a:r>
              <a:rPr b="1" lang="es-ES" sz="1100">
                <a:solidFill>
                  <a:schemeClr val="dk1"/>
                </a:solidFill>
                <a:latin typeface="Arial Narrow"/>
                <a:ea typeface="Arial Narrow"/>
                <a:cs typeface="Arial Narrow"/>
                <a:sym typeface="Arial Narrow"/>
              </a:rPr>
              <a:t>Mortalidad por 100.000 hab. (145 casos)</a:t>
            </a:r>
            <a:endParaRPr b="1" sz="1100">
              <a:solidFill>
                <a:schemeClr val="dk1"/>
              </a:solidFill>
              <a:latin typeface="Arial Narrow"/>
              <a:ea typeface="Arial Narrow"/>
              <a:cs typeface="Arial Narrow"/>
              <a:sym typeface="Arial Narrow"/>
            </a:endParaRPr>
          </a:p>
        </p:txBody>
      </p:sp>
      <p:sp>
        <p:nvSpPr>
          <p:cNvPr id="147" name="Google Shape;147;p4"/>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4</a:t>
            </a:r>
            <a:endParaRPr b="1" sz="1050">
              <a:solidFill>
                <a:schemeClr val="dk1"/>
              </a:solidFill>
              <a:latin typeface="Arial Narrow"/>
              <a:ea typeface="Arial Narrow"/>
              <a:cs typeface="Arial Narrow"/>
              <a:sym typeface="Arial Narrow"/>
            </a:endParaRPr>
          </a:p>
        </p:txBody>
      </p:sp>
      <p:sp>
        <p:nvSpPr>
          <p:cNvPr id="148" name="Google Shape;148;p4"/>
          <p:cNvSpPr txBox="1"/>
          <p:nvPr>
            <p:ph type="ctrTitle"/>
          </p:nvPr>
        </p:nvSpPr>
        <p:spPr>
          <a:xfrm>
            <a:off x="85115" y="136330"/>
            <a:ext cx="2075175" cy="400110"/>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000"/>
              <a:buFont typeface="Arial Narrow"/>
              <a:buNone/>
            </a:pPr>
            <a:r>
              <a:rPr b="1" lang="es-ES" sz="2000">
                <a:solidFill>
                  <a:srgbClr val="C00000"/>
                </a:solidFill>
                <a:latin typeface="Arial Narrow"/>
                <a:ea typeface="Arial Narrow"/>
                <a:cs typeface="Arial Narrow"/>
                <a:sym typeface="Arial Narrow"/>
              </a:rPr>
              <a:t>Tuberculosis</a:t>
            </a:r>
            <a:endParaRPr b="1" sz="2000">
              <a:solidFill>
                <a:srgbClr val="C00000"/>
              </a:solidFill>
              <a:latin typeface="Arial Narrow"/>
              <a:ea typeface="Arial Narrow"/>
              <a:cs typeface="Arial Narrow"/>
              <a:sym typeface="Arial Narrow"/>
            </a:endParaRPr>
          </a:p>
        </p:txBody>
      </p:sp>
      <p:sp>
        <p:nvSpPr>
          <p:cNvPr id="149" name="Google Shape;149;p4"/>
          <p:cNvSpPr/>
          <p:nvPr/>
        </p:nvSpPr>
        <p:spPr>
          <a:xfrm>
            <a:off x="3224403" y="8532440"/>
            <a:ext cx="360045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8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b="1" lang="es-ES" sz="800">
                <a:solidFill>
                  <a:schemeClr val="dk1"/>
                </a:solidFill>
                <a:latin typeface="Arial Narrow"/>
                <a:ea typeface="Arial Narrow"/>
                <a:cs typeface="Arial Narrow"/>
                <a:sym typeface="Arial Narrow"/>
              </a:rPr>
              <a:t>Figura. Mapa temático de densidad de tuberculosis todas las formas. Medellín, a Periodo epidemiológico 10 acumulado de 2022 </a:t>
            </a:r>
            <a:endParaRPr/>
          </a:p>
        </p:txBody>
      </p:sp>
      <p:pic>
        <p:nvPicPr>
          <p:cNvPr id="150" name="Google Shape;150;p4"/>
          <p:cNvPicPr preferRelativeResize="0"/>
          <p:nvPr/>
        </p:nvPicPr>
        <p:blipFill rotWithShape="1">
          <a:blip r:embed="rId5">
            <a:alphaModFix/>
          </a:blip>
          <a:srcRect b="0" l="787" r="19544" t="0"/>
          <a:stretch/>
        </p:blipFill>
        <p:spPr>
          <a:xfrm>
            <a:off x="3096394" y="6090865"/>
            <a:ext cx="3584442" cy="2490559"/>
          </a:xfrm>
          <a:prstGeom prst="rect">
            <a:avLst/>
          </a:prstGeom>
          <a:noFill/>
          <a:ln>
            <a:noFill/>
          </a:ln>
        </p:spPr>
      </p:pic>
      <p:pic>
        <p:nvPicPr>
          <p:cNvPr id="151" name="Google Shape;151;p4"/>
          <p:cNvPicPr preferRelativeResize="0"/>
          <p:nvPr/>
        </p:nvPicPr>
        <p:blipFill rotWithShape="1">
          <a:blip r:embed="rId6">
            <a:alphaModFix/>
          </a:blip>
          <a:srcRect b="0" l="0" r="0" t="0"/>
          <a:stretch/>
        </p:blipFill>
        <p:spPr>
          <a:xfrm>
            <a:off x="2295482" y="446520"/>
            <a:ext cx="4833359" cy="1881203"/>
          </a:xfrm>
          <a:prstGeom prst="rect">
            <a:avLst/>
          </a:prstGeom>
          <a:noFill/>
          <a:ln>
            <a:noFill/>
          </a:ln>
        </p:spPr>
      </p:pic>
      <p:pic>
        <p:nvPicPr>
          <p:cNvPr id="152" name="Google Shape;152;p4"/>
          <p:cNvPicPr preferRelativeResize="0"/>
          <p:nvPr/>
        </p:nvPicPr>
        <p:blipFill rotWithShape="1">
          <a:blip r:embed="rId7">
            <a:alphaModFix/>
          </a:blip>
          <a:srcRect b="0" l="0" r="0" t="0"/>
          <a:stretch/>
        </p:blipFill>
        <p:spPr>
          <a:xfrm>
            <a:off x="2427764" y="2736085"/>
            <a:ext cx="4579158" cy="2125687"/>
          </a:xfrm>
          <a:prstGeom prst="rect">
            <a:avLst/>
          </a:prstGeom>
          <a:noFill/>
          <a:ln>
            <a:noFill/>
          </a:ln>
        </p:spPr>
      </p:pic>
      <p:pic>
        <p:nvPicPr>
          <p:cNvPr id="153" name="Google Shape;153;p4"/>
          <p:cNvPicPr preferRelativeResize="0"/>
          <p:nvPr/>
        </p:nvPicPr>
        <p:blipFill rotWithShape="1">
          <a:blip r:embed="rId8">
            <a:alphaModFix/>
          </a:blip>
          <a:srcRect b="0" l="0" r="0" t="0"/>
          <a:stretch/>
        </p:blipFill>
        <p:spPr>
          <a:xfrm>
            <a:off x="74126" y="6090864"/>
            <a:ext cx="2662227" cy="2497619"/>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6" name="Shape 1856"/>
        <p:cNvGrpSpPr/>
        <p:nvPr/>
      </p:nvGrpSpPr>
      <p:grpSpPr>
        <a:xfrm>
          <a:off x="0" y="0"/>
          <a:ext cx="0" cy="0"/>
          <a:chOff x="0" y="0"/>
          <a:chExt cx="0" cy="0"/>
        </a:xfrm>
      </p:grpSpPr>
      <p:sp>
        <p:nvSpPr>
          <p:cNvPr id="1857" name="Google Shape;1857;p40"/>
          <p:cNvSpPr/>
          <p:nvPr/>
        </p:nvSpPr>
        <p:spPr>
          <a:xfrm>
            <a:off x="0" y="9973"/>
            <a:ext cx="7200900" cy="404175"/>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858" name="Google Shape;1858;p40"/>
          <p:cNvGrpSpPr/>
          <p:nvPr/>
        </p:nvGrpSpPr>
        <p:grpSpPr>
          <a:xfrm>
            <a:off x="277404" y="58319"/>
            <a:ext cx="3446504" cy="276999"/>
            <a:chOff x="2448322" y="74775"/>
            <a:chExt cx="3446504" cy="276999"/>
          </a:xfrm>
        </p:grpSpPr>
        <p:sp>
          <p:nvSpPr>
            <p:cNvPr id="1859" name="Google Shape;1859;p40"/>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860" name="Google Shape;1860;p40"/>
            <p:cNvCxnSpPr>
              <a:stCxn id="1859"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861" name="Google Shape;1861;p40"/>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variables de interés</a:t>
              </a:r>
              <a:endParaRPr/>
            </a:p>
          </p:txBody>
        </p:sp>
      </p:grpSp>
      <p:sp>
        <p:nvSpPr>
          <p:cNvPr id="1862" name="Google Shape;1862;p40"/>
          <p:cNvSpPr/>
          <p:nvPr/>
        </p:nvSpPr>
        <p:spPr>
          <a:xfrm>
            <a:off x="54374" y="5157117"/>
            <a:ext cx="7160865" cy="375138"/>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863" name="Google Shape;1863;p40"/>
          <p:cNvGrpSpPr/>
          <p:nvPr/>
        </p:nvGrpSpPr>
        <p:grpSpPr>
          <a:xfrm>
            <a:off x="296301" y="5203040"/>
            <a:ext cx="5047355" cy="276999"/>
            <a:chOff x="2448322" y="74775"/>
            <a:chExt cx="5047355" cy="276999"/>
          </a:xfrm>
        </p:grpSpPr>
        <p:sp>
          <p:nvSpPr>
            <p:cNvPr id="1864" name="Google Shape;1864;p40"/>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865" name="Google Shape;1865;p40"/>
            <p:cNvCxnSpPr>
              <a:stCxn id="1864"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866" name="Google Shape;1866;p40"/>
            <p:cNvSpPr txBox="1"/>
            <p:nvPr/>
          </p:nvSpPr>
          <p:spPr>
            <a:xfrm>
              <a:off x="3302537" y="74775"/>
              <a:ext cx="419314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Modalidades de violencia sexual </a:t>
              </a:r>
              <a:endParaRPr b="1" sz="1200">
                <a:solidFill>
                  <a:schemeClr val="dk1"/>
                </a:solidFill>
                <a:latin typeface="Arial Narrow"/>
                <a:ea typeface="Arial Narrow"/>
                <a:cs typeface="Arial Narrow"/>
                <a:sym typeface="Arial Narrow"/>
              </a:endParaRPr>
            </a:p>
          </p:txBody>
        </p:sp>
      </p:grpSp>
      <p:sp>
        <p:nvSpPr>
          <p:cNvPr id="1867" name="Google Shape;1867;p40"/>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40</a:t>
            </a:r>
            <a:endParaRPr/>
          </a:p>
        </p:txBody>
      </p:sp>
      <p:grpSp>
        <p:nvGrpSpPr>
          <p:cNvPr id="1868" name="Google Shape;1868;p40"/>
          <p:cNvGrpSpPr/>
          <p:nvPr/>
        </p:nvGrpSpPr>
        <p:grpSpPr>
          <a:xfrm>
            <a:off x="109326" y="1043608"/>
            <a:ext cx="850854" cy="1582774"/>
            <a:chOff x="1068833" y="553075"/>
            <a:chExt cx="850854" cy="1582774"/>
          </a:xfrm>
        </p:grpSpPr>
        <p:pic>
          <p:nvPicPr>
            <p:cNvPr id="1869" name="Google Shape;1869;p40"/>
            <p:cNvPicPr preferRelativeResize="0"/>
            <p:nvPr/>
          </p:nvPicPr>
          <p:blipFill rotWithShape="1">
            <a:blip r:embed="rId3">
              <a:alphaModFix/>
            </a:blip>
            <a:srcRect b="0" l="0" r="84474" t="10614"/>
            <a:stretch/>
          </p:blipFill>
          <p:spPr>
            <a:xfrm>
              <a:off x="1131620" y="553075"/>
              <a:ext cx="737696" cy="720656"/>
            </a:xfrm>
            <a:prstGeom prst="rect">
              <a:avLst/>
            </a:prstGeom>
            <a:noFill/>
            <a:ln>
              <a:noFill/>
            </a:ln>
          </p:spPr>
        </p:pic>
        <p:sp>
          <p:nvSpPr>
            <p:cNvPr id="1870" name="Google Shape;1870;p40"/>
            <p:cNvSpPr/>
            <p:nvPr/>
          </p:nvSpPr>
          <p:spPr>
            <a:xfrm>
              <a:off x="1115283" y="1520368"/>
              <a:ext cx="804404"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15,7%</a:t>
              </a:r>
              <a:endParaRPr/>
            </a:p>
          </p:txBody>
        </p:sp>
        <p:sp>
          <p:nvSpPr>
            <p:cNvPr id="1871" name="Google Shape;1871;p40"/>
            <p:cNvSpPr/>
            <p:nvPr/>
          </p:nvSpPr>
          <p:spPr>
            <a:xfrm>
              <a:off x="1068833" y="1243369"/>
              <a:ext cx="80342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b="1" sz="1200" u="sng">
                <a:solidFill>
                  <a:srgbClr val="000000"/>
                </a:solidFill>
                <a:latin typeface="Arial Narrow"/>
                <a:ea typeface="Arial Narrow"/>
                <a:cs typeface="Arial Narrow"/>
                <a:sym typeface="Arial Narrow"/>
              </a:endParaRPr>
            </a:p>
          </p:txBody>
        </p:sp>
        <p:sp>
          <p:nvSpPr>
            <p:cNvPr id="1872" name="Google Shape;1872;p40"/>
            <p:cNvSpPr/>
            <p:nvPr/>
          </p:nvSpPr>
          <p:spPr>
            <a:xfrm>
              <a:off x="1140433" y="1858850"/>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63 casos</a:t>
              </a:r>
              <a:endParaRPr sz="1200">
                <a:solidFill>
                  <a:schemeClr val="dk1"/>
                </a:solidFill>
                <a:latin typeface="Calibri"/>
                <a:ea typeface="Calibri"/>
                <a:cs typeface="Calibri"/>
                <a:sym typeface="Calibri"/>
              </a:endParaRPr>
            </a:p>
          </p:txBody>
        </p:sp>
      </p:grpSp>
      <p:grpSp>
        <p:nvGrpSpPr>
          <p:cNvPr id="1873" name="Google Shape;1873;p40"/>
          <p:cNvGrpSpPr/>
          <p:nvPr/>
        </p:nvGrpSpPr>
        <p:grpSpPr>
          <a:xfrm>
            <a:off x="1104196" y="1043608"/>
            <a:ext cx="811840" cy="1567326"/>
            <a:chOff x="1752268" y="1227775"/>
            <a:chExt cx="811840" cy="1567326"/>
          </a:xfrm>
        </p:grpSpPr>
        <p:sp>
          <p:nvSpPr>
            <p:cNvPr id="1874" name="Google Shape;1874;p40"/>
            <p:cNvSpPr/>
            <p:nvPr/>
          </p:nvSpPr>
          <p:spPr>
            <a:xfrm>
              <a:off x="1752268" y="2181420"/>
              <a:ext cx="811840"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84,3%</a:t>
              </a:r>
              <a:endParaRPr/>
            </a:p>
          </p:txBody>
        </p:sp>
        <p:sp>
          <p:nvSpPr>
            <p:cNvPr id="1875" name="Google Shape;1875;p40"/>
            <p:cNvSpPr/>
            <p:nvPr/>
          </p:nvSpPr>
          <p:spPr>
            <a:xfrm>
              <a:off x="1756023" y="1908120"/>
              <a:ext cx="78098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b="1" sz="1200" u="sng">
                <a:solidFill>
                  <a:srgbClr val="000000"/>
                </a:solidFill>
                <a:latin typeface="Arial Narrow"/>
                <a:ea typeface="Arial Narrow"/>
                <a:cs typeface="Arial Narrow"/>
                <a:sym typeface="Arial Narrow"/>
              </a:endParaRPr>
            </a:p>
          </p:txBody>
        </p:sp>
        <p:sp>
          <p:nvSpPr>
            <p:cNvPr id="1876" name="Google Shape;1876;p40"/>
            <p:cNvSpPr/>
            <p:nvPr/>
          </p:nvSpPr>
          <p:spPr>
            <a:xfrm>
              <a:off x="1766687" y="2518102"/>
              <a:ext cx="7906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336 casos</a:t>
              </a:r>
              <a:endParaRPr sz="1200">
                <a:solidFill>
                  <a:schemeClr val="dk1"/>
                </a:solidFill>
                <a:latin typeface="Calibri"/>
                <a:ea typeface="Calibri"/>
                <a:cs typeface="Calibri"/>
                <a:sym typeface="Calibri"/>
              </a:endParaRPr>
            </a:p>
          </p:txBody>
        </p:sp>
        <p:pic>
          <p:nvPicPr>
            <p:cNvPr id="1877" name="Google Shape;1877;p40"/>
            <p:cNvPicPr preferRelativeResize="0"/>
            <p:nvPr/>
          </p:nvPicPr>
          <p:blipFill rotWithShape="1">
            <a:blip r:embed="rId3">
              <a:alphaModFix/>
            </a:blip>
            <a:srcRect b="0" l="29313" r="56038" t="7366"/>
            <a:stretch/>
          </p:blipFill>
          <p:spPr>
            <a:xfrm>
              <a:off x="1782238" y="1227775"/>
              <a:ext cx="696035" cy="748294"/>
            </a:xfrm>
            <a:prstGeom prst="rect">
              <a:avLst/>
            </a:prstGeom>
            <a:noFill/>
            <a:ln>
              <a:noFill/>
            </a:ln>
          </p:spPr>
        </p:pic>
      </p:grpSp>
      <p:grpSp>
        <p:nvGrpSpPr>
          <p:cNvPr id="1878" name="Google Shape;1878;p40"/>
          <p:cNvGrpSpPr/>
          <p:nvPr/>
        </p:nvGrpSpPr>
        <p:grpSpPr>
          <a:xfrm>
            <a:off x="2088282" y="1044980"/>
            <a:ext cx="1152880" cy="1582804"/>
            <a:chOff x="3115290" y="1227775"/>
            <a:chExt cx="1152880" cy="1582804"/>
          </a:xfrm>
        </p:grpSpPr>
        <p:grpSp>
          <p:nvGrpSpPr>
            <p:cNvPr id="1879" name="Google Shape;1879;p40"/>
            <p:cNvGrpSpPr/>
            <p:nvPr/>
          </p:nvGrpSpPr>
          <p:grpSpPr>
            <a:xfrm>
              <a:off x="3115290" y="1951748"/>
              <a:ext cx="1152880" cy="858831"/>
              <a:chOff x="3744466" y="1301912"/>
              <a:chExt cx="1152880" cy="858831"/>
            </a:xfrm>
          </p:grpSpPr>
          <p:sp>
            <p:nvSpPr>
              <p:cNvPr id="1880" name="Google Shape;1880;p40"/>
              <p:cNvSpPr/>
              <p:nvPr/>
            </p:nvSpPr>
            <p:spPr>
              <a:xfrm>
                <a:off x="3912519" y="1553220"/>
                <a:ext cx="740068"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0,2%</a:t>
                </a:r>
                <a:endParaRPr/>
              </a:p>
            </p:txBody>
          </p:sp>
          <p:sp>
            <p:nvSpPr>
              <p:cNvPr id="1881" name="Google Shape;1881;p40"/>
              <p:cNvSpPr/>
              <p:nvPr/>
            </p:nvSpPr>
            <p:spPr>
              <a:xfrm>
                <a:off x="3744466" y="1301912"/>
                <a:ext cx="115288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Afrocolombiano</a:t>
                </a:r>
                <a:endParaRPr b="1" sz="1200" u="sng">
                  <a:solidFill>
                    <a:srgbClr val="000000"/>
                  </a:solidFill>
                  <a:latin typeface="Arial Narrow"/>
                  <a:ea typeface="Arial Narrow"/>
                  <a:cs typeface="Arial Narrow"/>
                  <a:sym typeface="Arial Narrow"/>
                </a:endParaRPr>
              </a:p>
            </p:txBody>
          </p:sp>
          <p:sp>
            <p:nvSpPr>
              <p:cNvPr id="1882" name="Google Shape;1882;p40"/>
              <p:cNvSpPr/>
              <p:nvPr/>
            </p:nvSpPr>
            <p:spPr>
              <a:xfrm>
                <a:off x="3957784" y="1883744"/>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 casos</a:t>
                </a:r>
                <a:endParaRPr sz="1200">
                  <a:solidFill>
                    <a:schemeClr val="dk1"/>
                  </a:solidFill>
                  <a:latin typeface="Calibri"/>
                  <a:ea typeface="Calibri"/>
                  <a:cs typeface="Calibri"/>
                  <a:sym typeface="Calibri"/>
                </a:endParaRPr>
              </a:p>
            </p:txBody>
          </p:sp>
        </p:grpSp>
        <p:pic>
          <p:nvPicPr>
            <p:cNvPr id="1883" name="Google Shape;1883;p40"/>
            <p:cNvPicPr preferRelativeResize="0"/>
            <p:nvPr/>
          </p:nvPicPr>
          <p:blipFill rotWithShape="1">
            <a:blip r:embed="rId3">
              <a:alphaModFix/>
            </a:blip>
            <a:srcRect b="0" l="59057" r="25145" t="8806"/>
            <a:stretch/>
          </p:blipFill>
          <p:spPr>
            <a:xfrm>
              <a:off x="3328608" y="1227775"/>
              <a:ext cx="750627" cy="775969"/>
            </a:xfrm>
            <a:prstGeom prst="rect">
              <a:avLst/>
            </a:prstGeom>
            <a:noFill/>
            <a:ln>
              <a:noFill/>
            </a:ln>
          </p:spPr>
        </p:pic>
      </p:grpSp>
      <p:grpSp>
        <p:nvGrpSpPr>
          <p:cNvPr id="1884" name="Google Shape;1884;p40"/>
          <p:cNvGrpSpPr/>
          <p:nvPr/>
        </p:nvGrpSpPr>
        <p:grpSpPr>
          <a:xfrm>
            <a:off x="3213114" y="1057256"/>
            <a:ext cx="740068" cy="1574421"/>
            <a:chOff x="4615870" y="1227775"/>
            <a:chExt cx="740068" cy="1574421"/>
          </a:xfrm>
        </p:grpSpPr>
        <p:grpSp>
          <p:nvGrpSpPr>
            <p:cNvPr id="1885" name="Google Shape;1885;p40"/>
            <p:cNvGrpSpPr/>
            <p:nvPr/>
          </p:nvGrpSpPr>
          <p:grpSpPr>
            <a:xfrm>
              <a:off x="4615870" y="1922272"/>
              <a:ext cx="740068" cy="879924"/>
              <a:chOff x="5245046" y="1274868"/>
              <a:chExt cx="740068" cy="879924"/>
            </a:xfrm>
          </p:grpSpPr>
          <p:sp>
            <p:nvSpPr>
              <p:cNvPr id="1886" name="Google Shape;1886;p40"/>
              <p:cNvSpPr/>
              <p:nvPr/>
            </p:nvSpPr>
            <p:spPr>
              <a:xfrm>
                <a:off x="5245046" y="1561312"/>
                <a:ext cx="740068"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0,5%</a:t>
                </a:r>
                <a:endParaRPr/>
              </a:p>
            </p:txBody>
          </p:sp>
          <p:sp>
            <p:nvSpPr>
              <p:cNvPr id="1887" name="Google Shape;1887;p40"/>
              <p:cNvSpPr/>
              <p:nvPr/>
            </p:nvSpPr>
            <p:spPr>
              <a:xfrm>
                <a:off x="5272675" y="1274868"/>
                <a:ext cx="70403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Indígena</a:t>
                </a:r>
                <a:endParaRPr b="1" sz="1200" u="sng">
                  <a:solidFill>
                    <a:srgbClr val="000000"/>
                  </a:solidFill>
                  <a:latin typeface="Arial Narrow"/>
                  <a:ea typeface="Arial Narrow"/>
                  <a:cs typeface="Arial Narrow"/>
                  <a:sym typeface="Arial Narrow"/>
                </a:endParaRPr>
              </a:p>
            </p:txBody>
          </p:sp>
          <p:sp>
            <p:nvSpPr>
              <p:cNvPr id="1888" name="Google Shape;1888;p40"/>
              <p:cNvSpPr/>
              <p:nvPr/>
            </p:nvSpPr>
            <p:spPr>
              <a:xfrm>
                <a:off x="5286277" y="1877793"/>
                <a:ext cx="57900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2 caso</a:t>
                </a:r>
                <a:endParaRPr sz="1200">
                  <a:solidFill>
                    <a:schemeClr val="dk1"/>
                  </a:solidFill>
                  <a:latin typeface="Calibri"/>
                  <a:ea typeface="Calibri"/>
                  <a:cs typeface="Calibri"/>
                  <a:sym typeface="Calibri"/>
                </a:endParaRPr>
              </a:p>
            </p:txBody>
          </p:sp>
        </p:grpSp>
        <p:pic>
          <p:nvPicPr>
            <p:cNvPr id="1889" name="Google Shape;1889;p40"/>
            <p:cNvPicPr preferRelativeResize="0"/>
            <p:nvPr/>
          </p:nvPicPr>
          <p:blipFill rotWithShape="1">
            <a:blip r:embed="rId3">
              <a:alphaModFix/>
            </a:blip>
            <a:srcRect b="0" l="86761" r="0" t="0"/>
            <a:stretch/>
          </p:blipFill>
          <p:spPr>
            <a:xfrm>
              <a:off x="4668287" y="1227775"/>
              <a:ext cx="629046" cy="784558"/>
            </a:xfrm>
            <a:prstGeom prst="rect">
              <a:avLst/>
            </a:prstGeom>
            <a:noFill/>
            <a:ln>
              <a:noFill/>
            </a:ln>
          </p:spPr>
        </p:pic>
      </p:grpSp>
      <p:sp>
        <p:nvSpPr>
          <p:cNvPr id="1890" name="Google Shape;1890;p40"/>
          <p:cNvSpPr/>
          <p:nvPr/>
        </p:nvSpPr>
        <p:spPr>
          <a:xfrm>
            <a:off x="3636693" y="4600413"/>
            <a:ext cx="3578546"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a:ea typeface="Arial"/>
                <a:cs typeface="Arial"/>
                <a:sym typeface="Arial"/>
              </a:rPr>
              <a:t>Fuente: SIVIGILA. Secretaria de Salud de Medellín.</a:t>
            </a:r>
            <a:endParaRPr/>
          </a:p>
          <a:p>
            <a:pPr indent="0" lvl="0" marL="0" marR="0" rtl="0" algn="l">
              <a:spcBef>
                <a:spcPts val="0"/>
              </a:spcBef>
              <a:spcAft>
                <a:spcPts val="0"/>
              </a:spcAft>
              <a:buNone/>
            </a:pPr>
            <a:r>
              <a:rPr lang="es-ES" sz="700">
                <a:solidFill>
                  <a:schemeClr val="dk1"/>
                </a:solidFill>
                <a:latin typeface="Arial"/>
                <a:ea typeface="Arial"/>
                <a:cs typeface="Arial"/>
                <a:sym typeface="Arial"/>
              </a:rPr>
              <a:t>Figura 5. Curso de vida de los casos  de violencia. Periodo epidemiológico 10. 2022. </a:t>
            </a:r>
            <a:endParaRPr/>
          </a:p>
        </p:txBody>
      </p:sp>
      <p:pic>
        <p:nvPicPr>
          <p:cNvPr id="1891" name="Google Shape;1891;p40"/>
          <p:cNvPicPr preferRelativeResize="0"/>
          <p:nvPr/>
        </p:nvPicPr>
        <p:blipFill rotWithShape="1">
          <a:blip r:embed="rId4">
            <a:alphaModFix/>
          </a:blip>
          <a:srcRect b="0" l="0" r="0" t="0"/>
          <a:stretch/>
        </p:blipFill>
        <p:spPr>
          <a:xfrm>
            <a:off x="2500331" y="2863329"/>
            <a:ext cx="942975" cy="771525"/>
          </a:xfrm>
          <a:prstGeom prst="rect">
            <a:avLst/>
          </a:prstGeom>
          <a:noFill/>
          <a:ln>
            <a:noFill/>
          </a:ln>
        </p:spPr>
      </p:pic>
      <p:grpSp>
        <p:nvGrpSpPr>
          <p:cNvPr id="1892" name="Google Shape;1892;p40"/>
          <p:cNvGrpSpPr/>
          <p:nvPr/>
        </p:nvGrpSpPr>
        <p:grpSpPr>
          <a:xfrm>
            <a:off x="2176515" y="3478075"/>
            <a:ext cx="1690560" cy="650645"/>
            <a:chOff x="-14122" y="7072716"/>
            <a:chExt cx="1282684" cy="650645"/>
          </a:xfrm>
        </p:grpSpPr>
        <p:sp>
          <p:nvSpPr>
            <p:cNvPr id="1893" name="Google Shape;1893;p40"/>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Área de ocurrencia</a:t>
              </a:r>
              <a:endParaRPr/>
            </a:p>
          </p:txBody>
        </p:sp>
        <p:sp>
          <p:nvSpPr>
            <p:cNvPr id="1894" name="Google Shape;1894;p40"/>
            <p:cNvSpPr/>
            <p:nvPr/>
          </p:nvSpPr>
          <p:spPr>
            <a:xfrm>
              <a:off x="-14122" y="7363321"/>
              <a:ext cx="1282684"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Cabecera municipal</a:t>
              </a:r>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97,9%</a:t>
              </a:r>
              <a:endParaRPr/>
            </a:p>
          </p:txBody>
        </p:sp>
      </p:grpSp>
      <p:pic>
        <p:nvPicPr>
          <p:cNvPr id="1895" name="Google Shape;1895;p40"/>
          <p:cNvPicPr preferRelativeResize="0"/>
          <p:nvPr/>
        </p:nvPicPr>
        <p:blipFill rotWithShape="1">
          <a:blip r:embed="rId5">
            <a:alphaModFix/>
          </a:blip>
          <a:srcRect b="0" l="0" r="0" t="0"/>
          <a:stretch/>
        </p:blipFill>
        <p:spPr>
          <a:xfrm>
            <a:off x="508961" y="2799516"/>
            <a:ext cx="933450" cy="742950"/>
          </a:xfrm>
          <a:prstGeom prst="rect">
            <a:avLst/>
          </a:prstGeom>
          <a:noFill/>
          <a:ln>
            <a:noFill/>
          </a:ln>
        </p:spPr>
      </p:pic>
      <p:grpSp>
        <p:nvGrpSpPr>
          <p:cNvPr id="1896" name="Google Shape;1896;p40"/>
          <p:cNvGrpSpPr/>
          <p:nvPr/>
        </p:nvGrpSpPr>
        <p:grpSpPr>
          <a:xfrm>
            <a:off x="56053" y="3432695"/>
            <a:ext cx="1881594" cy="724941"/>
            <a:chOff x="-103304" y="7072716"/>
            <a:chExt cx="1427628" cy="724941"/>
          </a:xfrm>
        </p:grpSpPr>
        <p:sp>
          <p:nvSpPr>
            <p:cNvPr id="1897" name="Google Shape;1897;p40"/>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Afiliación al SGSS</a:t>
              </a:r>
              <a:endParaRPr/>
            </a:p>
          </p:txBody>
        </p:sp>
        <p:sp>
          <p:nvSpPr>
            <p:cNvPr id="1898" name="Google Shape;1898;p40"/>
            <p:cNvSpPr/>
            <p:nvPr/>
          </p:nvSpPr>
          <p:spPr>
            <a:xfrm>
              <a:off x="-103304" y="7371933"/>
              <a:ext cx="1427628" cy="425724"/>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1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Régimen contributivo: 63,6%</a:t>
              </a:r>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Régimen subsidiado: 28,8%</a:t>
              </a:r>
              <a:endParaRPr/>
            </a:p>
            <a:p>
              <a:pPr indent="0" lvl="0" marL="0" marR="0" rtl="0" algn="ctr">
                <a:spcBef>
                  <a:spcPts val="0"/>
                </a:spcBef>
                <a:spcAft>
                  <a:spcPts val="0"/>
                </a:spcAft>
                <a:buNone/>
              </a:pPr>
              <a:r>
                <a:t/>
              </a:r>
              <a:endParaRPr b="1" sz="1400">
                <a:solidFill>
                  <a:schemeClr val="dk1"/>
                </a:solidFill>
                <a:latin typeface="Arial Narrow"/>
                <a:ea typeface="Arial Narrow"/>
                <a:cs typeface="Arial Narrow"/>
                <a:sym typeface="Arial Narrow"/>
              </a:endParaRPr>
            </a:p>
          </p:txBody>
        </p:sp>
      </p:grpSp>
      <p:grpSp>
        <p:nvGrpSpPr>
          <p:cNvPr id="1899" name="Google Shape;1899;p40"/>
          <p:cNvGrpSpPr/>
          <p:nvPr/>
        </p:nvGrpSpPr>
        <p:grpSpPr>
          <a:xfrm>
            <a:off x="4174170" y="1043608"/>
            <a:ext cx="874090" cy="1631193"/>
            <a:chOff x="2507826" y="2454167"/>
            <a:chExt cx="874090" cy="1631193"/>
          </a:xfrm>
        </p:grpSpPr>
        <p:sp>
          <p:nvSpPr>
            <p:cNvPr id="1900" name="Google Shape;1900;p40"/>
            <p:cNvSpPr/>
            <p:nvPr/>
          </p:nvSpPr>
          <p:spPr>
            <a:xfrm>
              <a:off x="2507826" y="3472120"/>
              <a:ext cx="874090" cy="360040"/>
            </a:xfrm>
            <a:prstGeom prst="roundRect">
              <a:avLst>
                <a:gd fmla="val 16667" name="adj"/>
              </a:avLst>
            </a:prstGeom>
            <a:solidFill>
              <a:srgbClr val="CCC0D9"/>
            </a:solidFill>
            <a:ln cap="flat" cmpd="sng" w="25400">
              <a:solidFill>
                <a:srgbClr val="CCC0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3,0%</a:t>
              </a:r>
              <a:endParaRPr/>
            </a:p>
          </p:txBody>
        </p:sp>
        <p:pic>
          <p:nvPicPr>
            <p:cNvPr id="1901" name="Google Shape;1901;p40"/>
            <p:cNvPicPr preferRelativeResize="0"/>
            <p:nvPr/>
          </p:nvPicPr>
          <p:blipFill rotWithShape="1">
            <a:blip r:embed="rId6">
              <a:alphaModFix/>
            </a:blip>
            <a:srcRect b="0" l="0" r="0" t="0"/>
            <a:stretch/>
          </p:blipFill>
          <p:spPr>
            <a:xfrm>
              <a:off x="2702014" y="2454167"/>
              <a:ext cx="557405" cy="912116"/>
            </a:xfrm>
            <a:prstGeom prst="rect">
              <a:avLst/>
            </a:prstGeom>
            <a:noFill/>
            <a:ln>
              <a:noFill/>
            </a:ln>
          </p:spPr>
        </p:pic>
        <p:sp>
          <p:nvSpPr>
            <p:cNvPr id="1902" name="Google Shape;1902;p40"/>
            <p:cNvSpPr/>
            <p:nvPr/>
          </p:nvSpPr>
          <p:spPr>
            <a:xfrm>
              <a:off x="2558275" y="3203848"/>
              <a:ext cx="740908"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Maternas</a:t>
              </a:r>
              <a:endParaRPr b="1" sz="1200" u="sng">
                <a:solidFill>
                  <a:srgbClr val="000000"/>
                </a:solidFill>
                <a:latin typeface="Arial Narrow"/>
                <a:ea typeface="Arial Narrow"/>
                <a:cs typeface="Arial Narrow"/>
                <a:sym typeface="Arial Narrow"/>
              </a:endParaRPr>
            </a:p>
          </p:txBody>
        </p:sp>
        <p:sp>
          <p:nvSpPr>
            <p:cNvPr id="1903" name="Google Shape;1903;p40"/>
            <p:cNvSpPr/>
            <p:nvPr/>
          </p:nvSpPr>
          <p:spPr>
            <a:xfrm>
              <a:off x="2620874" y="3808361"/>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12 casos</a:t>
              </a:r>
              <a:endParaRPr sz="1200">
                <a:solidFill>
                  <a:schemeClr val="dk1"/>
                </a:solidFill>
                <a:latin typeface="Calibri"/>
                <a:ea typeface="Calibri"/>
                <a:cs typeface="Calibri"/>
                <a:sym typeface="Calibri"/>
              </a:endParaRPr>
            </a:p>
          </p:txBody>
        </p:sp>
      </p:grpSp>
      <p:grpSp>
        <p:nvGrpSpPr>
          <p:cNvPr id="1904" name="Google Shape;1904;p40"/>
          <p:cNvGrpSpPr/>
          <p:nvPr/>
        </p:nvGrpSpPr>
        <p:grpSpPr>
          <a:xfrm>
            <a:off x="5143163" y="1135644"/>
            <a:ext cx="874090" cy="1519436"/>
            <a:chOff x="3826683" y="2822224"/>
            <a:chExt cx="874090" cy="1519436"/>
          </a:xfrm>
        </p:grpSpPr>
        <p:grpSp>
          <p:nvGrpSpPr>
            <p:cNvPr id="1905" name="Google Shape;1905;p40"/>
            <p:cNvGrpSpPr/>
            <p:nvPr/>
          </p:nvGrpSpPr>
          <p:grpSpPr>
            <a:xfrm>
              <a:off x="3826683" y="3446500"/>
              <a:ext cx="874090" cy="895160"/>
              <a:chOff x="2507826" y="3203848"/>
              <a:chExt cx="874090" cy="895160"/>
            </a:xfrm>
          </p:grpSpPr>
          <p:sp>
            <p:nvSpPr>
              <p:cNvPr id="1906" name="Google Shape;1906;p40"/>
              <p:cNvSpPr/>
              <p:nvPr/>
            </p:nvSpPr>
            <p:spPr>
              <a:xfrm>
                <a:off x="2507826" y="3472120"/>
                <a:ext cx="874090"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2,0%</a:t>
                </a:r>
                <a:endParaRPr/>
              </a:p>
            </p:txBody>
          </p:sp>
          <p:sp>
            <p:nvSpPr>
              <p:cNvPr id="1907" name="Google Shape;1907;p40"/>
              <p:cNvSpPr/>
              <p:nvPr/>
            </p:nvSpPr>
            <p:spPr>
              <a:xfrm>
                <a:off x="2572704" y="3203848"/>
                <a:ext cx="71205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Migrante</a:t>
                </a:r>
                <a:endParaRPr b="1" sz="1200" u="sng">
                  <a:solidFill>
                    <a:srgbClr val="000000"/>
                  </a:solidFill>
                  <a:latin typeface="Arial Narrow"/>
                  <a:ea typeface="Arial Narrow"/>
                  <a:cs typeface="Arial Narrow"/>
                  <a:sym typeface="Arial Narrow"/>
                </a:endParaRPr>
              </a:p>
            </p:txBody>
          </p:sp>
          <p:sp>
            <p:nvSpPr>
              <p:cNvPr id="1908" name="Google Shape;1908;p40"/>
              <p:cNvSpPr/>
              <p:nvPr/>
            </p:nvSpPr>
            <p:spPr>
              <a:xfrm>
                <a:off x="2648170" y="3822009"/>
                <a:ext cx="68480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8  casos</a:t>
                </a:r>
                <a:endParaRPr sz="1200">
                  <a:solidFill>
                    <a:schemeClr val="dk1"/>
                  </a:solidFill>
                  <a:latin typeface="Calibri"/>
                  <a:ea typeface="Calibri"/>
                  <a:cs typeface="Calibri"/>
                  <a:sym typeface="Calibri"/>
                </a:endParaRPr>
              </a:p>
            </p:txBody>
          </p:sp>
        </p:grpSp>
        <p:pic>
          <p:nvPicPr>
            <p:cNvPr id="1909" name="Google Shape;1909;p40"/>
            <p:cNvPicPr preferRelativeResize="0"/>
            <p:nvPr/>
          </p:nvPicPr>
          <p:blipFill rotWithShape="1">
            <a:blip r:embed="rId7">
              <a:alphaModFix/>
            </a:blip>
            <a:srcRect b="0" l="0" r="0" t="0"/>
            <a:stretch/>
          </p:blipFill>
          <p:spPr>
            <a:xfrm>
              <a:off x="3945025" y="2822224"/>
              <a:ext cx="587628" cy="678570"/>
            </a:xfrm>
            <a:prstGeom prst="rect">
              <a:avLst/>
            </a:prstGeom>
            <a:noFill/>
            <a:ln>
              <a:noFill/>
            </a:ln>
          </p:spPr>
        </p:pic>
      </p:grpSp>
      <p:grpSp>
        <p:nvGrpSpPr>
          <p:cNvPr id="1910" name="Google Shape;1910;p40"/>
          <p:cNvGrpSpPr/>
          <p:nvPr/>
        </p:nvGrpSpPr>
        <p:grpSpPr>
          <a:xfrm>
            <a:off x="6011339" y="1043608"/>
            <a:ext cx="1275167" cy="1584176"/>
            <a:chOff x="2084244" y="2767521"/>
            <a:chExt cx="1275167" cy="1584176"/>
          </a:xfrm>
        </p:grpSpPr>
        <p:pic>
          <p:nvPicPr>
            <p:cNvPr id="1911" name="Google Shape;1911;p40"/>
            <p:cNvPicPr preferRelativeResize="0"/>
            <p:nvPr/>
          </p:nvPicPr>
          <p:blipFill rotWithShape="1">
            <a:blip r:embed="rId8">
              <a:alphaModFix/>
            </a:blip>
            <a:srcRect b="0" l="0" r="48966" t="0"/>
            <a:stretch/>
          </p:blipFill>
          <p:spPr>
            <a:xfrm>
              <a:off x="2244412" y="2767521"/>
              <a:ext cx="973905" cy="715634"/>
            </a:xfrm>
            <a:prstGeom prst="rect">
              <a:avLst/>
            </a:prstGeom>
            <a:noFill/>
            <a:ln>
              <a:noFill/>
            </a:ln>
          </p:spPr>
        </p:pic>
        <p:grpSp>
          <p:nvGrpSpPr>
            <p:cNvPr id="1912" name="Google Shape;1912;p40"/>
            <p:cNvGrpSpPr/>
            <p:nvPr/>
          </p:nvGrpSpPr>
          <p:grpSpPr>
            <a:xfrm>
              <a:off x="2084244" y="3329937"/>
              <a:ext cx="1275167" cy="1021760"/>
              <a:chOff x="-184098" y="6956153"/>
              <a:chExt cx="1489900" cy="1021760"/>
            </a:xfrm>
          </p:grpSpPr>
          <p:sp>
            <p:nvSpPr>
              <p:cNvPr id="1913" name="Google Shape;1913;p40"/>
              <p:cNvSpPr txBox="1"/>
              <p:nvPr/>
            </p:nvSpPr>
            <p:spPr>
              <a:xfrm>
                <a:off x="-184098" y="6956153"/>
                <a:ext cx="148990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Privado de la libertad</a:t>
                </a:r>
                <a:endParaRPr/>
              </a:p>
            </p:txBody>
          </p:sp>
          <p:sp>
            <p:nvSpPr>
              <p:cNvPr id="1914" name="Google Shape;1914;p40"/>
              <p:cNvSpPr/>
              <p:nvPr/>
            </p:nvSpPr>
            <p:spPr>
              <a:xfrm>
                <a:off x="-7627" y="7363321"/>
                <a:ext cx="1067227"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0,2%</a:t>
                </a:r>
                <a:endParaRPr/>
              </a:p>
            </p:txBody>
          </p:sp>
          <p:sp>
            <p:nvSpPr>
              <p:cNvPr id="1915" name="Google Shape;1915;p40"/>
              <p:cNvSpPr txBox="1"/>
              <p:nvPr/>
            </p:nvSpPr>
            <p:spPr>
              <a:xfrm>
                <a:off x="-164454" y="7700914"/>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1 casos</a:t>
                </a:r>
                <a:endParaRPr/>
              </a:p>
            </p:txBody>
          </p:sp>
        </p:grpSp>
      </p:grpSp>
      <p:sp>
        <p:nvSpPr>
          <p:cNvPr id="1916" name="Google Shape;1916;p40"/>
          <p:cNvSpPr/>
          <p:nvPr/>
        </p:nvSpPr>
        <p:spPr>
          <a:xfrm>
            <a:off x="375308" y="7164369"/>
            <a:ext cx="6393494" cy="2539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ES" sz="700">
                <a:solidFill>
                  <a:schemeClr val="dk1"/>
                </a:solidFill>
                <a:latin typeface="Arial"/>
                <a:ea typeface="Arial"/>
                <a:cs typeface="Arial"/>
                <a:sym typeface="Arial"/>
              </a:rPr>
              <a:t>Tabla 1. Proporción de casos sospechosos por edad de la víctima y tipo de agresor. Violencia Periodo epidemiológico 10. 2022</a:t>
            </a:r>
            <a:r>
              <a:rPr lang="es-ES" sz="1050">
                <a:solidFill>
                  <a:schemeClr val="dk1"/>
                </a:solidFill>
                <a:latin typeface="Arial Narrow"/>
                <a:ea typeface="Arial Narrow"/>
                <a:cs typeface="Arial Narrow"/>
                <a:sym typeface="Arial Narrow"/>
              </a:rPr>
              <a:t>. </a:t>
            </a:r>
            <a:endParaRPr/>
          </a:p>
        </p:txBody>
      </p:sp>
      <p:sp>
        <p:nvSpPr>
          <p:cNvPr id="1917" name="Google Shape;1917;p40"/>
          <p:cNvSpPr/>
          <p:nvPr/>
        </p:nvSpPr>
        <p:spPr>
          <a:xfrm>
            <a:off x="25935" y="8020833"/>
            <a:ext cx="7171815" cy="120032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La violencia sexual constituye el 54,4% del total de las violencias. La relación hombre, mujer es de 1 hombre por cada 5 mujeres; la padecen personas de todos los cursos de vida, siendo los niños, niñas y adolescentes los más afectados; cabe resaltar que aunque en menos proporción se siguen presentando casos en adultos mayores convirtiéndose en poblaciones altamente vulnerables. El tipo de violencia sexual que más se presenta es el acceso carnal (36,6%) seguido de actos sexuales (30,1%). Las víctimas menores de 18 años representan el 70% de los casos y el agresor se identifica como familiar de la víctima en el 48% de los mismos. </a:t>
            </a:r>
            <a:endParaRPr sz="1200">
              <a:solidFill>
                <a:schemeClr val="dk1"/>
              </a:solidFill>
              <a:latin typeface="Arial Narrow"/>
              <a:ea typeface="Arial Narrow"/>
              <a:cs typeface="Arial Narrow"/>
              <a:sym typeface="Arial Narrow"/>
            </a:endParaRPr>
          </a:p>
        </p:txBody>
      </p:sp>
      <p:sp>
        <p:nvSpPr>
          <p:cNvPr id="1918" name="Google Shape;1918;p40"/>
          <p:cNvSpPr/>
          <p:nvPr/>
        </p:nvSpPr>
        <p:spPr>
          <a:xfrm>
            <a:off x="-1849" y="7601767"/>
            <a:ext cx="7200900" cy="382832"/>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919" name="Google Shape;1919;p40"/>
          <p:cNvGrpSpPr/>
          <p:nvPr/>
        </p:nvGrpSpPr>
        <p:grpSpPr>
          <a:xfrm>
            <a:off x="190189" y="7650890"/>
            <a:ext cx="3446504" cy="276999"/>
            <a:chOff x="2448322" y="33831"/>
            <a:chExt cx="3446504" cy="276999"/>
          </a:xfrm>
        </p:grpSpPr>
        <p:sp>
          <p:nvSpPr>
            <p:cNvPr id="1920" name="Google Shape;1920;p40"/>
            <p:cNvSpPr/>
            <p:nvPr/>
          </p:nvSpPr>
          <p:spPr>
            <a:xfrm>
              <a:off x="2448322" y="33831"/>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921" name="Google Shape;1921;p40"/>
            <p:cNvCxnSpPr>
              <a:stCxn id="1920" idx="6"/>
            </p:cNvCxnSpPr>
            <p:nvPr/>
          </p:nvCxnSpPr>
          <p:spPr>
            <a:xfrm>
              <a:off x="2736354" y="164636"/>
              <a:ext cx="648000" cy="0"/>
            </a:xfrm>
            <a:prstGeom prst="straightConnector1">
              <a:avLst/>
            </a:prstGeom>
            <a:noFill/>
            <a:ln cap="flat" cmpd="sng" w="28575">
              <a:solidFill>
                <a:srgbClr val="C00000"/>
              </a:solidFill>
              <a:prstDash val="solid"/>
              <a:round/>
              <a:headEnd len="sm" w="sm" type="none"/>
              <a:tailEnd len="sm" w="sm" type="none"/>
            </a:ln>
          </p:spPr>
        </p:cxnSp>
        <p:sp>
          <p:nvSpPr>
            <p:cNvPr id="1922" name="Google Shape;1922;p40"/>
            <p:cNvSpPr txBox="1"/>
            <p:nvPr/>
          </p:nvSpPr>
          <p:spPr>
            <a:xfrm>
              <a:off x="3302538" y="33831"/>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Consideraciones técnicas</a:t>
              </a:r>
              <a:endParaRPr/>
            </a:p>
          </p:txBody>
        </p:sp>
      </p:grpSp>
      <p:sp>
        <p:nvSpPr>
          <p:cNvPr id="1923" name="Google Shape;1923;p40"/>
          <p:cNvSpPr txBox="1"/>
          <p:nvPr>
            <p:ph type="ctrTitle"/>
          </p:nvPr>
        </p:nvSpPr>
        <p:spPr>
          <a:xfrm>
            <a:off x="432098" y="376749"/>
            <a:ext cx="6225011" cy="461665"/>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400"/>
              <a:buFont typeface="Arial Narrow"/>
              <a:buNone/>
            </a:pPr>
            <a:r>
              <a:rPr b="1" lang="es-ES" sz="2400">
                <a:solidFill>
                  <a:srgbClr val="C00000"/>
                </a:solidFill>
                <a:latin typeface="Arial Narrow"/>
                <a:ea typeface="Arial Narrow"/>
                <a:cs typeface="Arial Narrow"/>
                <a:sym typeface="Arial Narrow"/>
              </a:rPr>
              <a:t>Violencia Sexual: 399 Casos 54,4% del total</a:t>
            </a:r>
            <a:endParaRPr/>
          </a:p>
        </p:txBody>
      </p:sp>
      <p:grpSp>
        <p:nvGrpSpPr>
          <p:cNvPr id="1924" name="Google Shape;1924;p40"/>
          <p:cNvGrpSpPr/>
          <p:nvPr/>
        </p:nvGrpSpPr>
        <p:grpSpPr>
          <a:xfrm>
            <a:off x="2205963" y="695430"/>
            <a:ext cx="1847617" cy="436842"/>
            <a:chOff x="3060727" y="484500"/>
            <a:chExt cx="2369636" cy="436842"/>
          </a:xfrm>
        </p:grpSpPr>
        <p:sp>
          <p:nvSpPr>
            <p:cNvPr id="1925" name="Google Shape;1925;p40"/>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926" name="Google Shape;1926;p40"/>
            <p:cNvSpPr txBox="1"/>
            <p:nvPr/>
          </p:nvSpPr>
          <p:spPr>
            <a:xfrm>
              <a:off x="3600450" y="484500"/>
              <a:ext cx="1477125"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Etnia</a:t>
              </a:r>
              <a:endParaRPr/>
            </a:p>
          </p:txBody>
        </p:sp>
      </p:grpSp>
      <p:grpSp>
        <p:nvGrpSpPr>
          <p:cNvPr id="1927" name="Google Shape;1927;p40"/>
          <p:cNvGrpSpPr/>
          <p:nvPr/>
        </p:nvGrpSpPr>
        <p:grpSpPr>
          <a:xfrm>
            <a:off x="54374" y="683568"/>
            <a:ext cx="1852274" cy="436842"/>
            <a:chOff x="3054754" y="484500"/>
            <a:chExt cx="2375609" cy="436842"/>
          </a:xfrm>
        </p:grpSpPr>
        <p:sp>
          <p:nvSpPr>
            <p:cNvPr id="1928" name="Google Shape;1928;p40"/>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929" name="Google Shape;1929;p40"/>
            <p:cNvSpPr txBox="1"/>
            <p:nvPr/>
          </p:nvSpPr>
          <p:spPr>
            <a:xfrm>
              <a:off x="3054754" y="484500"/>
              <a:ext cx="2339087"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Sexo</a:t>
              </a:r>
              <a:endParaRPr/>
            </a:p>
          </p:txBody>
        </p:sp>
      </p:grpSp>
      <p:grpSp>
        <p:nvGrpSpPr>
          <p:cNvPr id="1930" name="Google Shape;1930;p40"/>
          <p:cNvGrpSpPr/>
          <p:nvPr/>
        </p:nvGrpSpPr>
        <p:grpSpPr>
          <a:xfrm>
            <a:off x="4385407" y="714128"/>
            <a:ext cx="2722458" cy="436842"/>
            <a:chOff x="3060727" y="484500"/>
            <a:chExt cx="2369637" cy="436842"/>
          </a:xfrm>
        </p:grpSpPr>
        <p:sp>
          <p:nvSpPr>
            <p:cNvPr id="1931" name="Google Shape;1931;p40"/>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932" name="Google Shape;1932;p40"/>
            <p:cNvSpPr txBox="1"/>
            <p:nvPr/>
          </p:nvSpPr>
          <p:spPr>
            <a:xfrm>
              <a:off x="3060727" y="484500"/>
              <a:ext cx="2369636"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Poblaciones especiales</a:t>
              </a:r>
              <a:endParaRPr/>
            </a:p>
          </p:txBody>
        </p:sp>
      </p:grpSp>
      <p:pic>
        <p:nvPicPr>
          <p:cNvPr id="1933" name="Google Shape;1933;p40"/>
          <p:cNvPicPr preferRelativeResize="0"/>
          <p:nvPr/>
        </p:nvPicPr>
        <p:blipFill rotWithShape="1">
          <a:blip r:embed="rId9">
            <a:alphaModFix/>
          </a:blip>
          <a:srcRect b="0" l="0" r="0" t="0"/>
          <a:stretch/>
        </p:blipFill>
        <p:spPr>
          <a:xfrm>
            <a:off x="375308" y="5944673"/>
            <a:ext cx="838200" cy="895350"/>
          </a:xfrm>
          <a:prstGeom prst="rect">
            <a:avLst/>
          </a:prstGeom>
          <a:noFill/>
          <a:ln>
            <a:noFill/>
          </a:ln>
        </p:spPr>
      </p:pic>
      <p:graphicFrame>
        <p:nvGraphicFramePr>
          <p:cNvPr id="1934" name="Google Shape;1934;p40"/>
          <p:cNvGraphicFramePr/>
          <p:nvPr/>
        </p:nvGraphicFramePr>
        <p:xfrm>
          <a:off x="3828575" y="2719036"/>
          <a:ext cx="3191399" cy="1824551"/>
        </p:xfrm>
        <a:graphic>
          <a:graphicData uri="http://schemas.openxmlformats.org/drawingml/2006/chart">
            <c:chart r:id="rId10"/>
          </a:graphicData>
        </a:graphic>
      </p:graphicFrame>
      <p:pic>
        <p:nvPicPr>
          <p:cNvPr id="1935" name="Google Shape;1935;p40"/>
          <p:cNvPicPr preferRelativeResize="0"/>
          <p:nvPr/>
        </p:nvPicPr>
        <p:blipFill rotWithShape="1">
          <a:blip r:embed="rId11">
            <a:alphaModFix/>
          </a:blip>
          <a:srcRect b="0" l="0" r="0" t="0"/>
          <a:stretch/>
        </p:blipFill>
        <p:spPr>
          <a:xfrm>
            <a:off x="1593070" y="5663521"/>
            <a:ext cx="4095611" cy="149225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0" name="Shape 1940"/>
        <p:cNvGrpSpPr/>
        <p:nvPr/>
      </p:nvGrpSpPr>
      <p:grpSpPr>
        <a:xfrm>
          <a:off x="0" y="0"/>
          <a:ext cx="0" cy="0"/>
          <a:chOff x="0" y="0"/>
          <a:chExt cx="0" cy="0"/>
        </a:xfrm>
      </p:grpSpPr>
      <p:sp>
        <p:nvSpPr>
          <p:cNvPr id="1941" name="Google Shape;1941;p41"/>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41</a:t>
            </a:r>
            <a:endParaRPr b="1" sz="1050">
              <a:solidFill>
                <a:schemeClr val="dk1"/>
              </a:solidFill>
              <a:latin typeface="Arial Narrow"/>
              <a:ea typeface="Arial Narrow"/>
              <a:cs typeface="Arial Narrow"/>
              <a:sym typeface="Arial Narrow"/>
            </a:endParaRPr>
          </a:p>
        </p:txBody>
      </p:sp>
      <p:sp>
        <p:nvSpPr>
          <p:cNvPr id="1942" name="Google Shape;1942;p41"/>
          <p:cNvSpPr txBox="1"/>
          <p:nvPr>
            <p:ph type="title"/>
          </p:nvPr>
        </p:nvSpPr>
        <p:spPr>
          <a:xfrm>
            <a:off x="0" y="2066169"/>
            <a:ext cx="6727831" cy="432048"/>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600"/>
              <a:buFont typeface="Arial Narrow"/>
              <a:buNone/>
            </a:pPr>
            <a:r>
              <a:rPr b="1" lang="es-ES" sz="1600">
                <a:latin typeface="Arial Narrow"/>
                <a:ea typeface="Arial Narrow"/>
                <a:cs typeface="Arial Narrow"/>
                <a:sym typeface="Arial Narrow"/>
              </a:rPr>
              <a:t>Búsqueda activa institucional</a:t>
            </a:r>
            <a:endParaRPr/>
          </a:p>
        </p:txBody>
      </p:sp>
      <p:sp>
        <p:nvSpPr>
          <p:cNvPr id="1943" name="Google Shape;1943;p41"/>
          <p:cNvSpPr/>
          <p:nvPr/>
        </p:nvSpPr>
        <p:spPr>
          <a:xfrm>
            <a:off x="-27830" y="2414666"/>
            <a:ext cx="7200900" cy="230832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El promedio en la ejecución de la Búsqueda Activa Institucional (BAI) en 165 Unidades Primarias Generadoras de Datos (UPGD) para el mes de septiembre, semanas 36 a la 39, fue del 81.95%, por encima de la línea base para el distrito. </a:t>
            </a:r>
            <a:endParaRPr/>
          </a:p>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Para la ejecución de la BRI desde el mes de mayo, la Líder de Programa Unidad de Vigilancia Epidemiológica de la Secretaría Distrital de Salud de Medellín realizó ajuste al protocolo BRI para el distrito, definiendo como eventos de interés en salud pública (EISP) objeto BAI a los eventos en eliminación/erradicación (sarampión, rubéola, rubéola congénita, parálisis flácida aguda en menores de 15  años y tétanos neonatal), dengue, dengue grave – ya que Medellín es zona endémica y por lineamientos Instituto Nacional de Salud 2022, se debe fortalecer la BAI de estos eventos - por lineamiento nacional, cáncer de mama, cáncer de cuello uterino, morbilidad materna extrema y mortalidad perinatal por lineamiento departamental, y tosferina por necesidad del distrito. A partir del mes de junio, se realiza Búsqueda Retrospectiva Institucional (BRI) con adaptación del documento técnico Metodología de Búsqueda Activa Institucional por RIPS, desde la Secretaría Distrital de Salud de Medellín.  El detalle de hallazgos de estos criterios por UPGD y su correlación con los hallazgos BRI, se aprecia a continuación:</a:t>
            </a:r>
            <a:endParaRPr sz="1200">
              <a:solidFill>
                <a:schemeClr val="dk1"/>
              </a:solidFill>
              <a:latin typeface="Arial Narrow"/>
              <a:ea typeface="Arial Narrow"/>
              <a:cs typeface="Arial Narrow"/>
              <a:sym typeface="Arial Narrow"/>
            </a:endParaRPr>
          </a:p>
        </p:txBody>
      </p:sp>
      <p:sp>
        <p:nvSpPr>
          <p:cNvPr id="1944" name="Google Shape;1944;p41"/>
          <p:cNvSpPr/>
          <p:nvPr/>
        </p:nvSpPr>
        <p:spPr>
          <a:xfrm>
            <a:off x="616337" y="4722990"/>
            <a:ext cx="6111494"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50">
                <a:solidFill>
                  <a:schemeClr val="dk1"/>
                </a:solidFill>
                <a:latin typeface="Arial Narrow"/>
                <a:ea typeface="Arial Narrow"/>
                <a:cs typeface="Arial Narrow"/>
                <a:sym typeface="Arial Narrow"/>
              </a:rPr>
              <a:t>Tabla 1. Número de UPGD según criterio para realización de Búsqueda Activa Institucional, BRI SSM, septiembre de 2022</a:t>
            </a:r>
            <a:endParaRPr sz="1050">
              <a:solidFill>
                <a:schemeClr val="dk1"/>
              </a:solidFill>
              <a:latin typeface="Arial Narrow"/>
              <a:ea typeface="Arial Narrow"/>
              <a:cs typeface="Arial Narrow"/>
              <a:sym typeface="Arial Narrow"/>
            </a:endParaRPr>
          </a:p>
        </p:txBody>
      </p:sp>
      <p:pic>
        <p:nvPicPr>
          <p:cNvPr id="1945" name="Google Shape;1945;p41"/>
          <p:cNvPicPr preferRelativeResize="0"/>
          <p:nvPr/>
        </p:nvPicPr>
        <p:blipFill rotWithShape="1">
          <a:blip r:embed="rId3">
            <a:alphaModFix/>
          </a:blip>
          <a:srcRect b="0" l="0" r="0" t="0"/>
          <a:stretch/>
        </p:blipFill>
        <p:spPr>
          <a:xfrm>
            <a:off x="6552777" y="8834366"/>
            <a:ext cx="620293" cy="280609"/>
          </a:xfrm>
          <a:prstGeom prst="rect">
            <a:avLst/>
          </a:prstGeom>
          <a:noFill/>
          <a:ln>
            <a:noFill/>
          </a:ln>
        </p:spPr>
      </p:pic>
      <p:grpSp>
        <p:nvGrpSpPr>
          <p:cNvPr id="1946" name="Google Shape;1946;p41"/>
          <p:cNvGrpSpPr/>
          <p:nvPr/>
        </p:nvGrpSpPr>
        <p:grpSpPr>
          <a:xfrm>
            <a:off x="0" y="14519"/>
            <a:ext cx="7200898" cy="2078231"/>
            <a:chOff x="0" y="14519"/>
            <a:chExt cx="7200898" cy="2078231"/>
          </a:xfrm>
        </p:grpSpPr>
        <p:sp>
          <p:nvSpPr>
            <p:cNvPr id="1947" name="Google Shape;1947;p41"/>
            <p:cNvSpPr txBox="1"/>
            <p:nvPr/>
          </p:nvSpPr>
          <p:spPr>
            <a:xfrm>
              <a:off x="576114" y="1744252"/>
              <a:ext cx="3672408" cy="34849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800">
                  <a:solidFill>
                    <a:srgbClr val="000000"/>
                  </a:solidFill>
                  <a:latin typeface="Arial Narrow"/>
                  <a:ea typeface="Arial Narrow"/>
                  <a:cs typeface="Arial Narrow"/>
                  <a:sym typeface="Arial Narrow"/>
                </a:rPr>
                <a:t>Programa Vigilancia Epidemiológica – Subsecretaría de Salud Pública</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b="1" lang="es-ES" sz="800">
                  <a:solidFill>
                    <a:srgbClr val="000000"/>
                  </a:solidFill>
                  <a:latin typeface="Arial Narrow"/>
                  <a:ea typeface="Arial Narrow"/>
                  <a:cs typeface="Arial Narrow"/>
                  <a:sym typeface="Arial Narrow"/>
                </a:rPr>
                <a:t>Mes de septiembre de 2022 -  Reporte Semanas 01 a 36</a:t>
              </a:r>
              <a:endParaRPr sz="1200">
                <a:solidFill>
                  <a:schemeClr val="dk1"/>
                </a:solidFill>
                <a:latin typeface="Times New Roman"/>
                <a:ea typeface="Times New Roman"/>
                <a:cs typeface="Times New Roman"/>
                <a:sym typeface="Times New Roman"/>
              </a:endParaRPr>
            </a:p>
          </p:txBody>
        </p:sp>
        <p:sp>
          <p:nvSpPr>
            <p:cNvPr id="1948" name="Google Shape;1948;p41"/>
            <p:cNvSpPr txBox="1"/>
            <p:nvPr/>
          </p:nvSpPr>
          <p:spPr>
            <a:xfrm>
              <a:off x="1162804" y="992927"/>
              <a:ext cx="2734310" cy="62674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Boletín de Periodo Epidemiológico Medellín </a:t>
              </a: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pic>
          <p:nvPicPr>
            <p:cNvPr id="1949" name="Google Shape;1949;p41"/>
            <p:cNvPicPr preferRelativeResize="0"/>
            <p:nvPr/>
          </p:nvPicPr>
          <p:blipFill rotWithShape="1">
            <a:blip r:embed="rId4">
              <a:alphaModFix/>
            </a:blip>
            <a:srcRect b="0" l="0" r="0" t="0"/>
            <a:stretch/>
          </p:blipFill>
          <p:spPr>
            <a:xfrm>
              <a:off x="4752578" y="321103"/>
              <a:ext cx="2448320" cy="1771646"/>
            </a:xfrm>
            <a:prstGeom prst="rect">
              <a:avLst/>
            </a:prstGeom>
            <a:noFill/>
            <a:ln>
              <a:noFill/>
            </a:ln>
          </p:spPr>
        </p:pic>
        <p:sp>
          <p:nvSpPr>
            <p:cNvPr id="1950" name="Google Shape;1950;p41"/>
            <p:cNvSpPr txBox="1"/>
            <p:nvPr/>
          </p:nvSpPr>
          <p:spPr>
            <a:xfrm>
              <a:off x="0" y="14519"/>
              <a:ext cx="4536554" cy="99694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3200">
                  <a:solidFill>
                    <a:srgbClr val="00B050"/>
                  </a:solidFill>
                  <a:latin typeface="Arial Narrow"/>
                  <a:ea typeface="Arial Narrow"/>
                  <a:cs typeface="Arial Narrow"/>
                  <a:sym typeface="Arial Narrow"/>
                </a:rPr>
                <a:t>Secretaría de Salud de Medellín</a:t>
              </a: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grpSp>
      <p:pic>
        <p:nvPicPr>
          <p:cNvPr id="1951" name="Google Shape;1951;p41"/>
          <p:cNvPicPr preferRelativeResize="0"/>
          <p:nvPr/>
        </p:nvPicPr>
        <p:blipFill rotWithShape="1">
          <a:blip r:embed="rId5">
            <a:alphaModFix/>
          </a:blip>
          <a:srcRect b="0" l="0" r="0" t="0"/>
          <a:stretch/>
        </p:blipFill>
        <p:spPr>
          <a:xfrm>
            <a:off x="65894" y="5011422"/>
            <a:ext cx="7107176" cy="3737042"/>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6" name="Shape 1956"/>
        <p:cNvGrpSpPr/>
        <p:nvPr/>
      </p:nvGrpSpPr>
      <p:grpSpPr>
        <a:xfrm>
          <a:off x="0" y="0"/>
          <a:ext cx="0" cy="0"/>
          <a:chOff x="0" y="0"/>
          <a:chExt cx="0" cy="0"/>
        </a:xfrm>
      </p:grpSpPr>
      <p:sp>
        <p:nvSpPr>
          <p:cNvPr id="1957" name="Google Shape;1957;p42"/>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42</a:t>
            </a:r>
            <a:endParaRPr b="1" sz="1050">
              <a:solidFill>
                <a:schemeClr val="dk1"/>
              </a:solidFill>
              <a:latin typeface="Arial Narrow"/>
              <a:ea typeface="Arial Narrow"/>
              <a:cs typeface="Arial Narrow"/>
              <a:sym typeface="Arial Narrow"/>
            </a:endParaRPr>
          </a:p>
        </p:txBody>
      </p:sp>
      <p:sp>
        <p:nvSpPr>
          <p:cNvPr id="1958" name="Google Shape;1958;p42"/>
          <p:cNvSpPr txBox="1"/>
          <p:nvPr>
            <p:ph type="title"/>
          </p:nvPr>
        </p:nvSpPr>
        <p:spPr>
          <a:xfrm>
            <a:off x="149005" y="2339752"/>
            <a:ext cx="6727831" cy="432048"/>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600"/>
              <a:buFont typeface="Arial Narrow"/>
              <a:buNone/>
            </a:pPr>
            <a:r>
              <a:rPr b="1" lang="es-ES" sz="1600">
                <a:latin typeface="Arial Narrow"/>
                <a:ea typeface="Arial Narrow"/>
                <a:cs typeface="Arial Narrow"/>
                <a:sym typeface="Arial Narrow"/>
              </a:rPr>
              <a:t>Búsqueda activa institucional</a:t>
            </a:r>
            <a:endParaRPr/>
          </a:p>
        </p:txBody>
      </p:sp>
      <p:sp>
        <p:nvSpPr>
          <p:cNvPr id="1959" name="Google Shape;1959;p42"/>
          <p:cNvSpPr/>
          <p:nvPr/>
        </p:nvSpPr>
        <p:spPr>
          <a:xfrm>
            <a:off x="355255" y="2995154"/>
            <a:ext cx="6523829" cy="4154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ES" sz="1050">
                <a:solidFill>
                  <a:schemeClr val="dk1"/>
                </a:solidFill>
                <a:latin typeface="Arial Narrow"/>
                <a:ea typeface="Arial Narrow"/>
                <a:cs typeface="Arial Narrow"/>
                <a:sym typeface="Arial Narrow"/>
              </a:rPr>
              <a:t>Tabla 2. Correlación  de UPGD con silencio en la notificación/ UPGD con casos no notificados para el criterio,  BRI SSM, septiembre de 2022</a:t>
            </a:r>
            <a:endParaRPr sz="1050">
              <a:solidFill>
                <a:schemeClr val="dk1"/>
              </a:solidFill>
              <a:latin typeface="Arial Narrow"/>
              <a:ea typeface="Arial Narrow"/>
              <a:cs typeface="Arial Narrow"/>
              <a:sym typeface="Arial Narrow"/>
            </a:endParaRPr>
          </a:p>
        </p:txBody>
      </p:sp>
      <p:pic>
        <p:nvPicPr>
          <p:cNvPr id="1960" name="Google Shape;1960;p42"/>
          <p:cNvPicPr preferRelativeResize="0"/>
          <p:nvPr/>
        </p:nvPicPr>
        <p:blipFill rotWithShape="1">
          <a:blip r:embed="rId3">
            <a:alphaModFix/>
          </a:blip>
          <a:srcRect b="0" l="0" r="0" t="0"/>
          <a:stretch/>
        </p:blipFill>
        <p:spPr>
          <a:xfrm>
            <a:off x="6552777" y="8834366"/>
            <a:ext cx="620293" cy="280609"/>
          </a:xfrm>
          <a:prstGeom prst="rect">
            <a:avLst/>
          </a:prstGeom>
          <a:noFill/>
          <a:ln>
            <a:noFill/>
          </a:ln>
        </p:spPr>
      </p:pic>
      <p:grpSp>
        <p:nvGrpSpPr>
          <p:cNvPr id="1961" name="Google Shape;1961;p42"/>
          <p:cNvGrpSpPr/>
          <p:nvPr/>
        </p:nvGrpSpPr>
        <p:grpSpPr>
          <a:xfrm>
            <a:off x="0" y="14519"/>
            <a:ext cx="7200898" cy="2078230"/>
            <a:chOff x="0" y="14519"/>
            <a:chExt cx="7200898" cy="2078230"/>
          </a:xfrm>
        </p:grpSpPr>
        <p:sp>
          <p:nvSpPr>
            <p:cNvPr id="1962" name="Google Shape;1962;p42"/>
            <p:cNvSpPr txBox="1"/>
            <p:nvPr/>
          </p:nvSpPr>
          <p:spPr>
            <a:xfrm>
              <a:off x="1162804" y="992927"/>
              <a:ext cx="2734310" cy="62674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Boletín de Periodo Epidemiológico Medellín </a:t>
              </a: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pic>
          <p:nvPicPr>
            <p:cNvPr id="1963" name="Google Shape;1963;p42"/>
            <p:cNvPicPr preferRelativeResize="0"/>
            <p:nvPr/>
          </p:nvPicPr>
          <p:blipFill rotWithShape="1">
            <a:blip r:embed="rId4">
              <a:alphaModFix/>
            </a:blip>
            <a:srcRect b="0" l="0" r="0" t="0"/>
            <a:stretch/>
          </p:blipFill>
          <p:spPr>
            <a:xfrm>
              <a:off x="4752578" y="321103"/>
              <a:ext cx="2448320" cy="1771646"/>
            </a:xfrm>
            <a:prstGeom prst="rect">
              <a:avLst/>
            </a:prstGeom>
            <a:noFill/>
            <a:ln>
              <a:noFill/>
            </a:ln>
          </p:spPr>
        </p:pic>
        <p:sp>
          <p:nvSpPr>
            <p:cNvPr id="1964" name="Google Shape;1964;p42"/>
            <p:cNvSpPr txBox="1"/>
            <p:nvPr/>
          </p:nvSpPr>
          <p:spPr>
            <a:xfrm>
              <a:off x="0" y="14519"/>
              <a:ext cx="4536554" cy="99694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3200">
                  <a:solidFill>
                    <a:srgbClr val="00B050"/>
                  </a:solidFill>
                  <a:latin typeface="Arial Narrow"/>
                  <a:ea typeface="Arial Narrow"/>
                  <a:cs typeface="Arial Narrow"/>
                  <a:sym typeface="Arial Narrow"/>
                </a:rPr>
                <a:t>Secretaría de Salud de Medellín</a:t>
              </a: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grpSp>
      <p:sp>
        <p:nvSpPr>
          <p:cNvPr id="1965" name="Google Shape;1965;p42"/>
          <p:cNvSpPr txBox="1"/>
          <p:nvPr/>
        </p:nvSpPr>
        <p:spPr>
          <a:xfrm>
            <a:off x="576114" y="1744252"/>
            <a:ext cx="3672408" cy="34849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800">
                <a:solidFill>
                  <a:srgbClr val="000000"/>
                </a:solidFill>
                <a:latin typeface="Arial Narrow"/>
                <a:ea typeface="Arial Narrow"/>
                <a:cs typeface="Arial Narrow"/>
                <a:sym typeface="Arial Narrow"/>
              </a:rPr>
              <a:t>Programa Vigilancia Epidemiológica – Subsecretaría de Salud Pública</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b="1" lang="es-ES" sz="800">
                <a:solidFill>
                  <a:srgbClr val="000000"/>
                </a:solidFill>
                <a:latin typeface="Arial Narrow"/>
                <a:ea typeface="Arial Narrow"/>
                <a:cs typeface="Arial Narrow"/>
                <a:sym typeface="Arial Narrow"/>
              </a:rPr>
              <a:t>Mes de septiembre de 2022 -  Reporte Semanas 01 a 36</a:t>
            </a:r>
            <a:endParaRPr sz="1200">
              <a:solidFill>
                <a:schemeClr val="dk1"/>
              </a:solidFill>
              <a:latin typeface="Times New Roman"/>
              <a:ea typeface="Times New Roman"/>
              <a:cs typeface="Times New Roman"/>
              <a:sym typeface="Times New Roman"/>
            </a:endParaRPr>
          </a:p>
        </p:txBody>
      </p:sp>
      <p:pic>
        <p:nvPicPr>
          <p:cNvPr id="1966" name="Google Shape;1966;p42"/>
          <p:cNvPicPr preferRelativeResize="0"/>
          <p:nvPr/>
        </p:nvPicPr>
        <p:blipFill rotWithShape="1">
          <a:blip r:embed="rId5">
            <a:alphaModFix/>
          </a:blip>
          <a:srcRect b="0" l="0" r="0" t="0"/>
          <a:stretch/>
        </p:blipFill>
        <p:spPr>
          <a:xfrm>
            <a:off x="582919" y="3674205"/>
            <a:ext cx="5944872" cy="4754526"/>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1" name="Shape 1971"/>
        <p:cNvGrpSpPr/>
        <p:nvPr/>
      </p:nvGrpSpPr>
      <p:grpSpPr>
        <a:xfrm>
          <a:off x="0" y="0"/>
          <a:ext cx="0" cy="0"/>
          <a:chOff x="0" y="0"/>
          <a:chExt cx="0" cy="0"/>
        </a:xfrm>
      </p:grpSpPr>
      <p:sp>
        <p:nvSpPr>
          <p:cNvPr id="1972" name="Google Shape;1972;p43"/>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43</a:t>
            </a:r>
            <a:endParaRPr b="1" sz="1050">
              <a:solidFill>
                <a:schemeClr val="dk1"/>
              </a:solidFill>
              <a:latin typeface="Arial Narrow"/>
              <a:ea typeface="Arial Narrow"/>
              <a:cs typeface="Arial Narrow"/>
              <a:sym typeface="Arial Narrow"/>
            </a:endParaRPr>
          </a:p>
        </p:txBody>
      </p:sp>
      <p:sp>
        <p:nvSpPr>
          <p:cNvPr id="1973" name="Google Shape;1973;p43"/>
          <p:cNvSpPr/>
          <p:nvPr/>
        </p:nvSpPr>
        <p:spPr>
          <a:xfrm>
            <a:off x="1800250" y="4128357"/>
            <a:ext cx="3403172" cy="2539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Tabla 3. EISP no notificados,  BRI SSM, septiembre de 2022</a:t>
            </a:r>
            <a:endParaRPr b="1" sz="1050">
              <a:solidFill>
                <a:schemeClr val="dk1"/>
              </a:solidFill>
              <a:latin typeface="Arial Narrow"/>
              <a:ea typeface="Arial Narrow"/>
              <a:cs typeface="Arial Narrow"/>
              <a:sym typeface="Arial Narrow"/>
            </a:endParaRPr>
          </a:p>
        </p:txBody>
      </p:sp>
      <p:sp>
        <p:nvSpPr>
          <p:cNvPr id="1974" name="Google Shape;1974;p43"/>
          <p:cNvSpPr/>
          <p:nvPr/>
        </p:nvSpPr>
        <p:spPr>
          <a:xfrm>
            <a:off x="104470" y="2382823"/>
            <a:ext cx="6794731" cy="138499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En línea con el ajuste al protocolo BRI para el distrito, el análisis de los criterios para la realización de la BAI, la correlación entre el silencio en la notificación y la identificación de UPGD con casos por fuera del sistema muestra 11 instituciones prestadoras de servicios de salud con eventos priorizados como indicadores BAI sin notificar: 5 para cáncer de cuello uterino, 3 para sarampión, 2 para cáncer de mama y 1 para rubéola congénita. </a:t>
            </a:r>
            <a:endParaRPr/>
          </a:p>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Se captaron 16 EISP sin notificar, los que se encontraron con mayor incidencia en la ausencia de la notificación corresponden a cáncer de cuello uterino, sarampión y cáncer de mama. Es de resaltar que sarampión es el evento en eliminación que muestra este mismo comportamiento en los periodos epidemiológicos analizados a la fecha.</a:t>
            </a:r>
            <a:endParaRPr sz="1200">
              <a:solidFill>
                <a:schemeClr val="dk1"/>
              </a:solidFill>
              <a:latin typeface="Arial Narrow"/>
              <a:ea typeface="Arial Narrow"/>
              <a:cs typeface="Arial Narrow"/>
              <a:sym typeface="Arial Narrow"/>
            </a:endParaRPr>
          </a:p>
        </p:txBody>
      </p:sp>
      <p:pic>
        <p:nvPicPr>
          <p:cNvPr id="1975" name="Google Shape;1975;p43"/>
          <p:cNvPicPr preferRelativeResize="0"/>
          <p:nvPr/>
        </p:nvPicPr>
        <p:blipFill rotWithShape="1">
          <a:blip r:embed="rId3">
            <a:alphaModFix/>
          </a:blip>
          <a:srcRect b="0" l="0" r="0" t="0"/>
          <a:stretch/>
        </p:blipFill>
        <p:spPr>
          <a:xfrm>
            <a:off x="6552777" y="8834366"/>
            <a:ext cx="620293" cy="280609"/>
          </a:xfrm>
          <a:prstGeom prst="rect">
            <a:avLst/>
          </a:prstGeom>
          <a:noFill/>
          <a:ln>
            <a:noFill/>
          </a:ln>
        </p:spPr>
      </p:pic>
      <p:grpSp>
        <p:nvGrpSpPr>
          <p:cNvPr id="1976" name="Google Shape;1976;p43"/>
          <p:cNvGrpSpPr/>
          <p:nvPr/>
        </p:nvGrpSpPr>
        <p:grpSpPr>
          <a:xfrm>
            <a:off x="0" y="14519"/>
            <a:ext cx="7200898" cy="2078230"/>
            <a:chOff x="0" y="14519"/>
            <a:chExt cx="7200898" cy="2078230"/>
          </a:xfrm>
        </p:grpSpPr>
        <p:sp>
          <p:nvSpPr>
            <p:cNvPr id="1977" name="Google Shape;1977;p43"/>
            <p:cNvSpPr txBox="1"/>
            <p:nvPr/>
          </p:nvSpPr>
          <p:spPr>
            <a:xfrm>
              <a:off x="1162804" y="992927"/>
              <a:ext cx="2734310" cy="62674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Boletín de Periodo Epidemiológico Medellín </a:t>
              </a: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pic>
          <p:nvPicPr>
            <p:cNvPr id="1978" name="Google Shape;1978;p43"/>
            <p:cNvPicPr preferRelativeResize="0"/>
            <p:nvPr/>
          </p:nvPicPr>
          <p:blipFill rotWithShape="1">
            <a:blip r:embed="rId4">
              <a:alphaModFix/>
            </a:blip>
            <a:srcRect b="0" l="0" r="0" t="0"/>
            <a:stretch/>
          </p:blipFill>
          <p:spPr>
            <a:xfrm>
              <a:off x="4752578" y="321103"/>
              <a:ext cx="2448320" cy="1771646"/>
            </a:xfrm>
            <a:prstGeom prst="rect">
              <a:avLst/>
            </a:prstGeom>
            <a:noFill/>
            <a:ln>
              <a:noFill/>
            </a:ln>
          </p:spPr>
        </p:pic>
        <p:sp>
          <p:nvSpPr>
            <p:cNvPr id="1979" name="Google Shape;1979;p43"/>
            <p:cNvSpPr txBox="1"/>
            <p:nvPr/>
          </p:nvSpPr>
          <p:spPr>
            <a:xfrm>
              <a:off x="0" y="14519"/>
              <a:ext cx="4536554" cy="99694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3200">
                  <a:solidFill>
                    <a:srgbClr val="00B050"/>
                  </a:solidFill>
                  <a:latin typeface="Arial Narrow"/>
                  <a:ea typeface="Arial Narrow"/>
                  <a:cs typeface="Arial Narrow"/>
                  <a:sym typeface="Arial Narrow"/>
                </a:rPr>
                <a:t>Secretaría de Salud de Medellín</a:t>
              </a: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grpSp>
      <p:sp>
        <p:nvSpPr>
          <p:cNvPr id="1980" name="Google Shape;1980;p43"/>
          <p:cNvSpPr txBox="1"/>
          <p:nvPr/>
        </p:nvSpPr>
        <p:spPr>
          <a:xfrm>
            <a:off x="576114" y="1744252"/>
            <a:ext cx="3672408" cy="34849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800">
                <a:solidFill>
                  <a:srgbClr val="000000"/>
                </a:solidFill>
                <a:latin typeface="Arial Narrow"/>
                <a:ea typeface="Arial Narrow"/>
                <a:cs typeface="Arial Narrow"/>
                <a:sym typeface="Arial Narrow"/>
              </a:rPr>
              <a:t>Programa Vigilancia Epidemiológica – Subsecretaría de Salud Pública</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b="1" lang="es-ES" sz="800">
                <a:solidFill>
                  <a:srgbClr val="000000"/>
                </a:solidFill>
                <a:latin typeface="Arial Narrow"/>
                <a:ea typeface="Arial Narrow"/>
                <a:cs typeface="Arial Narrow"/>
                <a:sym typeface="Arial Narrow"/>
              </a:rPr>
              <a:t>Mes de septiembre de 2022 -  Reporte Semanas 01 a 36</a:t>
            </a:r>
            <a:endParaRPr sz="1200">
              <a:solidFill>
                <a:schemeClr val="dk1"/>
              </a:solidFill>
              <a:latin typeface="Times New Roman"/>
              <a:ea typeface="Times New Roman"/>
              <a:cs typeface="Times New Roman"/>
              <a:sym typeface="Times New Roman"/>
            </a:endParaRPr>
          </a:p>
        </p:txBody>
      </p:sp>
      <p:pic>
        <p:nvPicPr>
          <p:cNvPr id="1981" name="Google Shape;1981;p43"/>
          <p:cNvPicPr preferRelativeResize="0"/>
          <p:nvPr/>
        </p:nvPicPr>
        <p:blipFill rotWithShape="1">
          <a:blip r:embed="rId5">
            <a:alphaModFix/>
          </a:blip>
          <a:srcRect b="0" l="0" r="0" t="0"/>
          <a:stretch/>
        </p:blipFill>
        <p:spPr>
          <a:xfrm>
            <a:off x="607905" y="4499992"/>
            <a:ext cx="5944872" cy="2974056"/>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6" name="Shape 1986"/>
        <p:cNvGrpSpPr/>
        <p:nvPr/>
      </p:nvGrpSpPr>
      <p:grpSpPr>
        <a:xfrm>
          <a:off x="0" y="0"/>
          <a:ext cx="0" cy="0"/>
          <a:chOff x="0" y="0"/>
          <a:chExt cx="0" cy="0"/>
        </a:xfrm>
      </p:grpSpPr>
      <p:sp>
        <p:nvSpPr>
          <p:cNvPr id="1987" name="Google Shape;1987;p44"/>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44</a:t>
            </a:r>
            <a:endParaRPr b="1" sz="1050">
              <a:solidFill>
                <a:schemeClr val="dk1"/>
              </a:solidFill>
              <a:latin typeface="Arial Narrow"/>
              <a:ea typeface="Arial Narrow"/>
              <a:cs typeface="Arial Narrow"/>
              <a:sym typeface="Arial Narrow"/>
            </a:endParaRPr>
          </a:p>
        </p:txBody>
      </p:sp>
      <p:pic>
        <p:nvPicPr>
          <p:cNvPr id="1988" name="Google Shape;1988;p44"/>
          <p:cNvPicPr preferRelativeResize="0"/>
          <p:nvPr/>
        </p:nvPicPr>
        <p:blipFill rotWithShape="1">
          <a:blip r:embed="rId3">
            <a:alphaModFix/>
          </a:blip>
          <a:srcRect b="0" l="0" r="0" t="0"/>
          <a:stretch/>
        </p:blipFill>
        <p:spPr>
          <a:xfrm>
            <a:off x="6712302" y="8695344"/>
            <a:ext cx="436191" cy="337944"/>
          </a:xfrm>
          <a:prstGeom prst="rect">
            <a:avLst/>
          </a:prstGeom>
          <a:noFill/>
          <a:ln>
            <a:noFill/>
          </a:ln>
        </p:spPr>
      </p:pic>
      <p:pic>
        <p:nvPicPr>
          <p:cNvPr id="1989" name="Google Shape;1989;p44"/>
          <p:cNvPicPr preferRelativeResize="0"/>
          <p:nvPr/>
        </p:nvPicPr>
        <p:blipFill rotWithShape="1">
          <a:blip r:embed="rId4">
            <a:alphaModFix/>
          </a:blip>
          <a:srcRect b="0" l="-2" r="40938" t="0"/>
          <a:stretch/>
        </p:blipFill>
        <p:spPr>
          <a:xfrm>
            <a:off x="0" y="2275443"/>
            <a:ext cx="7200900" cy="6880924"/>
          </a:xfrm>
          <a:prstGeom prst="rect">
            <a:avLst/>
          </a:prstGeom>
          <a:noFill/>
          <a:ln>
            <a:noFill/>
          </a:ln>
        </p:spPr>
      </p:pic>
      <p:grpSp>
        <p:nvGrpSpPr>
          <p:cNvPr id="1990" name="Google Shape;1990;p44"/>
          <p:cNvGrpSpPr/>
          <p:nvPr/>
        </p:nvGrpSpPr>
        <p:grpSpPr>
          <a:xfrm>
            <a:off x="1728242" y="2275443"/>
            <a:ext cx="5305921" cy="6880924"/>
            <a:chOff x="7461810" y="-36659"/>
            <a:chExt cx="4447883" cy="6903934"/>
          </a:xfrm>
        </p:grpSpPr>
        <p:sp>
          <p:nvSpPr>
            <p:cNvPr id="1991" name="Google Shape;1991;p44"/>
            <p:cNvSpPr/>
            <p:nvPr/>
          </p:nvSpPr>
          <p:spPr>
            <a:xfrm>
              <a:off x="7461810" y="-27296"/>
              <a:ext cx="4315226" cy="6894571"/>
            </a:xfrm>
            <a:custGeom>
              <a:rect b="b" l="l" r="r" t="t"/>
              <a:pathLst>
                <a:path extrusionOk="0" h="6894571" w="4315226">
                  <a:moveTo>
                    <a:pt x="614150" y="0"/>
                  </a:moveTo>
                  <a:lnTo>
                    <a:pt x="4315226" y="27295"/>
                  </a:lnTo>
                  <a:lnTo>
                    <a:pt x="3673781" y="6894571"/>
                  </a:lnTo>
                  <a:lnTo>
                    <a:pt x="0" y="6894571"/>
                  </a:lnTo>
                  <a:lnTo>
                    <a:pt x="614150" y="0"/>
                  </a:lnTo>
                  <a:close/>
                </a:path>
              </a:pathLst>
            </a:custGeom>
            <a:solidFill>
              <a:srgbClr val="0099CC">
                <a:alpha val="77647"/>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992" name="Google Shape;1992;p44"/>
            <p:cNvCxnSpPr/>
            <p:nvPr/>
          </p:nvCxnSpPr>
          <p:spPr>
            <a:xfrm flipH="1">
              <a:off x="11280577" y="-36659"/>
              <a:ext cx="629116" cy="6890287"/>
            </a:xfrm>
            <a:prstGeom prst="straightConnector1">
              <a:avLst/>
            </a:prstGeom>
            <a:noFill/>
            <a:ln cap="flat" cmpd="sng" w="38100">
              <a:solidFill>
                <a:schemeClr val="lt1"/>
              </a:solidFill>
              <a:prstDash val="solid"/>
              <a:round/>
              <a:headEnd len="sm" w="sm" type="none"/>
              <a:tailEnd len="sm" w="sm" type="none"/>
            </a:ln>
          </p:spPr>
        </p:cxnSp>
      </p:grpSp>
      <p:sp>
        <p:nvSpPr>
          <p:cNvPr id="1993" name="Google Shape;1993;p44"/>
          <p:cNvSpPr txBox="1"/>
          <p:nvPr/>
        </p:nvSpPr>
        <p:spPr>
          <a:xfrm>
            <a:off x="2520330" y="4554942"/>
            <a:ext cx="3502566" cy="34163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s-ES" sz="3600">
                <a:solidFill>
                  <a:schemeClr val="lt1"/>
                </a:solidFill>
                <a:latin typeface="Libre Franklin Black"/>
                <a:ea typeface="Libre Franklin Black"/>
                <a:cs typeface="Libre Franklin Black"/>
                <a:sym typeface="Libre Franklin Black"/>
              </a:rPr>
              <a:t>Gracias</a:t>
            </a:r>
            <a:endParaRPr/>
          </a:p>
          <a:p>
            <a:pPr indent="0" lvl="0" marL="0" marR="0" rtl="0" algn="ctr">
              <a:spcBef>
                <a:spcPts val="0"/>
              </a:spcBef>
              <a:spcAft>
                <a:spcPts val="0"/>
              </a:spcAft>
              <a:buNone/>
            </a:pPr>
            <a:r>
              <a:rPr i="1" lang="es-ES" sz="3600">
                <a:solidFill>
                  <a:schemeClr val="lt1"/>
                </a:solidFill>
                <a:latin typeface="Libre Franklin Black"/>
                <a:ea typeface="Libre Franklin Black"/>
                <a:cs typeface="Libre Franklin Black"/>
                <a:sym typeface="Libre Franklin Black"/>
              </a:rPr>
              <a:t>Equipo de Vigilancia epidemiológica y Sistemas de información</a:t>
            </a:r>
            <a:endParaRPr i="1" sz="5400">
              <a:solidFill>
                <a:schemeClr val="lt1"/>
              </a:solidFill>
              <a:latin typeface="Libre Franklin Black"/>
              <a:ea typeface="Libre Franklin Black"/>
              <a:cs typeface="Libre Franklin Black"/>
              <a:sym typeface="Libre Franklin Black"/>
            </a:endParaRPr>
          </a:p>
        </p:txBody>
      </p:sp>
      <p:sp>
        <p:nvSpPr>
          <p:cNvPr id="1994" name="Google Shape;1994;p44"/>
          <p:cNvSpPr txBox="1"/>
          <p:nvPr/>
        </p:nvSpPr>
        <p:spPr>
          <a:xfrm>
            <a:off x="2502805" y="6876256"/>
            <a:ext cx="3598545" cy="45148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s-ES" sz="9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8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8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grpSp>
        <p:nvGrpSpPr>
          <p:cNvPr id="1995" name="Google Shape;1995;p44"/>
          <p:cNvGrpSpPr/>
          <p:nvPr/>
        </p:nvGrpSpPr>
        <p:grpSpPr>
          <a:xfrm>
            <a:off x="0" y="14519"/>
            <a:ext cx="7200898" cy="2078230"/>
            <a:chOff x="0" y="14519"/>
            <a:chExt cx="7200898" cy="2078230"/>
          </a:xfrm>
        </p:grpSpPr>
        <p:sp>
          <p:nvSpPr>
            <p:cNvPr id="1996" name="Google Shape;1996;p44"/>
            <p:cNvSpPr txBox="1"/>
            <p:nvPr/>
          </p:nvSpPr>
          <p:spPr>
            <a:xfrm>
              <a:off x="1162804" y="992927"/>
              <a:ext cx="2734310" cy="62674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Boletín de Periodo Epidemiológico Medellín </a:t>
              </a: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pic>
          <p:nvPicPr>
            <p:cNvPr id="1997" name="Google Shape;1997;p44"/>
            <p:cNvPicPr preferRelativeResize="0"/>
            <p:nvPr/>
          </p:nvPicPr>
          <p:blipFill rotWithShape="1">
            <a:blip r:embed="rId5">
              <a:alphaModFix/>
            </a:blip>
            <a:srcRect b="0" l="0" r="0" t="0"/>
            <a:stretch/>
          </p:blipFill>
          <p:spPr>
            <a:xfrm>
              <a:off x="4752578" y="321103"/>
              <a:ext cx="2448320" cy="1771646"/>
            </a:xfrm>
            <a:prstGeom prst="rect">
              <a:avLst/>
            </a:prstGeom>
            <a:noFill/>
            <a:ln>
              <a:noFill/>
            </a:ln>
          </p:spPr>
        </p:pic>
        <p:sp>
          <p:nvSpPr>
            <p:cNvPr id="1998" name="Google Shape;1998;p44"/>
            <p:cNvSpPr txBox="1"/>
            <p:nvPr/>
          </p:nvSpPr>
          <p:spPr>
            <a:xfrm>
              <a:off x="0" y="14519"/>
              <a:ext cx="4536554" cy="99694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3200">
                  <a:solidFill>
                    <a:srgbClr val="00B050"/>
                  </a:solidFill>
                  <a:latin typeface="Arial Narrow"/>
                  <a:ea typeface="Arial Narrow"/>
                  <a:cs typeface="Arial Narrow"/>
                  <a:sym typeface="Arial Narrow"/>
                </a:rPr>
                <a:t>Secretaría de Salud de Medellín</a:t>
              </a: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grpSp>
      <p:sp>
        <p:nvSpPr>
          <p:cNvPr id="1999" name="Google Shape;1999;p44"/>
          <p:cNvSpPr txBox="1"/>
          <p:nvPr/>
        </p:nvSpPr>
        <p:spPr>
          <a:xfrm>
            <a:off x="576114" y="1684583"/>
            <a:ext cx="3816424" cy="45148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800">
                <a:solidFill>
                  <a:srgbClr val="000000"/>
                </a:solidFill>
                <a:latin typeface="Arial Narrow"/>
                <a:ea typeface="Arial Narrow"/>
                <a:cs typeface="Arial Narrow"/>
                <a:sym typeface="Arial Narrow"/>
              </a:rPr>
              <a:t>Programa Vigilancia Epidemiológica – Subsecretaría de Salud Pública</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b="1" lang="es-ES" sz="800">
                <a:solidFill>
                  <a:srgbClr val="000000"/>
                </a:solidFill>
                <a:latin typeface="Arial Narrow"/>
                <a:ea typeface="Arial Narrow"/>
                <a:cs typeface="Arial Narrow"/>
                <a:sym typeface="Arial Narrow"/>
              </a:rPr>
              <a:t>Periodo epidemiológico 10 de 2022 - Reporte Semanas 1 a 40 (Hasta octubre 07 de 2022)</a:t>
            </a:r>
            <a:endParaRPr sz="1200">
              <a:solidFill>
                <a:schemeClr val="dk1"/>
              </a:solidFill>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5"/>
          <p:cNvSpPr/>
          <p:nvPr/>
        </p:nvSpPr>
        <p:spPr>
          <a:xfrm>
            <a:off x="0" y="23621"/>
            <a:ext cx="7200900" cy="460879"/>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59" name="Google Shape;159;p5"/>
          <p:cNvGrpSpPr/>
          <p:nvPr/>
        </p:nvGrpSpPr>
        <p:grpSpPr>
          <a:xfrm>
            <a:off x="277404" y="105617"/>
            <a:ext cx="3446504" cy="276999"/>
            <a:chOff x="2448322" y="74775"/>
            <a:chExt cx="3446504" cy="276999"/>
          </a:xfrm>
        </p:grpSpPr>
        <p:sp>
          <p:nvSpPr>
            <p:cNvPr id="160" name="Google Shape;160;p5"/>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61" name="Google Shape;161;p5"/>
            <p:cNvCxnSpPr>
              <a:stCxn id="160"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62" name="Google Shape;162;p5"/>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variables de interés</a:t>
              </a:r>
              <a:endParaRPr b="1" sz="1200">
                <a:solidFill>
                  <a:schemeClr val="dk1"/>
                </a:solidFill>
                <a:latin typeface="Arial Narrow"/>
                <a:ea typeface="Arial Narrow"/>
                <a:cs typeface="Arial Narrow"/>
                <a:sym typeface="Arial Narrow"/>
              </a:endParaRPr>
            </a:p>
          </p:txBody>
        </p:sp>
      </p:grpSp>
      <p:pic>
        <p:nvPicPr>
          <p:cNvPr id="163" name="Google Shape;163;p5"/>
          <p:cNvPicPr preferRelativeResize="0"/>
          <p:nvPr/>
        </p:nvPicPr>
        <p:blipFill rotWithShape="1">
          <a:blip r:embed="rId3">
            <a:alphaModFix/>
          </a:blip>
          <a:srcRect b="0" l="31453" r="56934" t="7635"/>
          <a:stretch/>
        </p:blipFill>
        <p:spPr>
          <a:xfrm>
            <a:off x="1934415" y="828686"/>
            <a:ext cx="551793" cy="785935"/>
          </a:xfrm>
          <a:prstGeom prst="rect">
            <a:avLst/>
          </a:prstGeom>
          <a:noFill/>
          <a:ln>
            <a:noFill/>
          </a:ln>
        </p:spPr>
      </p:pic>
      <p:sp>
        <p:nvSpPr>
          <p:cNvPr id="164" name="Google Shape;164;p5"/>
          <p:cNvSpPr/>
          <p:nvPr/>
        </p:nvSpPr>
        <p:spPr>
          <a:xfrm>
            <a:off x="419910" y="1741916"/>
            <a:ext cx="790983"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61,8%</a:t>
            </a:r>
            <a:endParaRPr b="1" sz="1600">
              <a:solidFill>
                <a:schemeClr val="dk1"/>
              </a:solidFill>
              <a:latin typeface="Arial Narrow"/>
              <a:ea typeface="Arial Narrow"/>
              <a:cs typeface="Arial Narrow"/>
              <a:sym typeface="Arial Narrow"/>
            </a:endParaRPr>
          </a:p>
        </p:txBody>
      </p:sp>
      <p:sp>
        <p:nvSpPr>
          <p:cNvPr id="165" name="Google Shape;165;p5"/>
          <p:cNvSpPr/>
          <p:nvPr/>
        </p:nvSpPr>
        <p:spPr>
          <a:xfrm>
            <a:off x="1787995" y="1741916"/>
            <a:ext cx="811038"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38,2%</a:t>
            </a:r>
            <a:endParaRPr b="1" sz="1600">
              <a:solidFill>
                <a:schemeClr val="dk1"/>
              </a:solidFill>
              <a:latin typeface="Arial Narrow"/>
              <a:ea typeface="Arial Narrow"/>
              <a:cs typeface="Arial Narrow"/>
              <a:sym typeface="Arial Narrow"/>
            </a:endParaRPr>
          </a:p>
        </p:txBody>
      </p:sp>
      <p:sp>
        <p:nvSpPr>
          <p:cNvPr id="166" name="Google Shape;166;p5"/>
          <p:cNvSpPr/>
          <p:nvPr/>
        </p:nvSpPr>
        <p:spPr>
          <a:xfrm>
            <a:off x="3227117" y="1765356"/>
            <a:ext cx="740068"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41,4%</a:t>
            </a:r>
            <a:endParaRPr b="1" sz="1600">
              <a:solidFill>
                <a:schemeClr val="dk1"/>
              </a:solidFill>
              <a:latin typeface="Arial Narrow"/>
              <a:ea typeface="Arial Narrow"/>
              <a:cs typeface="Arial Narrow"/>
              <a:sym typeface="Arial Narrow"/>
            </a:endParaRPr>
          </a:p>
        </p:txBody>
      </p:sp>
      <p:sp>
        <p:nvSpPr>
          <p:cNvPr id="167" name="Google Shape;167;p5"/>
          <p:cNvSpPr/>
          <p:nvPr/>
        </p:nvSpPr>
        <p:spPr>
          <a:xfrm>
            <a:off x="4559644" y="1789214"/>
            <a:ext cx="740068"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8,4%</a:t>
            </a:r>
            <a:endParaRPr b="1" sz="1600">
              <a:solidFill>
                <a:schemeClr val="dk1"/>
              </a:solidFill>
              <a:latin typeface="Arial Narrow"/>
              <a:ea typeface="Arial Narrow"/>
              <a:cs typeface="Arial Narrow"/>
              <a:sym typeface="Arial Narrow"/>
            </a:endParaRPr>
          </a:p>
        </p:txBody>
      </p:sp>
      <p:pic>
        <p:nvPicPr>
          <p:cNvPr id="168" name="Google Shape;168;p5"/>
          <p:cNvPicPr preferRelativeResize="0"/>
          <p:nvPr/>
        </p:nvPicPr>
        <p:blipFill rotWithShape="1">
          <a:blip r:embed="rId4">
            <a:alphaModFix/>
          </a:blip>
          <a:srcRect b="0" l="58247" r="0" t="0"/>
          <a:stretch/>
        </p:blipFill>
        <p:spPr>
          <a:xfrm>
            <a:off x="1964656" y="2510820"/>
            <a:ext cx="1157125" cy="1039258"/>
          </a:xfrm>
          <a:prstGeom prst="rect">
            <a:avLst/>
          </a:prstGeom>
          <a:noFill/>
          <a:ln>
            <a:noFill/>
          </a:ln>
        </p:spPr>
      </p:pic>
      <p:pic>
        <p:nvPicPr>
          <p:cNvPr id="169" name="Google Shape;169;p5"/>
          <p:cNvPicPr preferRelativeResize="0"/>
          <p:nvPr/>
        </p:nvPicPr>
        <p:blipFill rotWithShape="1">
          <a:blip r:embed="rId5">
            <a:alphaModFix/>
          </a:blip>
          <a:srcRect b="0" l="0" r="50000" t="0"/>
          <a:stretch/>
        </p:blipFill>
        <p:spPr>
          <a:xfrm>
            <a:off x="3700336" y="2411760"/>
            <a:ext cx="1268412" cy="1111250"/>
          </a:xfrm>
          <a:prstGeom prst="rect">
            <a:avLst/>
          </a:prstGeom>
          <a:noFill/>
          <a:ln>
            <a:noFill/>
          </a:ln>
        </p:spPr>
      </p:pic>
      <p:pic>
        <p:nvPicPr>
          <p:cNvPr id="170" name="Google Shape;170;p5"/>
          <p:cNvPicPr preferRelativeResize="0"/>
          <p:nvPr/>
        </p:nvPicPr>
        <p:blipFill rotWithShape="1">
          <a:blip r:embed="rId4">
            <a:alphaModFix/>
          </a:blip>
          <a:srcRect b="0" l="0" r="48966" t="0"/>
          <a:stretch/>
        </p:blipFill>
        <p:spPr>
          <a:xfrm>
            <a:off x="332260" y="2650922"/>
            <a:ext cx="1306822" cy="960264"/>
          </a:xfrm>
          <a:prstGeom prst="rect">
            <a:avLst/>
          </a:prstGeom>
          <a:noFill/>
          <a:ln>
            <a:noFill/>
          </a:ln>
        </p:spPr>
      </p:pic>
      <p:pic>
        <p:nvPicPr>
          <p:cNvPr id="171" name="Google Shape;171;p5"/>
          <p:cNvPicPr preferRelativeResize="0"/>
          <p:nvPr/>
        </p:nvPicPr>
        <p:blipFill rotWithShape="1">
          <a:blip r:embed="rId5">
            <a:alphaModFix/>
          </a:blip>
          <a:srcRect b="0" l="50528" r="0" t="0"/>
          <a:stretch/>
        </p:blipFill>
        <p:spPr>
          <a:xfrm>
            <a:off x="5497770" y="2465642"/>
            <a:ext cx="1255027" cy="1111250"/>
          </a:xfrm>
          <a:prstGeom prst="rect">
            <a:avLst/>
          </a:prstGeom>
          <a:noFill/>
          <a:ln>
            <a:noFill/>
          </a:ln>
        </p:spPr>
      </p:pic>
      <p:graphicFrame>
        <p:nvGraphicFramePr>
          <p:cNvPr id="172" name="Google Shape;172;p5"/>
          <p:cNvGraphicFramePr/>
          <p:nvPr/>
        </p:nvGraphicFramePr>
        <p:xfrm>
          <a:off x="144066" y="3523010"/>
          <a:ext cx="3000000" cy="3000000"/>
        </p:xfrm>
        <a:graphic>
          <a:graphicData uri="http://schemas.openxmlformats.org/drawingml/2006/table">
            <a:tbl>
              <a:tblPr bandRow="1" firstRow="1">
                <a:noFill/>
                <a:tableStyleId>{A1EDBDAA-7D8C-4352-A673-CA2147BECFFE}</a:tableStyleId>
              </a:tblPr>
              <a:tblGrid>
                <a:gridCol w="1631400"/>
                <a:gridCol w="1664025"/>
                <a:gridCol w="1822500"/>
                <a:gridCol w="1866850"/>
              </a:tblGrid>
              <a:tr h="370850">
                <a:tc>
                  <a:txBody>
                    <a:bodyPr/>
                    <a:lstStyle/>
                    <a:p>
                      <a:pPr indent="0" lvl="0" marL="0" marR="0" rtl="0" algn="ctr">
                        <a:spcBef>
                          <a:spcPts val="0"/>
                        </a:spcBef>
                        <a:spcAft>
                          <a:spcPts val="0"/>
                        </a:spcAft>
                        <a:buNone/>
                      </a:pPr>
                      <a:r>
                        <a:rPr b="1" lang="es-ES" sz="1200" u="sng">
                          <a:latin typeface="Arial Narrow"/>
                          <a:ea typeface="Arial Narrow"/>
                          <a:cs typeface="Arial Narrow"/>
                          <a:sym typeface="Arial Narrow"/>
                        </a:rPr>
                        <a:t>Privados de la Libertad</a:t>
                      </a:r>
                      <a:endParaRPr b="1" sz="1200" u="sng">
                        <a:solidFill>
                          <a:srgbClr val="000000"/>
                        </a:solidFill>
                        <a:latin typeface="Arial Narrow"/>
                        <a:ea typeface="Arial Narrow"/>
                        <a:cs typeface="Arial Narrow"/>
                        <a:sym typeface="Arial Narrow"/>
                      </a:endParaRPr>
                    </a:p>
                  </a:txBody>
                  <a:tcPr marT="45725" marB="45725" marR="91450" marL="91450"/>
                </a:tc>
                <a:tc>
                  <a:txBody>
                    <a:bodyPr/>
                    <a:lstStyle/>
                    <a:p>
                      <a:pPr indent="0" lvl="0" marL="0" marR="0" rtl="0" algn="ctr">
                        <a:spcBef>
                          <a:spcPts val="0"/>
                        </a:spcBef>
                        <a:spcAft>
                          <a:spcPts val="0"/>
                        </a:spcAft>
                        <a:buNone/>
                      </a:pPr>
                      <a:r>
                        <a:rPr b="1" lang="es-ES" sz="1200" u="sng">
                          <a:latin typeface="Arial Narrow"/>
                          <a:ea typeface="Arial Narrow"/>
                          <a:cs typeface="Arial Narrow"/>
                          <a:sym typeface="Arial Narrow"/>
                        </a:rPr>
                        <a:t>Habitante</a:t>
                      </a:r>
                      <a:r>
                        <a:rPr b="1" lang="es-ES" sz="1200" u="sng">
                          <a:latin typeface="Arial Narrow"/>
                          <a:ea typeface="Arial Narrow"/>
                          <a:cs typeface="Arial Narrow"/>
                          <a:sym typeface="Arial Narrow"/>
                        </a:rPr>
                        <a:t> de calle</a:t>
                      </a:r>
                      <a:endParaRPr b="1" sz="1200" u="sng">
                        <a:solidFill>
                          <a:srgbClr val="000000"/>
                        </a:solidFill>
                        <a:latin typeface="Arial Narrow"/>
                        <a:ea typeface="Arial Narrow"/>
                        <a:cs typeface="Arial Narrow"/>
                        <a:sym typeface="Arial Narrow"/>
                      </a:endParaRPr>
                    </a:p>
                  </a:txBody>
                  <a:tcPr marT="45725" marB="45725" marR="91450" marL="91450"/>
                </a:tc>
                <a:tc>
                  <a:txBody>
                    <a:bodyPr/>
                    <a:lstStyle/>
                    <a:p>
                      <a:pPr indent="0" lvl="0" marL="0" marR="0" rtl="0" algn="ctr">
                        <a:spcBef>
                          <a:spcPts val="0"/>
                        </a:spcBef>
                        <a:spcAft>
                          <a:spcPts val="0"/>
                        </a:spcAft>
                        <a:buNone/>
                      </a:pPr>
                      <a:r>
                        <a:rPr b="1" lang="es-ES" sz="1200" u="sng">
                          <a:latin typeface="Arial Narrow"/>
                          <a:ea typeface="Arial Narrow"/>
                          <a:cs typeface="Arial Narrow"/>
                          <a:sym typeface="Arial Narrow"/>
                        </a:rPr>
                        <a:t>Profesionales de la</a:t>
                      </a:r>
                      <a:r>
                        <a:rPr b="1" lang="es-ES" sz="1200" u="sng">
                          <a:latin typeface="Arial Narrow"/>
                          <a:ea typeface="Arial Narrow"/>
                          <a:cs typeface="Arial Narrow"/>
                          <a:sym typeface="Arial Narrow"/>
                        </a:rPr>
                        <a:t> salud</a:t>
                      </a:r>
                      <a:endParaRPr b="1" sz="1200" u="sng">
                        <a:solidFill>
                          <a:srgbClr val="000000"/>
                        </a:solidFill>
                        <a:latin typeface="Arial Narrow"/>
                        <a:ea typeface="Arial Narrow"/>
                        <a:cs typeface="Arial Narrow"/>
                        <a:sym typeface="Arial Narrow"/>
                      </a:endParaRPr>
                    </a:p>
                  </a:txBody>
                  <a:tcPr marT="45725" marB="45725" marR="91450" marL="91450"/>
                </a:tc>
                <a:tc>
                  <a:txBody>
                    <a:bodyPr/>
                    <a:lstStyle/>
                    <a:p>
                      <a:pPr indent="0" lvl="0" marL="0" marR="0" rtl="0" algn="ctr">
                        <a:spcBef>
                          <a:spcPts val="0"/>
                        </a:spcBef>
                        <a:spcAft>
                          <a:spcPts val="0"/>
                        </a:spcAft>
                        <a:buNone/>
                      </a:pPr>
                      <a:r>
                        <a:rPr b="1" lang="es-ES" sz="1200" u="sng">
                          <a:latin typeface="Arial Narrow"/>
                          <a:ea typeface="Arial Narrow"/>
                          <a:cs typeface="Arial Narrow"/>
                          <a:sym typeface="Arial Narrow"/>
                        </a:rPr>
                        <a:t>Población Migrante</a:t>
                      </a:r>
                      <a:endParaRPr b="1" sz="1200" u="sng">
                        <a:solidFill>
                          <a:srgbClr val="000000"/>
                        </a:solidFill>
                        <a:latin typeface="Arial Narrow"/>
                        <a:ea typeface="Arial Narrow"/>
                        <a:cs typeface="Arial Narrow"/>
                        <a:sym typeface="Arial Narrow"/>
                      </a:endParaRPr>
                    </a:p>
                  </a:txBody>
                  <a:tcPr marT="45725" marB="45725" marR="91450" marL="91450"/>
                </a:tc>
              </a:tr>
            </a:tbl>
          </a:graphicData>
        </a:graphic>
      </p:graphicFrame>
      <p:sp>
        <p:nvSpPr>
          <p:cNvPr id="173" name="Google Shape;173;p5"/>
          <p:cNvSpPr/>
          <p:nvPr/>
        </p:nvSpPr>
        <p:spPr>
          <a:xfrm>
            <a:off x="529379" y="3801192"/>
            <a:ext cx="893884"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14 casos</a:t>
            </a:r>
            <a:endParaRPr b="1" sz="1400">
              <a:solidFill>
                <a:schemeClr val="dk1"/>
              </a:solidFill>
              <a:latin typeface="Arial Narrow"/>
              <a:ea typeface="Arial Narrow"/>
              <a:cs typeface="Arial Narrow"/>
              <a:sym typeface="Arial Narrow"/>
            </a:endParaRPr>
          </a:p>
        </p:txBody>
      </p:sp>
      <p:sp>
        <p:nvSpPr>
          <p:cNvPr id="174" name="Google Shape;174;p5"/>
          <p:cNvSpPr/>
          <p:nvPr/>
        </p:nvSpPr>
        <p:spPr>
          <a:xfrm>
            <a:off x="2079654" y="3801192"/>
            <a:ext cx="971485"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25 casos</a:t>
            </a:r>
            <a:endParaRPr b="1" sz="1400">
              <a:solidFill>
                <a:schemeClr val="dk1"/>
              </a:solidFill>
              <a:latin typeface="Arial Narrow"/>
              <a:ea typeface="Arial Narrow"/>
              <a:cs typeface="Arial Narrow"/>
              <a:sym typeface="Arial Narrow"/>
            </a:endParaRPr>
          </a:p>
        </p:txBody>
      </p:sp>
      <p:sp>
        <p:nvSpPr>
          <p:cNvPr id="175" name="Google Shape;175;p5"/>
          <p:cNvSpPr/>
          <p:nvPr/>
        </p:nvSpPr>
        <p:spPr>
          <a:xfrm>
            <a:off x="3964508" y="3793100"/>
            <a:ext cx="880066"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19 casos</a:t>
            </a:r>
            <a:endParaRPr b="1" sz="1400">
              <a:solidFill>
                <a:schemeClr val="dk1"/>
              </a:solidFill>
              <a:latin typeface="Arial Narrow"/>
              <a:ea typeface="Arial Narrow"/>
              <a:cs typeface="Arial Narrow"/>
              <a:sym typeface="Arial Narrow"/>
            </a:endParaRPr>
          </a:p>
        </p:txBody>
      </p:sp>
      <p:sp>
        <p:nvSpPr>
          <p:cNvPr id="176" name="Google Shape;176;p5"/>
          <p:cNvSpPr/>
          <p:nvPr/>
        </p:nvSpPr>
        <p:spPr>
          <a:xfrm>
            <a:off x="5803688" y="3801192"/>
            <a:ext cx="893106"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65 casos</a:t>
            </a:r>
            <a:endParaRPr b="1" sz="1400">
              <a:solidFill>
                <a:schemeClr val="dk1"/>
              </a:solidFill>
              <a:latin typeface="Arial Narrow"/>
              <a:ea typeface="Arial Narrow"/>
              <a:cs typeface="Arial Narrow"/>
              <a:sym typeface="Arial Narrow"/>
            </a:endParaRPr>
          </a:p>
        </p:txBody>
      </p:sp>
      <p:pic>
        <p:nvPicPr>
          <p:cNvPr id="177" name="Google Shape;177;p5"/>
          <p:cNvPicPr preferRelativeResize="0"/>
          <p:nvPr/>
        </p:nvPicPr>
        <p:blipFill rotWithShape="1">
          <a:blip r:embed="rId6">
            <a:alphaModFix/>
          </a:blip>
          <a:srcRect b="0" l="0" r="0" t="0"/>
          <a:stretch/>
        </p:blipFill>
        <p:spPr>
          <a:xfrm>
            <a:off x="5688682" y="942404"/>
            <a:ext cx="1344613" cy="650082"/>
          </a:xfrm>
          <a:prstGeom prst="rect">
            <a:avLst/>
          </a:prstGeom>
          <a:noFill/>
          <a:ln>
            <a:noFill/>
          </a:ln>
        </p:spPr>
      </p:pic>
      <p:sp>
        <p:nvSpPr>
          <p:cNvPr id="178" name="Google Shape;178;p5"/>
          <p:cNvSpPr txBox="1"/>
          <p:nvPr/>
        </p:nvSpPr>
        <p:spPr>
          <a:xfrm>
            <a:off x="5899235" y="1509082"/>
            <a:ext cx="122960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Coinfección</a:t>
            </a:r>
            <a:endParaRPr b="1" sz="1200" u="sng">
              <a:solidFill>
                <a:schemeClr val="dk1"/>
              </a:solidFill>
              <a:latin typeface="Arial Narrow"/>
              <a:ea typeface="Arial Narrow"/>
              <a:cs typeface="Arial Narrow"/>
              <a:sym typeface="Arial Narrow"/>
            </a:endParaRPr>
          </a:p>
        </p:txBody>
      </p:sp>
      <p:sp>
        <p:nvSpPr>
          <p:cNvPr id="179" name="Google Shape;179;p5"/>
          <p:cNvSpPr/>
          <p:nvPr/>
        </p:nvSpPr>
        <p:spPr>
          <a:xfrm>
            <a:off x="5944799" y="1766114"/>
            <a:ext cx="807998" cy="360040"/>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15,9%</a:t>
            </a:r>
            <a:endParaRPr b="1" sz="1600">
              <a:solidFill>
                <a:schemeClr val="dk1"/>
              </a:solidFill>
              <a:latin typeface="Arial Narrow"/>
              <a:ea typeface="Arial Narrow"/>
              <a:cs typeface="Arial Narrow"/>
              <a:sym typeface="Arial Narrow"/>
            </a:endParaRPr>
          </a:p>
        </p:txBody>
      </p:sp>
      <p:sp>
        <p:nvSpPr>
          <p:cNvPr id="180" name="Google Shape;180;p5"/>
          <p:cNvSpPr txBox="1"/>
          <p:nvPr/>
        </p:nvSpPr>
        <p:spPr>
          <a:xfrm>
            <a:off x="5746184" y="2097021"/>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275 casos</a:t>
            </a:r>
            <a:endParaRPr b="1" sz="1200">
              <a:solidFill>
                <a:schemeClr val="dk1"/>
              </a:solidFill>
              <a:latin typeface="Arial Narrow"/>
              <a:ea typeface="Arial Narrow"/>
              <a:cs typeface="Arial Narrow"/>
              <a:sym typeface="Arial Narrow"/>
            </a:endParaRPr>
          </a:p>
        </p:txBody>
      </p:sp>
      <p:sp>
        <p:nvSpPr>
          <p:cNvPr id="181" name="Google Shape;181;p5"/>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5</a:t>
            </a:r>
            <a:endParaRPr b="1" sz="1050">
              <a:solidFill>
                <a:schemeClr val="dk1"/>
              </a:solidFill>
              <a:latin typeface="Arial Narrow"/>
              <a:ea typeface="Arial Narrow"/>
              <a:cs typeface="Arial Narrow"/>
              <a:sym typeface="Arial Narrow"/>
            </a:endParaRPr>
          </a:p>
        </p:txBody>
      </p:sp>
      <p:sp>
        <p:nvSpPr>
          <p:cNvPr id="182" name="Google Shape;182;p5"/>
          <p:cNvSpPr txBox="1"/>
          <p:nvPr/>
        </p:nvSpPr>
        <p:spPr>
          <a:xfrm>
            <a:off x="655206" y="4806760"/>
            <a:ext cx="2331345"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Porcentaje de casos de tuberculosis</a:t>
            </a:r>
            <a:endParaRPr/>
          </a:p>
        </p:txBody>
      </p:sp>
      <p:cxnSp>
        <p:nvCxnSpPr>
          <p:cNvPr id="183" name="Google Shape;183;p5"/>
          <p:cNvCxnSpPr/>
          <p:nvPr/>
        </p:nvCxnSpPr>
        <p:spPr>
          <a:xfrm>
            <a:off x="4247918" y="5804229"/>
            <a:ext cx="2222505" cy="0"/>
          </a:xfrm>
          <a:prstGeom prst="straightConnector1">
            <a:avLst/>
          </a:prstGeom>
          <a:noFill/>
          <a:ln cap="flat" cmpd="sng" w="9525">
            <a:solidFill>
              <a:srgbClr val="002060"/>
            </a:solidFill>
            <a:prstDash val="solid"/>
            <a:round/>
            <a:headEnd len="sm" w="sm" type="none"/>
            <a:tailEnd len="med" w="med" type="oval"/>
          </a:ln>
        </p:spPr>
      </p:cxnSp>
      <p:cxnSp>
        <p:nvCxnSpPr>
          <p:cNvPr id="184" name="Google Shape;184;p5"/>
          <p:cNvCxnSpPr/>
          <p:nvPr/>
        </p:nvCxnSpPr>
        <p:spPr>
          <a:xfrm rot="10800000">
            <a:off x="745292" y="5804229"/>
            <a:ext cx="2259337" cy="0"/>
          </a:xfrm>
          <a:prstGeom prst="straightConnector1">
            <a:avLst/>
          </a:prstGeom>
          <a:noFill/>
          <a:ln cap="flat" cmpd="sng" w="9525">
            <a:solidFill>
              <a:srgbClr val="002060"/>
            </a:solidFill>
            <a:prstDash val="solid"/>
            <a:round/>
            <a:headEnd len="sm" w="sm" type="none"/>
            <a:tailEnd len="med" w="med" type="oval"/>
          </a:ln>
        </p:spPr>
      </p:cxnSp>
      <p:sp>
        <p:nvSpPr>
          <p:cNvPr id="185" name="Google Shape;185;p5"/>
          <p:cNvSpPr txBox="1"/>
          <p:nvPr/>
        </p:nvSpPr>
        <p:spPr>
          <a:xfrm>
            <a:off x="683841" y="5229646"/>
            <a:ext cx="864339"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82,5%</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Pulmonar</a:t>
            </a:r>
            <a:endParaRPr b="1" sz="1400">
              <a:solidFill>
                <a:schemeClr val="dk1"/>
              </a:solidFill>
              <a:latin typeface="Arial Narrow"/>
              <a:ea typeface="Arial Narrow"/>
              <a:cs typeface="Arial Narrow"/>
              <a:sym typeface="Arial Narrow"/>
            </a:endParaRPr>
          </a:p>
        </p:txBody>
      </p:sp>
      <p:sp>
        <p:nvSpPr>
          <p:cNvPr id="186" name="Google Shape;186;p5"/>
          <p:cNvSpPr txBox="1"/>
          <p:nvPr/>
        </p:nvSpPr>
        <p:spPr>
          <a:xfrm>
            <a:off x="1750759" y="5229646"/>
            <a:ext cx="1225015"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17,5%</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Extrapulmonar</a:t>
            </a:r>
            <a:endParaRPr b="1" sz="1400">
              <a:solidFill>
                <a:schemeClr val="dk1"/>
              </a:solidFill>
              <a:latin typeface="Arial Narrow"/>
              <a:ea typeface="Arial Narrow"/>
              <a:cs typeface="Arial Narrow"/>
              <a:sym typeface="Arial Narrow"/>
            </a:endParaRPr>
          </a:p>
        </p:txBody>
      </p:sp>
      <p:sp>
        <p:nvSpPr>
          <p:cNvPr id="187" name="Google Shape;187;p5"/>
          <p:cNvSpPr txBox="1"/>
          <p:nvPr/>
        </p:nvSpPr>
        <p:spPr>
          <a:xfrm>
            <a:off x="3924902" y="4811251"/>
            <a:ext cx="2487186"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Porcentaje de antecedente de tratamiento</a:t>
            </a:r>
            <a:endParaRPr/>
          </a:p>
        </p:txBody>
      </p:sp>
      <p:sp>
        <p:nvSpPr>
          <p:cNvPr id="188" name="Google Shape;188;p5"/>
          <p:cNvSpPr txBox="1"/>
          <p:nvPr/>
        </p:nvSpPr>
        <p:spPr>
          <a:xfrm>
            <a:off x="4156918" y="5241858"/>
            <a:ext cx="659155"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89,9%</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Nuevo</a:t>
            </a:r>
            <a:endParaRPr b="1" sz="1400">
              <a:solidFill>
                <a:schemeClr val="dk1"/>
              </a:solidFill>
              <a:latin typeface="Arial Narrow"/>
              <a:ea typeface="Arial Narrow"/>
              <a:cs typeface="Arial Narrow"/>
              <a:sym typeface="Arial Narrow"/>
            </a:endParaRPr>
          </a:p>
        </p:txBody>
      </p:sp>
      <p:sp>
        <p:nvSpPr>
          <p:cNvPr id="189" name="Google Shape;189;p5"/>
          <p:cNvSpPr txBox="1"/>
          <p:nvPr/>
        </p:nvSpPr>
        <p:spPr>
          <a:xfrm>
            <a:off x="4867099" y="5243542"/>
            <a:ext cx="1603324"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10,1%</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Previamente tratado</a:t>
            </a:r>
            <a:endParaRPr b="1" sz="1400">
              <a:solidFill>
                <a:schemeClr val="dk1"/>
              </a:solidFill>
              <a:latin typeface="Arial Narrow"/>
              <a:ea typeface="Arial Narrow"/>
              <a:cs typeface="Arial Narrow"/>
              <a:sym typeface="Arial Narrow"/>
            </a:endParaRPr>
          </a:p>
        </p:txBody>
      </p:sp>
      <p:sp>
        <p:nvSpPr>
          <p:cNvPr id="190" name="Google Shape;190;p5"/>
          <p:cNvSpPr/>
          <p:nvPr/>
        </p:nvSpPr>
        <p:spPr>
          <a:xfrm>
            <a:off x="-3736" y="4280216"/>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91" name="Google Shape;191;p5"/>
          <p:cNvGrpSpPr/>
          <p:nvPr/>
        </p:nvGrpSpPr>
        <p:grpSpPr>
          <a:xfrm>
            <a:off x="242311" y="4362212"/>
            <a:ext cx="3486389" cy="276999"/>
            <a:chOff x="2448322" y="74775"/>
            <a:chExt cx="3486389" cy="276999"/>
          </a:xfrm>
        </p:grpSpPr>
        <p:sp>
          <p:nvSpPr>
            <p:cNvPr id="192" name="Google Shape;192;p5"/>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93" name="Google Shape;193;p5"/>
            <p:cNvCxnSpPr>
              <a:stCxn id="192"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94" name="Google Shape;194;p5"/>
            <p:cNvSpPr txBox="1"/>
            <p:nvPr/>
          </p:nvSpPr>
          <p:spPr>
            <a:xfrm>
              <a:off x="3342423"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Indicadores</a:t>
              </a:r>
              <a:endParaRPr b="1" sz="1200">
                <a:solidFill>
                  <a:schemeClr val="dk1"/>
                </a:solidFill>
                <a:latin typeface="Arial Narrow"/>
                <a:ea typeface="Arial Narrow"/>
                <a:cs typeface="Arial Narrow"/>
                <a:sym typeface="Arial Narrow"/>
              </a:endParaRPr>
            </a:p>
          </p:txBody>
        </p:sp>
      </p:grpSp>
      <p:sp>
        <p:nvSpPr>
          <p:cNvPr id="195" name="Google Shape;195;p5"/>
          <p:cNvSpPr/>
          <p:nvPr/>
        </p:nvSpPr>
        <p:spPr>
          <a:xfrm>
            <a:off x="420292" y="2089658"/>
            <a:ext cx="86113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1067 casos</a:t>
            </a:r>
            <a:endParaRPr/>
          </a:p>
        </p:txBody>
      </p:sp>
      <p:sp>
        <p:nvSpPr>
          <p:cNvPr id="196" name="Google Shape;196;p5"/>
          <p:cNvSpPr/>
          <p:nvPr/>
        </p:nvSpPr>
        <p:spPr>
          <a:xfrm>
            <a:off x="1833698" y="2089247"/>
            <a:ext cx="7906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658 casos</a:t>
            </a:r>
            <a:endParaRPr/>
          </a:p>
        </p:txBody>
      </p:sp>
      <p:sp>
        <p:nvSpPr>
          <p:cNvPr id="197" name="Google Shape;197;p5"/>
          <p:cNvSpPr/>
          <p:nvPr/>
        </p:nvSpPr>
        <p:spPr>
          <a:xfrm>
            <a:off x="3201413" y="2099679"/>
            <a:ext cx="7906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714 casos</a:t>
            </a:r>
            <a:endParaRPr/>
          </a:p>
        </p:txBody>
      </p:sp>
      <p:sp>
        <p:nvSpPr>
          <p:cNvPr id="198" name="Google Shape;198;p5"/>
          <p:cNvSpPr/>
          <p:nvPr/>
        </p:nvSpPr>
        <p:spPr>
          <a:xfrm>
            <a:off x="4607097" y="2107821"/>
            <a:ext cx="7906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145 casos</a:t>
            </a:r>
            <a:endParaRPr b="1" sz="1200">
              <a:solidFill>
                <a:schemeClr val="dk1"/>
              </a:solidFill>
              <a:latin typeface="Arial Narrow"/>
              <a:ea typeface="Arial Narrow"/>
              <a:cs typeface="Arial Narrow"/>
              <a:sym typeface="Arial Narrow"/>
            </a:endParaRPr>
          </a:p>
        </p:txBody>
      </p:sp>
      <p:pic>
        <p:nvPicPr>
          <p:cNvPr id="199" name="Google Shape;199;p5"/>
          <p:cNvPicPr preferRelativeResize="0"/>
          <p:nvPr/>
        </p:nvPicPr>
        <p:blipFill rotWithShape="1">
          <a:blip r:embed="rId3">
            <a:alphaModFix/>
          </a:blip>
          <a:srcRect b="0" l="0" r="86146" t="12580"/>
          <a:stretch/>
        </p:blipFill>
        <p:spPr>
          <a:xfrm>
            <a:off x="477736" y="830744"/>
            <a:ext cx="658263" cy="743858"/>
          </a:xfrm>
          <a:prstGeom prst="rect">
            <a:avLst/>
          </a:prstGeom>
          <a:noFill/>
          <a:ln>
            <a:noFill/>
          </a:ln>
        </p:spPr>
      </p:pic>
      <p:sp>
        <p:nvSpPr>
          <p:cNvPr id="200" name="Google Shape;200;p5"/>
          <p:cNvSpPr/>
          <p:nvPr/>
        </p:nvSpPr>
        <p:spPr>
          <a:xfrm>
            <a:off x="370561" y="1409280"/>
            <a:ext cx="85632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800">
                <a:solidFill>
                  <a:schemeClr val="dk1"/>
                </a:solidFill>
                <a:latin typeface="Calibri"/>
                <a:ea typeface="Calibri"/>
                <a:cs typeface="Calibri"/>
                <a:sym typeface="Calibri"/>
              </a:rPr>
              <a:t> </a:t>
            </a:r>
            <a:r>
              <a:rPr b="1" lang="es-ES" sz="1200" u="sng">
                <a:solidFill>
                  <a:schemeClr val="dk1"/>
                </a:solidFill>
                <a:latin typeface="Arial Narrow"/>
                <a:ea typeface="Arial Narrow"/>
                <a:cs typeface="Arial Narrow"/>
                <a:sym typeface="Arial Narrow"/>
              </a:rPr>
              <a:t>Masculino</a:t>
            </a:r>
            <a:endParaRPr/>
          </a:p>
        </p:txBody>
      </p:sp>
      <p:sp>
        <p:nvSpPr>
          <p:cNvPr id="201" name="Google Shape;201;p5"/>
          <p:cNvSpPr/>
          <p:nvPr/>
        </p:nvSpPr>
        <p:spPr>
          <a:xfrm>
            <a:off x="1791306" y="1393514"/>
            <a:ext cx="856325"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ES" sz="1800">
                <a:solidFill>
                  <a:schemeClr val="dk1"/>
                </a:solidFill>
                <a:latin typeface="Calibri"/>
                <a:ea typeface="Calibri"/>
                <a:cs typeface="Calibri"/>
                <a:sym typeface="Calibri"/>
              </a:rPr>
              <a:t> </a:t>
            </a:r>
            <a:r>
              <a:rPr b="1" lang="es-ES" sz="1200" u="sng">
                <a:solidFill>
                  <a:schemeClr val="dk1"/>
                </a:solidFill>
                <a:latin typeface="Arial Narrow"/>
                <a:ea typeface="Arial Narrow"/>
                <a:cs typeface="Arial Narrow"/>
                <a:sym typeface="Arial Narrow"/>
              </a:rPr>
              <a:t>Femenino</a:t>
            </a:r>
            <a:endParaRPr b="1" sz="1200" u="sng">
              <a:solidFill>
                <a:srgbClr val="000000"/>
              </a:solidFill>
              <a:latin typeface="Arial Narrow"/>
              <a:ea typeface="Arial Narrow"/>
              <a:cs typeface="Arial Narrow"/>
              <a:sym typeface="Arial Narrow"/>
            </a:endParaRPr>
          </a:p>
        </p:txBody>
      </p:sp>
      <p:sp>
        <p:nvSpPr>
          <p:cNvPr id="202" name="Google Shape;202;p5"/>
          <p:cNvSpPr/>
          <p:nvPr/>
        </p:nvSpPr>
        <p:spPr>
          <a:xfrm>
            <a:off x="3034455" y="1461784"/>
            <a:ext cx="1058303"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ES" sz="1800">
                <a:solidFill>
                  <a:schemeClr val="dk1"/>
                </a:solidFill>
                <a:latin typeface="Calibri"/>
                <a:ea typeface="Calibri"/>
                <a:cs typeface="Calibri"/>
                <a:sym typeface="Calibri"/>
              </a:rPr>
              <a:t> </a:t>
            </a:r>
            <a:r>
              <a:rPr b="1" lang="es-ES" sz="1200" u="sng">
                <a:solidFill>
                  <a:schemeClr val="dk1"/>
                </a:solidFill>
                <a:latin typeface="Arial Narrow"/>
                <a:ea typeface="Arial Narrow"/>
                <a:cs typeface="Arial Narrow"/>
                <a:sym typeface="Arial Narrow"/>
              </a:rPr>
              <a:t>Hospitalizado</a:t>
            </a:r>
            <a:endParaRPr b="1" sz="1200" u="sng">
              <a:solidFill>
                <a:srgbClr val="000000"/>
              </a:solidFill>
              <a:latin typeface="Arial Narrow"/>
              <a:ea typeface="Arial Narrow"/>
              <a:cs typeface="Arial Narrow"/>
              <a:sym typeface="Arial Narrow"/>
            </a:endParaRPr>
          </a:p>
        </p:txBody>
      </p:sp>
      <p:sp>
        <p:nvSpPr>
          <p:cNvPr id="203" name="Google Shape;203;p5"/>
          <p:cNvSpPr/>
          <p:nvPr/>
        </p:nvSpPr>
        <p:spPr>
          <a:xfrm>
            <a:off x="4510334" y="1509082"/>
            <a:ext cx="838691"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 </a:t>
            </a:r>
            <a:r>
              <a:rPr b="1" lang="es-ES" sz="1200" u="sng">
                <a:solidFill>
                  <a:schemeClr val="dk1"/>
                </a:solidFill>
                <a:latin typeface="Arial Narrow"/>
                <a:ea typeface="Arial Narrow"/>
                <a:cs typeface="Arial Narrow"/>
                <a:sym typeface="Arial Narrow"/>
              </a:rPr>
              <a:t>Fallecidos</a:t>
            </a:r>
            <a:endParaRPr b="1" sz="1200" u="sng">
              <a:solidFill>
                <a:srgbClr val="000000"/>
              </a:solidFill>
              <a:latin typeface="Arial Narrow"/>
              <a:ea typeface="Arial Narrow"/>
              <a:cs typeface="Arial Narrow"/>
              <a:sym typeface="Arial Narrow"/>
            </a:endParaRPr>
          </a:p>
        </p:txBody>
      </p:sp>
      <p:grpSp>
        <p:nvGrpSpPr>
          <p:cNvPr id="204" name="Google Shape;204;p5"/>
          <p:cNvGrpSpPr/>
          <p:nvPr/>
        </p:nvGrpSpPr>
        <p:grpSpPr>
          <a:xfrm>
            <a:off x="432098" y="2303427"/>
            <a:ext cx="2369637" cy="436842"/>
            <a:chOff x="3060726" y="484500"/>
            <a:chExt cx="2369637" cy="436842"/>
          </a:xfrm>
        </p:grpSpPr>
        <p:sp>
          <p:nvSpPr>
            <p:cNvPr id="205" name="Google Shape;205;p5"/>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06" name="Google Shape;206;p5"/>
            <p:cNvSpPr txBox="1"/>
            <p:nvPr/>
          </p:nvSpPr>
          <p:spPr>
            <a:xfrm>
              <a:off x="3060726" y="484500"/>
              <a:ext cx="2320232"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Poblaciones especiales</a:t>
              </a:r>
              <a:endParaRPr b="1" sz="1600">
                <a:solidFill>
                  <a:schemeClr val="dk1"/>
                </a:solidFill>
                <a:latin typeface="Arial Narrow"/>
                <a:ea typeface="Arial Narrow"/>
                <a:cs typeface="Arial Narrow"/>
                <a:sym typeface="Arial Narrow"/>
              </a:endParaRPr>
            </a:p>
          </p:txBody>
        </p:sp>
      </p:grpSp>
      <p:sp>
        <p:nvSpPr>
          <p:cNvPr id="207" name="Google Shape;207;p5"/>
          <p:cNvSpPr/>
          <p:nvPr/>
        </p:nvSpPr>
        <p:spPr>
          <a:xfrm>
            <a:off x="310623" y="8698710"/>
            <a:ext cx="6566214"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6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b="1" lang="es-ES" sz="800">
                <a:solidFill>
                  <a:schemeClr val="dk1"/>
                </a:solidFill>
                <a:latin typeface="Arial Narrow"/>
                <a:ea typeface="Arial Narrow"/>
                <a:cs typeface="Arial Narrow"/>
                <a:sym typeface="Arial Narrow"/>
              </a:rPr>
              <a:t>Figura Tasa de incidencia y numero  casos notificados de tuberculosis todas las formas por grupo de edad Medellín, a Periodo epidemiológico 10  acumulado de 2022. </a:t>
            </a:r>
            <a:endParaRPr b="1" sz="800">
              <a:solidFill>
                <a:schemeClr val="dk1"/>
              </a:solidFill>
              <a:latin typeface="Arial Narrow"/>
              <a:ea typeface="Arial Narrow"/>
              <a:cs typeface="Arial Narrow"/>
              <a:sym typeface="Arial Narrow"/>
            </a:endParaRPr>
          </a:p>
        </p:txBody>
      </p:sp>
      <p:pic>
        <p:nvPicPr>
          <p:cNvPr id="208" name="Google Shape;208;p5"/>
          <p:cNvPicPr preferRelativeResize="0"/>
          <p:nvPr/>
        </p:nvPicPr>
        <p:blipFill rotWithShape="1">
          <a:blip r:embed="rId7">
            <a:alphaModFix/>
          </a:blip>
          <a:srcRect b="0" l="10893" r="64411" t="0"/>
          <a:stretch/>
        </p:blipFill>
        <p:spPr>
          <a:xfrm>
            <a:off x="3111553" y="840721"/>
            <a:ext cx="904106" cy="743198"/>
          </a:xfrm>
          <a:prstGeom prst="rect">
            <a:avLst/>
          </a:prstGeom>
          <a:noFill/>
          <a:ln>
            <a:noFill/>
          </a:ln>
        </p:spPr>
      </p:pic>
      <p:pic>
        <p:nvPicPr>
          <p:cNvPr id="209" name="Google Shape;209;p5"/>
          <p:cNvPicPr preferRelativeResize="0"/>
          <p:nvPr/>
        </p:nvPicPr>
        <p:blipFill rotWithShape="1">
          <a:blip r:embed="rId8">
            <a:alphaModFix/>
          </a:blip>
          <a:srcRect b="0" l="55406" r="19476" t="0"/>
          <a:stretch/>
        </p:blipFill>
        <p:spPr>
          <a:xfrm>
            <a:off x="4404541" y="875894"/>
            <a:ext cx="844527" cy="708025"/>
          </a:xfrm>
          <a:prstGeom prst="rect">
            <a:avLst/>
          </a:prstGeom>
          <a:noFill/>
          <a:ln>
            <a:noFill/>
          </a:ln>
        </p:spPr>
      </p:pic>
      <p:pic>
        <p:nvPicPr>
          <p:cNvPr id="210" name="Google Shape;210;p5"/>
          <p:cNvPicPr preferRelativeResize="0"/>
          <p:nvPr/>
        </p:nvPicPr>
        <p:blipFill rotWithShape="1">
          <a:blip r:embed="rId9">
            <a:alphaModFix/>
          </a:blip>
          <a:srcRect b="0" l="0" r="0" t="0"/>
          <a:stretch/>
        </p:blipFill>
        <p:spPr>
          <a:xfrm>
            <a:off x="155436" y="5868144"/>
            <a:ext cx="6732771" cy="283056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6"/>
          <p:cNvSpPr/>
          <p:nvPr/>
        </p:nvSpPr>
        <p:spPr>
          <a:xfrm>
            <a:off x="0" y="18080"/>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16" name="Google Shape;216;p6"/>
          <p:cNvGrpSpPr/>
          <p:nvPr/>
        </p:nvGrpSpPr>
        <p:grpSpPr>
          <a:xfrm>
            <a:off x="277404" y="131608"/>
            <a:ext cx="3446504" cy="276999"/>
            <a:chOff x="2448322" y="74775"/>
            <a:chExt cx="3446504" cy="276999"/>
          </a:xfrm>
        </p:grpSpPr>
        <p:sp>
          <p:nvSpPr>
            <p:cNvPr id="217" name="Google Shape;217;p6"/>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18" name="Google Shape;218;p6"/>
            <p:cNvCxnSpPr>
              <a:stCxn id="217"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19" name="Google Shape;219;p6"/>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Análisis de resistencia</a:t>
              </a:r>
              <a:endParaRPr b="1" sz="1200">
                <a:solidFill>
                  <a:schemeClr val="dk1"/>
                </a:solidFill>
                <a:latin typeface="Arial Narrow"/>
                <a:ea typeface="Arial Narrow"/>
                <a:cs typeface="Arial Narrow"/>
                <a:sym typeface="Arial Narrow"/>
              </a:endParaRPr>
            </a:p>
          </p:txBody>
        </p:sp>
      </p:grpSp>
      <p:grpSp>
        <p:nvGrpSpPr>
          <p:cNvPr id="220" name="Google Shape;220;p6"/>
          <p:cNvGrpSpPr/>
          <p:nvPr/>
        </p:nvGrpSpPr>
        <p:grpSpPr>
          <a:xfrm>
            <a:off x="627150" y="645427"/>
            <a:ext cx="1698105" cy="1972170"/>
            <a:chOff x="5222211" y="5004048"/>
            <a:chExt cx="1698105" cy="1972170"/>
          </a:xfrm>
        </p:grpSpPr>
        <p:pic>
          <p:nvPicPr>
            <p:cNvPr id="221" name="Google Shape;221;p6"/>
            <p:cNvPicPr preferRelativeResize="0"/>
            <p:nvPr/>
          </p:nvPicPr>
          <p:blipFill rotWithShape="1">
            <a:blip r:embed="rId3">
              <a:alphaModFix/>
            </a:blip>
            <a:srcRect b="0" l="0" r="0" t="0"/>
            <a:stretch/>
          </p:blipFill>
          <p:spPr>
            <a:xfrm>
              <a:off x="5222211" y="5004048"/>
              <a:ext cx="1698105" cy="1107232"/>
            </a:xfrm>
            <a:prstGeom prst="rect">
              <a:avLst/>
            </a:prstGeom>
            <a:noFill/>
            <a:ln>
              <a:noFill/>
            </a:ln>
          </p:spPr>
        </p:pic>
        <p:sp>
          <p:nvSpPr>
            <p:cNvPr id="222" name="Google Shape;222;p6"/>
            <p:cNvSpPr txBox="1"/>
            <p:nvPr/>
          </p:nvSpPr>
          <p:spPr>
            <a:xfrm>
              <a:off x="5437921" y="6063050"/>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Resistencia</a:t>
              </a:r>
              <a:endParaRPr/>
            </a:p>
          </p:txBody>
        </p:sp>
        <p:sp>
          <p:nvSpPr>
            <p:cNvPr id="223" name="Google Shape;223;p6"/>
            <p:cNvSpPr/>
            <p:nvPr/>
          </p:nvSpPr>
          <p:spPr>
            <a:xfrm>
              <a:off x="5701229" y="6368312"/>
              <a:ext cx="740068" cy="360040"/>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2,0%</a:t>
              </a:r>
              <a:endParaRPr b="1" sz="1600">
                <a:solidFill>
                  <a:schemeClr val="dk1"/>
                </a:solidFill>
                <a:latin typeface="Arial Narrow"/>
                <a:ea typeface="Arial Narrow"/>
                <a:cs typeface="Arial Narrow"/>
                <a:sym typeface="Arial Narrow"/>
              </a:endParaRPr>
            </a:p>
          </p:txBody>
        </p:sp>
        <p:sp>
          <p:nvSpPr>
            <p:cNvPr id="224" name="Google Shape;224;p6"/>
            <p:cNvSpPr txBox="1"/>
            <p:nvPr/>
          </p:nvSpPr>
          <p:spPr>
            <a:xfrm>
              <a:off x="5485630" y="6699219"/>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35 casos</a:t>
              </a:r>
              <a:endParaRPr b="1" sz="1200">
                <a:solidFill>
                  <a:schemeClr val="dk1"/>
                </a:solidFill>
                <a:latin typeface="Arial Narrow"/>
                <a:ea typeface="Arial Narrow"/>
                <a:cs typeface="Arial Narrow"/>
                <a:sym typeface="Arial Narrow"/>
              </a:endParaRPr>
            </a:p>
          </p:txBody>
        </p:sp>
      </p:grpSp>
      <p:cxnSp>
        <p:nvCxnSpPr>
          <p:cNvPr id="225" name="Google Shape;225;p6"/>
          <p:cNvCxnSpPr>
            <a:stCxn id="223" idx="3"/>
          </p:cNvCxnSpPr>
          <p:nvPr/>
        </p:nvCxnSpPr>
        <p:spPr>
          <a:xfrm>
            <a:off x="1846236" y="2189711"/>
            <a:ext cx="273900" cy="1580100"/>
          </a:xfrm>
          <a:prstGeom prst="bentConnector2">
            <a:avLst/>
          </a:prstGeom>
          <a:noFill/>
          <a:ln cap="flat" cmpd="sng" w="9525">
            <a:solidFill>
              <a:srgbClr val="002060"/>
            </a:solidFill>
            <a:prstDash val="solid"/>
            <a:round/>
            <a:headEnd len="sm" w="sm" type="none"/>
            <a:tailEnd len="med" w="med" type="stealth"/>
          </a:ln>
        </p:spPr>
      </p:cxnSp>
      <p:cxnSp>
        <p:nvCxnSpPr>
          <p:cNvPr id="226" name="Google Shape;226;p6"/>
          <p:cNvCxnSpPr>
            <a:stCxn id="223" idx="1"/>
            <a:endCxn id="227" idx="0"/>
          </p:cNvCxnSpPr>
          <p:nvPr/>
        </p:nvCxnSpPr>
        <p:spPr>
          <a:xfrm flipH="1">
            <a:off x="900968" y="2189711"/>
            <a:ext cx="205200" cy="777600"/>
          </a:xfrm>
          <a:prstGeom prst="bentConnector2">
            <a:avLst/>
          </a:prstGeom>
          <a:noFill/>
          <a:ln cap="flat" cmpd="sng" w="9525">
            <a:solidFill>
              <a:srgbClr val="002060"/>
            </a:solidFill>
            <a:prstDash val="solid"/>
            <a:round/>
            <a:headEnd len="sm" w="sm" type="none"/>
            <a:tailEnd len="med" w="med" type="stealth"/>
          </a:ln>
        </p:spPr>
      </p:cxnSp>
      <p:sp>
        <p:nvSpPr>
          <p:cNvPr id="227" name="Google Shape;227;p6"/>
          <p:cNvSpPr/>
          <p:nvPr/>
        </p:nvSpPr>
        <p:spPr>
          <a:xfrm>
            <a:off x="142691" y="2967450"/>
            <a:ext cx="1516721" cy="586251"/>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Casos Nuevos </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30 Casos </a:t>
            </a:r>
            <a:endParaRPr b="1" sz="1400">
              <a:solidFill>
                <a:schemeClr val="dk1"/>
              </a:solidFill>
              <a:latin typeface="Arial Narrow"/>
              <a:ea typeface="Arial Narrow"/>
              <a:cs typeface="Arial Narrow"/>
              <a:sym typeface="Arial Narrow"/>
            </a:endParaRPr>
          </a:p>
        </p:txBody>
      </p:sp>
      <p:sp>
        <p:nvSpPr>
          <p:cNvPr id="228" name="Google Shape;228;p6"/>
          <p:cNvSpPr/>
          <p:nvPr/>
        </p:nvSpPr>
        <p:spPr>
          <a:xfrm>
            <a:off x="1003609" y="3769725"/>
            <a:ext cx="1516721" cy="586251"/>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Previamente tratados</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11 Casos </a:t>
            </a:r>
            <a:endParaRPr b="1" sz="1400">
              <a:solidFill>
                <a:schemeClr val="dk1"/>
              </a:solidFill>
              <a:latin typeface="Arial Narrow"/>
              <a:ea typeface="Arial Narrow"/>
              <a:cs typeface="Arial Narrow"/>
              <a:sym typeface="Arial Narrow"/>
            </a:endParaRPr>
          </a:p>
        </p:txBody>
      </p:sp>
      <p:sp>
        <p:nvSpPr>
          <p:cNvPr id="229" name="Google Shape;229;p6"/>
          <p:cNvSpPr txBox="1"/>
          <p:nvPr/>
        </p:nvSpPr>
        <p:spPr>
          <a:xfrm>
            <a:off x="6284910" y="131608"/>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6</a:t>
            </a:r>
            <a:endParaRPr b="1" sz="1050">
              <a:solidFill>
                <a:schemeClr val="dk1"/>
              </a:solidFill>
              <a:latin typeface="Arial Narrow"/>
              <a:ea typeface="Arial Narrow"/>
              <a:cs typeface="Arial Narrow"/>
              <a:sym typeface="Arial Narrow"/>
            </a:endParaRPr>
          </a:p>
        </p:txBody>
      </p:sp>
      <p:sp>
        <p:nvSpPr>
          <p:cNvPr id="230" name="Google Shape;230;p6"/>
          <p:cNvSpPr/>
          <p:nvPr/>
        </p:nvSpPr>
        <p:spPr>
          <a:xfrm>
            <a:off x="0" y="4878112"/>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nvGrpSpPr>
          <p:cNvPr id="231" name="Google Shape;231;p6"/>
          <p:cNvGrpSpPr/>
          <p:nvPr/>
        </p:nvGrpSpPr>
        <p:grpSpPr>
          <a:xfrm>
            <a:off x="277404" y="4991640"/>
            <a:ext cx="3446504" cy="276999"/>
            <a:chOff x="2448322" y="74775"/>
            <a:chExt cx="3446504" cy="276999"/>
          </a:xfrm>
        </p:grpSpPr>
        <p:sp>
          <p:nvSpPr>
            <p:cNvPr id="232" name="Google Shape;232;p6"/>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33" name="Google Shape;233;p6"/>
            <p:cNvCxnSpPr>
              <a:stCxn id="232"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34" name="Google Shape;234;p6"/>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Consideraciones técnicas</a:t>
              </a:r>
              <a:endParaRPr b="1" sz="1200">
                <a:solidFill>
                  <a:schemeClr val="dk1"/>
                </a:solidFill>
                <a:latin typeface="Arial Narrow"/>
                <a:ea typeface="Arial Narrow"/>
                <a:cs typeface="Arial Narrow"/>
                <a:sym typeface="Arial Narrow"/>
              </a:endParaRPr>
            </a:p>
          </p:txBody>
        </p:sp>
      </p:grpSp>
      <p:sp>
        <p:nvSpPr>
          <p:cNvPr id="235" name="Google Shape;235;p6"/>
          <p:cNvSpPr txBox="1"/>
          <p:nvPr/>
        </p:nvSpPr>
        <p:spPr>
          <a:xfrm>
            <a:off x="142691" y="5508104"/>
            <a:ext cx="6914143" cy="28931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400">
                <a:solidFill>
                  <a:schemeClr val="dk1"/>
                </a:solidFill>
                <a:latin typeface="Arial Narrow"/>
                <a:ea typeface="Arial Narrow"/>
                <a:cs typeface="Arial Narrow"/>
                <a:sym typeface="Arial Narrow"/>
              </a:rPr>
              <a:t>Un aumento en la notificación de casos de tuberculosis con respecto al mismo período del año anterior (30,1%) y una tasa total 67 casos por 100.000 habitantes En promedio se notifican 44 casos de tuberculosis semanalmente..</a:t>
            </a:r>
            <a:endParaRPr sz="14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lang="es-ES" sz="1400">
                <a:solidFill>
                  <a:schemeClr val="dk1"/>
                </a:solidFill>
                <a:latin typeface="Arial Narrow"/>
                <a:ea typeface="Arial Narrow"/>
                <a:cs typeface="Arial Narrow"/>
                <a:sym typeface="Arial Narrow"/>
              </a:rPr>
              <a:t>De las personas con tuberculosis, el 22.9% son mayores de 65 años y con las mayores tasas de incidencia, superando las tasa total. La población migrante aportó 86 casos del total de los casos notificados con mayor frecuencia en población procedente de Venezuela</a:t>
            </a:r>
            <a:endParaRPr/>
          </a:p>
          <a:p>
            <a:pPr indent="0" lvl="0" marL="0" marR="0" rtl="0" algn="just">
              <a:spcBef>
                <a:spcPts val="0"/>
              </a:spcBef>
              <a:spcAft>
                <a:spcPts val="0"/>
              </a:spcAft>
              <a:buNone/>
            </a:pPr>
            <a:r>
              <a:t/>
            </a:r>
            <a:endParaRPr sz="14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lang="es-ES" sz="1400">
                <a:solidFill>
                  <a:schemeClr val="dk1"/>
                </a:solidFill>
                <a:latin typeface="Arial Narrow"/>
                <a:ea typeface="Arial Narrow"/>
                <a:cs typeface="Arial Narrow"/>
                <a:sym typeface="Arial Narrow"/>
              </a:rPr>
              <a:t>Aunque la mortalidad reportada es de 5,6 por 100.000 habitantes, esta cifra solo representa los casos fallecidos al momento de la notificación pero no durante el seguimiento. Este indicador se verá reflejado de manera más precisa al realizar el análisis de la cohorte que se calcula de forma anualizada. En cuanto a la resistencia, El 73,33% de los casos se presentan en personas sin antecedentes de tratamiento previo para tuberculosis lo que sugiere transmisión activa comunitaria. Igualmente el 53,33% corresponden a multidrogorresisitenca o resistencia a rifampicina.</a:t>
            </a:r>
            <a:endParaRPr/>
          </a:p>
        </p:txBody>
      </p:sp>
      <p:sp>
        <p:nvSpPr>
          <p:cNvPr id="236" name="Google Shape;236;p6"/>
          <p:cNvSpPr/>
          <p:nvPr/>
        </p:nvSpPr>
        <p:spPr>
          <a:xfrm>
            <a:off x="2356100" y="1367755"/>
            <a:ext cx="4700733" cy="4154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Tabla . Clasificación según tipo de Resistencia y antecedente de tratamiento previo de la tuberculosis. Período epidemiológico 10 Medellín 2022</a:t>
            </a:r>
            <a:endParaRPr b="1" sz="1050">
              <a:solidFill>
                <a:schemeClr val="dk1"/>
              </a:solidFill>
              <a:latin typeface="Arial Narrow"/>
              <a:ea typeface="Arial Narrow"/>
              <a:cs typeface="Arial Narrow"/>
              <a:sym typeface="Arial Narrow"/>
            </a:endParaRPr>
          </a:p>
        </p:txBody>
      </p:sp>
      <p:pic>
        <p:nvPicPr>
          <p:cNvPr id="237" name="Google Shape;237;p6"/>
          <p:cNvPicPr preferRelativeResize="0"/>
          <p:nvPr/>
        </p:nvPicPr>
        <p:blipFill rotWithShape="1">
          <a:blip r:embed="rId4">
            <a:alphaModFix/>
          </a:blip>
          <a:srcRect b="0" l="0" r="0" t="0"/>
          <a:stretch/>
        </p:blipFill>
        <p:spPr>
          <a:xfrm>
            <a:off x="2520330" y="2393930"/>
            <a:ext cx="4210050" cy="11715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pic>
        <p:nvPicPr>
          <p:cNvPr id="242" name="Google Shape;242;p7"/>
          <p:cNvPicPr preferRelativeResize="0"/>
          <p:nvPr/>
        </p:nvPicPr>
        <p:blipFill rotWithShape="1">
          <a:blip r:embed="rId3">
            <a:alphaModFix/>
          </a:blip>
          <a:srcRect b="0" l="0" r="1301" t="0"/>
          <a:stretch/>
        </p:blipFill>
        <p:spPr>
          <a:xfrm>
            <a:off x="4078" y="-1"/>
            <a:ext cx="2148327" cy="2824179"/>
          </a:xfrm>
          <a:prstGeom prst="rect">
            <a:avLst/>
          </a:prstGeom>
          <a:noFill/>
          <a:ln>
            <a:noFill/>
          </a:ln>
        </p:spPr>
      </p:pic>
      <p:pic>
        <p:nvPicPr>
          <p:cNvPr id="243" name="Google Shape;243;p7"/>
          <p:cNvPicPr preferRelativeResize="0"/>
          <p:nvPr/>
        </p:nvPicPr>
        <p:blipFill rotWithShape="1">
          <a:blip r:embed="rId4">
            <a:alphaModFix/>
          </a:blip>
          <a:srcRect b="0" l="0" r="0" t="51431"/>
          <a:stretch/>
        </p:blipFill>
        <p:spPr>
          <a:xfrm>
            <a:off x="0" y="2824179"/>
            <a:ext cx="2180731" cy="2666962"/>
          </a:xfrm>
          <a:prstGeom prst="rect">
            <a:avLst/>
          </a:prstGeom>
          <a:noFill/>
          <a:ln>
            <a:noFill/>
          </a:ln>
        </p:spPr>
      </p:pic>
      <p:sp>
        <p:nvSpPr>
          <p:cNvPr id="244" name="Google Shape;244;p7"/>
          <p:cNvSpPr txBox="1"/>
          <p:nvPr/>
        </p:nvSpPr>
        <p:spPr>
          <a:xfrm>
            <a:off x="-29712" y="755576"/>
            <a:ext cx="2208884"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10 - 2022</a:t>
            </a:r>
            <a:endParaRPr/>
          </a:p>
        </p:txBody>
      </p:sp>
      <p:sp>
        <p:nvSpPr>
          <p:cNvPr id="245" name="Google Shape;245;p7"/>
          <p:cNvSpPr/>
          <p:nvPr/>
        </p:nvSpPr>
        <p:spPr>
          <a:xfrm>
            <a:off x="2274078" y="2167727"/>
            <a:ext cx="494601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Canal endémico de hepatitis A. Medellín, a Periodo epidemiológico 10  acumulado  de 2022. </a:t>
            </a:r>
            <a:endParaRPr/>
          </a:p>
        </p:txBody>
      </p:sp>
      <p:grpSp>
        <p:nvGrpSpPr>
          <p:cNvPr id="246" name="Google Shape;246;p7"/>
          <p:cNvGrpSpPr/>
          <p:nvPr/>
        </p:nvGrpSpPr>
        <p:grpSpPr>
          <a:xfrm>
            <a:off x="179214" y="4211960"/>
            <a:ext cx="1892650" cy="488476"/>
            <a:chOff x="2397524" y="3379972"/>
            <a:chExt cx="4508500" cy="904875"/>
          </a:xfrm>
        </p:grpSpPr>
        <p:pic>
          <p:nvPicPr>
            <p:cNvPr id="247" name="Google Shape;247;p7"/>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248" name="Google Shape;248;p7"/>
            <p:cNvSpPr txBox="1"/>
            <p:nvPr/>
          </p:nvSpPr>
          <p:spPr>
            <a:xfrm>
              <a:off x="3317545" y="3478755"/>
              <a:ext cx="1593562" cy="7411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000">
                  <a:solidFill>
                    <a:schemeClr val="dk1"/>
                  </a:solidFill>
                  <a:latin typeface="Arial Narrow"/>
                  <a:ea typeface="Arial Narrow"/>
                  <a:cs typeface="Arial Narrow"/>
                  <a:sym typeface="Arial Narrow"/>
                </a:rPr>
                <a:t>257</a:t>
              </a:r>
              <a:endParaRPr b="1" sz="2000">
                <a:solidFill>
                  <a:schemeClr val="dk1"/>
                </a:solidFill>
                <a:latin typeface="Arial Narrow"/>
                <a:ea typeface="Arial Narrow"/>
                <a:cs typeface="Arial Narrow"/>
                <a:sym typeface="Arial Narrow"/>
              </a:endParaRPr>
            </a:p>
          </p:txBody>
        </p:sp>
      </p:grpSp>
      <p:sp>
        <p:nvSpPr>
          <p:cNvPr id="249" name="Google Shape;249;p7"/>
          <p:cNvSpPr txBox="1"/>
          <p:nvPr/>
        </p:nvSpPr>
        <p:spPr>
          <a:xfrm>
            <a:off x="317056" y="4739632"/>
            <a:ext cx="1944216"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Variación porcentual de 195,4% más respecto al mismo periodo del año anterior</a:t>
            </a:r>
            <a:endParaRPr/>
          </a:p>
        </p:txBody>
      </p:sp>
      <p:sp>
        <p:nvSpPr>
          <p:cNvPr id="250" name="Google Shape;250;p7"/>
          <p:cNvSpPr/>
          <p:nvPr/>
        </p:nvSpPr>
        <p:spPr>
          <a:xfrm>
            <a:off x="43792" y="4800751"/>
            <a:ext cx="395188" cy="538707"/>
          </a:xfrm>
          <a:prstGeom prst="upArrow">
            <a:avLst>
              <a:gd fmla="val 50000" name="adj1"/>
              <a:gd fmla="val 50000" name="adj2"/>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1" name="Google Shape;251;p7"/>
          <p:cNvSpPr/>
          <p:nvPr/>
        </p:nvSpPr>
        <p:spPr>
          <a:xfrm>
            <a:off x="2254887" y="4932040"/>
            <a:ext cx="494601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Comportamiento de la Hepatitis A. Medellín, a Periodo epidemiológico 10 acumulado de 2020-2022. </a:t>
            </a:r>
            <a:endParaRPr/>
          </a:p>
        </p:txBody>
      </p:sp>
      <p:grpSp>
        <p:nvGrpSpPr>
          <p:cNvPr id="252" name="Google Shape;252;p7"/>
          <p:cNvGrpSpPr/>
          <p:nvPr/>
        </p:nvGrpSpPr>
        <p:grpSpPr>
          <a:xfrm>
            <a:off x="2448322" y="74775"/>
            <a:ext cx="3446504" cy="276999"/>
            <a:chOff x="2448322" y="74775"/>
            <a:chExt cx="3446504" cy="276999"/>
          </a:xfrm>
        </p:grpSpPr>
        <p:sp>
          <p:nvSpPr>
            <p:cNvPr id="253" name="Google Shape;253;p7"/>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54" name="Google Shape;254;p7"/>
            <p:cNvCxnSpPr>
              <a:stCxn id="253"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55" name="Google Shape;255;p7"/>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a:p>
          </p:txBody>
        </p:sp>
      </p:grpSp>
      <p:sp>
        <p:nvSpPr>
          <p:cNvPr id="256" name="Google Shape;256;p7"/>
          <p:cNvSpPr/>
          <p:nvPr/>
        </p:nvSpPr>
        <p:spPr>
          <a:xfrm>
            <a:off x="0" y="5494456"/>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57" name="Google Shape;257;p7"/>
          <p:cNvGrpSpPr/>
          <p:nvPr/>
        </p:nvGrpSpPr>
        <p:grpSpPr>
          <a:xfrm>
            <a:off x="277404" y="5621632"/>
            <a:ext cx="3446504" cy="276999"/>
            <a:chOff x="2448322" y="74775"/>
            <a:chExt cx="3446504" cy="276999"/>
          </a:xfrm>
        </p:grpSpPr>
        <p:sp>
          <p:nvSpPr>
            <p:cNvPr id="258" name="Google Shape;258;p7"/>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59" name="Google Shape;259;p7"/>
            <p:cNvCxnSpPr>
              <a:stCxn id="258"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60" name="Google Shape;260;p7"/>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por territorio</a:t>
              </a:r>
              <a:endParaRPr/>
            </a:p>
          </p:txBody>
        </p:sp>
      </p:grpSp>
      <p:sp>
        <p:nvSpPr>
          <p:cNvPr id="261" name="Google Shape;261;p7"/>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7</a:t>
            </a:r>
            <a:endParaRPr b="1" sz="1050">
              <a:solidFill>
                <a:schemeClr val="dk1"/>
              </a:solidFill>
              <a:latin typeface="Arial Narrow"/>
              <a:ea typeface="Arial Narrow"/>
              <a:cs typeface="Arial Narrow"/>
              <a:sym typeface="Arial Narrow"/>
            </a:endParaRPr>
          </a:p>
        </p:txBody>
      </p:sp>
      <p:sp>
        <p:nvSpPr>
          <p:cNvPr id="262" name="Google Shape;262;p7"/>
          <p:cNvSpPr txBox="1"/>
          <p:nvPr>
            <p:ph type="ctrTitle"/>
          </p:nvPr>
        </p:nvSpPr>
        <p:spPr>
          <a:xfrm>
            <a:off x="-29713" y="216762"/>
            <a:ext cx="2208885" cy="477054"/>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500"/>
              <a:buFont typeface="Arial Narrow"/>
              <a:buNone/>
            </a:pPr>
            <a:r>
              <a:rPr b="1" lang="es-ES" sz="2500">
                <a:solidFill>
                  <a:srgbClr val="C00000"/>
                </a:solidFill>
                <a:latin typeface="Arial Narrow"/>
                <a:ea typeface="Arial Narrow"/>
                <a:cs typeface="Arial Narrow"/>
                <a:sym typeface="Arial Narrow"/>
              </a:rPr>
              <a:t>Hepatitis A</a:t>
            </a:r>
            <a:endParaRPr/>
          </a:p>
        </p:txBody>
      </p:sp>
      <p:grpSp>
        <p:nvGrpSpPr>
          <p:cNvPr id="263" name="Google Shape;263;p7"/>
          <p:cNvGrpSpPr/>
          <p:nvPr/>
        </p:nvGrpSpPr>
        <p:grpSpPr>
          <a:xfrm>
            <a:off x="5114767" y="5635532"/>
            <a:ext cx="3526243" cy="276999"/>
            <a:chOff x="2448322" y="74775"/>
            <a:chExt cx="3526243" cy="276999"/>
          </a:xfrm>
        </p:grpSpPr>
        <p:sp>
          <p:nvSpPr>
            <p:cNvPr id="264" name="Google Shape;264;p7"/>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65" name="Google Shape;265;p7"/>
            <p:cNvCxnSpPr>
              <a:stCxn id="264"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66" name="Google Shape;266;p7"/>
            <p:cNvSpPr txBox="1"/>
            <p:nvPr/>
          </p:nvSpPr>
          <p:spPr>
            <a:xfrm>
              <a:off x="3382277"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Indicadores</a:t>
              </a:r>
              <a:endParaRPr/>
            </a:p>
          </p:txBody>
        </p:sp>
      </p:grpSp>
      <p:pic>
        <p:nvPicPr>
          <p:cNvPr id="267" name="Google Shape;267;p7"/>
          <p:cNvPicPr preferRelativeResize="0"/>
          <p:nvPr/>
        </p:nvPicPr>
        <p:blipFill rotWithShape="1">
          <a:blip r:embed="rId6">
            <a:alphaModFix/>
          </a:blip>
          <a:srcRect b="50000" l="50000" r="8707" t="4286"/>
          <a:stretch/>
        </p:blipFill>
        <p:spPr>
          <a:xfrm>
            <a:off x="299945" y="1032575"/>
            <a:ext cx="1448718" cy="1603802"/>
          </a:xfrm>
          <a:prstGeom prst="rect">
            <a:avLst/>
          </a:prstGeom>
          <a:noFill/>
          <a:ln>
            <a:noFill/>
          </a:ln>
        </p:spPr>
      </p:pic>
      <p:sp>
        <p:nvSpPr>
          <p:cNvPr id="268" name="Google Shape;268;p7"/>
          <p:cNvSpPr/>
          <p:nvPr/>
        </p:nvSpPr>
        <p:spPr>
          <a:xfrm>
            <a:off x="87842" y="8722678"/>
            <a:ext cx="6896984" cy="3539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1100">
                <a:solidFill>
                  <a:schemeClr val="dk1"/>
                </a:solidFill>
                <a:latin typeface="Arial Narrow"/>
                <a:ea typeface="Arial Narrow"/>
                <a:cs typeface="Arial Narrow"/>
                <a:sym typeface="Arial Narrow"/>
              </a:rPr>
              <a:t>Figura. Mapa temático de proporción de hepatitis A. Medellín, a Periodo epidemiológico 10  acumulado  de  2022. </a:t>
            </a:r>
            <a:endParaRPr/>
          </a:p>
        </p:txBody>
      </p:sp>
      <p:sp>
        <p:nvSpPr>
          <p:cNvPr id="269" name="Google Shape;269;p7"/>
          <p:cNvSpPr txBox="1"/>
          <p:nvPr/>
        </p:nvSpPr>
        <p:spPr>
          <a:xfrm>
            <a:off x="4869555" y="6444208"/>
            <a:ext cx="2331345"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Proporción de Incidencia en población general x 100,000 habitantes</a:t>
            </a:r>
            <a:endParaRPr b="1" sz="1100">
              <a:solidFill>
                <a:schemeClr val="dk1"/>
              </a:solidFill>
              <a:latin typeface="Arial Narrow"/>
              <a:ea typeface="Arial Narrow"/>
              <a:cs typeface="Arial Narrow"/>
              <a:sym typeface="Arial Narrow"/>
            </a:endParaRPr>
          </a:p>
        </p:txBody>
      </p:sp>
      <p:cxnSp>
        <p:nvCxnSpPr>
          <p:cNvPr id="270" name="Google Shape;270;p7"/>
          <p:cNvCxnSpPr/>
          <p:nvPr/>
        </p:nvCxnSpPr>
        <p:spPr>
          <a:xfrm>
            <a:off x="4939618" y="8604448"/>
            <a:ext cx="2222505" cy="0"/>
          </a:xfrm>
          <a:prstGeom prst="straightConnector1">
            <a:avLst/>
          </a:prstGeom>
          <a:noFill/>
          <a:ln cap="flat" cmpd="sng" w="9525">
            <a:solidFill>
              <a:srgbClr val="002060"/>
            </a:solidFill>
            <a:prstDash val="solid"/>
            <a:round/>
            <a:headEnd len="sm" w="sm" type="none"/>
            <a:tailEnd len="med" w="med" type="oval"/>
          </a:ln>
        </p:spPr>
      </p:cxnSp>
      <p:cxnSp>
        <p:nvCxnSpPr>
          <p:cNvPr id="271" name="Google Shape;271;p7"/>
          <p:cNvCxnSpPr/>
          <p:nvPr/>
        </p:nvCxnSpPr>
        <p:spPr>
          <a:xfrm rot="10800000">
            <a:off x="4869505" y="7380312"/>
            <a:ext cx="2259337" cy="0"/>
          </a:xfrm>
          <a:prstGeom prst="straightConnector1">
            <a:avLst/>
          </a:prstGeom>
          <a:noFill/>
          <a:ln cap="flat" cmpd="sng" w="9525">
            <a:solidFill>
              <a:srgbClr val="002060"/>
            </a:solidFill>
            <a:prstDash val="solid"/>
            <a:round/>
            <a:headEnd len="sm" w="sm" type="none"/>
            <a:tailEnd len="med" w="med" type="oval"/>
          </a:ln>
        </p:spPr>
      </p:cxnSp>
      <p:sp>
        <p:nvSpPr>
          <p:cNvPr id="272" name="Google Shape;272;p7"/>
          <p:cNvSpPr txBox="1"/>
          <p:nvPr/>
        </p:nvSpPr>
        <p:spPr>
          <a:xfrm>
            <a:off x="5164059" y="6804248"/>
            <a:ext cx="1664238"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9,84 * cada 100 mil</a:t>
            </a:r>
            <a:endParaRPr/>
          </a:p>
          <a:p>
            <a:pPr indent="0" lvl="0" marL="0" marR="0" rtl="0" algn="ctr">
              <a:spcBef>
                <a:spcPts val="0"/>
              </a:spcBef>
              <a:spcAft>
                <a:spcPts val="0"/>
              </a:spcAft>
              <a:buNone/>
            </a:pPr>
            <a:r>
              <a:rPr b="1" lang="es-ES" sz="1400">
                <a:solidFill>
                  <a:srgbClr val="C00000"/>
                </a:solidFill>
                <a:latin typeface="Arial Narrow"/>
                <a:ea typeface="Arial Narrow"/>
                <a:cs typeface="Arial Narrow"/>
                <a:sym typeface="Arial Narrow"/>
              </a:rPr>
              <a:t>257 casos</a:t>
            </a:r>
            <a:endParaRPr/>
          </a:p>
        </p:txBody>
      </p:sp>
      <p:sp>
        <p:nvSpPr>
          <p:cNvPr id="273" name="Google Shape;273;p7"/>
          <p:cNvSpPr txBox="1"/>
          <p:nvPr/>
        </p:nvSpPr>
        <p:spPr>
          <a:xfrm>
            <a:off x="4746354" y="7524328"/>
            <a:ext cx="2382488" cy="57708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Proporción de Incidencia en menores de 1 año </a:t>
            </a:r>
            <a:endParaRPr/>
          </a:p>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100,000 habitantes</a:t>
            </a:r>
            <a:endParaRPr b="1" sz="1050">
              <a:solidFill>
                <a:schemeClr val="dk1"/>
              </a:solidFill>
              <a:latin typeface="Arial Narrow"/>
              <a:ea typeface="Arial Narrow"/>
              <a:cs typeface="Arial Narrow"/>
              <a:sym typeface="Arial Narrow"/>
            </a:endParaRPr>
          </a:p>
        </p:txBody>
      </p:sp>
      <p:sp>
        <p:nvSpPr>
          <p:cNvPr id="274" name="Google Shape;274;p7"/>
          <p:cNvSpPr txBox="1"/>
          <p:nvPr/>
        </p:nvSpPr>
        <p:spPr>
          <a:xfrm>
            <a:off x="5319326" y="8100218"/>
            <a:ext cx="1431802"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0 * cada 100 mil</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0 casos</a:t>
            </a:r>
            <a:endParaRPr/>
          </a:p>
        </p:txBody>
      </p:sp>
      <p:pic>
        <p:nvPicPr>
          <p:cNvPr id="275" name="Google Shape;275;p7"/>
          <p:cNvPicPr preferRelativeResize="0"/>
          <p:nvPr/>
        </p:nvPicPr>
        <p:blipFill rotWithShape="1">
          <a:blip r:embed="rId7">
            <a:alphaModFix/>
          </a:blip>
          <a:srcRect b="0" l="0" r="0" t="0"/>
          <a:stretch/>
        </p:blipFill>
        <p:spPr>
          <a:xfrm>
            <a:off x="0" y="5967092"/>
            <a:ext cx="4791456" cy="2755585"/>
          </a:xfrm>
          <a:prstGeom prst="rect">
            <a:avLst/>
          </a:prstGeom>
          <a:noFill/>
          <a:ln>
            <a:noFill/>
          </a:ln>
        </p:spPr>
      </p:pic>
      <p:pic>
        <p:nvPicPr>
          <p:cNvPr id="276" name="Google Shape;276;p7"/>
          <p:cNvPicPr preferRelativeResize="0"/>
          <p:nvPr/>
        </p:nvPicPr>
        <p:blipFill rotWithShape="1">
          <a:blip r:embed="rId8">
            <a:alphaModFix/>
          </a:blip>
          <a:srcRect b="0" l="0" r="0" t="0"/>
          <a:stretch/>
        </p:blipFill>
        <p:spPr>
          <a:xfrm>
            <a:off x="2135340" y="359466"/>
            <a:ext cx="4993501" cy="1822407"/>
          </a:xfrm>
          <a:prstGeom prst="rect">
            <a:avLst/>
          </a:prstGeom>
          <a:noFill/>
          <a:ln>
            <a:noFill/>
          </a:ln>
        </p:spPr>
      </p:pic>
      <p:pic>
        <p:nvPicPr>
          <p:cNvPr id="277" name="Google Shape;277;p7"/>
          <p:cNvPicPr preferRelativeResize="0"/>
          <p:nvPr/>
        </p:nvPicPr>
        <p:blipFill rotWithShape="1">
          <a:blip r:embed="rId9">
            <a:alphaModFix/>
          </a:blip>
          <a:srcRect b="0" l="0" r="0" t="0"/>
          <a:stretch/>
        </p:blipFill>
        <p:spPr>
          <a:xfrm>
            <a:off x="2179172" y="2664823"/>
            <a:ext cx="4949669" cy="224515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8"/>
          <p:cNvSpPr/>
          <p:nvPr/>
        </p:nvSpPr>
        <p:spPr>
          <a:xfrm>
            <a:off x="0" y="9973"/>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83" name="Google Shape;283;p8"/>
          <p:cNvGrpSpPr/>
          <p:nvPr/>
        </p:nvGrpSpPr>
        <p:grpSpPr>
          <a:xfrm>
            <a:off x="277404" y="137149"/>
            <a:ext cx="3446504" cy="276999"/>
            <a:chOff x="2448322" y="74775"/>
            <a:chExt cx="3446504" cy="276999"/>
          </a:xfrm>
        </p:grpSpPr>
        <p:sp>
          <p:nvSpPr>
            <p:cNvPr id="284" name="Google Shape;284;p8"/>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85" name="Google Shape;285;p8"/>
            <p:cNvCxnSpPr>
              <a:stCxn id="284"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86" name="Google Shape;286;p8"/>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variables de interés</a:t>
              </a:r>
              <a:endParaRPr/>
            </a:p>
          </p:txBody>
        </p:sp>
      </p:grpSp>
      <p:sp>
        <p:nvSpPr>
          <p:cNvPr id="287" name="Google Shape;287;p8"/>
          <p:cNvSpPr/>
          <p:nvPr/>
        </p:nvSpPr>
        <p:spPr>
          <a:xfrm>
            <a:off x="0" y="4178552"/>
            <a:ext cx="7200900" cy="375138"/>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88" name="Google Shape;288;p8"/>
          <p:cNvGrpSpPr/>
          <p:nvPr/>
        </p:nvGrpSpPr>
        <p:grpSpPr>
          <a:xfrm>
            <a:off x="277404" y="4224158"/>
            <a:ext cx="5047355" cy="276999"/>
            <a:chOff x="2448322" y="74775"/>
            <a:chExt cx="5047355" cy="276999"/>
          </a:xfrm>
        </p:grpSpPr>
        <p:sp>
          <p:nvSpPr>
            <p:cNvPr id="289" name="Google Shape;289;p8"/>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90" name="Google Shape;290;p8"/>
            <p:cNvCxnSpPr>
              <a:stCxn id="289"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91" name="Google Shape;291;p8"/>
            <p:cNvSpPr txBox="1"/>
            <p:nvPr/>
          </p:nvSpPr>
          <p:spPr>
            <a:xfrm>
              <a:off x="3302537" y="74775"/>
              <a:ext cx="419314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Factores y curso de vida</a:t>
              </a:r>
              <a:endParaRPr/>
            </a:p>
          </p:txBody>
        </p:sp>
      </p:grpSp>
      <p:sp>
        <p:nvSpPr>
          <p:cNvPr id="292" name="Google Shape;292;p8"/>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8</a:t>
            </a:r>
            <a:endParaRPr b="1" sz="1050">
              <a:solidFill>
                <a:schemeClr val="dk1"/>
              </a:solidFill>
              <a:latin typeface="Arial Narrow"/>
              <a:ea typeface="Arial Narrow"/>
              <a:cs typeface="Arial Narrow"/>
              <a:sym typeface="Arial Narrow"/>
            </a:endParaRPr>
          </a:p>
        </p:txBody>
      </p:sp>
      <p:grpSp>
        <p:nvGrpSpPr>
          <p:cNvPr id="293" name="Google Shape;293;p8"/>
          <p:cNvGrpSpPr/>
          <p:nvPr/>
        </p:nvGrpSpPr>
        <p:grpSpPr>
          <a:xfrm>
            <a:off x="168022" y="910500"/>
            <a:ext cx="900410" cy="1573268"/>
            <a:chOff x="1032118" y="553075"/>
            <a:chExt cx="900410" cy="1573268"/>
          </a:xfrm>
        </p:grpSpPr>
        <p:pic>
          <p:nvPicPr>
            <p:cNvPr id="294" name="Google Shape;294;p8"/>
            <p:cNvPicPr preferRelativeResize="0"/>
            <p:nvPr/>
          </p:nvPicPr>
          <p:blipFill rotWithShape="1">
            <a:blip r:embed="rId3">
              <a:alphaModFix/>
            </a:blip>
            <a:srcRect b="0" l="0" r="84474" t="10614"/>
            <a:stretch/>
          </p:blipFill>
          <p:spPr>
            <a:xfrm>
              <a:off x="1131620" y="553075"/>
              <a:ext cx="737696" cy="720656"/>
            </a:xfrm>
            <a:prstGeom prst="rect">
              <a:avLst/>
            </a:prstGeom>
            <a:noFill/>
            <a:ln>
              <a:noFill/>
            </a:ln>
          </p:spPr>
        </p:pic>
        <p:sp>
          <p:nvSpPr>
            <p:cNvPr id="295" name="Google Shape;295;p8"/>
            <p:cNvSpPr/>
            <p:nvPr/>
          </p:nvSpPr>
          <p:spPr>
            <a:xfrm>
              <a:off x="1032118" y="1520368"/>
              <a:ext cx="823233"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69,65%</a:t>
              </a:r>
              <a:endParaRPr b="1" sz="1600">
                <a:solidFill>
                  <a:schemeClr val="dk1"/>
                </a:solidFill>
                <a:latin typeface="Arial Narrow"/>
                <a:ea typeface="Arial Narrow"/>
                <a:cs typeface="Arial Narrow"/>
                <a:sym typeface="Arial Narrow"/>
              </a:endParaRPr>
            </a:p>
          </p:txBody>
        </p:sp>
        <p:sp>
          <p:nvSpPr>
            <p:cNvPr id="296" name="Google Shape;296;p8"/>
            <p:cNvSpPr/>
            <p:nvPr/>
          </p:nvSpPr>
          <p:spPr>
            <a:xfrm>
              <a:off x="1068833" y="1243369"/>
              <a:ext cx="80342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b="1" sz="1200" u="sng">
                <a:solidFill>
                  <a:srgbClr val="000000"/>
                </a:solidFill>
                <a:latin typeface="Arial Narrow"/>
                <a:ea typeface="Arial Narrow"/>
                <a:cs typeface="Arial Narrow"/>
                <a:sym typeface="Arial Narrow"/>
              </a:endParaRPr>
            </a:p>
          </p:txBody>
        </p:sp>
        <p:sp>
          <p:nvSpPr>
            <p:cNvPr id="297" name="Google Shape;297;p8"/>
            <p:cNvSpPr/>
            <p:nvPr/>
          </p:nvSpPr>
          <p:spPr>
            <a:xfrm>
              <a:off x="1141927" y="1849344"/>
              <a:ext cx="7906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179 casos</a:t>
              </a:r>
              <a:endParaRPr sz="1200">
                <a:solidFill>
                  <a:schemeClr val="dk1"/>
                </a:solidFill>
                <a:latin typeface="Calibri"/>
                <a:ea typeface="Calibri"/>
                <a:cs typeface="Calibri"/>
                <a:sym typeface="Calibri"/>
              </a:endParaRPr>
            </a:p>
          </p:txBody>
        </p:sp>
      </p:grpSp>
      <p:grpSp>
        <p:nvGrpSpPr>
          <p:cNvPr id="298" name="Google Shape;298;p8"/>
          <p:cNvGrpSpPr/>
          <p:nvPr/>
        </p:nvGrpSpPr>
        <p:grpSpPr>
          <a:xfrm>
            <a:off x="1117971" y="913240"/>
            <a:ext cx="812752" cy="1594295"/>
            <a:chOff x="1825139" y="1057131"/>
            <a:chExt cx="812752" cy="1594295"/>
          </a:xfrm>
        </p:grpSpPr>
        <p:sp>
          <p:nvSpPr>
            <p:cNvPr id="299" name="Google Shape;299;p8"/>
            <p:cNvSpPr/>
            <p:nvPr/>
          </p:nvSpPr>
          <p:spPr>
            <a:xfrm>
              <a:off x="1846951" y="2010776"/>
              <a:ext cx="790940"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30,35%</a:t>
              </a:r>
              <a:endParaRPr b="1" sz="1600">
                <a:solidFill>
                  <a:schemeClr val="dk1"/>
                </a:solidFill>
                <a:latin typeface="Arial Narrow"/>
                <a:ea typeface="Arial Narrow"/>
                <a:cs typeface="Arial Narrow"/>
                <a:sym typeface="Arial Narrow"/>
              </a:endParaRPr>
            </a:p>
          </p:txBody>
        </p:sp>
        <p:sp>
          <p:nvSpPr>
            <p:cNvPr id="300" name="Google Shape;300;p8"/>
            <p:cNvSpPr/>
            <p:nvPr/>
          </p:nvSpPr>
          <p:spPr>
            <a:xfrm>
              <a:off x="1825139" y="1737476"/>
              <a:ext cx="78098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b="1" sz="1200" u="sng">
                <a:solidFill>
                  <a:srgbClr val="000000"/>
                </a:solidFill>
                <a:latin typeface="Arial Narrow"/>
                <a:ea typeface="Arial Narrow"/>
                <a:cs typeface="Arial Narrow"/>
                <a:sym typeface="Arial Narrow"/>
              </a:endParaRPr>
            </a:p>
          </p:txBody>
        </p:sp>
        <p:sp>
          <p:nvSpPr>
            <p:cNvPr id="301" name="Google Shape;301;p8"/>
            <p:cNvSpPr/>
            <p:nvPr/>
          </p:nvSpPr>
          <p:spPr>
            <a:xfrm>
              <a:off x="1891954" y="2374427"/>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78 casos</a:t>
              </a:r>
              <a:endParaRPr sz="1200">
                <a:solidFill>
                  <a:schemeClr val="dk1"/>
                </a:solidFill>
                <a:latin typeface="Calibri"/>
                <a:ea typeface="Calibri"/>
                <a:cs typeface="Calibri"/>
                <a:sym typeface="Calibri"/>
              </a:endParaRPr>
            </a:p>
          </p:txBody>
        </p:sp>
        <p:pic>
          <p:nvPicPr>
            <p:cNvPr id="302" name="Google Shape;302;p8"/>
            <p:cNvPicPr preferRelativeResize="0"/>
            <p:nvPr/>
          </p:nvPicPr>
          <p:blipFill rotWithShape="1">
            <a:blip r:embed="rId3">
              <a:alphaModFix/>
            </a:blip>
            <a:srcRect b="0" l="29313" r="56038" t="7366"/>
            <a:stretch/>
          </p:blipFill>
          <p:spPr>
            <a:xfrm>
              <a:off x="1851354" y="1057131"/>
              <a:ext cx="696035" cy="748294"/>
            </a:xfrm>
            <a:prstGeom prst="rect">
              <a:avLst/>
            </a:prstGeom>
            <a:noFill/>
            <a:ln>
              <a:noFill/>
            </a:ln>
          </p:spPr>
        </p:pic>
      </p:grpSp>
      <p:grpSp>
        <p:nvGrpSpPr>
          <p:cNvPr id="303" name="Google Shape;303;p8"/>
          <p:cNvGrpSpPr/>
          <p:nvPr/>
        </p:nvGrpSpPr>
        <p:grpSpPr>
          <a:xfrm>
            <a:off x="2210241" y="879878"/>
            <a:ext cx="1152880" cy="1582804"/>
            <a:chOff x="3115290" y="1057131"/>
            <a:chExt cx="1152880" cy="1582804"/>
          </a:xfrm>
        </p:grpSpPr>
        <p:grpSp>
          <p:nvGrpSpPr>
            <p:cNvPr id="304" name="Google Shape;304;p8"/>
            <p:cNvGrpSpPr/>
            <p:nvPr/>
          </p:nvGrpSpPr>
          <p:grpSpPr>
            <a:xfrm>
              <a:off x="3115290" y="1781104"/>
              <a:ext cx="1152880" cy="858831"/>
              <a:chOff x="3744466" y="1301912"/>
              <a:chExt cx="1152880" cy="858831"/>
            </a:xfrm>
          </p:grpSpPr>
          <p:sp>
            <p:nvSpPr>
              <p:cNvPr id="305" name="Google Shape;305;p8"/>
              <p:cNvSpPr/>
              <p:nvPr/>
            </p:nvSpPr>
            <p:spPr>
              <a:xfrm>
                <a:off x="3912519" y="1553220"/>
                <a:ext cx="740068"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a:t>
                </a:r>
                <a:endParaRPr/>
              </a:p>
            </p:txBody>
          </p:sp>
          <p:sp>
            <p:nvSpPr>
              <p:cNvPr id="306" name="Google Shape;306;p8"/>
              <p:cNvSpPr/>
              <p:nvPr/>
            </p:nvSpPr>
            <p:spPr>
              <a:xfrm>
                <a:off x="3744466" y="1301912"/>
                <a:ext cx="115288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Afrocolombiano</a:t>
                </a:r>
                <a:endParaRPr b="1" sz="1200" u="sng">
                  <a:solidFill>
                    <a:srgbClr val="000000"/>
                  </a:solidFill>
                  <a:latin typeface="Arial Narrow"/>
                  <a:ea typeface="Arial Narrow"/>
                  <a:cs typeface="Arial Narrow"/>
                  <a:sym typeface="Arial Narrow"/>
                </a:endParaRPr>
              </a:p>
            </p:txBody>
          </p:sp>
          <p:sp>
            <p:nvSpPr>
              <p:cNvPr id="307" name="Google Shape;307;p8"/>
              <p:cNvSpPr/>
              <p:nvPr/>
            </p:nvSpPr>
            <p:spPr>
              <a:xfrm>
                <a:off x="3957784" y="1883744"/>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0 casos</a:t>
                </a:r>
                <a:endParaRPr sz="1200">
                  <a:solidFill>
                    <a:schemeClr val="dk1"/>
                  </a:solidFill>
                  <a:latin typeface="Calibri"/>
                  <a:ea typeface="Calibri"/>
                  <a:cs typeface="Calibri"/>
                  <a:sym typeface="Calibri"/>
                </a:endParaRPr>
              </a:p>
            </p:txBody>
          </p:sp>
        </p:grpSp>
        <p:pic>
          <p:nvPicPr>
            <p:cNvPr id="308" name="Google Shape;308;p8"/>
            <p:cNvPicPr preferRelativeResize="0"/>
            <p:nvPr/>
          </p:nvPicPr>
          <p:blipFill rotWithShape="1">
            <a:blip r:embed="rId3">
              <a:alphaModFix/>
            </a:blip>
            <a:srcRect b="0" l="59057" r="25145" t="8806"/>
            <a:stretch/>
          </p:blipFill>
          <p:spPr>
            <a:xfrm>
              <a:off x="3328608" y="1057131"/>
              <a:ext cx="750627" cy="775969"/>
            </a:xfrm>
            <a:prstGeom prst="rect">
              <a:avLst/>
            </a:prstGeom>
            <a:noFill/>
            <a:ln>
              <a:noFill/>
            </a:ln>
          </p:spPr>
        </p:pic>
      </p:grpSp>
      <p:grpSp>
        <p:nvGrpSpPr>
          <p:cNvPr id="309" name="Google Shape;309;p8"/>
          <p:cNvGrpSpPr/>
          <p:nvPr/>
        </p:nvGrpSpPr>
        <p:grpSpPr>
          <a:xfrm>
            <a:off x="3371476" y="879878"/>
            <a:ext cx="740068" cy="1574421"/>
            <a:chOff x="4588574" y="1057131"/>
            <a:chExt cx="740068" cy="1574421"/>
          </a:xfrm>
        </p:grpSpPr>
        <p:grpSp>
          <p:nvGrpSpPr>
            <p:cNvPr id="310" name="Google Shape;310;p8"/>
            <p:cNvGrpSpPr/>
            <p:nvPr/>
          </p:nvGrpSpPr>
          <p:grpSpPr>
            <a:xfrm>
              <a:off x="4588574" y="1751628"/>
              <a:ext cx="740068" cy="879924"/>
              <a:chOff x="5245046" y="1274868"/>
              <a:chExt cx="740068" cy="879924"/>
            </a:xfrm>
          </p:grpSpPr>
          <p:sp>
            <p:nvSpPr>
              <p:cNvPr id="311" name="Google Shape;311;p8"/>
              <p:cNvSpPr/>
              <p:nvPr/>
            </p:nvSpPr>
            <p:spPr>
              <a:xfrm>
                <a:off x="5245046" y="1561312"/>
                <a:ext cx="740068"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a:t>
                </a:r>
                <a:endParaRPr/>
              </a:p>
            </p:txBody>
          </p:sp>
          <p:sp>
            <p:nvSpPr>
              <p:cNvPr id="312" name="Google Shape;312;p8"/>
              <p:cNvSpPr/>
              <p:nvPr/>
            </p:nvSpPr>
            <p:spPr>
              <a:xfrm>
                <a:off x="5272675" y="1274868"/>
                <a:ext cx="70403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Indígena</a:t>
                </a:r>
                <a:endParaRPr b="1" sz="1200" u="sng">
                  <a:solidFill>
                    <a:srgbClr val="000000"/>
                  </a:solidFill>
                  <a:latin typeface="Arial Narrow"/>
                  <a:ea typeface="Arial Narrow"/>
                  <a:cs typeface="Arial Narrow"/>
                  <a:sym typeface="Arial Narrow"/>
                </a:endParaRPr>
              </a:p>
            </p:txBody>
          </p:sp>
          <p:sp>
            <p:nvSpPr>
              <p:cNvPr id="313" name="Google Shape;313;p8"/>
              <p:cNvSpPr/>
              <p:nvPr/>
            </p:nvSpPr>
            <p:spPr>
              <a:xfrm>
                <a:off x="5286277" y="1877793"/>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0 casos</a:t>
                </a:r>
                <a:endParaRPr sz="1200">
                  <a:solidFill>
                    <a:schemeClr val="dk1"/>
                  </a:solidFill>
                  <a:latin typeface="Calibri"/>
                  <a:ea typeface="Calibri"/>
                  <a:cs typeface="Calibri"/>
                  <a:sym typeface="Calibri"/>
                </a:endParaRPr>
              </a:p>
            </p:txBody>
          </p:sp>
        </p:grpSp>
        <p:pic>
          <p:nvPicPr>
            <p:cNvPr id="314" name="Google Shape;314;p8"/>
            <p:cNvPicPr preferRelativeResize="0"/>
            <p:nvPr/>
          </p:nvPicPr>
          <p:blipFill rotWithShape="1">
            <a:blip r:embed="rId3">
              <a:alphaModFix/>
            </a:blip>
            <a:srcRect b="0" l="86761" r="0" t="0"/>
            <a:stretch/>
          </p:blipFill>
          <p:spPr>
            <a:xfrm>
              <a:off x="4668287" y="1057131"/>
              <a:ext cx="629046" cy="784558"/>
            </a:xfrm>
            <a:prstGeom prst="rect">
              <a:avLst/>
            </a:prstGeom>
            <a:noFill/>
            <a:ln>
              <a:noFill/>
            </a:ln>
          </p:spPr>
        </p:pic>
      </p:grpSp>
      <p:sp>
        <p:nvSpPr>
          <p:cNvPr id="315" name="Google Shape;315;p8"/>
          <p:cNvSpPr/>
          <p:nvPr/>
        </p:nvSpPr>
        <p:spPr>
          <a:xfrm>
            <a:off x="20117" y="7095275"/>
            <a:ext cx="4950964" cy="34624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050">
                <a:solidFill>
                  <a:schemeClr val="dk1"/>
                </a:solidFill>
                <a:latin typeface="Arial Narrow"/>
                <a:ea typeface="Arial Narrow"/>
                <a:cs typeface="Arial Narrow"/>
                <a:sym typeface="Arial Narrow"/>
              </a:rPr>
              <a:t>Figura. Curso de vida de los casos notificados de hepatitis A. Periodo epidemiológico 10 2022. </a:t>
            </a:r>
            <a:endParaRPr/>
          </a:p>
        </p:txBody>
      </p:sp>
      <p:pic>
        <p:nvPicPr>
          <p:cNvPr id="316" name="Google Shape;316;p8"/>
          <p:cNvPicPr preferRelativeResize="0"/>
          <p:nvPr/>
        </p:nvPicPr>
        <p:blipFill rotWithShape="1">
          <a:blip r:embed="rId4">
            <a:alphaModFix/>
          </a:blip>
          <a:srcRect b="0" l="0" r="0" t="0"/>
          <a:stretch/>
        </p:blipFill>
        <p:spPr>
          <a:xfrm>
            <a:off x="4684183" y="2631204"/>
            <a:ext cx="942975" cy="771525"/>
          </a:xfrm>
          <a:prstGeom prst="rect">
            <a:avLst/>
          </a:prstGeom>
          <a:noFill/>
          <a:ln>
            <a:noFill/>
          </a:ln>
        </p:spPr>
      </p:pic>
      <p:grpSp>
        <p:nvGrpSpPr>
          <p:cNvPr id="317" name="Google Shape;317;p8"/>
          <p:cNvGrpSpPr/>
          <p:nvPr/>
        </p:nvGrpSpPr>
        <p:grpSpPr>
          <a:xfrm>
            <a:off x="4330367" y="3245950"/>
            <a:ext cx="1720560" cy="877901"/>
            <a:chOff x="-36884" y="7072716"/>
            <a:chExt cx="1305446" cy="877901"/>
          </a:xfrm>
        </p:grpSpPr>
        <p:sp>
          <p:nvSpPr>
            <p:cNvPr id="318" name="Google Shape;318;p8"/>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Área de ocurrencia</a:t>
              </a:r>
              <a:endParaRPr/>
            </a:p>
          </p:txBody>
        </p:sp>
        <p:sp>
          <p:nvSpPr>
            <p:cNvPr id="319" name="Google Shape;319;p8"/>
            <p:cNvSpPr/>
            <p:nvPr/>
          </p:nvSpPr>
          <p:spPr>
            <a:xfrm>
              <a:off x="-14122" y="7363321"/>
              <a:ext cx="1282684"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Cabecera municipal</a:t>
              </a:r>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97,28%</a:t>
              </a:r>
              <a:endParaRPr b="1" sz="1600">
                <a:solidFill>
                  <a:schemeClr val="dk1"/>
                </a:solidFill>
                <a:latin typeface="Arial Narrow"/>
                <a:ea typeface="Arial Narrow"/>
                <a:cs typeface="Arial Narrow"/>
                <a:sym typeface="Arial Narrow"/>
              </a:endParaRPr>
            </a:p>
          </p:txBody>
        </p:sp>
        <p:sp>
          <p:nvSpPr>
            <p:cNvPr id="320" name="Google Shape;320;p8"/>
            <p:cNvSpPr txBox="1"/>
            <p:nvPr/>
          </p:nvSpPr>
          <p:spPr>
            <a:xfrm>
              <a:off x="-36884"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250 casos</a:t>
              </a:r>
              <a:endParaRPr/>
            </a:p>
          </p:txBody>
        </p:sp>
      </p:grpSp>
      <p:pic>
        <p:nvPicPr>
          <p:cNvPr id="321" name="Google Shape;321;p8"/>
          <p:cNvPicPr preferRelativeResize="0"/>
          <p:nvPr/>
        </p:nvPicPr>
        <p:blipFill rotWithShape="1">
          <a:blip r:embed="rId5">
            <a:alphaModFix/>
          </a:blip>
          <a:srcRect b="0" l="0" r="0" t="0"/>
          <a:stretch/>
        </p:blipFill>
        <p:spPr>
          <a:xfrm>
            <a:off x="508961" y="2659779"/>
            <a:ext cx="933450" cy="742950"/>
          </a:xfrm>
          <a:prstGeom prst="rect">
            <a:avLst/>
          </a:prstGeom>
          <a:noFill/>
          <a:ln>
            <a:noFill/>
          </a:ln>
        </p:spPr>
      </p:pic>
      <p:grpSp>
        <p:nvGrpSpPr>
          <p:cNvPr id="322" name="Google Shape;322;p8"/>
          <p:cNvGrpSpPr/>
          <p:nvPr/>
        </p:nvGrpSpPr>
        <p:grpSpPr>
          <a:xfrm>
            <a:off x="173594" y="2738085"/>
            <a:ext cx="3277595" cy="978490"/>
            <a:chOff x="-14122" y="6517843"/>
            <a:chExt cx="2486820" cy="978490"/>
          </a:xfrm>
        </p:grpSpPr>
        <p:sp>
          <p:nvSpPr>
            <p:cNvPr id="323" name="Google Shape;323;p8"/>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Afiliación al SGSS</a:t>
              </a:r>
              <a:endParaRPr/>
            </a:p>
          </p:txBody>
        </p:sp>
        <p:sp>
          <p:nvSpPr>
            <p:cNvPr id="324" name="Google Shape;324;p8"/>
            <p:cNvSpPr/>
            <p:nvPr/>
          </p:nvSpPr>
          <p:spPr>
            <a:xfrm>
              <a:off x="1062597" y="6517843"/>
              <a:ext cx="1410101" cy="97849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Régimen contributivo</a:t>
              </a:r>
              <a:endParaRPr b="1" sz="16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78,99% - 203 casos</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Régimen</a:t>
              </a:r>
              <a:r>
                <a:rPr b="1" lang="es-ES" sz="1600">
                  <a:solidFill>
                    <a:schemeClr val="dk1"/>
                  </a:solidFill>
                  <a:latin typeface="Arial Narrow"/>
                  <a:ea typeface="Arial Narrow"/>
                  <a:cs typeface="Arial Narrow"/>
                  <a:sym typeface="Arial Narrow"/>
                </a:rPr>
                <a:t> </a:t>
              </a:r>
              <a:r>
                <a:rPr b="1" lang="es-ES" sz="1200">
                  <a:solidFill>
                    <a:schemeClr val="dk1"/>
                  </a:solidFill>
                  <a:latin typeface="Arial Narrow"/>
                  <a:ea typeface="Arial Narrow"/>
                  <a:cs typeface="Arial Narrow"/>
                  <a:sym typeface="Arial Narrow"/>
                </a:rPr>
                <a:t> subsidiado</a:t>
              </a:r>
              <a:endParaRPr b="1" sz="16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17,51% - 45 casos</a:t>
              </a:r>
              <a:endParaRPr/>
            </a:p>
          </p:txBody>
        </p:sp>
      </p:grpSp>
      <p:grpSp>
        <p:nvGrpSpPr>
          <p:cNvPr id="325" name="Google Shape;325;p8"/>
          <p:cNvGrpSpPr/>
          <p:nvPr/>
        </p:nvGrpSpPr>
        <p:grpSpPr>
          <a:xfrm>
            <a:off x="4329256" y="982183"/>
            <a:ext cx="874090" cy="1513653"/>
            <a:chOff x="2507826" y="2585355"/>
            <a:chExt cx="874090" cy="1513653"/>
          </a:xfrm>
        </p:grpSpPr>
        <p:sp>
          <p:nvSpPr>
            <p:cNvPr id="326" name="Google Shape;326;p8"/>
            <p:cNvSpPr/>
            <p:nvPr/>
          </p:nvSpPr>
          <p:spPr>
            <a:xfrm>
              <a:off x="2507826" y="3472120"/>
              <a:ext cx="874090" cy="360040"/>
            </a:xfrm>
            <a:prstGeom prst="roundRect">
              <a:avLst>
                <a:gd fmla="val 16667" name="adj"/>
              </a:avLst>
            </a:prstGeom>
            <a:solidFill>
              <a:srgbClr val="CCC0D9"/>
            </a:solidFill>
            <a:ln cap="flat" cmpd="sng" w="25400">
              <a:solidFill>
                <a:srgbClr val="CCC0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a:t>
              </a:r>
              <a:endParaRPr/>
            </a:p>
          </p:txBody>
        </p:sp>
        <p:pic>
          <p:nvPicPr>
            <p:cNvPr id="327" name="Google Shape;327;p8"/>
            <p:cNvPicPr preferRelativeResize="0"/>
            <p:nvPr/>
          </p:nvPicPr>
          <p:blipFill rotWithShape="1">
            <a:blip r:embed="rId6">
              <a:alphaModFix/>
            </a:blip>
            <a:srcRect b="0" l="0" r="0" t="0"/>
            <a:stretch/>
          </p:blipFill>
          <p:spPr>
            <a:xfrm>
              <a:off x="2782185" y="2585355"/>
              <a:ext cx="477234" cy="780927"/>
            </a:xfrm>
            <a:prstGeom prst="rect">
              <a:avLst/>
            </a:prstGeom>
            <a:noFill/>
            <a:ln>
              <a:noFill/>
            </a:ln>
          </p:spPr>
        </p:pic>
        <p:sp>
          <p:nvSpPr>
            <p:cNvPr id="328" name="Google Shape;328;p8"/>
            <p:cNvSpPr/>
            <p:nvPr/>
          </p:nvSpPr>
          <p:spPr>
            <a:xfrm>
              <a:off x="2558275" y="3203848"/>
              <a:ext cx="740908"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Maternas</a:t>
              </a:r>
              <a:endParaRPr b="1" sz="1200" u="sng">
                <a:solidFill>
                  <a:srgbClr val="000000"/>
                </a:solidFill>
                <a:latin typeface="Arial Narrow"/>
                <a:ea typeface="Arial Narrow"/>
                <a:cs typeface="Arial Narrow"/>
                <a:sym typeface="Arial Narrow"/>
              </a:endParaRPr>
            </a:p>
          </p:txBody>
        </p:sp>
        <p:sp>
          <p:nvSpPr>
            <p:cNvPr id="329" name="Google Shape;329;p8"/>
            <p:cNvSpPr/>
            <p:nvPr/>
          </p:nvSpPr>
          <p:spPr>
            <a:xfrm>
              <a:off x="2648170" y="3822009"/>
              <a:ext cx="57900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0 caso</a:t>
              </a:r>
              <a:endParaRPr sz="1200">
                <a:solidFill>
                  <a:schemeClr val="dk1"/>
                </a:solidFill>
                <a:latin typeface="Calibri"/>
                <a:ea typeface="Calibri"/>
                <a:cs typeface="Calibri"/>
                <a:sym typeface="Calibri"/>
              </a:endParaRPr>
            </a:p>
          </p:txBody>
        </p:sp>
      </p:grpSp>
      <p:grpSp>
        <p:nvGrpSpPr>
          <p:cNvPr id="330" name="Google Shape;330;p8"/>
          <p:cNvGrpSpPr/>
          <p:nvPr/>
        </p:nvGrpSpPr>
        <p:grpSpPr>
          <a:xfrm>
            <a:off x="6355281" y="988099"/>
            <a:ext cx="789881" cy="1519436"/>
            <a:chOff x="3826683" y="2682487"/>
            <a:chExt cx="789881" cy="1519436"/>
          </a:xfrm>
        </p:grpSpPr>
        <p:grpSp>
          <p:nvGrpSpPr>
            <p:cNvPr id="331" name="Google Shape;331;p8"/>
            <p:cNvGrpSpPr/>
            <p:nvPr/>
          </p:nvGrpSpPr>
          <p:grpSpPr>
            <a:xfrm>
              <a:off x="3826683" y="3306763"/>
              <a:ext cx="789881" cy="895160"/>
              <a:chOff x="2507826" y="3203848"/>
              <a:chExt cx="789881" cy="895160"/>
            </a:xfrm>
          </p:grpSpPr>
          <p:sp>
            <p:nvSpPr>
              <p:cNvPr id="332" name="Google Shape;332;p8"/>
              <p:cNvSpPr/>
              <p:nvPr/>
            </p:nvSpPr>
            <p:spPr>
              <a:xfrm>
                <a:off x="2507826" y="3472120"/>
                <a:ext cx="764855"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3,11%</a:t>
                </a:r>
                <a:endParaRPr b="1" sz="1600">
                  <a:solidFill>
                    <a:schemeClr val="dk1"/>
                  </a:solidFill>
                  <a:latin typeface="Arial Narrow"/>
                  <a:ea typeface="Arial Narrow"/>
                  <a:cs typeface="Arial Narrow"/>
                  <a:sym typeface="Arial Narrow"/>
                </a:endParaRPr>
              </a:p>
            </p:txBody>
          </p:sp>
          <p:sp>
            <p:nvSpPr>
              <p:cNvPr id="333" name="Google Shape;333;p8"/>
              <p:cNvSpPr/>
              <p:nvPr/>
            </p:nvSpPr>
            <p:spPr>
              <a:xfrm>
                <a:off x="2572704" y="3203848"/>
                <a:ext cx="71205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Migrante</a:t>
                </a:r>
                <a:endParaRPr b="1" sz="1200" u="sng">
                  <a:solidFill>
                    <a:srgbClr val="000000"/>
                  </a:solidFill>
                  <a:latin typeface="Arial Narrow"/>
                  <a:ea typeface="Arial Narrow"/>
                  <a:cs typeface="Arial Narrow"/>
                  <a:sym typeface="Arial Narrow"/>
                </a:endParaRPr>
              </a:p>
            </p:txBody>
          </p:sp>
          <p:sp>
            <p:nvSpPr>
              <p:cNvPr id="334" name="Google Shape;334;p8"/>
              <p:cNvSpPr/>
              <p:nvPr/>
            </p:nvSpPr>
            <p:spPr>
              <a:xfrm>
                <a:off x="2648170" y="3822009"/>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8 casos</a:t>
                </a:r>
                <a:endParaRPr sz="1200">
                  <a:solidFill>
                    <a:schemeClr val="dk1"/>
                  </a:solidFill>
                  <a:latin typeface="Calibri"/>
                  <a:ea typeface="Calibri"/>
                  <a:cs typeface="Calibri"/>
                  <a:sym typeface="Calibri"/>
                </a:endParaRPr>
              </a:p>
            </p:txBody>
          </p:sp>
        </p:grpSp>
        <p:pic>
          <p:nvPicPr>
            <p:cNvPr id="335" name="Google Shape;335;p8"/>
            <p:cNvPicPr preferRelativeResize="0"/>
            <p:nvPr/>
          </p:nvPicPr>
          <p:blipFill rotWithShape="1">
            <a:blip r:embed="rId7">
              <a:alphaModFix/>
            </a:blip>
            <a:srcRect b="0" l="0" r="0" t="0"/>
            <a:stretch/>
          </p:blipFill>
          <p:spPr>
            <a:xfrm>
              <a:off x="3945025" y="2682487"/>
              <a:ext cx="587628" cy="678570"/>
            </a:xfrm>
            <a:prstGeom prst="rect">
              <a:avLst/>
            </a:prstGeom>
            <a:noFill/>
            <a:ln>
              <a:noFill/>
            </a:ln>
          </p:spPr>
        </p:pic>
      </p:grpSp>
      <p:grpSp>
        <p:nvGrpSpPr>
          <p:cNvPr id="336" name="Google Shape;336;p8"/>
          <p:cNvGrpSpPr/>
          <p:nvPr/>
        </p:nvGrpSpPr>
        <p:grpSpPr>
          <a:xfrm>
            <a:off x="5112618" y="932914"/>
            <a:ext cx="1380071" cy="1567357"/>
            <a:chOff x="1963587" y="2618404"/>
            <a:chExt cx="1380071" cy="1567357"/>
          </a:xfrm>
        </p:grpSpPr>
        <p:pic>
          <p:nvPicPr>
            <p:cNvPr id="337" name="Google Shape;337;p8"/>
            <p:cNvPicPr preferRelativeResize="0"/>
            <p:nvPr/>
          </p:nvPicPr>
          <p:blipFill rotWithShape="1">
            <a:blip r:embed="rId8">
              <a:alphaModFix/>
            </a:blip>
            <a:srcRect b="0" l="0" r="48966" t="0"/>
            <a:stretch/>
          </p:blipFill>
          <p:spPr>
            <a:xfrm>
              <a:off x="2148657" y="2618404"/>
              <a:ext cx="995527" cy="731522"/>
            </a:xfrm>
            <a:prstGeom prst="rect">
              <a:avLst/>
            </a:prstGeom>
            <a:noFill/>
            <a:ln>
              <a:noFill/>
            </a:ln>
          </p:spPr>
        </p:pic>
        <p:grpSp>
          <p:nvGrpSpPr>
            <p:cNvPr id="338" name="Google Shape;338;p8"/>
            <p:cNvGrpSpPr/>
            <p:nvPr/>
          </p:nvGrpSpPr>
          <p:grpSpPr>
            <a:xfrm>
              <a:off x="1963587" y="3189889"/>
              <a:ext cx="1380071" cy="995872"/>
              <a:chOff x="-325073" y="6955842"/>
              <a:chExt cx="1612468" cy="995872"/>
            </a:xfrm>
          </p:grpSpPr>
          <p:sp>
            <p:nvSpPr>
              <p:cNvPr id="339" name="Google Shape;339;p8"/>
              <p:cNvSpPr txBox="1"/>
              <p:nvPr/>
            </p:nvSpPr>
            <p:spPr>
              <a:xfrm>
                <a:off x="-325073" y="6955842"/>
                <a:ext cx="1612468"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Privado de la libertad</a:t>
                </a:r>
                <a:endParaRPr/>
              </a:p>
            </p:txBody>
          </p:sp>
          <p:sp>
            <p:nvSpPr>
              <p:cNvPr id="340" name="Google Shape;340;p8"/>
              <p:cNvSpPr/>
              <p:nvPr/>
            </p:nvSpPr>
            <p:spPr>
              <a:xfrm>
                <a:off x="-36885" y="7363321"/>
                <a:ext cx="1091214"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a:t>
                </a:r>
                <a:endParaRPr/>
              </a:p>
            </p:txBody>
          </p:sp>
          <p:sp>
            <p:nvSpPr>
              <p:cNvPr id="341" name="Google Shape;341;p8"/>
              <p:cNvSpPr txBox="1"/>
              <p:nvPr/>
            </p:nvSpPr>
            <p:spPr>
              <a:xfrm>
                <a:off x="-142058" y="7674715"/>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0 casos</a:t>
                </a:r>
                <a:endParaRPr/>
              </a:p>
            </p:txBody>
          </p:sp>
        </p:grpSp>
      </p:grpSp>
      <p:sp>
        <p:nvSpPr>
          <p:cNvPr id="342" name="Google Shape;342;p8"/>
          <p:cNvSpPr/>
          <p:nvPr/>
        </p:nvSpPr>
        <p:spPr>
          <a:xfrm>
            <a:off x="3723908" y="6614023"/>
            <a:ext cx="3396228" cy="5078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050">
                <a:solidFill>
                  <a:schemeClr val="dk1"/>
                </a:solidFill>
                <a:latin typeface="Arial Narrow"/>
                <a:ea typeface="Arial Narrow"/>
                <a:cs typeface="Arial Narrow"/>
                <a:sym typeface="Arial Narrow"/>
              </a:rPr>
              <a:t>Figura. Comportamiento inusual para hepatitis A. Periodo epidemiológico 10 2022. </a:t>
            </a:r>
            <a:endParaRPr/>
          </a:p>
        </p:txBody>
      </p:sp>
      <p:sp>
        <p:nvSpPr>
          <p:cNvPr id="343" name="Google Shape;343;p8"/>
          <p:cNvSpPr/>
          <p:nvPr/>
        </p:nvSpPr>
        <p:spPr>
          <a:xfrm>
            <a:off x="7644" y="8100392"/>
            <a:ext cx="7230095" cy="55399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000">
                <a:solidFill>
                  <a:schemeClr val="dk1"/>
                </a:solidFill>
                <a:latin typeface="Arial Narrow"/>
                <a:ea typeface="Arial Narrow"/>
                <a:cs typeface="Arial Narrow"/>
                <a:sym typeface="Arial Narrow"/>
              </a:rPr>
              <a:t>La Hepatitis A se observa en el canal endémico en comportamiento esperado por debajo de los casos usuales. Durante este año no se supera el número de casos de los dos últimos años durante las semanas epidemiológicas evaluadas. Se evidencia un aumento del 195,4% en relación con el mismo periodo de año anterior. Los cursos de vida de adolescencia,  juventud y  adultez con el 95% de los casos, una mayor frecuencia de casos en hombres.  </a:t>
            </a:r>
            <a:endParaRPr sz="1100">
              <a:solidFill>
                <a:schemeClr val="dk1"/>
              </a:solidFill>
              <a:latin typeface="Arial Narrow"/>
              <a:ea typeface="Arial Narrow"/>
              <a:cs typeface="Arial Narrow"/>
              <a:sym typeface="Arial Narrow"/>
            </a:endParaRPr>
          </a:p>
        </p:txBody>
      </p:sp>
      <p:sp>
        <p:nvSpPr>
          <p:cNvPr id="344" name="Google Shape;344;p8"/>
          <p:cNvSpPr/>
          <p:nvPr/>
        </p:nvSpPr>
        <p:spPr>
          <a:xfrm>
            <a:off x="-50" y="7493532"/>
            <a:ext cx="7200900" cy="382832"/>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345" name="Google Shape;345;p8"/>
          <p:cNvGrpSpPr/>
          <p:nvPr/>
        </p:nvGrpSpPr>
        <p:grpSpPr>
          <a:xfrm>
            <a:off x="160381" y="7558421"/>
            <a:ext cx="3446504" cy="276999"/>
            <a:chOff x="2448322" y="33831"/>
            <a:chExt cx="3446504" cy="276999"/>
          </a:xfrm>
        </p:grpSpPr>
        <p:sp>
          <p:nvSpPr>
            <p:cNvPr id="346" name="Google Shape;346;p8"/>
            <p:cNvSpPr/>
            <p:nvPr/>
          </p:nvSpPr>
          <p:spPr>
            <a:xfrm>
              <a:off x="2448322" y="33831"/>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347" name="Google Shape;347;p8"/>
            <p:cNvCxnSpPr>
              <a:stCxn id="346" idx="6"/>
            </p:cNvCxnSpPr>
            <p:nvPr/>
          </p:nvCxnSpPr>
          <p:spPr>
            <a:xfrm>
              <a:off x="2736354" y="164636"/>
              <a:ext cx="648000" cy="0"/>
            </a:xfrm>
            <a:prstGeom prst="straightConnector1">
              <a:avLst/>
            </a:prstGeom>
            <a:noFill/>
            <a:ln cap="flat" cmpd="sng" w="28575">
              <a:solidFill>
                <a:srgbClr val="C00000"/>
              </a:solidFill>
              <a:prstDash val="solid"/>
              <a:round/>
              <a:headEnd len="sm" w="sm" type="none"/>
              <a:tailEnd len="sm" w="sm" type="none"/>
            </a:ln>
          </p:spPr>
        </p:cxnSp>
        <p:sp>
          <p:nvSpPr>
            <p:cNvPr id="348" name="Google Shape;348;p8"/>
            <p:cNvSpPr txBox="1"/>
            <p:nvPr/>
          </p:nvSpPr>
          <p:spPr>
            <a:xfrm>
              <a:off x="3302538" y="33831"/>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Consideraciones  técnicas</a:t>
              </a:r>
              <a:endParaRPr/>
            </a:p>
          </p:txBody>
        </p:sp>
      </p:grpSp>
      <p:grpSp>
        <p:nvGrpSpPr>
          <p:cNvPr id="349" name="Google Shape;349;p8"/>
          <p:cNvGrpSpPr/>
          <p:nvPr/>
        </p:nvGrpSpPr>
        <p:grpSpPr>
          <a:xfrm>
            <a:off x="2338822" y="534761"/>
            <a:ext cx="1847617" cy="436842"/>
            <a:chOff x="3060727" y="484500"/>
            <a:chExt cx="2369636" cy="436842"/>
          </a:xfrm>
        </p:grpSpPr>
        <p:sp>
          <p:nvSpPr>
            <p:cNvPr id="350" name="Google Shape;350;p8"/>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51" name="Google Shape;351;p8"/>
            <p:cNvSpPr txBox="1"/>
            <p:nvPr/>
          </p:nvSpPr>
          <p:spPr>
            <a:xfrm>
              <a:off x="3600450" y="484500"/>
              <a:ext cx="1477125"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Etnia</a:t>
              </a:r>
              <a:endParaRPr/>
            </a:p>
          </p:txBody>
        </p:sp>
      </p:grpSp>
      <p:grpSp>
        <p:nvGrpSpPr>
          <p:cNvPr id="352" name="Google Shape;352;p8"/>
          <p:cNvGrpSpPr/>
          <p:nvPr/>
        </p:nvGrpSpPr>
        <p:grpSpPr>
          <a:xfrm>
            <a:off x="205725" y="534759"/>
            <a:ext cx="1852274" cy="436842"/>
            <a:chOff x="3054754" y="484500"/>
            <a:chExt cx="2375609" cy="436842"/>
          </a:xfrm>
        </p:grpSpPr>
        <p:sp>
          <p:nvSpPr>
            <p:cNvPr id="353" name="Google Shape;353;p8"/>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54" name="Google Shape;354;p8"/>
            <p:cNvSpPr txBox="1"/>
            <p:nvPr/>
          </p:nvSpPr>
          <p:spPr>
            <a:xfrm>
              <a:off x="3054754" y="484500"/>
              <a:ext cx="2339087"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Sexo</a:t>
              </a:r>
              <a:endParaRPr/>
            </a:p>
          </p:txBody>
        </p:sp>
      </p:grpSp>
      <p:grpSp>
        <p:nvGrpSpPr>
          <p:cNvPr id="355" name="Google Shape;355;p8"/>
          <p:cNvGrpSpPr/>
          <p:nvPr/>
        </p:nvGrpSpPr>
        <p:grpSpPr>
          <a:xfrm>
            <a:off x="4410694" y="596925"/>
            <a:ext cx="2722458" cy="436842"/>
            <a:chOff x="3060727" y="484500"/>
            <a:chExt cx="2369637" cy="436842"/>
          </a:xfrm>
        </p:grpSpPr>
        <p:sp>
          <p:nvSpPr>
            <p:cNvPr id="356" name="Google Shape;356;p8"/>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57" name="Google Shape;357;p8"/>
            <p:cNvSpPr txBox="1"/>
            <p:nvPr/>
          </p:nvSpPr>
          <p:spPr>
            <a:xfrm>
              <a:off x="3060727" y="484500"/>
              <a:ext cx="2369636"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Poblaciones especiales</a:t>
              </a:r>
              <a:endParaRPr/>
            </a:p>
          </p:txBody>
        </p:sp>
      </p:grpSp>
      <p:pic>
        <p:nvPicPr>
          <p:cNvPr id="358" name="Google Shape;358;p8"/>
          <p:cNvPicPr preferRelativeResize="0"/>
          <p:nvPr/>
        </p:nvPicPr>
        <p:blipFill rotWithShape="1">
          <a:blip r:embed="rId9">
            <a:alphaModFix/>
          </a:blip>
          <a:srcRect b="0" l="0" r="0" t="0"/>
          <a:stretch/>
        </p:blipFill>
        <p:spPr>
          <a:xfrm>
            <a:off x="22889" y="4589548"/>
            <a:ext cx="3583996" cy="2505727"/>
          </a:xfrm>
          <a:prstGeom prst="rect">
            <a:avLst/>
          </a:prstGeom>
          <a:noFill/>
          <a:ln>
            <a:noFill/>
          </a:ln>
        </p:spPr>
      </p:pic>
      <p:pic>
        <p:nvPicPr>
          <p:cNvPr id="359" name="Google Shape;359;p8"/>
          <p:cNvPicPr preferRelativeResize="0"/>
          <p:nvPr/>
        </p:nvPicPr>
        <p:blipFill rotWithShape="1">
          <a:blip r:embed="rId10">
            <a:alphaModFix/>
          </a:blip>
          <a:srcRect b="0" l="0" r="0" t="0"/>
          <a:stretch/>
        </p:blipFill>
        <p:spPr>
          <a:xfrm>
            <a:off x="3671294" y="4593996"/>
            <a:ext cx="3473867" cy="203558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pic>
        <p:nvPicPr>
          <p:cNvPr id="364" name="Google Shape;364;p9"/>
          <p:cNvPicPr preferRelativeResize="0"/>
          <p:nvPr/>
        </p:nvPicPr>
        <p:blipFill rotWithShape="1">
          <a:blip r:embed="rId3">
            <a:alphaModFix/>
          </a:blip>
          <a:srcRect b="1" l="0" r="0" t="73034"/>
          <a:stretch/>
        </p:blipFill>
        <p:spPr>
          <a:xfrm>
            <a:off x="50" y="6876256"/>
            <a:ext cx="2172322" cy="2267744"/>
          </a:xfrm>
          <a:prstGeom prst="rect">
            <a:avLst/>
          </a:prstGeom>
          <a:noFill/>
          <a:ln>
            <a:noFill/>
          </a:ln>
        </p:spPr>
      </p:pic>
      <p:pic>
        <p:nvPicPr>
          <p:cNvPr id="365" name="Google Shape;365;p9"/>
          <p:cNvPicPr preferRelativeResize="0"/>
          <p:nvPr/>
        </p:nvPicPr>
        <p:blipFill rotWithShape="1">
          <a:blip r:embed="rId4">
            <a:alphaModFix/>
          </a:blip>
          <a:srcRect b="37555" l="33160" r="52563" t="16888"/>
          <a:stretch/>
        </p:blipFill>
        <p:spPr>
          <a:xfrm>
            <a:off x="-23417" y="13742"/>
            <a:ext cx="2175822" cy="3905250"/>
          </a:xfrm>
          <a:prstGeom prst="rect">
            <a:avLst/>
          </a:prstGeom>
          <a:noFill/>
          <a:ln>
            <a:noFill/>
          </a:ln>
        </p:spPr>
      </p:pic>
      <p:pic>
        <p:nvPicPr>
          <p:cNvPr id="366" name="Google Shape;366;p9"/>
          <p:cNvPicPr preferRelativeResize="0"/>
          <p:nvPr/>
        </p:nvPicPr>
        <p:blipFill rotWithShape="1">
          <a:blip r:embed="rId3">
            <a:alphaModFix/>
          </a:blip>
          <a:srcRect b="0" l="0" r="0" t="55451"/>
          <a:stretch/>
        </p:blipFill>
        <p:spPr>
          <a:xfrm>
            <a:off x="0" y="3419872"/>
            <a:ext cx="2180731" cy="3487638"/>
          </a:xfrm>
          <a:prstGeom prst="rect">
            <a:avLst/>
          </a:prstGeom>
          <a:noFill/>
          <a:ln>
            <a:noFill/>
          </a:ln>
        </p:spPr>
      </p:pic>
      <p:sp>
        <p:nvSpPr>
          <p:cNvPr id="367" name="Google Shape;367;p9"/>
          <p:cNvSpPr txBox="1"/>
          <p:nvPr/>
        </p:nvSpPr>
        <p:spPr>
          <a:xfrm>
            <a:off x="-90045" y="1026284"/>
            <a:ext cx="2309078"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Periodo epidemiológico 10 - 2022</a:t>
            </a:r>
            <a:endParaRPr b="1" sz="1200">
              <a:solidFill>
                <a:schemeClr val="dk1"/>
              </a:solidFill>
              <a:latin typeface="Arial Narrow"/>
              <a:ea typeface="Arial Narrow"/>
              <a:cs typeface="Arial Narrow"/>
              <a:sym typeface="Arial Narrow"/>
            </a:endParaRPr>
          </a:p>
        </p:txBody>
      </p:sp>
      <p:sp>
        <p:nvSpPr>
          <p:cNvPr id="368" name="Google Shape;368;p9"/>
          <p:cNvSpPr/>
          <p:nvPr/>
        </p:nvSpPr>
        <p:spPr>
          <a:xfrm>
            <a:off x="2179172" y="2968660"/>
            <a:ext cx="494601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Canal endémico de hepatitis B. Medellín, a Periodo epidemiológico 10  acumulado de 2022. </a:t>
            </a:r>
            <a:endParaRPr sz="1100">
              <a:solidFill>
                <a:schemeClr val="dk1"/>
              </a:solidFill>
              <a:latin typeface="Arial Narrow"/>
              <a:ea typeface="Arial Narrow"/>
              <a:cs typeface="Arial Narrow"/>
              <a:sym typeface="Arial Narrow"/>
            </a:endParaRPr>
          </a:p>
        </p:txBody>
      </p:sp>
      <p:grpSp>
        <p:nvGrpSpPr>
          <p:cNvPr id="369" name="Google Shape;369;p9"/>
          <p:cNvGrpSpPr/>
          <p:nvPr/>
        </p:nvGrpSpPr>
        <p:grpSpPr>
          <a:xfrm>
            <a:off x="179214" y="5091636"/>
            <a:ext cx="1892650" cy="488476"/>
            <a:chOff x="2397524" y="3379972"/>
            <a:chExt cx="4508500" cy="904875"/>
          </a:xfrm>
        </p:grpSpPr>
        <p:pic>
          <p:nvPicPr>
            <p:cNvPr id="370" name="Google Shape;370;p9"/>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371" name="Google Shape;371;p9"/>
            <p:cNvSpPr txBox="1"/>
            <p:nvPr/>
          </p:nvSpPr>
          <p:spPr>
            <a:xfrm>
              <a:off x="3317545" y="3478755"/>
              <a:ext cx="1593562" cy="68416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chemeClr val="dk1"/>
                  </a:solidFill>
                  <a:latin typeface="Arial Narrow"/>
                  <a:ea typeface="Arial Narrow"/>
                  <a:cs typeface="Arial Narrow"/>
                  <a:sym typeface="Arial Narrow"/>
                </a:rPr>
                <a:t>116</a:t>
              </a:r>
              <a:endParaRPr b="1" sz="1800">
                <a:solidFill>
                  <a:schemeClr val="dk1"/>
                </a:solidFill>
                <a:latin typeface="Arial Narrow"/>
                <a:ea typeface="Arial Narrow"/>
                <a:cs typeface="Arial Narrow"/>
                <a:sym typeface="Arial Narrow"/>
              </a:endParaRPr>
            </a:p>
          </p:txBody>
        </p:sp>
      </p:grpSp>
      <p:sp>
        <p:nvSpPr>
          <p:cNvPr id="372" name="Google Shape;372;p9"/>
          <p:cNvSpPr txBox="1"/>
          <p:nvPr/>
        </p:nvSpPr>
        <p:spPr>
          <a:xfrm>
            <a:off x="16447" y="5541203"/>
            <a:ext cx="2164284"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Variación porcentual con respecto al mismo periodo del año anterior</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Aumentó en un 18,3%</a:t>
            </a:r>
            <a:endParaRPr b="1" sz="1200">
              <a:solidFill>
                <a:schemeClr val="dk1"/>
              </a:solidFill>
              <a:latin typeface="Arial Narrow"/>
              <a:ea typeface="Arial Narrow"/>
              <a:cs typeface="Arial Narrow"/>
              <a:sym typeface="Arial Narrow"/>
            </a:endParaRPr>
          </a:p>
        </p:txBody>
      </p:sp>
      <p:grpSp>
        <p:nvGrpSpPr>
          <p:cNvPr id="373" name="Google Shape;373;p9"/>
          <p:cNvGrpSpPr/>
          <p:nvPr/>
        </p:nvGrpSpPr>
        <p:grpSpPr>
          <a:xfrm>
            <a:off x="2448322" y="74775"/>
            <a:ext cx="3446504" cy="276999"/>
            <a:chOff x="2448322" y="74775"/>
            <a:chExt cx="3446504" cy="276999"/>
          </a:xfrm>
        </p:grpSpPr>
        <p:sp>
          <p:nvSpPr>
            <p:cNvPr id="374" name="Google Shape;374;p9"/>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375" name="Google Shape;375;p9"/>
            <p:cNvCxnSpPr>
              <a:stCxn id="374"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376" name="Google Shape;376;p9"/>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a:p>
          </p:txBody>
        </p:sp>
      </p:grpSp>
      <p:sp>
        <p:nvSpPr>
          <p:cNvPr id="377" name="Google Shape;377;p9"/>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Pág..9 </a:t>
            </a:r>
            <a:endParaRPr b="1" sz="1050">
              <a:solidFill>
                <a:schemeClr val="dk1"/>
              </a:solidFill>
              <a:latin typeface="Arial Narrow"/>
              <a:ea typeface="Arial Narrow"/>
              <a:cs typeface="Arial Narrow"/>
              <a:sym typeface="Arial Narrow"/>
            </a:endParaRPr>
          </a:p>
        </p:txBody>
      </p:sp>
      <p:sp>
        <p:nvSpPr>
          <p:cNvPr id="378" name="Google Shape;378;p9"/>
          <p:cNvSpPr txBox="1"/>
          <p:nvPr>
            <p:ph type="ctrTitle"/>
          </p:nvPr>
        </p:nvSpPr>
        <p:spPr>
          <a:xfrm>
            <a:off x="-18971" y="403841"/>
            <a:ext cx="2208885" cy="477054"/>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500"/>
              <a:buFont typeface="Arial Narrow"/>
              <a:buNone/>
            </a:pPr>
            <a:r>
              <a:rPr b="1" lang="es-ES" sz="2500">
                <a:solidFill>
                  <a:srgbClr val="C00000"/>
                </a:solidFill>
                <a:latin typeface="Arial Narrow"/>
                <a:ea typeface="Arial Narrow"/>
                <a:cs typeface="Arial Narrow"/>
                <a:sym typeface="Arial Narrow"/>
              </a:rPr>
              <a:t>Hepatitis B y C</a:t>
            </a:r>
            <a:endParaRPr b="1" sz="2500">
              <a:solidFill>
                <a:srgbClr val="C00000"/>
              </a:solidFill>
              <a:latin typeface="Arial Narrow"/>
              <a:ea typeface="Arial Narrow"/>
              <a:cs typeface="Arial Narrow"/>
              <a:sym typeface="Arial Narrow"/>
            </a:endParaRPr>
          </a:p>
        </p:txBody>
      </p:sp>
      <p:sp>
        <p:nvSpPr>
          <p:cNvPr id="379" name="Google Shape;379;p9"/>
          <p:cNvSpPr/>
          <p:nvPr/>
        </p:nvSpPr>
        <p:spPr>
          <a:xfrm>
            <a:off x="2179172" y="6084168"/>
            <a:ext cx="494601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Canal endémico de hepatitis C. Medellín, a Periodo epidemiológico 10 acumulado de 2022. </a:t>
            </a:r>
            <a:endParaRPr sz="1100">
              <a:solidFill>
                <a:schemeClr val="dk1"/>
              </a:solidFill>
              <a:latin typeface="Arial Narrow"/>
              <a:ea typeface="Arial Narrow"/>
              <a:cs typeface="Arial Narrow"/>
              <a:sym typeface="Arial Narrow"/>
            </a:endParaRPr>
          </a:p>
        </p:txBody>
      </p:sp>
      <p:sp>
        <p:nvSpPr>
          <p:cNvPr id="380" name="Google Shape;380;p9"/>
          <p:cNvSpPr/>
          <p:nvPr/>
        </p:nvSpPr>
        <p:spPr>
          <a:xfrm>
            <a:off x="2181225" y="8553451"/>
            <a:ext cx="494395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4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000">
                <a:solidFill>
                  <a:schemeClr val="dk1"/>
                </a:solidFill>
                <a:latin typeface="Arial Narrow"/>
                <a:ea typeface="Arial Narrow"/>
                <a:cs typeface="Arial Narrow"/>
                <a:sym typeface="Arial Narrow"/>
              </a:rPr>
              <a:t>Figura. Comportamiento de la hepatitis B. Medellín, a Periodo epidemiológico 10 acumulado de 2019-2022. </a:t>
            </a:r>
            <a:endParaRPr sz="1000">
              <a:solidFill>
                <a:schemeClr val="dk1"/>
              </a:solidFill>
              <a:latin typeface="Arial Narrow"/>
              <a:ea typeface="Arial Narrow"/>
              <a:cs typeface="Arial Narrow"/>
              <a:sym typeface="Arial Narrow"/>
            </a:endParaRPr>
          </a:p>
        </p:txBody>
      </p:sp>
      <p:sp>
        <p:nvSpPr>
          <p:cNvPr id="381" name="Google Shape;381;p9"/>
          <p:cNvSpPr txBox="1"/>
          <p:nvPr/>
        </p:nvSpPr>
        <p:spPr>
          <a:xfrm flipH="1">
            <a:off x="544821" y="4845571"/>
            <a:ext cx="1255404"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400">
                <a:solidFill>
                  <a:schemeClr val="dk1"/>
                </a:solidFill>
                <a:latin typeface="Calibri"/>
                <a:ea typeface="Calibri"/>
                <a:cs typeface="Calibri"/>
                <a:sym typeface="Calibri"/>
              </a:rPr>
              <a:t>Hepatitis B</a:t>
            </a:r>
            <a:endParaRPr b="1" sz="1400">
              <a:solidFill>
                <a:schemeClr val="dk1"/>
              </a:solidFill>
              <a:latin typeface="Calibri"/>
              <a:ea typeface="Calibri"/>
              <a:cs typeface="Calibri"/>
              <a:sym typeface="Calibri"/>
            </a:endParaRPr>
          </a:p>
        </p:txBody>
      </p:sp>
      <p:grpSp>
        <p:nvGrpSpPr>
          <p:cNvPr id="382" name="Google Shape;382;p9"/>
          <p:cNvGrpSpPr/>
          <p:nvPr/>
        </p:nvGrpSpPr>
        <p:grpSpPr>
          <a:xfrm>
            <a:off x="144066" y="6618265"/>
            <a:ext cx="1892650" cy="488476"/>
            <a:chOff x="2397524" y="3379972"/>
            <a:chExt cx="4508500" cy="904875"/>
          </a:xfrm>
        </p:grpSpPr>
        <p:pic>
          <p:nvPicPr>
            <p:cNvPr id="383" name="Google Shape;383;p9"/>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384" name="Google Shape;384;p9"/>
            <p:cNvSpPr txBox="1"/>
            <p:nvPr/>
          </p:nvSpPr>
          <p:spPr>
            <a:xfrm>
              <a:off x="3317545" y="3478755"/>
              <a:ext cx="1593562" cy="68416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chemeClr val="dk1"/>
                  </a:solidFill>
                  <a:latin typeface="Arial Narrow"/>
                  <a:ea typeface="Arial Narrow"/>
                  <a:cs typeface="Arial Narrow"/>
                  <a:sym typeface="Arial Narrow"/>
                </a:rPr>
                <a:t>107</a:t>
              </a:r>
              <a:endParaRPr b="1" sz="1800">
                <a:solidFill>
                  <a:schemeClr val="dk1"/>
                </a:solidFill>
                <a:latin typeface="Arial Narrow"/>
                <a:ea typeface="Arial Narrow"/>
                <a:cs typeface="Arial Narrow"/>
                <a:sym typeface="Arial Narrow"/>
              </a:endParaRPr>
            </a:p>
          </p:txBody>
        </p:sp>
      </p:grpSp>
      <p:sp>
        <p:nvSpPr>
          <p:cNvPr id="385" name="Google Shape;385;p9"/>
          <p:cNvSpPr txBox="1"/>
          <p:nvPr/>
        </p:nvSpPr>
        <p:spPr>
          <a:xfrm flipH="1">
            <a:off x="509673" y="6372200"/>
            <a:ext cx="1255404"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400">
                <a:solidFill>
                  <a:schemeClr val="dk1"/>
                </a:solidFill>
                <a:latin typeface="Calibri"/>
                <a:ea typeface="Calibri"/>
                <a:cs typeface="Calibri"/>
                <a:sym typeface="Calibri"/>
              </a:rPr>
              <a:t>Hepatitis C</a:t>
            </a:r>
            <a:endParaRPr b="1" sz="1400">
              <a:solidFill>
                <a:schemeClr val="dk1"/>
              </a:solidFill>
              <a:latin typeface="Calibri"/>
              <a:ea typeface="Calibri"/>
              <a:cs typeface="Calibri"/>
              <a:sym typeface="Calibri"/>
            </a:endParaRPr>
          </a:p>
        </p:txBody>
      </p:sp>
      <p:sp>
        <p:nvSpPr>
          <p:cNvPr id="386" name="Google Shape;386;p9"/>
          <p:cNvSpPr txBox="1"/>
          <p:nvPr/>
        </p:nvSpPr>
        <p:spPr>
          <a:xfrm>
            <a:off x="50" y="7125379"/>
            <a:ext cx="2164284"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Variación porcentual con respecto al mismo periodo del año anterior</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Aumentó en un 33,7%</a:t>
            </a:r>
            <a:endParaRPr b="1" sz="1200">
              <a:solidFill>
                <a:schemeClr val="dk1"/>
              </a:solidFill>
              <a:latin typeface="Arial Narrow"/>
              <a:ea typeface="Arial Narrow"/>
              <a:cs typeface="Arial Narrow"/>
              <a:sym typeface="Arial Narrow"/>
            </a:endParaRPr>
          </a:p>
        </p:txBody>
      </p:sp>
      <p:graphicFrame>
        <p:nvGraphicFramePr>
          <p:cNvPr id="387" name="Google Shape;387;p9"/>
          <p:cNvGraphicFramePr/>
          <p:nvPr/>
        </p:nvGraphicFramePr>
        <p:xfrm>
          <a:off x="2071864" y="351774"/>
          <a:ext cx="5129035" cy="2780066"/>
        </p:xfrm>
        <a:graphic>
          <a:graphicData uri="http://schemas.openxmlformats.org/drawingml/2006/chart">
            <c:chart r:id="rId6"/>
          </a:graphicData>
        </a:graphic>
      </p:graphicFrame>
      <p:graphicFrame>
        <p:nvGraphicFramePr>
          <p:cNvPr id="388" name="Google Shape;388;p9"/>
          <p:cNvGraphicFramePr/>
          <p:nvPr/>
        </p:nvGraphicFramePr>
        <p:xfrm>
          <a:off x="2219033" y="3505222"/>
          <a:ext cx="4830879" cy="2680697"/>
        </p:xfrm>
        <a:graphic>
          <a:graphicData uri="http://schemas.openxmlformats.org/drawingml/2006/chart">
            <c:chart r:id="rId7"/>
          </a:graphicData>
        </a:graphic>
      </p:graphicFrame>
      <p:graphicFrame>
        <p:nvGraphicFramePr>
          <p:cNvPr id="389" name="Google Shape;389;p9"/>
          <p:cNvGraphicFramePr/>
          <p:nvPr/>
        </p:nvGraphicFramePr>
        <p:xfrm>
          <a:off x="2376314" y="6526087"/>
          <a:ext cx="4748869" cy="2258195"/>
        </p:xfrm>
        <a:graphic>
          <a:graphicData uri="http://schemas.openxmlformats.org/drawingml/2006/chart">
            <c:chart r:id="rId8"/>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Personalizado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0070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2019-03-11T16:04:20Z</dcterms:created>
  <dc:creator>Silvana Zapata Bedoya</dc:creator>
</cp:coreProperties>
</file>