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259" r:id="rId3"/>
    <p:sldId id="724" r:id="rId4"/>
    <p:sldId id="725" r:id="rId5"/>
    <p:sldId id="726" r:id="rId6"/>
    <p:sldId id="742" r:id="rId7"/>
    <p:sldId id="743" r:id="rId8"/>
    <p:sldId id="744" r:id="rId9"/>
    <p:sldId id="745" r:id="rId10"/>
    <p:sldId id="746" r:id="rId11"/>
    <p:sldId id="747" r:id="rId12"/>
    <p:sldId id="748" r:id="rId13"/>
    <p:sldId id="749" r:id="rId14"/>
    <p:sldId id="750" r:id="rId15"/>
    <p:sldId id="751" r:id="rId16"/>
    <p:sldId id="727" r:id="rId17"/>
    <p:sldId id="728" r:id="rId18"/>
    <p:sldId id="699" r:id="rId19"/>
    <p:sldId id="703" r:id="rId20"/>
    <p:sldId id="704" r:id="rId21"/>
    <p:sldId id="705" r:id="rId22"/>
    <p:sldId id="739" r:id="rId23"/>
    <p:sldId id="740" r:id="rId24"/>
    <p:sldId id="741" r:id="rId25"/>
    <p:sldId id="263" r:id="rId26"/>
    <p:sldId id="713" r:id="rId27"/>
    <p:sldId id="265" r:id="rId28"/>
    <p:sldId id="319" r:id="rId29"/>
  </p:sldIdLst>
  <p:sldSz cx="7200900" cy="9144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z Denise Gonzalez Ortiz" initials="LDGO" lastIdx="5" clrIdx="0"/>
  <p:cmAuthor id="1"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902" autoAdjust="0"/>
  </p:normalViewPr>
  <p:slideViewPr>
    <p:cSldViewPr>
      <p:cViewPr varScale="1">
        <p:scale>
          <a:sx n="83" d="100"/>
          <a:sy n="83" d="100"/>
        </p:scale>
        <p:origin x="2910" y="102"/>
      </p:cViewPr>
      <p:guideLst>
        <p:guide orient="horz" pos="2880"/>
        <p:guide pos="2268"/>
      </p:guideLst>
    </p:cSldViewPr>
  </p:slideViewPr>
  <p:outlineViewPr>
    <p:cViewPr>
      <p:scale>
        <a:sx n="33" d="100"/>
        <a:sy n="33" d="100"/>
      </p:scale>
      <p:origin x="0" y="297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FERNANDO%20MONTES\evento%20356%20datos%20basicos%20y%20complementarios44.xls"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2.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ADIELA\evento%20365%20base%20depurada%20SEMANA%2044.xls"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ADIELA\ETA%20PE%20XI\XI%20PE%20ETA%202020.xlsx" TargetMode="External"/><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ADIELA\ETA%20PE%20XI\XI%20PE%20ETA%202020.xlsx"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19.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Hoja_de_c_lculo_de_Microsoft_Excel7.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FERNANDO%20MONTES\evento%20813%20datos%20basicos%20y%20complementarios44.xls"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FERNANDO%20MONTES\evento%20813%20datos%20basicos%20y%20complementarios44.xls"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I:\SSM\SIVIGILA\SIVIGILA%202020\Sivigila%20semana%2044\Inmuno%20sem%204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rabajo\INFORME%20EPIDEMIOL&#211;GICO%20SSM\Canales%20endmicos%202019\10-Canal%20end&#233;mico%20INTENTO%20medellin%202019%20Bortman%20y%20MMW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Trabajo\INFORME%20EPIDEMIOL&#211;GICO%20SSM\Canales%20endmicos%202019\10-Canal%20end&#233;mico%20INTENTO%20medellin%202019%20Bortman%20y%20MMWR.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FERNANDO%20MONTES\evento%20356%20datos%20basicos%20y%20complementarios44.xls"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oleObject" Target="file:///C:\Trabajo\INFORME%20EPIDEMIOL&#211;GICO%20SSM\Periodo%2011%20de%202020\FERNANDO%20MONTES\evento%20356%20datos%20basicos%20y%20complementarios44.xls"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041793027038891E-2"/>
          <c:y val="7.2568525830395358E-2"/>
          <c:w val="0.90004923010448823"/>
          <c:h val="0.69592289228270166"/>
        </c:manualLayout>
      </c:layout>
      <c:areaChart>
        <c:grouping val="standard"/>
        <c:varyColors val="0"/>
        <c:ser>
          <c:idx val="3"/>
          <c:order val="1"/>
          <c:tx>
            <c:strRef>
              <c:f>Tuberculosis!$A$61</c:f>
              <c:strCache>
                <c:ptCount val="1"/>
                <c:pt idx="0">
                  <c:v>Percentil 75</c:v>
                </c:pt>
              </c:strCache>
            </c:strRef>
          </c:tx>
          <c:spPr>
            <a:solidFill>
              <a:srgbClr val="FF0000"/>
            </a:solidFill>
            <a:ln w="25400">
              <a:solidFill>
                <a:srgbClr val="FF0000"/>
              </a:solidFill>
              <a:prstDash val="solid"/>
            </a:ln>
          </c:spPr>
          <c:val>
            <c:numRef>
              <c:f>Tuberculosis!$B$61:$BA$61</c:f>
              <c:numCache>
                <c:formatCode>0.0</c:formatCode>
                <c:ptCount val="52"/>
                <c:pt idx="0">
                  <c:v>32</c:v>
                </c:pt>
                <c:pt idx="1">
                  <c:v>32.5</c:v>
                </c:pt>
                <c:pt idx="2">
                  <c:v>35.5</c:v>
                </c:pt>
                <c:pt idx="3">
                  <c:v>36.5</c:v>
                </c:pt>
                <c:pt idx="4">
                  <c:v>30</c:v>
                </c:pt>
                <c:pt idx="5">
                  <c:v>38</c:v>
                </c:pt>
                <c:pt idx="6">
                  <c:v>36</c:v>
                </c:pt>
                <c:pt idx="7">
                  <c:v>29.5</c:v>
                </c:pt>
                <c:pt idx="8">
                  <c:v>40</c:v>
                </c:pt>
                <c:pt idx="9">
                  <c:v>37.5</c:v>
                </c:pt>
                <c:pt idx="10">
                  <c:v>36.5</c:v>
                </c:pt>
                <c:pt idx="11">
                  <c:v>27.5</c:v>
                </c:pt>
                <c:pt idx="12">
                  <c:v>29</c:v>
                </c:pt>
                <c:pt idx="13">
                  <c:v>37</c:v>
                </c:pt>
                <c:pt idx="14">
                  <c:v>36.5</c:v>
                </c:pt>
                <c:pt idx="15">
                  <c:v>35.5</c:v>
                </c:pt>
                <c:pt idx="16">
                  <c:v>36.5</c:v>
                </c:pt>
                <c:pt idx="17">
                  <c:v>28</c:v>
                </c:pt>
                <c:pt idx="18">
                  <c:v>31</c:v>
                </c:pt>
                <c:pt idx="19">
                  <c:v>33</c:v>
                </c:pt>
                <c:pt idx="20">
                  <c:v>38.5</c:v>
                </c:pt>
                <c:pt idx="21">
                  <c:v>36</c:v>
                </c:pt>
                <c:pt idx="22">
                  <c:v>29.5</c:v>
                </c:pt>
                <c:pt idx="23">
                  <c:v>33.5</c:v>
                </c:pt>
                <c:pt idx="24">
                  <c:v>30.5</c:v>
                </c:pt>
                <c:pt idx="25">
                  <c:v>30.5</c:v>
                </c:pt>
                <c:pt idx="26">
                  <c:v>30.5</c:v>
                </c:pt>
                <c:pt idx="27">
                  <c:v>36.5</c:v>
                </c:pt>
                <c:pt idx="28">
                  <c:v>32.5</c:v>
                </c:pt>
                <c:pt idx="29">
                  <c:v>35.5</c:v>
                </c:pt>
                <c:pt idx="30">
                  <c:v>38</c:v>
                </c:pt>
                <c:pt idx="31">
                  <c:v>29</c:v>
                </c:pt>
                <c:pt idx="32">
                  <c:v>35</c:v>
                </c:pt>
                <c:pt idx="33">
                  <c:v>35.5</c:v>
                </c:pt>
                <c:pt idx="34">
                  <c:v>33</c:v>
                </c:pt>
                <c:pt idx="35">
                  <c:v>30.5</c:v>
                </c:pt>
                <c:pt idx="36">
                  <c:v>39.5</c:v>
                </c:pt>
                <c:pt idx="37">
                  <c:v>39</c:v>
                </c:pt>
                <c:pt idx="38">
                  <c:v>35</c:v>
                </c:pt>
                <c:pt idx="39">
                  <c:v>36</c:v>
                </c:pt>
                <c:pt idx="40">
                  <c:v>36</c:v>
                </c:pt>
                <c:pt idx="41">
                  <c:v>34</c:v>
                </c:pt>
                <c:pt idx="42">
                  <c:v>34</c:v>
                </c:pt>
                <c:pt idx="43">
                  <c:v>32</c:v>
                </c:pt>
                <c:pt idx="44">
                  <c:v>35.5</c:v>
                </c:pt>
                <c:pt idx="45">
                  <c:v>35</c:v>
                </c:pt>
                <c:pt idx="46">
                  <c:v>37.5</c:v>
                </c:pt>
                <c:pt idx="47">
                  <c:v>35</c:v>
                </c:pt>
                <c:pt idx="48">
                  <c:v>25</c:v>
                </c:pt>
                <c:pt idx="49">
                  <c:v>31</c:v>
                </c:pt>
                <c:pt idx="50">
                  <c:v>24</c:v>
                </c:pt>
                <c:pt idx="51">
                  <c:v>14</c:v>
                </c:pt>
              </c:numCache>
            </c:numRef>
          </c:val>
          <c:extLst>
            <c:ext xmlns:c16="http://schemas.microsoft.com/office/drawing/2014/chart" uri="{C3380CC4-5D6E-409C-BE32-E72D297353CC}">
              <c16:uniqueId val="{00000000-8BAA-48FA-9437-84311759D17B}"/>
            </c:ext>
          </c:extLst>
        </c:ser>
        <c:ser>
          <c:idx val="1"/>
          <c:order val="2"/>
          <c:tx>
            <c:strRef>
              <c:f>Tuberculosis!$A$59</c:f>
              <c:strCache>
                <c:ptCount val="1"/>
                <c:pt idx="0">
                  <c:v>Mediana</c:v>
                </c:pt>
              </c:strCache>
            </c:strRef>
          </c:tx>
          <c:spPr>
            <a:solidFill>
              <a:srgbClr val="FFFF00"/>
            </a:solidFill>
            <a:ln w="28575" cap="rnd">
              <a:solidFill>
                <a:srgbClr val="FFFF00"/>
              </a:solidFill>
              <a:round/>
            </a:ln>
            <a:effectLst/>
          </c:spPr>
          <c:val>
            <c:numRef>
              <c:f>Tuberculosis!$B$59:$BA$59</c:f>
              <c:numCache>
                <c:formatCode>0.0</c:formatCode>
                <c:ptCount val="52"/>
                <c:pt idx="0">
                  <c:v>25</c:v>
                </c:pt>
                <c:pt idx="1">
                  <c:v>28</c:v>
                </c:pt>
                <c:pt idx="2">
                  <c:v>34</c:v>
                </c:pt>
                <c:pt idx="3">
                  <c:v>34</c:v>
                </c:pt>
                <c:pt idx="4">
                  <c:v>29</c:v>
                </c:pt>
                <c:pt idx="5">
                  <c:v>33</c:v>
                </c:pt>
                <c:pt idx="6">
                  <c:v>31</c:v>
                </c:pt>
                <c:pt idx="7">
                  <c:v>28</c:v>
                </c:pt>
                <c:pt idx="8">
                  <c:v>38</c:v>
                </c:pt>
                <c:pt idx="9">
                  <c:v>36</c:v>
                </c:pt>
                <c:pt idx="10">
                  <c:v>36</c:v>
                </c:pt>
                <c:pt idx="11">
                  <c:v>25</c:v>
                </c:pt>
                <c:pt idx="12">
                  <c:v>21</c:v>
                </c:pt>
                <c:pt idx="13">
                  <c:v>36</c:v>
                </c:pt>
                <c:pt idx="14">
                  <c:v>30</c:v>
                </c:pt>
                <c:pt idx="15">
                  <c:v>30</c:v>
                </c:pt>
                <c:pt idx="16">
                  <c:v>33</c:v>
                </c:pt>
                <c:pt idx="17">
                  <c:v>26</c:v>
                </c:pt>
                <c:pt idx="18">
                  <c:v>29</c:v>
                </c:pt>
                <c:pt idx="19">
                  <c:v>28</c:v>
                </c:pt>
                <c:pt idx="20">
                  <c:v>36</c:v>
                </c:pt>
                <c:pt idx="21">
                  <c:v>31</c:v>
                </c:pt>
                <c:pt idx="22">
                  <c:v>29</c:v>
                </c:pt>
                <c:pt idx="23">
                  <c:v>27</c:v>
                </c:pt>
                <c:pt idx="24">
                  <c:v>23</c:v>
                </c:pt>
                <c:pt idx="25">
                  <c:v>27</c:v>
                </c:pt>
                <c:pt idx="26">
                  <c:v>29</c:v>
                </c:pt>
                <c:pt idx="27">
                  <c:v>32</c:v>
                </c:pt>
                <c:pt idx="28">
                  <c:v>31</c:v>
                </c:pt>
                <c:pt idx="29">
                  <c:v>33</c:v>
                </c:pt>
                <c:pt idx="30">
                  <c:v>31</c:v>
                </c:pt>
                <c:pt idx="31">
                  <c:v>24</c:v>
                </c:pt>
                <c:pt idx="32">
                  <c:v>32</c:v>
                </c:pt>
                <c:pt idx="33">
                  <c:v>32</c:v>
                </c:pt>
                <c:pt idx="34">
                  <c:v>28</c:v>
                </c:pt>
                <c:pt idx="35">
                  <c:v>30</c:v>
                </c:pt>
                <c:pt idx="36">
                  <c:v>35</c:v>
                </c:pt>
                <c:pt idx="37">
                  <c:v>35</c:v>
                </c:pt>
                <c:pt idx="38">
                  <c:v>31</c:v>
                </c:pt>
                <c:pt idx="39">
                  <c:v>34</c:v>
                </c:pt>
                <c:pt idx="40">
                  <c:v>32</c:v>
                </c:pt>
                <c:pt idx="41">
                  <c:v>28</c:v>
                </c:pt>
                <c:pt idx="42">
                  <c:v>31</c:v>
                </c:pt>
                <c:pt idx="43">
                  <c:v>27</c:v>
                </c:pt>
                <c:pt idx="44">
                  <c:v>30</c:v>
                </c:pt>
                <c:pt idx="45">
                  <c:v>34</c:v>
                </c:pt>
                <c:pt idx="46">
                  <c:v>32</c:v>
                </c:pt>
                <c:pt idx="47">
                  <c:v>33</c:v>
                </c:pt>
                <c:pt idx="48">
                  <c:v>24</c:v>
                </c:pt>
                <c:pt idx="49">
                  <c:v>28</c:v>
                </c:pt>
                <c:pt idx="50">
                  <c:v>21</c:v>
                </c:pt>
                <c:pt idx="51">
                  <c:v>12</c:v>
                </c:pt>
              </c:numCache>
            </c:numRef>
          </c:val>
          <c:extLst>
            <c:ext xmlns:c16="http://schemas.microsoft.com/office/drawing/2014/chart" uri="{C3380CC4-5D6E-409C-BE32-E72D297353CC}">
              <c16:uniqueId val="{00000001-8BAA-48FA-9437-84311759D17B}"/>
            </c:ext>
          </c:extLst>
        </c:ser>
        <c:ser>
          <c:idx val="2"/>
          <c:order val="3"/>
          <c:tx>
            <c:strRef>
              <c:f>Tuberculosis!$A$60</c:f>
              <c:strCache>
                <c:ptCount val="1"/>
                <c:pt idx="0">
                  <c:v>Percentil 25</c:v>
                </c:pt>
              </c:strCache>
            </c:strRef>
          </c:tx>
          <c:spPr>
            <a:solidFill>
              <a:srgbClr val="92D050"/>
            </a:solidFill>
            <a:ln w="28575" cap="rnd">
              <a:noFill/>
              <a:round/>
            </a:ln>
            <a:effectLst/>
          </c:spPr>
          <c:val>
            <c:numRef>
              <c:f>Tuberculosis!$B$60:$BA$60</c:f>
              <c:numCache>
                <c:formatCode>0.0</c:formatCode>
                <c:ptCount val="52"/>
                <c:pt idx="0">
                  <c:v>21</c:v>
                </c:pt>
                <c:pt idx="1">
                  <c:v>26.5</c:v>
                </c:pt>
                <c:pt idx="2">
                  <c:v>28.5</c:v>
                </c:pt>
                <c:pt idx="3">
                  <c:v>29.5</c:v>
                </c:pt>
                <c:pt idx="4">
                  <c:v>25.5</c:v>
                </c:pt>
                <c:pt idx="5">
                  <c:v>30.5</c:v>
                </c:pt>
                <c:pt idx="6">
                  <c:v>27.5</c:v>
                </c:pt>
                <c:pt idx="7">
                  <c:v>27</c:v>
                </c:pt>
                <c:pt idx="8">
                  <c:v>30.5</c:v>
                </c:pt>
                <c:pt idx="9">
                  <c:v>29.5</c:v>
                </c:pt>
                <c:pt idx="10">
                  <c:v>31</c:v>
                </c:pt>
                <c:pt idx="11">
                  <c:v>22.5</c:v>
                </c:pt>
                <c:pt idx="12">
                  <c:v>18</c:v>
                </c:pt>
                <c:pt idx="13">
                  <c:v>30.5</c:v>
                </c:pt>
                <c:pt idx="14">
                  <c:v>29.5</c:v>
                </c:pt>
                <c:pt idx="15">
                  <c:v>24.5</c:v>
                </c:pt>
                <c:pt idx="16">
                  <c:v>27</c:v>
                </c:pt>
                <c:pt idx="17">
                  <c:v>24.5</c:v>
                </c:pt>
                <c:pt idx="18">
                  <c:v>25</c:v>
                </c:pt>
                <c:pt idx="19">
                  <c:v>23</c:v>
                </c:pt>
                <c:pt idx="20">
                  <c:v>29</c:v>
                </c:pt>
                <c:pt idx="21">
                  <c:v>28.5</c:v>
                </c:pt>
                <c:pt idx="22">
                  <c:v>27</c:v>
                </c:pt>
                <c:pt idx="23">
                  <c:v>25</c:v>
                </c:pt>
                <c:pt idx="24">
                  <c:v>21</c:v>
                </c:pt>
                <c:pt idx="25">
                  <c:v>24</c:v>
                </c:pt>
                <c:pt idx="26">
                  <c:v>25.5</c:v>
                </c:pt>
                <c:pt idx="27">
                  <c:v>31.5</c:v>
                </c:pt>
                <c:pt idx="28">
                  <c:v>22.5</c:v>
                </c:pt>
                <c:pt idx="29">
                  <c:v>31</c:v>
                </c:pt>
                <c:pt idx="30">
                  <c:v>26</c:v>
                </c:pt>
                <c:pt idx="31">
                  <c:v>22.5</c:v>
                </c:pt>
                <c:pt idx="32">
                  <c:v>28</c:v>
                </c:pt>
                <c:pt idx="33">
                  <c:v>25.5</c:v>
                </c:pt>
                <c:pt idx="34">
                  <c:v>26</c:v>
                </c:pt>
                <c:pt idx="35">
                  <c:v>23</c:v>
                </c:pt>
                <c:pt idx="36">
                  <c:v>31</c:v>
                </c:pt>
                <c:pt idx="37">
                  <c:v>32.5</c:v>
                </c:pt>
                <c:pt idx="38">
                  <c:v>29.5</c:v>
                </c:pt>
                <c:pt idx="39">
                  <c:v>28.5</c:v>
                </c:pt>
                <c:pt idx="40">
                  <c:v>29.5</c:v>
                </c:pt>
                <c:pt idx="41">
                  <c:v>23</c:v>
                </c:pt>
                <c:pt idx="42">
                  <c:v>29.5</c:v>
                </c:pt>
                <c:pt idx="43">
                  <c:v>25</c:v>
                </c:pt>
                <c:pt idx="44">
                  <c:v>27</c:v>
                </c:pt>
                <c:pt idx="45">
                  <c:v>28.5</c:v>
                </c:pt>
                <c:pt idx="46">
                  <c:v>28</c:v>
                </c:pt>
                <c:pt idx="47">
                  <c:v>28.5</c:v>
                </c:pt>
                <c:pt idx="48">
                  <c:v>21.5</c:v>
                </c:pt>
                <c:pt idx="49">
                  <c:v>24</c:v>
                </c:pt>
                <c:pt idx="50">
                  <c:v>21</c:v>
                </c:pt>
                <c:pt idx="51">
                  <c:v>10.5</c:v>
                </c:pt>
              </c:numCache>
            </c:numRef>
          </c:val>
          <c:extLst>
            <c:ext xmlns:c16="http://schemas.microsoft.com/office/drawing/2014/chart" uri="{C3380CC4-5D6E-409C-BE32-E72D297353CC}">
              <c16:uniqueId val="{00000002-8BAA-48FA-9437-84311759D17B}"/>
            </c:ext>
          </c:extLst>
        </c:ser>
        <c:dLbls>
          <c:showLegendKey val="0"/>
          <c:showVal val="0"/>
          <c:showCatName val="0"/>
          <c:showSerName val="0"/>
          <c:showPercent val="0"/>
          <c:showBubbleSize val="0"/>
        </c:dLbls>
        <c:axId val="1592542080"/>
        <c:axId val="1592542624"/>
      </c:areaChart>
      <c:scatterChart>
        <c:scatterStyle val="lineMarker"/>
        <c:varyColors val="0"/>
        <c:ser>
          <c:idx val="0"/>
          <c:order val="0"/>
          <c:tx>
            <c:strRef>
              <c:f>Tuberculosis!$A$58</c:f>
              <c:strCache>
                <c:ptCount val="1"/>
                <c:pt idx="0">
                  <c:v>2020</c:v>
                </c:pt>
              </c:strCache>
            </c:strRef>
          </c:tx>
          <c:spPr>
            <a:ln w="1270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Tuberculosis!$B$58:$BA$58</c:f>
              <c:numCache>
                <c:formatCode>General</c:formatCode>
                <c:ptCount val="52"/>
                <c:pt idx="0">
                  <c:v>32</c:v>
                </c:pt>
                <c:pt idx="1">
                  <c:v>43</c:v>
                </c:pt>
                <c:pt idx="2">
                  <c:v>52</c:v>
                </c:pt>
                <c:pt idx="3">
                  <c:v>28</c:v>
                </c:pt>
                <c:pt idx="4">
                  <c:v>35</c:v>
                </c:pt>
                <c:pt idx="5">
                  <c:v>40</c:v>
                </c:pt>
                <c:pt idx="6">
                  <c:v>32</c:v>
                </c:pt>
                <c:pt idx="7">
                  <c:v>39</c:v>
                </c:pt>
                <c:pt idx="8">
                  <c:v>41</c:v>
                </c:pt>
                <c:pt idx="9">
                  <c:v>43</c:v>
                </c:pt>
                <c:pt idx="10">
                  <c:v>51</c:v>
                </c:pt>
                <c:pt idx="11">
                  <c:v>29</c:v>
                </c:pt>
                <c:pt idx="12">
                  <c:v>25</c:v>
                </c:pt>
                <c:pt idx="13">
                  <c:v>18</c:v>
                </c:pt>
                <c:pt idx="14">
                  <c:v>13</c:v>
                </c:pt>
                <c:pt idx="15">
                  <c:v>24</c:v>
                </c:pt>
                <c:pt idx="16">
                  <c:v>28</c:v>
                </c:pt>
                <c:pt idx="17">
                  <c:v>21</c:v>
                </c:pt>
                <c:pt idx="18">
                  <c:v>35</c:v>
                </c:pt>
                <c:pt idx="19">
                  <c:v>22</c:v>
                </c:pt>
                <c:pt idx="20">
                  <c:v>29</c:v>
                </c:pt>
                <c:pt idx="21">
                  <c:v>25</c:v>
                </c:pt>
                <c:pt idx="22">
                  <c:v>39</c:v>
                </c:pt>
                <c:pt idx="23">
                  <c:v>17</c:v>
                </c:pt>
                <c:pt idx="24">
                  <c:v>18</c:v>
                </c:pt>
                <c:pt idx="25">
                  <c:v>20</c:v>
                </c:pt>
                <c:pt idx="26">
                  <c:v>24</c:v>
                </c:pt>
                <c:pt idx="27">
                  <c:v>26</c:v>
                </c:pt>
                <c:pt idx="28">
                  <c:v>20</c:v>
                </c:pt>
                <c:pt idx="29">
                  <c:v>18</c:v>
                </c:pt>
                <c:pt idx="30">
                  <c:v>20</c:v>
                </c:pt>
                <c:pt idx="31">
                  <c:v>21</c:v>
                </c:pt>
                <c:pt idx="32">
                  <c:v>17</c:v>
                </c:pt>
                <c:pt idx="33">
                  <c:v>23</c:v>
                </c:pt>
                <c:pt idx="34">
                  <c:v>27</c:v>
                </c:pt>
                <c:pt idx="35">
                  <c:v>33</c:v>
                </c:pt>
                <c:pt idx="36">
                  <c:v>25</c:v>
                </c:pt>
                <c:pt idx="37">
                  <c:v>42</c:v>
                </c:pt>
                <c:pt idx="38">
                  <c:v>33</c:v>
                </c:pt>
                <c:pt idx="39">
                  <c:v>28</c:v>
                </c:pt>
                <c:pt idx="40">
                  <c:v>33</c:v>
                </c:pt>
                <c:pt idx="41">
                  <c:v>33</c:v>
                </c:pt>
                <c:pt idx="42">
                  <c:v>31</c:v>
                </c:pt>
                <c:pt idx="43">
                  <c:v>30</c:v>
                </c:pt>
              </c:numCache>
            </c:numRef>
          </c:yVal>
          <c:smooth val="0"/>
          <c:extLst>
            <c:ext xmlns:c16="http://schemas.microsoft.com/office/drawing/2014/chart" uri="{C3380CC4-5D6E-409C-BE32-E72D297353CC}">
              <c16:uniqueId val="{00000003-8BAA-48FA-9437-84311759D17B}"/>
            </c:ext>
          </c:extLst>
        </c:ser>
        <c:dLbls>
          <c:showLegendKey val="0"/>
          <c:showVal val="0"/>
          <c:showCatName val="0"/>
          <c:showSerName val="0"/>
          <c:showPercent val="0"/>
          <c:showBubbleSize val="0"/>
        </c:dLbls>
        <c:axId val="1592542080"/>
        <c:axId val="1592542624"/>
      </c:scatterChart>
      <c:catAx>
        <c:axId val="1592542080"/>
        <c:scaling>
          <c:orientation val="minMax"/>
        </c:scaling>
        <c:delete val="0"/>
        <c:axPos val="b"/>
        <c:title>
          <c:tx>
            <c:rich>
              <a:bodyPr/>
              <a:lstStyle/>
              <a:p>
                <a:pPr>
                  <a:defRPr/>
                </a:pPr>
                <a:r>
                  <a:rPr lang="en-US"/>
                  <a:t>Semana Epidemiológica</a:t>
                </a:r>
              </a:p>
            </c:rich>
          </c:tx>
          <c:layout>
            <c:manualLayout>
              <c:xMode val="edge"/>
              <c:yMode val="edge"/>
              <c:x val="0.38921519267098453"/>
              <c:y val="0.80808459876140337"/>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600" b="0" i="0" baseline="0"/>
            </a:pPr>
            <a:endParaRPr lang="en-US"/>
          </a:p>
        </c:txPr>
        <c:crossAx val="1592542624"/>
        <c:crosses val="autoZero"/>
        <c:auto val="1"/>
        <c:lblAlgn val="ctr"/>
        <c:lblOffset val="100"/>
        <c:noMultiLvlLbl val="0"/>
      </c:catAx>
      <c:valAx>
        <c:axId val="1592542624"/>
        <c:scaling>
          <c:orientation val="minMax"/>
        </c:scaling>
        <c:delete val="0"/>
        <c:axPos val="l"/>
        <c:majorGridlines>
          <c:spPr>
            <a:ln w="9525" cap="flat" cmpd="sng" algn="ctr">
              <a:noFill/>
              <a:round/>
            </a:ln>
            <a:effectLst/>
          </c:spPr>
        </c:majorGridlines>
        <c:title>
          <c:tx>
            <c:rich>
              <a:bodyPr/>
              <a:lstStyle/>
              <a:p>
                <a:pPr>
                  <a:defRPr sz="700" b="0" i="0" baseline="0"/>
                </a:pPr>
                <a:r>
                  <a:rPr lang="es-CO" sz="700" b="0" i="0" baseline="0"/>
                  <a:t>Número de casos</a:t>
                </a:r>
              </a:p>
            </c:rich>
          </c:tx>
          <c:layout>
            <c:manualLayout>
              <c:xMode val="edge"/>
              <c:yMode val="edge"/>
              <c:x val="5.2561776124496083E-3"/>
              <c:y val="0.17913984739311725"/>
            </c:manualLayout>
          </c:layout>
          <c:overlay val="0"/>
        </c:title>
        <c:numFmt formatCode="0" sourceLinked="0"/>
        <c:majorTickMark val="none"/>
        <c:minorTickMark val="none"/>
        <c:tickLblPos val="nextTo"/>
        <c:spPr>
          <a:ln w="6350">
            <a:noFill/>
          </a:ln>
        </c:spPr>
        <c:txPr>
          <a:bodyPr rot="-60000000" vert="horz"/>
          <a:lstStyle/>
          <a:p>
            <a:pPr>
              <a:defRPr sz="700" b="0" i="0" baseline="0"/>
            </a:pPr>
            <a:endParaRPr lang="en-US"/>
          </a:p>
        </c:txPr>
        <c:crossAx val="1592542080"/>
        <c:crosses val="autoZero"/>
        <c:crossBetween val="between"/>
      </c:valAx>
      <c:spPr>
        <a:noFill/>
        <a:ln w="25400">
          <a:noFill/>
        </a:ln>
      </c:spPr>
    </c:plotArea>
    <c:legend>
      <c:legendPos val="b"/>
      <c:layout/>
      <c:overlay val="0"/>
      <c:spPr>
        <a:noFill/>
        <a:ln w="25400">
          <a:noFill/>
        </a:ln>
      </c:spPr>
      <c:txPr>
        <a:bodyPr rot="0" vert="horz"/>
        <a:lstStyle/>
        <a:p>
          <a:pPr>
            <a:defRPr sz="700" b="0" i="0" baseline="0"/>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0BFF-44A8-8E3F-3800B069727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'[evento 356 datos basicos y complementarios44.xls]Hoja1'!$O$9:$O$14</c:f>
              <c:strCache>
                <c:ptCount val="6"/>
                <c:pt idx="0">
                  <c:v>Consumo de SPA</c:v>
                </c:pt>
                <c:pt idx="1">
                  <c:v>Antecedentes familiares de conducta suicida</c:v>
                </c:pt>
                <c:pt idx="2">
                  <c:v>Ideación suicida persistente</c:v>
                </c:pt>
                <c:pt idx="3">
                  <c:v>Plan organizado de suicidio</c:v>
                </c:pt>
                <c:pt idx="4">
                  <c:v>Antecedentes de violencia o abuso</c:v>
                </c:pt>
                <c:pt idx="5">
                  <c:v>Abuso de alcohol</c:v>
                </c:pt>
              </c:strCache>
            </c:strRef>
          </c:cat>
          <c:val>
            <c:numRef>
              <c:f>'[evento 356 datos basicos y complementarios44.xls]Hoja1'!$R$9:$R$14</c:f>
              <c:numCache>
                <c:formatCode>0.00</c:formatCode>
                <c:ptCount val="6"/>
                <c:pt idx="0">
                  <c:v>17.375886524822697</c:v>
                </c:pt>
                <c:pt idx="1">
                  <c:v>3.605200945626478</c:v>
                </c:pt>
                <c:pt idx="2">
                  <c:v>36.288416075650119</c:v>
                </c:pt>
                <c:pt idx="3">
                  <c:v>15.425531914893616</c:v>
                </c:pt>
                <c:pt idx="4">
                  <c:v>3.1323877068557917</c:v>
                </c:pt>
                <c:pt idx="5">
                  <c:v>7.919621749408984</c:v>
                </c:pt>
              </c:numCache>
            </c:numRef>
          </c:val>
          <c:extLst>
            <c:ext xmlns:c16="http://schemas.microsoft.com/office/drawing/2014/chart" uri="{C3380CC4-5D6E-409C-BE32-E72D297353CC}">
              <c16:uniqueId val="{00000000-0BFF-44A8-8E3F-3800B0697277}"/>
            </c:ext>
          </c:extLst>
        </c:ser>
        <c:dLbls>
          <c:showLegendKey val="0"/>
          <c:showVal val="0"/>
          <c:showCatName val="0"/>
          <c:showSerName val="0"/>
          <c:showPercent val="0"/>
          <c:showBubbleSize val="0"/>
        </c:dLbls>
        <c:gapWidth val="182"/>
        <c:axId val="1104193104"/>
        <c:axId val="1104202672"/>
      </c:barChart>
      <c:catAx>
        <c:axId val="1104193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104202672"/>
        <c:crosses val="autoZero"/>
        <c:auto val="1"/>
        <c:lblAlgn val="ctr"/>
        <c:lblOffset val="100"/>
        <c:noMultiLvlLbl val="0"/>
      </c:catAx>
      <c:valAx>
        <c:axId val="1104202672"/>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104193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925561616422409E-2"/>
          <c:y val="0.10148782553654616"/>
          <c:w val="0.87843546252662841"/>
          <c:h val="0.71022636715103438"/>
        </c:manualLayout>
      </c:layout>
      <c:barChart>
        <c:barDir val="col"/>
        <c:grouping val="clustered"/>
        <c:varyColors val="0"/>
        <c:ser>
          <c:idx val="2"/>
          <c:order val="2"/>
          <c:tx>
            <c:strRef>
              <c:f>'[Canal endémico INTOXICACIONES Medellín  S 44 - 2020.xlsx]Intoxicaciones'!$A$66</c:f>
              <c:strCache>
                <c:ptCount val="1"/>
                <c:pt idx="0">
                  <c:v>2020</c:v>
                </c:pt>
              </c:strCache>
            </c:strRef>
          </c:tx>
          <c:spPr>
            <a:solidFill>
              <a:srgbClr val="0070C0"/>
            </a:solidFill>
            <a:ln>
              <a:solidFill>
                <a:schemeClr val="tx1"/>
              </a:solidFill>
            </a:ln>
          </c:spPr>
          <c:invertIfNegative val="0"/>
          <c:val>
            <c:numRef>
              <c:f>'[Canal endémico INTOXICACIONES Medellín  S 44 - 2020.xlsx]Intoxicaciones'!$B$66:$BA$66</c:f>
              <c:numCache>
                <c:formatCode>General</c:formatCode>
                <c:ptCount val="52"/>
                <c:pt idx="0">
                  <c:v>51</c:v>
                </c:pt>
                <c:pt idx="1">
                  <c:v>27</c:v>
                </c:pt>
                <c:pt idx="2">
                  <c:v>36</c:v>
                </c:pt>
                <c:pt idx="3">
                  <c:v>28</c:v>
                </c:pt>
                <c:pt idx="4">
                  <c:v>38</c:v>
                </c:pt>
                <c:pt idx="5">
                  <c:v>24</c:v>
                </c:pt>
                <c:pt idx="6">
                  <c:v>29</c:v>
                </c:pt>
                <c:pt idx="7">
                  <c:v>32</c:v>
                </c:pt>
                <c:pt idx="8">
                  <c:v>30</c:v>
                </c:pt>
                <c:pt idx="9">
                  <c:v>35</c:v>
                </c:pt>
                <c:pt idx="10">
                  <c:v>35</c:v>
                </c:pt>
                <c:pt idx="11">
                  <c:v>29</c:v>
                </c:pt>
                <c:pt idx="12">
                  <c:v>9</c:v>
                </c:pt>
                <c:pt idx="13">
                  <c:v>16</c:v>
                </c:pt>
                <c:pt idx="14">
                  <c:v>19</c:v>
                </c:pt>
                <c:pt idx="15">
                  <c:v>21</c:v>
                </c:pt>
                <c:pt idx="16">
                  <c:v>23</c:v>
                </c:pt>
                <c:pt idx="17">
                  <c:v>23</c:v>
                </c:pt>
                <c:pt idx="18">
                  <c:v>27</c:v>
                </c:pt>
                <c:pt idx="19">
                  <c:v>19</c:v>
                </c:pt>
                <c:pt idx="20">
                  <c:v>30</c:v>
                </c:pt>
                <c:pt idx="21">
                  <c:v>18</c:v>
                </c:pt>
                <c:pt idx="22">
                  <c:v>28</c:v>
                </c:pt>
                <c:pt idx="23">
                  <c:v>31</c:v>
                </c:pt>
                <c:pt idx="24">
                  <c:v>23</c:v>
                </c:pt>
                <c:pt idx="25">
                  <c:v>21</c:v>
                </c:pt>
                <c:pt idx="26">
                  <c:v>29</c:v>
                </c:pt>
                <c:pt idx="27">
                  <c:v>20</c:v>
                </c:pt>
                <c:pt idx="28">
                  <c:v>16</c:v>
                </c:pt>
                <c:pt idx="29">
                  <c:v>17</c:v>
                </c:pt>
                <c:pt idx="30">
                  <c:v>19</c:v>
                </c:pt>
                <c:pt idx="31">
                  <c:v>18</c:v>
                </c:pt>
                <c:pt idx="32">
                  <c:v>21</c:v>
                </c:pt>
                <c:pt idx="33">
                  <c:v>24</c:v>
                </c:pt>
                <c:pt idx="34">
                  <c:v>13</c:v>
                </c:pt>
                <c:pt idx="35">
                  <c:v>29</c:v>
                </c:pt>
                <c:pt idx="36">
                  <c:v>34</c:v>
                </c:pt>
                <c:pt idx="37">
                  <c:v>30</c:v>
                </c:pt>
                <c:pt idx="38">
                  <c:v>26</c:v>
                </c:pt>
                <c:pt idx="39">
                  <c:v>22</c:v>
                </c:pt>
                <c:pt idx="40">
                  <c:v>23</c:v>
                </c:pt>
                <c:pt idx="41">
                  <c:v>28</c:v>
                </c:pt>
                <c:pt idx="42">
                  <c:v>20</c:v>
                </c:pt>
                <c:pt idx="43">
                  <c:v>9</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D812-4163-B276-E5443BD26180}"/>
            </c:ext>
          </c:extLst>
        </c:ser>
        <c:dLbls>
          <c:showLegendKey val="0"/>
          <c:showVal val="0"/>
          <c:showCatName val="0"/>
          <c:showSerName val="0"/>
          <c:showPercent val="0"/>
          <c:showBubbleSize val="0"/>
        </c:dLbls>
        <c:gapWidth val="0"/>
        <c:overlap val="100"/>
        <c:axId val="-1207073200"/>
        <c:axId val="-1207072656"/>
      </c:barChart>
      <c:lineChart>
        <c:grouping val="standard"/>
        <c:varyColors val="0"/>
        <c:ser>
          <c:idx val="0"/>
          <c:order val="0"/>
          <c:tx>
            <c:strRef>
              <c:f>'[Canal endémico INTOXICACIONES Medellín  S 44 - 2020.xlsx]Intoxicaciones'!$A$64</c:f>
              <c:strCache>
                <c:ptCount val="1"/>
                <c:pt idx="0">
                  <c:v>2018</c:v>
                </c:pt>
              </c:strCache>
            </c:strRef>
          </c:tx>
          <c:spPr>
            <a:ln w="28575">
              <a:solidFill>
                <a:srgbClr val="C00000"/>
              </a:solidFill>
            </a:ln>
          </c:spPr>
          <c:marker>
            <c:symbol val="none"/>
          </c:marker>
          <c:val>
            <c:numRef>
              <c:f>'[Canal endémico INTOXICACIONES Medellín  S 44 - 2020.xlsx]Intoxicaciones'!$B$64:$BA$64</c:f>
              <c:numCache>
                <c:formatCode>General</c:formatCode>
                <c:ptCount val="52"/>
                <c:pt idx="0">
                  <c:v>51</c:v>
                </c:pt>
                <c:pt idx="1">
                  <c:v>62</c:v>
                </c:pt>
                <c:pt idx="2">
                  <c:v>49</c:v>
                </c:pt>
                <c:pt idx="3">
                  <c:v>47</c:v>
                </c:pt>
                <c:pt idx="4">
                  <c:v>68</c:v>
                </c:pt>
                <c:pt idx="5">
                  <c:v>46</c:v>
                </c:pt>
                <c:pt idx="6">
                  <c:v>47</c:v>
                </c:pt>
                <c:pt idx="7">
                  <c:v>47</c:v>
                </c:pt>
                <c:pt idx="8">
                  <c:v>55</c:v>
                </c:pt>
                <c:pt idx="9">
                  <c:v>54</c:v>
                </c:pt>
                <c:pt idx="10">
                  <c:v>56</c:v>
                </c:pt>
                <c:pt idx="11">
                  <c:v>38</c:v>
                </c:pt>
                <c:pt idx="12">
                  <c:v>50</c:v>
                </c:pt>
                <c:pt idx="13">
                  <c:v>40</c:v>
                </c:pt>
                <c:pt idx="14">
                  <c:v>44</c:v>
                </c:pt>
                <c:pt idx="15">
                  <c:v>36</c:v>
                </c:pt>
                <c:pt idx="16">
                  <c:v>43</c:v>
                </c:pt>
                <c:pt idx="17">
                  <c:v>37</c:v>
                </c:pt>
                <c:pt idx="18">
                  <c:v>48</c:v>
                </c:pt>
                <c:pt idx="19">
                  <c:v>32</c:v>
                </c:pt>
                <c:pt idx="20">
                  <c:v>34</c:v>
                </c:pt>
                <c:pt idx="21">
                  <c:v>24</c:v>
                </c:pt>
                <c:pt idx="22">
                  <c:v>24</c:v>
                </c:pt>
                <c:pt idx="23">
                  <c:v>24</c:v>
                </c:pt>
                <c:pt idx="24">
                  <c:v>24</c:v>
                </c:pt>
                <c:pt idx="25">
                  <c:v>32</c:v>
                </c:pt>
                <c:pt idx="26">
                  <c:v>26</c:v>
                </c:pt>
                <c:pt idx="27">
                  <c:v>28</c:v>
                </c:pt>
                <c:pt idx="28">
                  <c:v>20</c:v>
                </c:pt>
                <c:pt idx="29">
                  <c:v>30</c:v>
                </c:pt>
                <c:pt idx="30">
                  <c:v>21</c:v>
                </c:pt>
                <c:pt idx="31">
                  <c:v>33</c:v>
                </c:pt>
                <c:pt idx="32">
                  <c:v>30</c:v>
                </c:pt>
                <c:pt idx="33">
                  <c:v>30</c:v>
                </c:pt>
                <c:pt idx="34">
                  <c:v>22</c:v>
                </c:pt>
                <c:pt idx="35">
                  <c:v>28</c:v>
                </c:pt>
                <c:pt idx="36">
                  <c:v>29</c:v>
                </c:pt>
                <c:pt idx="37">
                  <c:v>50</c:v>
                </c:pt>
                <c:pt idx="38">
                  <c:v>29</c:v>
                </c:pt>
                <c:pt idx="39">
                  <c:v>28</c:v>
                </c:pt>
                <c:pt idx="40">
                  <c:v>25</c:v>
                </c:pt>
                <c:pt idx="41">
                  <c:v>37</c:v>
                </c:pt>
                <c:pt idx="42">
                  <c:v>21</c:v>
                </c:pt>
                <c:pt idx="43">
                  <c:v>28</c:v>
                </c:pt>
                <c:pt idx="44">
                  <c:v>25</c:v>
                </c:pt>
                <c:pt idx="45">
                  <c:v>18</c:v>
                </c:pt>
                <c:pt idx="46">
                  <c:v>13</c:v>
                </c:pt>
                <c:pt idx="47">
                  <c:v>25</c:v>
                </c:pt>
                <c:pt idx="48">
                  <c:v>31</c:v>
                </c:pt>
                <c:pt idx="49">
                  <c:v>34</c:v>
                </c:pt>
                <c:pt idx="50">
                  <c:v>20</c:v>
                </c:pt>
                <c:pt idx="51">
                  <c:v>21</c:v>
                </c:pt>
              </c:numCache>
            </c:numRef>
          </c:val>
          <c:smooth val="0"/>
          <c:extLst>
            <c:ext xmlns:c16="http://schemas.microsoft.com/office/drawing/2014/chart" uri="{C3380CC4-5D6E-409C-BE32-E72D297353CC}">
              <c16:uniqueId val="{00000001-D812-4163-B276-E5443BD26180}"/>
            </c:ext>
          </c:extLst>
        </c:ser>
        <c:ser>
          <c:idx val="1"/>
          <c:order val="1"/>
          <c:tx>
            <c:strRef>
              <c:f>'[Canal endémico INTOXICACIONES Medellín  S 44 - 2020.xlsx]Intoxicaciones'!$A$65</c:f>
              <c:strCache>
                <c:ptCount val="1"/>
                <c:pt idx="0">
                  <c:v>2019</c:v>
                </c:pt>
              </c:strCache>
            </c:strRef>
          </c:tx>
          <c:spPr>
            <a:ln w="28575">
              <a:solidFill>
                <a:srgbClr val="00B050"/>
              </a:solidFill>
            </a:ln>
          </c:spPr>
          <c:marker>
            <c:symbol val="none"/>
          </c:marker>
          <c:val>
            <c:numRef>
              <c:f>'[Canal endémico INTOXICACIONES Medellín  S 44 - 2020.xlsx]Intoxicaciones'!$B$65:$BA$65</c:f>
              <c:numCache>
                <c:formatCode>General</c:formatCode>
                <c:ptCount val="52"/>
                <c:pt idx="0">
                  <c:v>29</c:v>
                </c:pt>
                <c:pt idx="1">
                  <c:v>20</c:v>
                </c:pt>
                <c:pt idx="2">
                  <c:v>34</c:v>
                </c:pt>
                <c:pt idx="3">
                  <c:v>20</c:v>
                </c:pt>
                <c:pt idx="4">
                  <c:v>25</c:v>
                </c:pt>
                <c:pt idx="5">
                  <c:v>31</c:v>
                </c:pt>
                <c:pt idx="6">
                  <c:v>40</c:v>
                </c:pt>
                <c:pt idx="7">
                  <c:v>25</c:v>
                </c:pt>
                <c:pt idx="8">
                  <c:v>28</c:v>
                </c:pt>
                <c:pt idx="9">
                  <c:v>44</c:v>
                </c:pt>
                <c:pt idx="10">
                  <c:v>34</c:v>
                </c:pt>
                <c:pt idx="11">
                  <c:v>38</c:v>
                </c:pt>
                <c:pt idx="12">
                  <c:v>32</c:v>
                </c:pt>
                <c:pt idx="13">
                  <c:v>31</c:v>
                </c:pt>
                <c:pt idx="14">
                  <c:v>32</c:v>
                </c:pt>
                <c:pt idx="15">
                  <c:v>31</c:v>
                </c:pt>
                <c:pt idx="16">
                  <c:v>28</c:v>
                </c:pt>
                <c:pt idx="17">
                  <c:v>33</c:v>
                </c:pt>
                <c:pt idx="18">
                  <c:v>38</c:v>
                </c:pt>
                <c:pt idx="19">
                  <c:v>30</c:v>
                </c:pt>
                <c:pt idx="20">
                  <c:v>27</c:v>
                </c:pt>
                <c:pt idx="21">
                  <c:v>31</c:v>
                </c:pt>
                <c:pt idx="22">
                  <c:v>20</c:v>
                </c:pt>
                <c:pt idx="23">
                  <c:v>31</c:v>
                </c:pt>
                <c:pt idx="24">
                  <c:v>41</c:v>
                </c:pt>
                <c:pt idx="25">
                  <c:v>22</c:v>
                </c:pt>
                <c:pt idx="26">
                  <c:v>32</c:v>
                </c:pt>
                <c:pt idx="27">
                  <c:v>33</c:v>
                </c:pt>
                <c:pt idx="28">
                  <c:v>34</c:v>
                </c:pt>
                <c:pt idx="29">
                  <c:v>36</c:v>
                </c:pt>
                <c:pt idx="30">
                  <c:v>33</c:v>
                </c:pt>
                <c:pt idx="31">
                  <c:v>36</c:v>
                </c:pt>
                <c:pt idx="32">
                  <c:v>43</c:v>
                </c:pt>
                <c:pt idx="33">
                  <c:v>26</c:v>
                </c:pt>
                <c:pt idx="34">
                  <c:v>26</c:v>
                </c:pt>
                <c:pt idx="35">
                  <c:v>37</c:v>
                </c:pt>
                <c:pt idx="36">
                  <c:v>37</c:v>
                </c:pt>
                <c:pt idx="37">
                  <c:v>25</c:v>
                </c:pt>
                <c:pt idx="38">
                  <c:v>39</c:v>
                </c:pt>
                <c:pt idx="39">
                  <c:v>34</c:v>
                </c:pt>
                <c:pt idx="40">
                  <c:v>24</c:v>
                </c:pt>
                <c:pt idx="41">
                  <c:v>22</c:v>
                </c:pt>
                <c:pt idx="42">
                  <c:v>22</c:v>
                </c:pt>
                <c:pt idx="43">
                  <c:v>29</c:v>
                </c:pt>
                <c:pt idx="44">
                  <c:v>41</c:v>
                </c:pt>
                <c:pt idx="45">
                  <c:v>29</c:v>
                </c:pt>
                <c:pt idx="46">
                  <c:v>25</c:v>
                </c:pt>
                <c:pt idx="47">
                  <c:v>33</c:v>
                </c:pt>
                <c:pt idx="48">
                  <c:v>38</c:v>
                </c:pt>
                <c:pt idx="49">
                  <c:v>38</c:v>
                </c:pt>
                <c:pt idx="50">
                  <c:v>20</c:v>
                </c:pt>
                <c:pt idx="51">
                  <c:v>14</c:v>
                </c:pt>
              </c:numCache>
            </c:numRef>
          </c:val>
          <c:smooth val="0"/>
          <c:extLst>
            <c:ext xmlns:c16="http://schemas.microsoft.com/office/drawing/2014/chart" uri="{C3380CC4-5D6E-409C-BE32-E72D297353CC}">
              <c16:uniqueId val="{00000002-D812-4163-B276-E5443BD26180}"/>
            </c:ext>
          </c:extLst>
        </c:ser>
        <c:ser>
          <c:idx val="3"/>
          <c:order val="3"/>
          <c:tx>
            <c:strRef>
              <c:f>'[Canal endémico INTOXICACIONES Medellín  S 44 - 2020.xlsx]Intoxicaciones'!$A$63</c:f>
              <c:strCache>
                <c:ptCount val="1"/>
                <c:pt idx="0">
                  <c:v>2017</c:v>
                </c:pt>
              </c:strCache>
            </c:strRef>
          </c:tx>
          <c:marker>
            <c:symbol val="none"/>
          </c:marker>
          <c:val>
            <c:numRef>
              <c:f>'[Canal endémico INTOXICACIONES Medellín  S 44 - 2020.xlsx]Intoxicaciones'!$B$63:$BA$63</c:f>
              <c:numCache>
                <c:formatCode>General</c:formatCode>
                <c:ptCount val="52"/>
                <c:pt idx="0">
                  <c:v>59</c:v>
                </c:pt>
                <c:pt idx="1">
                  <c:v>50</c:v>
                </c:pt>
                <c:pt idx="2">
                  <c:v>35</c:v>
                </c:pt>
                <c:pt idx="3">
                  <c:v>46</c:v>
                </c:pt>
                <c:pt idx="4">
                  <c:v>60</c:v>
                </c:pt>
                <c:pt idx="5">
                  <c:v>61</c:v>
                </c:pt>
                <c:pt idx="6">
                  <c:v>45</c:v>
                </c:pt>
                <c:pt idx="7">
                  <c:v>55</c:v>
                </c:pt>
                <c:pt idx="8">
                  <c:v>51</c:v>
                </c:pt>
                <c:pt idx="9">
                  <c:v>79</c:v>
                </c:pt>
                <c:pt idx="10">
                  <c:v>55</c:v>
                </c:pt>
                <c:pt idx="11">
                  <c:v>48</c:v>
                </c:pt>
                <c:pt idx="12">
                  <c:v>55</c:v>
                </c:pt>
                <c:pt idx="13">
                  <c:v>89</c:v>
                </c:pt>
                <c:pt idx="14">
                  <c:v>39</c:v>
                </c:pt>
                <c:pt idx="15">
                  <c:v>59</c:v>
                </c:pt>
                <c:pt idx="16">
                  <c:v>63</c:v>
                </c:pt>
                <c:pt idx="17">
                  <c:v>69</c:v>
                </c:pt>
                <c:pt idx="18">
                  <c:v>40</c:v>
                </c:pt>
                <c:pt idx="19">
                  <c:v>39</c:v>
                </c:pt>
                <c:pt idx="20">
                  <c:v>45</c:v>
                </c:pt>
                <c:pt idx="21">
                  <c:v>59</c:v>
                </c:pt>
                <c:pt idx="22">
                  <c:v>58</c:v>
                </c:pt>
                <c:pt idx="23">
                  <c:v>43</c:v>
                </c:pt>
                <c:pt idx="24">
                  <c:v>67</c:v>
                </c:pt>
                <c:pt idx="25">
                  <c:v>52</c:v>
                </c:pt>
                <c:pt idx="26">
                  <c:v>52</c:v>
                </c:pt>
                <c:pt idx="27">
                  <c:v>82</c:v>
                </c:pt>
                <c:pt idx="28">
                  <c:v>53</c:v>
                </c:pt>
                <c:pt idx="29">
                  <c:v>66</c:v>
                </c:pt>
                <c:pt idx="30">
                  <c:v>68</c:v>
                </c:pt>
                <c:pt idx="31">
                  <c:v>61</c:v>
                </c:pt>
                <c:pt idx="32">
                  <c:v>53</c:v>
                </c:pt>
                <c:pt idx="33">
                  <c:v>62</c:v>
                </c:pt>
                <c:pt idx="34">
                  <c:v>48</c:v>
                </c:pt>
                <c:pt idx="35">
                  <c:v>59</c:v>
                </c:pt>
                <c:pt idx="36">
                  <c:v>48</c:v>
                </c:pt>
                <c:pt idx="37">
                  <c:v>66</c:v>
                </c:pt>
                <c:pt idx="38">
                  <c:v>61</c:v>
                </c:pt>
                <c:pt idx="39">
                  <c:v>57</c:v>
                </c:pt>
                <c:pt idx="40">
                  <c:v>53</c:v>
                </c:pt>
                <c:pt idx="41">
                  <c:v>57</c:v>
                </c:pt>
                <c:pt idx="42">
                  <c:v>45</c:v>
                </c:pt>
                <c:pt idx="43">
                  <c:v>62</c:v>
                </c:pt>
                <c:pt idx="44">
                  <c:v>52</c:v>
                </c:pt>
                <c:pt idx="45">
                  <c:v>62</c:v>
                </c:pt>
                <c:pt idx="46">
                  <c:v>54</c:v>
                </c:pt>
                <c:pt idx="47">
                  <c:v>62</c:v>
                </c:pt>
                <c:pt idx="48">
                  <c:v>59</c:v>
                </c:pt>
                <c:pt idx="49">
                  <c:v>64</c:v>
                </c:pt>
                <c:pt idx="50">
                  <c:v>49</c:v>
                </c:pt>
                <c:pt idx="51">
                  <c:v>55</c:v>
                </c:pt>
              </c:numCache>
            </c:numRef>
          </c:val>
          <c:smooth val="0"/>
          <c:extLst>
            <c:ext xmlns:c16="http://schemas.microsoft.com/office/drawing/2014/chart" uri="{C3380CC4-5D6E-409C-BE32-E72D297353CC}">
              <c16:uniqueId val="{00000003-D812-4163-B276-E5443BD26180}"/>
            </c:ext>
          </c:extLst>
        </c:ser>
        <c:ser>
          <c:idx val="4"/>
          <c:order val="4"/>
          <c:tx>
            <c:strRef>
              <c:f>'[Canal endémico INTOXICACIONES Medellín  S 44 - 2020.xlsx]Intoxicaciones'!$A$62</c:f>
              <c:strCache>
                <c:ptCount val="1"/>
                <c:pt idx="0">
                  <c:v>2016</c:v>
                </c:pt>
              </c:strCache>
            </c:strRef>
          </c:tx>
          <c:marker>
            <c:symbol val="none"/>
          </c:marker>
          <c:val>
            <c:numRef>
              <c:f>'[Canal endémico INTOXICACIONES Medellín  S 44 - 2020.xlsx]Intoxicaciones'!$B$62:$BA$62</c:f>
              <c:numCache>
                <c:formatCode>General</c:formatCode>
                <c:ptCount val="52"/>
                <c:pt idx="0">
                  <c:v>24</c:v>
                </c:pt>
                <c:pt idx="1">
                  <c:v>39</c:v>
                </c:pt>
                <c:pt idx="2">
                  <c:v>39</c:v>
                </c:pt>
                <c:pt idx="3">
                  <c:v>38</c:v>
                </c:pt>
                <c:pt idx="4">
                  <c:v>30</c:v>
                </c:pt>
                <c:pt idx="5">
                  <c:v>47</c:v>
                </c:pt>
                <c:pt idx="6">
                  <c:v>43</c:v>
                </c:pt>
                <c:pt idx="7">
                  <c:v>41</c:v>
                </c:pt>
                <c:pt idx="8">
                  <c:v>36</c:v>
                </c:pt>
                <c:pt idx="9">
                  <c:v>58</c:v>
                </c:pt>
                <c:pt idx="10">
                  <c:v>55</c:v>
                </c:pt>
                <c:pt idx="11">
                  <c:v>58</c:v>
                </c:pt>
                <c:pt idx="12">
                  <c:v>39</c:v>
                </c:pt>
                <c:pt idx="13">
                  <c:v>54</c:v>
                </c:pt>
                <c:pt idx="14">
                  <c:v>51</c:v>
                </c:pt>
                <c:pt idx="15">
                  <c:v>66</c:v>
                </c:pt>
                <c:pt idx="16">
                  <c:v>52</c:v>
                </c:pt>
                <c:pt idx="17">
                  <c:v>52</c:v>
                </c:pt>
                <c:pt idx="18">
                  <c:v>61</c:v>
                </c:pt>
                <c:pt idx="19">
                  <c:v>54</c:v>
                </c:pt>
                <c:pt idx="20">
                  <c:v>39</c:v>
                </c:pt>
                <c:pt idx="21">
                  <c:v>36</c:v>
                </c:pt>
                <c:pt idx="22">
                  <c:v>46</c:v>
                </c:pt>
                <c:pt idx="23">
                  <c:v>52</c:v>
                </c:pt>
                <c:pt idx="24">
                  <c:v>44</c:v>
                </c:pt>
                <c:pt idx="25">
                  <c:v>40</c:v>
                </c:pt>
                <c:pt idx="26">
                  <c:v>39</c:v>
                </c:pt>
                <c:pt idx="27">
                  <c:v>50</c:v>
                </c:pt>
                <c:pt idx="28">
                  <c:v>49</c:v>
                </c:pt>
                <c:pt idx="29">
                  <c:v>64</c:v>
                </c:pt>
                <c:pt idx="30">
                  <c:v>59</c:v>
                </c:pt>
                <c:pt idx="31">
                  <c:v>44</c:v>
                </c:pt>
                <c:pt idx="32">
                  <c:v>60</c:v>
                </c:pt>
                <c:pt idx="33">
                  <c:v>45</c:v>
                </c:pt>
                <c:pt idx="34">
                  <c:v>44</c:v>
                </c:pt>
                <c:pt idx="35">
                  <c:v>46</c:v>
                </c:pt>
                <c:pt idx="36">
                  <c:v>58</c:v>
                </c:pt>
                <c:pt idx="37">
                  <c:v>75</c:v>
                </c:pt>
                <c:pt idx="38">
                  <c:v>58</c:v>
                </c:pt>
                <c:pt idx="39">
                  <c:v>53</c:v>
                </c:pt>
                <c:pt idx="40">
                  <c:v>57</c:v>
                </c:pt>
                <c:pt idx="41">
                  <c:v>52</c:v>
                </c:pt>
                <c:pt idx="42">
                  <c:v>58</c:v>
                </c:pt>
                <c:pt idx="43">
                  <c:v>68</c:v>
                </c:pt>
                <c:pt idx="44">
                  <c:v>50</c:v>
                </c:pt>
                <c:pt idx="45">
                  <c:v>49</c:v>
                </c:pt>
                <c:pt idx="46">
                  <c:v>65</c:v>
                </c:pt>
                <c:pt idx="47">
                  <c:v>84</c:v>
                </c:pt>
                <c:pt idx="48">
                  <c:v>63</c:v>
                </c:pt>
                <c:pt idx="49">
                  <c:v>70</c:v>
                </c:pt>
                <c:pt idx="50">
                  <c:v>49</c:v>
                </c:pt>
                <c:pt idx="51">
                  <c:v>37</c:v>
                </c:pt>
              </c:numCache>
            </c:numRef>
          </c:val>
          <c:smooth val="0"/>
          <c:extLst>
            <c:ext xmlns:c16="http://schemas.microsoft.com/office/drawing/2014/chart" uri="{C3380CC4-5D6E-409C-BE32-E72D297353CC}">
              <c16:uniqueId val="{00000004-D812-4163-B276-E5443BD26180}"/>
            </c:ext>
          </c:extLst>
        </c:ser>
        <c:dLbls>
          <c:showLegendKey val="0"/>
          <c:showVal val="0"/>
          <c:showCatName val="0"/>
          <c:showSerName val="0"/>
          <c:showPercent val="0"/>
          <c:showBubbleSize val="0"/>
        </c:dLbls>
        <c:marker val="1"/>
        <c:smooth val="0"/>
        <c:axId val="-1207073200"/>
        <c:axId val="-1207072656"/>
      </c:lineChart>
      <c:catAx>
        <c:axId val="-1207073200"/>
        <c:scaling>
          <c:orientation val="minMax"/>
        </c:scaling>
        <c:delete val="0"/>
        <c:axPos val="b"/>
        <c:title>
          <c:tx>
            <c:rich>
              <a:bodyPr/>
              <a:lstStyle/>
              <a:p>
                <a:pPr>
                  <a:defRPr sz="700" baseline="0"/>
                </a:pPr>
                <a:r>
                  <a:rPr lang="en-US" sz="700" baseline="0"/>
                  <a:t>Semana Epidemiológica</a:t>
                </a:r>
              </a:p>
            </c:rich>
          </c:tx>
          <c:layout>
            <c:manualLayout>
              <c:xMode val="edge"/>
              <c:yMode val="edge"/>
              <c:x val="0.4129149586856885"/>
              <c:y val="0.90831583932531579"/>
            </c:manualLayout>
          </c:layout>
          <c:overlay val="0"/>
        </c:title>
        <c:majorTickMark val="out"/>
        <c:minorTickMark val="none"/>
        <c:tickLblPos val="nextTo"/>
        <c:txPr>
          <a:bodyPr/>
          <a:lstStyle/>
          <a:p>
            <a:pPr>
              <a:defRPr sz="700" b="0" i="0" baseline="0"/>
            </a:pPr>
            <a:endParaRPr lang="en-US"/>
          </a:p>
        </c:txPr>
        <c:crossAx val="-1207072656"/>
        <c:crosses val="autoZero"/>
        <c:auto val="1"/>
        <c:lblAlgn val="ctr"/>
        <c:lblOffset val="100"/>
        <c:noMultiLvlLbl val="0"/>
      </c:catAx>
      <c:valAx>
        <c:axId val="-1207072656"/>
        <c:scaling>
          <c:orientation val="minMax"/>
        </c:scaling>
        <c:delete val="0"/>
        <c:axPos val="l"/>
        <c:majorGridlines>
          <c:spPr>
            <a:ln>
              <a:noFill/>
            </a:ln>
          </c:spPr>
        </c:majorGridlines>
        <c:title>
          <c:tx>
            <c:rich>
              <a:bodyPr rot="-5400000" vert="horz"/>
              <a:lstStyle/>
              <a:p>
                <a:pPr>
                  <a:defRPr sz="700" b="0" i="0" baseline="0"/>
                </a:pPr>
                <a:r>
                  <a:rPr lang="en-US" sz="700" b="0" i="0" baseline="0"/>
                  <a:t>Casos</a:t>
                </a:r>
              </a:p>
            </c:rich>
          </c:tx>
          <c:layout>
            <c:manualLayout>
              <c:xMode val="edge"/>
              <c:yMode val="edge"/>
              <c:x val="1.6317539216319153E-2"/>
              <c:y val="0.34595956721114396"/>
            </c:manualLayout>
          </c:layout>
          <c:overlay val="0"/>
        </c:title>
        <c:numFmt formatCode="General" sourceLinked="1"/>
        <c:majorTickMark val="out"/>
        <c:minorTickMark val="none"/>
        <c:tickLblPos val="nextTo"/>
        <c:txPr>
          <a:bodyPr/>
          <a:lstStyle/>
          <a:p>
            <a:pPr>
              <a:defRPr sz="800" b="0" i="0" baseline="0"/>
            </a:pPr>
            <a:endParaRPr lang="en-US"/>
          </a:p>
        </c:txPr>
        <c:crossAx val="-1207073200"/>
        <c:crossesAt val="1"/>
        <c:crossBetween val="between"/>
      </c:valAx>
    </c:plotArea>
    <c:legend>
      <c:legendPos val="t"/>
      <c:layout>
        <c:manualLayout>
          <c:xMode val="edge"/>
          <c:yMode val="edge"/>
          <c:x val="0.20332370408624365"/>
          <c:y val="0"/>
          <c:w val="0.59335259182751277"/>
          <c:h val="0.10821485981265853"/>
        </c:manualLayout>
      </c:layout>
      <c:overlay val="0"/>
      <c:txPr>
        <a:bodyPr/>
        <a:lstStyle/>
        <a:p>
          <a:pPr>
            <a:defRPr sz="800" b="0" i="0" baseline="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'[evento 365 base depurada SEMANA 44.xls]Hoja1'!$O$2:$O$9</c:f>
              <c:strCache>
                <c:ptCount val="8"/>
                <c:pt idx="0">
                  <c:v>Medicamento</c:v>
                </c:pt>
                <c:pt idx="1">
                  <c:v>Plaguicida</c:v>
                </c:pt>
                <c:pt idx="2">
                  <c:v>Metanol</c:v>
                </c:pt>
                <c:pt idx="3">
                  <c:v>Metales</c:v>
                </c:pt>
                <c:pt idx="4">
                  <c:v>Solventes</c:v>
                </c:pt>
                <c:pt idx="5">
                  <c:v>Otra Sustancia</c:v>
                </c:pt>
                <c:pt idx="6">
                  <c:v>Gases</c:v>
                </c:pt>
                <c:pt idx="7">
                  <c:v>Psicoactivas</c:v>
                </c:pt>
              </c:strCache>
            </c:strRef>
          </c:cat>
          <c:val>
            <c:numRef>
              <c:f>'[evento 365 base depurada SEMANA 44.xls]Hoja1'!$Q$2:$Q$9</c:f>
              <c:numCache>
                <c:formatCode>0.00</c:formatCode>
                <c:ptCount val="8"/>
                <c:pt idx="0">
                  <c:v>24.636363636363637</c:v>
                </c:pt>
                <c:pt idx="1">
                  <c:v>6</c:v>
                </c:pt>
                <c:pt idx="2">
                  <c:v>0.45454545454545453</c:v>
                </c:pt>
                <c:pt idx="3">
                  <c:v>0.36363636363636365</c:v>
                </c:pt>
                <c:pt idx="4">
                  <c:v>2.7272727272727271</c:v>
                </c:pt>
                <c:pt idx="5">
                  <c:v>15.636363636363637</c:v>
                </c:pt>
                <c:pt idx="6">
                  <c:v>1.1818181818181819</c:v>
                </c:pt>
                <c:pt idx="7">
                  <c:v>49</c:v>
                </c:pt>
              </c:numCache>
            </c:numRef>
          </c:val>
          <c:extLst>
            <c:ext xmlns:c16="http://schemas.microsoft.com/office/drawing/2014/chart" uri="{C3380CC4-5D6E-409C-BE32-E72D297353CC}">
              <c16:uniqueId val="{00000000-E5B5-41EF-9B83-29C8EB6A7343}"/>
            </c:ext>
          </c:extLst>
        </c:ser>
        <c:dLbls>
          <c:showLegendKey val="0"/>
          <c:showVal val="0"/>
          <c:showCatName val="0"/>
          <c:showSerName val="0"/>
          <c:showPercent val="0"/>
          <c:showBubbleSize val="0"/>
        </c:dLbls>
        <c:gapWidth val="182"/>
        <c:axId val="1522217199"/>
        <c:axId val="1522218447"/>
      </c:barChart>
      <c:catAx>
        <c:axId val="1522217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2218447"/>
        <c:crosses val="autoZero"/>
        <c:auto val="1"/>
        <c:lblAlgn val="ctr"/>
        <c:lblOffset val="100"/>
        <c:noMultiLvlLbl val="0"/>
      </c:catAx>
      <c:valAx>
        <c:axId val="1522218447"/>
        <c:scaling>
          <c:orientation val="minMax"/>
          <c:max val="50"/>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22171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27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'Acumulado Total'!$E$1:$K$1</c:f>
              <c:strCache>
                <c:ptCount val="7"/>
                <c:pt idx="0">
                  <c:v>&lt; 1 año</c:v>
                </c:pt>
                <c:pt idx="1">
                  <c:v>1-4 años</c:v>
                </c:pt>
                <c:pt idx="2">
                  <c:v>5-9 años</c:v>
                </c:pt>
                <c:pt idx="3">
                  <c:v>10-19 años</c:v>
                </c:pt>
                <c:pt idx="4">
                  <c:v>20-49-años</c:v>
                </c:pt>
                <c:pt idx="5">
                  <c:v>50-74 años</c:v>
                </c:pt>
                <c:pt idx="6">
                  <c:v>&gt;75 años</c:v>
                </c:pt>
              </c:strCache>
            </c:strRef>
          </c:cat>
          <c:val>
            <c:numRef>
              <c:f>'Acumulado Total'!$E$4:$K$4</c:f>
              <c:numCache>
                <c:formatCode>General</c:formatCode>
                <c:ptCount val="7"/>
                <c:pt idx="0">
                  <c:v>1</c:v>
                </c:pt>
                <c:pt idx="1">
                  <c:v>19</c:v>
                </c:pt>
                <c:pt idx="2">
                  <c:v>23</c:v>
                </c:pt>
                <c:pt idx="3">
                  <c:v>82</c:v>
                </c:pt>
                <c:pt idx="4">
                  <c:v>290</c:v>
                </c:pt>
                <c:pt idx="5">
                  <c:v>57</c:v>
                </c:pt>
                <c:pt idx="6">
                  <c:v>12</c:v>
                </c:pt>
              </c:numCache>
            </c:numRef>
          </c:val>
          <c:extLst>
            <c:ext xmlns:c16="http://schemas.microsoft.com/office/drawing/2014/chart" uri="{C3380CC4-5D6E-409C-BE32-E72D297353CC}">
              <c16:uniqueId val="{00000000-FBF8-4474-8F86-C74E63CA7DFF}"/>
            </c:ext>
          </c:extLst>
        </c:ser>
        <c:dLbls>
          <c:showLegendKey val="0"/>
          <c:showVal val="0"/>
          <c:showCatName val="0"/>
          <c:showSerName val="0"/>
          <c:showPercent val="0"/>
          <c:showBubbleSize val="0"/>
        </c:dLbls>
        <c:gapWidth val="0"/>
        <c:axId val="481547712"/>
        <c:axId val="481548544"/>
      </c:barChart>
      <c:catAx>
        <c:axId val="48154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48544"/>
        <c:crosses val="autoZero"/>
        <c:auto val="1"/>
        <c:lblAlgn val="ctr"/>
        <c:lblOffset val="100"/>
        <c:noMultiLvlLbl val="0"/>
      </c:catAx>
      <c:valAx>
        <c:axId val="481548544"/>
        <c:scaling>
          <c:orientation val="minMax"/>
          <c:max val="30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47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3713-4452-B4E3-7DF929E2C47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'Acumulado Total'!$A$18:$A$30</c:f>
              <c:strCache>
                <c:ptCount val="13"/>
                <c:pt idx="0">
                  <c:v>A Mixto</c:v>
                </c:pt>
                <c:pt idx="1">
                  <c:v>C Rápidas</c:v>
                </c:pt>
                <c:pt idx="2">
                  <c:v>P con Pollo</c:v>
                </c:pt>
                <c:pt idx="3">
                  <c:v>P de Mar o Rio</c:v>
                </c:pt>
                <c:pt idx="4">
                  <c:v>Carnes Rojas</c:v>
                </c:pt>
                <c:pt idx="5">
                  <c:v>D Lácteos</c:v>
                </c:pt>
                <c:pt idx="6">
                  <c:v>Huevo</c:v>
                </c:pt>
                <c:pt idx="7">
                  <c:v>Panadería y Repostería </c:v>
                </c:pt>
                <c:pt idx="8">
                  <c:v>Bebidas</c:v>
                </c:pt>
                <c:pt idx="9">
                  <c:v>Ensaldas y Frutas</c:v>
                </c:pt>
                <c:pt idx="10">
                  <c:v>Agua</c:v>
                </c:pt>
                <c:pt idx="11">
                  <c:v>Carne Procesada o Embutidos</c:v>
                </c:pt>
                <c:pt idx="12">
                  <c:v>Otros</c:v>
                </c:pt>
              </c:strCache>
            </c:strRef>
          </c:cat>
          <c:val>
            <c:numRef>
              <c:f>'Acumulado Total'!$E$18:$E$30</c:f>
              <c:numCache>
                <c:formatCode>0.00</c:formatCode>
                <c:ptCount val="13"/>
                <c:pt idx="0">
                  <c:v>33.404710920770881</c:v>
                </c:pt>
                <c:pt idx="1">
                  <c:v>20.342612419700217</c:v>
                </c:pt>
                <c:pt idx="2">
                  <c:v>27.623126338329762</c:v>
                </c:pt>
                <c:pt idx="3">
                  <c:v>7.2805139186295502</c:v>
                </c:pt>
                <c:pt idx="4">
                  <c:v>2.1413276231263381</c:v>
                </c:pt>
                <c:pt idx="5">
                  <c:v>3.2119914346895073</c:v>
                </c:pt>
                <c:pt idx="6">
                  <c:v>0.85653104925053536</c:v>
                </c:pt>
                <c:pt idx="7">
                  <c:v>1.9271948608137044</c:v>
                </c:pt>
                <c:pt idx="8">
                  <c:v>1.070663811563169</c:v>
                </c:pt>
                <c:pt idx="9">
                  <c:v>0.64239828693790146</c:v>
                </c:pt>
                <c:pt idx="10">
                  <c:v>0.21413276231263384</c:v>
                </c:pt>
                <c:pt idx="11">
                  <c:v>1.070663811563169</c:v>
                </c:pt>
                <c:pt idx="12">
                  <c:v>0.21413276231263384</c:v>
                </c:pt>
              </c:numCache>
            </c:numRef>
          </c:val>
          <c:extLst>
            <c:ext xmlns:c16="http://schemas.microsoft.com/office/drawing/2014/chart" uri="{C3380CC4-5D6E-409C-BE32-E72D297353CC}">
              <c16:uniqueId val="{00000002-3713-4452-B4E3-7DF929E2C472}"/>
            </c:ext>
          </c:extLst>
        </c:ser>
        <c:dLbls>
          <c:showLegendKey val="0"/>
          <c:showVal val="0"/>
          <c:showCatName val="0"/>
          <c:showSerName val="0"/>
          <c:showPercent val="0"/>
          <c:showBubbleSize val="0"/>
        </c:dLbls>
        <c:gapWidth val="182"/>
        <c:axId val="611376576"/>
        <c:axId val="611370752"/>
      </c:barChart>
      <c:catAx>
        <c:axId val="61137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370752"/>
        <c:crosses val="autoZero"/>
        <c:auto val="1"/>
        <c:lblAlgn val="ctr"/>
        <c:lblOffset val="100"/>
        <c:noMultiLvlLbl val="0"/>
      </c:catAx>
      <c:valAx>
        <c:axId val="611370752"/>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37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1131-4461-BC35-EFCD8F8384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'Acumulado Total'!$N$1:$X$1</c:f>
              <c:strCache>
                <c:ptCount val="11"/>
                <c:pt idx="0">
                  <c:v>nauseas</c:v>
                </c:pt>
                <c:pt idx="1">
                  <c:v>vomito</c:v>
                </c:pt>
                <c:pt idx="2">
                  <c:v>diarrea</c:v>
                </c:pt>
                <c:pt idx="3">
                  <c:v>Dolor Abd</c:v>
                </c:pt>
                <c:pt idx="4">
                  <c:v>fiebre</c:v>
                </c:pt>
                <c:pt idx="5">
                  <c:v>cefalea</c:v>
                </c:pt>
                <c:pt idx="6">
                  <c:v>deshid</c:v>
                </c:pt>
                <c:pt idx="7">
                  <c:v>escalof</c:v>
                </c:pt>
                <c:pt idx="8">
                  <c:v>mareo</c:v>
                </c:pt>
                <c:pt idx="9">
                  <c:v>Calambres </c:v>
                </c:pt>
                <c:pt idx="10">
                  <c:v>inmaculop</c:v>
                </c:pt>
              </c:strCache>
            </c:strRef>
          </c:cat>
          <c:val>
            <c:numRef>
              <c:f>'Acumulado Total'!$N$5:$X$5</c:f>
              <c:numCache>
                <c:formatCode>0.00</c:formatCode>
                <c:ptCount val="11"/>
                <c:pt idx="0">
                  <c:v>53.099173553719005</c:v>
                </c:pt>
                <c:pt idx="1">
                  <c:v>58.884297520661157</c:v>
                </c:pt>
                <c:pt idx="2">
                  <c:v>75.206611570247944</c:v>
                </c:pt>
                <c:pt idx="3">
                  <c:v>42.561983471074385</c:v>
                </c:pt>
                <c:pt idx="4">
                  <c:v>9.7107438016528924</c:v>
                </c:pt>
                <c:pt idx="5">
                  <c:v>16.735537190082646</c:v>
                </c:pt>
                <c:pt idx="6">
                  <c:v>8.884297520661157</c:v>
                </c:pt>
                <c:pt idx="7">
                  <c:v>6.8181818181818175</c:v>
                </c:pt>
                <c:pt idx="8">
                  <c:v>15.909090909090908</c:v>
                </c:pt>
                <c:pt idx="9">
                  <c:v>9.9173553719008272</c:v>
                </c:pt>
                <c:pt idx="10">
                  <c:v>2.6859504132231407</c:v>
                </c:pt>
              </c:numCache>
            </c:numRef>
          </c:val>
          <c:extLst>
            <c:ext xmlns:c16="http://schemas.microsoft.com/office/drawing/2014/chart" uri="{C3380CC4-5D6E-409C-BE32-E72D297353CC}">
              <c16:uniqueId val="{00000000-1131-4461-BC35-EFCD8F838413}"/>
            </c:ext>
          </c:extLst>
        </c:ser>
        <c:dLbls>
          <c:showLegendKey val="0"/>
          <c:showVal val="0"/>
          <c:showCatName val="0"/>
          <c:showSerName val="0"/>
          <c:showPercent val="0"/>
          <c:showBubbleSize val="0"/>
        </c:dLbls>
        <c:gapWidth val="182"/>
        <c:axId val="611384480"/>
        <c:axId val="611376160"/>
      </c:barChart>
      <c:catAx>
        <c:axId val="61138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376160"/>
        <c:crosses val="autoZero"/>
        <c:auto val="1"/>
        <c:lblAlgn val="ctr"/>
        <c:lblOffset val="100"/>
        <c:noMultiLvlLbl val="0"/>
      </c:catAx>
      <c:valAx>
        <c:axId val="611376160"/>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38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2"/>
          <c:order val="2"/>
          <c:tx>
            <c:strRef>
              <c:f>ETA!$A$66</c:f>
              <c:strCache>
                <c:ptCount val="1"/>
                <c:pt idx="0">
                  <c:v>2020</c:v>
                </c:pt>
              </c:strCache>
            </c:strRef>
          </c:tx>
          <c:spPr>
            <a:solidFill>
              <a:srgbClr val="0070C0"/>
            </a:solidFill>
          </c:spPr>
          <c:invertIfNegative val="0"/>
          <c:val>
            <c:numRef>
              <c:f>ETA!$B$66:$U$66</c:f>
              <c:numCache>
                <c:formatCode>General</c:formatCode>
                <c:ptCount val="20"/>
                <c:pt idx="0">
                  <c:v>7</c:v>
                </c:pt>
                <c:pt idx="1">
                  <c:v>4</c:v>
                </c:pt>
                <c:pt idx="2">
                  <c:v>8</c:v>
                </c:pt>
                <c:pt idx="3">
                  <c:v>10</c:v>
                </c:pt>
                <c:pt idx="4">
                  <c:v>12</c:v>
                </c:pt>
                <c:pt idx="5">
                  <c:v>8</c:v>
                </c:pt>
                <c:pt idx="6">
                  <c:v>5</c:v>
                </c:pt>
                <c:pt idx="7">
                  <c:v>53</c:v>
                </c:pt>
                <c:pt idx="8">
                  <c:v>7</c:v>
                </c:pt>
                <c:pt idx="9">
                  <c:v>34</c:v>
                </c:pt>
                <c:pt idx="10">
                  <c:v>31</c:v>
                </c:pt>
                <c:pt idx="11">
                  <c:v>2</c:v>
                </c:pt>
                <c:pt idx="12">
                  <c:v>0</c:v>
                </c:pt>
                <c:pt idx="13">
                  <c:v>0</c:v>
                </c:pt>
                <c:pt idx="14">
                  <c:v>21</c:v>
                </c:pt>
                <c:pt idx="15">
                  <c:v>1</c:v>
                </c:pt>
                <c:pt idx="16">
                  <c:v>2</c:v>
                </c:pt>
                <c:pt idx="17">
                  <c:v>6</c:v>
                </c:pt>
                <c:pt idx="18">
                  <c:v>2</c:v>
                </c:pt>
                <c:pt idx="19">
                  <c:v>21</c:v>
                </c:pt>
              </c:numCache>
            </c:numRef>
          </c:val>
          <c:extLst>
            <c:ext xmlns:c16="http://schemas.microsoft.com/office/drawing/2014/chart" uri="{C3380CC4-5D6E-409C-BE32-E72D297353CC}">
              <c16:uniqueId val="{00000000-57A3-41CC-91AF-E3F8F8C54393}"/>
            </c:ext>
          </c:extLst>
        </c:ser>
        <c:dLbls>
          <c:showLegendKey val="0"/>
          <c:showVal val="0"/>
          <c:showCatName val="0"/>
          <c:showSerName val="0"/>
          <c:showPercent val="0"/>
          <c:showBubbleSize val="0"/>
        </c:dLbls>
        <c:gapWidth val="0"/>
        <c:overlap val="100"/>
        <c:axId val="580464152"/>
        <c:axId val="580470816"/>
      </c:barChart>
      <c:lineChart>
        <c:grouping val="standard"/>
        <c:varyColors val="0"/>
        <c:ser>
          <c:idx val="0"/>
          <c:order val="0"/>
          <c:tx>
            <c:strRef>
              <c:f>ETA!$A$64</c:f>
              <c:strCache>
                <c:ptCount val="1"/>
                <c:pt idx="0">
                  <c:v>2018</c:v>
                </c:pt>
              </c:strCache>
            </c:strRef>
          </c:tx>
          <c:spPr>
            <a:ln w="28575">
              <a:solidFill>
                <a:srgbClr val="C0000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ETA!$B$64:$BA$64</c:f>
              <c:numCache>
                <c:formatCode>General</c:formatCode>
                <c:ptCount val="52"/>
                <c:pt idx="0">
                  <c:v>9</c:v>
                </c:pt>
                <c:pt idx="1">
                  <c:v>11</c:v>
                </c:pt>
                <c:pt idx="2">
                  <c:v>14</c:v>
                </c:pt>
                <c:pt idx="3">
                  <c:v>25</c:v>
                </c:pt>
                <c:pt idx="4">
                  <c:v>6</c:v>
                </c:pt>
                <c:pt idx="5">
                  <c:v>8</c:v>
                </c:pt>
                <c:pt idx="6">
                  <c:v>13</c:v>
                </c:pt>
                <c:pt idx="7">
                  <c:v>6</c:v>
                </c:pt>
                <c:pt idx="8">
                  <c:v>15</c:v>
                </c:pt>
                <c:pt idx="9">
                  <c:v>39</c:v>
                </c:pt>
                <c:pt idx="10">
                  <c:v>35</c:v>
                </c:pt>
                <c:pt idx="11">
                  <c:v>15</c:v>
                </c:pt>
                <c:pt idx="12">
                  <c:v>5</c:v>
                </c:pt>
                <c:pt idx="13">
                  <c:v>12</c:v>
                </c:pt>
                <c:pt idx="14">
                  <c:v>32</c:v>
                </c:pt>
                <c:pt idx="15">
                  <c:v>6</c:v>
                </c:pt>
                <c:pt idx="16">
                  <c:v>27</c:v>
                </c:pt>
                <c:pt idx="17">
                  <c:v>6</c:v>
                </c:pt>
                <c:pt idx="18">
                  <c:v>30</c:v>
                </c:pt>
                <c:pt idx="19">
                  <c:v>10</c:v>
                </c:pt>
                <c:pt idx="20">
                  <c:v>9</c:v>
                </c:pt>
                <c:pt idx="21">
                  <c:v>7</c:v>
                </c:pt>
                <c:pt idx="22">
                  <c:v>10</c:v>
                </c:pt>
                <c:pt idx="23">
                  <c:v>4</c:v>
                </c:pt>
                <c:pt idx="24">
                  <c:v>5</c:v>
                </c:pt>
                <c:pt idx="25">
                  <c:v>5</c:v>
                </c:pt>
                <c:pt idx="26">
                  <c:v>5</c:v>
                </c:pt>
                <c:pt idx="27">
                  <c:v>51</c:v>
                </c:pt>
                <c:pt idx="28">
                  <c:v>2</c:v>
                </c:pt>
                <c:pt idx="29">
                  <c:v>258</c:v>
                </c:pt>
                <c:pt idx="30">
                  <c:v>8</c:v>
                </c:pt>
                <c:pt idx="31">
                  <c:v>6</c:v>
                </c:pt>
                <c:pt idx="32">
                  <c:v>21</c:v>
                </c:pt>
                <c:pt idx="33">
                  <c:v>5</c:v>
                </c:pt>
                <c:pt idx="34">
                  <c:v>1406</c:v>
                </c:pt>
                <c:pt idx="35">
                  <c:v>4</c:v>
                </c:pt>
                <c:pt idx="36">
                  <c:v>4</c:v>
                </c:pt>
                <c:pt idx="37">
                  <c:v>613</c:v>
                </c:pt>
                <c:pt idx="38">
                  <c:v>21</c:v>
                </c:pt>
                <c:pt idx="39">
                  <c:v>16</c:v>
                </c:pt>
                <c:pt idx="40">
                  <c:v>4</c:v>
                </c:pt>
                <c:pt idx="41">
                  <c:v>7</c:v>
                </c:pt>
                <c:pt idx="42">
                  <c:v>5</c:v>
                </c:pt>
                <c:pt idx="43">
                  <c:v>14</c:v>
                </c:pt>
                <c:pt idx="44">
                  <c:v>4</c:v>
                </c:pt>
                <c:pt idx="45">
                  <c:v>9</c:v>
                </c:pt>
                <c:pt idx="46">
                  <c:v>63</c:v>
                </c:pt>
                <c:pt idx="47">
                  <c:v>3</c:v>
                </c:pt>
                <c:pt idx="48">
                  <c:v>5</c:v>
                </c:pt>
                <c:pt idx="49">
                  <c:v>13</c:v>
                </c:pt>
                <c:pt idx="50">
                  <c:v>31</c:v>
                </c:pt>
                <c:pt idx="51">
                  <c:v>75</c:v>
                </c:pt>
              </c:numCache>
            </c:numRef>
          </c:val>
          <c:smooth val="0"/>
          <c:extLst>
            <c:ext xmlns:c16="http://schemas.microsoft.com/office/drawing/2014/chart" uri="{C3380CC4-5D6E-409C-BE32-E72D297353CC}">
              <c16:uniqueId val="{00000001-57A3-41CC-91AF-E3F8F8C54393}"/>
            </c:ext>
          </c:extLst>
        </c:ser>
        <c:ser>
          <c:idx val="1"/>
          <c:order val="1"/>
          <c:tx>
            <c:strRef>
              <c:f>ETA!$A$65</c:f>
              <c:strCache>
                <c:ptCount val="1"/>
                <c:pt idx="0">
                  <c:v>2019</c:v>
                </c:pt>
              </c:strCache>
            </c:strRef>
          </c:tx>
          <c:spPr>
            <a:ln w="28575">
              <a:solidFill>
                <a:srgbClr val="00B05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ETA!$B$65:$BA$65</c:f>
              <c:numCache>
                <c:formatCode>General</c:formatCode>
                <c:ptCount val="52"/>
                <c:pt idx="0">
                  <c:v>8</c:v>
                </c:pt>
                <c:pt idx="1">
                  <c:v>55</c:v>
                </c:pt>
                <c:pt idx="2">
                  <c:v>111</c:v>
                </c:pt>
                <c:pt idx="3">
                  <c:v>21</c:v>
                </c:pt>
                <c:pt idx="4">
                  <c:v>48</c:v>
                </c:pt>
                <c:pt idx="5">
                  <c:v>11</c:v>
                </c:pt>
                <c:pt idx="6">
                  <c:v>8</c:v>
                </c:pt>
                <c:pt idx="7">
                  <c:v>174</c:v>
                </c:pt>
                <c:pt idx="8">
                  <c:v>53</c:v>
                </c:pt>
                <c:pt idx="9">
                  <c:v>37</c:v>
                </c:pt>
                <c:pt idx="10">
                  <c:v>95</c:v>
                </c:pt>
                <c:pt idx="11">
                  <c:v>16</c:v>
                </c:pt>
                <c:pt idx="12">
                  <c:v>42</c:v>
                </c:pt>
                <c:pt idx="13">
                  <c:v>5</c:v>
                </c:pt>
                <c:pt idx="14">
                  <c:v>136</c:v>
                </c:pt>
                <c:pt idx="15">
                  <c:v>7</c:v>
                </c:pt>
                <c:pt idx="16">
                  <c:v>28</c:v>
                </c:pt>
                <c:pt idx="17">
                  <c:v>26</c:v>
                </c:pt>
                <c:pt idx="18">
                  <c:v>3</c:v>
                </c:pt>
                <c:pt idx="19">
                  <c:v>21</c:v>
                </c:pt>
                <c:pt idx="20">
                  <c:v>86</c:v>
                </c:pt>
                <c:pt idx="21">
                  <c:v>4</c:v>
                </c:pt>
                <c:pt idx="22">
                  <c:v>6</c:v>
                </c:pt>
                <c:pt idx="23">
                  <c:v>5</c:v>
                </c:pt>
                <c:pt idx="24">
                  <c:v>6</c:v>
                </c:pt>
                <c:pt idx="25">
                  <c:v>7</c:v>
                </c:pt>
                <c:pt idx="26">
                  <c:v>9</c:v>
                </c:pt>
                <c:pt idx="27">
                  <c:v>89</c:v>
                </c:pt>
                <c:pt idx="28">
                  <c:v>10</c:v>
                </c:pt>
                <c:pt idx="29">
                  <c:v>32</c:v>
                </c:pt>
                <c:pt idx="30">
                  <c:v>8</c:v>
                </c:pt>
                <c:pt idx="31">
                  <c:v>12</c:v>
                </c:pt>
                <c:pt idx="32">
                  <c:v>18</c:v>
                </c:pt>
                <c:pt idx="33">
                  <c:v>26</c:v>
                </c:pt>
                <c:pt idx="34">
                  <c:v>74</c:v>
                </c:pt>
                <c:pt idx="35">
                  <c:v>98</c:v>
                </c:pt>
                <c:pt idx="36">
                  <c:v>17</c:v>
                </c:pt>
                <c:pt idx="37">
                  <c:v>24</c:v>
                </c:pt>
                <c:pt idx="38">
                  <c:v>15</c:v>
                </c:pt>
                <c:pt idx="39">
                  <c:v>9</c:v>
                </c:pt>
                <c:pt idx="40">
                  <c:v>58</c:v>
                </c:pt>
                <c:pt idx="41">
                  <c:v>10</c:v>
                </c:pt>
                <c:pt idx="42">
                  <c:v>7</c:v>
                </c:pt>
                <c:pt idx="43">
                  <c:v>5</c:v>
                </c:pt>
                <c:pt idx="44">
                  <c:v>1</c:v>
                </c:pt>
                <c:pt idx="45">
                  <c:v>10</c:v>
                </c:pt>
                <c:pt idx="46">
                  <c:v>7</c:v>
                </c:pt>
                <c:pt idx="47">
                  <c:v>59</c:v>
                </c:pt>
                <c:pt idx="48">
                  <c:v>9</c:v>
                </c:pt>
                <c:pt idx="49">
                  <c:v>11</c:v>
                </c:pt>
                <c:pt idx="50">
                  <c:v>217</c:v>
                </c:pt>
                <c:pt idx="51">
                  <c:v>9</c:v>
                </c:pt>
              </c:numCache>
            </c:numRef>
          </c:val>
          <c:smooth val="0"/>
          <c:extLst>
            <c:ext xmlns:c16="http://schemas.microsoft.com/office/drawing/2014/chart" uri="{C3380CC4-5D6E-409C-BE32-E72D297353CC}">
              <c16:uniqueId val="{00000002-57A3-41CC-91AF-E3F8F8C54393}"/>
            </c:ext>
          </c:extLst>
        </c:ser>
        <c:ser>
          <c:idx val="3"/>
          <c:order val="3"/>
          <c:tx>
            <c:strRef>
              <c:f>ETA!$A$62</c:f>
              <c:strCache>
                <c:ptCount val="1"/>
                <c:pt idx="0">
                  <c:v>2016</c:v>
                </c:pt>
              </c:strCache>
            </c:strRef>
          </c:tx>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ETA!$B$62:$BA$62</c:f>
              <c:numCache>
                <c:formatCode>General</c:formatCode>
                <c:ptCount val="52"/>
                <c:pt idx="0">
                  <c:v>10</c:v>
                </c:pt>
                <c:pt idx="1">
                  <c:v>24</c:v>
                </c:pt>
                <c:pt idx="2">
                  <c:v>8</c:v>
                </c:pt>
                <c:pt idx="3">
                  <c:v>14</c:v>
                </c:pt>
                <c:pt idx="4">
                  <c:v>11</c:v>
                </c:pt>
                <c:pt idx="5">
                  <c:v>457</c:v>
                </c:pt>
                <c:pt idx="6">
                  <c:v>153</c:v>
                </c:pt>
                <c:pt idx="7">
                  <c:v>10</c:v>
                </c:pt>
                <c:pt idx="8">
                  <c:v>25</c:v>
                </c:pt>
                <c:pt idx="9">
                  <c:v>12</c:v>
                </c:pt>
                <c:pt idx="10">
                  <c:v>10</c:v>
                </c:pt>
                <c:pt idx="11">
                  <c:v>8</c:v>
                </c:pt>
                <c:pt idx="12">
                  <c:v>9</c:v>
                </c:pt>
                <c:pt idx="13">
                  <c:v>40</c:v>
                </c:pt>
                <c:pt idx="14">
                  <c:v>20</c:v>
                </c:pt>
                <c:pt idx="15">
                  <c:v>7</c:v>
                </c:pt>
                <c:pt idx="16">
                  <c:v>9</c:v>
                </c:pt>
                <c:pt idx="17">
                  <c:v>11</c:v>
                </c:pt>
                <c:pt idx="18">
                  <c:v>14</c:v>
                </c:pt>
                <c:pt idx="19">
                  <c:v>96</c:v>
                </c:pt>
                <c:pt idx="20">
                  <c:v>7</c:v>
                </c:pt>
                <c:pt idx="21">
                  <c:v>7</c:v>
                </c:pt>
                <c:pt idx="22">
                  <c:v>5</c:v>
                </c:pt>
                <c:pt idx="23">
                  <c:v>12</c:v>
                </c:pt>
                <c:pt idx="24">
                  <c:v>9</c:v>
                </c:pt>
                <c:pt idx="25">
                  <c:v>13</c:v>
                </c:pt>
                <c:pt idx="26">
                  <c:v>28</c:v>
                </c:pt>
                <c:pt idx="27">
                  <c:v>11</c:v>
                </c:pt>
                <c:pt idx="28">
                  <c:v>52</c:v>
                </c:pt>
                <c:pt idx="29">
                  <c:v>20</c:v>
                </c:pt>
                <c:pt idx="30">
                  <c:v>13</c:v>
                </c:pt>
                <c:pt idx="31">
                  <c:v>7</c:v>
                </c:pt>
                <c:pt idx="32">
                  <c:v>36</c:v>
                </c:pt>
                <c:pt idx="33">
                  <c:v>11</c:v>
                </c:pt>
                <c:pt idx="34">
                  <c:v>37</c:v>
                </c:pt>
                <c:pt idx="35">
                  <c:v>17</c:v>
                </c:pt>
                <c:pt idx="36">
                  <c:v>9</c:v>
                </c:pt>
                <c:pt idx="37">
                  <c:v>9</c:v>
                </c:pt>
                <c:pt idx="38">
                  <c:v>13</c:v>
                </c:pt>
                <c:pt idx="39">
                  <c:v>17</c:v>
                </c:pt>
                <c:pt idx="40">
                  <c:v>10</c:v>
                </c:pt>
                <c:pt idx="41">
                  <c:v>11</c:v>
                </c:pt>
                <c:pt idx="42">
                  <c:v>9</c:v>
                </c:pt>
                <c:pt idx="43">
                  <c:v>6</c:v>
                </c:pt>
                <c:pt idx="44">
                  <c:v>6</c:v>
                </c:pt>
                <c:pt idx="45">
                  <c:v>5</c:v>
                </c:pt>
                <c:pt idx="46">
                  <c:v>6</c:v>
                </c:pt>
                <c:pt idx="47">
                  <c:v>68</c:v>
                </c:pt>
                <c:pt idx="48">
                  <c:v>13</c:v>
                </c:pt>
                <c:pt idx="49">
                  <c:v>114</c:v>
                </c:pt>
                <c:pt idx="50">
                  <c:v>12</c:v>
                </c:pt>
                <c:pt idx="51">
                  <c:v>16</c:v>
                </c:pt>
              </c:numCache>
            </c:numRef>
          </c:val>
          <c:smooth val="0"/>
          <c:extLst>
            <c:ext xmlns:c16="http://schemas.microsoft.com/office/drawing/2014/chart" uri="{C3380CC4-5D6E-409C-BE32-E72D297353CC}">
              <c16:uniqueId val="{00000003-57A3-41CC-91AF-E3F8F8C54393}"/>
            </c:ext>
          </c:extLst>
        </c:ser>
        <c:ser>
          <c:idx val="4"/>
          <c:order val="4"/>
          <c:tx>
            <c:strRef>
              <c:f>ETA!$A$63</c:f>
              <c:strCache>
                <c:ptCount val="1"/>
                <c:pt idx="0">
                  <c:v>2017</c:v>
                </c:pt>
              </c:strCache>
            </c:strRef>
          </c:tx>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ETA!$B$63:$BA$63</c:f>
              <c:numCache>
                <c:formatCode>General</c:formatCode>
                <c:ptCount val="52"/>
                <c:pt idx="0">
                  <c:v>13</c:v>
                </c:pt>
                <c:pt idx="1">
                  <c:v>6</c:v>
                </c:pt>
                <c:pt idx="2">
                  <c:v>7</c:v>
                </c:pt>
                <c:pt idx="3">
                  <c:v>7</c:v>
                </c:pt>
                <c:pt idx="4">
                  <c:v>5</c:v>
                </c:pt>
                <c:pt idx="5">
                  <c:v>11</c:v>
                </c:pt>
                <c:pt idx="6">
                  <c:v>6</c:v>
                </c:pt>
                <c:pt idx="7">
                  <c:v>15</c:v>
                </c:pt>
                <c:pt idx="8">
                  <c:v>51</c:v>
                </c:pt>
                <c:pt idx="9">
                  <c:v>17</c:v>
                </c:pt>
                <c:pt idx="10">
                  <c:v>11</c:v>
                </c:pt>
                <c:pt idx="11">
                  <c:v>2</c:v>
                </c:pt>
                <c:pt idx="12">
                  <c:v>10</c:v>
                </c:pt>
                <c:pt idx="13">
                  <c:v>7</c:v>
                </c:pt>
                <c:pt idx="14">
                  <c:v>11</c:v>
                </c:pt>
                <c:pt idx="15">
                  <c:v>43</c:v>
                </c:pt>
                <c:pt idx="16">
                  <c:v>15</c:v>
                </c:pt>
                <c:pt idx="17">
                  <c:v>16</c:v>
                </c:pt>
                <c:pt idx="18">
                  <c:v>12</c:v>
                </c:pt>
                <c:pt idx="19">
                  <c:v>180</c:v>
                </c:pt>
                <c:pt idx="20">
                  <c:v>4</c:v>
                </c:pt>
                <c:pt idx="21">
                  <c:v>9</c:v>
                </c:pt>
                <c:pt idx="22">
                  <c:v>9</c:v>
                </c:pt>
                <c:pt idx="23">
                  <c:v>120</c:v>
                </c:pt>
                <c:pt idx="24">
                  <c:v>23</c:v>
                </c:pt>
                <c:pt idx="25">
                  <c:v>157</c:v>
                </c:pt>
                <c:pt idx="26">
                  <c:v>26</c:v>
                </c:pt>
                <c:pt idx="27">
                  <c:v>5</c:v>
                </c:pt>
                <c:pt idx="28">
                  <c:v>10</c:v>
                </c:pt>
                <c:pt idx="29">
                  <c:v>10</c:v>
                </c:pt>
                <c:pt idx="30">
                  <c:v>46</c:v>
                </c:pt>
                <c:pt idx="31">
                  <c:v>59</c:v>
                </c:pt>
                <c:pt idx="32">
                  <c:v>12</c:v>
                </c:pt>
                <c:pt idx="33">
                  <c:v>5</c:v>
                </c:pt>
                <c:pt idx="34">
                  <c:v>8</c:v>
                </c:pt>
                <c:pt idx="35">
                  <c:v>19</c:v>
                </c:pt>
                <c:pt idx="36">
                  <c:v>8</c:v>
                </c:pt>
                <c:pt idx="37">
                  <c:v>14</c:v>
                </c:pt>
                <c:pt idx="38">
                  <c:v>8</c:v>
                </c:pt>
                <c:pt idx="39">
                  <c:v>31</c:v>
                </c:pt>
                <c:pt idx="40">
                  <c:v>13</c:v>
                </c:pt>
                <c:pt idx="41">
                  <c:v>7</c:v>
                </c:pt>
                <c:pt idx="42">
                  <c:v>14</c:v>
                </c:pt>
                <c:pt idx="43">
                  <c:v>10</c:v>
                </c:pt>
                <c:pt idx="44">
                  <c:v>26</c:v>
                </c:pt>
                <c:pt idx="45">
                  <c:v>14</c:v>
                </c:pt>
                <c:pt idx="46">
                  <c:v>5</c:v>
                </c:pt>
                <c:pt idx="47">
                  <c:v>15</c:v>
                </c:pt>
                <c:pt idx="48">
                  <c:v>47</c:v>
                </c:pt>
                <c:pt idx="49">
                  <c:v>90</c:v>
                </c:pt>
                <c:pt idx="50">
                  <c:v>14</c:v>
                </c:pt>
                <c:pt idx="51">
                  <c:v>11</c:v>
                </c:pt>
              </c:numCache>
            </c:numRef>
          </c:val>
          <c:smooth val="0"/>
          <c:extLst>
            <c:ext xmlns:c16="http://schemas.microsoft.com/office/drawing/2014/chart" uri="{C3380CC4-5D6E-409C-BE32-E72D297353CC}">
              <c16:uniqueId val="{00000004-57A3-41CC-91AF-E3F8F8C54393}"/>
            </c:ext>
          </c:extLst>
        </c:ser>
        <c:dLbls>
          <c:showLegendKey val="0"/>
          <c:showVal val="0"/>
          <c:showCatName val="0"/>
          <c:showSerName val="0"/>
          <c:showPercent val="0"/>
          <c:showBubbleSize val="0"/>
        </c:dLbls>
        <c:marker val="1"/>
        <c:smooth val="0"/>
        <c:axId val="580464152"/>
        <c:axId val="580470816"/>
      </c:lineChart>
      <c:catAx>
        <c:axId val="580464152"/>
        <c:scaling>
          <c:orientation val="minMax"/>
        </c:scaling>
        <c:delete val="0"/>
        <c:axPos val="b"/>
        <c:title>
          <c:tx>
            <c:rich>
              <a:bodyPr/>
              <a:lstStyle/>
              <a:p>
                <a:pPr>
                  <a:defRPr sz="700" baseline="0"/>
                </a:pPr>
                <a:r>
                  <a:rPr lang="en-US" sz="700" baseline="0" dirty="0" err="1"/>
                  <a:t>Semana</a:t>
                </a:r>
                <a:r>
                  <a:rPr lang="en-US" sz="700" baseline="0" dirty="0"/>
                  <a:t> </a:t>
                </a:r>
                <a:r>
                  <a:rPr lang="en-US" sz="700" baseline="0" dirty="0" err="1"/>
                  <a:t>Epidemiológica</a:t>
                </a:r>
                <a:endParaRPr lang="en-US" sz="700" baseline="0" dirty="0"/>
              </a:p>
            </c:rich>
          </c:tx>
          <c:layout>
            <c:manualLayout>
              <c:xMode val="edge"/>
              <c:yMode val="edge"/>
              <c:x val="0.43773098187297393"/>
              <c:y val="0.90960349021689801"/>
            </c:manualLayout>
          </c:layout>
          <c:overlay val="0"/>
        </c:title>
        <c:majorTickMark val="out"/>
        <c:minorTickMark val="none"/>
        <c:tickLblPos val="nextTo"/>
        <c:txPr>
          <a:bodyPr/>
          <a:lstStyle/>
          <a:p>
            <a:pPr>
              <a:defRPr sz="700" baseline="0"/>
            </a:pPr>
            <a:endParaRPr lang="en-US"/>
          </a:p>
        </c:txPr>
        <c:crossAx val="580470816"/>
        <c:crosses val="autoZero"/>
        <c:auto val="1"/>
        <c:lblAlgn val="ctr"/>
        <c:lblOffset val="100"/>
        <c:noMultiLvlLbl val="0"/>
      </c:catAx>
      <c:valAx>
        <c:axId val="580470816"/>
        <c:scaling>
          <c:orientation val="minMax"/>
          <c:max val="1500"/>
          <c:min val="0"/>
        </c:scaling>
        <c:delete val="0"/>
        <c:axPos val="l"/>
        <c:title>
          <c:tx>
            <c:rich>
              <a:bodyPr rot="-5400000" vert="horz"/>
              <a:lstStyle/>
              <a:p>
                <a:pPr>
                  <a:defRPr/>
                </a:pPr>
                <a:r>
                  <a:rPr lang="en-US" dirty="0" err="1"/>
                  <a:t>Casos</a:t>
                </a:r>
                <a:endParaRPr lang="en-US" dirty="0"/>
              </a:p>
            </c:rich>
          </c:tx>
          <c:layout/>
          <c:overlay val="0"/>
        </c:title>
        <c:numFmt formatCode="General" sourceLinked="1"/>
        <c:majorTickMark val="out"/>
        <c:minorTickMark val="none"/>
        <c:tickLblPos val="nextTo"/>
        <c:txPr>
          <a:bodyPr/>
          <a:lstStyle/>
          <a:p>
            <a:pPr>
              <a:defRPr sz="700" baseline="0"/>
            </a:pPr>
            <a:endParaRPr lang="en-US"/>
          </a:p>
        </c:txPr>
        <c:crossAx val="580464152"/>
        <c:crosses val="autoZero"/>
        <c:crossBetween val="between"/>
        <c:majorUnit val="200"/>
        <c:minorUnit val="10"/>
      </c:valAx>
    </c:plotArea>
    <c:legend>
      <c:legendPos val="t"/>
      <c:layout/>
      <c:overlay val="0"/>
      <c:txPr>
        <a:bodyPr/>
        <a:lstStyle/>
        <a:p>
          <a:pPr>
            <a:defRPr sz="12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'octubre 2020'!$AD$9</c:f>
              <c:strCache>
                <c:ptCount val="1"/>
                <c:pt idx="0">
                  <c:v>2020</c:v>
                </c:pt>
              </c:strCache>
            </c:strRef>
          </c:tx>
          <c:spPr>
            <a:solidFill>
              <a:srgbClr val="00B0F0"/>
            </a:solidFill>
            <a:ln>
              <a:solidFill>
                <a:schemeClr val="tx1"/>
              </a:solidFill>
            </a:ln>
          </c:spPr>
          <c:invertIfNegative val="0"/>
          <c:cat>
            <c:numRef>
              <c:f>'octubre 2020'!$AB$10:$AB$63</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'octubre 2020'!$AD$10:$AD$63</c:f>
              <c:numCache>
                <c:formatCode>General</c:formatCode>
                <c:ptCount val="54"/>
                <c:pt idx="0">
                  <c:v>9</c:v>
                </c:pt>
                <c:pt idx="1">
                  <c:v>14</c:v>
                </c:pt>
                <c:pt idx="2">
                  <c:v>17</c:v>
                </c:pt>
                <c:pt idx="3">
                  <c:v>7</c:v>
                </c:pt>
                <c:pt idx="4">
                  <c:v>6</c:v>
                </c:pt>
                <c:pt idx="5">
                  <c:v>7</c:v>
                </c:pt>
                <c:pt idx="6">
                  <c:v>8</c:v>
                </c:pt>
                <c:pt idx="7">
                  <c:v>12</c:v>
                </c:pt>
                <c:pt idx="8">
                  <c:v>4</c:v>
                </c:pt>
                <c:pt idx="9">
                  <c:v>4</c:v>
                </c:pt>
                <c:pt idx="10">
                  <c:v>8</c:v>
                </c:pt>
                <c:pt idx="11">
                  <c:v>12</c:v>
                </c:pt>
                <c:pt idx="12">
                  <c:v>2</c:v>
                </c:pt>
                <c:pt idx="13">
                  <c:v>5</c:v>
                </c:pt>
                <c:pt idx="14">
                  <c:v>7</c:v>
                </c:pt>
                <c:pt idx="15">
                  <c:v>4</c:v>
                </c:pt>
                <c:pt idx="16">
                  <c:v>3</c:v>
                </c:pt>
                <c:pt idx="17">
                  <c:v>6</c:v>
                </c:pt>
                <c:pt idx="18">
                  <c:v>10</c:v>
                </c:pt>
                <c:pt idx="19">
                  <c:v>3</c:v>
                </c:pt>
                <c:pt idx="20">
                  <c:v>4</c:v>
                </c:pt>
                <c:pt idx="21">
                  <c:v>7</c:v>
                </c:pt>
                <c:pt idx="22">
                  <c:v>5</c:v>
                </c:pt>
                <c:pt idx="23">
                  <c:v>5</c:v>
                </c:pt>
                <c:pt idx="24">
                  <c:v>9</c:v>
                </c:pt>
                <c:pt idx="25">
                  <c:v>3</c:v>
                </c:pt>
                <c:pt idx="26">
                  <c:v>8</c:v>
                </c:pt>
                <c:pt idx="27">
                  <c:v>8</c:v>
                </c:pt>
                <c:pt idx="28">
                  <c:v>4</c:v>
                </c:pt>
                <c:pt idx="29">
                  <c:v>7</c:v>
                </c:pt>
                <c:pt idx="30">
                  <c:v>9</c:v>
                </c:pt>
                <c:pt idx="31">
                  <c:v>7</c:v>
                </c:pt>
                <c:pt idx="32">
                  <c:v>5</c:v>
                </c:pt>
                <c:pt idx="33">
                  <c:v>4</c:v>
                </c:pt>
                <c:pt idx="34">
                  <c:v>2</c:v>
                </c:pt>
                <c:pt idx="35">
                  <c:v>9</c:v>
                </c:pt>
                <c:pt idx="36">
                  <c:v>5</c:v>
                </c:pt>
                <c:pt idx="37">
                  <c:v>5</c:v>
                </c:pt>
                <c:pt idx="38">
                  <c:v>2</c:v>
                </c:pt>
                <c:pt idx="39">
                  <c:v>7</c:v>
                </c:pt>
                <c:pt idx="40">
                  <c:v>9</c:v>
                </c:pt>
                <c:pt idx="41">
                  <c:v>3</c:v>
                </c:pt>
                <c:pt idx="42">
                  <c:v>2</c:v>
                </c:pt>
                <c:pt idx="43">
                  <c:v>2</c:v>
                </c:pt>
              </c:numCache>
            </c:numRef>
          </c:val>
          <c:extLst>
            <c:ext xmlns:c16="http://schemas.microsoft.com/office/drawing/2014/chart" uri="{C3380CC4-5D6E-409C-BE32-E72D297353CC}">
              <c16:uniqueId val="{00000000-280F-4BAF-A83C-6439DEF566F4}"/>
            </c:ext>
          </c:extLst>
        </c:ser>
        <c:dLbls>
          <c:showLegendKey val="0"/>
          <c:showVal val="0"/>
          <c:showCatName val="0"/>
          <c:showSerName val="0"/>
          <c:showPercent val="0"/>
          <c:showBubbleSize val="0"/>
        </c:dLbls>
        <c:gapWidth val="48"/>
        <c:axId val="70194688"/>
        <c:axId val="70196608"/>
      </c:barChart>
      <c:lineChart>
        <c:grouping val="standard"/>
        <c:varyColors val="0"/>
        <c:ser>
          <c:idx val="0"/>
          <c:order val="0"/>
          <c:tx>
            <c:strRef>
              <c:f>'octubre 2020'!$AC$9</c:f>
              <c:strCache>
                <c:ptCount val="1"/>
                <c:pt idx="0">
                  <c:v>2019</c:v>
                </c:pt>
              </c:strCache>
            </c:strRef>
          </c:tx>
          <c:spPr>
            <a:ln w="28575">
              <a:solidFill>
                <a:srgbClr val="92D050"/>
              </a:solidFill>
            </a:ln>
          </c:spPr>
          <c:marker>
            <c:symbol val="none"/>
          </c:marker>
          <c:cat>
            <c:numRef>
              <c:f>'octubre 2020'!$AB$10:$AB$63</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'octubre 2020'!$AC$10:$AC$63</c:f>
              <c:numCache>
                <c:formatCode>General</c:formatCode>
                <c:ptCount val="54"/>
                <c:pt idx="0">
                  <c:v>3</c:v>
                </c:pt>
                <c:pt idx="1">
                  <c:v>2</c:v>
                </c:pt>
                <c:pt idx="2">
                  <c:v>3</c:v>
                </c:pt>
                <c:pt idx="3">
                  <c:v>8</c:v>
                </c:pt>
                <c:pt idx="4">
                  <c:v>8</c:v>
                </c:pt>
                <c:pt idx="5">
                  <c:v>9</c:v>
                </c:pt>
                <c:pt idx="6">
                  <c:v>4</c:v>
                </c:pt>
                <c:pt idx="7">
                  <c:v>11</c:v>
                </c:pt>
                <c:pt idx="8">
                  <c:v>12</c:v>
                </c:pt>
                <c:pt idx="9">
                  <c:v>16</c:v>
                </c:pt>
                <c:pt idx="10">
                  <c:v>15</c:v>
                </c:pt>
                <c:pt idx="11">
                  <c:v>6</c:v>
                </c:pt>
                <c:pt idx="12">
                  <c:v>7</c:v>
                </c:pt>
                <c:pt idx="13">
                  <c:v>8</c:v>
                </c:pt>
                <c:pt idx="14">
                  <c:v>7</c:v>
                </c:pt>
                <c:pt idx="15">
                  <c:v>5</c:v>
                </c:pt>
                <c:pt idx="16">
                  <c:v>6</c:v>
                </c:pt>
                <c:pt idx="17">
                  <c:v>5</c:v>
                </c:pt>
                <c:pt idx="18">
                  <c:v>11</c:v>
                </c:pt>
                <c:pt idx="19">
                  <c:v>10</c:v>
                </c:pt>
                <c:pt idx="20">
                  <c:v>11</c:v>
                </c:pt>
                <c:pt idx="21">
                  <c:v>5</c:v>
                </c:pt>
                <c:pt idx="22">
                  <c:v>12</c:v>
                </c:pt>
                <c:pt idx="23">
                  <c:v>4</c:v>
                </c:pt>
                <c:pt idx="24">
                  <c:v>4</c:v>
                </c:pt>
                <c:pt idx="25">
                  <c:v>5</c:v>
                </c:pt>
                <c:pt idx="26">
                  <c:v>6</c:v>
                </c:pt>
                <c:pt idx="27">
                  <c:v>6</c:v>
                </c:pt>
                <c:pt idx="28">
                  <c:v>8</c:v>
                </c:pt>
                <c:pt idx="29">
                  <c:v>6</c:v>
                </c:pt>
                <c:pt idx="30">
                  <c:v>5</c:v>
                </c:pt>
                <c:pt idx="31">
                  <c:v>3</c:v>
                </c:pt>
                <c:pt idx="32">
                  <c:v>9</c:v>
                </c:pt>
                <c:pt idx="33">
                  <c:v>11</c:v>
                </c:pt>
                <c:pt idx="34">
                  <c:v>3</c:v>
                </c:pt>
                <c:pt idx="35">
                  <c:v>3</c:v>
                </c:pt>
                <c:pt idx="36">
                  <c:v>13</c:v>
                </c:pt>
                <c:pt idx="37">
                  <c:v>5</c:v>
                </c:pt>
                <c:pt idx="38">
                  <c:v>8</c:v>
                </c:pt>
                <c:pt idx="39">
                  <c:v>5</c:v>
                </c:pt>
                <c:pt idx="40">
                  <c:v>7</c:v>
                </c:pt>
                <c:pt idx="41">
                  <c:v>10</c:v>
                </c:pt>
                <c:pt idx="42">
                  <c:v>7</c:v>
                </c:pt>
                <c:pt idx="43">
                  <c:v>8</c:v>
                </c:pt>
                <c:pt idx="44">
                  <c:v>5</c:v>
                </c:pt>
                <c:pt idx="45">
                  <c:v>6</c:v>
                </c:pt>
                <c:pt idx="46">
                  <c:v>7</c:v>
                </c:pt>
                <c:pt idx="47">
                  <c:v>1</c:v>
                </c:pt>
                <c:pt idx="48">
                  <c:v>15</c:v>
                </c:pt>
                <c:pt idx="49">
                  <c:v>4</c:v>
                </c:pt>
                <c:pt idx="50">
                  <c:v>7</c:v>
                </c:pt>
                <c:pt idx="51">
                  <c:v>10</c:v>
                </c:pt>
              </c:numCache>
            </c:numRef>
          </c:val>
          <c:smooth val="0"/>
          <c:extLst>
            <c:ext xmlns:c16="http://schemas.microsoft.com/office/drawing/2014/chart" uri="{C3380CC4-5D6E-409C-BE32-E72D297353CC}">
              <c16:uniqueId val="{00000001-280F-4BAF-A83C-6439DEF566F4}"/>
            </c:ext>
          </c:extLst>
        </c:ser>
        <c:dLbls>
          <c:showLegendKey val="0"/>
          <c:showVal val="0"/>
          <c:showCatName val="0"/>
          <c:showSerName val="0"/>
          <c:showPercent val="0"/>
          <c:showBubbleSize val="0"/>
        </c:dLbls>
        <c:marker val="1"/>
        <c:smooth val="0"/>
        <c:axId val="70194688"/>
        <c:axId val="70196608"/>
      </c:lineChart>
      <c:catAx>
        <c:axId val="70194688"/>
        <c:scaling>
          <c:orientation val="minMax"/>
        </c:scaling>
        <c:delete val="0"/>
        <c:axPos val="b"/>
        <c:title>
          <c:tx>
            <c:rich>
              <a:bodyPr/>
              <a:lstStyle/>
              <a:p>
                <a:pPr>
                  <a:defRPr/>
                </a:pPr>
                <a:r>
                  <a:rPr lang="en-US"/>
                  <a:t>semana epidemiológica</a:t>
                </a:r>
              </a:p>
            </c:rich>
          </c:tx>
          <c:layout/>
          <c:overlay val="0"/>
        </c:title>
        <c:numFmt formatCode="General" sourceLinked="1"/>
        <c:majorTickMark val="out"/>
        <c:minorTickMark val="none"/>
        <c:tickLblPos val="nextTo"/>
        <c:txPr>
          <a:bodyPr/>
          <a:lstStyle/>
          <a:p>
            <a:pPr>
              <a:defRPr sz="700"/>
            </a:pPr>
            <a:endParaRPr lang="en-US"/>
          </a:p>
        </c:txPr>
        <c:crossAx val="70196608"/>
        <c:crosses val="autoZero"/>
        <c:auto val="1"/>
        <c:lblAlgn val="ctr"/>
        <c:lblOffset val="100"/>
        <c:noMultiLvlLbl val="0"/>
      </c:catAx>
      <c:valAx>
        <c:axId val="70196608"/>
        <c:scaling>
          <c:orientation val="minMax"/>
        </c:scaling>
        <c:delete val="0"/>
        <c:axPos val="l"/>
        <c:title>
          <c:tx>
            <c:rich>
              <a:bodyPr rot="-5400000" vert="horz"/>
              <a:lstStyle/>
              <a:p>
                <a:pPr>
                  <a:defRPr/>
                </a:pPr>
                <a:r>
                  <a:rPr lang="en-US"/>
                  <a:t>Número de casos de ISQ</a:t>
                </a:r>
              </a:p>
            </c:rich>
          </c:tx>
          <c:layout>
            <c:manualLayout>
              <c:xMode val="edge"/>
              <c:yMode val="edge"/>
              <c:x val="2.088645743479766E-2"/>
              <c:y val="0.18108960338291047"/>
            </c:manualLayout>
          </c:layout>
          <c:overlay val="0"/>
        </c:title>
        <c:numFmt formatCode="General" sourceLinked="1"/>
        <c:majorTickMark val="out"/>
        <c:minorTickMark val="none"/>
        <c:tickLblPos val="nextTo"/>
        <c:crossAx val="70194688"/>
        <c:crosses val="autoZero"/>
        <c:crossBetween val="between"/>
      </c:valAx>
    </c:plotArea>
    <c:legend>
      <c:legendPos val="r"/>
      <c:layout/>
      <c:overlay val="0"/>
    </c:legend>
    <c:plotVisOnly val="1"/>
    <c:dispBlanksAs val="gap"/>
    <c:showDLblsOverMax val="0"/>
  </c:chart>
  <c:spPr>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sz="1000" dirty="0" err="1"/>
              <a:t>Proporción</a:t>
            </a:r>
            <a:r>
              <a:rPr lang="en-US" sz="1000" dirty="0"/>
              <a:t> de </a:t>
            </a:r>
            <a:r>
              <a:rPr lang="en-US" sz="1000" dirty="0" err="1"/>
              <a:t>casos</a:t>
            </a:r>
            <a:r>
              <a:rPr lang="en-US" sz="1000" dirty="0"/>
              <a:t> </a:t>
            </a:r>
            <a:r>
              <a:rPr lang="en-US" sz="1000" dirty="0" err="1"/>
              <a:t>notificados</a:t>
            </a:r>
            <a:r>
              <a:rPr lang="en-US" sz="1000" baseline="0" dirty="0"/>
              <a:t> </a:t>
            </a:r>
            <a:r>
              <a:rPr lang="en-US" sz="1000" baseline="0" dirty="0" err="1"/>
              <a:t>según</a:t>
            </a:r>
            <a:r>
              <a:rPr lang="en-US" sz="1000" baseline="0" dirty="0"/>
              <a:t> </a:t>
            </a:r>
            <a:r>
              <a:rPr lang="en-US" sz="1000" baseline="0" dirty="0" err="1"/>
              <a:t>tipo</a:t>
            </a:r>
            <a:r>
              <a:rPr lang="en-US" sz="1000" baseline="0" dirty="0"/>
              <a:t> de </a:t>
            </a:r>
            <a:r>
              <a:rPr lang="en-US" sz="1000" dirty="0"/>
              <a:t>ISO </a:t>
            </a:r>
            <a:r>
              <a:rPr lang="en-US" sz="1000" dirty="0" err="1"/>
              <a:t>por</a:t>
            </a:r>
            <a:r>
              <a:rPr lang="en-US" sz="1000" baseline="0" dirty="0"/>
              <a:t> </a:t>
            </a:r>
            <a:r>
              <a:rPr lang="en-US" sz="1000" baseline="0" dirty="0" err="1"/>
              <a:t>categoría</a:t>
            </a:r>
            <a:r>
              <a:rPr lang="en-US" sz="1000" baseline="0" dirty="0"/>
              <a:t> de </a:t>
            </a:r>
            <a:r>
              <a:rPr lang="en-US" sz="1000" baseline="0" dirty="0" err="1"/>
              <a:t>infección</a:t>
            </a:r>
            <a:r>
              <a:rPr lang="en-US" sz="1000" dirty="0"/>
              <a:t> </a:t>
            </a:r>
          </a:p>
        </c:rich>
      </c:tx>
      <c:layout>
        <c:manualLayout>
          <c:xMode val="edge"/>
          <c:yMode val="edge"/>
          <c:x val="0.11916655577122806"/>
          <c:y val="2.3492213040459634E-2"/>
        </c:manualLayout>
      </c:layout>
      <c:overlay val="0"/>
    </c:title>
    <c:autoTitleDeleted val="0"/>
    <c:plotArea>
      <c:layout/>
      <c:barChart>
        <c:barDir val="bar"/>
        <c:grouping val="percentStacked"/>
        <c:varyColors val="0"/>
        <c:ser>
          <c:idx val="0"/>
          <c:order val="0"/>
          <c:tx>
            <c:strRef>
              <c:f>'octubre 2020'!$A$160</c:f>
              <c:strCache>
                <c:ptCount val="1"/>
                <c:pt idx="0">
                  <c:v>Superficial </c:v>
                </c:pt>
              </c:strCache>
            </c:strRef>
          </c:tx>
          <c:invertIfNegative val="0"/>
          <c:cat>
            <c:strRef>
              <c:f>'octubre 2020'!$B$159:$E$159</c:f>
              <c:strCache>
                <c:ptCount val="4"/>
                <c:pt idx="0">
                  <c:v>Cesárea</c:v>
                </c:pt>
                <c:pt idx="1">
                  <c:v>Herniorrafia</c:v>
                </c:pt>
                <c:pt idx="2">
                  <c:v>Revascularización miocárdica</c:v>
                </c:pt>
                <c:pt idx="3">
                  <c:v>Colecistectomía</c:v>
                </c:pt>
              </c:strCache>
            </c:strRef>
          </c:cat>
          <c:val>
            <c:numRef>
              <c:f>'octubre 2020'!$B$160:$E$160</c:f>
              <c:numCache>
                <c:formatCode>General</c:formatCode>
                <c:ptCount val="4"/>
                <c:pt idx="0">
                  <c:v>102</c:v>
                </c:pt>
                <c:pt idx="1">
                  <c:v>31</c:v>
                </c:pt>
                <c:pt idx="2">
                  <c:v>11</c:v>
                </c:pt>
                <c:pt idx="3">
                  <c:v>12</c:v>
                </c:pt>
              </c:numCache>
            </c:numRef>
          </c:val>
          <c:extLst>
            <c:ext xmlns:c16="http://schemas.microsoft.com/office/drawing/2014/chart" uri="{C3380CC4-5D6E-409C-BE32-E72D297353CC}">
              <c16:uniqueId val="{00000000-C450-4AAC-8B3C-3A4E62A2F407}"/>
            </c:ext>
          </c:extLst>
        </c:ser>
        <c:ser>
          <c:idx val="1"/>
          <c:order val="1"/>
          <c:tx>
            <c:strRef>
              <c:f>'octubre 2020'!$A$161</c:f>
              <c:strCache>
                <c:ptCount val="1"/>
                <c:pt idx="0">
                  <c:v>profunda </c:v>
                </c:pt>
              </c:strCache>
            </c:strRef>
          </c:tx>
          <c:invertIfNegative val="0"/>
          <c:cat>
            <c:strRef>
              <c:f>'octubre 2020'!$B$159:$E$159</c:f>
              <c:strCache>
                <c:ptCount val="4"/>
                <c:pt idx="0">
                  <c:v>Cesárea</c:v>
                </c:pt>
                <c:pt idx="1">
                  <c:v>Herniorrafia</c:v>
                </c:pt>
                <c:pt idx="2">
                  <c:v>Revascularización miocárdica</c:v>
                </c:pt>
                <c:pt idx="3">
                  <c:v>Colecistectomía</c:v>
                </c:pt>
              </c:strCache>
            </c:strRef>
          </c:cat>
          <c:val>
            <c:numRef>
              <c:f>'octubre 2020'!$B$161:$E$161</c:f>
              <c:numCache>
                <c:formatCode>General</c:formatCode>
                <c:ptCount val="4"/>
                <c:pt idx="0">
                  <c:v>36</c:v>
                </c:pt>
                <c:pt idx="1">
                  <c:v>16</c:v>
                </c:pt>
                <c:pt idx="2">
                  <c:v>11</c:v>
                </c:pt>
                <c:pt idx="3">
                  <c:v>2</c:v>
                </c:pt>
              </c:numCache>
            </c:numRef>
          </c:val>
          <c:extLst>
            <c:ext xmlns:c16="http://schemas.microsoft.com/office/drawing/2014/chart" uri="{C3380CC4-5D6E-409C-BE32-E72D297353CC}">
              <c16:uniqueId val="{00000001-C450-4AAC-8B3C-3A4E62A2F407}"/>
            </c:ext>
          </c:extLst>
        </c:ser>
        <c:ser>
          <c:idx val="2"/>
          <c:order val="2"/>
          <c:tx>
            <c:strRef>
              <c:f>'octubre 2020'!$A$162</c:f>
              <c:strCache>
                <c:ptCount val="1"/>
                <c:pt idx="0">
                  <c:v>organo espacio</c:v>
                </c:pt>
              </c:strCache>
            </c:strRef>
          </c:tx>
          <c:invertIfNegative val="0"/>
          <c:cat>
            <c:strRef>
              <c:f>'octubre 2020'!$B$159:$E$159</c:f>
              <c:strCache>
                <c:ptCount val="4"/>
                <c:pt idx="0">
                  <c:v>Cesárea</c:v>
                </c:pt>
                <c:pt idx="1">
                  <c:v>Herniorrafia</c:v>
                </c:pt>
                <c:pt idx="2">
                  <c:v>Revascularización miocárdica</c:v>
                </c:pt>
                <c:pt idx="3">
                  <c:v>Colecistectomía</c:v>
                </c:pt>
              </c:strCache>
            </c:strRef>
          </c:cat>
          <c:val>
            <c:numRef>
              <c:f>'octubre 2020'!$B$162:$E$162</c:f>
              <c:numCache>
                <c:formatCode>General</c:formatCode>
                <c:ptCount val="4"/>
                <c:pt idx="0">
                  <c:v>22</c:v>
                </c:pt>
                <c:pt idx="1">
                  <c:v>8</c:v>
                </c:pt>
                <c:pt idx="2">
                  <c:v>25</c:v>
                </c:pt>
                <c:pt idx="3">
                  <c:v>17</c:v>
                </c:pt>
              </c:numCache>
            </c:numRef>
          </c:val>
          <c:extLst>
            <c:ext xmlns:c16="http://schemas.microsoft.com/office/drawing/2014/chart" uri="{C3380CC4-5D6E-409C-BE32-E72D297353CC}">
              <c16:uniqueId val="{00000002-C450-4AAC-8B3C-3A4E62A2F407}"/>
            </c:ext>
          </c:extLst>
        </c:ser>
        <c:dLbls>
          <c:showLegendKey val="0"/>
          <c:showVal val="0"/>
          <c:showCatName val="0"/>
          <c:showSerName val="0"/>
          <c:showPercent val="0"/>
          <c:showBubbleSize val="0"/>
        </c:dLbls>
        <c:gapWidth val="75"/>
        <c:overlap val="100"/>
        <c:axId val="70315008"/>
        <c:axId val="146604800"/>
      </c:barChart>
      <c:catAx>
        <c:axId val="70315008"/>
        <c:scaling>
          <c:orientation val="minMax"/>
        </c:scaling>
        <c:delete val="0"/>
        <c:axPos val="l"/>
        <c:numFmt formatCode="General" sourceLinked="0"/>
        <c:majorTickMark val="none"/>
        <c:minorTickMark val="none"/>
        <c:tickLblPos val="nextTo"/>
        <c:txPr>
          <a:bodyPr/>
          <a:lstStyle/>
          <a:p>
            <a:pPr>
              <a:defRPr sz="700"/>
            </a:pPr>
            <a:endParaRPr lang="en-US"/>
          </a:p>
        </c:txPr>
        <c:crossAx val="146604800"/>
        <c:crosses val="autoZero"/>
        <c:auto val="1"/>
        <c:lblAlgn val="ctr"/>
        <c:lblOffset val="100"/>
        <c:noMultiLvlLbl val="0"/>
      </c:catAx>
      <c:valAx>
        <c:axId val="146604800"/>
        <c:scaling>
          <c:orientation val="minMax"/>
        </c:scaling>
        <c:delete val="0"/>
        <c:axPos val="b"/>
        <c:majorGridlines/>
        <c:numFmt formatCode="0%" sourceLinked="1"/>
        <c:majorTickMark val="none"/>
        <c:minorTickMark val="none"/>
        <c:tickLblPos val="nextTo"/>
        <c:spPr>
          <a:ln w="9525">
            <a:noFill/>
          </a:ln>
        </c:spPr>
        <c:crossAx val="70315008"/>
        <c:crosses val="autoZero"/>
        <c:crossBetween val="between"/>
      </c:valAx>
    </c:plotArea>
    <c:legend>
      <c:legendPos val="b"/>
      <c:layout/>
      <c:overlay val="0"/>
      <c:txPr>
        <a:bodyPr/>
        <a:lstStyle/>
        <a:p>
          <a:pPr>
            <a:defRPr sz="900"/>
          </a:pPr>
          <a:endParaRPr lang="en-US"/>
        </a:p>
      </c:txPr>
    </c:legend>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87559869891"/>
          <c:y val="6.0351945295375777E-2"/>
          <c:w val="0.71868557814563816"/>
          <c:h val="0.71844376369937624"/>
        </c:manualLayout>
      </c:layout>
      <c:barChart>
        <c:barDir val="col"/>
        <c:grouping val="clustered"/>
        <c:varyColors val="0"/>
        <c:ser>
          <c:idx val="1"/>
          <c:order val="1"/>
          <c:tx>
            <c:strRef>
              <c:f>'octubre 2020'!$AP$9</c:f>
              <c:strCache>
                <c:ptCount val="1"/>
                <c:pt idx="0">
                  <c:v>2020</c:v>
                </c:pt>
              </c:strCache>
            </c:strRef>
          </c:tx>
          <c:spPr>
            <a:solidFill>
              <a:srgbClr val="00B0F0"/>
            </a:solidFill>
            <a:ln>
              <a:solidFill>
                <a:schemeClr val="tx1"/>
              </a:solidFill>
            </a:ln>
          </c:spPr>
          <c:invertIfNegative val="0"/>
          <c:cat>
            <c:numRef>
              <c:f>'octubre 2020'!$AB$10:$AB$63</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'octubre 2020'!$AP$10:$AP$64</c:f>
              <c:numCache>
                <c:formatCode>General</c:formatCode>
                <c:ptCount val="55"/>
                <c:pt idx="0">
                  <c:v>4</c:v>
                </c:pt>
                <c:pt idx="1">
                  <c:v>2</c:v>
                </c:pt>
                <c:pt idx="2">
                  <c:v>0</c:v>
                </c:pt>
                <c:pt idx="3">
                  <c:v>3</c:v>
                </c:pt>
                <c:pt idx="4">
                  <c:v>4</c:v>
                </c:pt>
                <c:pt idx="5">
                  <c:v>4</c:v>
                </c:pt>
                <c:pt idx="6">
                  <c:v>4</c:v>
                </c:pt>
                <c:pt idx="7">
                  <c:v>2</c:v>
                </c:pt>
                <c:pt idx="8">
                  <c:v>0</c:v>
                </c:pt>
                <c:pt idx="9">
                  <c:v>0</c:v>
                </c:pt>
                <c:pt idx="10">
                  <c:v>1</c:v>
                </c:pt>
                <c:pt idx="11">
                  <c:v>0</c:v>
                </c:pt>
                <c:pt idx="12">
                  <c:v>3</c:v>
                </c:pt>
                <c:pt idx="13">
                  <c:v>1</c:v>
                </c:pt>
                <c:pt idx="14">
                  <c:v>1</c:v>
                </c:pt>
                <c:pt idx="15">
                  <c:v>1</c:v>
                </c:pt>
                <c:pt idx="16">
                  <c:v>2</c:v>
                </c:pt>
                <c:pt idx="17">
                  <c:v>1</c:v>
                </c:pt>
                <c:pt idx="18">
                  <c:v>3</c:v>
                </c:pt>
                <c:pt idx="19">
                  <c:v>3</c:v>
                </c:pt>
                <c:pt idx="20">
                  <c:v>0</c:v>
                </c:pt>
                <c:pt idx="21">
                  <c:v>1</c:v>
                </c:pt>
                <c:pt idx="22">
                  <c:v>3</c:v>
                </c:pt>
                <c:pt idx="23">
                  <c:v>3</c:v>
                </c:pt>
                <c:pt idx="24">
                  <c:v>2</c:v>
                </c:pt>
                <c:pt idx="25">
                  <c:v>2</c:v>
                </c:pt>
                <c:pt idx="26">
                  <c:v>0</c:v>
                </c:pt>
                <c:pt idx="27">
                  <c:v>1</c:v>
                </c:pt>
                <c:pt idx="28">
                  <c:v>1</c:v>
                </c:pt>
                <c:pt idx="29">
                  <c:v>1</c:v>
                </c:pt>
                <c:pt idx="30">
                  <c:v>1</c:v>
                </c:pt>
                <c:pt idx="31">
                  <c:v>2</c:v>
                </c:pt>
                <c:pt idx="32">
                  <c:v>7</c:v>
                </c:pt>
                <c:pt idx="33">
                  <c:v>2</c:v>
                </c:pt>
                <c:pt idx="34">
                  <c:v>1</c:v>
                </c:pt>
                <c:pt idx="35">
                  <c:v>1</c:v>
                </c:pt>
                <c:pt idx="36">
                  <c:v>4</c:v>
                </c:pt>
                <c:pt idx="37">
                  <c:v>6</c:v>
                </c:pt>
                <c:pt idx="38">
                  <c:v>5</c:v>
                </c:pt>
                <c:pt idx="39">
                  <c:v>3</c:v>
                </c:pt>
                <c:pt idx="40">
                  <c:v>0</c:v>
                </c:pt>
                <c:pt idx="41">
                  <c:v>2</c:v>
                </c:pt>
                <c:pt idx="42" formatCode="0">
                  <c:v>0</c:v>
                </c:pt>
                <c:pt idx="43" formatCode="0">
                  <c:v>0</c:v>
                </c:pt>
              </c:numCache>
            </c:numRef>
          </c:val>
          <c:extLst>
            <c:ext xmlns:c16="http://schemas.microsoft.com/office/drawing/2014/chart" uri="{C3380CC4-5D6E-409C-BE32-E72D297353CC}">
              <c16:uniqueId val="{00000000-2ADE-489B-A749-50F186109E05}"/>
            </c:ext>
          </c:extLst>
        </c:ser>
        <c:dLbls>
          <c:showLegendKey val="0"/>
          <c:showVal val="0"/>
          <c:showCatName val="0"/>
          <c:showSerName val="0"/>
          <c:showPercent val="0"/>
          <c:showBubbleSize val="0"/>
        </c:dLbls>
        <c:gapWidth val="6"/>
        <c:axId val="191218816"/>
        <c:axId val="189833216"/>
      </c:barChart>
      <c:lineChart>
        <c:grouping val="standard"/>
        <c:varyColors val="0"/>
        <c:ser>
          <c:idx val="0"/>
          <c:order val="0"/>
          <c:tx>
            <c:strRef>
              <c:f>'octubre 2020'!$AO$9</c:f>
              <c:strCache>
                <c:ptCount val="1"/>
                <c:pt idx="0">
                  <c:v>2019</c:v>
                </c:pt>
              </c:strCache>
            </c:strRef>
          </c:tx>
          <c:spPr>
            <a:ln w="28575">
              <a:solidFill>
                <a:srgbClr val="92D050"/>
              </a:solidFill>
            </a:ln>
          </c:spPr>
          <c:marker>
            <c:symbol val="none"/>
          </c:marker>
          <c:cat>
            <c:numRef>
              <c:f>'octubre 2020'!$AB$10:$AB$63</c:f>
              <c:numCache>
                <c:formatCode>General</c:formatCode>
                <c:ptCount val="5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'octubre 2020'!$AO$10:$AO$63</c:f>
              <c:numCache>
                <c:formatCode>General</c:formatCode>
                <c:ptCount val="54"/>
                <c:pt idx="0">
                  <c:v>5</c:v>
                </c:pt>
                <c:pt idx="1">
                  <c:v>0</c:v>
                </c:pt>
                <c:pt idx="2">
                  <c:v>1</c:v>
                </c:pt>
                <c:pt idx="3">
                  <c:v>0</c:v>
                </c:pt>
                <c:pt idx="4">
                  <c:v>2</c:v>
                </c:pt>
                <c:pt idx="5">
                  <c:v>4</c:v>
                </c:pt>
                <c:pt idx="6">
                  <c:v>5</c:v>
                </c:pt>
                <c:pt idx="7">
                  <c:v>5</c:v>
                </c:pt>
                <c:pt idx="8">
                  <c:v>11</c:v>
                </c:pt>
                <c:pt idx="9">
                  <c:v>7</c:v>
                </c:pt>
                <c:pt idx="10">
                  <c:v>6</c:v>
                </c:pt>
                <c:pt idx="11">
                  <c:v>5</c:v>
                </c:pt>
                <c:pt idx="12">
                  <c:v>3</c:v>
                </c:pt>
                <c:pt idx="13">
                  <c:v>6</c:v>
                </c:pt>
                <c:pt idx="14">
                  <c:v>2</c:v>
                </c:pt>
                <c:pt idx="15">
                  <c:v>7</c:v>
                </c:pt>
                <c:pt idx="16">
                  <c:v>3</c:v>
                </c:pt>
                <c:pt idx="17">
                  <c:v>5</c:v>
                </c:pt>
                <c:pt idx="18">
                  <c:v>3</c:v>
                </c:pt>
                <c:pt idx="19">
                  <c:v>4</c:v>
                </c:pt>
                <c:pt idx="20">
                  <c:v>2</c:v>
                </c:pt>
                <c:pt idx="21">
                  <c:v>6</c:v>
                </c:pt>
                <c:pt idx="22">
                  <c:v>4</c:v>
                </c:pt>
                <c:pt idx="23">
                  <c:v>3</c:v>
                </c:pt>
                <c:pt idx="24">
                  <c:v>4</c:v>
                </c:pt>
                <c:pt idx="25">
                  <c:v>3</c:v>
                </c:pt>
                <c:pt idx="26">
                  <c:v>6</c:v>
                </c:pt>
                <c:pt idx="27">
                  <c:v>0</c:v>
                </c:pt>
                <c:pt idx="28">
                  <c:v>3</c:v>
                </c:pt>
                <c:pt idx="29">
                  <c:v>1</c:v>
                </c:pt>
                <c:pt idx="30">
                  <c:v>2</c:v>
                </c:pt>
                <c:pt idx="31">
                  <c:v>3</c:v>
                </c:pt>
                <c:pt idx="32">
                  <c:v>1</c:v>
                </c:pt>
                <c:pt idx="33">
                  <c:v>1</c:v>
                </c:pt>
                <c:pt idx="34">
                  <c:v>6</c:v>
                </c:pt>
                <c:pt idx="35">
                  <c:v>4</c:v>
                </c:pt>
                <c:pt idx="36">
                  <c:v>3</c:v>
                </c:pt>
                <c:pt idx="37">
                  <c:v>2</c:v>
                </c:pt>
                <c:pt idx="38">
                  <c:v>4</c:v>
                </c:pt>
                <c:pt idx="39">
                  <c:v>2</c:v>
                </c:pt>
                <c:pt idx="40">
                  <c:v>3</c:v>
                </c:pt>
                <c:pt idx="41">
                  <c:v>2</c:v>
                </c:pt>
                <c:pt idx="42">
                  <c:v>5</c:v>
                </c:pt>
                <c:pt idx="43">
                  <c:v>6</c:v>
                </c:pt>
                <c:pt idx="44">
                  <c:v>4</c:v>
                </c:pt>
                <c:pt idx="45">
                  <c:v>0</c:v>
                </c:pt>
                <c:pt idx="46">
                  <c:v>1</c:v>
                </c:pt>
                <c:pt idx="47">
                  <c:v>3</c:v>
                </c:pt>
                <c:pt idx="48">
                  <c:v>4</c:v>
                </c:pt>
                <c:pt idx="49">
                  <c:v>3</c:v>
                </c:pt>
                <c:pt idx="50">
                  <c:v>1</c:v>
                </c:pt>
                <c:pt idx="51">
                  <c:v>2</c:v>
                </c:pt>
              </c:numCache>
            </c:numRef>
          </c:val>
          <c:smooth val="0"/>
          <c:extLst>
            <c:ext xmlns:c16="http://schemas.microsoft.com/office/drawing/2014/chart" uri="{C3380CC4-5D6E-409C-BE32-E72D297353CC}">
              <c16:uniqueId val="{00000001-2ADE-489B-A749-50F186109E05}"/>
            </c:ext>
          </c:extLst>
        </c:ser>
        <c:dLbls>
          <c:showLegendKey val="0"/>
          <c:showVal val="0"/>
          <c:showCatName val="0"/>
          <c:showSerName val="0"/>
          <c:showPercent val="0"/>
          <c:showBubbleSize val="0"/>
        </c:dLbls>
        <c:marker val="1"/>
        <c:smooth val="0"/>
        <c:axId val="191218816"/>
        <c:axId val="189833216"/>
      </c:lineChart>
      <c:catAx>
        <c:axId val="191218816"/>
        <c:scaling>
          <c:orientation val="minMax"/>
        </c:scaling>
        <c:delete val="0"/>
        <c:axPos val="b"/>
        <c:title>
          <c:tx>
            <c:rich>
              <a:bodyPr/>
              <a:lstStyle/>
              <a:p>
                <a:pPr>
                  <a:defRPr/>
                </a:pPr>
                <a:r>
                  <a:rPr lang="en-US"/>
                  <a:t>semana epidemiológica</a:t>
                </a:r>
              </a:p>
            </c:rich>
          </c:tx>
          <c:layout/>
          <c:overlay val="0"/>
        </c:title>
        <c:numFmt formatCode="General" sourceLinked="1"/>
        <c:majorTickMark val="out"/>
        <c:minorTickMark val="none"/>
        <c:tickLblPos val="nextTo"/>
        <c:txPr>
          <a:bodyPr/>
          <a:lstStyle/>
          <a:p>
            <a:pPr>
              <a:defRPr sz="700"/>
            </a:pPr>
            <a:endParaRPr lang="en-US"/>
          </a:p>
        </c:txPr>
        <c:crossAx val="189833216"/>
        <c:crosses val="autoZero"/>
        <c:auto val="1"/>
        <c:lblAlgn val="ctr"/>
        <c:lblOffset val="100"/>
        <c:noMultiLvlLbl val="0"/>
      </c:catAx>
      <c:valAx>
        <c:axId val="189833216"/>
        <c:scaling>
          <c:orientation val="minMax"/>
        </c:scaling>
        <c:delete val="0"/>
        <c:axPos val="l"/>
        <c:title>
          <c:tx>
            <c:rich>
              <a:bodyPr rot="-5400000" vert="horz"/>
              <a:lstStyle/>
              <a:p>
                <a:pPr>
                  <a:defRPr/>
                </a:pPr>
                <a:r>
                  <a:rPr lang="en-US"/>
                  <a:t>número de casos de endometritis</a:t>
                </a:r>
              </a:p>
            </c:rich>
          </c:tx>
          <c:layout/>
          <c:overlay val="0"/>
        </c:title>
        <c:numFmt formatCode="General" sourceLinked="1"/>
        <c:majorTickMark val="out"/>
        <c:minorTickMark val="none"/>
        <c:tickLblPos val="nextTo"/>
        <c:crossAx val="191218816"/>
        <c:crosses val="autoZero"/>
        <c:crossBetween val="between"/>
      </c:valAx>
    </c:plotArea>
    <c:legend>
      <c:legendPos val="r"/>
      <c:layou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651871241064259E-2"/>
          <c:y val="0.14281101057615853"/>
          <c:w val="0.89971278630125773"/>
          <c:h val="0.7199196904885643"/>
        </c:manualLayout>
      </c:layout>
      <c:barChart>
        <c:barDir val="col"/>
        <c:grouping val="clustered"/>
        <c:varyColors val="0"/>
        <c:ser>
          <c:idx val="3"/>
          <c:order val="3"/>
          <c:tx>
            <c:strRef>
              <c:f>Tuberculosis!$A$58</c:f>
              <c:strCache>
                <c:ptCount val="1"/>
                <c:pt idx="0">
                  <c:v>2020</c:v>
                </c:pt>
              </c:strCache>
            </c:strRef>
          </c:tx>
          <c:spPr>
            <a:solidFill>
              <a:schemeClr val="accent1">
                <a:lumMod val="75000"/>
              </a:schemeClr>
            </a:solidFill>
            <a:ln>
              <a:solidFill>
                <a:schemeClr val="tx1"/>
              </a:solidFill>
            </a:ln>
          </c:spPr>
          <c:invertIfNegative val="0"/>
          <c:val>
            <c:numRef>
              <c:f>Tuberculosis!$B$58:$BA$58</c:f>
              <c:numCache>
                <c:formatCode>General</c:formatCode>
                <c:ptCount val="52"/>
                <c:pt idx="0">
                  <c:v>32</c:v>
                </c:pt>
                <c:pt idx="1">
                  <c:v>43</c:v>
                </c:pt>
                <c:pt idx="2">
                  <c:v>52</c:v>
                </c:pt>
                <c:pt idx="3">
                  <c:v>28</c:v>
                </c:pt>
                <c:pt idx="4">
                  <c:v>35</c:v>
                </c:pt>
                <c:pt idx="5">
                  <c:v>40</c:v>
                </c:pt>
                <c:pt idx="6">
                  <c:v>32</c:v>
                </c:pt>
                <c:pt idx="7">
                  <c:v>39</c:v>
                </c:pt>
                <c:pt idx="8">
                  <c:v>41</c:v>
                </c:pt>
                <c:pt idx="9">
                  <c:v>43</c:v>
                </c:pt>
                <c:pt idx="10">
                  <c:v>51</c:v>
                </c:pt>
                <c:pt idx="11">
                  <c:v>29</c:v>
                </c:pt>
                <c:pt idx="12">
                  <c:v>25</c:v>
                </c:pt>
                <c:pt idx="13">
                  <c:v>18</c:v>
                </c:pt>
                <c:pt idx="14">
                  <c:v>13</c:v>
                </c:pt>
                <c:pt idx="15">
                  <c:v>24</c:v>
                </c:pt>
                <c:pt idx="16">
                  <c:v>28</c:v>
                </c:pt>
                <c:pt idx="17">
                  <c:v>21</c:v>
                </c:pt>
                <c:pt idx="18">
                  <c:v>35</c:v>
                </c:pt>
                <c:pt idx="19">
                  <c:v>22</c:v>
                </c:pt>
                <c:pt idx="20">
                  <c:v>29</c:v>
                </c:pt>
                <c:pt idx="21">
                  <c:v>25</c:v>
                </c:pt>
                <c:pt idx="22">
                  <c:v>39</c:v>
                </c:pt>
                <c:pt idx="23">
                  <c:v>17</c:v>
                </c:pt>
                <c:pt idx="24">
                  <c:v>18</c:v>
                </c:pt>
                <c:pt idx="25">
                  <c:v>20</c:v>
                </c:pt>
                <c:pt idx="26">
                  <c:v>24</c:v>
                </c:pt>
                <c:pt idx="27">
                  <c:v>26</c:v>
                </c:pt>
                <c:pt idx="28">
                  <c:v>20</c:v>
                </c:pt>
                <c:pt idx="29">
                  <c:v>18</c:v>
                </c:pt>
                <c:pt idx="30">
                  <c:v>20</c:v>
                </c:pt>
                <c:pt idx="31">
                  <c:v>21</c:v>
                </c:pt>
                <c:pt idx="32">
                  <c:v>17</c:v>
                </c:pt>
                <c:pt idx="33">
                  <c:v>23</c:v>
                </c:pt>
                <c:pt idx="34">
                  <c:v>27</c:v>
                </c:pt>
                <c:pt idx="35">
                  <c:v>33</c:v>
                </c:pt>
                <c:pt idx="36">
                  <c:v>25</c:v>
                </c:pt>
                <c:pt idx="37">
                  <c:v>42</c:v>
                </c:pt>
                <c:pt idx="38">
                  <c:v>33</c:v>
                </c:pt>
                <c:pt idx="39">
                  <c:v>28</c:v>
                </c:pt>
                <c:pt idx="40">
                  <c:v>33</c:v>
                </c:pt>
                <c:pt idx="41">
                  <c:v>33</c:v>
                </c:pt>
                <c:pt idx="42">
                  <c:v>31</c:v>
                </c:pt>
                <c:pt idx="43">
                  <c:v>30</c:v>
                </c:pt>
              </c:numCache>
            </c:numRef>
          </c:val>
          <c:extLst>
            <c:ext xmlns:c16="http://schemas.microsoft.com/office/drawing/2014/chart" uri="{C3380CC4-5D6E-409C-BE32-E72D297353CC}">
              <c16:uniqueId val="{00000000-7C30-4143-87F2-D71E57304D16}"/>
            </c:ext>
          </c:extLst>
        </c:ser>
        <c:dLbls>
          <c:showLegendKey val="0"/>
          <c:showVal val="0"/>
          <c:showCatName val="0"/>
          <c:showSerName val="0"/>
          <c:showPercent val="0"/>
          <c:showBubbleSize val="0"/>
        </c:dLbls>
        <c:gapWidth val="12"/>
        <c:axId val="1595986208"/>
        <c:axId val="1595979136"/>
      </c:barChart>
      <c:lineChart>
        <c:grouping val="standard"/>
        <c:varyColors val="0"/>
        <c:ser>
          <c:idx val="0"/>
          <c:order val="0"/>
          <c:tx>
            <c:strRef>
              <c:f>Tuberculosis!$A$55</c:f>
              <c:strCache>
                <c:ptCount val="1"/>
                <c:pt idx="0">
                  <c:v>2017</c:v>
                </c:pt>
              </c:strCache>
            </c:strRef>
          </c:tx>
          <c:spPr>
            <a:ln w="12700">
              <a:solidFill>
                <a:srgbClr val="00B050"/>
              </a:solidFill>
            </a:ln>
          </c:spPr>
          <c:marker>
            <c:symbol val="none"/>
          </c:marker>
          <c:val>
            <c:numRef>
              <c:f>Tuberculosis!$B$55:$BA$55</c:f>
              <c:numCache>
                <c:formatCode>General</c:formatCode>
                <c:ptCount val="52"/>
                <c:pt idx="0">
                  <c:v>36</c:v>
                </c:pt>
                <c:pt idx="1">
                  <c:v>27</c:v>
                </c:pt>
                <c:pt idx="2">
                  <c:v>32</c:v>
                </c:pt>
                <c:pt idx="3">
                  <c:v>27</c:v>
                </c:pt>
                <c:pt idx="4">
                  <c:v>33</c:v>
                </c:pt>
                <c:pt idx="5">
                  <c:v>38</c:v>
                </c:pt>
                <c:pt idx="6">
                  <c:v>31</c:v>
                </c:pt>
                <c:pt idx="7">
                  <c:v>26</c:v>
                </c:pt>
                <c:pt idx="8">
                  <c:v>41</c:v>
                </c:pt>
                <c:pt idx="9">
                  <c:v>37</c:v>
                </c:pt>
                <c:pt idx="10">
                  <c:v>30</c:v>
                </c:pt>
                <c:pt idx="11">
                  <c:v>25</c:v>
                </c:pt>
                <c:pt idx="12">
                  <c:v>39</c:v>
                </c:pt>
                <c:pt idx="13">
                  <c:v>37</c:v>
                </c:pt>
                <c:pt idx="14">
                  <c:v>30</c:v>
                </c:pt>
                <c:pt idx="15">
                  <c:v>38</c:v>
                </c:pt>
                <c:pt idx="16">
                  <c:v>34</c:v>
                </c:pt>
                <c:pt idx="17">
                  <c:v>29</c:v>
                </c:pt>
                <c:pt idx="18">
                  <c:v>35</c:v>
                </c:pt>
                <c:pt idx="19">
                  <c:v>33</c:v>
                </c:pt>
                <c:pt idx="20">
                  <c:v>36</c:v>
                </c:pt>
                <c:pt idx="21">
                  <c:v>29</c:v>
                </c:pt>
                <c:pt idx="22">
                  <c:v>30</c:v>
                </c:pt>
                <c:pt idx="23">
                  <c:v>35</c:v>
                </c:pt>
                <c:pt idx="24">
                  <c:v>23</c:v>
                </c:pt>
                <c:pt idx="25">
                  <c:v>27</c:v>
                </c:pt>
                <c:pt idx="26">
                  <c:v>23</c:v>
                </c:pt>
                <c:pt idx="27">
                  <c:v>32</c:v>
                </c:pt>
                <c:pt idx="28">
                  <c:v>35</c:v>
                </c:pt>
                <c:pt idx="29">
                  <c:v>33</c:v>
                </c:pt>
                <c:pt idx="30">
                  <c:v>40</c:v>
                </c:pt>
                <c:pt idx="31">
                  <c:v>33</c:v>
                </c:pt>
                <c:pt idx="32">
                  <c:v>38</c:v>
                </c:pt>
                <c:pt idx="33">
                  <c:v>20</c:v>
                </c:pt>
                <c:pt idx="34">
                  <c:v>25</c:v>
                </c:pt>
                <c:pt idx="35">
                  <c:v>23</c:v>
                </c:pt>
                <c:pt idx="36">
                  <c:v>32</c:v>
                </c:pt>
                <c:pt idx="37">
                  <c:v>43</c:v>
                </c:pt>
                <c:pt idx="38">
                  <c:v>30</c:v>
                </c:pt>
                <c:pt idx="39">
                  <c:v>34</c:v>
                </c:pt>
                <c:pt idx="40">
                  <c:v>31</c:v>
                </c:pt>
                <c:pt idx="41">
                  <c:v>27</c:v>
                </c:pt>
                <c:pt idx="42">
                  <c:v>31</c:v>
                </c:pt>
                <c:pt idx="43">
                  <c:v>29</c:v>
                </c:pt>
                <c:pt idx="44">
                  <c:v>26</c:v>
                </c:pt>
                <c:pt idx="45">
                  <c:v>23</c:v>
                </c:pt>
                <c:pt idx="46">
                  <c:v>36</c:v>
                </c:pt>
                <c:pt idx="47">
                  <c:v>36</c:v>
                </c:pt>
                <c:pt idx="48">
                  <c:v>21</c:v>
                </c:pt>
                <c:pt idx="49">
                  <c:v>22</c:v>
                </c:pt>
                <c:pt idx="50">
                  <c:v>27</c:v>
                </c:pt>
                <c:pt idx="51">
                  <c:v>9</c:v>
                </c:pt>
              </c:numCache>
            </c:numRef>
          </c:val>
          <c:smooth val="0"/>
          <c:extLst>
            <c:ext xmlns:c16="http://schemas.microsoft.com/office/drawing/2014/chart" uri="{C3380CC4-5D6E-409C-BE32-E72D297353CC}">
              <c16:uniqueId val="{00000001-7C30-4143-87F2-D71E57304D16}"/>
            </c:ext>
          </c:extLst>
        </c:ser>
        <c:ser>
          <c:idx val="1"/>
          <c:order val="1"/>
          <c:tx>
            <c:strRef>
              <c:f>Tuberculosis!$A$56</c:f>
              <c:strCache>
                <c:ptCount val="1"/>
                <c:pt idx="0">
                  <c:v>2018</c:v>
                </c:pt>
              </c:strCache>
            </c:strRef>
          </c:tx>
          <c:spPr>
            <a:ln w="12700">
              <a:solidFill>
                <a:srgbClr val="C00000"/>
              </a:solidFill>
            </a:ln>
          </c:spPr>
          <c:marker>
            <c:symbol val="none"/>
          </c:marker>
          <c:val>
            <c:numRef>
              <c:f>Tuberculosis!$B$56:$BA$56</c:f>
              <c:numCache>
                <c:formatCode>General</c:formatCode>
                <c:ptCount val="52"/>
                <c:pt idx="0">
                  <c:v>35</c:v>
                </c:pt>
                <c:pt idx="1">
                  <c:v>28</c:v>
                </c:pt>
                <c:pt idx="2">
                  <c:v>25</c:v>
                </c:pt>
                <c:pt idx="3">
                  <c:v>34</c:v>
                </c:pt>
                <c:pt idx="4">
                  <c:v>24</c:v>
                </c:pt>
                <c:pt idx="5">
                  <c:v>30</c:v>
                </c:pt>
                <c:pt idx="6">
                  <c:v>25</c:v>
                </c:pt>
                <c:pt idx="7">
                  <c:v>29</c:v>
                </c:pt>
                <c:pt idx="8">
                  <c:v>38</c:v>
                </c:pt>
                <c:pt idx="9">
                  <c:v>30</c:v>
                </c:pt>
                <c:pt idx="10">
                  <c:v>37</c:v>
                </c:pt>
                <c:pt idx="11">
                  <c:v>28</c:v>
                </c:pt>
                <c:pt idx="12">
                  <c:v>14</c:v>
                </c:pt>
                <c:pt idx="13">
                  <c:v>39</c:v>
                </c:pt>
                <c:pt idx="14">
                  <c:v>37</c:v>
                </c:pt>
                <c:pt idx="15">
                  <c:v>33</c:v>
                </c:pt>
                <c:pt idx="16">
                  <c:v>39</c:v>
                </c:pt>
                <c:pt idx="17">
                  <c:v>26</c:v>
                </c:pt>
                <c:pt idx="18">
                  <c:v>29</c:v>
                </c:pt>
                <c:pt idx="19">
                  <c:v>23</c:v>
                </c:pt>
                <c:pt idx="20">
                  <c:v>39</c:v>
                </c:pt>
                <c:pt idx="21">
                  <c:v>31</c:v>
                </c:pt>
                <c:pt idx="22">
                  <c:v>29</c:v>
                </c:pt>
                <c:pt idx="23">
                  <c:v>32</c:v>
                </c:pt>
                <c:pt idx="24">
                  <c:v>21</c:v>
                </c:pt>
                <c:pt idx="25">
                  <c:v>30</c:v>
                </c:pt>
                <c:pt idx="26">
                  <c:v>32</c:v>
                </c:pt>
                <c:pt idx="27">
                  <c:v>30</c:v>
                </c:pt>
                <c:pt idx="28">
                  <c:v>31</c:v>
                </c:pt>
                <c:pt idx="29">
                  <c:v>26</c:v>
                </c:pt>
                <c:pt idx="30">
                  <c:v>31</c:v>
                </c:pt>
                <c:pt idx="31">
                  <c:v>25</c:v>
                </c:pt>
                <c:pt idx="32">
                  <c:v>31</c:v>
                </c:pt>
                <c:pt idx="33">
                  <c:v>21</c:v>
                </c:pt>
                <c:pt idx="34">
                  <c:v>34</c:v>
                </c:pt>
                <c:pt idx="35">
                  <c:v>30</c:v>
                </c:pt>
                <c:pt idx="36">
                  <c:v>35</c:v>
                </c:pt>
                <c:pt idx="37">
                  <c:v>35</c:v>
                </c:pt>
                <c:pt idx="38">
                  <c:v>29</c:v>
                </c:pt>
                <c:pt idx="39">
                  <c:v>35</c:v>
                </c:pt>
                <c:pt idx="40">
                  <c:v>36</c:v>
                </c:pt>
                <c:pt idx="41">
                  <c:v>28</c:v>
                </c:pt>
                <c:pt idx="42">
                  <c:v>36</c:v>
                </c:pt>
                <c:pt idx="43">
                  <c:v>35</c:v>
                </c:pt>
                <c:pt idx="44">
                  <c:v>28</c:v>
                </c:pt>
                <c:pt idx="45">
                  <c:v>34</c:v>
                </c:pt>
                <c:pt idx="46">
                  <c:v>32</c:v>
                </c:pt>
                <c:pt idx="47">
                  <c:v>33</c:v>
                </c:pt>
                <c:pt idx="48">
                  <c:v>22</c:v>
                </c:pt>
                <c:pt idx="49">
                  <c:v>31</c:v>
                </c:pt>
                <c:pt idx="50">
                  <c:v>25</c:v>
                </c:pt>
                <c:pt idx="51">
                  <c:v>16</c:v>
                </c:pt>
              </c:numCache>
            </c:numRef>
          </c:val>
          <c:smooth val="0"/>
          <c:extLst>
            <c:ext xmlns:c16="http://schemas.microsoft.com/office/drawing/2014/chart" uri="{C3380CC4-5D6E-409C-BE32-E72D297353CC}">
              <c16:uniqueId val="{00000002-7C30-4143-87F2-D71E57304D16}"/>
            </c:ext>
          </c:extLst>
        </c:ser>
        <c:ser>
          <c:idx val="2"/>
          <c:order val="2"/>
          <c:tx>
            <c:strRef>
              <c:f>Tuberculosis!$A$57</c:f>
              <c:strCache>
                <c:ptCount val="1"/>
                <c:pt idx="0">
                  <c:v>2019</c:v>
                </c:pt>
              </c:strCache>
            </c:strRef>
          </c:tx>
          <c:spPr>
            <a:ln w="12700">
              <a:solidFill>
                <a:srgbClr val="FFC000"/>
              </a:solidFill>
            </a:ln>
          </c:spPr>
          <c:marker>
            <c:symbol val="none"/>
          </c:marker>
          <c:val>
            <c:numRef>
              <c:f>Tuberculosis!$B$57:$BA$57</c:f>
              <c:numCache>
                <c:formatCode>General</c:formatCode>
                <c:ptCount val="52"/>
                <c:pt idx="0">
                  <c:v>21</c:v>
                </c:pt>
                <c:pt idx="1">
                  <c:v>35</c:v>
                </c:pt>
                <c:pt idx="2">
                  <c:v>41</c:v>
                </c:pt>
                <c:pt idx="3">
                  <c:v>36</c:v>
                </c:pt>
                <c:pt idx="4">
                  <c:v>30</c:v>
                </c:pt>
                <c:pt idx="5">
                  <c:v>38</c:v>
                </c:pt>
                <c:pt idx="6">
                  <c:v>40</c:v>
                </c:pt>
                <c:pt idx="7">
                  <c:v>30</c:v>
                </c:pt>
                <c:pt idx="8">
                  <c:v>40</c:v>
                </c:pt>
                <c:pt idx="9">
                  <c:v>47</c:v>
                </c:pt>
                <c:pt idx="10">
                  <c:v>36</c:v>
                </c:pt>
                <c:pt idx="11">
                  <c:v>33</c:v>
                </c:pt>
                <c:pt idx="12">
                  <c:v>35</c:v>
                </c:pt>
                <c:pt idx="13">
                  <c:v>34</c:v>
                </c:pt>
                <c:pt idx="14">
                  <c:v>29</c:v>
                </c:pt>
                <c:pt idx="15">
                  <c:v>28</c:v>
                </c:pt>
                <c:pt idx="16">
                  <c:v>44</c:v>
                </c:pt>
                <c:pt idx="17">
                  <c:v>27</c:v>
                </c:pt>
                <c:pt idx="18">
                  <c:v>31</c:v>
                </c:pt>
                <c:pt idx="19">
                  <c:v>38</c:v>
                </c:pt>
                <c:pt idx="20">
                  <c:v>38</c:v>
                </c:pt>
                <c:pt idx="21">
                  <c:v>36</c:v>
                </c:pt>
                <c:pt idx="22">
                  <c:v>28</c:v>
                </c:pt>
                <c:pt idx="23">
                  <c:v>45</c:v>
                </c:pt>
                <c:pt idx="24">
                  <c:v>29</c:v>
                </c:pt>
                <c:pt idx="25">
                  <c:v>27</c:v>
                </c:pt>
                <c:pt idx="26">
                  <c:v>29</c:v>
                </c:pt>
                <c:pt idx="27">
                  <c:v>37</c:v>
                </c:pt>
                <c:pt idx="28">
                  <c:v>33</c:v>
                </c:pt>
                <c:pt idx="29">
                  <c:v>31</c:v>
                </c:pt>
                <c:pt idx="30">
                  <c:v>45</c:v>
                </c:pt>
                <c:pt idx="31">
                  <c:v>39</c:v>
                </c:pt>
                <c:pt idx="32">
                  <c:v>42</c:v>
                </c:pt>
                <c:pt idx="33">
                  <c:v>37</c:v>
                </c:pt>
                <c:pt idx="34">
                  <c:v>28</c:v>
                </c:pt>
                <c:pt idx="35">
                  <c:v>31</c:v>
                </c:pt>
                <c:pt idx="36">
                  <c:v>35</c:v>
                </c:pt>
                <c:pt idx="37">
                  <c:v>39</c:v>
                </c:pt>
                <c:pt idx="38">
                  <c:v>29</c:v>
                </c:pt>
                <c:pt idx="39">
                  <c:v>29</c:v>
                </c:pt>
                <c:pt idx="40">
                  <c:v>36</c:v>
                </c:pt>
                <c:pt idx="41">
                  <c:v>40</c:v>
                </c:pt>
                <c:pt idx="42">
                  <c:v>32</c:v>
                </c:pt>
                <c:pt idx="43">
                  <c:v>39</c:v>
                </c:pt>
                <c:pt idx="44">
                  <c:v>37</c:v>
                </c:pt>
                <c:pt idx="45">
                  <c:v>36</c:v>
                </c:pt>
                <c:pt idx="46">
                  <c:v>46</c:v>
                </c:pt>
                <c:pt idx="47">
                  <c:v>44</c:v>
                </c:pt>
                <c:pt idx="48">
                  <c:v>29</c:v>
                </c:pt>
                <c:pt idx="49">
                  <c:v>23</c:v>
                </c:pt>
                <c:pt idx="50">
                  <c:v>21</c:v>
                </c:pt>
                <c:pt idx="51">
                  <c:v>8</c:v>
                </c:pt>
              </c:numCache>
            </c:numRef>
          </c:val>
          <c:smooth val="0"/>
          <c:extLst>
            <c:ext xmlns:c16="http://schemas.microsoft.com/office/drawing/2014/chart" uri="{C3380CC4-5D6E-409C-BE32-E72D297353CC}">
              <c16:uniqueId val="{00000003-7C30-4143-87F2-D71E57304D16}"/>
            </c:ext>
          </c:extLst>
        </c:ser>
        <c:dLbls>
          <c:showLegendKey val="0"/>
          <c:showVal val="0"/>
          <c:showCatName val="0"/>
          <c:showSerName val="0"/>
          <c:showPercent val="0"/>
          <c:showBubbleSize val="0"/>
        </c:dLbls>
        <c:marker val="1"/>
        <c:smooth val="0"/>
        <c:axId val="1595986208"/>
        <c:axId val="1595979136"/>
      </c:lineChart>
      <c:catAx>
        <c:axId val="1595986208"/>
        <c:scaling>
          <c:orientation val="minMax"/>
        </c:scaling>
        <c:delete val="0"/>
        <c:axPos val="b"/>
        <c:title>
          <c:tx>
            <c:rich>
              <a:bodyPr/>
              <a:lstStyle/>
              <a:p>
                <a:pPr>
                  <a:defRPr sz="700" baseline="0"/>
                </a:pPr>
                <a:r>
                  <a:rPr lang="en-US" sz="700" baseline="0"/>
                  <a:t>Semana Epidemiológica</a:t>
                </a:r>
              </a:p>
            </c:rich>
          </c:tx>
          <c:layout>
            <c:manualLayout>
              <c:xMode val="edge"/>
              <c:yMode val="edge"/>
              <c:x val="0.42054779697657096"/>
              <c:y val="0.93400983436163265"/>
            </c:manualLayout>
          </c:layout>
          <c:overlay val="0"/>
        </c:title>
        <c:majorTickMark val="out"/>
        <c:minorTickMark val="none"/>
        <c:tickLblPos val="nextTo"/>
        <c:txPr>
          <a:bodyPr/>
          <a:lstStyle/>
          <a:p>
            <a:pPr>
              <a:defRPr sz="600" b="0" i="0" baseline="0"/>
            </a:pPr>
            <a:endParaRPr lang="en-US"/>
          </a:p>
        </c:txPr>
        <c:crossAx val="1595979136"/>
        <c:crosses val="autoZero"/>
        <c:auto val="1"/>
        <c:lblAlgn val="ctr"/>
        <c:lblOffset val="100"/>
        <c:noMultiLvlLbl val="0"/>
      </c:catAx>
      <c:valAx>
        <c:axId val="1595979136"/>
        <c:scaling>
          <c:orientation val="minMax"/>
        </c:scaling>
        <c:delete val="0"/>
        <c:axPos val="l"/>
        <c:majorGridlines>
          <c:spPr>
            <a:ln>
              <a:noFill/>
            </a:ln>
          </c:spPr>
        </c:majorGridlines>
        <c:title>
          <c:tx>
            <c:rich>
              <a:bodyPr rot="-5400000" vert="horz"/>
              <a:lstStyle/>
              <a:p>
                <a:pPr>
                  <a:defRPr sz="700" b="0" i="0" baseline="0"/>
                </a:pPr>
                <a:r>
                  <a:rPr lang="en-US" sz="700" b="0" i="0" baseline="0" dirty="0"/>
                  <a:t>Total de </a:t>
                </a:r>
                <a:r>
                  <a:rPr lang="en-US" sz="700" b="0" i="0" baseline="0" dirty="0" err="1"/>
                  <a:t>casos</a:t>
                </a:r>
                <a:endParaRPr lang="en-US" sz="700" b="0" i="0" baseline="0" dirty="0"/>
              </a:p>
            </c:rich>
          </c:tx>
          <c:layout>
            <c:manualLayout>
              <c:xMode val="edge"/>
              <c:yMode val="edge"/>
              <c:x val="1.3666932997251698E-2"/>
              <c:y val="0.38059601384095343"/>
            </c:manualLayout>
          </c:layout>
          <c:overlay val="0"/>
        </c:title>
        <c:numFmt formatCode="General" sourceLinked="1"/>
        <c:majorTickMark val="out"/>
        <c:minorTickMark val="none"/>
        <c:tickLblPos val="nextTo"/>
        <c:txPr>
          <a:bodyPr/>
          <a:lstStyle/>
          <a:p>
            <a:pPr>
              <a:defRPr sz="700" baseline="0"/>
            </a:pPr>
            <a:endParaRPr lang="en-US"/>
          </a:p>
        </c:txPr>
        <c:crossAx val="1595986208"/>
        <c:crosses val="autoZero"/>
        <c:crossBetween val="between"/>
      </c:valAx>
    </c:plotArea>
    <c:legend>
      <c:legendPos val="t"/>
      <c:layout/>
      <c:overlay val="0"/>
      <c:txPr>
        <a:bodyPr/>
        <a:lstStyle/>
        <a:p>
          <a:pPr>
            <a:defRPr sz="700" baseline="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1"/>
          <c:tx>
            <c:strRef>
              <c:f>'definitivo boletín'!$Q$27</c:f>
              <c:strCache>
                <c:ptCount val="1"/>
                <c:pt idx="0">
                  <c:v>2020</c:v>
                </c:pt>
              </c:strCache>
            </c:strRef>
          </c:tx>
          <c:spPr>
            <a:solidFill>
              <a:srgbClr val="00B0F0"/>
            </a:solidFill>
            <a:ln>
              <a:solidFill>
                <a:sysClr val="windowText" lastClr="000000"/>
              </a:solidFill>
            </a:ln>
          </c:spPr>
          <c:invertIfNegative val="0"/>
          <c:cat>
            <c:numRef>
              <c:f>'definitivo boletín'!$O$28:$O$80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'definitivo boletín'!$Q$28:$Q$73</c:f>
              <c:numCache>
                <c:formatCode>General</c:formatCode>
                <c:ptCount val="46"/>
                <c:pt idx="0">
                  <c:v>8</c:v>
                </c:pt>
                <c:pt idx="1">
                  <c:v>6</c:v>
                </c:pt>
                <c:pt idx="2">
                  <c:v>13</c:v>
                </c:pt>
                <c:pt idx="3">
                  <c:v>8</c:v>
                </c:pt>
                <c:pt idx="4">
                  <c:v>13</c:v>
                </c:pt>
                <c:pt idx="5">
                  <c:v>9</c:v>
                </c:pt>
                <c:pt idx="6">
                  <c:v>5</c:v>
                </c:pt>
                <c:pt idx="7">
                  <c:v>13</c:v>
                </c:pt>
                <c:pt idx="8">
                  <c:v>13</c:v>
                </c:pt>
                <c:pt idx="9">
                  <c:v>8</c:v>
                </c:pt>
                <c:pt idx="10">
                  <c:v>8</c:v>
                </c:pt>
                <c:pt idx="11">
                  <c:v>8</c:v>
                </c:pt>
                <c:pt idx="12">
                  <c:v>9</c:v>
                </c:pt>
                <c:pt idx="13">
                  <c:v>13</c:v>
                </c:pt>
                <c:pt idx="14">
                  <c:v>15</c:v>
                </c:pt>
                <c:pt idx="15">
                  <c:v>7</c:v>
                </c:pt>
                <c:pt idx="16">
                  <c:v>4</c:v>
                </c:pt>
                <c:pt idx="17">
                  <c:v>7</c:v>
                </c:pt>
                <c:pt idx="18">
                  <c:v>11</c:v>
                </c:pt>
                <c:pt idx="19">
                  <c:v>5</c:v>
                </c:pt>
                <c:pt idx="20">
                  <c:v>7</c:v>
                </c:pt>
                <c:pt idx="21">
                  <c:v>13</c:v>
                </c:pt>
                <c:pt idx="22">
                  <c:v>6</c:v>
                </c:pt>
                <c:pt idx="23">
                  <c:v>6</c:v>
                </c:pt>
                <c:pt idx="24">
                  <c:v>11</c:v>
                </c:pt>
                <c:pt idx="25">
                  <c:v>8</c:v>
                </c:pt>
                <c:pt idx="26">
                  <c:v>9</c:v>
                </c:pt>
                <c:pt idx="27">
                  <c:v>20</c:v>
                </c:pt>
                <c:pt idx="28">
                  <c:v>22</c:v>
                </c:pt>
                <c:pt idx="29">
                  <c:v>23</c:v>
                </c:pt>
                <c:pt idx="30">
                  <c:v>31</c:v>
                </c:pt>
                <c:pt idx="31">
                  <c:v>40</c:v>
                </c:pt>
                <c:pt idx="32">
                  <c:v>37</c:v>
                </c:pt>
                <c:pt idx="33">
                  <c:v>45</c:v>
                </c:pt>
                <c:pt idx="34">
                  <c:v>58</c:v>
                </c:pt>
                <c:pt idx="35">
                  <c:v>33</c:v>
                </c:pt>
                <c:pt idx="36">
                  <c:v>34</c:v>
                </c:pt>
                <c:pt idx="37">
                  <c:v>30</c:v>
                </c:pt>
                <c:pt idx="38">
                  <c:v>21</c:v>
                </c:pt>
                <c:pt idx="39">
                  <c:v>26</c:v>
                </c:pt>
                <c:pt idx="40">
                  <c:v>30</c:v>
                </c:pt>
                <c:pt idx="41">
                  <c:v>19</c:v>
                </c:pt>
                <c:pt idx="42">
                  <c:v>22</c:v>
                </c:pt>
                <c:pt idx="43">
                  <c:v>22</c:v>
                </c:pt>
                <c:pt idx="44">
                  <c:v>2</c:v>
                </c:pt>
                <c:pt idx="45">
                  <c:v>1</c:v>
                </c:pt>
              </c:numCache>
            </c:numRef>
          </c:val>
          <c:extLst>
            <c:ext xmlns:c16="http://schemas.microsoft.com/office/drawing/2014/chart" uri="{C3380CC4-5D6E-409C-BE32-E72D297353CC}">
              <c16:uniqueId val="{00000000-0F5E-4C15-8FF9-ACDF99792216}"/>
            </c:ext>
          </c:extLst>
        </c:ser>
        <c:dLbls>
          <c:showLegendKey val="0"/>
          <c:showVal val="0"/>
          <c:showCatName val="0"/>
          <c:showSerName val="0"/>
          <c:showPercent val="0"/>
          <c:showBubbleSize val="0"/>
        </c:dLbls>
        <c:gapWidth val="150"/>
        <c:axId val="193014016"/>
        <c:axId val="193061632"/>
      </c:barChart>
      <c:lineChart>
        <c:grouping val="standard"/>
        <c:varyColors val="0"/>
        <c:ser>
          <c:idx val="0"/>
          <c:order val="0"/>
          <c:tx>
            <c:strRef>
              <c:f>'definitivo boletín'!$P$27</c:f>
              <c:strCache>
                <c:ptCount val="1"/>
                <c:pt idx="0">
                  <c:v>2019</c:v>
                </c:pt>
              </c:strCache>
            </c:strRef>
          </c:tx>
          <c:spPr>
            <a:ln w="19050">
              <a:solidFill>
                <a:srgbClr val="92D050"/>
              </a:solidFill>
            </a:ln>
          </c:spPr>
          <c:marker>
            <c:symbol val="none"/>
          </c:marker>
          <c:cat>
            <c:numRef>
              <c:f>'definitivo boletín'!$O$28:$O$80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'definitivo boletín'!$P$28:$P$80</c:f>
              <c:numCache>
                <c:formatCode>General</c:formatCode>
                <c:ptCount val="53"/>
                <c:pt idx="0">
                  <c:v>3</c:v>
                </c:pt>
                <c:pt idx="1">
                  <c:v>7</c:v>
                </c:pt>
                <c:pt idx="2">
                  <c:v>8</c:v>
                </c:pt>
                <c:pt idx="3">
                  <c:v>6</c:v>
                </c:pt>
                <c:pt idx="4">
                  <c:v>3</c:v>
                </c:pt>
                <c:pt idx="5">
                  <c:v>7</c:v>
                </c:pt>
                <c:pt idx="6">
                  <c:v>3</c:v>
                </c:pt>
                <c:pt idx="7">
                  <c:v>12</c:v>
                </c:pt>
                <c:pt idx="8">
                  <c:v>10</c:v>
                </c:pt>
                <c:pt idx="9">
                  <c:v>10</c:v>
                </c:pt>
                <c:pt idx="10">
                  <c:v>11</c:v>
                </c:pt>
                <c:pt idx="11">
                  <c:v>3</c:v>
                </c:pt>
                <c:pt idx="12">
                  <c:v>8</c:v>
                </c:pt>
                <c:pt idx="13">
                  <c:v>7</c:v>
                </c:pt>
                <c:pt idx="14">
                  <c:v>11</c:v>
                </c:pt>
                <c:pt idx="15">
                  <c:v>10</c:v>
                </c:pt>
                <c:pt idx="16">
                  <c:v>3</c:v>
                </c:pt>
                <c:pt idx="17">
                  <c:v>11</c:v>
                </c:pt>
                <c:pt idx="18">
                  <c:v>10</c:v>
                </c:pt>
                <c:pt idx="19">
                  <c:v>10</c:v>
                </c:pt>
                <c:pt idx="20">
                  <c:v>10</c:v>
                </c:pt>
                <c:pt idx="21">
                  <c:v>4</c:v>
                </c:pt>
                <c:pt idx="22">
                  <c:v>8</c:v>
                </c:pt>
                <c:pt idx="23">
                  <c:v>8</c:v>
                </c:pt>
                <c:pt idx="24">
                  <c:v>8</c:v>
                </c:pt>
                <c:pt idx="25">
                  <c:v>7</c:v>
                </c:pt>
                <c:pt idx="26">
                  <c:v>10</c:v>
                </c:pt>
                <c:pt idx="27">
                  <c:v>5</c:v>
                </c:pt>
                <c:pt idx="28">
                  <c:v>12</c:v>
                </c:pt>
                <c:pt idx="29">
                  <c:v>11</c:v>
                </c:pt>
                <c:pt idx="30">
                  <c:v>9</c:v>
                </c:pt>
                <c:pt idx="31">
                  <c:v>9</c:v>
                </c:pt>
                <c:pt idx="32">
                  <c:v>9</c:v>
                </c:pt>
                <c:pt idx="33">
                  <c:v>4</c:v>
                </c:pt>
                <c:pt idx="34">
                  <c:v>12</c:v>
                </c:pt>
                <c:pt idx="35">
                  <c:v>16</c:v>
                </c:pt>
                <c:pt idx="36">
                  <c:v>7</c:v>
                </c:pt>
                <c:pt idx="37">
                  <c:v>13</c:v>
                </c:pt>
                <c:pt idx="38">
                  <c:v>6</c:v>
                </c:pt>
                <c:pt idx="39">
                  <c:v>6</c:v>
                </c:pt>
                <c:pt idx="40">
                  <c:v>3</c:v>
                </c:pt>
                <c:pt idx="41">
                  <c:v>8</c:v>
                </c:pt>
                <c:pt idx="42">
                  <c:v>14</c:v>
                </c:pt>
                <c:pt idx="43">
                  <c:v>4</c:v>
                </c:pt>
                <c:pt idx="44">
                  <c:v>3</c:v>
                </c:pt>
                <c:pt idx="45">
                  <c:v>8</c:v>
                </c:pt>
                <c:pt idx="46">
                  <c:v>8</c:v>
                </c:pt>
                <c:pt idx="47">
                  <c:v>9</c:v>
                </c:pt>
                <c:pt idx="48">
                  <c:v>10</c:v>
                </c:pt>
                <c:pt idx="49">
                  <c:v>8</c:v>
                </c:pt>
                <c:pt idx="50">
                  <c:v>7</c:v>
                </c:pt>
                <c:pt idx="51">
                  <c:v>4</c:v>
                </c:pt>
                <c:pt idx="52">
                  <c:v>4</c:v>
                </c:pt>
              </c:numCache>
            </c:numRef>
          </c:val>
          <c:smooth val="0"/>
          <c:extLst>
            <c:ext xmlns:c16="http://schemas.microsoft.com/office/drawing/2014/chart" uri="{C3380CC4-5D6E-409C-BE32-E72D297353CC}">
              <c16:uniqueId val="{00000001-0F5E-4C15-8FF9-ACDF99792216}"/>
            </c:ext>
          </c:extLst>
        </c:ser>
        <c:dLbls>
          <c:showLegendKey val="0"/>
          <c:showVal val="0"/>
          <c:showCatName val="0"/>
          <c:showSerName val="0"/>
          <c:showPercent val="0"/>
          <c:showBubbleSize val="0"/>
        </c:dLbls>
        <c:marker val="1"/>
        <c:smooth val="0"/>
        <c:axId val="193014016"/>
        <c:axId val="193061632"/>
      </c:lineChart>
      <c:catAx>
        <c:axId val="193014016"/>
        <c:scaling>
          <c:orientation val="minMax"/>
        </c:scaling>
        <c:delete val="0"/>
        <c:axPos val="b"/>
        <c:title>
          <c:tx>
            <c:rich>
              <a:bodyPr/>
              <a:lstStyle/>
              <a:p>
                <a:pPr>
                  <a:defRPr/>
                </a:pPr>
                <a:r>
                  <a:rPr lang="en-US"/>
                  <a:t>Semana epidemiológica</a:t>
                </a:r>
              </a:p>
            </c:rich>
          </c:tx>
          <c:layout/>
          <c:overlay val="0"/>
        </c:title>
        <c:numFmt formatCode="General" sourceLinked="1"/>
        <c:majorTickMark val="out"/>
        <c:minorTickMark val="none"/>
        <c:tickLblPos val="nextTo"/>
        <c:txPr>
          <a:bodyPr/>
          <a:lstStyle/>
          <a:p>
            <a:pPr>
              <a:defRPr sz="800"/>
            </a:pPr>
            <a:endParaRPr lang="en-US"/>
          </a:p>
        </c:txPr>
        <c:crossAx val="193061632"/>
        <c:crosses val="autoZero"/>
        <c:auto val="1"/>
        <c:lblAlgn val="ctr"/>
        <c:lblOffset val="100"/>
        <c:noMultiLvlLbl val="0"/>
      </c:catAx>
      <c:valAx>
        <c:axId val="193061632"/>
        <c:scaling>
          <c:orientation val="minMax"/>
        </c:scaling>
        <c:delete val="0"/>
        <c:axPos val="l"/>
        <c:title>
          <c:tx>
            <c:rich>
              <a:bodyPr rot="-5400000" vert="horz"/>
              <a:lstStyle/>
              <a:p>
                <a:pPr>
                  <a:defRPr/>
                </a:pPr>
                <a:r>
                  <a:rPr lang="en-US"/>
                  <a:t>Casos de IAD</a:t>
                </a:r>
              </a:p>
            </c:rich>
          </c:tx>
          <c:layout/>
          <c:overlay val="0"/>
        </c:title>
        <c:numFmt formatCode="General" sourceLinked="1"/>
        <c:majorTickMark val="out"/>
        <c:minorTickMark val="none"/>
        <c:tickLblPos val="nextTo"/>
        <c:crossAx val="193014016"/>
        <c:crosses val="autoZero"/>
        <c:crossBetween val="between"/>
      </c:valAx>
    </c:plotArea>
    <c:legend>
      <c:legendPos val="r"/>
      <c:layout/>
      <c:overlay val="0"/>
    </c:legend>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7B00-4724-83C4-58F588DB49C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Hoja1!$U$2:$U$12</c:f>
              <c:strCache>
                <c:ptCount val="11"/>
                <c:pt idx="0">
                  <c:v>Pleural</c:v>
                </c:pt>
                <c:pt idx="1">
                  <c:v>Meningea</c:v>
                </c:pt>
                <c:pt idx="2">
                  <c:v>Peritoneal</c:v>
                </c:pt>
                <c:pt idx="3">
                  <c:v>Ganglionar</c:v>
                </c:pt>
                <c:pt idx="4">
                  <c:v>Renal</c:v>
                </c:pt>
                <c:pt idx="5">
                  <c:v>Intestinal</c:v>
                </c:pt>
                <c:pt idx="6">
                  <c:v>Osteoarticular</c:v>
                </c:pt>
                <c:pt idx="7">
                  <c:v>Genitourinaria</c:v>
                </c:pt>
                <c:pt idx="8">
                  <c:v>Pericárdica</c:v>
                </c:pt>
                <c:pt idx="9">
                  <c:v>Cutánea</c:v>
                </c:pt>
                <c:pt idx="10">
                  <c:v>Otro</c:v>
                </c:pt>
              </c:strCache>
            </c:strRef>
          </c:cat>
          <c:val>
            <c:numRef>
              <c:f>Hoja1!$W$2:$W$12</c:f>
              <c:numCache>
                <c:formatCode>0.00</c:formatCode>
                <c:ptCount val="11"/>
                <c:pt idx="0">
                  <c:v>40.598290598290596</c:v>
                </c:pt>
                <c:pt idx="1">
                  <c:v>13.247863247863249</c:v>
                </c:pt>
                <c:pt idx="2">
                  <c:v>4.700854700854701</c:v>
                </c:pt>
                <c:pt idx="3">
                  <c:v>23.504273504273502</c:v>
                </c:pt>
                <c:pt idx="4">
                  <c:v>0</c:v>
                </c:pt>
                <c:pt idx="5">
                  <c:v>0.85470085470085477</c:v>
                </c:pt>
                <c:pt idx="6">
                  <c:v>6.4102564102564097</c:v>
                </c:pt>
                <c:pt idx="7">
                  <c:v>1.7094017094017095</c:v>
                </c:pt>
                <c:pt idx="8">
                  <c:v>0.42735042735042739</c:v>
                </c:pt>
                <c:pt idx="9">
                  <c:v>0</c:v>
                </c:pt>
                <c:pt idx="10">
                  <c:v>8.5470085470085468</c:v>
                </c:pt>
              </c:numCache>
            </c:numRef>
          </c:val>
          <c:extLst>
            <c:ext xmlns:c16="http://schemas.microsoft.com/office/drawing/2014/chart" uri="{C3380CC4-5D6E-409C-BE32-E72D297353CC}">
              <c16:uniqueId val="{00000000-7B00-4724-83C4-58F588DB49CD}"/>
            </c:ext>
          </c:extLst>
        </c:ser>
        <c:dLbls>
          <c:showLegendKey val="0"/>
          <c:showVal val="0"/>
          <c:showCatName val="0"/>
          <c:showSerName val="0"/>
          <c:showPercent val="0"/>
          <c:showBubbleSize val="0"/>
        </c:dLbls>
        <c:gapWidth val="182"/>
        <c:axId val="1431390576"/>
        <c:axId val="1431393488"/>
      </c:barChart>
      <c:catAx>
        <c:axId val="1431390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1393488"/>
        <c:crosses val="autoZero"/>
        <c:auto val="1"/>
        <c:lblAlgn val="ctr"/>
        <c:lblOffset val="100"/>
        <c:noMultiLvlLbl val="0"/>
      </c:catAx>
      <c:valAx>
        <c:axId val="1431393488"/>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139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33CD-4B41-ACF4-99CE6EC5E9B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Hoja1!$D$15:$D$20</c:f>
              <c:strCache>
                <c:ptCount val="6"/>
                <c:pt idx="0">
                  <c:v>Primera Infancia</c:v>
                </c:pt>
                <c:pt idx="1">
                  <c:v>Infancia</c:v>
                </c:pt>
                <c:pt idx="2">
                  <c:v>Adolescencia</c:v>
                </c:pt>
                <c:pt idx="3">
                  <c:v>Juventud</c:v>
                </c:pt>
                <c:pt idx="4">
                  <c:v>Adultez</c:v>
                </c:pt>
                <c:pt idx="5">
                  <c:v>Persona Mayor</c:v>
                </c:pt>
              </c:strCache>
            </c:strRef>
          </c:cat>
          <c:val>
            <c:numRef>
              <c:f>Hoja1!$F$15:$F$20</c:f>
              <c:numCache>
                <c:formatCode>0.00</c:formatCode>
                <c:ptCount val="6"/>
                <c:pt idx="0">
                  <c:v>0.54559625876851137</c:v>
                </c:pt>
                <c:pt idx="1">
                  <c:v>0.77942322681215903</c:v>
                </c:pt>
                <c:pt idx="2">
                  <c:v>4.4427123928293071</c:v>
                </c:pt>
                <c:pt idx="3">
                  <c:v>17.069368667186282</c:v>
                </c:pt>
                <c:pt idx="4">
                  <c:v>55.261106780982075</c:v>
                </c:pt>
                <c:pt idx="5">
                  <c:v>21.901792673421667</c:v>
                </c:pt>
              </c:numCache>
            </c:numRef>
          </c:val>
          <c:extLst>
            <c:ext xmlns:c16="http://schemas.microsoft.com/office/drawing/2014/chart" uri="{C3380CC4-5D6E-409C-BE32-E72D297353CC}">
              <c16:uniqueId val="{00000000-33CD-4B41-ACF4-99CE6EC5E9BF}"/>
            </c:ext>
          </c:extLst>
        </c:ser>
        <c:dLbls>
          <c:showLegendKey val="0"/>
          <c:showVal val="0"/>
          <c:showCatName val="0"/>
          <c:showSerName val="0"/>
          <c:showPercent val="0"/>
          <c:showBubbleSize val="0"/>
        </c:dLbls>
        <c:gapWidth val="182"/>
        <c:axId val="1417068048"/>
        <c:axId val="1417064720"/>
      </c:barChart>
      <c:catAx>
        <c:axId val="141706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7064720"/>
        <c:crosses val="autoZero"/>
        <c:auto val="1"/>
        <c:lblAlgn val="ctr"/>
        <c:lblOffset val="100"/>
        <c:noMultiLvlLbl val="0"/>
      </c:catAx>
      <c:valAx>
        <c:axId val="1417064720"/>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7068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136439195100611"/>
          <c:y val="5.0925925925925923E-2"/>
          <c:w val="0.65348972003499561"/>
          <c:h val="0.73492271799358411"/>
        </c:manualLayout>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Hoja1!$I$47:$I$51</c:f>
              <c:strCache>
                <c:ptCount val="5"/>
                <c:pt idx="0">
                  <c:v>Mayores de 1 año</c:v>
                </c:pt>
                <c:pt idx="1">
                  <c:v>De 8 a 11</c:v>
                </c:pt>
                <c:pt idx="2">
                  <c:v>De 5 a 7</c:v>
                </c:pt>
                <c:pt idx="3">
                  <c:v>De 2 a 4 meses</c:v>
                </c:pt>
                <c:pt idx="4">
                  <c:v>Un mes o menos</c:v>
                </c:pt>
              </c:strCache>
            </c:strRef>
          </c:cat>
          <c:val>
            <c:numRef>
              <c:f>Hoja1!$K$47:$K$51</c:f>
              <c:numCache>
                <c:formatCode>0.0%</c:formatCode>
                <c:ptCount val="5"/>
                <c:pt idx="0">
                  <c:v>6.6666666666666666E-2</c:v>
                </c:pt>
                <c:pt idx="1">
                  <c:v>0.46666666666666667</c:v>
                </c:pt>
                <c:pt idx="2">
                  <c:v>0.4</c:v>
                </c:pt>
                <c:pt idx="3">
                  <c:v>0</c:v>
                </c:pt>
                <c:pt idx="4">
                  <c:v>0.4</c:v>
                </c:pt>
              </c:numCache>
            </c:numRef>
          </c:val>
          <c:extLst>
            <c:ext xmlns:c16="http://schemas.microsoft.com/office/drawing/2014/chart" uri="{C3380CC4-5D6E-409C-BE32-E72D297353CC}">
              <c16:uniqueId val="{00000000-893D-4BFD-AA8C-95DAA1E5AD4A}"/>
            </c:ext>
          </c:extLst>
        </c:ser>
        <c:dLbls>
          <c:showLegendKey val="0"/>
          <c:showVal val="0"/>
          <c:showCatName val="0"/>
          <c:showSerName val="0"/>
          <c:showPercent val="0"/>
          <c:showBubbleSize val="0"/>
        </c:dLbls>
        <c:gapWidth val="150"/>
        <c:axId val="106769024"/>
        <c:axId val="122168448"/>
      </c:barChart>
      <c:catAx>
        <c:axId val="106769024"/>
        <c:scaling>
          <c:orientation val="minMax"/>
        </c:scaling>
        <c:delete val="0"/>
        <c:axPos val="l"/>
        <c:title>
          <c:tx>
            <c:rich>
              <a:bodyPr rot="-5400000" vert="horz"/>
              <a:lstStyle/>
              <a:p>
                <a:pPr>
                  <a:defRPr/>
                </a:pPr>
                <a:r>
                  <a:rPr lang="es-CO"/>
                  <a:t>Edad</a:t>
                </a:r>
              </a:p>
            </c:rich>
          </c:tx>
          <c:layout/>
          <c:overlay val="0"/>
        </c:title>
        <c:numFmt formatCode="General" sourceLinked="0"/>
        <c:majorTickMark val="out"/>
        <c:minorTickMark val="none"/>
        <c:tickLblPos val="nextTo"/>
        <c:crossAx val="122168448"/>
        <c:crosses val="autoZero"/>
        <c:auto val="1"/>
        <c:lblAlgn val="ctr"/>
        <c:lblOffset val="100"/>
        <c:noMultiLvlLbl val="0"/>
      </c:catAx>
      <c:valAx>
        <c:axId val="122168448"/>
        <c:scaling>
          <c:orientation val="minMax"/>
        </c:scaling>
        <c:delete val="0"/>
        <c:axPos val="b"/>
        <c:title>
          <c:tx>
            <c:rich>
              <a:bodyPr/>
              <a:lstStyle/>
              <a:p>
                <a:pPr>
                  <a:defRPr/>
                </a:pPr>
                <a:r>
                  <a:rPr lang="es-CO"/>
                  <a:t>Porcentaje</a:t>
                </a:r>
              </a:p>
            </c:rich>
          </c:tx>
          <c:layout/>
          <c:overlay val="0"/>
        </c:title>
        <c:numFmt formatCode="0.0%" sourceLinked="1"/>
        <c:majorTickMark val="out"/>
        <c:minorTickMark val="none"/>
        <c:tickLblPos val="nextTo"/>
        <c:crossAx val="106769024"/>
        <c:crosses val="autoZero"/>
        <c:crossBetween val="between"/>
      </c:valAx>
    </c:plotArea>
    <c:plotVisOnly val="1"/>
    <c:dispBlanksAs val="gap"/>
    <c:showDLblsOverMax val="0"/>
  </c:chart>
  <c:txPr>
    <a:bodyPr/>
    <a:lstStyle/>
    <a:p>
      <a:pPr>
        <a:defRPr sz="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2634058291575"/>
          <c:y val="4.1514663774750875E-2"/>
          <c:w val="0.8451567778219764"/>
          <c:h val="0.70245637594622046"/>
        </c:manualLayout>
      </c:layout>
      <c:areaChart>
        <c:grouping val="standard"/>
        <c:varyColors val="0"/>
        <c:ser>
          <c:idx val="3"/>
          <c:order val="1"/>
          <c:tx>
            <c:strRef>
              <c:f>'INTENTO SUICIDIO'!$A$71</c:f>
              <c:strCache>
                <c:ptCount val="1"/>
                <c:pt idx="0">
                  <c:v>Percentil 75</c:v>
                </c:pt>
              </c:strCache>
            </c:strRef>
          </c:tx>
          <c:spPr>
            <a:solidFill>
              <a:srgbClr val="FF0000"/>
            </a:solidFill>
            <a:ln w="12700">
              <a:solidFill>
                <a:srgbClr val="FF0000"/>
              </a:solidFill>
              <a:prstDash val="solid"/>
            </a:ln>
          </c:spPr>
          <c:val>
            <c:numRef>
              <c:f>'INTENTO SUICIDIO'!$B$71:$BA$71</c:f>
              <c:numCache>
                <c:formatCode>0.0</c:formatCode>
                <c:ptCount val="52"/>
                <c:pt idx="0">
                  <c:v>33.75</c:v>
                </c:pt>
                <c:pt idx="1">
                  <c:v>33.25</c:v>
                </c:pt>
                <c:pt idx="2">
                  <c:v>31.25</c:v>
                </c:pt>
                <c:pt idx="3">
                  <c:v>32.25</c:v>
                </c:pt>
                <c:pt idx="4">
                  <c:v>40.75</c:v>
                </c:pt>
                <c:pt idx="5">
                  <c:v>39.25</c:v>
                </c:pt>
                <c:pt idx="6">
                  <c:v>47.25</c:v>
                </c:pt>
                <c:pt idx="7">
                  <c:v>45.25</c:v>
                </c:pt>
                <c:pt idx="8">
                  <c:v>46</c:v>
                </c:pt>
                <c:pt idx="9">
                  <c:v>47</c:v>
                </c:pt>
                <c:pt idx="10">
                  <c:v>45.25</c:v>
                </c:pt>
                <c:pt idx="11">
                  <c:v>44</c:v>
                </c:pt>
                <c:pt idx="12">
                  <c:v>47.75</c:v>
                </c:pt>
                <c:pt idx="13">
                  <c:v>53.25</c:v>
                </c:pt>
                <c:pt idx="14">
                  <c:v>50</c:v>
                </c:pt>
                <c:pt idx="15">
                  <c:v>48</c:v>
                </c:pt>
                <c:pt idx="16">
                  <c:v>52.5</c:v>
                </c:pt>
                <c:pt idx="17">
                  <c:v>51.25</c:v>
                </c:pt>
                <c:pt idx="18">
                  <c:v>50.75</c:v>
                </c:pt>
                <c:pt idx="19">
                  <c:v>53.25</c:v>
                </c:pt>
                <c:pt idx="20">
                  <c:v>45.25</c:v>
                </c:pt>
                <c:pt idx="21">
                  <c:v>40</c:v>
                </c:pt>
                <c:pt idx="22">
                  <c:v>43.5</c:v>
                </c:pt>
                <c:pt idx="23">
                  <c:v>48.5</c:v>
                </c:pt>
                <c:pt idx="24">
                  <c:v>44.75</c:v>
                </c:pt>
                <c:pt idx="25">
                  <c:v>40.75</c:v>
                </c:pt>
                <c:pt idx="26">
                  <c:v>37</c:v>
                </c:pt>
                <c:pt idx="27">
                  <c:v>47.75</c:v>
                </c:pt>
                <c:pt idx="28">
                  <c:v>44.25</c:v>
                </c:pt>
                <c:pt idx="29">
                  <c:v>46.75</c:v>
                </c:pt>
                <c:pt idx="30">
                  <c:v>53.75</c:v>
                </c:pt>
                <c:pt idx="31">
                  <c:v>54.5</c:v>
                </c:pt>
                <c:pt idx="32">
                  <c:v>48.75</c:v>
                </c:pt>
                <c:pt idx="33">
                  <c:v>41.5</c:v>
                </c:pt>
                <c:pt idx="34">
                  <c:v>52</c:v>
                </c:pt>
                <c:pt idx="35">
                  <c:v>54.5</c:v>
                </c:pt>
                <c:pt idx="36">
                  <c:v>42</c:v>
                </c:pt>
                <c:pt idx="37">
                  <c:v>56.25</c:v>
                </c:pt>
                <c:pt idx="38">
                  <c:v>50.5</c:v>
                </c:pt>
                <c:pt idx="39">
                  <c:v>45.25</c:v>
                </c:pt>
                <c:pt idx="40">
                  <c:v>52.5</c:v>
                </c:pt>
                <c:pt idx="41">
                  <c:v>43.25</c:v>
                </c:pt>
                <c:pt idx="42">
                  <c:v>45.75</c:v>
                </c:pt>
                <c:pt idx="43">
                  <c:v>51.75</c:v>
                </c:pt>
                <c:pt idx="44">
                  <c:v>36.5</c:v>
                </c:pt>
                <c:pt idx="45">
                  <c:v>38.5</c:v>
                </c:pt>
                <c:pt idx="46">
                  <c:v>60</c:v>
                </c:pt>
                <c:pt idx="47">
                  <c:v>44.75</c:v>
                </c:pt>
                <c:pt idx="48">
                  <c:v>38.5</c:v>
                </c:pt>
                <c:pt idx="49">
                  <c:v>54</c:v>
                </c:pt>
                <c:pt idx="50">
                  <c:v>38</c:v>
                </c:pt>
                <c:pt idx="51">
                  <c:v>43.25</c:v>
                </c:pt>
              </c:numCache>
            </c:numRef>
          </c:val>
          <c:extLst>
            <c:ext xmlns:c16="http://schemas.microsoft.com/office/drawing/2014/chart" uri="{C3380CC4-5D6E-409C-BE32-E72D297353CC}">
              <c16:uniqueId val="{00000000-D7C0-41F1-B788-607A27E3A446}"/>
            </c:ext>
          </c:extLst>
        </c:ser>
        <c:ser>
          <c:idx val="1"/>
          <c:order val="2"/>
          <c:tx>
            <c:strRef>
              <c:f>'INTENTO SUICIDIO'!$A$69</c:f>
              <c:strCache>
                <c:ptCount val="1"/>
                <c:pt idx="0">
                  <c:v>Mediana</c:v>
                </c:pt>
              </c:strCache>
            </c:strRef>
          </c:tx>
          <c:spPr>
            <a:solidFill>
              <a:srgbClr val="FFFF00"/>
            </a:solidFill>
            <a:ln w="12700" cap="rnd">
              <a:solidFill>
                <a:srgbClr val="FFFF00"/>
              </a:solidFill>
              <a:round/>
            </a:ln>
            <a:effectLst/>
          </c:spPr>
          <c:val>
            <c:numRef>
              <c:f>'INTENTO SUICIDIO'!$B$69:$BA$69</c:f>
              <c:numCache>
                <c:formatCode>0.0</c:formatCode>
                <c:ptCount val="52"/>
                <c:pt idx="0">
                  <c:v>31.5</c:v>
                </c:pt>
                <c:pt idx="1">
                  <c:v>30</c:v>
                </c:pt>
                <c:pt idx="2">
                  <c:v>26</c:v>
                </c:pt>
                <c:pt idx="3">
                  <c:v>29.5</c:v>
                </c:pt>
                <c:pt idx="4">
                  <c:v>31</c:v>
                </c:pt>
                <c:pt idx="5">
                  <c:v>30.5</c:v>
                </c:pt>
                <c:pt idx="6">
                  <c:v>39</c:v>
                </c:pt>
                <c:pt idx="7">
                  <c:v>34</c:v>
                </c:pt>
                <c:pt idx="8">
                  <c:v>41</c:v>
                </c:pt>
                <c:pt idx="9">
                  <c:v>37.5</c:v>
                </c:pt>
                <c:pt idx="10">
                  <c:v>39</c:v>
                </c:pt>
                <c:pt idx="11">
                  <c:v>41.5</c:v>
                </c:pt>
                <c:pt idx="12">
                  <c:v>42.5</c:v>
                </c:pt>
                <c:pt idx="13">
                  <c:v>44.5</c:v>
                </c:pt>
                <c:pt idx="14">
                  <c:v>34</c:v>
                </c:pt>
                <c:pt idx="15">
                  <c:v>42</c:v>
                </c:pt>
                <c:pt idx="16">
                  <c:v>48</c:v>
                </c:pt>
                <c:pt idx="17">
                  <c:v>44.5</c:v>
                </c:pt>
                <c:pt idx="18">
                  <c:v>39.5</c:v>
                </c:pt>
                <c:pt idx="19">
                  <c:v>39</c:v>
                </c:pt>
                <c:pt idx="20">
                  <c:v>39</c:v>
                </c:pt>
                <c:pt idx="21">
                  <c:v>36</c:v>
                </c:pt>
                <c:pt idx="22">
                  <c:v>39</c:v>
                </c:pt>
                <c:pt idx="23">
                  <c:v>39.5</c:v>
                </c:pt>
                <c:pt idx="24">
                  <c:v>42</c:v>
                </c:pt>
                <c:pt idx="25">
                  <c:v>36.5</c:v>
                </c:pt>
                <c:pt idx="26">
                  <c:v>30</c:v>
                </c:pt>
                <c:pt idx="27">
                  <c:v>44.5</c:v>
                </c:pt>
                <c:pt idx="28">
                  <c:v>34.5</c:v>
                </c:pt>
                <c:pt idx="29">
                  <c:v>45.5</c:v>
                </c:pt>
                <c:pt idx="30">
                  <c:v>42.5</c:v>
                </c:pt>
                <c:pt idx="31">
                  <c:v>46</c:v>
                </c:pt>
                <c:pt idx="32">
                  <c:v>41.5</c:v>
                </c:pt>
                <c:pt idx="33">
                  <c:v>38.5</c:v>
                </c:pt>
                <c:pt idx="34">
                  <c:v>41</c:v>
                </c:pt>
                <c:pt idx="35">
                  <c:v>49</c:v>
                </c:pt>
                <c:pt idx="36">
                  <c:v>40</c:v>
                </c:pt>
                <c:pt idx="37">
                  <c:v>48</c:v>
                </c:pt>
                <c:pt idx="38">
                  <c:v>45.5</c:v>
                </c:pt>
                <c:pt idx="39">
                  <c:v>35</c:v>
                </c:pt>
                <c:pt idx="40">
                  <c:v>44.5</c:v>
                </c:pt>
                <c:pt idx="41">
                  <c:v>39</c:v>
                </c:pt>
                <c:pt idx="42">
                  <c:v>42</c:v>
                </c:pt>
                <c:pt idx="43">
                  <c:v>40.5</c:v>
                </c:pt>
                <c:pt idx="44">
                  <c:v>31.5</c:v>
                </c:pt>
                <c:pt idx="45">
                  <c:v>33</c:v>
                </c:pt>
                <c:pt idx="46">
                  <c:v>52</c:v>
                </c:pt>
                <c:pt idx="47">
                  <c:v>40.5</c:v>
                </c:pt>
                <c:pt idx="48">
                  <c:v>35</c:v>
                </c:pt>
                <c:pt idx="49">
                  <c:v>39</c:v>
                </c:pt>
                <c:pt idx="50">
                  <c:v>35.5</c:v>
                </c:pt>
                <c:pt idx="51">
                  <c:v>33.5</c:v>
                </c:pt>
              </c:numCache>
            </c:numRef>
          </c:val>
          <c:extLst>
            <c:ext xmlns:c16="http://schemas.microsoft.com/office/drawing/2014/chart" uri="{C3380CC4-5D6E-409C-BE32-E72D297353CC}">
              <c16:uniqueId val="{00000001-D7C0-41F1-B788-607A27E3A446}"/>
            </c:ext>
          </c:extLst>
        </c:ser>
        <c:ser>
          <c:idx val="2"/>
          <c:order val="3"/>
          <c:tx>
            <c:strRef>
              <c:f>'INTENTO SUICIDIO'!$A$70</c:f>
              <c:strCache>
                <c:ptCount val="1"/>
                <c:pt idx="0">
                  <c:v>Percentil 25</c:v>
                </c:pt>
              </c:strCache>
            </c:strRef>
          </c:tx>
          <c:spPr>
            <a:solidFill>
              <a:srgbClr val="92D050"/>
            </a:solidFill>
            <a:ln w="12700" cap="rnd">
              <a:solidFill>
                <a:srgbClr val="92D050"/>
              </a:solidFill>
              <a:round/>
            </a:ln>
            <a:effectLst/>
          </c:spPr>
          <c:val>
            <c:numRef>
              <c:f>'INTENTO SUICIDIO'!$B$70:$BA$70</c:f>
              <c:numCache>
                <c:formatCode>0.0</c:formatCode>
                <c:ptCount val="52"/>
                <c:pt idx="0">
                  <c:v>22.5</c:v>
                </c:pt>
                <c:pt idx="1">
                  <c:v>22.25</c:v>
                </c:pt>
                <c:pt idx="2">
                  <c:v>24.5</c:v>
                </c:pt>
                <c:pt idx="3">
                  <c:v>26</c:v>
                </c:pt>
                <c:pt idx="4">
                  <c:v>26.5</c:v>
                </c:pt>
                <c:pt idx="5">
                  <c:v>30</c:v>
                </c:pt>
                <c:pt idx="6">
                  <c:v>30</c:v>
                </c:pt>
                <c:pt idx="7">
                  <c:v>28.75</c:v>
                </c:pt>
                <c:pt idx="8">
                  <c:v>33.75</c:v>
                </c:pt>
                <c:pt idx="9">
                  <c:v>32.5</c:v>
                </c:pt>
                <c:pt idx="10">
                  <c:v>30.5</c:v>
                </c:pt>
                <c:pt idx="11">
                  <c:v>33.75</c:v>
                </c:pt>
                <c:pt idx="12">
                  <c:v>38.75</c:v>
                </c:pt>
                <c:pt idx="13">
                  <c:v>38.75</c:v>
                </c:pt>
                <c:pt idx="14">
                  <c:v>30</c:v>
                </c:pt>
                <c:pt idx="15">
                  <c:v>30.75</c:v>
                </c:pt>
                <c:pt idx="16">
                  <c:v>33</c:v>
                </c:pt>
                <c:pt idx="17">
                  <c:v>37</c:v>
                </c:pt>
                <c:pt idx="18">
                  <c:v>33.5</c:v>
                </c:pt>
                <c:pt idx="19">
                  <c:v>33.75</c:v>
                </c:pt>
                <c:pt idx="20">
                  <c:v>29</c:v>
                </c:pt>
                <c:pt idx="21">
                  <c:v>32</c:v>
                </c:pt>
                <c:pt idx="22">
                  <c:v>30.75</c:v>
                </c:pt>
                <c:pt idx="23">
                  <c:v>32.75</c:v>
                </c:pt>
                <c:pt idx="24">
                  <c:v>31.75</c:v>
                </c:pt>
                <c:pt idx="25">
                  <c:v>30</c:v>
                </c:pt>
                <c:pt idx="26">
                  <c:v>27.5</c:v>
                </c:pt>
                <c:pt idx="27">
                  <c:v>37.5</c:v>
                </c:pt>
                <c:pt idx="28">
                  <c:v>30.75</c:v>
                </c:pt>
                <c:pt idx="29">
                  <c:v>37.5</c:v>
                </c:pt>
                <c:pt idx="30">
                  <c:v>33.5</c:v>
                </c:pt>
                <c:pt idx="31">
                  <c:v>31.5</c:v>
                </c:pt>
                <c:pt idx="32">
                  <c:v>37.25</c:v>
                </c:pt>
                <c:pt idx="33">
                  <c:v>36.25</c:v>
                </c:pt>
                <c:pt idx="34">
                  <c:v>38.25</c:v>
                </c:pt>
                <c:pt idx="35">
                  <c:v>36</c:v>
                </c:pt>
                <c:pt idx="36">
                  <c:v>35.75</c:v>
                </c:pt>
                <c:pt idx="37">
                  <c:v>38.25</c:v>
                </c:pt>
                <c:pt idx="38">
                  <c:v>32.25</c:v>
                </c:pt>
                <c:pt idx="39">
                  <c:v>31.5</c:v>
                </c:pt>
                <c:pt idx="40">
                  <c:v>41</c:v>
                </c:pt>
                <c:pt idx="41">
                  <c:v>30.25</c:v>
                </c:pt>
                <c:pt idx="42">
                  <c:v>32.25</c:v>
                </c:pt>
                <c:pt idx="43">
                  <c:v>33.75</c:v>
                </c:pt>
                <c:pt idx="44">
                  <c:v>31</c:v>
                </c:pt>
                <c:pt idx="45">
                  <c:v>29</c:v>
                </c:pt>
                <c:pt idx="46">
                  <c:v>41</c:v>
                </c:pt>
                <c:pt idx="47">
                  <c:v>35.5</c:v>
                </c:pt>
                <c:pt idx="48">
                  <c:v>28.5</c:v>
                </c:pt>
                <c:pt idx="49">
                  <c:v>33.75</c:v>
                </c:pt>
                <c:pt idx="50">
                  <c:v>28.5</c:v>
                </c:pt>
                <c:pt idx="51">
                  <c:v>31.25</c:v>
                </c:pt>
              </c:numCache>
            </c:numRef>
          </c:val>
          <c:extLst>
            <c:ext xmlns:c16="http://schemas.microsoft.com/office/drawing/2014/chart" uri="{C3380CC4-5D6E-409C-BE32-E72D297353CC}">
              <c16:uniqueId val="{00000002-D7C0-41F1-B788-607A27E3A446}"/>
            </c:ext>
          </c:extLst>
        </c:ser>
        <c:dLbls>
          <c:showLegendKey val="0"/>
          <c:showVal val="0"/>
          <c:showCatName val="0"/>
          <c:showSerName val="0"/>
          <c:showPercent val="0"/>
          <c:showBubbleSize val="0"/>
        </c:dLbls>
        <c:axId val="-1052636352"/>
        <c:axId val="-1052638528"/>
      </c:areaChart>
      <c:scatterChart>
        <c:scatterStyle val="lineMarker"/>
        <c:varyColors val="0"/>
        <c:ser>
          <c:idx val="0"/>
          <c:order val="0"/>
          <c:tx>
            <c:strRef>
              <c:f>'INTENTO SUICIDIO'!$A$67</c:f>
              <c:strCache>
                <c:ptCount val="1"/>
                <c:pt idx="0">
                  <c:v>2019</c:v>
                </c:pt>
              </c:strCache>
            </c:strRef>
          </c:tx>
          <c:spPr>
            <a:ln w="1270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'INTENTO SUICIDIO'!$B$68:$BA$68</c:f>
              <c:numCache>
                <c:formatCode>General</c:formatCode>
                <c:ptCount val="52"/>
                <c:pt idx="0">
                  <c:v>43</c:v>
                </c:pt>
                <c:pt idx="1">
                  <c:v>49</c:v>
                </c:pt>
                <c:pt idx="2">
                  <c:v>40</c:v>
                </c:pt>
                <c:pt idx="3">
                  <c:v>46</c:v>
                </c:pt>
                <c:pt idx="4">
                  <c:v>48</c:v>
                </c:pt>
                <c:pt idx="5">
                  <c:v>49</c:v>
                </c:pt>
                <c:pt idx="6">
                  <c:v>41</c:v>
                </c:pt>
                <c:pt idx="7">
                  <c:v>50</c:v>
                </c:pt>
                <c:pt idx="8">
                  <c:v>53</c:v>
                </c:pt>
                <c:pt idx="9">
                  <c:v>66</c:v>
                </c:pt>
                <c:pt idx="10">
                  <c:v>57</c:v>
                </c:pt>
                <c:pt idx="11">
                  <c:v>55</c:v>
                </c:pt>
                <c:pt idx="12">
                  <c:v>33</c:v>
                </c:pt>
                <c:pt idx="13">
                  <c:v>15</c:v>
                </c:pt>
                <c:pt idx="14">
                  <c:v>36</c:v>
                </c:pt>
                <c:pt idx="15">
                  <c:v>40</c:v>
                </c:pt>
                <c:pt idx="16">
                  <c:v>44</c:v>
                </c:pt>
                <c:pt idx="17">
                  <c:v>25</c:v>
                </c:pt>
                <c:pt idx="18">
                  <c:v>40</c:v>
                </c:pt>
                <c:pt idx="19">
                  <c:v>40</c:v>
                </c:pt>
                <c:pt idx="20">
                  <c:v>42</c:v>
                </c:pt>
                <c:pt idx="21">
                  <c:v>47</c:v>
                </c:pt>
                <c:pt idx="22">
                  <c:v>34</c:v>
                </c:pt>
                <c:pt idx="23">
                  <c:v>37</c:v>
                </c:pt>
                <c:pt idx="24">
                  <c:v>34</c:v>
                </c:pt>
                <c:pt idx="25">
                  <c:v>40</c:v>
                </c:pt>
                <c:pt idx="26">
                  <c:v>25</c:v>
                </c:pt>
                <c:pt idx="27">
                  <c:v>48</c:v>
                </c:pt>
                <c:pt idx="28">
                  <c:v>38</c:v>
                </c:pt>
                <c:pt idx="29">
                  <c:v>28</c:v>
                </c:pt>
                <c:pt idx="30">
                  <c:v>33</c:v>
                </c:pt>
                <c:pt idx="31">
                  <c:v>30</c:v>
                </c:pt>
                <c:pt idx="32">
                  <c:v>39</c:v>
                </c:pt>
                <c:pt idx="33">
                  <c:v>33</c:v>
                </c:pt>
                <c:pt idx="34">
                  <c:v>28</c:v>
                </c:pt>
                <c:pt idx="35">
                  <c:v>36</c:v>
                </c:pt>
                <c:pt idx="36">
                  <c:v>37</c:v>
                </c:pt>
                <c:pt idx="37">
                  <c:v>28</c:v>
                </c:pt>
                <c:pt idx="38">
                  <c:v>36</c:v>
                </c:pt>
                <c:pt idx="39">
                  <c:v>29</c:v>
                </c:pt>
                <c:pt idx="40">
                  <c:v>31</c:v>
                </c:pt>
                <c:pt idx="41">
                  <c:v>33</c:v>
                </c:pt>
                <c:pt idx="42">
                  <c:v>29</c:v>
                </c:pt>
                <c:pt idx="43">
                  <c:v>27</c:v>
                </c:pt>
              </c:numCache>
            </c:numRef>
          </c:yVal>
          <c:smooth val="0"/>
          <c:extLst>
            <c:ext xmlns:c16="http://schemas.microsoft.com/office/drawing/2014/chart" uri="{C3380CC4-5D6E-409C-BE32-E72D297353CC}">
              <c16:uniqueId val="{00000003-D7C0-41F1-B788-607A27E3A446}"/>
            </c:ext>
          </c:extLst>
        </c:ser>
        <c:dLbls>
          <c:showLegendKey val="0"/>
          <c:showVal val="0"/>
          <c:showCatName val="0"/>
          <c:showSerName val="0"/>
          <c:showPercent val="0"/>
          <c:showBubbleSize val="0"/>
        </c:dLbls>
        <c:axId val="-1052636352"/>
        <c:axId val="-1052638528"/>
      </c:scatterChart>
      <c:catAx>
        <c:axId val="-1052636352"/>
        <c:scaling>
          <c:orientation val="minMax"/>
        </c:scaling>
        <c:delete val="0"/>
        <c:axPos val="b"/>
        <c:title>
          <c:tx>
            <c:rich>
              <a:bodyPr/>
              <a:lstStyle/>
              <a:p>
                <a:pPr>
                  <a:defRPr sz="700" b="0" i="0" baseline="0"/>
                </a:pPr>
                <a:r>
                  <a:rPr lang="en-US" sz="700" b="0" i="0" baseline="0"/>
                  <a:t>Semana Epidemiológica</a:t>
                </a:r>
              </a:p>
            </c:rich>
          </c:tx>
          <c:layout>
            <c:manualLayout>
              <c:xMode val="edge"/>
              <c:yMode val="edge"/>
              <c:x val="0.44186850127819682"/>
              <c:y val="0.82351342493785118"/>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600" b="0" i="0" baseline="0"/>
            </a:pPr>
            <a:endParaRPr lang="en-US"/>
          </a:p>
        </c:txPr>
        <c:crossAx val="-1052638528"/>
        <c:crosses val="autoZero"/>
        <c:auto val="1"/>
        <c:lblAlgn val="ctr"/>
        <c:lblOffset val="100"/>
        <c:noMultiLvlLbl val="0"/>
      </c:catAx>
      <c:valAx>
        <c:axId val="-1052638528"/>
        <c:scaling>
          <c:orientation val="minMax"/>
        </c:scaling>
        <c:delete val="0"/>
        <c:axPos val="l"/>
        <c:majorGridlines>
          <c:spPr>
            <a:ln w="9525" cap="flat" cmpd="sng" algn="ctr">
              <a:noFill/>
              <a:round/>
            </a:ln>
            <a:effectLst/>
          </c:spPr>
        </c:majorGridlines>
        <c:title>
          <c:tx>
            <c:rich>
              <a:bodyPr/>
              <a:lstStyle/>
              <a:p>
                <a:pPr>
                  <a:defRPr sz="700" b="0" i="0" baseline="0"/>
                </a:pPr>
                <a:r>
                  <a:rPr lang="es-CO" sz="7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b="1"/>
            </a:pPr>
            <a:endParaRPr lang="en-US"/>
          </a:p>
        </c:txPr>
        <c:crossAx val="-1052636352"/>
        <c:crosses val="autoZero"/>
        <c:crossBetween val="between"/>
      </c:valAx>
      <c:spPr>
        <a:noFill/>
        <a:ln w="25400">
          <a:noFill/>
        </a:ln>
      </c:spPr>
    </c:plotArea>
    <c:legend>
      <c:legendPos val="b"/>
      <c:layout/>
      <c:overlay val="0"/>
      <c:spPr>
        <a:noFill/>
        <a:ln w="25400">
          <a:noFill/>
        </a:ln>
      </c:spPr>
      <c:txPr>
        <a:bodyPr rot="0" vert="horz"/>
        <a:lstStyle/>
        <a:p>
          <a:pPr>
            <a:defRPr sz="700" b="0" i="0" baseline="0"/>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947456811394529E-2"/>
          <c:y val="0.12843240450451573"/>
          <c:w val="0.88389808896397881"/>
          <c:h val="0.71494797644635466"/>
        </c:manualLayout>
      </c:layout>
      <c:barChart>
        <c:barDir val="col"/>
        <c:grouping val="clustered"/>
        <c:varyColors val="0"/>
        <c:ser>
          <c:idx val="3"/>
          <c:order val="3"/>
          <c:tx>
            <c:strRef>
              <c:f>'INTENTO SUICIDIO'!$A$68</c:f>
              <c:strCache>
                <c:ptCount val="1"/>
                <c:pt idx="0">
                  <c:v>2020</c:v>
                </c:pt>
              </c:strCache>
            </c:strRef>
          </c:tx>
          <c:spPr>
            <a:solidFill>
              <a:schemeClr val="accent1">
                <a:lumMod val="75000"/>
              </a:schemeClr>
            </a:solidFill>
            <a:ln>
              <a:solidFill>
                <a:schemeClr val="tx1"/>
              </a:solidFill>
            </a:ln>
          </c:spPr>
          <c:invertIfNegative val="0"/>
          <c:val>
            <c:numRef>
              <c:f>'INTENTO SUICIDIO'!$B$68:$BA$68</c:f>
              <c:numCache>
                <c:formatCode>General</c:formatCode>
                <c:ptCount val="52"/>
                <c:pt idx="0">
                  <c:v>43</c:v>
                </c:pt>
                <c:pt idx="1">
                  <c:v>49</c:v>
                </c:pt>
                <c:pt idx="2">
                  <c:v>40</c:v>
                </c:pt>
                <c:pt idx="3">
                  <c:v>46</c:v>
                </c:pt>
                <c:pt idx="4">
                  <c:v>48</c:v>
                </c:pt>
                <c:pt idx="5">
                  <c:v>49</c:v>
                </c:pt>
                <c:pt idx="6">
                  <c:v>41</c:v>
                </c:pt>
                <c:pt idx="7">
                  <c:v>50</c:v>
                </c:pt>
                <c:pt idx="8">
                  <c:v>53</c:v>
                </c:pt>
                <c:pt idx="9">
                  <c:v>66</c:v>
                </c:pt>
                <c:pt idx="10">
                  <c:v>57</c:v>
                </c:pt>
                <c:pt idx="11">
                  <c:v>55</c:v>
                </c:pt>
                <c:pt idx="12">
                  <c:v>33</c:v>
                </c:pt>
                <c:pt idx="13">
                  <c:v>15</c:v>
                </c:pt>
                <c:pt idx="14">
                  <c:v>36</c:v>
                </c:pt>
                <c:pt idx="15">
                  <c:v>40</c:v>
                </c:pt>
                <c:pt idx="16">
                  <c:v>44</c:v>
                </c:pt>
                <c:pt idx="17">
                  <c:v>25</c:v>
                </c:pt>
                <c:pt idx="18">
                  <c:v>40</c:v>
                </c:pt>
                <c:pt idx="19">
                  <c:v>40</c:v>
                </c:pt>
                <c:pt idx="20">
                  <c:v>42</c:v>
                </c:pt>
                <c:pt idx="21">
                  <c:v>47</c:v>
                </c:pt>
                <c:pt idx="22">
                  <c:v>34</c:v>
                </c:pt>
                <c:pt idx="23">
                  <c:v>37</c:v>
                </c:pt>
                <c:pt idx="24">
                  <c:v>34</c:v>
                </c:pt>
                <c:pt idx="25">
                  <c:v>40</c:v>
                </c:pt>
                <c:pt idx="26">
                  <c:v>25</c:v>
                </c:pt>
                <c:pt idx="27">
                  <c:v>48</c:v>
                </c:pt>
                <c:pt idx="28">
                  <c:v>38</c:v>
                </c:pt>
                <c:pt idx="29">
                  <c:v>28</c:v>
                </c:pt>
                <c:pt idx="30">
                  <c:v>33</c:v>
                </c:pt>
                <c:pt idx="31">
                  <c:v>30</c:v>
                </c:pt>
                <c:pt idx="32">
                  <c:v>39</c:v>
                </c:pt>
                <c:pt idx="33">
                  <c:v>33</c:v>
                </c:pt>
                <c:pt idx="34">
                  <c:v>28</c:v>
                </c:pt>
                <c:pt idx="35">
                  <c:v>36</c:v>
                </c:pt>
                <c:pt idx="36">
                  <c:v>37</c:v>
                </c:pt>
                <c:pt idx="37">
                  <c:v>28</c:v>
                </c:pt>
                <c:pt idx="38">
                  <c:v>36</c:v>
                </c:pt>
                <c:pt idx="39">
                  <c:v>29</c:v>
                </c:pt>
                <c:pt idx="40">
                  <c:v>31</c:v>
                </c:pt>
                <c:pt idx="41">
                  <c:v>33</c:v>
                </c:pt>
                <c:pt idx="42">
                  <c:v>29</c:v>
                </c:pt>
                <c:pt idx="43">
                  <c:v>27</c:v>
                </c:pt>
              </c:numCache>
            </c:numRef>
          </c:val>
          <c:extLst>
            <c:ext xmlns:c16="http://schemas.microsoft.com/office/drawing/2014/chart" uri="{C3380CC4-5D6E-409C-BE32-E72D297353CC}">
              <c16:uniqueId val="{00000000-0D19-4E99-B39D-4F1854086B95}"/>
            </c:ext>
          </c:extLst>
        </c:ser>
        <c:dLbls>
          <c:showLegendKey val="0"/>
          <c:showVal val="0"/>
          <c:showCatName val="0"/>
          <c:showSerName val="0"/>
          <c:showPercent val="0"/>
          <c:showBubbleSize val="0"/>
        </c:dLbls>
        <c:gapWidth val="5"/>
        <c:axId val="-1096272736"/>
        <c:axId val="-1096266752"/>
      </c:barChart>
      <c:lineChart>
        <c:grouping val="standard"/>
        <c:varyColors val="0"/>
        <c:ser>
          <c:idx val="0"/>
          <c:order val="0"/>
          <c:tx>
            <c:strRef>
              <c:f>'INTENTO SUICIDIO'!$A$65</c:f>
              <c:strCache>
                <c:ptCount val="1"/>
                <c:pt idx="0">
                  <c:v>2017</c:v>
                </c:pt>
              </c:strCache>
            </c:strRef>
          </c:tx>
          <c:spPr>
            <a:ln w="12700">
              <a:solidFill>
                <a:srgbClr val="C00000"/>
              </a:solidFill>
            </a:ln>
          </c:spPr>
          <c:marker>
            <c:symbol val="none"/>
          </c:marker>
          <c:val>
            <c:numRef>
              <c:f>'INTENTO SUICIDIO'!$B$65:$BA$65</c:f>
              <c:numCache>
                <c:formatCode>General</c:formatCode>
                <c:ptCount val="52"/>
                <c:pt idx="0">
                  <c:v>35</c:v>
                </c:pt>
                <c:pt idx="1">
                  <c:v>29</c:v>
                </c:pt>
                <c:pt idx="2">
                  <c:v>26</c:v>
                </c:pt>
                <c:pt idx="3">
                  <c:v>29</c:v>
                </c:pt>
                <c:pt idx="4">
                  <c:v>43</c:v>
                </c:pt>
                <c:pt idx="5">
                  <c:v>31</c:v>
                </c:pt>
                <c:pt idx="6">
                  <c:v>39</c:v>
                </c:pt>
                <c:pt idx="7">
                  <c:v>37</c:v>
                </c:pt>
                <c:pt idx="8">
                  <c:v>39</c:v>
                </c:pt>
                <c:pt idx="9">
                  <c:v>49</c:v>
                </c:pt>
                <c:pt idx="10">
                  <c:v>46</c:v>
                </c:pt>
                <c:pt idx="11">
                  <c:v>44</c:v>
                </c:pt>
                <c:pt idx="12">
                  <c:v>49</c:v>
                </c:pt>
                <c:pt idx="13">
                  <c:v>57</c:v>
                </c:pt>
                <c:pt idx="14">
                  <c:v>29</c:v>
                </c:pt>
                <c:pt idx="15">
                  <c:v>48</c:v>
                </c:pt>
                <c:pt idx="16">
                  <c:v>53</c:v>
                </c:pt>
                <c:pt idx="17">
                  <c:v>46</c:v>
                </c:pt>
                <c:pt idx="18">
                  <c:v>59</c:v>
                </c:pt>
                <c:pt idx="19">
                  <c:v>42</c:v>
                </c:pt>
                <c:pt idx="20">
                  <c:v>35</c:v>
                </c:pt>
                <c:pt idx="21">
                  <c:v>50</c:v>
                </c:pt>
                <c:pt idx="22">
                  <c:v>42</c:v>
                </c:pt>
                <c:pt idx="23">
                  <c:v>50</c:v>
                </c:pt>
                <c:pt idx="24">
                  <c:v>44</c:v>
                </c:pt>
                <c:pt idx="25">
                  <c:v>41</c:v>
                </c:pt>
                <c:pt idx="26">
                  <c:v>29</c:v>
                </c:pt>
                <c:pt idx="27">
                  <c:v>47</c:v>
                </c:pt>
                <c:pt idx="28">
                  <c:v>47</c:v>
                </c:pt>
                <c:pt idx="29">
                  <c:v>45</c:v>
                </c:pt>
                <c:pt idx="30">
                  <c:v>55</c:v>
                </c:pt>
                <c:pt idx="31">
                  <c:v>60</c:v>
                </c:pt>
                <c:pt idx="32">
                  <c:v>50</c:v>
                </c:pt>
                <c:pt idx="33">
                  <c:v>36</c:v>
                </c:pt>
                <c:pt idx="34">
                  <c:v>43</c:v>
                </c:pt>
                <c:pt idx="35">
                  <c:v>60</c:v>
                </c:pt>
                <c:pt idx="36">
                  <c:v>42</c:v>
                </c:pt>
                <c:pt idx="37">
                  <c:v>59</c:v>
                </c:pt>
                <c:pt idx="38">
                  <c:v>51</c:v>
                </c:pt>
                <c:pt idx="39">
                  <c:v>37</c:v>
                </c:pt>
                <c:pt idx="40">
                  <c:v>61</c:v>
                </c:pt>
                <c:pt idx="41">
                  <c:v>41</c:v>
                </c:pt>
                <c:pt idx="42">
                  <c:v>39</c:v>
                </c:pt>
                <c:pt idx="43">
                  <c:v>55</c:v>
                </c:pt>
                <c:pt idx="44">
                  <c:v>29</c:v>
                </c:pt>
                <c:pt idx="45">
                  <c:v>34</c:v>
                </c:pt>
                <c:pt idx="46">
                  <c:v>61</c:v>
                </c:pt>
                <c:pt idx="47">
                  <c:v>35</c:v>
                </c:pt>
                <c:pt idx="48">
                  <c:v>33</c:v>
                </c:pt>
                <c:pt idx="49">
                  <c:v>58</c:v>
                </c:pt>
                <c:pt idx="50">
                  <c:v>54</c:v>
                </c:pt>
                <c:pt idx="51">
                  <c:v>50</c:v>
                </c:pt>
              </c:numCache>
            </c:numRef>
          </c:val>
          <c:smooth val="0"/>
          <c:extLst>
            <c:ext xmlns:c16="http://schemas.microsoft.com/office/drawing/2014/chart" uri="{C3380CC4-5D6E-409C-BE32-E72D297353CC}">
              <c16:uniqueId val="{00000001-0D19-4E99-B39D-4F1854086B95}"/>
            </c:ext>
          </c:extLst>
        </c:ser>
        <c:ser>
          <c:idx val="1"/>
          <c:order val="1"/>
          <c:tx>
            <c:strRef>
              <c:f>'INTENTO SUICIDIO'!$A$66</c:f>
              <c:strCache>
                <c:ptCount val="1"/>
                <c:pt idx="0">
                  <c:v>2018</c:v>
                </c:pt>
              </c:strCache>
            </c:strRef>
          </c:tx>
          <c:spPr>
            <a:ln w="12700">
              <a:solidFill>
                <a:srgbClr val="FFC000"/>
              </a:solidFill>
            </a:ln>
          </c:spPr>
          <c:marker>
            <c:symbol val="none"/>
          </c:marker>
          <c:val>
            <c:numRef>
              <c:f>'INTENTO SUICIDIO'!$B$66:$BA$66</c:f>
              <c:numCache>
                <c:formatCode>General</c:formatCode>
                <c:ptCount val="52"/>
                <c:pt idx="0">
                  <c:v>34</c:v>
                </c:pt>
                <c:pt idx="1">
                  <c:v>39</c:v>
                </c:pt>
                <c:pt idx="2">
                  <c:v>43</c:v>
                </c:pt>
                <c:pt idx="3">
                  <c:v>33</c:v>
                </c:pt>
                <c:pt idx="4">
                  <c:v>50</c:v>
                </c:pt>
                <c:pt idx="5">
                  <c:v>44</c:v>
                </c:pt>
                <c:pt idx="6">
                  <c:v>50</c:v>
                </c:pt>
                <c:pt idx="7">
                  <c:v>48</c:v>
                </c:pt>
                <c:pt idx="8">
                  <c:v>47</c:v>
                </c:pt>
                <c:pt idx="9">
                  <c:v>60</c:v>
                </c:pt>
                <c:pt idx="10">
                  <c:v>43</c:v>
                </c:pt>
                <c:pt idx="11">
                  <c:v>69</c:v>
                </c:pt>
                <c:pt idx="12">
                  <c:v>44</c:v>
                </c:pt>
                <c:pt idx="13">
                  <c:v>55</c:v>
                </c:pt>
                <c:pt idx="14">
                  <c:v>54</c:v>
                </c:pt>
                <c:pt idx="15">
                  <c:v>36</c:v>
                </c:pt>
                <c:pt idx="16">
                  <c:v>45</c:v>
                </c:pt>
                <c:pt idx="17">
                  <c:v>53</c:v>
                </c:pt>
                <c:pt idx="18">
                  <c:v>41</c:v>
                </c:pt>
                <c:pt idx="19">
                  <c:v>36</c:v>
                </c:pt>
                <c:pt idx="20">
                  <c:v>49</c:v>
                </c:pt>
                <c:pt idx="21">
                  <c:v>41</c:v>
                </c:pt>
                <c:pt idx="22">
                  <c:v>44</c:v>
                </c:pt>
                <c:pt idx="23">
                  <c:v>44</c:v>
                </c:pt>
                <c:pt idx="24">
                  <c:v>45</c:v>
                </c:pt>
                <c:pt idx="25">
                  <c:v>45</c:v>
                </c:pt>
                <c:pt idx="26">
                  <c:v>39</c:v>
                </c:pt>
                <c:pt idx="27">
                  <c:v>48</c:v>
                </c:pt>
                <c:pt idx="28">
                  <c:v>33</c:v>
                </c:pt>
                <c:pt idx="29">
                  <c:v>51</c:v>
                </c:pt>
                <c:pt idx="30">
                  <c:v>57</c:v>
                </c:pt>
                <c:pt idx="31">
                  <c:v>53</c:v>
                </c:pt>
                <c:pt idx="32">
                  <c:v>45</c:v>
                </c:pt>
                <c:pt idx="33">
                  <c:v>42</c:v>
                </c:pt>
                <c:pt idx="34">
                  <c:v>57</c:v>
                </c:pt>
                <c:pt idx="35">
                  <c:v>53</c:v>
                </c:pt>
                <c:pt idx="36">
                  <c:v>42</c:v>
                </c:pt>
                <c:pt idx="37">
                  <c:v>37</c:v>
                </c:pt>
                <c:pt idx="38">
                  <c:v>42</c:v>
                </c:pt>
                <c:pt idx="39">
                  <c:v>50</c:v>
                </c:pt>
                <c:pt idx="40">
                  <c:v>55</c:v>
                </c:pt>
                <c:pt idx="41">
                  <c:v>44</c:v>
                </c:pt>
                <c:pt idx="42">
                  <c:v>45</c:v>
                </c:pt>
                <c:pt idx="43">
                  <c:v>42</c:v>
                </c:pt>
                <c:pt idx="44">
                  <c:v>56</c:v>
                </c:pt>
                <c:pt idx="45">
                  <c:v>58</c:v>
                </c:pt>
                <c:pt idx="46">
                  <c:v>63</c:v>
                </c:pt>
                <c:pt idx="47">
                  <c:v>44</c:v>
                </c:pt>
                <c:pt idx="48">
                  <c:v>37</c:v>
                </c:pt>
                <c:pt idx="49">
                  <c:v>36</c:v>
                </c:pt>
                <c:pt idx="50">
                  <c:v>38</c:v>
                </c:pt>
                <c:pt idx="51">
                  <c:v>32</c:v>
                </c:pt>
              </c:numCache>
            </c:numRef>
          </c:val>
          <c:smooth val="0"/>
          <c:extLst>
            <c:ext xmlns:c16="http://schemas.microsoft.com/office/drawing/2014/chart" uri="{C3380CC4-5D6E-409C-BE32-E72D297353CC}">
              <c16:uniqueId val="{00000002-0D19-4E99-B39D-4F1854086B95}"/>
            </c:ext>
          </c:extLst>
        </c:ser>
        <c:ser>
          <c:idx val="2"/>
          <c:order val="2"/>
          <c:tx>
            <c:strRef>
              <c:f>'INTENTO SUICIDIO'!$A$67</c:f>
              <c:strCache>
                <c:ptCount val="1"/>
                <c:pt idx="0">
                  <c:v>2019</c:v>
                </c:pt>
              </c:strCache>
            </c:strRef>
          </c:tx>
          <c:spPr>
            <a:ln w="12700">
              <a:solidFill>
                <a:srgbClr val="92D050"/>
              </a:solidFill>
            </a:ln>
          </c:spPr>
          <c:marker>
            <c:symbol val="none"/>
          </c:marker>
          <c:val>
            <c:numRef>
              <c:f>'INTENTO SUICIDIO'!$B$67:$BA$67</c:f>
              <c:numCache>
                <c:formatCode>General</c:formatCode>
                <c:ptCount val="52"/>
                <c:pt idx="0">
                  <c:v>33</c:v>
                </c:pt>
                <c:pt idx="1">
                  <c:v>34</c:v>
                </c:pt>
                <c:pt idx="2">
                  <c:v>33</c:v>
                </c:pt>
                <c:pt idx="3">
                  <c:v>35</c:v>
                </c:pt>
                <c:pt idx="4">
                  <c:v>34</c:v>
                </c:pt>
                <c:pt idx="5">
                  <c:v>42</c:v>
                </c:pt>
                <c:pt idx="6">
                  <c:v>58</c:v>
                </c:pt>
                <c:pt idx="7">
                  <c:v>51</c:v>
                </c:pt>
                <c:pt idx="8">
                  <c:v>43</c:v>
                </c:pt>
                <c:pt idx="9">
                  <c:v>41</c:v>
                </c:pt>
                <c:pt idx="10">
                  <c:v>55</c:v>
                </c:pt>
                <c:pt idx="11">
                  <c:v>44</c:v>
                </c:pt>
                <c:pt idx="12">
                  <c:v>51</c:v>
                </c:pt>
                <c:pt idx="13">
                  <c:v>48</c:v>
                </c:pt>
                <c:pt idx="14">
                  <c:v>74</c:v>
                </c:pt>
                <c:pt idx="15">
                  <c:v>48</c:v>
                </c:pt>
                <c:pt idx="16">
                  <c:v>51</c:v>
                </c:pt>
                <c:pt idx="17">
                  <c:v>53</c:v>
                </c:pt>
                <c:pt idx="18">
                  <c:v>54</c:v>
                </c:pt>
                <c:pt idx="19">
                  <c:v>61</c:v>
                </c:pt>
                <c:pt idx="20">
                  <c:v>46</c:v>
                </c:pt>
                <c:pt idx="21">
                  <c:v>35</c:v>
                </c:pt>
                <c:pt idx="22">
                  <c:v>46</c:v>
                </c:pt>
                <c:pt idx="23">
                  <c:v>52</c:v>
                </c:pt>
                <c:pt idx="24">
                  <c:v>49</c:v>
                </c:pt>
                <c:pt idx="25">
                  <c:v>40</c:v>
                </c:pt>
                <c:pt idx="26">
                  <c:v>27</c:v>
                </c:pt>
                <c:pt idx="27">
                  <c:v>50</c:v>
                </c:pt>
                <c:pt idx="28">
                  <c:v>51</c:v>
                </c:pt>
                <c:pt idx="29">
                  <c:v>47</c:v>
                </c:pt>
                <c:pt idx="30">
                  <c:v>50</c:v>
                </c:pt>
                <c:pt idx="31">
                  <c:v>55</c:v>
                </c:pt>
                <c:pt idx="32">
                  <c:v>55</c:v>
                </c:pt>
                <c:pt idx="33">
                  <c:v>52</c:v>
                </c:pt>
                <c:pt idx="34">
                  <c:v>55</c:v>
                </c:pt>
                <c:pt idx="35">
                  <c:v>55</c:v>
                </c:pt>
                <c:pt idx="36">
                  <c:v>66</c:v>
                </c:pt>
                <c:pt idx="37">
                  <c:v>54</c:v>
                </c:pt>
                <c:pt idx="38">
                  <c:v>49</c:v>
                </c:pt>
                <c:pt idx="39">
                  <c:v>48</c:v>
                </c:pt>
                <c:pt idx="40">
                  <c:v>44</c:v>
                </c:pt>
                <c:pt idx="41">
                  <c:v>37</c:v>
                </c:pt>
                <c:pt idx="42">
                  <c:v>46</c:v>
                </c:pt>
                <c:pt idx="43">
                  <c:v>64</c:v>
                </c:pt>
                <c:pt idx="44">
                  <c:v>38</c:v>
                </c:pt>
                <c:pt idx="45">
                  <c:v>28</c:v>
                </c:pt>
                <c:pt idx="46">
                  <c:v>57</c:v>
                </c:pt>
                <c:pt idx="47">
                  <c:v>50</c:v>
                </c:pt>
                <c:pt idx="48">
                  <c:v>40</c:v>
                </c:pt>
                <c:pt idx="49">
                  <c:v>64</c:v>
                </c:pt>
                <c:pt idx="50">
                  <c:v>38</c:v>
                </c:pt>
                <c:pt idx="51">
                  <c:v>46</c:v>
                </c:pt>
              </c:numCache>
            </c:numRef>
          </c:val>
          <c:smooth val="0"/>
          <c:extLst>
            <c:ext xmlns:c16="http://schemas.microsoft.com/office/drawing/2014/chart" uri="{C3380CC4-5D6E-409C-BE32-E72D297353CC}">
              <c16:uniqueId val="{00000003-0D19-4E99-B39D-4F1854086B95}"/>
            </c:ext>
          </c:extLst>
        </c:ser>
        <c:dLbls>
          <c:showLegendKey val="0"/>
          <c:showVal val="0"/>
          <c:showCatName val="0"/>
          <c:showSerName val="0"/>
          <c:showPercent val="0"/>
          <c:showBubbleSize val="0"/>
        </c:dLbls>
        <c:marker val="1"/>
        <c:smooth val="0"/>
        <c:axId val="-1096272736"/>
        <c:axId val="-1096266752"/>
      </c:lineChart>
      <c:catAx>
        <c:axId val="-1096272736"/>
        <c:scaling>
          <c:orientation val="minMax"/>
        </c:scaling>
        <c:delete val="0"/>
        <c:axPos val="b"/>
        <c:title>
          <c:tx>
            <c:rich>
              <a:bodyPr/>
              <a:lstStyle/>
              <a:p>
                <a:pPr>
                  <a:defRPr sz="700" b="0" i="0" baseline="0"/>
                </a:pPr>
                <a:r>
                  <a:rPr lang="en-US" sz="700" b="0" i="0" baseline="0"/>
                  <a:t>Semana Epidemiológica</a:t>
                </a:r>
              </a:p>
            </c:rich>
          </c:tx>
          <c:layout>
            <c:manualLayout>
              <c:xMode val="edge"/>
              <c:yMode val="edge"/>
              <c:x val="0.44711878994931425"/>
              <c:y val="0.90621540685784086"/>
            </c:manualLayout>
          </c:layout>
          <c:overlay val="0"/>
        </c:title>
        <c:majorTickMark val="out"/>
        <c:minorTickMark val="none"/>
        <c:tickLblPos val="nextTo"/>
        <c:txPr>
          <a:bodyPr/>
          <a:lstStyle/>
          <a:p>
            <a:pPr>
              <a:defRPr sz="600" b="0" i="0" baseline="0"/>
            </a:pPr>
            <a:endParaRPr lang="en-US"/>
          </a:p>
        </c:txPr>
        <c:crossAx val="-1096266752"/>
        <c:crosses val="autoZero"/>
        <c:auto val="1"/>
        <c:lblAlgn val="ctr"/>
        <c:lblOffset val="100"/>
        <c:noMultiLvlLbl val="0"/>
      </c:catAx>
      <c:valAx>
        <c:axId val="-1096266752"/>
        <c:scaling>
          <c:orientation val="minMax"/>
        </c:scaling>
        <c:delete val="0"/>
        <c:axPos val="l"/>
        <c:majorGridlines>
          <c:spPr>
            <a:ln>
              <a:noFill/>
            </a:ln>
          </c:spPr>
        </c:majorGridlines>
        <c:title>
          <c:tx>
            <c:rich>
              <a:bodyPr rot="-5400000" vert="horz"/>
              <a:lstStyle/>
              <a:p>
                <a:pPr>
                  <a:defRPr sz="700" b="0" i="0" baseline="0"/>
                </a:pPr>
                <a:r>
                  <a:rPr lang="en-US" sz="700" b="0" i="0" baseline="0"/>
                  <a:t>Casos</a:t>
                </a:r>
              </a:p>
            </c:rich>
          </c:tx>
          <c:layout/>
          <c:overlay val="0"/>
        </c:title>
        <c:numFmt formatCode="General" sourceLinked="1"/>
        <c:majorTickMark val="out"/>
        <c:minorTickMark val="none"/>
        <c:tickLblPos val="nextTo"/>
        <c:txPr>
          <a:bodyPr/>
          <a:lstStyle/>
          <a:p>
            <a:pPr>
              <a:defRPr sz="700" b="0" i="0" baseline="0"/>
            </a:pPr>
            <a:endParaRPr lang="en-US"/>
          </a:p>
        </c:txPr>
        <c:crossAx val="-1096272736"/>
        <c:crosses val="autoZero"/>
        <c:crossBetween val="between"/>
      </c:valAx>
    </c:plotArea>
    <c:legend>
      <c:legendPos val="t"/>
      <c:layout/>
      <c:overlay val="0"/>
      <c:txPr>
        <a:bodyPr/>
        <a:lstStyle/>
        <a:p>
          <a:pPr>
            <a:defRPr sz="700" b="0" i="0" baseline="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87957321466655"/>
          <c:y val="3.0944231550567931E-2"/>
          <c:w val="0.64836641054166688"/>
          <c:h val="0.7895926265012978"/>
        </c:manualLayout>
      </c:layout>
      <c:barChart>
        <c:barDir val="bar"/>
        <c:grouping val="cluster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80DA-4DC4-BA4C-AA78BB64D9B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'[evento 356 datos basicos y complementarios44.xls]Hoja1'!$H$10:$H$15</c:f>
              <c:strCache>
                <c:ptCount val="6"/>
                <c:pt idx="0">
                  <c:v>Primera Infancia</c:v>
                </c:pt>
                <c:pt idx="1">
                  <c:v>Infancia</c:v>
                </c:pt>
                <c:pt idx="2">
                  <c:v>Adolescencia</c:v>
                </c:pt>
                <c:pt idx="3">
                  <c:v>Juventud</c:v>
                </c:pt>
                <c:pt idx="4">
                  <c:v>Adultez</c:v>
                </c:pt>
                <c:pt idx="5">
                  <c:v>Persona Mayor</c:v>
                </c:pt>
              </c:strCache>
            </c:strRef>
          </c:cat>
          <c:val>
            <c:numRef>
              <c:f>'[evento 356 datos basicos y complementarios44.xls]Hoja1'!$J$10:$J$15</c:f>
              <c:numCache>
                <c:formatCode>0.00</c:formatCode>
                <c:ptCount val="6"/>
                <c:pt idx="0">
                  <c:v>0.2364066193853428</c:v>
                </c:pt>
                <c:pt idx="1">
                  <c:v>1.4184397163120568</c:v>
                </c:pt>
                <c:pt idx="2">
                  <c:v>30.260047281323878</c:v>
                </c:pt>
                <c:pt idx="3">
                  <c:v>30.614657210401891</c:v>
                </c:pt>
                <c:pt idx="4">
                  <c:v>34.219858156028373</c:v>
                </c:pt>
                <c:pt idx="5">
                  <c:v>3.2505910165484631</c:v>
                </c:pt>
              </c:numCache>
            </c:numRef>
          </c:val>
          <c:extLst>
            <c:ext xmlns:c16="http://schemas.microsoft.com/office/drawing/2014/chart" uri="{C3380CC4-5D6E-409C-BE32-E72D297353CC}">
              <c16:uniqueId val="{00000002-80DA-4DC4-BA4C-AA78BB64D9B4}"/>
            </c:ext>
          </c:extLst>
        </c:ser>
        <c:dLbls>
          <c:showLegendKey val="0"/>
          <c:showVal val="0"/>
          <c:showCatName val="0"/>
          <c:showSerName val="0"/>
          <c:showPercent val="0"/>
          <c:showBubbleSize val="0"/>
        </c:dLbls>
        <c:gapWidth val="182"/>
        <c:axId val="1032488304"/>
        <c:axId val="1032490384"/>
      </c:barChart>
      <c:catAx>
        <c:axId val="1032488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490384"/>
        <c:crosses val="autoZero"/>
        <c:auto val="1"/>
        <c:lblAlgn val="ctr"/>
        <c:lblOffset val="100"/>
        <c:noMultiLvlLbl val="0"/>
      </c:catAx>
      <c:valAx>
        <c:axId val="1032490384"/>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48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5839-41FD-A271-3B4DF503CAA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'[evento 356 datos basicos y complementarios44.xls]Hoja1'!$K$9:$K$17</c:f>
              <c:strCache>
                <c:ptCount val="9"/>
                <c:pt idx="0">
                  <c:v>Problemas de pareja</c:v>
                </c:pt>
                <c:pt idx="1">
                  <c:v>Problemas económicos</c:v>
                </c:pt>
                <c:pt idx="2">
                  <c:v>Enfermedad crónica o discapacitante</c:v>
                </c:pt>
                <c:pt idx="3">
                  <c:v>Problema escolar/académico</c:v>
                </c:pt>
                <c:pt idx="4">
                  <c:v>Maltrato, físico, psicológico o sexual</c:v>
                </c:pt>
                <c:pt idx="5">
                  <c:v>Problemas laborales</c:v>
                </c:pt>
                <c:pt idx="6">
                  <c:v>Muerte de un familiar</c:v>
                </c:pt>
                <c:pt idx="7">
                  <c:v>Problemas jurídicos</c:v>
                </c:pt>
                <c:pt idx="8">
                  <c:v>Suicidio de familiar o amigo</c:v>
                </c:pt>
              </c:strCache>
            </c:strRef>
          </c:cat>
          <c:val>
            <c:numRef>
              <c:f>'[evento 356 datos basicos y complementarios44.xls]Hoja1'!$N$9:$N$17</c:f>
              <c:numCache>
                <c:formatCode>0.00</c:formatCode>
                <c:ptCount val="9"/>
                <c:pt idx="0">
                  <c:v>32.328605200945624</c:v>
                </c:pt>
                <c:pt idx="1">
                  <c:v>11.702127659574469</c:v>
                </c:pt>
                <c:pt idx="2">
                  <c:v>7.5650118203309695</c:v>
                </c:pt>
                <c:pt idx="3">
                  <c:v>5.0236406619385345</c:v>
                </c:pt>
                <c:pt idx="4">
                  <c:v>6.2647754137115834</c:v>
                </c:pt>
                <c:pt idx="5">
                  <c:v>4.0189125295508275</c:v>
                </c:pt>
                <c:pt idx="6">
                  <c:v>4.3735224586288419</c:v>
                </c:pt>
                <c:pt idx="7">
                  <c:v>1.1820330969267139</c:v>
                </c:pt>
                <c:pt idx="8">
                  <c:v>1.1820330969267139</c:v>
                </c:pt>
              </c:numCache>
            </c:numRef>
          </c:val>
          <c:extLst>
            <c:ext xmlns:c16="http://schemas.microsoft.com/office/drawing/2014/chart" uri="{C3380CC4-5D6E-409C-BE32-E72D297353CC}">
              <c16:uniqueId val="{00000002-5839-41FD-A271-3B4DF503CAA4}"/>
            </c:ext>
          </c:extLst>
        </c:ser>
        <c:dLbls>
          <c:showLegendKey val="0"/>
          <c:showVal val="0"/>
          <c:showCatName val="0"/>
          <c:showSerName val="0"/>
          <c:showPercent val="0"/>
          <c:showBubbleSize val="0"/>
        </c:dLbls>
        <c:gapWidth val="182"/>
        <c:axId val="1033011968"/>
        <c:axId val="1033013216"/>
      </c:barChart>
      <c:catAx>
        <c:axId val="1033011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033013216"/>
        <c:crosses val="autoZero"/>
        <c:auto val="1"/>
        <c:lblAlgn val="ctr"/>
        <c:lblOffset val="100"/>
        <c:noMultiLvlLbl val="0"/>
      </c:catAx>
      <c:valAx>
        <c:axId val="1033013216"/>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033011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smtClean="0">
              <a:solidFill>
                <a:schemeClr val="tx1"/>
              </a:solidFill>
              <a:latin typeface="Arial Narrow" panose="020B0606020202030204" pitchFamily="34" charset="0"/>
            </a:rPr>
            <a:t>Primera infancia</a:t>
          </a:r>
        </a:p>
        <a:p>
          <a:r>
            <a:rPr lang="es-ES" sz="1200" b="1" dirty="0" smtClean="0">
              <a:solidFill>
                <a:schemeClr val="bg1"/>
              </a:solidFill>
              <a:latin typeface="Arial Narrow" panose="020B0606020202030204" pitchFamily="34" charset="0"/>
            </a:rPr>
            <a:t>17%</a:t>
          </a:r>
        </a:p>
        <a:p>
          <a:r>
            <a:rPr lang="es-ES" sz="1200" b="1" dirty="0" smtClean="0">
              <a:solidFill>
                <a:schemeClr val="bg1"/>
              </a:solidFill>
              <a:latin typeface="Arial Narrow" panose="020B0606020202030204" pitchFamily="34" charset="0"/>
            </a:rPr>
            <a:t>58 casos</a:t>
          </a:r>
          <a:endParaRPr lang="es-ES" sz="1200" b="1" dirty="0">
            <a:solidFill>
              <a:schemeClr val="bg1"/>
            </a:solidFill>
            <a:latin typeface="Arial Narrow" panose="020B0606020202030204" pitchFamily="34" charset="0"/>
          </a:endParaRP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smtClean="0">
              <a:solidFill>
                <a:schemeClr val="tx1"/>
              </a:solidFill>
              <a:latin typeface="Arial Narrow" panose="020B0606020202030204" pitchFamily="34" charset="0"/>
            </a:rPr>
            <a:t>Infancia</a:t>
          </a:r>
        </a:p>
        <a:p>
          <a:r>
            <a:rPr lang="es-ES" sz="1200" b="1" dirty="0" smtClean="0">
              <a:solidFill>
                <a:schemeClr val="bg1"/>
              </a:solidFill>
              <a:latin typeface="Arial Narrow" panose="020B0606020202030204" pitchFamily="34" charset="0"/>
            </a:rPr>
            <a:t>11%</a:t>
          </a:r>
        </a:p>
        <a:p>
          <a:r>
            <a:rPr lang="es-ES" sz="1200" b="1" dirty="0" smtClean="0">
              <a:solidFill>
                <a:schemeClr val="bg1"/>
              </a:solidFill>
              <a:latin typeface="Arial Narrow" panose="020B0606020202030204" pitchFamily="34" charset="0"/>
            </a:rPr>
            <a:t>36 casos</a:t>
          </a:r>
          <a:endParaRPr lang="es-ES" sz="1200" b="1" dirty="0">
            <a:solidFill>
              <a:schemeClr val="bg1"/>
            </a:solidFill>
            <a:latin typeface="Arial Narrow" panose="020B0606020202030204" pitchFamily="34" charset="0"/>
          </a:endParaRP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smtClean="0">
              <a:solidFill>
                <a:schemeClr val="tx1"/>
              </a:solidFill>
              <a:latin typeface="Arial Narrow" panose="020B0606020202030204" pitchFamily="34" charset="0"/>
            </a:rPr>
            <a:t>Adolescencia</a:t>
          </a:r>
        </a:p>
        <a:p>
          <a:r>
            <a:rPr lang="es-ES" sz="1200" b="1" dirty="0" smtClean="0">
              <a:solidFill>
                <a:schemeClr val="bg1"/>
              </a:solidFill>
              <a:latin typeface="Arial Narrow" panose="020B0606020202030204" pitchFamily="34" charset="0"/>
            </a:rPr>
            <a:t>8,0%</a:t>
          </a:r>
        </a:p>
        <a:p>
          <a:r>
            <a:rPr lang="es-ES" sz="1200" b="1" dirty="0" smtClean="0">
              <a:solidFill>
                <a:schemeClr val="bg1"/>
              </a:solidFill>
              <a:latin typeface="Arial Narrow" panose="020B0606020202030204" pitchFamily="34" charset="0"/>
            </a:rPr>
            <a:t>26 casos</a:t>
          </a:r>
          <a:endParaRPr lang="es-ES" sz="1200" b="1" dirty="0">
            <a:solidFill>
              <a:schemeClr val="bg1"/>
            </a:solidFill>
            <a:latin typeface="Arial Narrow" panose="020B0606020202030204" pitchFamily="34" charset="0"/>
          </a:endParaRP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smtClean="0">
              <a:solidFill>
                <a:schemeClr val="tx1"/>
              </a:solidFill>
              <a:latin typeface="Arial Narrow" panose="020B0606020202030204" pitchFamily="34" charset="0"/>
            </a:rPr>
            <a:t>Juventud</a:t>
          </a:r>
        </a:p>
        <a:p>
          <a:r>
            <a:rPr lang="es-ES" sz="1200" b="1" dirty="0" smtClean="0">
              <a:solidFill>
                <a:schemeClr val="bg1"/>
              </a:solidFill>
              <a:latin typeface="Arial Narrow" panose="020B0606020202030204" pitchFamily="34" charset="0"/>
            </a:rPr>
            <a:t>15%</a:t>
          </a:r>
        </a:p>
        <a:p>
          <a:r>
            <a:rPr lang="es-ES" sz="1200" b="1" dirty="0" smtClean="0">
              <a:solidFill>
                <a:schemeClr val="bg1"/>
              </a:solidFill>
              <a:latin typeface="Arial Narrow" panose="020B0606020202030204" pitchFamily="34" charset="0"/>
            </a:rPr>
            <a:t>50 casos</a:t>
          </a:r>
          <a:endParaRPr lang="es-ES" sz="1200" b="1" dirty="0">
            <a:solidFill>
              <a:schemeClr val="bg1"/>
            </a:solidFill>
            <a:latin typeface="Arial Narrow" panose="020B0606020202030204" pitchFamily="34" charset="0"/>
          </a:endParaRP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smtClean="0">
              <a:solidFill>
                <a:schemeClr val="tx1"/>
              </a:solidFill>
              <a:latin typeface="Arial Narrow" panose="020B0606020202030204" pitchFamily="34" charset="0"/>
            </a:rPr>
            <a:t>Adultez</a:t>
          </a:r>
        </a:p>
        <a:p>
          <a:r>
            <a:rPr lang="es-ES" sz="1200" b="1" dirty="0" smtClean="0">
              <a:solidFill>
                <a:schemeClr val="bg1"/>
              </a:solidFill>
              <a:latin typeface="Arial Narrow" panose="020B0606020202030204" pitchFamily="34" charset="0"/>
            </a:rPr>
            <a:t>31%</a:t>
          </a:r>
        </a:p>
        <a:p>
          <a:r>
            <a:rPr lang="es-ES" sz="1200" b="1" dirty="0" smtClean="0">
              <a:solidFill>
                <a:schemeClr val="bg1"/>
              </a:solidFill>
              <a:latin typeface="Arial Narrow" panose="020B0606020202030204" pitchFamily="34" charset="0"/>
            </a:rPr>
            <a:t>103 casos</a:t>
          </a:r>
          <a:endParaRPr lang="es-ES" sz="12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smtClean="0">
              <a:solidFill>
                <a:schemeClr val="tx1"/>
              </a:solidFill>
              <a:latin typeface="Arial Narrow" panose="020B0606020202030204" pitchFamily="34" charset="0"/>
            </a:rPr>
            <a:t>Adulto Mayor</a:t>
          </a:r>
        </a:p>
        <a:p>
          <a:r>
            <a:rPr lang="es-ES" sz="1200" b="1" dirty="0" smtClean="0">
              <a:solidFill>
                <a:schemeClr val="bg1"/>
              </a:solidFill>
              <a:latin typeface="Arial Narrow" panose="020B0606020202030204" pitchFamily="34" charset="0"/>
            </a:rPr>
            <a:t>18%</a:t>
          </a:r>
        </a:p>
        <a:p>
          <a:r>
            <a:rPr lang="es-ES" sz="1200" b="1" dirty="0" smtClean="0">
              <a:solidFill>
                <a:schemeClr val="bg1"/>
              </a:solidFill>
              <a:latin typeface="Arial Narrow" panose="020B0606020202030204" pitchFamily="34" charset="0"/>
            </a:rPr>
            <a:t>61 casos</a:t>
          </a:r>
          <a:endParaRPr lang="es-ES" sz="12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D664316D-6763-48C8-9616-4F4E2B76C911}" type="presOf" srcId="{DFDA11ED-11F1-482A-9387-80FD19912601}" destId="{B3F2CECB-D49F-4F22-B7D9-7693E99EF7FF}" srcOrd="0" destOrd="0" presId="urn:microsoft.com/office/officeart/2005/8/layout/cycle5"/>
    <dgm:cxn modelId="{4247D30C-3ACE-4A61-9BEF-BE829EFBCCB8}" type="presOf" srcId="{067DE91F-5875-416A-83FE-762AAF2680C1}" destId="{2FBB3DD5-4721-42EF-947B-811A6B7552C5}"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6A5C8540-AECB-4343-A87A-FD7C9AD35365}" srcId="{4D348A5A-39AF-4E9E-B8B8-5AABA701B047}" destId="{067DE91F-5875-416A-83FE-762AAF2680C1}" srcOrd="4" destOrd="0" parTransId="{C84AAE9B-3AAC-4E29-BB4F-A2E9139D362B}" sibTransId="{DEAA2F35-722B-4737-A991-BBC1ADCE9036}"/>
    <dgm:cxn modelId="{3B7BEBC5-2FB7-4953-8E4E-1B838EE42DF2}" type="presOf" srcId="{DEAA2F35-722B-4737-A991-BBC1ADCE9036}" destId="{ED010544-6BD3-478F-92D1-42A7B6489659}" srcOrd="0" destOrd="0" presId="urn:microsoft.com/office/officeart/2005/8/layout/cycle5"/>
    <dgm:cxn modelId="{750401C0-1BEC-4562-9660-68D8422839FB}" type="presOf" srcId="{B07DA8DE-0519-4D62-BE0B-7CA0307AA349}" destId="{0691A0E1-681C-4AB1-A224-401390FCDE9C}" srcOrd="0" destOrd="0" presId="urn:microsoft.com/office/officeart/2005/8/layout/cycle5"/>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CDB8A8BC-76F4-4850-980F-77A084A179C5}" srcId="{4D348A5A-39AF-4E9E-B8B8-5AABA701B047}" destId="{DFDA11ED-11F1-482A-9387-80FD19912601}" srcOrd="3" destOrd="0" parTransId="{DE7B412C-D772-4D56-B94E-8DEF29F79628}" sibTransId="{EA57AC0D-7E14-43C1-8F5B-17573E0C9A83}"/>
    <dgm:cxn modelId="{7403ABF2-980E-485D-B13B-4868E6A3F219}" type="presOf" srcId="{70D6C5C8-C4AE-437E-AFA5-FA9B333CF722}" destId="{27D567E4-4A42-448F-AF61-85BFDC290DB9}"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49E3710C-9DCD-4394-A7E2-D7A3519EFD33}" srcId="{4D348A5A-39AF-4E9E-B8B8-5AABA701B047}" destId="{A2B81017-66B4-4D6E-96A6-E6632B7708F9}" srcOrd="5" destOrd="0" parTransId="{92163F71-7525-460D-9B81-4A3C3D2B3B07}" sibTransId="{FED1A0E8-AFBC-42FD-B4DC-3DDC15500C46}"/>
    <dgm:cxn modelId="{E62BAD07-CD46-404F-84CB-9D76BE0B1F20}" type="presOf" srcId="{A2B81017-66B4-4D6E-96A6-E6632B7708F9}" destId="{95DBFE4D-3E58-4247-ADAA-C6118920DE75}"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552BA513-1843-487F-B03C-038E34FEEBB7}" type="presOf" srcId="{FED1A0E8-AFBC-42FD-B4DC-3DDC15500C46}" destId="{2527C3C0-DAF9-4F56-8A16-C76DDF47C5BB}" srcOrd="0" destOrd="0" presId="urn:microsoft.com/office/officeart/2005/8/layout/cycle5"/>
    <dgm:cxn modelId="{B4853804-9AC9-4FDF-8AA4-1C52F5AA7FC1}" type="presOf" srcId="{A462869C-5BFC-4790-97BB-90D244005F7F}" destId="{45D13642-0443-4272-9039-52251396ED66}"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smtClean="0">
              <a:solidFill>
                <a:schemeClr val="tx1"/>
              </a:solidFill>
              <a:latin typeface="Arial Narrow" panose="020B0606020202030204" pitchFamily="34" charset="0"/>
            </a:rPr>
            <a:t>Primera infancia</a:t>
          </a:r>
        </a:p>
        <a:p>
          <a:r>
            <a:rPr lang="es-ES" sz="800" b="1" dirty="0" smtClean="0">
              <a:solidFill>
                <a:schemeClr val="bg1"/>
              </a:solidFill>
              <a:latin typeface="Arial Narrow" panose="020B0606020202030204" pitchFamily="34" charset="0"/>
            </a:rPr>
            <a:t>27%</a:t>
          </a:r>
        </a:p>
        <a:p>
          <a:r>
            <a:rPr lang="es-ES" sz="800" b="1" dirty="0" smtClean="0">
              <a:solidFill>
                <a:schemeClr val="bg1"/>
              </a:solidFill>
              <a:latin typeface="Arial Narrow" panose="020B0606020202030204" pitchFamily="34" charset="0"/>
            </a:rPr>
            <a:t>229 casos</a:t>
          </a:r>
          <a:endParaRPr lang="es-ES" sz="800" b="1" dirty="0">
            <a:solidFill>
              <a:schemeClr val="bg1"/>
            </a:solidFill>
            <a:latin typeface="Arial Narrow" panose="020B0606020202030204" pitchFamily="34" charset="0"/>
          </a:endParaRP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smtClean="0">
              <a:solidFill>
                <a:schemeClr val="tx1"/>
              </a:solidFill>
              <a:latin typeface="Arial Narrow" panose="020B0606020202030204" pitchFamily="34" charset="0"/>
            </a:rPr>
            <a:t>Infancia</a:t>
          </a:r>
        </a:p>
        <a:p>
          <a:r>
            <a:rPr lang="es-ES" sz="800" b="1" dirty="0" smtClean="0">
              <a:solidFill>
                <a:schemeClr val="bg1"/>
              </a:solidFill>
              <a:latin typeface="Arial Narrow" panose="020B0606020202030204" pitchFamily="34" charset="0"/>
            </a:rPr>
            <a:t>14%</a:t>
          </a:r>
        </a:p>
        <a:p>
          <a:r>
            <a:rPr lang="es-ES" sz="800" b="1" dirty="0" smtClean="0">
              <a:solidFill>
                <a:schemeClr val="bg1"/>
              </a:solidFill>
              <a:latin typeface="Arial Narrow" panose="020B0606020202030204" pitchFamily="34" charset="0"/>
            </a:rPr>
            <a:t>116  casos</a:t>
          </a:r>
          <a:endParaRPr lang="es-ES" sz="800" b="1" dirty="0">
            <a:solidFill>
              <a:schemeClr val="bg1"/>
            </a:solidFill>
            <a:latin typeface="Arial Narrow" panose="020B0606020202030204" pitchFamily="34" charset="0"/>
          </a:endParaRP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smtClean="0">
              <a:solidFill>
                <a:schemeClr val="tx1"/>
              </a:solidFill>
              <a:latin typeface="Arial Narrow" panose="020B0606020202030204" pitchFamily="34" charset="0"/>
            </a:rPr>
            <a:t>Adolescencia</a:t>
          </a:r>
        </a:p>
        <a:p>
          <a:r>
            <a:rPr lang="es-ES" sz="800" b="1" dirty="0" smtClean="0">
              <a:solidFill>
                <a:schemeClr val="bg1"/>
              </a:solidFill>
              <a:latin typeface="Arial Narrow" panose="020B0606020202030204" pitchFamily="34" charset="0"/>
            </a:rPr>
            <a:t>11%</a:t>
          </a:r>
        </a:p>
        <a:p>
          <a:r>
            <a:rPr lang="es-ES" sz="800" b="1" dirty="0" smtClean="0">
              <a:solidFill>
                <a:schemeClr val="bg1"/>
              </a:solidFill>
              <a:latin typeface="Arial Narrow" panose="020B0606020202030204" pitchFamily="34" charset="0"/>
            </a:rPr>
            <a:t>97 casos</a:t>
          </a:r>
          <a:endParaRPr lang="es-ES" sz="800" b="1" dirty="0">
            <a:solidFill>
              <a:schemeClr val="bg1"/>
            </a:solidFill>
            <a:latin typeface="Arial Narrow" panose="020B0606020202030204" pitchFamily="34" charset="0"/>
          </a:endParaRP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smtClean="0">
              <a:solidFill>
                <a:schemeClr val="tx1"/>
              </a:solidFill>
              <a:latin typeface="Arial Narrow" panose="020B0606020202030204" pitchFamily="34" charset="0"/>
            </a:rPr>
            <a:t>Juventud</a:t>
          </a:r>
        </a:p>
        <a:p>
          <a:r>
            <a:rPr lang="es-ES" sz="800" b="1" dirty="0" smtClean="0">
              <a:solidFill>
                <a:schemeClr val="bg1"/>
              </a:solidFill>
              <a:latin typeface="Arial Narrow" panose="020B0606020202030204" pitchFamily="34" charset="0"/>
            </a:rPr>
            <a:t>26%</a:t>
          </a:r>
        </a:p>
        <a:p>
          <a:r>
            <a:rPr lang="es-ES" sz="800" b="1" dirty="0" smtClean="0">
              <a:solidFill>
                <a:schemeClr val="bg1"/>
              </a:solidFill>
              <a:latin typeface="Arial Narrow" panose="020B0606020202030204" pitchFamily="34" charset="0"/>
            </a:rPr>
            <a:t>224  casos</a:t>
          </a:r>
          <a:endParaRPr lang="es-ES" sz="800" b="1" dirty="0">
            <a:solidFill>
              <a:schemeClr val="bg1"/>
            </a:solidFill>
            <a:latin typeface="Arial Narrow" panose="020B0606020202030204" pitchFamily="34" charset="0"/>
          </a:endParaRP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smtClean="0">
              <a:solidFill>
                <a:schemeClr val="tx1"/>
              </a:solidFill>
              <a:latin typeface="Arial Narrow" panose="020B0606020202030204" pitchFamily="34" charset="0"/>
            </a:rPr>
            <a:t>Adultez</a:t>
          </a:r>
        </a:p>
        <a:p>
          <a:r>
            <a:rPr lang="es-ES" sz="800" b="1" dirty="0" smtClean="0">
              <a:solidFill>
                <a:schemeClr val="bg1"/>
              </a:solidFill>
              <a:latin typeface="Arial Narrow" panose="020B0606020202030204" pitchFamily="34" charset="0"/>
            </a:rPr>
            <a:t>18%</a:t>
          </a:r>
        </a:p>
        <a:p>
          <a:r>
            <a:rPr lang="es-ES" sz="800" b="1" dirty="0" smtClean="0">
              <a:solidFill>
                <a:schemeClr val="bg1"/>
              </a:solidFill>
              <a:latin typeface="Arial Narrow" panose="020B0606020202030204" pitchFamily="34" charset="0"/>
            </a:rPr>
            <a:t>155 casos</a:t>
          </a:r>
          <a:endParaRPr lang="es-ES" sz="8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smtClean="0">
              <a:solidFill>
                <a:schemeClr val="tx1"/>
              </a:solidFill>
              <a:latin typeface="Arial Narrow" panose="020B0606020202030204" pitchFamily="34" charset="0"/>
            </a:rPr>
            <a:t>Adulto Mayor</a:t>
          </a:r>
        </a:p>
        <a:p>
          <a:r>
            <a:rPr lang="es-ES" sz="800" b="1" dirty="0" smtClean="0">
              <a:solidFill>
                <a:schemeClr val="bg1"/>
              </a:solidFill>
              <a:latin typeface="Arial Narrow" panose="020B0606020202030204" pitchFamily="34" charset="0"/>
            </a:rPr>
            <a:t>3,0%</a:t>
          </a:r>
        </a:p>
        <a:p>
          <a:r>
            <a:rPr lang="es-ES" sz="800" b="1" dirty="0" smtClean="0">
              <a:solidFill>
                <a:schemeClr val="bg1"/>
              </a:solidFill>
              <a:latin typeface="Arial Narrow" panose="020B0606020202030204" pitchFamily="34" charset="0"/>
            </a:rPr>
            <a:t>29 casos</a:t>
          </a:r>
          <a:endParaRPr lang="es-ES" sz="8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6A5C8540-AECB-4343-A87A-FD7C9AD35365}" srcId="{4D348A5A-39AF-4E9E-B8B8-5AABA701B047}" destId="{067DE91F-5875-416A-83FE-762AAF2680C1}" srcOrd="4" destOrd="0" parTransId="{C84AAE9B-3AAC-4E29-BB4F-A2E9139D362B}" sibTransId="{DEAA2F35-722B-4737-A991-BBC1ADCE9036}"/>
    <dgm:cxn modelId="{AA6197D2-7AEA-4827-A0BF-12F344288236}" type="presOf" srcId="{70D6C5C8-C4AE-437E-AFA5-FA9B333CF722}" destId="{27D567E4-4A42-448F-AF61-85BFDC290DB9}" srcOrd="0" destOrd="0" presId="urn:microsoft.com/office/officeart/2005/8/layout/cycle5"/>
    <dgm:cxn modelId="{02B5495F-9ACC-4BF2-AC56-319F7280E5A9}" type="presOf" srcId="{4D348A5A-39AF-4E9E-B8B8-5AABA701B047}" destId="{91C2CDD1-9A95-4E2C-9947-E75911752FAE}"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3EC4194F-9086-4A9E-B320-60E8715C664B}" type="presOf" srcId="{B07DA8DE-0519-4D62-BE0B-7CA0307AA349}" destId="{0691A0E1-681C-4AB1-A224-401390FCDE9C}"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6E1DEA04-6FDE-4B21-9F82-9ED57CBF4F45}" type="presOf" srcId="{067DE91F-5875-416A-83FE-762AAF2680C1}" destId="{2FBB3DD5-4721-42EF-947B-811A6B7552C5}" srcOrd="0" destOrd="0" presId="urn:microsoft.com/office/officeart/2005/8/layout/cycle5"/>
    <dgm:cxn modelId="{45E1A786-870F-4DDE-9E46-87AA7B2CD9C1}" type="presOf" srcId="{DEAA2F35-722B-4737-A991-BBC1ADCE9036}" destId="{ED010544-6BD3-478F-92D1-42A7B6489659}" srcOrd="0" destOrd="0" presId="urn:microsoft.com/office/officeart/2005/8/layout/cycle5"/>
    <dgm:cxn modelId="{B2A09A51-6B41-4140-86BA-8EBB3F1A0DB6}" type="presOf" srcId="{DFDA11ED-11F1-482A-9387-80FD19912601}" destId="{B3F2CECB-D49F-4F22-B7D9-7693E99EF7FF}"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49E3710C-9DCD-4394-A7E2-D7A3519EFD33}" srcId="{4D348A5A-39AF-4E9E-B8B8-5AABA701B047}" destId="{A2B81017-66B4-4D6E-96A6-E6632B7708F9}" srcOrd="5" destOrd="0" parTransId="{92163F71-7525-460D-9B81-4A3C3D2B3B07}" sibTransId="{FED1A0E8-AFBC-42FD-B4DC-3DDC15500C46}"/>
    <dgm:cxn modelId="{035D5009-17A7-443C-A9F6-DC402B6B44F6}" srcId="{4D348A5A-39AF-4E9E-B8B8-5AABA701B047}" destId="{BCD0C872-2890-4B0E-8947-05D96592E59C}" srcOrd="2" destOrd="0" parTransId="{85B57174-6200-41FF-9ACB-65DDEA879430}" sibTransId="{4C5ACF53-D587-4632-AA70-55B43EBE36B8}"/>
    <dgm:cxn modelId="{B91F5358-2646-4AEF-B02B-E0D016CBB351}" type="presOf" srcId="{A2B81017-66B4-4D6E-96A6-E6632B7708F9}" destId="{95DBFE4D-3E58-4247-ADAA-C6118920DE75}" srcOrd="0" destOrd="0" presId="urn:microsoft.com/office/officeart/2005/8/layout/cycle5"/>
    <dgm:cxn modelId="{2B485DE6-1FC9-4CFF-93C0-7388B754C092}" type="presOf" srcId="{FED1A0E8-AFBC-42FD-B4DC-3DDC15500C46}" destId="{2527C3C0-DAF9-4F56-8A16-C76DDF47C5BB}" srcOrd="0" destOrd="0" presId="urn:microsoft.com/office/officeart/2005/8/layout/cycle5"/>
    <dgm:cxn modelId="{3F513F51-777B-4361-8E1E-62E8D293A988}" type="presOf" srcId="{4C5ACF53-D587-4632-AA70-55B43EBE36B8}" destId="{91496150-CE10-4708-A73B-9B008B3F95B6}" srcOrd="0" destOrd="0" presId="urn:microsoft.com/office/officeart/2005/8/layout/cycle5"/>
    <dgm:cxn modelId="{DB41EFC8-ADC5-4907-9C84-7C6720BA9183}" type="presOf" srcId="{2DE7C5E0-3F77-42D0-9143-5DA0A4D17480}" destId="{97E2FCC0-7117-4E1D-BEA7-E80B12FC7A62}" srcOrd="0" destOrd="0" presId="urn:microsoft.com/office/officeart/2005/8/layout/cycle5"/>
    <dgm:cxn modelId="{4746625B-3197-4183-BDD3-DEBBF143825F}" type="presOf" srcId="{EA57AC0D-7E14-43C1-8F5B-17573E0C9A83}" destId="{D5D4151A-971C-413B-8065-A30749D877C7}" srcOrd="0" destOrd="0" presId="urn:microsoft.com/office/officeart/2005/8/layout/cycle5"/>
    <dgm:cxn modelId="{4532DEBE-FA0B-451C-8E71-7FFD24CCA523}" type="presOf" srcId="{BCD0C872-2890-4B0E-8947-05D96592E59C}" destId="{CE6855D9-5D01-4C33-9AB2-7900DF22BD98}" srcOrd="0" destOrd="0" presId="urn:microsoft.com/office/officeart/2005/8/layout/cycle5"/>
    <dgm:cxn modelId="{3DB4B9DE-B978-4144-805D-AD15E6B433A9}" type="presOf" srcId="{A462869C-5BFC-4790-97BB-90D244005F7F}" destId="{45D13642-0443-4272-9039-52251396ED66}" srcOrd="0" destOrd="0" presId="urn:microsoft.com/office/officeart/2005/8/layout/cycle5"/>
    <dgm:cxn modelId="{C86E3493-4155-4393-A8D9-1A5DBB1899EA}" type="presParOf" srcId="{91C2CDD1-9A95-4E2C-9947-E75911752FAE}" destId="{27D567E4-4A42-448F-AF61-85BFDC290DB9}" srcOrd="0" destOrd="0" presId="urn:microsoft.com/office/officeart/2005/8/layout/cycle5"/>
    <dgm:cxn modelId="{5B217FD0-2110-4028-A7CE-AB1A9ACDE389}" type="presParOf" srcId="{91C2CDD1-9A95-4E2C-9947-E75911752FAE}" destId="{DE37BD11-E7F3-42F4-9771-FF32F3FC5D46}" srcOrd="1" destOrd="0" presId="urn:microsoft.com/office/officeart/2005/8/layout/cycle5"/>
    <dgm:cxn modelId="{93B3BE7F-2ADE-4025-9FBF-AC1A5E38E62A}" type="presParOf" srcId="{91C2CDD1-9A95-4E2C-9947-E75911752FAE}" destId="{97E2FCC0-7117-4E1D-BEA7-E80B12FC7A62}" srcOrd="2" destOrd="0" presId="urn:microsoft.com/office/officeart/2005/8/layout/cycle5"/>
    <dgm:cxn modelId="{69B68BA7-D5EA-4890-9566-64BBB1F39155}" type="presParOf" srcId="{91C2CDD1-9A95-4E2C-9947-E75911752FAE}" destId="{0691A0E1-681C-4AB1-A224-401390FCDE9C}" srcOrd="3" destOrd="0" presId="urn:microsoft.com/office/officeart/2005/8/layout/cycle5"/>
    <dgm:cxn modelId="{CE53C48D-578B-4AA5-8DF2-E9948F49EFBC}" type="presParOf" srcId="{91C2CDD1-9A95-4E2C-9947-E75911752FAE}" destId="{0342E744-403E-45E9-96B1-27CAF7293E7E}" srcOrd="4" destOrd="0" presId="urn:microsoft.com/office/officeart/2005/8/layout/cycle5"/>
    <dgm:cxn modelId="{67DF5CEB-A001-4177-B166-3C3EBE018B66}" type="presParOf" srcId="{91C2CDD1-9A95-4E2C-9947-E75911752FAE}" destId="{45D13642-0443-4272-9039-52251396ED66}" srcOrd="5" destOrd="0" presId="urn:microsoft.com/office/officeart/2005/8/layout/cycle5"/>
    <dgm:cxn modelId="{636FD205-812F-4ACE-B431-3DDA74E7A534}" type="presParOf" srcId="{91C2CDD1-9A95-4E2C-9947-E75911752FAE}" destId="{CE6855D9-5D01-4C33-9AB2-7900DF22BD98}" srcOrd="6" destOrd="0" presId="urn:microsoft.com/office/officeart/2005/8/layout/cycle5"/>
    <dgm:cxn modelId="{649C7233-0F66-4986-A4F8-E3A5F9849ACC}" type="presParOf" srcId="{91C2CDD1-9A95-4E2C-9947-E75911752FAE}" destId="{3728C71A-D821-4DDF-92F9-5D7CEBB2094D}" srcOrd="7" destOrd="0" presId="urn:microsoft.com/office/officeart/2005/8/layout/cycle5"/>
    <dgm:cxn modelId="{59C23094-F148-4A5D-A13E-847426B88E08}" type="presParOf" srcId="{91C2CDD1-9A95-4E2C-9947-E75911752FAE}" destId="{91496150-CE10-4708-A73B-9B008B3F95B6}" srcOrd="8" destOrd="0" presId="urn:microsoft.com/office/officeart/2005/8/layout/cycle5"/>
    <dgm:cxn modelId="{74C94A2E-B5AB-4CAC-A6FF-0755816F765A}" type="presParOf" srcId="{91C2CDD1-9A95-4E2C-9947-E75911752FAE}" destId="{B3F2CECB-D49F-4F22-B7D9-7693E99EF7FF}" srcOrd="9" destOrd="0" presId="urn:microsoft.com/office/officeart/2005/8/layout/cycle5"/>
    <dgm:cxn modelId="{62A6673B-78EE-442F-ADB3-F3FD4F194FE2}" type="presParOf" srcId="{91C2CDD1-9A95-4E2C-9947-E75911752FAE}" destId="{5FD747CB-B33D-40AF-84DE-C7304DDA2CB1}" srcOrd="10" destOrd="0" presId="urn:microsoft.com/office/officeart/2005/8/layout/cycle5"/>
    <dgm:cxn modelId="{605B912F-44B2-47EC-94E9-DB725C85C5F9}" type="presParOf" srcId="{91C2CDD1-9A95-4E2C-9947-E75911752FAE}" destId="{D5D4151A-971C-413B-8065-A30749D877C7}" srcOrd="11" destOrd="0" presId="urn:microsoft.com/office/officeart/2005/8/layout/cycle5"/>
    <dgm:cxn modelId="{0665B697-8FFB-4D14-9AB8-FEF945A176B6}" type="presParOf" srcId="{91C2CDD1-9A95-4E2C-9947-E75911752FAE}" destId="{2FBB3DD5-4721-42EF-947B-811A6B7552C5}" srcOrd="12" destOrd="0" presId="urn:microsoft.com/office/officeart/2005/8/layout/cycle5"/>
    <dgm:cxn modelId="{0017867F-8FD8-4C50-A10E-A6B352A7999A}" type="presParOf" srcId="{91C2CDD1-9A95-4E2C-9947-E75911752FAE}" destId="{334F2FC4-A6CA-4DFB-806B-59AE39E7D740}" srcOrd="13" destOrd="0" presId="urn:microsoft.com/office/officeart/2005/8/layout/cycle5"/>
    <dgm:cxn modelId="{D49F63EC-1D4B-4263-8615-8CD9F836BD1E}" type="presParOf" srcId="{91C2CDD1-9A95-4E2C-9947-E75911752FAE}" destId="{ED010544-6BD3-478F-92D1-42A7B6489659}" srcOrd="14" destOrd="0" presId="urn:microsoft.com/office/officeart/2005/8/layout/cycle5"/>
    <dgm:cxn modelId="{3D363028-51A6-47ED-BD0B-88E945B7D737}" type="presParOf" srcId="{91C2CDD1-9A95-4E2C-9947-E75911752FAE}" destId="{95DBFE4D-3E58-4247-ADAA-C6118920DE75}" srcOrd="15" destOrd="0" presId="urn:microsoft.com/office/officeart/2005/8/layout/cycle5"/>
    <dgm:cxn modelId="{7E93953D-3585-4F7E-8238-3F60CDE8EA0F}" type="presParOf" srcId="{91C2CDD1-9A95-4E2C-9947-E75911752FAE}" destId="{76D60FEC-5E80-4CD2-8C60-AB82131CA685}" srcOrd="16" destOrd="0" presId="urn:microsoft.com/office/officeart/2005/8/layout/cycle5"/>
    <dgm:cxn modelId="{63EAD878-85D3-4A2A-8874-D9854DFC2153}"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Primera infancia</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17%</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58 casos</a:t>
          </a:r>
          <a:endParaRPr lang="es-ES" sz="1200" b="1" kern="1200" dirty="0">
            <a:solidFill>
              <a:schemeClr val="bg1"/>
            </a:solidFill>
            <a:latin typeface="Arial Narrow" panose="020B0606020202030204" pitchFamily="34" charset="0"/>
          </a:endParaRP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Infancia</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11%</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36 casos</a:t>
          </a:r>
          <a:endParaRPr lang="es-ES" sz="1200" b="1" kern="1200" dirty="0">
            <a:solidFill>
              <a:schemeClr val="bg1"/>
            </a:solidFill>
            <a:latin typeface="Arial Narrow" panose="020B0606020202030204" pitchFamily="34" charset="0"/>
          </a:endParaRP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Adolescencia</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8,0%</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26 casos</a:t>
          </a:r>
          <a:endParaRPr lang="es-ES" sz="1200" b="1" kern="1200" dirty="0">
            <a:solidFill>
              <a:schemeClr val="bg1"/>
            </a:solidFill>
            <a:latin typeface="Arial Narrow" panose="020B0606020202030204" pitchFamily="34" charset="0"/>
          </a:endParaRP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Juventud</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15%</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50 casos</a:t>
          </a:r>
          <a:endParaRPr lang="es-ES" sz="1200" b="1" kern="1200" dirty="0">
            <a:solidFill>
              <a:schemeClr val="bg1"/>
            </a:solidFill>
            <a:latin typeface="Arial Narrow" panose="020B0606020202030204" pitchFamily="34" charset="0"/>
          </a:endParaRP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Adultez</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31%</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103 casos</a:t>
          </a:r>
          <a:endParaRPr lang="es-ES" sz="1200" b="1" kern="1200" dirty="0">
            <a:solidFill>
              <a:schemeClr val="bg1"/>
            </a:solidFill>
            <a:latin typeface="Arial Narrow" panose="020B0606020202030204" pitchFamily="34" charset="0"/>
          </a:endParaRP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latin typeface="Arial Narrow" panose="020B0606020202030204" pitchFamily="34" charset="0"/>
            </a:rPr>
            <a:t>Adulto Mayor</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18%</a:t>
          </a:r>
        </a:p>
        <a:p>
          <a:pPr lvl="0" algn="ctr" defTabSz="488950">
            <a:lnSpc>
              <a:spcPct val="90000"/>
            </a:lnSpc>
            <a:spcBef>
              <a:spcPct val="0"/>
            </a:spcBef>
            <a:spcAft>
              <a:spcPct val="35000"/>
            </a:spcAft>
          </a:pPr>
          <a:r>
            <a:rPr lang="es-ES" sz="1200" b="1" kern="1200" dirty="0" smtClean="0">
              <a:solidFill>
                <a:schemeClr val="bg1"/>
              </a:solidFill>
              <a:latin typeface="Arial Narrow" panose="020B0606020202030204" pitchFamily="34" charset="0"/>
            </a:rPr>
            <a:t>61 casos</a:t>
          </a:r>
          <a:endParaRPr lang="es-ES" sz="1200" b="1" kern="1200" dirty="0">
            <a:solidFill>
              <a:schemeClr val="bg1"/>
            </a:solidFill>
            <a:latin typeface="Arial Narrow" panose="020B0606020202030204" pitchFamily="34" charset="0"/>
          </a:endParaRP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639648" y="1096"/>
          <a:ext cx="976470" cy="428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Primera infancia</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27%</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229 casos</a:t>
          </a:r>
          <a:endParaRPr lang="es-ES" sz="800" b="1" kern="1200" dirty="0">
            <a:solidFill>
              <a:schemeClr val="bg1"/>
            </a:solidFill>
            <a:latin typeface="Arial Narrow" panose="020B0606020202030204" pitchFamily="34" charset="0"/>
          </a:endParaRPr>
        </a:p>
      </dsp:txBody>
      <dsp:txXfrm>
        <a:off x="1660548" y="21996"/>
        <a:ext cx="934670" cy="386329"/>
      </dsp:txXfrm>
    </dsp:sp>
    <dsp:sp modelId="{97E2FCC0-7117-4E1D-BEA7-E80B12FC7A62}">
      <dsp:nvSpPr>
        <dsp:cNvPr id="0" name=""/>
        <dsp:cNvSpPr/>
      </dsp:nvSpPr>
      <dsp:spPr>
        <a:xfrm>
          <a:off x="1118179" y="215160"/>
          <a:ext cx="2019408" cy="2019408"/>
        </a:xfrm>
        <a:custGeom>
          <a:avLst/>
          <a:gdLst/>
          <a:ahLst/>
          <a:cxnLst/>
          <a:rect l="0" t="0" r="0" b="0"/>
          <a:pathLst>
            <a:path>
              <a:moveTo>
                <a:pt x="1545425" y="153839"/>
              </a:moveTo>
              <a:arcTo wR="1009704" hR="1009704" stAng="18122650" swAng="5658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509562" y="505948"/>
          <a:ext cx="985500" cy="428129"/>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Infancia</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14%</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116  casos</a:t>
          </a:r>
          <a:endParaRPr lang="es-ES" sz="800" b="1" kern="1200" dirty="0">
            <a:solidFill>
              <a:schemeClr val="bg1"/>
            </a:solidFill>
            <a:latin typeface="Arial Narrow" panose="020B0606020202030204" pitchFamily="34" charset="0"/>
          </a:endParaRPr>
        </a:p>
      </dsp:txBody>
      <dsp:txXfrm>
        <a:off x="2530462" y="526848"/>
        <a:ext cx="943700" cy="386329"/>
      </dsp:txXfrm>
    </dsp:sp>
    <dsp:sp modelId="{45D13642-0443-4272-9039-52251396ED66}">
      <dsp:nvSpPr>
        <dsp:cNvPr id="0" name=""/>
        <dsp:cNvSpPr/>
      </dsp:nvSpPr>
      <dsp:spPr>
        <a:xfrm>
          <a:off x="1118179" y="215160"/>
          <a:ext cx="2019408" cy="2019408"/>
        </a:xfrm>
        <a:custGeom>
          <a:avLst/>
          <a:gdLst/>
          <a:ahLst/>
          <a:cxnLst/>
          <a:rect l="0" t="0" r="0" b="0"/>
          <a:pathLst>
            <a:path>
              <a:moveTo>
                <a:pt x="2003644" y="831984"/>
              </a:moveTo>
              <a:arcTo wR="1009704" hR="1009704" stAng="20991749" swAng="1216502"/>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566138" y="1515652"/>
          <a:ext cx="872349" cy="428129"/>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Adolescencia</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11%</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97 casos</a:t>
          </a:r>
          <a:endParaRPr lang="es-ES" sz="800" b="1" kern="1200" dirty="0">
            <a:solidFill>
              <a:schemeClr val="bg1"/>
            </a:solidFill>
            <a:latin typeface="Arial Narrow" panose="020B0606020202030204" pitchFamily="34" charset="0"/>
          </a:endParaRPr>
        </a:p>
      </dsp:txBody>
      <dsp:txXfrm>
        <a:off x="2587038" y="1536552"/>
        <a:ext cx="830549" cy="386329"/>
      </dsp:txXfrm>
    </dsp:sp>
    <dsp:sp modelId="{91496150-CE10-4708-A73B-9B008B3F95B6}">
      <dsp:nvSpPr>
        <dsp:cNvPr id="0" name=""/>
        <dsp:cNvSpPr/>
      </dsp:nvSpPr>
      <dsp:spPr>
        <a:xfrm>
          <a:off x="1118179" y="215160"/>
          <a:ext cx="2019408" cy="2019408"/>
        </a:xfrm>
        <a:custGeom>
          <a:avLst/>
          <a:gdLst/>
          <a:ahLst/>
          <a:cxnLst/>
          <a:rect l="0" t="0" r="0" b="0"/>
          <a:pathLst>
            <a:path>
              <a:moveTo>
                <a:pt x="1678416" y="1766226"/>
              </a:moveTo>
              <a:arcTo wR="1009704" hR="1009704" stAng="2911535" swAng="565815"/>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639648" y="2020504"/>
          <a:ext cx="976470" cy="428129"/>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Juventud</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26%</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224  casos</a:t>
          </a:r>
          <a:endParaRPr lang="es-ES" sz="800" b="1" kern="1200" dirty="0">
            <a:solidFill>
              <a:schemeClr val="bg1"/>
            </a:solidFill>
            <a:latin typeface="Arial Narrow" panose="020B0606020202030204" pitchFamily="34" charset="0"/>
          </a:endParaRPr>
        </a:p>
      </dsp:txBody>
      <dsp:txXfrm>
        <a:off x="1660548" y="2041404"/>
        <a:ext cx="934670" cy="386329"/>
      </dsp:txXfrm>
    </dsp:sp>
    <dsp:sp modelId="{D5D4151A-971C-413B-8065-A30749D877C7}">
      <dsp:nvSpPr>
        <dsp:cNvPr id="0" name=""/>
        <dsp:cNvSpPr/>
      </dsp:nvSpPr>
      <dsp:spPr>
        <a:xfrm>
          <a:off x="1118179" y="215160"/>
          <a:ext cx="2019408" cy="2019408"/>
        </a:xfrm>
        <a:custGeom>
          <a:avLst/>
          <a:gdLst/>
          <a:ahLst/>
          <a:cxnLst/>
          <a:rect l="0" t="0" r="0" b="0"/>
          <a:pathLst>
            <a:path>
              <a:moveTo>
                <a:pt x="473982" y="1865568"/>
              </a:moveTo>
              <a:arcTo wR="1009704" hR="1009704" stAng="7322650" swAng="565815"/>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794490" y="1515652"/>
          <a:ext cx="917928" cy="428129"/>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Adultez</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18%</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155 casos</a:t>
          </a:r>
          <a:endParaRPr lang="es-ES" sz="800" b="1" kern="1200" dirty="0">
            <a:solidFill>
              <a:schemeClr val="bg1"/>
            </a:solidFill>
            <a:latin typeface="Arial Narrow" panose="020B0606020202030204" pitchFamily="34" charset="0"/>
          </a:endParaRPr>
        </a:p>
      </dsp:txBody>
      <dsp:txXfrm>
        <a:off x="815390" y="1536552"/>
        <a:ext cx="876128" cy="386329"/>
      </dsp:txXfrm>
    </dsp:sp>
    <dsp:sp modelId="{ED010544-6BD3-478F-92D1-42A7B6489659}">
      <dsp:nvSpPr>
        <dsp:cNvPr id="0" name=""/>
        <dsp:cNvSpPr/>
      </dsp:nvSpPr>
      <dsp:spPr>
        <a:xfrm>
          <a:off x="1118179" y="215160"/>
          <a:ext cx="2019408" cy="2019408"/>
        </a:xfrm>
        <a:custGeom>
          <a:avLst/>
          <a:gdLst/>
          <a:ahLst/>
          <a:cxnLst/>
          <a:rect l="0" t="0" r="0" b="0"/>
          <a:pathLst>
            <a:path>
              <a:moveTo>
                <a:pt x="15763" y="1187423"/>
              </a:moveTo>
              <a:arcTo wR="1009704" hR="1009704" stAng="10191749" swAng="1216502"/>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787274" y="505948"/>
          <a:ext cx="932360" cy="42812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smtClean="0">
              <a:solidFill>
                <a:schemeClr val="tx1"/>
              </a:solidFill>
              <a:latin typeface="Arial Narrow" panose="020B0606020202030204" pitchFamily="34" charset="0"/>
            </a:rPr>
            <a:t>Adulto Mayor</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3,0%</a:t>
          </a:r>
        </a:p>
        <a:p>
          <a:pPr lvl="0" algn="ctr" defTabSz="311150">
            <a:lnSpc>
              <a:spcPct val="90000"/>
            </a:lnSpc>
            <a:spcBef>
              <a:spcPct val="0"/>
            </a:spcBef>
            <a:spcAft>
              <a:spcPct val="35000"/>
            </a:spcAft>
          </a:pPr>
          <a:r>
            <a:rPr lang="es-ES" sz="800" b="1" kern="1200" dirty="0" smtClean="0">
              <a:solidFill>
                <a:schemeClr val="bg1"/>
              </a:solidFill>
              <a:latin typeface="Arial Narrow" panose="020B0606020202030204" pitchFamily="34" charset="0"/>
            </a:rPr>
            <a:t>29 casos</a:t>
          </a:r>
          <a:endParaRPr lang="es-ES" sz="800" b="1" kern="1200" dirty="0">
            <a:solidFill>
              <a:schemeClr val="bg1"/>
            </a:solidFill>
            <a:latin typeface="Arial Narrow" panose="020B0606020202030204" pitchFamily="34" charset="0"/>
          </a:endParaRPr>
        </a:p>
      </dsp:txBody>
      <dsp:txXfrm>
        <a:off x="808174" y="526848"/>
        <a:ext cx="890560" cy="386329"/>
      </dsp:txXfrm>
    </dsp:sp>
    <dsp:sp modelId="{2527C3C0-DAF9-4F56-8A16-C76DDF47C5BB}">
      <dsp:nvSpPr>
        <dsp:cNvPr id="0" name=""/>
        <dsp:cNvSpPr/>
      </dsp:nvSpPr>
      <dsp:spPr>
        <a:xfrm>
          <a:off x="1118179" y="215160"/>
          <a:ext cx="2019408" cy="2019408"/>
        </a:xfrm>
        <a:custGeom>
          <a:avLst/>
          <a:gdLst/>
          <a:ahLst/>
          <a:cxnLst/>
          <a:rect l="0" t="0" r="0" b="0"/>
          <a:pathLst>
            <a:path>
              <a:moveTo>
                <a:pt x="340991" y="253181"/>
              </a:moveTo>
              <a:arcTo wR="1009704" hR="1009704" stAng="13711535" swAng="565815"/>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0.82914</cdr:x>
      <cdr:y>0.19709</cdr:y>
    </cdr:from>
    <cdr:to>
      <cdr:x>0.99175</cdr:x>
      <cdr:y>0.2941</cdr:y>
    </cdr:to>
    <cdr:sp macro="" textlink="">
      <cdr:nvSpPr>
        <cdr:cNvPr id="2" name="1 Rectángulo redondeado"/>
        <cdr:cNvSpPr/>
      </cdr:nvSpPr>
      <cdr:spPr>
        <a:xfrm xmlns:a="http://schemas.openxmlformats.org/drawingml/2006/main">
          <a:off x="2765332" y="372589"/>
          <a:ext cx="542324" cy="183385"/>
        </a:xfrm>
        <a:prstGeom xmlns:a="http://schemas.openxmlformats.org/drawingml/2006/main" prst="roundRect">
          <a:avLst/>
        </a:prstGeom>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es-CO" sz="900" dirty="0"/>
            <a:t>N=15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103E848-6D60-4B3D-BBB3-09EEA7D9CC86}" type="datetimeFigureOut">
              <a:rPr lang="es-ES" smtClean="0"/>
              <a:t>20/10/2022</a:t>
            </a:fld>
            <a:endParaRPr lang="es-ES"/>
          </a:p>
        </p:txBody>
      </p:sp>
      <p:sp>
        <p:nvSpPr>
          <p:cNvPr id="4" name="3 Marcador de imagen de diapositiva"/>
          <p:cNvSpPr>
            <a:spLocks noGrp="1" noRot="1" noChangeAspect="1"/>
          </p:cNvSpPr>
          <p:nvPr>
            <p:ph type="sldImg" idx="2"/>
          </p:nvPr>
        </p:nvSpPr>
        <p:spPr>
          <a:xfrm>
            <a:off x="2132013" y="696913"/>
            <a:ext cx="2746375" cy="3486150"/>
          </a:xfrm>
          <a:prstGeom prst="rect">
            <a:avLst/>
          </a:prstGeom>
          <a:noFill/>
          <a:ln w="12700">
            <a:solidFill>
              <a:prstClr val="black"/>
            </a:solidFill>
          </a:ln>
        </p:spPr>
        <p:txBody>
          <a:bodyPr vert="horz" lIns="93177" tIns="46589" rIns="93177" bIns="46589" rtlCol="0" anchor="ctr"/>
          <a:lstStyle/>
          <a:p>
            <a:endParaRPr lang="es-ES"/>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292E40-D3F9-4BD2-844F-831B1704489D}" type="slidenum">
              <a:rPr lang="es-ES" smtClean="0"/>
              <a:t>‹Nº›</a:t>
            </a:fld>
            <a:endParaRPr lang="es-ES"/>
          </a:p>
        </p:txBody>
      </p:sp>
    </p:spTree>
    <p:extLst>
      <p:ext uri="{BB962C8B-B14F-4D97-AF65-F5344CB8AC3E}">
        <p14:creationId xmlns:p14="http://schemas.microsoft.com/office/powerpoint/2010/main" val="293765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27</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28</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No olvidar ajustar los indicadores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6</a:t>
            </a:fld>
            <a:endParaRPr lang="es-ES"/>
          </a:p>
        </p:txBody>
      </p:sp>
    </p:spTree>
    <p:extLst>
      <p:ext uri="{BB962C8B-B14F-4D97-AF65-F5344CB8AC3E}">
        <p14:creationId xmlns:p14="http://schemas.microsoft.com/office/powerpoint/2010/main" val="244100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No olvidar indicador</a:t>
            </a:r>
            <a:r>
              <a:rPr lang="es-ES" baseline="0" dirty="0" smtClean="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11</a:t>
            </a:fld>
            <a:endParaRPr lang="es-ES"/>
          </a:p>
        </p:txBody>
      </p:sp>
    </p:spTree>
    <p:extLst>
      <p:ext uri="{BB962C8B-B14F-4D97-AF65-F5344CB8AC3E}">
        <p14:creationId xmlns:p14="http://schemas.microsoft.com/office/powerpoint/2010/main" val="22101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13</a:t>
            </a:fld>
            <a:endParaRPr lang="es-ES"/>
          </a:p>
        </p:txBody>
      </p:sp>
    </p:spTree>
    <p:extLst>
      <p:ext uri="{BB962C8B-B14F-4D97-AF65-F5344CB8AC3E}">
        <p14:creationId xmlns:p14="http://schemas.microsoft.com/office/powerpoint/2010/main" val="421683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22</a:t>
            </a:fld>
            <a:endParaRPr lang="es-ES"/>
          </a:p>
        </p:txBody>
      </p:sp>
    </p:spTree>
    <p:extLst>
      <p:ext uri="{BB962C8B-B14F-4D97-AF65-F5344CB8AC3E}">
        <p14:creationId xmlns:p14="http://schemas.microsoft.com/office/powerpoint/2010/main" val="262893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23</a:t>
            </a:fld>
            <a:endParaRPr lang="es-ES"/>
          </a:p>
        </p:txBody>
      </p:sp>
    </p:spTree>
    <p:extLst>
      <p:ext uri="{BB962C8B-B14F-4D97-AF65-F5344CB8AC3E}">
        <p14:creationId xmlns:p14="http://schemas.microsoft.com/office/powerpoint/2010/main" val="310982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25</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26</a:t>
            </a:fld>
            <a:endParaRPr lang="es-ES"/>
          </a:p>
        </p:txBody>
      </p:sp>
    </p:spTree>
    <p:extLst>
      <p:ext uri="{BB962C8B-B14F-4D97-AF65-F5344CB8AC3E}">
        <p14:creationId xmlns:p14="http://schemas.microsoft.com/office/powerpoint/2010/main" val="23096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545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6650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220653" y="366187"/>
            <a:ext cx="1620202" cy="780203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60045" y="366187"/>
            <a:ext cx="4740592" cy="78020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7892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49368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68822" y="5875867"/>
            <a:ext cx="6120765" cy="181610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68822" y="3875620"/>
            <a:ext cx="6120765"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351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60045"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3660457"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3893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2779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5392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5271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60046" y="364067"/>
            <a:ext cx="2369047" cy="154940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2815353" y="364069"/>
            <a:ext cx="4025504"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360046" y="1913469"/>
            <a:ext cx="2369047"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049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11426" y="6400802"/>
            <a:ext cx="4320540" cy="755651"/>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411426" y="817033"/>
            <a:ext cx="432054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411426" y="7156453"/>
            <a:ext cx="432054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9171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60045" y="366184"/>
            <a:ext cx="648081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5" y="2133603"/>
            <a:ext cx="648081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360045" y="8475136"/>
            <a:ext cx="168021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C8F11AF-62C1-494E-97FB-184CCD4F54E6}" type="datetimeFigureOut">
              <a:rPr lang="es-ES" smtClean="0"/>
              <a:t>20/10/2022</a:t>
            </a:fld>
            <a:endParaRPr lang="es-ES"/>
          </a:p>
        </p:txBody>
      </p:sp>
      <p:sp>
        <p:nvSpPr>
          <p:cNvPr id="5" name="4 Marcador de pie de página"/>
          <p:cNvSpPr>
            <a:spLocks noGrp="1"/>
          </p:cNvSpPr>
          <p:nvPr>
            <p:ph type="ftr" sz="quarter" idx="3"/>
          </p:nvPr>
        </p:nvSpPr>
        <p:spPr>
          <a:xfrm>
            <a:off x="2460308" y="8475136"/>
            <a:ext cx="2280285"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5160645" y="8475136"/>
            <a:ext cx="168021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317B15E-023E-4D9A-90EE-5512AA418FFA}" type="slidenum">
              <a:rPr lang="es-ES" smtClean="0"/>
              <a:t>‹Nº›</a:t>
            </a:fld>
            <a:endParaRPr lang="es-ES"/>
          </a:p>
        </p:txBody>
      </p:sp>
    </p:spTree>
    <p:extLst>
      <p:ext uri="{BB962C8B-B14F-4D97-AF65-F5344CB8AC3E}">
        <p14:creationId xmlns:p14="http://schemas.microsoft.com/office/powerpoint/2010/main" val="421438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7.png"/><Relationship Id="rId5" Type="http://schemas.openxmlformats.org/officeDocument/2006/relationships/diagramLayout" Target="../diagrams/layout2.xml"/><Relationship Id="rId10" Type="http://schemas.openxmlformats.org/officeDocument/2006/relationships/image" Target="../media/image6.png"/><Relationship Id="rId4" Type="http://schemas.openxmlformats.org/officeDocument/2006/relationships/diagramData" Target="../diagrams/data2.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7.png"/><Relationship Id="rId4" Type="http://schemas.openxmlformats.org/officeDocument/2006/relationships/image" Target="../media/image45.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png"/><Relationship Id="rId7" Type="http://schemas.openxmlformats.org/officeDocument/2006/relationships/chart" Target="../charts/chart6.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hart" Target="../charts/chart9.xml"/><Relationship Id="rId3"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4.png"/><Relationship Id="rId5" Type="http://schemas.openxmlformats.org/officeDocument/2006/relationships/image" Target="../media/image27.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png"/><Relationship Id="rId14" Type="http://schemas.openxmlformats.org/officeDocument/2006/relationships/chart" Target="../charts/chart10.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5.emf"/><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6.png"/><Relationship Id="rId15" Type="http://schemas.openxmlformats.org/officeDocument/2006/relationships/chart" Target="../charts/chart12.xml"/><Relationship Id="rId10" Type="http://schemas.openxmlformats.org/officeDocument/2006/relationships/image" Target="../media/image59.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chart" Target="../charts/chart11.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png"/><Relationship Id="rId3" Type="http://schemas.openxmlformats.org/officeDocument/2006/relationships/image" Target="../media/image63.png"/><Relationship Id="rId7" Type="http://schemas.openxmlformats.org/officeDocument/2006/relationships/image" Target="../media/image6.png"/><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4.png"/><Relationship Id="rId10" Type="http://schemas.microsoft.com/office/2007/relationships/hdphoto" Target="../media/hdphoto5.wdp"/><Relationship Id="rId4" Type="http://schemas.openxmlformats.org/officeDocument/2006/relationships/image" Target="../media/image3.png"/><Relationship Id="rId9" Type="http://schemas.openxmlformats.org/officeDocument/2006/relationships/image" Target="../media/image65.pn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chart" Target="../charts/chart18.xml"/><Relationship Id="rId5" Type="http://schemas.openxmlformats.org/officeDocument/2006/relationships/image" Target="../media/image3.png"/><Relationship Id="rId10" Type="http://schemas.openxmlformats.org/officeDocument/2006/relationships/image" Target="../media/image71.emf"/><Relationship Id="rId4" Type="http://schemas.openxmlformats.org/officeDocument/2006/relationships/image" Target="../media/image2.png"/><Relationship Id="rId9" Type="http://schemas.openxmlformats.org/officeDocument/2006/relationships/chart" Target="../charts/chart17.xml"/></Relationships>
</file>

<file path=ppt/slides/_rels/slide23.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2.emf"/></Relationships>
</file>

<file path=ppt/slides/_rels/slide24.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7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16074" y="2617734"/>
            <a:ext cx="6840760" cy="5816977"/>
          </a:xfrm>
          <a:prstGeom prst="rect">
            <a:avLst/>
          </a:prstGeom>
        </p:spPr>
        <p:txBody>
          <a:bodyPr wrap="square">
            <a:spAutoFit/>
          </a:bodyPr>
          <a:lstStyle/>
          <a:p>
            <a:endParaRPr lang="es-ES" sz="1200" dirty="0">
              <a:latin typeface="Arial Narrow" panose="020B0606020202030204" pitchFamily="34" charset="0"/>
            </a:endParaRPr>
          </a:p>
          <a:p>
            <a:pPr algn="just"/>
            <a:r>
              <a:rPr lang="es-CO" sz="1200" dirty="0">
                <a:latin typeface="Arial Narrow" panose="020B0606020202030204" pitchFamily="34" charset="0"/>
              </a:rPr>
              <a:t>El </a:t>
            </a:r>
            <a:r>
              <a:rPr lang="es-CO" sz="1200" b="1" dirty="0">
                <a:latin typeface="Arial Narrow" panose="020B0606020202030204" pitchFamily="34" charset="0"/>
              </a:rPr>
              <a:t>Boletín de Período Epidemiológico </a:t>
            </a:r>
            <a:r>
              <a:rPr lang="es-CO" sz="1200" dirty="0">
                <a:latin typeface="Arial Narrow" panose="020B0606020202030204" pitchFamily="34" charset="0"/>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p>
          <a:p>
            <a:pPr algn="just"/>
            <a:endParaRPr lang="es-CO" sz="1200" dirty="0">
              <a:latin typeface="Arial Narrow" panose="020B0606020202030204" pitchFamily="34" charset="0"/>
            </a:endParaRPr>
          </a:p>
          <a:p>
            <a:r>
              <a:rPr lang="es-CO" sz="1200" dirty="0">
                <a:latin typeface="Arial Narrow" panose="020B0606020202030204" pitchFamily="34" charset="0"/>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Secretaria de Salud de Medellín .</a:t>
            </a:r>
            <a:endParaRPr lang="es-ES" sz="1200" dirty="0">
              <a:latin typeface="Arial Narrow" panose="020B0606020202030204" pitchFamily="34" charset="0"/>
            </a:endParaRPr>
          </a:p>
          <a:p>
            <a:r>
              <a:rPr lang="es-CO" sz="1200" dirty="0">
                <a:latin typeface="Arial Narrow" panose="020B0606020202030204" pitchFamily="34" charset="0"/>
              </a:rPr>
              <a:t> </a:t>
            </a:r>
            <a:endParaRPr lang="es-ES" sz="1200" dirty="0">
              <a:latin typeface="Arial Narrow" panose="020B0606020202030204" pitchFamily="34" charset="0"/>
            </a:endParaRPr>
          </a:p>
          <a:p>
            <a:r>
              <a:rPr lang="es-CO" sz="1200" b="1" dirty="0">
                <a:latin typeface="Arial Narrow" panose="020B0606020202030204" pitchFamily="34" charset="0"/>
              </a:rPr>
              <a:t>Subsecretaria de Salud Pública</a:t>
            </a:r>
            <a:endParaRPr lang="es-ES" sz="1200" dirty="0">
              <a:latin typeface="Arial Narrow" panose="020B0606020202030204" pitchFamily="34" charset="0"/>
            </a:endParaRPr>
          </a:p>
          <a:p>
            <a:r>
              <a:rPr lang="es-CO" sz="1200" b="1" dirty="0">
                <a:latin typeface="Arial Narrow" panose="020B0606020202030204" pitchFamily="34" charset="0"/>
              </a:rPr>
              <a:t>Programa Vigilancia Epidemiológica </a:t>
            </a:r>
            <a:endParaRPr lang="es-ES" sz="1200" dirty="0">
              <a:latin typeface="Arial Narrow" panose="020B0606020202030204" pitchFamily="34" charset="0"/>
            </a:endParaRPr>
          </a:p>
          <a:p>
            <a:r>
              <a:rPr lang="es-CO" sz="1200" b="1" dirty="0">
                <a:latin typeface="Arial Narrow" panose="020B0606020202030204" pitchFamily="34" charset="0"/>
              </a:rPr>
              <a:t>Líder de Programa: </a:t>
            </a:r>
            <a:r>
              <a:rPr lang="es-CO" sz="1200" dirty="0">
                <a:latin typeface="Arial Narrow" panose="020B0606020202030204" pitchFamily="34" charset="0"/>
              </a:rPr>
              <a:t>Rita Elena Almanza Payares</a:t>
            </a:r>
            <a:endParaRPr lang="es-ES" sz="1200" dirty="0">
              <a:latin typeface="Arial Narrow" panose="020B0606020202030204" pitchFamily="34" charset="0"/>
            </a:endParaRPr>
          </a:p>
          <a:p>
            <a:r>
              <a:rPr lang="es-CO" sz="1200" b="1" dirty="0">
                <a:latin typeface="Arial Narrow" panose="020B0606020202030204" pitchFamily="34" charset="0"/>
              </a:rPr>
              <a:t> </a:t>
            </a:r>
            <a:endParaRPr lang="es-ES" sz="1200" dirty="0">
              <a:latin typeface="Arial Narrow" panose="020B0606020202030204" pitchFamily="34" charset="0"/>
            </a:endParaRPr>
          </a:p>
          <a:p>
            <a:r>
              <a:rPr lang="es-ES" sz="1200" b="1" dirty="0">
                <a:latin typeface="Arial Narrow" panose="020B0606020202030204" pitchFamily="34" charset="0"/>
              </a:rPr>
              <a:t>Epidemiólogos</a:t>
            </a:r>
            <a:endParaRPr lang="es-ES" sz="1200" dirty="0">
              <a:latin typeface="Arial Narrow" panose="020B0606020202030204" pitchFamily="34" charset="0"/>
            </a:endParaRPr>
          </a:p>
          <a:p>
            <a:r>
              <a:rPr lang="es-CO" sz="1200" dirty="0" smtClean="0">
                <a:latin typeface="Arial Narrow" panose="020B0606020202030204" pitchFamily="34" charset="0"/>
              </a:rPr>
              <a:t>Margarita </a:t>
            </a:r>
            <a:r>
              <a:rPr lang="es-CO" sz="1200" dirty="0">
                <a:latin typeface="Arial Narrow" panose="020B0606020202030204" pitchFamily="34" charset="0"/>
              </a:rPr>
              <a:t>Rosa Giraldo Cifuentes</a:t>
            </a:r>
            <a:endParaRPr lang="es-ES" sz="1200" dirty="0">
              <a:latin typeface="Arial Narrow" panose="020B0606020202030204" pitchFamily="34" charset="0"/>
            </a:endParaRPr>
          </a:p>
          <a:p>
            <a:r>
              <a:rPr lang="es-CO" sz="1200" dirty="0">
                <a:latin typeface="Arial Narrow" panose="020B0606020202030204" pitchFamily="34" charset="0"/>
              </a:rPr>
              <a:t>Fernando Nicolás Montes Zuluaga </a:t>
            </a:r>
            <a:endParaRPr lang="es-ES" sz="1200" dirty="0">
              <a:latin typeface="Arial Narrow" panose="020B0606020202030204" pitchFamily="34" charset="0"/>
            </a:endParaRPr>
          </a:p>
          <a:p>
            <a:r>
              <a:rPr lang="es-CO" sz="1200" dirty="0">
                <a:latin typeface="Arial Narrow" panose="020B0606020202030204" pitchFamily="34" charset="0"/>
              </a:rPr>
              <a:t>Carlos Julio Montes </a:t>
            </a:r>
            <a:r>
              <a:rPr lang="es-CO" sz="1200" dirty="0" smtClean="0">
                <a:latin typeface="Arial Narrow" panose="020B0606020202030204" pitchFamily="34" charset="0"/>
              </a:rPr>
              <a:t>Zuluaga</a:t>
            </a:r>
          </a:p>
          <a:p>
            <a:r>
              <a:rPr lang="es-CO" sz="1200" dirty="0" smtClean="0">
                <a:latin typeface="Arial Narrow" panose="020B0606020202030204" pitchFamily="34" charset="0"/>
              </a:rPr>
              <a:t>Maria Alejandra Roa López</a:t>
            </a:r>
            <a:endParaRPr lang="es-ES" sz="1200" dirty="0">
              <a:latin typeface="Arial Narrow" panose="020B0606020202030204" pitchFamily="34" charset="0"/>
            </a:endParaRPr>
          </a:p>
          <a:p>
            <a:r>
              <a:rPr lang="es-CO" sz="1200" dirty="0" smtClean="0">
                <a:latin typeface="Arial Narrow" panose="020B0606020202030204" pitchFamily="34" charset="0"/>
              </a:rPr>
              <a:t>Isabel Cristina </a:t>
            </a:r>
            <a:r>
              <a:rPr lang="es-CO" sz="1200" dirty="0">
                <a:latin typeface="Arial Narrow" panose="020B0606020202030204" pitchFamily="34" charset="0"/>
              </a:rPr>
              <a:t>Vallejo </a:t>
            </a:r>
            <a:r>
              <a:rPr lang="es-CO" sz="1200" dirty="0" smtClean="0">
                <a:latin typeface="Arial Narrow" panose="020B0606020202030204" pitchFamily="34" charset="0"/>
              </a:rPr>
              <a:t>Zapata</a:t>
            </a:r>
          </a:p>
          <a:p>
            <a:r>
              <a:rPr lang="es-ES" sz="1200" dirty="0">
                <a:latin typeface="Arial Narrow" panose="020B0606020202030204" pitchFamily="34" charset="0"/>
              </a:rPr>
              <a:t>Johana María Vélez Lopera</a:t>
            </a:r>
          </a:p>
          <a:p>
            <a:endParaRPr lang="es-ES" sz="1200" dirty="0">
              <a:latin typeface="Arial Narrow" panose="020B0606020202030204" pitchFamily="34" charset="0"/>
            </a:endParaRPr>
          </a:p>
          <a:p>
            <a:r>
              <a:rPr lang="es-ES" sz="1200" b="1" dirty="0">
                <a:latin typeface="Arial Narrow" panose="020B0606020202030204" pitchFamily="34" charset="0"/>
              </a:rPr>
              <a:t> </a:t>
            </a:r>
            <a:endParaRPr lang="es-ES" sz="1200" b="1" dirty="0" smtClean="0">
              <a:latin typeface="Arial Narrow" panose="020B0606020202030204" pitchFamily="34" charset="0"/>
            </a:endParaRPr>
          </a:p>
          <a:p>
            <a:endParaRPr lang="es-ES" sz="1200" b="1" dirty="0">
              <a:latin typeface="Arial Narrow" panose="020B0606020202030204" pitchFamily="34" charset="0"/>
            </a:endParaRPr>
          </a:p>
          <a:p>
            <a:endParaRPr lang="es-ES" sz="1200" dirty="0">
              <a:latin typeface="Arial Narrow" panose="020B0606020202030204" pitchFamily="34" charset="0"/>
            </a:endParaRPr>
          </a:p>
        </p:txBody>
      </p:sp>
      <p:sp>
        <p:nvSpPr>
          <p:cNvPr id="8" name="7 Rectángulo"/>
          <p:cNvSpPr/>
          <p:nvPr/>
        </p:nvSpPr>
        <p:spPr>
          <a:xfrm>
            <a:off x="2748987" y="6585840"/>
            <a:ext cx="4608512" cy="2492990"/>
          </a:xfrm>
          <a:prstGeom prst="rect">
            <a:avLst/>
          </a:prstGeom>
        </p:spPr>
        <p:txBody>
          <a:bodyPr wrap="square">
            <a:spAutoFit/>
          </a:bodyPr>
          <a:lstStyle/>
          <a:p>
            <a:r>
              <a:rPr lang="es-ES" sz="1200" b="1" dirty="0" smtClean="0">
                <a:latin typeface="Arial Narrow" panose="020B0606020202030204" pitchFamily="34" charset="0"/>
              </a:rPr>
              <a:t>Profesionales Vigilancia Epidemiológica  y Sistemas de Información</a:t>
            </a:r>
            <a:endParaRPr lang="es-ES" sz="1200" dirty="0" smtClean="0">
              <a:latin typeface="Arial Narrow" panose="020B0606020202030204" pitchFamily="34" charset="0"/>
            </a:endParaRPr>
          </a:p>
          <a:p>
            <a:r>
              <a:rPr lang="es-ES" sz="1200" dirty="0" smtClean="0">
                <a:latin typeface="Arial Narrow" panose="020B0606020202030204" pitchFamily="34" charset="0"/>
              </a:rPr>
              <a:t>José José Arteaga García </a:t>
            </a:r>
          </a:p>
          <a:p>
            <a:r>
              <a:rPr lang="es-ES" sz="1200" dirty="0" smtClean="0">
                <a:latin typeface="Arial Narrow" panose="020B0606020202030204" pitchFamily="34" charset="0"/>
              </a:rPr>
              <a:t>Laura Osorno Arias </a:t>
            </a:r>
          </a:p>
          <a:p>
            <a:r>
              <a:rPr lang="es-ES" sz="1200" dirty="0">
                <a:latin typeface="Arial Narrow" panose="020B0606020202030204" pitchFamily="34" charset="0"/>
              </a:rPr>
              <a:t>María Cecilia Ospina Mejía</a:t>
            </a:r>
          </a:p>
          <a:p>
            <a:r>
              <a:rPr lang="es-ES" sz="1200" dirty="0" smtClean="0">
                <a:latin typeface="Arial Narrow" panose="020B0606020202030204" pitchFamily="34" charset="0"/>
              </a:rPr>
              <a:t>Wilson Restrepo Manrique</a:t>
            </a:r>
          </a:p>
          <a:p>
            <a:r>
              <a:rPr lang="es-ES" sz="1200" dirty="0" smtClean="0">
                <a:latin typeface="Arial Narrow" panose="020B0606020202030204" pitchFamily="34" charset="0"/>
              </a:rPr>
              <a:t>Catalina María Vargas Guzmán </a:t>
            </a:r>
          </a:p>
          <a:p>
            <a:r>
              <a:rPr lang="es-ES" sz="1200" dirty="0" smtClean="0">
                <a:latin typeface="Arial Narrow" panose="020B0606020202030204" pitchFamily="34" charset="0"/>
              </a:rPr>
              <a:t>Sebastian Vanegas Morales</a:t>
            </a:r>
          </a:p>
          <a:p>
            <a:r>
              <a:rPr lang="es-ES" sz="1200" dirty="0">
                <a:latin typeface="Arial Narrow" panose="020B0606020202030204" pitchFamily="34" charset="0"/>
              </a:rPr>
              <a:t>Adiela María Yepes Pemberthy</a:t>
            </a:r>
          </a:p>
          <a:p>
            <a:r>
              <a:rPr lang="es-ES" sz="1200" dirty="0" smtClean="0">
                <a:latin typeface="Arial Narrow" panose="020B0606020202030204" pitchFamily="34" charset="0"/>
              </a:rPr>
              <a:t>Jonathan Zuleta Betancur</a:t>
            </a:r>
          </a:p>
          <a:p>
            <a:r>
              <a:rPr lang="es-ES" sz="1200" dirty="0">
                <a:latin typeface="Arial Narrow" panose="020B0606020202030204" pitchFamily="34" charset="0"/>
              </a:rPr>
              <a:t>Priscila Ramírez García</a:t>
            </a:r>
          </a:p>
          <a:p>
            <a:r>
              <a:rPr lang="es-ES" sz="1200" dirty="0" smtClean="0">
                <a:latin typeface="Arial Narrow" panose="020B0606020202030204" pitchFamily="34" charset="0"/>
              </a:rPr>
              <a:t>Carolina Restrepo Estrada</a:t>
            </a:r>
          </a:p>
          <a:p>
            <a:r>
              <a:rPr lang="es-ES" sz="1200" dirty="0" smtClean="0">
                <a:latin typeface="Arial Narrow" panose="020B0606020202030204" pitchFamily="34" charset="0"/>
              </a:rPr>
              <a:t>Andrés Felipe Montoya Giraldo</a:t>
            </a:r>
          </a:p>
          <a:p>
            <a:endParaRPr lang="es-ES" sz="1200" dirty="0">
              <a:latin typeface="Arial Narrow" panose="020B0606020202030204" pitchFamily="34" charset="0"/>
            </a:endParaRPr>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a:t>
            </a:r>
            <a:endParaRPr lang="es-ES" sz="1050" b="1" dirty="0">
              <a:latin typeface="Arial Narrow" panose="020B0606020202030204" pitchFamily="34" charset="0"/>
            </a:endParaRPr>
          </a:p>
        </p:txBody>
      </p:sp>
      <p:sp>
        <p:nvSpPr>
          <p:cNvPr id="10" name="9 Título"/>
          <p:cNvSpPr>
            <a:spLocks noGrp="1"/>
          </p:cNvSpPr>
          <p:nvPr>
            <p:ph type="title"/>
          </p:nvPr>
        </p:nvSpPr>
        <p:spPr>
          <a:xfrm>
            <a:off x="144066" y="2267744"/>
            <a:ext cx="2037476" cy="484619"/>
          </a:xfrm>
        </p:spPr>
        <p:txBody>
          <a:bodyPr>
            <a:noAutofit/>
          </a:bodyPr>
          <a:lstStyle/>
          <a:p>
            <a:pPr algn="l"/>
            <a:r>
              <a:rPr lang="es-ES" sz="2000" b="1" dirty="0" smtClean="0">
                <a:latin typeface="Arial Narrow" panose="020B0606020202030204" pitchFamily="34" charset="0"/>
              </a:rPr>
              <a:t>Presentación</a:t>
            </a:r>
            <a:endParaRPr lang="es-ES" sz="2000" b="1" dirty="0">
              <a:latin typeface="Arial Narrow" panose="020B0606020202030204" pitchFamily="34" charset="0"/>
            </a:endParaRPr>
          </a:p>
        </p:txBody>
      </p:sp>
      <p:grpSp>
        <p:nvGrpSpPr>
          <p:cNvPr id="2" name="Grupo 1"/>
          <p:cNvGrpSpPr/>
          <p:nvPr/>
        </p:nvGrpSpPr>
        <p:grpSpPr>
          <a:xfrm>
            <a:off x="0" y="14519"/>
            <a:ext cx="7200898" cy="2121549"/>
            <a:chOff x="0" y="14519"/>
            <a:chExt cx="7200898" cy="2121549"/>
          </a:xfrm>
        </p:grpSpPr>
        <p:sp>
          <p:nvSpPr>
            <p:cNvPr id="11"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11</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44</a:t>
              </a:r>
              <a:r>
                <a:rPr lang="es-CO" sz="800" b="1" kern="1200" dirty="0" smtClean="0">
                  <a:solidFill>
                    <a:srgbClr val="000000"/>
                  </a:solidFill>
                  <a:effectLst/>
                  <a:latin typeface="Arial Narrow"/>
                  <a:ea typeface="MS Mincho"/>
                </a:rPr>
                <a:t> (Hasta Octubre 31)</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2"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3" name="Picture 2"/>
            <p:cNvPicPr/>
            <p:nvPr/>
          </p:nvPicPr>
          <p:blipFill>
            <a:blip r:embed="rId3">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4"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Tree>
    <p:extLst>
      <p:ext uri="{BB962C8B-B14F-4D97-AF65-F5344CB8AC3E}">
        <p14:creationId xmlns:p14="http://schemas.microsoft.com/office/powerpoint/2010/main" val="395691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 y="-7142"/>
            <a:ext cx="2227828"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86" y="623805"/>
            <a:ext cx="2404500"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2167727"/>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Canal endémico de varicela. Medellín, a Periodo epidemiológico 11 acumulado  de 2020. </a:t>
            </a:r>
            <a:endParaRPr lang="es-ES" sz="1100"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smtClean="0">
                  <a:latin typeface="Arial Narrow" panose="020B0606020202030204" pitchFamily="34" charset="0"/>
                </a:rPr>
                <a:t>850</a:t>
              </a:r>
              <a:endParaRPr lang="es-ES" b="1" dirty="0">
                <a:latin typeface="Arial Narrow" panose="020B0606020202030204" pitchFamily="34" charset="0"/>
              </a:endParaRPr>
            </a:p>
          </p:txBody>
        </p:sp>
      </p:grpSp>
      <p:sp>
        <p:nvSpPr>
          <p:cNvPr id="9" name="8 CuadroTexto"/>
          <p:cNvSpPr txBox="1"/>
          <p:nvPr/>
        </p:nvSpPr>
        <p:spPr>
          <a:xfrm>
            <a:off x="421420" y="4706143"/>
            <a:ext cx="1794559" cy="830997"/>
          </a:xfrm>
          <a:prstGeom prst="rect">
            <a:avLst/>
          </a:prstGeom>
          <a:noFill/>
        </p:spPr>
        <p:txBody>
          <a:bodyPr wrap="square" rtlCol="0">
            <a:spAutoFit/>
          </a:bodyPr>
          <a:lstStyle/>
          <a:p>
            <a:pPr algn="just"/>
            <a:r>
              <a:rPr lang="es-ES" sz="1200" b="1" dirty="0" smtClean="0">
                <a:latin typeface="Arial Narrow" panose="020B0606020202030204" pitchFamily="34" charset="0"/>
              </a:rPr>
              <a:t>Variación porcentual de 71% menos respecto al mismo periodo del año anterior</a:t>
            </a:r>
            <a:endParaRPr lang="es-ES" sz="1200" b="1" dirty="0">
              <a:latin typeface="Arial Narrow" panose="020B0606020202030204" pitchFamily="34" charset="0"/>
            </a:endParaRPr>
          </a:p>
        </p:txBody>
      </p:sp>
      <p:sp>
        <p:nvSpPr>
          <p:cNvPr id="10" name="9 Flecha arriba"/>
          <p:cNvSpPr/>
          <p:nvPr/>
        </p:nvSpPr>
        <p:spPr>
          <a:xfrm flipH="1" flipV="1">
            <a:off x="42476" y="4839349"/>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40673" y="4860032"/>
            <a:ext cx="4836379"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Comportamiento de la varicela. Medellín, a Periodo epidemiológico 11 acumulado de 2018-2020. </a:t>
            </a:r>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0% </a:t>
            </a:r>
            <a:r>
              <a:rPr lang="es-ES" sz="1400" b="1" dirty="0" smtClean="0">
                <a:latin typeface="Arial Narrow" panose="020B0606020202030204" pitchFamily="34" charset="0"/>
              </a:rPr>
              <a:t>Mortalidad</a:t>
            </a:r>
            <a:endParaRPr lang="es-ES" sz="1400" b="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10</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smtClean="0">
                <a:solidFill>
                  <a:srgbClr val="C00000"/>
                </a:solidFill>
                <a:latin typeface="Arial Narrow" panose="020B0606020202030204" pitchFamily="34" charset="0"/>
                <a:ea typeface="+mn-ea"/>
                <a:cs typeface="+mn-cs"/>
              </a:rPr>
              <a:t>Varicela</a:t>
            </a:r>
            <a:endParaRPr lang="es-ES" sz="2800" b="1" dirty="0">
              <a:solidFill>
                <a:srgbClr val="C00000"/>
              </a:solidFill>
              <a:latin typeface="Arial Narrow" panose="020B0606020202030204" pitchFamily="34" charset="0"/>
              <a:ea typeface="+mn-ea"/>
              <a:cs typeface="+mn-cs"/>
            </a:endParaRPr>
          </a:p>
        </p:txBody>
      </p:sp>
      <p:sp>
        <p:nvSpPr>
          <p:cNvPr id="45" name="44 Rectángulo"/>
          <p:cNvSpPr/>
          <p:nvPr/>
        </p:nvSpPr>
        <p:spPr>
          <a:xfrm>
            <a:off x="-14673" y="8388806"/>
            <a:ext cx="3615123"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a:t>
            </a:r>
            <a:r>
              <a:rPr lang="es-ES" sz="1100" dirty="0" smtClean="0">
                <a:latin typeface="Arial Narrow" panose="020B0606020202030204" pitchFamily="34" charset="0"/>
              </a:rPr>
              <a:t>temático de puntos. </a:t>
            </a:r>
            <a:r>
              <a:rPr lang="es-ES" sz="1100" dirty="0">
                <a:latin typeface="Arial Narrow" panose="020B0606020202030204" pitchFamily="34" charset="0"/>
              </a:rPr>
              <a:t>Medellín, a Periodo epidemiológico </a:t>
            </a:r>
            <a:r>
              <a:rPr lang="es-ES" sz="1100" dirty="0" smtClean="0">
                <a:latin typeface="Arial Narrow" panose="020B0606020202030204" pitchFamily="34" charset="0"/>
              </a:rPr>
              <a:t>11  </a:t>
            </a:r>
            <a:r>
              <a:rPr lang="es-ES" sz="1100" dirty="0">
                <a:latin typeface="Arial Narrow" panose="020B0606020202030204" pitchFamily="34" charset="0"/>
              </a:rPr>
              <a:t>acumulado  de </a:t>
            </a:r>
            <a:r>
              <a:rPr lang="es-ES" sz="1100" dirty="0" smtClean="0">
                <a:latin typeface="Arial Narrow" panose="020B0606020202030204" pitchFamily="34" charset="0"/>
              </a:rPr>
              <a:t>2020 </a:t>
            </a:r>
            <a:endParaRPr lang="es-ES" sz="1100" dirty="0">
              <a:latin typeface="Arial Narrow" panose="020B0606020202030204" pitchFamily="34" charset="0"/>
            </a:endParaRPr>
          </a:p>
        </p:txBody>
      </p:sp>
      <p:sp>
        <p:nvSpPr>
          <p:cNvPr id="30" name="29 Rectángulo"/>
          <p:cNvSpPr/>
          <p:nvPr/>
        </p:nvSpPr>
        <p:spPr>
          <a:xfrm>
            <a:off x="3604966" y="8388805"/>
            <a:ext cx="3615123" cy="692497"/>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densidad por kilómetro cuadrado de varicela. Medellín, a Periodo epidemiológico </a:t>
            </a:r>
            <a:r>
              <a:rPr lang="es-ES" sz="1100" dirty="0" smtClean="0">
                <a:latin typeface="Arial Narrow" panose="020B0606020202030204" pitchFamily="34" charset="0"/>
              </a:rPr>
              <a:t>11  </a:t>
            </a:r>
            <a:r>
              <a:rPr lang="es-ES" sz="1100" dirty="0">
                <a:latin typeface="Arial Narrow" panose="020B0606020202030204" pitchFamily="34" charset="0"/>
              </a:rPr>
              <a:t>acumulado  de </a:t>
            </a:r>
            <a:r>
              <a:rPr lang="es-ES" sz="1100" dirty="0" smtClean="0">
                <a:latin typeface="Arial Narrow" panose="020B0606020202030204" pitchFamily="34" charset="0"/>
              </a:rPr>
              <a:t>2020 </a:t>
            </a:r>
            <a:endParaRPr lang="es-ES" sz="1100" dirty="0">
              <a:latin typeface="Arial Narrow" panose="020B0606020202030204" pitchFamily="34"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889" y="351774"/>
            <a:ext cx="4924434" cy="181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672" y="2429337"/>
            <a:ext cx="4907651" cy="264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91" y="5999841"/>
            <a:ext cx="3412030" cy="2388963"/>
          </a:xfrm>
          <a:prstGeom prst="rect">
            <a:avLst/>
          </a:prstGeom>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9941" y="5976366"/>
            <a:ext cx="3528382" cy="2412437"/>
          </a:xfrm>
          <a:prstGeom prst="rect">
            <a:avLst/>
          </a:prstGeom>
        </p:spPr>
      </p:pic>
    </p:spTree>
    <p:extLst>
      <p:ext uri="{BB962C8B-B14F-4D97-AF65-F5344CB8AC3E}">
        <p14:creationId xmlns:p14="http://schemas.microsoft.com/office/powerpoint/2010/main" val="2655437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sp>
        <p:nvSpPr>
          <p:cNvPr id="60" name="59 Rectángulo"/>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98980"/>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Curso de vida y brotes</a:t>
              </a:r>
              <a:endParaRPr lang="es-ES" sz="1200" b="1" dirty="0">
                <a:latin typeface="Arial Narrow" panose="020B0606020202030204" pitchFamily="34" charset="0"/>
              </a:endParaRP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55"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20" name="19 Diagrama"/>
          <p:cNvGraphicFramePr/>
          <p:nvPr>
            <p:extLst/>
          </p:nvPr>
        </p:nvGraphicFramePr>
        <p:xfrm>
          <a:off x="3197722" y="4764292"/>
          <a:ext cx="4282338" cy="244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11</a:t>
            </a:r>
            <a:endParaRPr lang="es-ES" sz="1050" b="1" dirty="0">
              <a:latin typeface="Arial Narrow" panose="020B0606020202030204" pitchFamily="34" charset="0"/>
            </a:endParaRPr>
          </a:p>
        </p:txBody>
      </p:sp>
      <p:pic>
        <p:nvPicPr>
          <p:cNvPr id="5122"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redondeado"/>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Distribución de los Brotes</a:t>
            </a:r>
            <a:endParaRPr lang="es-ES" sz="1600" b="1" dirty="0">
              <a:solidFill>
                <a:schemeClr val="tx1"/>
              </a:solidFill>
              <a:latin typeface="Arial Narrow" panose="020B0606020202030204" pitchFamily="34" charset="0"/>
            </a:endParaRPr>
          </a:p>
        </p:txBody>
      </p:sp>
      <p:cxnSp>
        <p:nvCxnSpPr>
          <p:cNvPr id="7" name="6 Conector angular"/>
          <p:cNvCxnSpPr>
            <a:stCxn id="46"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Tabla"/>
          <p:cNvGraphicFramePr>
            <a:graphicFrameLocks noGrp="1"/>
          </p:cNvGraphicFramePr>
          <p:nvPr>
            <p:extLst/>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smtClean="0">
                          <a:latin typeface="Arial Narrow" panose="020B0606020202030204" pitchFamily="34" charset="0"/>
                        </a:rPr>
                        <a:t>Lugar</a:t>
                      </a:r>
                      <a:endParaRPr lang="es-CO" sz="1000" dirty="0">
                        <a:latin typeface="Arial Narrow" panose="020B0606020202030204" pitchFamily="34" charset="0"/>
                      </a:endParaRPr>
                    </a:p>
                  </a:txBody>
                  <a:tcPr/>
                </a:tc>
                <a:tc>
                  <a:txBody>
                    <a:bodyPr/>
                    <a:lstStyle/>
                    <a:p>
                      <a:pPr algn="ctr"/>
                      <a:r>
                        <a:rPr lang="es-CO" sz="1000" dirty="0" smtClean="0">
                          <a:latin typeface="Arial Narrow" panose="020B0606020202030204" pitchFamily="34" charset="0"/>
                        </a:rPr>
                        <a:t>Total brotes</a:t>
                      </a:r>
                      <a:endParaRPr lang="es-CO" sz="1000" dirty="0">
                        <a:latin typeface="Arial Narrow" panose="020B0606020202030204" pitchFamily="34" charset="0"/>
                      </a:endParaRPr>
                    </a:p>
                  </a:txBody>
                  <a:tcPr/>
                </a:tc>
                <a:extLst>
                  <a:ext uri="{0D108BD9-81ED-4DB2-BD59-A6C34878D82A}">
                    <a16:rowId xmlns:a16="http://schemas.microsoft.com/office/drawing/2014/main" val="10000"/>
                  </a:ext>
                </a:extLst>
              </a:tr>
              <a:tr h="178572">
                <a:tc>
                  <a:txBody>
                    <a:bodyPr/>
                    <a:lstStyle/>
                    <a:p>
                      <a:pPr algn="l"/>
                      <a:r>
                        <a:rPr lang="es-CO" sz="1000" dirty="0" smtClean="0">
                          <a:latin typeface="Arial Narrow" panose="020B0606020202030204" pitchFamily="34" charset="0"/>
                        </a:rPr>
                        <a:t>Sector educativo</a:t>
                      </a:r>
                      <a:endParaRPr lang="es-CO" sz="1000" dirty="0">
                        <a:latin typeface="Arial Narrow" panose="020B0606020202030204" pitchFamily="34" charset="0"/>
                      </a:endParaRPr>
                    </a:p>
                  </a:txBody>
                  <a:tcPr/>
                </a:tc>
                <a:tc>
                  <a:txBody>
                    <a:bodyPr/>
                    <a:lstStyle/>
                    <a:p>
                      <a:pPr algn="ctr"/>
                      <a:r>
                        <a:rPr lang="es-CO" sz="1000" dirty="0" smtClean="0">
                          <a:latin typeface="Arial Narrow" panose="020B0606020202030204" pitchFamily="34" charset="0"/>
                        </a:rPr>
                        <a:t>1</a:t>
                      </a:r>
                      <a:endParaRPr lang="es-CO" sz="1000" dirty="0">
                        <a:latin typeface="Arial Narrow" panose="020B0606020202030204" pitchFamily="34" charset="0"/>
                      </a:endParaRPr>
                    </a:p>
                  </a:txBody>
                  <a:tcPr/>
                </a:tc>
                <a:extLst>
                  <a:ext uri="{0D108BD9-81ED-4DB2-BD59-A6C34878D82A}">
                    <a16:rowId xmlns:a16="http://schemas.microsoft.com/office/drawing/2014/main" val="10001"/>
                  </a:ext>
                </a:extLst>
              </a:tr>
              <a:tr h="405845">
                <a:tc>
                  <a:txBody>
                    <a:bodyPr/>
                    <a:lstStyle/>
                    <a:p>
                      <a:pPr algn="l"/>
                      <a:r>
                        <a:rPr lang="es-CO" sz="1000" dirty="0" smtClean="0">
                          <a:latin typeface="Arial Narrow" panose="020B0606020202030204" pitchFamily="34" charset="0"/>
                        </a:rPr>
                        <a:t>Centro Penitenciario- Estación</a:t>
                      </a:r>
                      <a:r>
                        <a:rPr lang="es-CO" sz="1000" baseline="0" dirty="0" smtClean="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smtClean="0">
                          <a:latin typeface="Arial Narrow" panose="020B0606020202030204" pitchFamily="34" charset="0"/>
                        </a:rPr>
                        <a:t>0</a:t>
                      </a:r>
                      <a:endParaRPr lang="es-CO" sz="1000" dirty="0">
                        <a:latin typeface="Arial Narrow" panose="020B0606020202030204" pitchFamily="34" charset="0"/>
                      </a:endParaRPr>
                    </a:p>
                  </a:txBody>
                  <a:tcPr/>
                </a:tc>
                <a:extLst>
                  <a:ext uri="{0D108BD9-81ED-4DB2-BD59-A6C34878D82A}">
                    <a16:rowId xmlns:a16="http://schemas.microsoft.com/office/drawing/2014/main" val="10002"/>
                  </a:ext>
                </a:extLst>
              </a:tr>
              <a:tr h="292208">
                <a:tc>
                  <a:txBody>
                    <a:bodyPr/>
                    <a:lstStyle/>
                    <a:p>
                      <a:pPr algn="l"/>
                      <a:r>
                        <a:rPr lang="es-CO" sz="1000" dirty="0" smtClean="0">
                          <a:latin typeface="Arial Narrow" panose="020B0606020202030204" pitchFamily="34" charset="0"/>
                        </a:rPr>
                        <a:t>Otro </a:t>
                      </a:r>
                      <a:endParaRPr lang="es-CO" sz="1000" dirty="0">
                        <a:latin typeface="Arial Narrow" panose="020B0606020202030204" pitchFamily="34" charset="0"/>
                      </a:endParaRPr>
                    </a:p>
                  </a:txBody>
                  <a:tcPr/>
                </a:tc>
                <a:tc>
                  <a:txBody>
                    <a:bodyPr/>
                    <a:lstStyle/>
                    <a:p>
                      <a:pPr algn="ctr"/>
                      <a:r>
                        <a:rPr lang="es-CO" sz="1000" dirty="0" smtClean="0">
                          <a:latin typeface="Arial Narrow" panose="020B0606020202030204" pitchFamily="34" charset="0"/>
                        </a:rPr>
                        <a:t>1</a:t>
                      </a:r>
                      <a:endParaRPr lang="es-CO" sz="1000" dirty="0">
                        <a:latin typeface="Arial Narrow" panose="020B0606020202030204" pitchFamily="34" charset="0"/>
                      </a:endParaRPr>
                    </a:p>
                  </a:txBody>
                  <a:tcPr/>
                </a:tc>
                <a:extLst>
                  <a:ext uri="{0D108BD9-81ED-4DB2-BD59-A6C34878D82A}">
                    <a16:rowId xmlns:a16="http://schemas.microsoft.com/office/drawing/2014/main" val="10003"/>
                  </a:ext>
                </a:extLst>
              </a:tr>
              <a:tr h="183983">
                <a:tc>
                  <a:txBody>
                    <a:bodyPr/>
                    <a:lstStyle/>
                    <a:p>
                      <a:pPr algn="l"/>
                      <a:r>
                        <a:rPr lang="es-CO" sz="1000" kern="1200" dirty="0" smtClean="0">
                          <a:solidFill>
                            <a:schemeClr val="tx1"/>
                          </a:solidFill>
                          <a:latin typeface="Arial Narrow" panose="020B0606020202030204" pitchFamily="34" charset="0"/>
                          <a:ea typeface="+mn-ea"/>
                          <a:cs typeface="+mn-cs"/>
                        </a:rPr>
                        <a:t>Familiares</a:t>
                      </a:r>
                      <a:endParaRPr lang="es-CO" sz="1000" kern="1200" dirty="0">
                        <a:solidFill>
                          <a:schemeClr val="tx1"/>
                        </a:solidFill>
                        <a:latin typeface="Arial Narrow" panose="020B0606020202030204" pitchFamily="34" charset="0"/>
                        <a:ea typeface="+mn-ea"/>
                        <a:cs typeface="+mn-cs"/>
                      </a:endParaRPr>
                    </a:p>
                  </a:txBody>
                  <a:tcPr/>
                </a:tc>
                <a:tc>
                  <a:txBody>
                    <a:bodyPr/>
                    <a:lstStyle/>
                    <a:p>
                      <a:pPr marL="0" algn="ctr" defTabSz="914400" rtl="0" eaLnBrk="1" latinLnBrk="0" hangingPunct="1"/>
                      <a:r>
                        <a:rPr lang="es-CO" sz="1000" kern="1200" dirty="0" smtClean="0">
                          <a:solidFill>
                            <a:schemeClr val="tx1"/>
                          </a:solidFill>
                          <a:latin typeface="Arial Narrow" panose="020B0606020202030204" pitchFamily="34" charset="0"/>
                          <a:ea typeface="+mn-ea"/>
                          <a:cs typeface="+mn-cs"/>
                        </a:rPr>
                        <a:t>5</a:t>
                      </a:r>
                      <a:endParaRPr lang="es-CO" sz="1000" kern="1200" dirty="0">
                        <a:solidFill>
                          <a:schemeClr val="tx1"/>
                        </a:solidFill>
                        <a:latin typeface="Arial Narrow" panose="020B0606020202030204" pitchFamily="34" charset="0"/>
                        <a:ea typeface="+mn-ea"/>
                        <a:cs typeface="+mn-cs"/>
                      </a:endParaRPr>
                    </a:p>
                  </a:txBody>
                  <a:tcPr/>
                </a:tc>
                <a:extLst>
                  <a:ext uri="{0D108BD9-81ED-4DB2-BD59-A6C34878D82A}">
                    <a16:rowId xmlns:a16="http://schemas.microsoft.com/office/drawing/2014/main" val="10004"/>
                  </a:ext>
                </a:extLst>
              </a:tr>
            </a:tbl>
          </a:graphicData>
        </a:graphic>
      </p:graphicFrame>
      <p:sp>
        <p:nvSpPr>
          <p:cNvPr id="51" name="50 CuadroTexto"/>
          <p:cNvSpPr txBox="1"/>
          <p:nvPr/>
        </p:nvSpPr>
        <p:spPr>
          <a:xfrm>
            <a:off x="731636" y="3031949"/>
            <a:ext cx="2331345" cy="430887"/>
          </a:xfrm>
          <a:prstGeom prst="rect">
            <a:avLst/>
          </a:prstGeom>
          <a:noFill/>
        </p:spPr>
        <p:txBody>
          <a:bodyPr wrap="square" rtlCol="0">
            <a:spAutoFit/>
          </a:bodyPr>
          <a:lstStyle/>
          <a:p>
            <a:pPr algn="ctr"/>
            <a:r>
              <a:rPr lang="es-ES" sz="1100" b="1" dirty="0" smtClean="0">
                <a:latin typeface="Arial Narrow" panose="020B0606020202030204" pitchFamily="34" charset="0"/>
              </a:rPr>
              <a:t>Proporción de incidencia en población general</a:t>
            </a:r>
          </a:p>
        </p:txBody>
      </p:sp>
      <p:cxnSp>
        <p:nvCxnSpPr>
          <p:cNvPr id="53" name="52 Conector recto de flecha"/>
          <p:cNvCxnSpPr/>
          <p:nvPr/>
        </p:nvCxnSpPr>
        <p:spPr>
          <a:xfrm>
            <a:off x="4248522" y="398028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546696" y="398028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721933" y="3409118"/>
            <a:ext cx="2194833"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32,99x 100 mil habitantes</a:t>
            </a:r>
          </a:p>
          <a:p>
            <a:pPr algn="ctr"/>
            <a:r>
              <a:rPr lang="es-ES" sz="1400" b="1" dirty="0" smtClean="0">
                <a:latin typeface="Arial Narrow" panose="020B0606020202030204" pitchFamily="34" charset="0"/>
              </a:rPr>
              <a:t>850</a:t>
            </a:r>
            <a:endParaRPr lang="es-ES" sz="1400" b="1" dirty="0">
              <a:latin typeface="Arial Narrow" panose="020B0606020202030204" pitchFamily="34" charset="0"/>
            </a:endParaRPr>
          </a:p>
        </p:txBody>
      </p:sp>
      <p:sp>
        <p:nvSpPr>
          <p:cNvPr id="65" name="64 CuadroTexto"/>
          <p:cNvSpPr txBox="1"/>
          <p:nvPr/>
        </p:nvSpPr>
        <p:spPr>
          <a:xfrm>
            <a:off x="3853972" y="3027461"/>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a:t>
            </a:r>
            <a:r>
              <a:rPr lang="es-ES" sz="1050" b="1" dirty="0" smtClean="0">
                <a:latin typeface="Arial Narrow" panose="020B0606020202030204" pitchFamily="34" charset="0"/>
              </a:rPr>
              <a:t>menores de 5 años</a:t>
            </a:r>
            <a:endParaRPr lang="es-ES" sz="1050" b="1" dirty="0">
              <a:latin typeface="Arial Narrow" panose="020B0606020202030204" pitchFamily="34" charset="0"/>
            </a:endParaRPr>
          </a:p>
        </p:txBody>
      </p:sp>
      <p:sp>
        <p:nvSpPr>
          <p:cNvPr id="66" name="65 CuadroTexto"/>
          <p:cNvSpPr txBox="1"/>
          <p:nvPr/>
        </p:nvSpPr>
        <p:spPr>
          <a:xfrm>
            <a:off x="4145669" y="3413093"/>
            <a:ext cx="2170787"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157,70 x </a:t>
            </a:r>
            <a:r>
              <a:rPr lang="es-ES" sz="1600" b="1" dirty="0">
                <a:solidFill>
                  <a:srgbClr val="C00000"/>
                </a:solidFill>
                <a:latin typeface="Arial Narrow" panose="020B0606020202030204" pitchFamily="34" charset="0"/>
              </a:rPr>
              <a:t>100 mil </a:t>
            </a:r>
            <a:r>
              <a:rPr lang="es-ES" sz="1600" b="1" dirty="0" smtClean="0">
                <a:solidFill>
                  <a:srgbClr val="C00000"/>
                </a:solidFill>
                <a:latin typeface="Arial Narrow" panose="020B0606020202030204" pitchFamily="34" charset="0"/>
              </a:rPr>
              <a:t>&lt; 5 años</a:t>
            </a:r>
          </a:p>
          <a:p>
            <a:pPr algn="ctr"/>
            <a:r>
              <a:rPr lang="es-ES" sz="1400" b="1" dirty="0" smtClean="0">
                <a:latin typeface="Arial Narrow" panose="020B0606020202030204" pitchFamily="34" charset="0"/>
              </a:rPr>
              <a:t>229 casos</a:t>
            </a:r>
            <a:endParaRPr lang="es-ES" sz="1400" b="1" dirty="0">
              <a:latin typeface="Arial Narrow" panose="020B0606020202030204" pitchFamily="34" charset="0"/>
            </a:endParaRPr>
          </a:p>
        </p:txBody>
      </p:sp>
      <p:grpSp>
        <p:nvGrpSpPr>
          <p:cNvPr id="68" name="67 Grupo"/>
          <p:cNvGrpSpPr/>
          <p:nvPr/>
        </p:nvGrpSpPr>
        <p:grpSpPr>
          <a:xfrm>
            <a:off x="-143966" y="760028"/>
            <a:ext cx="1258607" cy="1651732"/>
            <a:chOff x="-143966" y="539552"/>
            <a:chExt cx="1258607" cy="1651732"/>
          </a:xfrm>
        </p:grpSpPr>
        <p:pic>
          <p:nvPicPr>
            <p:cNvPr id="69"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69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55%</a:t>
              </a:r>
              <a:endParaRPr lang="es-ES" sz="1600" b="1" dirty="0">
                <a:solidFill>
                  <a:schemeClr val="tx1"/>
                </a:solidFill>
                <a:latin typeface="Arial Narrow" panose="020B0606020202030204" pitchFamily="34" charset="0"/>
              </a:endParaRPr>
            </a:p>
          </p:txBody>
        </p:sp>
        <p:sp>
          <p:nvSpPr>
            <p:cNvPr id="71" name="70 CuadroTexto"/>
            <p:cNvSpPr txBox="1"/>
            <p:nvPr/>
          </p:nvSpPr>
          <p:spPr>
            <a:xfrm>
              <a:off x="-143966" y="1914285"/>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465 Casos</a:t>
              </a:r>
              <a:endParaRPr lang="es-ES" sz="1200" b="1" dirty="0">
                <a:latin typeface="Arial Narrow" panose="020B0606020202030204" pitchFamily="34" charset="0"/>
              </a:endParaRPr>
            </a:p>
          </p:txBody>
        </p:sp>
        <p:sp>
          <p:nvSpPr>
            <p:cNvPr id="72" name="71 CuadroTexto"/>
            <p:cNvSpPr txBox="1"/>
            <p:nvPr/>
          </p:nvSpPr>
          <p:spPr>
            <a:xfrm>
              <a:off x="-114966" y="1305463"/>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Masculino</a:t>
              </a:r>
              <a:endParaRPr lang="es-ES" sz="1200" b="1" u="sng" dirty="0">
                <a:latin typeface="Arial Narrow" panose="020B0606020202030204" pitchFamily="34" charset="0"/>
              </a:endParaRPr>
            </a:p>
          </p:txBody>
        </p:sp>
      </p:grpSp>
      <p:grpSp>
        <p:nvGrpSpPr>
          <p:cNvPr id="73" name="72 Grupo"/>
          <p:cNvGrpSpPr/>
          <p:nvPr/>
        </p:nvGrpSpPr>
        <p:grpSpPr>
          <a:xfrm>
            <a:off x="949682" y="863250"/>
            <a:ext cx="1282616" cy="1594010"/>
            <a:chOff x="767312" y="601726"/>
            <a:chExt cx="1282616" cy="1594010"/>
          </a:xfrm>
        </p:grpSpPr>
        <p:sp>
          <p:nvSpPr>
            <p:cNvPr id="74" name="73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45%</a:t>
              </a:r>
              <a:endParaRPr lang="es-ES" sz="1600" b="1" dirty="0">
                <a:solidFill>
                  <a:schemeClr val="tx1"/>
                </a:solidFill>
                <a:latin typeface="Arial Narrow" panose="020B0606020202030204" pitchFamily="34" charset="0"/>
              </a:endParaRPr>
            </a:p>
          </p:txBody>
        </p:sp>
        <p:sp>
          <p:nvSpPr>
            <p:cNvPr id="75" name="74 CuadroTexto"/>
            <p:cNvSpPr txBox="1"/>
            <p:nvPr/>
          </p:nvSpPr>
          <p:spPr>
            <a:xfrm>
              <a:off x="820321" y="191873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385 Casos</a:t>
              </a:r>
              <a:endParaRPr lang="es-ES" sz="1200" b="1" dirty="0">
                <a:latin typeface="Arial Narrow" panose="020B0606020202030204" pitchFamily="34" charset="0"/>
              </a:endParaRPr>
            </a:p>
          </p:txBody>
        </p:sp>
        <p:pic>
          <p:nvPicPr>
            <p:cNvPr id="76"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76 CuadroTexto"/>
            <p:cNvSpPr txBox="1"/>
            <p:nvPr/>
          </p:nvSpPr>
          <p:spPr>
            <a:xfrm>
              <a:off x="767312" y="131412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Femenino</a:t>
              </a:r>
              <a:endParaRPr lang="es-ES" sz="1200" b="1" u="sng" dirty="0">
                <a:latin typeface="Arial Narrow" panose="020B0606020202030204" pitchFamily="34" charset="0"/>
              </a:endParaRPr>
            </a:p>
          </p:txBody>
        </p:sp>
      </p:grpSp>
      <p:grpSp>
        <p:nvGrpSpPr>
          <p:cNvPr id="78" name="77 Grupo"/>
          <p:cNvGrpSpPr/>
          <p:nvPr/>
        </p:nvGrpSpPr>
        <p:grpSpPr>
          <a:xfrm>
            <a:off x="1944266" y="757458"/>
            <a:ext cx="1414263" cy="1638535"/>
            <a:chOff x="1700534" y="536982"/>
            <a:chExt cx="1414263" cy="1638535"/>
          </a:xfrm>
        </p:grpSpPr>
        <p:sp>
          <p:nvSpPr>
            <p:cNvPr id="79" name="78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1,25%</a:t>
              </a:r>
              <a:endParaRPr lang="es-ES" sz="1600" b="1" dirty="0">
                <a:solidFill>
                  <a:schemeClr val="tx1"/>
                </a:solidFill>
                <a:latin typeface="Arial Narrow" panose="020B0606020202030204" pitchFamily="34" charset="0"/>
              </a:endParaRPr>
            </a:p>
          </p:txBody>
        </p:sp>
        <p:pic>
          <p:nvPicPr>
            <p:cNvPr id="80"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1700534" y="1311622"/>
              <a:ext cx="1414263"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Afrodescendiente</a:t>
              </a:r>
              <a:endParaRPr lang="es-ES" sz="1200" b="1" u="sng" dirty="0">
                <a:latin typeface="Arial Narrow" panose="020B0606020202030204" pitchFamily="34" charset="0"/>
              </a:endParaRPr>
            </a:p>
          </p:txBody>
        </p:sp>
        <p:sp>
          <p:nvSpPr>
            <p:cNvPr id="82" name="81 CuadroTexto"/>
            <p:cNvSpPr txBox="1"/>
            <p:nvPr/>
          </p:nvSpPr>
          <p:spPr>
            <a:xfrm>
              <a:off x="1792861" y="18985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10 Casos</a:t>
              </a:r>
              <a:endParaRPr lang="es-ES" sz="1200" b="1" dirty="0">
                <a:latin typeface="Arial Narrow" panose="020B0606020202030204" pitchFamily="34" charset="0"/>
              </a:endParaRPr>
            </a:p>
          </p:txBody>
        </p:sp>
      </p:grpSp>
      <p:grpSp>
        <p:nvGrpSpPr>
          <p:cNvPr id="83" name="82 Grupo"/>
          <p:cNvGrpSpPr/>
          <p:nvPr/>
        </p:nvGrpSpPr>
        <p:grpSpPr>
          <a:xfrm>
            <a:off x="3168402" y="836172"/>
            <a:ext cx="1246394" cy="1621088"/>
            <a:chOff x="2858112" y="554428"/>
            <a:chExt cx="1246394" cy="1621088"/>
          </a:xfrm>
        </p:grpSpPr>
        <p:sp>
          <p:nvSpPr>
            <p:cNvPr id="84" name="83 CuadroTexto"/>
            <p:cNvSpPr txBox="1"/>
            <p:nvPr/>
          </p:nvSpPr>
          <p:spPr>
            <a:xfrm>
              <a:off x="2858112" y="1315874"/>
              <a:ext cx="1229607" cy="251820"/>
            </a:xfrm>
            <a:prstGeom prst="rect">
              <a:avLst/>
            </a:prstGeom>
            <a:noFill/>
          </p:spPr>
          <p:txBody>
            <a:bodyPr wrap="square" rtlCol="0">
              <a:spAutoFit/>
            </a:bodyPr>
            <a:lstStyle/>
            <a:p>
              <a:pPr algn="ctr"/>
              <a:r>
                <a:rPr lang="es-ES" sz="1200" b="1" u="sng" dirty="0" smtClean="0">
                  <a:latin typeface="Arial Narrow" panose="020B0606020202030204" pitchFamily="34" charset="0"/>
                </a:rPr>
                <a:t>Indígena</a:t>
              </a:r>
              <a:endParaRPr lang="es-ES" sz="1200" b="1" u="sng" dirty="0">
                <a:latin typeface="Arial Narrow" panose="020B0606020202030204" pitchFamily="34" charset="0"/>
              </a:endParaRPr>
            </a:p>
          </p:txBody>
        </p:sp>
        <p:grpSp>
          <p:nvGrpSpPr>
            <p:cNvPr id="85" name="84 Grupo"/>
            <p:cNvGrpSpPr/>
            <p:nvPr/>
          </p:nvGrpSpPr>
          <p:grpSpPr>
            <a:xfrm>
              <a:off x="2874899" y="554428"/>
              <a:ext cx="1229607" cy="1621088"/>
              <a:chOff x="2850938" y="554428"/>
              <a:chExt cx="1229607" cy="1621088"/>
            </a:xfrm>
          </p:grpSpPr>
          <p:sp>
            <p:nvSpPr>
              <p:cNvPr id="86" name="85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0,0%</a:t>
                </a:r>
                <a:endParaRPr lang="es-ES" sz="1600" b="1" dirty="0">
                  <a:solidFill>
                    <a:schemeClr val="tx1"/>
                  </a:solidFill>
                  <a:latin typeface="Arial Narrow" panose="020B0606020202030204" pitchFamily="34" charset="0"/>
                </a:endParaRPr>
              </a:p>
            </p:txBody>
          </p:sp>
          <p:pic>
            <p:nvPicPr>
              <p:cNvPr id="87"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CuadroTexto"/>
              <p:cNvSpPr txBox="1"/>
              <p:nvPr/>
            </p:nvSpPr>
            <p:spPr>
              <a:xfrm>
                <a:off x="2850938" y="189851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0 Casos</a:t>
                </a:r>
                <a:endParaRPr lang="es-ES" sz="1200" b="1" dirty="0">
                  <a:latin typeface="Arial Narrow" panose="020B0606020202030204" pitchFamily="34" charset="0"/>
                </a:endParaRPr>
              </a:p>
            </p:txBody>
          </p:sp>
        </p:grpSp>
      </p:grpSp>
      <p:grpSp>
        <p:nvGrpSpPr>
          <p:cNvPr id="89" name="88 Grupo"/>
          <p:cNvGrpSpPr/>
          <p:nvPr/>
        </p:nvGrpSpPr>
        <p:grpSpPr>
          <a:xfrm>
            <a:off x="5622828" y="1573146"/>
            <a:ext cx="1610597" cy="855621"/>
            <a:chOff x="5622828" y="1311622"/>
            <a:chExt cx="1610597" cy="855621"/>
          </a:xfrm>
        </p:grpSpPr>
        <p:sp>
          <p:nvSpPr>
            <p:cNvPr id="91"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2"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0,47%</a:t>
              </a:r>
              <a:endParaRPr lang="es-ES" sz="1600" b="1" dirty="0">
                <a:solidFill>
                  <a:schemeClr val="tx1"/>
                </a:solidFill>
                <a:latin typeface="Arial Narrow" panose="020B0606020202030204" pitchFamily="34" charset="0"/>
              </a:endParaRPr>
            </a:p>
          </p:txBody>
        </p:sp>
        <p:sp>
          <p:nvSpPr>
            <p:cNvPr id="93" name="92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a:t>
              </a:r>
              <a:r>
                <a:rPr lang="es-ES" sz="1200" b="1" dirty="0" smtClean="0">
                  <a:latin typeface="Arial Narrow" panose="020B0606020202030204" pitchFamily="34" charset="0"/>
                </a:rPr>
                <a:t> Casos</a:t>
              </a:r>
              <a:endParaRPr lang="es-ES" sz="1200" b="1" dirty="0">
                <a:latin typeface="Arial Narrow" panose="020B0606020202030204" pitchFamily="34" charset="0"/>
              </a:endParaRPr>
            </a:p>
          </p:txBody>
        </p:sp>
      </p:grpSp>
      <p:grpSp>
        <p:nvGrpSpPr>
          <p:cNvPr id="94" name="93 Grupo"/>
          <p:cNvGrpSpPr/>
          <p:nvPr/>
        </p:nvGrpSpPr>
        <p:grpSpPr>
          <a:xfrm>
            <a:off x="4248522" y="945092"/>
            <a:ext cx="1610597" cy="1516901"/>
            <a:chOff x="4078085" y="683568"/>
            <a:chExt cx="1610597" cy="1516901"/>
          </a:xfrm>
        </p:grpSpPr>
        <p:pic>
          <p:nvPicPr>
            <p:cNvPr id="95" name="Picture 4"/>
            <p:cNvPicPr>
              <a:picLocks noChangeAspect="1" noChangeArrowheads="1"/>
            </p:cNvPicPr>
            <p:nvPr/>
          </p:nvPicPr>
          <p:blipFill rotWithShape="1">
            <a:blip r:embed="rId11">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9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0,23%</a:t>
              </a:r>
              <a:endParaRPr lang="es-ES" sz="1600" b="1" dirty="0">
                <a:solidFill>
                  <a:schemeClr val="tx1"/>
                </a:solidFill>
                <a:latin typeface="Arial Narrow" panose="020B0606020202030204" pitchFamily="34" charset="0"/>
              </a:endParaRPr>
            </a:p>
          </p:txBody>
        </p:sp>
        <p:sp>
          <p:nvSpPr>
            <p:cNvPr id="97" name="96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98" name="97 CuadroTexto"/>
            <p:cNvSpPr txBox="1"/>
            <p:nvPr/>
          </p:nvSpPr>
          <p:spPr>
            <a:xfrm>
              <a:off x="4266295" y="192347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 Casos</a:t>
              </a:r>
              <a:endParaRPr lang="es-ES" sz="1200" b="1" dirty="0">
                <a:latin typeface="Arial Narrow" panose="020B0606020202030204" pitchFamily="34" charset="0"/>
              </a:endParaRPr>
            </a:p>
          </p:txBody>
        </p:sp>
      </p:grpSp>
      <p:sp>
        <p:nvSpPr>
          <p:cNvPr id="99" name="98 Rectángulo"/>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0" name="99 Grupo"/>
          <p:cNvGrpSpPr/>
          <p:nvPr/>
        </p:nvGrpSpPr>
        <p:grpSpPr>
          <a:xfrm>
            <a:off x="276968" y="2594884"/>
            <a:ext cx="3446504" cy="276999"/>
            <a:chOff x="2448322" y="74775"/>
            <a:chExt cx="3446504" cy="276999"/>
          </a:xfrm>
        </p:grpSpPr>
        <p:sp>
          <p:nvSpPr>
            <p:cNvPr id="101" name="10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2" name="101 Conector recto"/>
            <p:cNvCxnSpPr>
              <a:stCxn id="10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3" name="10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04" name="103 Rectángulo"/>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92088" y="7405566"/>
            <a:ext cx="3446504" cy="276999"/>
            <a:chOff x="2448322" y="33831"/>
            <a:chExt cx="3446504" cy="276999"/>
          </a:xfrm>
        </p:grpSpPr>
        <p:sp>
          <p:nvSpPr>
            <p:cNvPr id="107"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8" name="107 Conector recto"/>
            <p:cNvCxnSpPr>
              <a:stCxn id="107"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108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110" name="109 CuadroTexto"/>
          <p:cNvSpPr txBox="1"/>
          <p:nvPr/>
        </p:nvSpPr>
        <p:spPr>
          <a:xfrm>
            <a:off x="102988" y="7723509"/>
            <a:ext cx="709791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 </a:t>
            </a:r>
            <a:r>
              <a:rPr lang="es-CO" sz="1200" dirty="0" smtClean="0">
                <a:latin typeface="Arial Narrow" panose="020B0606020202030204" pitchFamily="34" charset="0"/>
              </a:rPr>
              <a:t>la varicela  hasta semana epidemiológica 44 ha estado en zona de éxito. Se observa un </a:t>
            </a:r>
            <a:r>
              <a:rPr lang="es-CO" sz="1200" dirty="0">
                <a:latin typeface="Arial Narrow" panose="020B0606020202030204" pitchFamily="34" charset="0"/>
              </a:rPr>
              <a:t>número de casos </a:t>
            </a:r>
            <a:r>
              <a:rPr lang="es-CO" sz="1200" dirty="0" smtClean="0">
                <a:latin typeface="Arial Narrow" panose="020B0606020202030204" pitchFamily="34" charset="0"/>
              </a:rPr>
              <a:t> por debajo de </a:t>
            </a:r>
            <a:r>
              <a:rPr lang="es-CO" sz="1200" dirty="0">
                <a:latin typeface="Arial Narrow" panose="020B0606020202030204" pitchFamily="34" charset="0"/>
              </a:rPr>
              <a:t>lo esperado </a:t>
            </a:r>
            <a:r>
              <a:rPr lang="es-CO" sz="1200" dirty="0" smtClean="0">
                <a:latin typeface="Arial Narrow" panose="020B0606020202030204" pitchFamily="34" charset="0"/>
              </a:rPr>
              <a:t>en comparación  con los dos años anteriores, esto explicado por la pandemia del SARS </a:t>
            </a:r>
            <a:r>
              <a:rPr lang="es-CO" sz="1200" dirty="0" err="1" smtClean="0">
                <a:latin typeface="Arial Narrow" panose="020B0606020202030204" pitchFamily="34" charset="0"/>
              </a:rPr>
              <a:t>Covid</a:t>
            </a:r>
            <a:r>
              <a:rPr lang="es-CO" sz="1200" dirty="0" smtClean="0">
                <a:latin typeface="Arial Narrow" panose="020B0606020202030204" pitchFamily="34" charset="0"/>
              </a:rPr>
              <a:t> 19. El curso de vida con mayor número de casos fue el de juventud con el 25%. En promedio se notificaron 19 casos por semana epidemiológica. Desde el inicio de la pandemia no se ha recibido notificación de brotes.</a:t>
            </a:r>
            <a:endParaRPr lang="es-CO" sz="1400" dirty="0">
              <a:latin typeface="Arial Narrow" panose="020B0606020202030204" pitchFamily="34" charset="0"/>
            </a:endParaRPr>
          </a:p>
        </p:txBody>
      </p:sp>
      <p:grpSp>
        <p:nvGrpSpPr>
          <p:cNvPr id="90" name="89 Grupo"/>
          <p:cNvGrpSpPr/>
          <p:nvPr/>
        </p:nvGrpSpPr>
        <p:grpSpPr>
          <a:xfrm>
            <a:off x="144066" y="517803"/>
            <a:ext cx="1642872" cy="453797"/>
            <a:chOff x="402095" y="486270"/>
            <a:chExt cx="2369636" cy="453797"/>
          </a:xfrm>
        </p:grpSpPr>
        <p:sp>
          <p:nvSpPr>
            <p:cNvPr id="111" name="110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2" name="111 CuadroTexto"/>
            <p:cNvSpPr txBox="1"/>
            <p:nvPr/>
          </p:nvSpPr>
          <p:spPr>
            <a:xfrm>
              <a:off x="1065276" y="48627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Sexo</a:t>
              </a:r>
              <a:endParaRPr lang="es-ES" sz="1600" b="1" dirty="0">
                <a:latin typeface="Arial Narrow" panose="020B0606020202030204" pitchFamily="34" charset="0"/>
              </a:endParaRPr>
            </a:p>
          </p:txBody>
        </p:sp>
      </p:grpSp>
      <p:grpSp>
        <p:nvGrpSpPr>
          <p:cNvPr id="113" name="112 Grupo"/>
          <p:cNvGrpSpPr/>
          <p:nvPr/>
        </p:nvGrpSpPr>
        <p:grpSpPr>
          <a:xfrm>
            <a:off x="2223152" y="513131"/>
            <a:ext cx="1809346" cy="436841"/>
            <a:chOff x="3060727" y="484500"/>
            <a:chExt cx="2369636" cy="436841"/>
          </a:xfrm>
        </p:grpSpPr>
        <p:sp>
          <p:nvSpPr>
            <p:cNvPr id="114" name="11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5" name="114 CuadroTexto"/>
            <p:cNvSpPr txBox="1"/>
            <p:nvPr/>
          </p:nvSpPr>
          <p:spPr>
            <a:xfrm>
              <a:off x="3600450" y="48450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Etnia</a:t>
              </a:r>
              <a:endParaRPr lang="es-ES" sz="1600" b="1" dirty="0">
                <a:latin typeface="Arial Narrow" panose="020B0606020202030204" pitchFamily="34" charset="0"/>
              </a:endParaRPr>
            </a:p>
          </p:txBody>
        </p:sp>
      </p:grpSp>
      <p:grpSp>
        <p:nvGrpSpPr>
          <p:cNvPr id="116" name="115 Grupo"/>
          <p:cNvGrpSpPr/>
          <p:nvPr/>
        </p:nvGrpSpPr>
        <p:grpSpPr>
          <a:xfrm>
            <a:off x="4573030" y="537991"/>
            <a:ext cx="2771836" cy="436841"/>
            <a:chOff x="2849287" y="484500"/>
            <a:chExt cx="2777877" cy="436841"/>
          </a:xfrm>
        </p:grpSpPr>
        <p:sp>
          <p:nvSpPr>
            <p:cNvPr id="117" name="11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117 CuadroTexto"/>
            <p:cNvSpPr txBox="1"/>
            <p:nvPr/>
          </p:nvSpPr>
          <p:spPr>
            <a:xfrm>
              <a:off x="2849287" y="484500"/>
              <a:ext cx="2777877" cy="338554"/>
            </a:xfrm>
            <a:prstGeom prst="rect">
              <a:avLst/>
            </a:prstGeom>
            <a:noFill/>
          </p:spPr>
          <p:txBody>
            <a:bodyPr wrap="square" rtlCol="0">
              <a:spAutoFit/>
            </a:bodyPr>
            <a:lstStyle/>
            <a:p>
              <a:pPr algn="ctr"/>
              <a:r>
                <a:rPr lang="es-ES" sz="1600" b="1" dirty="0" smtClean="0">
                  <a:latin typeface="Arial Narrow" panose="020B0606020202030204" pitchFamily="34" charset="0"/>
                </a:rPr>
                <a:t>Población especiales</a:t>
              </a:r>
              <a:endParaRPr lang="es-ES" sz="1600" b="1" dirty="0">
                <a:latin typeface="Arial Narrow" panose="020B0606020202030204" pitchFamily="34" charset="0"/>
              </a:endParaRPr>
            </a:p>
          </p:txBody>
        </p:sp>
      </p:grpSp>
    </p:spTree>
    <p:extLst>
      <p:ext uri="{BB962C8B-B14F-4D97-AF65-F5344CB8AC3E}">
        <p14:creationId xmlns:p14="http://schemas.microsoft.com/office/powerpoint/2010/main" val="4002918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1816532"/>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a:t>
            </a:r>
            <a:r>
              <a:rPr lang="pt-BR" sz="1100" dirty="0">
                <a:latin typeface="Arial Narrow" panose="020B0606020202030204" pitchFamily="34" charset="0"/>
              </a:rPr>
              <a:t>Canal endémico </a:t>
            </a:r>
            <a:r>
              <a:rPr lang="pt-BR" sz="1100" dirty="0" err="1">
                <a:latin typeface="Arial Narrow" panose="020B0606020202030204" pitchFamily="34" charset="0"/>
              </a:rPr>
              <a:t>Meningitis</a:t>
            </a:r>
            <a:r>
              <a:rPr lang="pt-BR" sz="1100" dirty="0">
                <a:latin typeface="Arial Narrow" panose="020B0606020202030204" pitchFamily="34" charset="0"/>
              </a:rPr>
              <a:t>  por  </a:t>
            </a:r>
            <a:r>
              <a:rPr lang="pt-BR" sz="1100" dirty="0" err="1">
                <a:latin typeface="Arial Narrow" panose="020B0606020202030204" pitchFamily="34" charset="0"/>
              </a:rPr>
              <a:t>Meningococo</a:t>
            </a:r>
            <a:r>
              <a:rPr lang="es-ES" sz="1100" dirty="0" smtClean="0">
                <a:latin typeface="Arial Narrow" panose="020B0606020202030204" pitchFamily="34" charset="0"/>
              </a:rPr>
              <a:t>. Medellín, a Período epidemiológico 11 de 2020. </a:t>
            </a:r>
            <a:endParaRPr lang="es-ES" sz="1100" dirty="0">
              <a:latin typeface="Arial Narrow" panose="020B0606020202030204" pitchFamily="34" charset="0"/>
            </a:endParaRP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26</a:t>
              </a:r>
              <a:endParaRPr lang="es-ES" sz="2000" b="1" dirty="0">
                <a:latin typeface="Arial Narrow" panose="020B0606020202030204" pitchFamily="34" charset="0"/>
              </a:endParaRP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035466"/>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grpSp>
        <p:nvGrpSpPr>
          <p:cNvPr id="32" name="31 Grupo"/>
          <p:cNvGrpSpPr/>
          <p:nvPr/>
        </p:nvGrpSpPr>
        <p:grpSpPr>
          <a:xfrm>
            <a:off x="5114767" y="5049366"/>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6" name="15 CuadroTexto"/>
          <p:cNvSpPr txBox="1"/>
          <p:nvPr/>
        </p:nvSpPr>
        <p:spPr>
          <a:xfrm>
            <a:off x="3302537" y="5436096"/>
            <a:ext cx="1882089" cy="577081"/>
          </a:xfrm>
          <a:prstGeom prst="rect">
            <a:avLst/>
          </a:prstGeom>
          <a:noFill/>
        </p:spPr>
        <p:txBody>
          <a:bodyPr wrap="square" rtlCol="0">
            <a:spAutoFit/>
          </a:bodyPr>
          <a:lstStyle/>
          <a:p>
            <a:pPr algn="ctr"/>
            <a:r>
              <a:rPr lang="es-ES" sz="1050" b="1" dirty="0" smtClean="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4875924" y="638816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2987251" y="638816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3756884" y="5909531"/>
            <a:ext cx="1008971" cy="461665"/>
          </a:xfrm>
          <a:prstGeom prst="rect">
            <a:avLst/>
          </a:prstGeom>
          <a:noFill/>
        </p:spPr>
        <p:txBody>
          <a:bodyPr wrap="square" rtlCol="0">
            <a:spAutoFit/>
          </a:bodyPr>
          <a:lstStyle/>
          <a:p>
            <a:pPr algn="ctr"/>
            <a:r>
              <a:rPr lang="es-ES" sz="1200" b="1" dirty="0" smtClean="0">
                <a:solidFill>
                  <a:srgbClr val="C00000"/>
                </a:solidFill>
                <a:latin typeface="Arial Narrow" panose="020B0606020202030204" pitchFamily="34" charset="0"/>
              </a:rPr>
              <a:t>1,01* </a:t>
            </a:r>
            <a:r>
              <a:rPr lang="es-ES" sz="1200" b="1" dirty="0">
                <a:solidFill>
                  <a:srgbClr val="C00000"/>
                </a:solidFill>
                <a:latin typeface="Arial Narrow" panose="020B0606020202030204" pitchFamily="34" charset="0"/>
              </a:rPr>
              <a:t>100 mil</a:t>
            </a:r>
          </a:p>
          <a:p>
            <a:pPr algn="ctr"/>
            <a:r>
              <a:rPr lang="es-ES" sz="1200" b="1" dirty="0" smtClean="0">
                <a:latin typeface="Arial Narrow" panose="020B0606020202030204" pitchFamily="34" charset="0"/>
              </a:rPr>
              <a:t>26 casos</a:t>
            </a:r>
            <a:endParaRPr lang="es-ES" sz="1200" b="1" dirty="0">
              <a:latin typeface="Arial Narrow" panose="020B0606020202030204" pitchFamily="34" charset="0"/>
            </a:endParaRPr>
          </a:p>
        </p:txBody>
      </p:sp>
      <p:sp>
        <p:nvSpPr>
          <p:cNvPr id="55" name="54 CuadroTexto"/>
          <p:cNvSpPr txBox="1"/>
          <p:nvPr/>
        </p:nvSpPr>
        <p:spPr>
          <a:xfrm>
            <a:off x="3871173" y="6510624"/>
            <a:ext cx="2487186" cy="261610"/>
          </a:xfrm>
          <a:prstGeom prst="rect">
            <a:avLst/>
          </a:prstGeom>
          <a:noFill/>
        </p:spPr>
        <p:txBody>
          <a:bodyPr wrap="square" rtlCol="0">
            <a:spAutoFit/>
          </a:bodyPr>
          <a:lstStyle/>
          <a:p>
            <a:pPr algn="ctr"/>
            <a:r>
              <a:rPr lang="es-ES" sz="1050" b="1" dirty="0" smtClean="0">
                <a:latin typeface="Arial Narrow" panose="020B0606020202030204" pitchFamily="34" charset="0"/>
              </a:rPr>
              <a:t>Brotes con investigación de campo</a:t>
            </a:r>
          </a:p>
        </p:txBody>
      </p:sp>
      <p:sp>
        <p:nvSpPr>
          <p:cNvPr id="56" name="55 CuadroTexto"/>
          <p:cNvSpPr txBox="1"/>
          <p:nvPr/>
        </p:nvSpPr>
        <p:spPr>
          <a:xfrm>
            <a:off x="4171741" y="6772234"/>
            <a:ext cx="2060179"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a:p>
            <a:pPr algn="ctr"/>
            <a:r>
              <a:rPr lang="es-ES" sz="1200" b="1" dirty="0" smtClean="0">
                <a:latin typeface="Arial Narrow" panose="020B0606020202030204" pitchFamily="34" charset="0"/>
              </a:rPr>
              <a:t>(sin brotes  hasta este periodo)</a:t>
            </a:r>
            <a:endParaRPr lang="es-ES" sz="1200" b="1" dirty="0">
              <a:latin typeface="Arial Narrow" panose="020B0606020202030204" pitchFamily="34" charset="0"/>
            </a:endParaRPr>
          </a:p>
        </p:txBody>
      </p:sp>
      <p:sp>
        <p:nvSpPr>
          <p:cNvPr id="58" name="57 CuadroTexto"/>
          <p:cNvSpPr txBox="1"/>
          <p:nvPr/>
        </p:nvSpPr>
        <p:spPr>
          <a:xfrm>
            <a:off x="5114766" y="543609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a:t>
            </a:r>
            <a:r>
              <a:rPr lang="es-ES" sz="1000" b="1" dirty="0" smtClean="0">
                <a:latin typeface="Arial Narrow" panose="020B0606020202030204" pitchFamily="34" charset="0"/>
              </a:rPr>
              <a:t>incidencia de meningitis bacterianas  </a:t>
            </a:r>
            <a:r>
              <a:rPr lang="es-ES" sz="1000" b="1" dirty="0">
                <a:latin typeface="Arial Narrow" panose="020B0606020202030204" pitchFamily="34" charset="0"/>
              </a:rPr>
              <a:t>en </a:t>
            </a:r>
            <a:r>
              <a:rPr lang="es-ES" sz="1000" b="1" dirty="0" smtClean="0">
                <a:latin typeface="Arial Narrow" panose="020B0606020202030204" pitchFamily="34" charset="0"/>
              </a:rPr>
              <a:t>menores de 5 años</a:t>
            </a:r>
            <a:endParaRPr lang="es-ES" sz="1000" b="1" dirty="0">
              <a:latin typeface="Arial Narrow" panose="020B0606020202030204" pitchFamily="34" charset="0"/>
            </a:endParaRPr>
          </a:p>
        </p:txBody>
      </p:sp>
      <p:sp>
        <p:nvSpPr>
          <p:cNvPr id="61" name="60 CuadroTexto"/>
          <p:cNvSpPr txBox="1"/>
          <p:nvPr/>
        </p:nvSpPr>
        <p:spPr>
          <a:xfrm>
            <a:off x="219514" y="2843808"/>
            <a:ext cx="1770036" cy="338554"/>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2  Casos - </a:t>
            </a:r>
            <a:r>
              <a:rPr lang="es-ES" sz="1400" b="1" dirty="0" smtClean="0">
                <a:latin typeface="Arial Narrow" panose="020B0606020202030204" pitchFamily="34" charset="0"/>
              </a:rPr>
              <a:t>Mortalidad</a:t>
            </a:r>
            <a:endParaRPr lang="es-ES" sz="1400" b="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12</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smtClean="0">
                <a:solidFill>
                  <a:srgbClr val="C00000"/>
                </a:solidFill>
                <a:latin typeface="Arial Narrow" panose="020B0606020202030204" pitchFamily="34" charset="0"/>
                <a:ea typeface="+mn-ea"/>
                <a:cs typeface="+mn-cs"/>
              </a:rPr>
              <a:t>Meningitis</a:t>
            </a:r>
            <a:endParaRPr lang="es-ES" sz="2400" b="1" dirty="0">
              <a:solidFill>
                <a:srgbClr val="C00000"/>
              </a:solidFill>
              <a:latin typeface="Arial Narrow" panose="020B0606020202030204" pitchFamily="34" charset="0"/>
              <a:ea typeface="+mn-ea"/>
              <a:cs typeface="+mn-cs"/>
            </a:endParaRPr>
          </a:p>
        </p:txBody>
      </p:sp>
      <p:sp>
        <p:nvSpPr>
          <p:cNvPr id="47" name="46 CuadroTexto"/>
          <p:cNvSpPr txBox="1"/>
          <p:nvPr/>
        </p:nvSpPr>
        <p:spPr>
          <a:xfrm>
            <a:off x="5719693" y="5895726"/>
            <a:ext cx="946093" cy="461665"/>
          </a:xfrm>
          <a:prstGeom prst="rect">
            <a:avLst/>
          </a:prstGeom>
          <a:noFill/>
        </p:spPr>
        <p:txBody>
          <a:bodyPr wrap="none" rtlCol="0">
            <a:spAutoFit/>
          </a:bodyPr>
          <a:lstStyle/>
          <a:p>
            <a:pPr algn="ctr"/>
            <a:r>
              <a:rPr lang="es-ES" sz="1200" b="1" dirty="0" smtClean="0">
                <a:solidFill>
                  <a:srgbClr val="C00000"/>
                </a:solidFill>
                <a:latin typeface="Arial Narrow" panose="020B0606020202030204" pitchFamily="34" charset="0"/>
              </a:rPr>
              <a:t>4,13* </a:t>
            </a:r>
            <a:r>
              <a:rPr lang="es-ES" sz="1200" b="1" dirty="0">
                <a:solidFill>
                  <a:srgbClr val="C00000"/>
                </a:solidFill>
                <a:latin typeface="Arial Narrow" panose="020B0606020202030204" pitchFamily="34" charset="0"/>
              </a:rPr>
              <a:t>100 mil</a:t>
            </a:r>
          </a:p>
          <a:p>
            <a:pPr algn="ctr"/>
            <a:r>
              <a:rPr lang="es-ES" sz="1200" b="1" dirty="0">
                <a:latin typeface="Arial Narrow" panose="020B0606020202030204" pitchFamily="34" charset="0"/>
              </a:rPr>
              <a:t>6</a:t>
            </a:r>
            <a:r>
              <a:rPr lang="es-ES" sz="1200" b="1" dirty="0" smtClean="0">
                <a:latin typeface="Arial Narrow" panose="020B0606020202030204" pitchFamily="34" charset="0"/>
              </a:rPr>
              <a:t> caso</a:t>
            </a:r>
            <a:endParaRPr lang="es-ES" sz="1200" b="1" dirty="0">
              <a:latin typeface="Arial Narrow" panose="020B0606020202030204" pitchFamily="34" charset="0"/>
            </a:endParaRPr>
          </a:p>
        </p:txBody>
      </p:sp>
      <p:sp>
        <p:nvSpPr>
          <p:cNvPr id="45" name="44 Rectángulo"/>
          <p:cNvSpPr/>
          <p:nvPr/>
        </p:nvSpPr>
        <p:spPr>
          <a:xfrm>
            <a:off x="0" y="6948264"/>
            <a:ext cx="3529933" cy="492443"/>
          </a:xfrm>
          <a:prstGeom prst="rect">
            <a:avLst/>
          </a:prstGeom>
        </p:spPr>
        <p:txBody>
          <a:bodyPr wrap="square">
            <a:spAutoFit/>
          </a:bodyPr>
          <a:lstStyle/>
          <a:p>
            <a:pPr algn="just"/>
            <a:r>
              <a:rPr lang="es-ES" sz="600" dirty="0" smtClean="0">
                <a:latin typeface="Arial Narrow" panose="020B0606020202030204" pitchFamily="34" charset="0"/>
              </a:rPr>
              <a:t>Fuente: SIVIGILA. Secretaria de Salud de Medellín.</a:t>
            </a:r>
          </a:p>
          <a:p>
            <a:pPr algn="just"/>
            <a:r>
              <a:rPr lang="es-ES" sz="900" dirty="0" smtClean="0">
                <a:latin typeface="Arial Narrow" panose="020B0606020202030204" pitchFamily="34" charset="0"/>
              </a:rPr>
              <a:t>Figura. </a:t>
            </a:r>
            <a:r>
              <a:rPr lang="es-CO" sz="900" dirty="0">
                <a:latin typeface="Arial Narrow" panose="020B0606020202030204" pitchFamily="34" charset="0"/>
              </a:rPr>
              <a:t>Casos de meningitis </a:t>
            </a:r>
            <a:r>
              <a:rPr lang="es-CO" sz="900" dirty="0" smtClean="0">
                <a:latin typeface="Arial Narrow" panose="020B0606020202030204" pitchFamily="34" charset="0"/>
              </a:rPr>
              <a:t>bacteriana, enfermedad </a:t>
            </a:r>
            <a:r>
              <a:rPr lang="es-CO" sz="900" dirty="0" err="1" smtClean="0">
                <a:latin typeface="Arial Narrow" panose="020B0606020202030204" pitchFamily="34" charset="0"/>
              </a:rPr>
              <a:t>meningocócica</a:t>
            </a:r>
            <a:r>
              <a:rPr lang="es-CO" sz="900" dirty="0" smtClean="0">
                <a:latin typeface="Arial Narrow" panose="020B0606020202030204" pitchFamily="34" charset="0"/>
              </a:rPr>
              <a:t> y otros agentes, Medellin, periodo epidemiológico 11, 2020</a:t>
            </a:r>
            <a:r>
              <a:rPr lang="es-ES" sz="1000" dirty="0" smtClean="0">
                <a:latin typeface="Arial Narrow" panose="020B0606020202030204" pitchFamily="34" charset="0"/>
              </a:rPr>
              <a:t>. </a:t>
            </a:r>
            <a:endParaRPr lang="es-ES" sz="1000" dirty="0">
              <a:latin typeface="Arial Narrow" panose="020B0606020202030204" pitchFamily="34" charset="0"/>
            </a:endParaRPr>
          </a:p>
        </p:txBody>
      </p:sp>
      <p:sp>
        <p:nvSpPr>
          <p:cNvPr id="46" name="45 Rectángulo"/>
          <p:cNvSpPr/>
          <p:nvPr/>
        </p:nvSpPr>
        <p:spPr>
          <a:xfrm>
            <a:off x="224097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grpSp>
        <p:nvGrpSpPr>
          <p:cNvPr id="52" name="51 Grupo"/>
          <p:cNvGrpSpPr/>
          <p:nvPr/>
        </p:nvGrpSpPr>
        <p:grpSpPr>
          <a:xfrm>
            <a:off x="2543435" y="4103409"/>
            <a:ext cx="1252369" cy="877901"/>
            <a:chOff x="-36884" y="7072716"/>
            <a:chExt cx="1252369" cy="877901"/>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Masculino</a:t>
              </a:r>
              <a:endParaRPr lang="es-ES" sz="1200" b="1" u="sng" dirty="0">
                <a:latin typeface="Arial Narrow" panose="020B0606020202030204" pitchFamily="34" charset="0"/>
              </a:endParaRP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14 casos</a:t>
              </a:r>
              <a:endParaRPr lang="es-ES" sz="1400" b="1" dirty="0">
                <a:solidFill>
                  <a:schemeClr val="tx1"/>
                </a:solidFill>
                <a:latin typeface="Arial Narrow" panose="020B0606020202030204" pitchFamily="34" charset="0"/>
              </a:endParaRPr>
            </a:p>
          </p:txBody>
        </p:sp>
        <p:sp>
          <p:nvSpPr>
            <p:cNvPr id="59" name="58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Femenino</a:t>
              </a:r>
              <a:endParaRPr lang="es-ES" sz="1200" b="1" u="sng" dirty="0">
                <a:latin typeface="Arial Narrow" panose="020B0606020202030204" pitchFamily="34" charset="0"/>
              </a:endParaRP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12 casos</a:t>
              </a:r>
              <a:endParaRPr lang="es-ES" sz="1400" b="1" dirty="0">
                <a:solidFill>
                  <a:schemeClr val="tx1"/>
                </a:solidFill>
                <a:latin typeface="Arial Narrow" panose="020B0606020202030204" pitchFamily="34" charset="0"/>
              </a:endParaRP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a:t>
              </a:r>
              <a:endParaRPr lang="es-ES" sz="1200" b="1" dirty="0">
                <a:latin typeface="Arial Narrow" panose="020B0606020202030204" pitchFamily="34" charset="0"/>
              </a:endParaRP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877901"/>
            <a:chOff x="-14122" y="7072716"/>
            <a:chExt cx="1229607" cy="877901"/>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&lt; 5 años</a:t>
              </a:r>
              <a:endParaRPr lang="es-ES" sz="1200" b="1" u="sng" dirty="0">
                <a:latin typeface="Arial Narrow" panose="020B0606020202030204" pitchFamily="34" charset="0"/>
              </a:endParaRP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6 casos</a:t>
              </a:r>
              <a:endParaRPr lang="es-ES" sz="1400" b="1" dirty="0">
                <a:solidFill>
                  <a:schemeClr val="tx1"/>
                </a:solidFill>
                <a:latin typeface="Arial Narrow" panose="020B0606020202030204" pitchFamily="34" charset="0"/>
              </a:endParaRPr>
            </a:p>
          </p:txBody>
        </p:sp>
        <p:sp>
          <p:nvSpPr>
            <p:cNvPr id="73" name="72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a:t>
              </a:r>
              <a:endParaRPr lang="es-ES" sz="1200" b="1" dirty="0">
                <a:latin typeface="Arial Narrow" panose="020B0606020202030204" pitchFamily="34" charset="0"/>
              </a:endParaRPr>
            </a:p>
          </p:txBody>
        </p:sp>
      </p:grpSp>
      <p:grpSp>
        <p:nvGrpSpPr>
          <p:cNvPr id="74" name="73 Grupo"/>
          <p:cNvGrpSpPr/>
          <p:nvPr/>
        </p:nvGrpSpPr>
        <p:grpSpPr>
          <a:xfrm>
            <a:off x="5823459" y="4064492"/>
            <a:ext cx="1229607" cy="877901"/>
            <a:chOff x="-14122" y="7072716"/>
            <a:chExt cx="1229607" cy="877901"/>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&gt; 65 años</a:t>
              </a:r>
              <a:endParaRPr lang="es-ES" sz="1200" b="1" u="sng" dirty="0">
                <a:latin typeface="Arial Narrow" panose="020B0606020202030204" pitchFamily="34" charset="0"/>
              </a:endParaRPr>
            </a:p>
          </p:txBody>
        </p:sp>
        <p:sp>
          <p:nvSpPr>
            <p:cNvPr id="76" name="75 Rectángulo redondeado"/>
            <p:cNvSpPr/>
            <p:nvPr/>
          </p:nvSpPr>
          <p:spPr>
            <a:xfrm>
              <a:off x="209545" y="7376969"/>
              <a:ext cx="937699"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10 casos</a:t>
              </a:r>
              <a:endParaRPr lang="es-ES" sz="1400" b="1" dirty="0">
                <a:solidFill>
                  <a:schemeClr val="tx1"/>
                </a:solidFill>
                <a:latin typeface="Arial Narrow" panose="020B0606020202030204" pitchFamily="34" charset="0"/>
              </a:endParaRPr>
            </a:p>
          </p:txBody>
        </p:sp>
        <p:sp>
          <p:nvSpPr>
            <p:cNvPr id="77" name="76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a:t>
              </a:r>
              <a:endParaRPr lang="es-ES" sz="1200" b="1" dirty="0">
                <a:latin typeface="Arial Narrow" panose="020B0606020202030204" pitchFamily="34" charset="0"/>
              </a:endParaRP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89" name="88 CuadroTexto"/>
          <p:cNvSpPr txBox="1"/>
          <p:nvPr/>
        </p:nvSpPr>
        <p:spPr>
          <a:xfrm>
            <a:off x="-4949" y="8100392"/>
            <a:ext cx="7180824" cy="707886"/>
          </a:xfrm>
          <a:prstGeom prst="rect">
            <a:avLst/>
          </a:prstGeom>
          <a:noFill/>
        </p:spPr>
        <p:txBody>
          <a:bodyPr wrap="square" rtlCol="0">
            <a:spAutoFit/>
          </a:bodyPr>
          <a:lstStyle/>
          <a:p>
            <a:pPr algn="just"/>
            <a:r>
              <a:rPr lang="es-CO" sz="1000" dirty="0" smtClean="0">
                <a:latin typeface="Arial Narrow" panose="020B0606020202030204" pitchFamily="34" charset="0"/>
              </a:rPr>
              <a:t>En relación a las Meningitis Bacterianas, las causadas por el Meningococo y </a:t>
            </a:r>
            <a:r>
              <a:rPr lang="es-CO" sz="1000" dirty="0">
                <a:latin typeface="Arial Narrow" panose="020B0606020202030204" pitchFamily="34" charset="0"/>
              </a:rPr>
              <a:t> </a:t>
            </a:r>
            <a:r>
              <a:rPr lang="es-CO" sz="1000" dirty="0" smtClean="0">
                <a:latin typeface="Arial Narrow" panose="020B0606020202030204" pitchFamily="34" charset="0"/>
              </a:rPr>
              <a:t>Neumococo fueron las mas frecuentes.  En  relación  a las M. </a:t>
            </a:r>
            <a:r>
              <a:rPr lang="es-CO" sz="1000" dirty="0">
                <a:latin typeface="Arial Narrow" panose="020B0606020202030204" pitchFamily="34" charset="0"/>
              </a:rPr>
              <a:t>p</a:t>
            </a:r>
            <a:r>
              <a:rPr lang="es-CO" sz="1000" dirty="0" smtClean="0">
                <a:latin typeface="Arial Narrow" panose="020B0606020202030204" pitchFamily="34" charset="0"/>
              </a:rPr>
              <a:t>or Meningococo el número de casos presentados hasta este periodo epidemiológico fue de 6 y superando lo esperado que es de máximo uno para el periodo 1. </a:t>
            </a:r>
            <a:r>
              <a:rPr lang="es-CO" sz="1000" dirty="0">
                <a:latin typeface="Arial Narrow" panose="020B0606020202030204" pitchFamily="34" charset="0"/>
              </a:rPr>
              <a:t>S</a:t>
            </a:r>
            <a:r>
              <a:rPr lang="es-CO" sz="1000" dirty="0" smtClean="0">
                <a:latin typeface="Arial Narrow" panose="020B0606020202030204" pitchFamily="34" charset="0"/>
              </a:rPr>
              <a:t>e presentaron en la semana epidemiológica 1, 7  12 y 30, pero no se encontraron nexos epidemiológicos entre los casos.  Se han presentado dos (2) muertes: un caso de M  por Neumococo y otra para  otro agente bacteriano. </a:t>
            </a:r>
            <a:endParaRPr lang="es-CO" sz="1000" dirty="0">
              <a:latin typeface="Arial Narrow" panose="020B0606020202030204" pitchFamily="34" charset="0"/>
            </a:endParaRPr>
          </a:p>
        </p:txBody>
      </p:sp>
      <p:sp>
        <p:nvSpPr>
          <p:cNvPr id="79" name="78 CuadroTexto"/>
          <p:cNvSpPr txBox="1"/>
          <p:nvPr/>
        </p:nvSpPr>
        <p:spPr>
          <a:xfrm>
            <a:off x="-49429" y="4535034"/>
            <a:ext cx="2331087" cy="246221"/>
          </a:xfrm>
          <a:prstGeom prst="rect">
            <a:avLst/>
          </a:prstGeom>
          <a:noFill/>
        </p:spPr>
        <p:txBody>
          <a:bodyPr wrap="none" rtlCol="0">
            <a:spAutoFit/>
          </a:bodyPr>
          <a:lstStyle/>
          <a:p>
            <a:pPr algn="ctr"/>
            <a:r>
              <a:rPr lang="es-ES" sz="1000" b="1" dirty="0" smtClean="0">
                <a:latin typeface="Arial Narrow" panose="020B0606020202030204" pitchFamily="34" charset="0"/>
              </a:rPr>
              <a:t>Confirmados y pendientes de clasificación </a:t>
            </a:r>
            <a:endParaRPr lang="es-ES" sz="1000" b="1" dirty="0">
              <a:latin typeface="Arial Narrow" panose="020B0606020202030204" pitchFamily="34" charset="0"/>
            </a:endParaRP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Sexo</a:t>
              </a:r>
              <a:endParaRPr lang="es-ES" sz="1600" b="1" dirty="0">
                <a:latin typeface="Arial Narrow" panose="020B0606020202030204" pitchFamily="34" charset="0"/>
              </a:endParaRP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Edad</a:t>
              </a:r>
              <a:endParaRPr lang="es-ES" sz="1600" b="1" dirty="0">
                <a:latin typeface="Arial Narrow" panose="020B0606020202030204" pitchFamily="34" charset="0"/>
              </a:endParaRPr>
            </a:p>
          </p:txBody>
        </p:sp>
      </p:grpSp>
      <p:pic>
        <p:nvPicPr>
          <p:cNvPr id="51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8177" y="351774"/>
            <a:ext cx="5101912" cy="156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9" y="5485894"/>
            <a:ext cx="2864691" cy="159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825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6134"/>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13</a:t>
            </a:r>
            <a:endParaRPr lang="es-ES" sz="1050" b="1" dirty="0">
              <a:latin typeface="Arial Narrow" panose="020B0606020202030204" pitchFamily="34" charset="0"/>
            </a:endParaRP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smtClean="0">
                  <a:latin typeface="Arial Narrow" panose="020B0606020202030204" pitchFamily="34" charset="0"/>
                </a:rPr>
                <a:t>Otros eventos inmunoprevenibles de baja frecuencia</a:t>
              </a:r>
              <a:endParaRPr lang="es-ES" sz="1200" b="1" dirty="0">
                <a:latin typeface="Arial Narrow" panose="020B0606020202030204" pitchFamily="34" charset="0"/>
              </a:endParaRP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0" y="1043608"/>
            <a:ext cx="2095750" cy="261610"/>
          </a:xfrm>
          <a:prstGeom prst="rect">
            <a:avLst/>
          </a:prstGeom>
          <a:noFill/>
        </p:spPr>
        <p:txBody>
          <a:bodyPr wrap="square" rtlCol="0">
            <a:spAutoFit/>
          </a:bodyPr>
          <a:lstStyle/>
          <a:p>
            <a:r>
              <a:rPr lang="es-ES" sz="1100" b="1" dirty="0" smtClean="0">
                <a:latin typeface="Arial Narrow" panose="020B0606020202030204" pitchFamily="34" charset="0"/>
              </a:rPr>
              <a:t>Periodo epidemiológico 11 - 2020</a:t>
            </a:r>
            <a:endParaRPr lang="es-ES" sz="1100" b="1" dirty="0">
              <a:latin typeface="Arial Narrow" panose="020B0606020202030204" pitchFamily="34" charset="0"/>
            </a:endParaRPr>
          </a:p>
        </p:txBody>
      </p:sp>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smtClean="0">
                <a:solidFill>
                  <a:srgbClr val="C00000"/>
                </a:solidFill>
                <a:latin typeface="Arial Narrow" panose="020B0606020202030204" pitchFamily="34" charset="0"/>
                <a:ea typeface="+mn-ea"/>
                <a:cs typeface="+mn-cs"/>
              </a:rPr>
              <a:t>Parálisis </a:t>
            </a:r>
            <a:r>
              <a:rPr lang="es-ES" sz="1600" b="1" dirty="0" smtClean="0">
                <a:solidFill>
                  <a:srgbClr val="C00000"/>
                </a:solidFill>
                <a:latin typeface="Arial Narrow" panose="020B0606020202030204" pitchFamily="34" charset="0"/>
                <a:ea typeface="+mn-ea"/>
                <a:cs typeface="+mn-cs"/>
              </a:rPr>
              <a:t>Flácida</a:t>
            </a:r>
            <a:endParaRPr lang="es-ES" sz="1600" b="1" dirty="0">
              <a:solidFill>
                <a:srgbClr val="C00000"/>
              </a:solidFill>
              <a:latin typeface="Arial Narrow" panose="020B0606020202030204" pitchFamily="34" charset="0"/>
              <a:ea typeface="+mn-ea"/>
              <a:cs typeface="+mn-cs"/>
            </a:endParaRP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56434" y="459993"/>
            <a:ext cx="1951371" cy="1015663"/>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rgbClr val="C00000"/>
                </a:solidFill>
                <a:latin typeface="Arial Narrow" panose="020B0606020202030204" pitchFamily="34" charset="0"/>
                <a:ea typeface="+mn-ea"/>
                <a:cs typeface="+mn-cs"/>
              </a:rPr>
              <a:t>Síndrome </a:t>
            </a:r>
            <a:r>
              <a:rPr lang="es-ES" sz="2000" b="1" dirty="0">
                <a:solidFill>
                  <a:srgbClr val="C00000"/>
                </a:solidFill>
                <a:latin typeface="Arial Narrow" panose="020B0606020202030204" pitchFamily="34" charset="0"/>
                <a:ea typeface="+mn-ea"/>
                <a:cs typeface="+mn-cs"/>
              </a:rPr>
              <a:t>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77910" y="3750238"/>
            <a:ext cx="1902957" cy="246221"/>
          </a:xfrm>
          <a:prstGeom prst="rect">
            <a:avLst/>
          </a:prstGeom>
          <a:noFill/>
        </p:spPr>
        <p:txBody>
          <a:bodyPr wrap="square" rtlCol="0">
            <a:spAutoFit/>
          </a:bodyPr>
          <a:lstStyle/>
          <a:p>
            <a:pPr algn="ctr"/>
            <a:r>
              <a:rPr lang="es-ES" sz="1000" b="1" dirty="0" smtClean="0">
                <a:latin typeface="Arial Narrow" panose="020B0606020202030204" pitchFamily="34" charset="0"/>
              </a:rPr>
              <a:t>Periodo epidemiológico 11  - 2020</a:t>
            </a:r>
            <a:endParaRPr lang="es-ES" sz="1000" b="1" dirty="0">
              <a:latin typeface="Arial Narrow" panose="020B0606020202030204" pitchFamily="34" charset="0"/>
            </a:endParaRPr>
          </a:p>
        </p:txBody>
      </p:sp>
      <p:sp>
        <p:nvSpPr>
          <p:cNvPr id="27" name="36 Título"/>
          <p:cNvSpPr txBox="1">
            <a:spLocks/>
          </p:cNvSpPr>
          <p:nvPr/>
        </p:nvSpPr>
        <p:spPr>
          <a:xfrm>
            <a:off x="-77910" y="3121615"/>
            <a:ext cx="2022176" cy="707886"/>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rgbClr val="C00000"/>
                </a:solidFill>
                <a:latin typeface="Arial Narrow" panose="020B0606020202030204" pitchFamily="34" charset="0"/>
                <a:ea typeface="+mn-ea"/>
                <a:cs typeface="+mn-cs"/>
              </a:rPr>
              <a:t>Tétanos </a:t>
            </a:r>
            <a:r>
              <a:rPr lang="es-ES" sz="2000" b="1" dirty="0" smtClean="0">
                <a:solidFill>
                  <a:srgbClr val="C00000"/>
                </a:solidFill>
                <a:latin typeface="Arial Narrow" panose="020B0606020202030204" pitchFamily="34" charset="0"/>
                <a:ea typeface="+mn-ea"/>
                <a:cs typeface="+mn-cs"/>
              </a:rPr>
              <a:t>accidental</a:t>
            </a:r>
            <a:endParaRPr lang="es-ES" sz="2000" b="1" dirty="0">
              <a:solidFill>
                <a:srgbClr val="C00000"/>
              </a:solidFill>
              <a:latin typeface="Arial Narrow" panose="020B0606020202030204" pitchFamily="34" charset="0"/>
              <a:ea typeface="+mn-ea"/>
              <a:cs typeface="+mn-cs"/>
            </a:endParaRPr>
          </a:p>
        </p:txBody>
      </p:sp>
      <p:sp>
        <p:nvSpPr>
          <p:cNvPr id="24" name="23 CuadroTexto"/>
          <p:cNvSpPr txBox="1"/>
          <p:nvPr/>
        </p:nvSpPr>
        <p:spPr>
          <a:xfrm>
            <a:off x="1925089" y="1269820"/>
            <a:ext cx="1668137" cy="1200329"/>
          </a:xfrm>
          <a:prstGeom prst="rect">
            <a:avLst/>
          </a:prstGeom>
          <a:noFill/>
        </p:spPr>
        <p:txBody>
          <a:bodyPr wrap="square" rtlCol="0">
            <a:spAutoFit/>
          </a:bodyPr>
          <a:lstStyle/>
          <a:p>
            <a:pPr algn="just"/>
            <a:r>
              <a:rPr lang="es-CO" sz="1200" dirty="0">
                <a:latin typeface="Arial Narrow" panose="020B0606020202030204" pitchFamily="34" charset="0"/>
              </a:rPr>
              <a:t>Hasta la semana epidemiológica </a:t>
            </a:r>
            <a:r>
              <a:rPr lang="es-CO" sz="1200" dirty="0" smtClean="0">
                <a:latin typeface="Arial Narrow" panose="020B0606020202030204" pitchFamily="34" charset="0"/>
              </a:rPr>
              <a:t>44 se ha </a:t>
            </a:r>
            <a:r>
              <a:rPr lang="es-CO" sz="1200" dirty="0">
                <a:latin typeface="Arial Narrow" panose="020B0606020202030204" pitchFamily="34" charset="0"/>
              </a:rPr>
              <a:t>notificado 1</a:t>
            </a:r>
            <a:r>
              <a:rPr lang="es-CO" sz="1200" dirty="0" smtClean="0">
                <a:latin typeface="Arial Narrow" panose="020B0606020202030204" pitchFamily="34" charset="0"/>
              </a:rPr>
              <a:t> caso probable </a:t>
            </a:r>
            <a:r>
              <a:rPr lang="es-CO" sz="1200" dirty="0">
                <a:latin typeface="Arial Narrow" panose="020B0606020202030204" pitchFamily="34" charset="0"/>
              </a:rPr>
              <a:t>para este evento en </a:t>
            </a:r>
            <a:r>
              <a:rPr lang="es-CO" sz="1200" dirty="0" smtClean="0">
                <a:latin typeface="Arial Narrow" panose="020B0606020202030204" pitchFamily="34" charset="0"/>
              </a:rPr>
              <a:t>residentes </a:t>
            </a:r>
            <a:r>
              <a:rPr lang="es-CO" sz="1200" dirty="0">
                <a:latin typeface="Arial Narrow" panose="020B0606020202030204" pitchFamily="34" charset="0"/>
              </a:rPr>
              <a:t>en </a:t>
            </a:r>
            <a:r>
              <a:rPr lang="es-CO" sz="1200" dirty="0" smtClean="0">
                <a:latin typeface="Arial Narrow" panose="020B0606020202030204" pitchFamily="34" charset="0"/>
              </a:rPr>
              <a:t>Medellín, se descartó el caso. </a:t>
            </a:r>
            <a:endParaRPr lang="es-CO" sz="1200" dirty="0">
              <a:latin typeface="Arial Narrow" panose="020B0606020202030204" pitchFamily="34" charset="0"/>
            </a:endParaRPr>
          </a:p>
        </p:txBody>
      </p:sp>
      <p:sp>
        <p:nvSpPr>
          <p:cNvPr id="32" name="31 CuadroTexto"/>
          <p:cNvSpPr txBox="1"/>
          <p:nvPr/>
        </p:nvSpPr>
        <p:spPr>
          <a:xfrm>
            <a:off x="3538147" y="3614057"/>
            <a:ext cx="1869658" cy="415498"/>
          </a:xfrm>
          <a:prstGeom prst="rect">
            <a:avLst/>
          </a:prstGeom>
          <a:noFill/>
        </p:spPr>
        <p:txBody>
          <a:bodyPr wrap="square" rtlCol="0">
            <a:spAutoFit/>
          </a:bodyPr>
          <a:lstStyle/>
          <a:p>
            <a:pPr algn="ctr"/>
            <a:r>
              <a:rPr lang="es-ES" sz="1050" b="1" dirty="0" smtClean="0">
                <a:latin typeface="Arial Narrow" panose="020B0606020202030204" pitchFamily="34" charset="0"/>
              </a:rPr>
              <a:t>Periodo epidemiológico 11  - 2020</a:t>
            </a:r>
            <a:endParaRPr lang="es-ES" sz="1050" b="1" dirty="0">
              <a:latin typeface="Arial Narrow" panose="020B0606020202030204" pitchFamily="34" charset="0"/>
            </a:endParaRPr>
          </a:p>
        </p:txBody>
      </p:sp>
      <p:sp>
        <p:nvSpPr>
          <p:cNvPr id="33" name="36 Título"/>
          <p:cNvSpPr txBox="1">
            <a:spLocks/>
          </p:cNvSpPr>
          <p:nvPr/>
        </p:nvSpPr>
        <p:spPr>
          <a:xfrm>
            <a:off x="3240338" y="3128211"/>
            <a:ext cx="2423395" cy="46166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rgbClr val="C00000"/>
                </a:solidFill>
                <a:latin typeface="Arial Narrow" panose="020B0606020202030204" pitchFamily="34" charset="0"/>
                <a:ea typeface="+mn-ea"/>
                <a:cs typeface="+mn-cs"/>
              </a:rPr>
              <a:t>ESAVI</a:t>
            </a:r>
            <a:endParaRPr lang="es-ES" sz="2400" b="1" dirty="0">
              <a:solidFill>
                <a:srgbClr val="C00000"/>
              </a:solidFill>
              <a:latin typeface="Arial Narrow" panose="020B0606020202030204" pitchFamily="34" charset="0"/>
              <a:ea typeface="+mn-ea"/>
              <a:cs typeface="+mn-cs"/>
            </a:endParaRPr>
          </a:p>
        </p:txBody>
      </p:sp>
      <p:sp>
        <p:nvSpPr>
          <p:cNvPr id="34" name="33 CuadroTexto"/>
          <p:cNvSpPr txBox="1"/>
          <p:nvPr/>
        </p:nvSpPr>
        <p:spPr>
          <a:xfrm>
            <a:off x="5399020" y="504056"/>
            <a:ext cx="1747318" cy="2123658"/>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a:t>
            </a:r>
            <a:r>
              <a:rPr lang="es-CO" sz="1100" dirty="0" smtClean="0">
                <a:latin typeface="Arial Narrow" panose="020B0606020202030204" pitchFamily="34" charset="0"/>
              </a:rPr>
              <a:t>44 </a:t>
            </a:r>
            <a:r>
              <a:rPr lang="es-CO" sz="1100" dirty="0">
                <a:latin typeface="Arial Narrow" panose="020B0606020202030204" pitchFamily="34" charset="0"/>
              </a:rPr>
              <a:t>se notificaron </a:t>
            </a:r>
            <a:r>
              <a:rPr lang="es-CO" sz="1100" dirty="0" smtClean="0">
                <a:latin typeface="Arial Narrow" panose="020B0606020202030204" pitchFamily="34" charset="0"/>
              </a:rPr>
              <a:t>cuarenta (46) casos  </a:t>
            </a:r>
            <a:r>
              <a:rPr lang="es-CO" sz="1100" dirty="0">
                <a:latin typeface="Arial Narrow" panose="020B0606020202030204" pitchFamily="34" charset="0"/>
              </a:rPr>
              <a:t>sospechosos de síndrome de rubeola congénita en residentes de la </a:t>
            </a:r>
            <a:r>
              <a:rPr lang="es-CO" sz="1100" dirty="0" smtClean="0">
                <a:latin typeface="Arial Narrow" panose="020B0606020202030204" pitchFamily="34" charset="0"/>
              </a:rPr>
              <a:t>ciudad, </a:t>
            </a:r>
            <a:r>
              <a:rPr lang="es-CO" sz="1100" dirty="0">
                <a:latin typeface="Arial Narrow" panose="020B0606020202030204" pitchFamily="34" charset="0"/>
              </a:rPr>
              <a:t>para una proporción de notificación de </a:t>
            </a:r>
            <a:r>
              <a:rPr lang="es-CO" sz="1100" dirty="0" smtClean="0">
                <a:latin typeface="Arial Narrow" panose="020B0606020202030204" pitchFamily="34" charset="0"/>
              </a:rPr>
              <a:t>31,08 </a:t>
            </a:r>
            <a:r>
              <a:rPr lang="es-CO" sz="1100" dirty="0">
                <a:latin typeface="Arial Narrow" panose="020B0606020202030204" pitchFamily="34" charset="0"/>
              </a:rPr>
              <a:t>casos por 10,000 nacidos </a:t>
            </a:r>
            <a:r>
              <a:rPr lang="es-CO" sz="1100" dirty="0" smtClean="0">
                <a:latin typeface="Arial Narrow" panose="020B0606020202030204" pitchFamily="34" charset="0"/>
              </a:rPr>
              <a:t>vivos. De los casos </a:t>
            </a:r>
            <a:r>
              <a:rPr lang="es-CO" sz="1100" dirty="0">
                <a:latin typeface="Arial Narrow" panose="020B0606020202030204" pitchFamily="34" charset="0"/>
              </a:rPr>
              <a:t>fueron </a:t>
            </a:r>
            <a:r>
              <a:rPr lang="es-CO" sz="1100" dirty="0" smtClean="0">
                <a:latin typeface="Arial Narrow" panose="020B0606020202030204" pitchFamily="34" charset="0"/>
              </a:rPr>
              <a:t>descartados 29 y 17 se encuentran en estudio.</a:t>
            </a:r>
            <a:endParaRPr lang="es-CO" sz="1100" dirty="0">
              <a:latin typeface="Arial Narrow" panose="020B0606020202030204" pitchFamily="34" charset="0"/>
            </a:endParaRPr>
          </a:p>
        </p:txBody>
      </p:sp>
      <p:sp>
        <p:nvSpPr>
          <p:cNvPr id="35" name="34 CuadroTexto"/>
          <p:cNvSpPr txBox="1"/>
          <p:nvPr/>
        </p:nvSpPr>
        <p:spPr>
          <a:xfrm>
            <a:off x="1937501" y="3475558"/>
            <a:ext cx="1623594" cy="1569660"/>
          </a:xfrm>
          <a:prstGeom prst="rect">
            <a:avLst/>
          </a:prstGeom>
          <a:noFill/>
        </p:spPr>
        <p:txBody>
          <a:bodyPr wrap="square" rtlCol="0">
            <a:spAutoFit/>
          </a:bodyPr>
          <a:lstStyle/>
          <a:p>
            <a:pPr algn="just"/>
            <a:r>
              <a:rPr lang="es-CO" sz="1200" dirty="0">
                <a:latin typeface="Arial Narrow" panose="020B0606020202030204" pitchFamily="34" charset="0"/>
              </a:rPr>
              <a:t>Hasta la </a:t>
            </a:r>
            <a:r>
              <a:rPr lang="es-CO" sz="1200" dirty="0" smtClean="0">
                <a:latin typeface="Arial Narrow" panose="020B0606020202030204" pitchFamily="34" charset="0"/>
              </a:rPr>
              <a:t>semana epidemiológica 44 </a:t>
            </a:r>
            <a:r>
              <a:rPr lang="es-CO" sz="1200" dirty="0">
                <a:latin typeface="Arial Narrow" panose="020B0606020202030204" pitchFamily="34" charset="0"/>
              </a:rPr>
              <a:t>no se han notificado  casos </a:t>
            </a:r>
            <a:r>
              <a:rPr lang="es-CO" sz="1200" dirty="0" smtClean="0">
                <a:latin typeface="Arial Narrow" panose="020B0606020202030204" pitchFamily="34" charset="0"/>
              </a:rPr>
              <a:t>ni probables, ni confirmados por clínica para </a:t>
            </a:r>
            <a:r>
              <a:rPr lang="es-CO" sz="1200" dirty="0">
                <a:latin typeface="Arial Narrow" panose="020B0606020202030204" pitchFamily="34" charset="0"/>
              </a:rPr>
              <a:t>este evento en </a:t>
            </a:r>
            <a:r>
              <a:rPr lang="es-CO" sz="1200" dirty="0" smtClean="0">
                <a:latin typeface="Arial Narrow" panose="020B0606020202030204" pitchFamily="34" charset="0"/>
              </a:rPr>
              <a:t>residentes </a:t>
            </a:r>
            <a:r>
              <a:rPr lang="es-CO" sz="1200" dirty="0">
                <a:latin typeface="Arial Narrow" panose="020B0606020202030204" pitchFamily="34" charset="0"/>
              </a:rPr>
              <a:t>en Medellín. </a:t>
            </a:r>
          </a:p>
          <a:p>
            <a:pPr algn="just"/>
            <a:endParaRPr lang="es-CO" sz="1200" dirty="0">
              <a:latin typeface="Arial Narrow" panose="020B0606020202030204" pitchFamily="34" charset="0"/>
            </a:endParaRPr>
          </a:p>
        </p:txBody>
      </p:sp>
      <p:sp>
        <p:nvSpPr>
          <p:cNvPr id="36" name="35 CuadroTexto"/>
          <p:cNvSpPr txBox="1"/>
          <p:nvPr/>
        </p:nvSpPr>
        <p:spPr>
          <a:xfrm>
            <a:off x="5430939" y="3446785"/>
            <a:ext cx="1604307" cy="1754326"/>
          </a:xfrm>
          <a:prstGeom prst="rect">
            <a:avLst/>
          </a:prstGeom>
          <a:noFill/>
        </p:spPr>
        <p:txBody>
          <a:bodyPr wrap="square" rtlCol="0">
            <a:spAutoFit/>
          </a:bodyPr>
          <a:lstStyle/>
          <a:p>
            <a:pPr algn="just"/>
            <a:r>
              <a:rPr lang="es-CO" sz="1200" dirty="0">
                <a:latin typeface="Arial Narrow" panose="020B0606020202030204" pitchFamily="34" charset="0"/>
              </a:rPr>
              <a:t>Hasta la semana epidemiológica </a:t>
            </a:r>
            <a:r>
              <a:rPr lang="es-CO" sz="1200" dirty="0" smtClean="0">
                <a:latin typeface="Arial Narrow" panose="020B0606020202030204" pitchFamily="34" charset="0"/>
              </a:rPr>
              <a:t>40 se  </a:t>
            </a:r>
            <a:r>
              <a:rPr lang="es-CO" sz="1200" dirty="0">
                <a:latin typeface="Arial Narrow" panose="020B0606020202030204" pitchFamily="34" charset="0"/>
              </a:rPr>
              <a:t>notificaron </a:t>
            </a:r>
            <a:r>
              <a:rPr lang="es-CO" sz="1200" dirty="0" smtClean="0">
                <a:latin typeface="Arial Narrow" panose="020B0606020202030204" pitchFamily="34" charset="0"/>
              </a:rPr>
              <a:t>20 </a:t>
            </a:r>
            <a:r>
              <a:rPr lang="es-CO" sz="1200" dirty="0">
                <a:latin typeface="Arial Narrow" panose="020B0606020202030204" pitchFamily="34" charset="0"/>
              </a:rPr>
              <a:t>casos de ESAVI en residentes de la ciudad</a:t>
            </a:r>
            <a:r>
              <a:rPr lang="es-CO" sz="1200" dirty="0" smtClean="0">
                <a:latin typeface="Arial Narrow" panose="020B0606020202030204" pitchFamily="34" charset="0"/>
              </a:rPr>
              <a:t>, 9 relacionados con la vacuna, 2 leves, 2 coincidentes,7 </a:t>
            </a:r>
            <a:r>
              <a:rPr lang="es-CO" sz="1200" dirty="0">
                <a:latin typeface="Arial Narrow" panose="020B0606020202030204" pitchFamily="34" charset="0"/>
              </a:rPr>
              <a:t>pendientes de </a:t>
            </a:r>
            <a:r>
              <a:rPr lang="es-CO" sz="1200" dirty="0" smtClean="0">
                <a:latin typeface="Arial Narrow" panose="020B0606020202030204" pitchFamily="34" charset="0"/>
              </a:rPr>
              <a:t>clasificación.</a:t>
            </a:r>
            <a:endParaRPr lang="es-CO" sz="1200" dirty="0">
              <a:latin typeface="Arial Narrow" panose="020B0606020202030204" pitchFamily="34" charset="0"/>
            </a:endParaRP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32148" y="5985910"/>
            <a:ext cx="1882405" cy="253916"/>
          </a:xfrm>
          <a:prstGeom prst="rect">
            <a:avLst/>
          </a:prstGeom>
          <a:noFill/>
        </p:spPr>
        <p:txBody>
          <a:bodyPr wrap="square" rtlCol="0">
            <a:spAutoFit/>
          </a:bodyPr>
          <a:lstStyle/>
          <a:p>
            <a:r>
              <a:rPr lang="es-ES" sz="1050" b="1" dirty="0" smtClean="0">
                <a:latin typeface="Arial Narrow" panose="020B0606020202030204" pitchFamily="34" charset="0"/>
              </a:rPr>
              <a:t>Periodo epidemiológico 11- 2020</a:t>
            </a:r>
            <a:endParaRPr lang="es-ES" sz="1050" b="1" dirty="0">
              <a:latin typeface="Arial Narrow" panose="020B0606020202030204" pitchFamily="34" charset="0"/>
            </a:endParaRPr>
          </a:p>
        </p:txBody>
      </p:sp>
      <p:sp>
        <p:nvSpPr>
          <p:cNvPr id="39" name="36 Título"/>
          <p:cNvSpPr txBox="1">
            <a:spLocks/>
          </p:cNvSpPr>
          <p:nvPr/>
        </p:nvSpPr>
        <p:spPr>
          <a:xfrm>
            <a:off x="-174906" y="5592451"/>
            <a:ext cx="2253996" cy="40011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rgbClr val="C00000"/>
                </a:solidFill>
                <a:latin typeface="Arial Narrow" panose="020B0606020202030204" pitchFamily="34" charset="0"/>
                <a:ea typeface="+mn-ea"/>
                <a:cs typeface="+mn-cs"/>
              </a:rPr>
              <a:t>Difteria</a:t>
            </a:r>
            <a:endParaRPr lang="es-ES" sz="2000" b="1" dirty="0">
              <a:solidFill>
                <a:srgbClr val="C00000"/>
              </a:solidFill>
              <a:latin typeface="Arial Narrow" panose="020B0606020202030204" pitchFamily="34" charset="0"/>
              <a:ea typeface="+mn-ea"/>
              <a:cs typeface="+mn-cs"/>
            </a:endParaRP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569660"/>
          </a:xfrm>
          <a:prstGeom prst="rect">
            <a:avLst/>
          </a:prstGeom>
          <a:noFill/>
        </p:spPr>
        <p:txBody>
          <a:bodyPr wrap="square" rtlCol="0">
            <a:spAutoFit/>
          </a:bodyPr>
          <a:lstStyle/>
          <a:p>
            <a:pPr algn="just"/>
            <a:r>
              <a:rPr lang="es-CO" sz="1200" dirty="0">
                <a:latin typeface="Arial Narrow" panose="020B0606020202030204" pitchFamily="34" charset="0"/>
              </a:rPr>
              <a:t>Hasta la semana </a:t>
            </a:r>
            <a:r>
              <a:rPr lang="es-CO" sz="1200" dirty="0" smtClean="0">
                <a:latin typeface="Arial Narrow" panose="020B0606020202030204" pitchFamily="34" charset="0"/>
              </a:rPr>
              <a:t>epidemiológica 44 </a:t>
            </a:r>
            <a:r>
              <a:rPr lang="es-CO" sz="1200" dirty="0">
                <a:latin typeface="Arial Narrow" panose="020B0606020202030204" pitchFamily="34" charset="0"/>
              </a:rPr>
              <a:t>no se han notificado  casos ni probables, ni confirmados por clínica para este evento en residentes en Medellín. </a:t>
            </a:r>
          </a:p>
          <a:p>
            <a:pPr algn="just"/>
            <a:endParaRPr lang="es-CO" sz="12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43 CuadroTexto"/>
          <p:cNvSpPr txBox="1"/>
          <p:nvPr/>
        </p:nvSpPr>
        <p:spPr>
          <a:xfrm>
            <a:off x="3544599" y="6170339"/>
            <a:ext cx="1886340" cy="415498"/>
          </a:xfrm>
          <a:prstGeom prst="rect">
            <a:avLst/>
          </a:prstGeom>
          <a:noFill/>
        </p:spPr>
        <p:txBody>
          <a:bodyPr wrap="square" rtlCol="0">
            <a:spAutoFit/>
          </a:bodyPr>
          <a:lstStyle/>
          <a:p>
            <a:r>
              <a:rPr lang="es-ES" sz="1050" b="1" dirty="0" smtClean="0">
                <a:latin typeface="Arial Narrow" panose="020B0606020202030204" pitchFamily="34" charset="0"/>
              </a:rPr>
              <a:t>Periodo epidemiológico 11 - 2020</a:t>
            </a:r>
            <a:endParaRPr lang="es-ES" sz="1050" b="1" dirty="0">
              <a:latin typeface="Arial Narrow" panose="020B0606020202030204" pitchFamily="34" charset="0"/>
            </a:endParaRPr>
          </a:p>
        </p:txBody>
      </p:sp>
      <p:sp>
        <p:nvSpPr>
          <p:cNvPr id="45" name="36 Título"/>
          <p:cNvSpPr txBox="1">
            <a:spLocks/>
          </p:cNvSpPr>
          <p:nvPr/>
        </p:nvSpPr>
        <p:spPr>
          <a:xfrm>
            <a:off x="3546187" y="5519685"/>
            <a:ext cx="1782455" cy="707886"/>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rgbClr val="C00000"/>
                </a:solidFill>
                <a:latin typeface="Arial Narrow" panose="020B0606020202030204" pitchFamily="34" charset="0"/>
                <a:ea typeface="+mn-ea"/>
                <a:cs typeface="+mn-cs"/>
              </a:rPr>
              <a:t>Sarampión </a:t>
            </a:r>
            <a:r>
              <a:rPr lang="es-ES" sz="2000" b="1" dirty="0" smtClean="0">
                <a:solidFill>
                  <a:srgbClr val="C00000"/>
                </a:solidFill>
                <a:latin typeface="Arial Narrow" panose="020B0606020202030204" pitchFamily="34" charset="0"/>
                <a:ea typeface="+mn-ea"/>
                <a:cs typeface="+mn-cs"/>
              </a:rPr>
              <a:t>y Rubeola</a:t>
            </a:r>
            <a:endParaRPr lang="es-ES" sz="2000" b="1" dirty="0">
              <a:solidFill>
                <a:srgbClr val="C00000"/>
              </a:solidFill>
              <a:latin typeface="Arial Narrow" panose="020B0606020202030204" pitchFamily="34" charset="0"/>
              <a:ea typeface="+mn-ea"/>
              <a:cs typeface="+mn-cs"/>
            </a:endParaRPr>
          </a:p>
        </p:txBody>
      </p:sp>
      <p:sp>
        <p:nvSpPr>
          <p:cNvPr id="46" name="45 CuadroTexto"/>
          <p:cNvSpPr txBox="1"/>
          <p:nvPr/>
        </p:nvSpPr>
        <p:spPr>
          <a:xfrm>
            <a:off x="5420298" y="5634579"/>
            <a:ext cx="1704762" cy="2677656"/>
          </a:xfrm>
          <a:prstGeom prst="rect">
            <a:avLst/>
          </a:prstGeom>
          <a:noFill/>
        </p:spPr>
        <p:txBody>
          <a:bodyPr wrap="square" rtlCol="0">
            <a:spAutoFit/>
          </a:bodyPr>
          <a:lstStyle/>
          <a:p>
            <a:pPr algn="just"/>
            <a:r>
              <a:rPr lang="es-ES" sz="1200" dirty="0">
                <a:latin typeface="Arial Narrow" panose="020B0606020202030204" pitchFamily="34" charset="0"/>
              </a:rPr>
              <a:t>Hasta la semana </a:t>
            </a:r>
            <a:r>
              <a:rPr lang="es-ES" sz="1200" dirty="0" smtClean="0">
                <a:latin typeface="Arial Narrow" panose="020B0606020202030204" pitchFamily="34" charset="0"/>
              </a:rPr>
              <a:t>epidemiológica 44 </a:t>
            </a:r>
            <a:r>
              <a:rPr lang="es-ES" sz="1200" dirty="0">
                <a:latin typeface="Arial Narrow" panose="020B0606020202030204" pitchFamily="34" charset="0"/>
              </a:rPr>
              <a:t>se notificaron en residentes de la ciudad </a:t>
            </a:r>
            <a:r>
              <a:rPr lang="es-ES" sz="1200" dirty="0" smtClean="0">
                <a:latin typeface="Arial Narrow" panose="020B0606020202030204" pitchFamily="34" charset="0"/>
              </a:rPr>
              <a:t>10 </a:t>
            </a:r>
            <a:r>
              <a:rPr lang="es-ES" sz="1200" dirty="0">
                <a:latin typeface="Arial Narrow" panose="020B0606020202030204" pitchFamily="34" charset="0"/>
              </a:rPr>
              <a:t>casos como </a:t>
            </a:r>
            <a:r>
              <a:rPr lang="es-ES" sz="1200" dirty="0" smtClean="0">
                <a:latin typeface="Arial Narrow" panose="020B0606020202030204" pitchFamily="34" charset="0"/>
              </a:rPr>
              <a:t>sospechosos </a:t>
            </a:r>
            <a:r>
              <a:rPr lang="es-ES" sz="1200" dirty="0">
                <a:latin typeface="Arial Narrow" panose="020B0606020202030204" pitchFamily="34" charset="0"/>
              </a:rPr>
              <a:t>de Rubeola  y </a:t>
            </a:r>
            <a:r>
              <a:rPr lang="es-ES" sz="1200" dirty="0" smtClean="0">
                <a:latin typeface="Arial Narrow" panose="020B0606020202030204" pitchFamily="34" charset="0"/>
              </a:rPr>
              <a:t>31 casos sospechosos de sarampión  </a:t>
            </a:r>
            <a:r>
              <a:rPr lang="es-ES" sz="1200" dirty="0">
                <a:latin typeface="Arial Narrow" panose="020B0606020202030204" pitchFamily="34" charset="0"/>
              </a:rPr>
              <a:t>para una proporción de notificación de </a:t>
            </a:r>
            <a:r>
              <a:rPr lang="es-ES" sz="1200" dirty="0" smtClean="0">
                <a:latin typeface="Arial Narrow" panose="020B0606020202030204" pitchFamily="34" charset="0"/>
              </a:rPr>
              <a:t>1,59 casos </a:t>
            </a:r>
            <a:r>
              <a:rPr lang="es-ES" sz="1200" dirty="0">
                <a:latin typeface="Arial Narrow" panose="020B0606020202030204" pitchFamily="34" charset="0"/>
              </a:rPr>
              <a:t>por cada </a:t>
            </a:r>
            <a:r>
              <a:rPr lang="es-ES" sz="1200" dirty="0" smtClean="0">
                <a:latin typeface="Arial Narrow" panose="020B0606020202030204" pitchFamily="34" charset="0"/>
              </a:rPr>
              <a:t>100.000 habitantes,  no se cumplió </a:t>
            </a:r>
            <a:r>
              <a:rPr lang="es-ES" sz="1200" dirty="0">
                <a:latin typeface="Arial Narrow" panose="020B0606020202030204" pitchFamily="34" charset="0"/>
              </a:rPr>
              <a:t>con la meta de notificación de Sarampión / Rubeola  proporcional </a:t>
            </a:r>
            <a:r>
              <a:rPr lang="es-ES" sz="1200" dirty="0" smtClean="0">
                <a:latin typeface="Arial Narrow" panose="020B0606020202030204" pitchFamily="34" charset="0"/>
              </a:rPr>
              <a:t>y</a:t>
            </a:r>
            <a:endParaRPr lang="es-ES" sz="1200" dirty="0">
              <a:latin typeface="Arial Narrow" panose="020B0606020202030204" pitchFamily="34" charset="0"/>
            </a:endParaRPr>
          </a:p>
        </p:txBody>
      </p:sp>
      <p:sp>
        <p:nvSpPr>
          <p:cNvPr id="2" name="1 Rectángulo"/>
          <p:cNvSpPr/>
          <p:nvPr/>
        </p:nvSpPr>
        <p:spPr>
          <a:xfrm>
            <a:off x="32148" y="8188012"/>
            <a:ext cx="7092912" cy="830997"/>
          </a:xfrm>
          <a:prstGeom prst="rect">
            <a:avLst/>
          </a:prstGeom>
          <a:noFill/>
        </p:spPr>
        <p:txBody>
          <a:bodyPr wrap="square" rtlCol="0">
            <a:spAutoFit/>
          </a:bodyPr>
          <a:lstStyle/>
          <a:p>
            <a:pPr algn="just"/>
            <a:r>
              <a:rPr lang="es-ES" sz="1200" dirty="0">
                <a:latin typeface="Arial Narrow" panose="020B0606020202030204" pitchFamily="34" charset="0"/>
              </a:rPr>
              <a:t>que para el país deber ser mayor a 2 casos por cada 100.000 habitantes durante un año.  Adicionalmente, </a:t>
            </a:r>
            <a:r>
              <a:rPr lang="es-ES" sz="1200" dirty="0" smtClean="0">
                <a:latin typeface="Arial Narrow" panose="020B0606020202030204" pitchFamily="34" charset="0"/>
              </a:rPr>
              <a:t> todos los casos de </a:t>
            </a:r>
            <a:r>
              <a:rPr lang="es-ES" sz="1200" dirty="0">
                <a:latin typeface="Arial Narrow" panose="020B0606020202030204" pitchFamily="34" charset="0"/>
              </a:rPr>
              <a:t>Rubeola y </a:t>
            </a:r>
            <a:r>
              <a:rPr lang="es-ES" sz="1200" dirty="0" smtClean="0">
                <a:latin typeface="Arial Narrow" panose="020B0606020202030204" pitchFamily="34" charset="0"/>
              </a:rPr>
              <a:t>de </a:t>
            </a:r>
            <a:r>
              <a:rPr lang="es-ES" sz="1200" dirty="0">
                <a:latin typeface="Arial Narrow" panose="020B0606020202030204" pitchFamily="34" charset="0"/>
              </a:rPr>
              <a:t>s</a:t>
            </a:r>
            <a:r>
              <a:rPr lang="es-ES" sz="1200" dirty="0" smtClean="0">
                <a:latin typeface="Arial Narrow" panose="020B0606020202030204" pitchFamily="34" charset="0"/>
              </a:rPr>
              <a:t>arampión fueron descartados o están pendientes de resultado </a:t>
            </a:r>
            <a:r>
              <a:rPr lang="es-ES" sz="1200" dirty="0">
                <a:latin typeface="Arial Narrow" panose="020B0606020202030204" pitchFamily="34" charset="0"/>
              </a:rPr>
              <a:t>después de haber realizado lo establecido por </a:t>
            </a:r>
            <a:r>
              <a:rPr lang="es-ES" sz="1200" dirty="0" smtClean="0">
                <a:latin typeface="Arial Narrow" panose="020B0606020202030204" pitchFamily="34" charset="0"/>
              </a:rPr>
              <a:t>laboratorio e </a:t>
            </a:r>
            <a:r>
              <a:rPr lang="es-ES" sz="1200" dirty="0">
                <a:latin typeface="Arial Narrow" panose="020B0606020202030204" pitchFamily="34" charset="0"/>
              </a:rPr>
              <a:t>investigación de </a:t>
            </a:r>
            <a:r>
              <a:rPr lang="es-ES" sz="1200" dirty="0" smtClean="0">
                <a:latin typeface="Arial Narrow" panose="020B0606020202030204" pitchFamily="34" charset="0"/>
              </a:rPr>
              <a:t>campo. No </a:t>
            </a:r>
            <a:r>
              <a:rPr lang="es-ES" sz="1200" dirty="0">
                <a:latin typeface="Arial Narrow" panose="020B0606020202030204" pitchFamily="34" charset="0"/>
              </a:rPr>
              <a:t>se </a:t>
            </a:r>
            <a:r>
              <a:rPr lang="es-ES" sz="1200" dirty="0" smtClean="0">
                <a:latin typeface="Arial Narrow" panose="020B0606020202030204" pitchFamily="34" charset="0"/>
              </a:rPr>
              <a:t>han confirmado casos </a:t>
            </a:r>
            <a:r>
              <a:rPr lang="es-ES" sz="1200" dirty="0">
                <a:latin typeface="Arial Narrow" panose="020B0606020202030204" pitchFamily="34" charset="0"/>
              </a:rPr>
              <a:t>de </a:t>
            </a:r>
            <a:r>
              <a:rPr lang="es-ES" sz="1200" dirty="0" smtClean="0">
                <a:latin typeface="Arial Narrow" panose="020B0606020202030204" pitchFamily="34" charset="0"/>
              </a:rPr>
              <a:t>sarampión, ni de rubeola este </a:t>
            </a:r>
            <a:r>
              <a:rPr lang="es-ES" sz="1200" dirty="0">
                <a:latin typeface="Arial Narrow" panose="020B0606020202030204" pitchFamily="34" charset="0"/>
              </a:rPr>
              <a:t>año en la ciudad. Sin </a:t>
            </a:r>
            <a:r>
              <a:rPr lang="es-ES" sz="1200" dirty="0" smtClean="0">
                <a:latin typeface="Arial Narrow" panose="020B0606020202030204" pitchFamily="34" charset="0"/>
              </a:rPr>
              <a:t>embargo, </a:t>
            </a:r>
            <a:r>
              <a:rPr lang="es-ES" sz="1200" dirty="0">
                <a:latin typeface="Arial Narrow" panose="020B0606020202030204" pitchFamily="34" charset="0"/>
              </a:rPr>
              <a:t>se debe estar alerta por la situación epidemiológica de </a:t>
            </a:r>
            <a:r>
              <a:rPr lang="es-ES" sz="1200" dirty="0" smtClean="0">
                <a:latin typeface="Arial Narrow" panose="020B0606020202030204" pitchFamily="34" charset="0"/>
              </a:rPr>
              <a:t>estas enfermedades en </a:t>
            </a:r>
            <a:r>
              <a:rPr lang="es-ES" sz="1200" dirty="0">
                <a:latin typeface="Arial Narrow" panose="020B0606020202030204" pitchFamily="34" charset="0"/>
              </a:rPr>
              <a:t>el </a:t>
            </a:r>
            <a:r>
              <a:rPr lang="es-ES" sz="1200" dirty="0" smtClean="0">
                <a:latin typeface="Arial Narrow" panose="020B0606020202030204" pitchFamily="34" charset="0"/>
              </a:rPr>
              <a:t>país </a:t>
            </a:r>
            <a:r>
              <a:rPr lang="es-ES" sz="1200" dirty="0">
                <a:latin typeface="Arial Narrow" panose="020B0606020202030204" pitchFamily="34" charset="0"/>
              </a:rPr>
              <a:t>y en todo el mundo.</a:t>
            </a:r>
          </a:p>
        </p:txBody>
      </p:sp>
    </p:spTree>
    <p:extLst>
      <p:ext uri="{BB962C8B-B14F-4D97-AF65-F5344CB8AC3E}">
        <p14:creationId xmlns:p14="http://schemas.microsoft.com/office/powerpoint/2010/main" val="966880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2" y="755576"/>
            <a:ext cx="2208884"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2167727"/>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Canal endémico de </a:t>
            </a:r>
            <a:r>
              <a:rPr lang="es-CO" sz="1100" dirty="0" smtClean="0">
                <a:latin typeface="Arial Narrow" panose="020B0606020202030204" pitchFamily="34" charset="0"/>
              </a:rPr>
              <a:t>hepatitis A</a:t>
            </a:r>
            <a:r>
              <a:rPr lang="es-ES" sz="1100" dirty="0" smtClean="0">
                <a:latin typeface="Arial Narrow" panose="020B0606020202030204" pitchFamily="34" charset="0"/>
              </a:rPr>
              <a:t>. Medellín, a Periodo epidemiológico 11  acumulado  de 2020. </a:t>
            </a:r>
            <a:endParaRPr lang="es-ES" sz="1100"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270</a:t>
              </a:r>
              <a:endParaRPr lang="es-ES" sz="2000" b="1" dirty="0">
                <a:latin typeface="Arial Narrow" panose="020B0606020202030204" pitchFamily="34" charset="0"/>
              </a:endParaRPr>
            </a:p>
          </p:txBody>
        </p:sp>
      </p:grpSp>
      <p:sp>
        <p:nvSpPr>
          <p:cNvPr id="9" name="8 CuadroTexto"/>
          <p:cNvSpPr txBox="1"/>
          <p:nvPr/>
        </p:nvSpPr>
        <p:spPr>
          <a:xfrm>
            <a:off x="494426" y="4716016"/>
            <a:ext cx="1686305" cy="830997"/>
          </a:xfrm>
          <a:prstGeom prst="rect">
            <a:avLst/>
          </a:prstGeom>
          <a:noFill/>
        </p:spPr>
        <p:txBody>
          <a:bodyPr wrap="square" rtlCol="0">
            <a:spAutoFit/>
          </a:bodyPr>
          <a:lstStyle/>
          <a:p>
            <a:pPr algn="ctr"/>
            <a:r>
              <a:rPr lang="es-ES" sz="1200" b="1" dirty="0" smtClean="0">
                <a:latin typeface="Arial Narrow" panose="020B0606020202030204" pitchFamily="34" charset="0"/>
              </a:rPr>
              <a:t>Variación porcentual de 27% menos respecto al mismo periodo del año anterior</a:t>
            </a:r>
            <a:endParaRPr lang="es-ES" sz="1200" b="1" dirty="0">
              <a:latin typeface="Arial Narrow" panose="020B0606020202030204" pitchFamily="34" charset="0"/>
            </a:endParaRPr>
          </a:p>
        </p:txBody>
      </p:sp>
      <p:sp>
        <p:nvSpPr>
          <p:cNvPr id="10" name="9 Flecha arriba"/>
          <p:cNvSpPr/>
          <p:nvPr/>
        </p:nvSpPr>
        <p:spPr>
          <a:xfrm rot="10800000"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87" y="4932040"/>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Comportamiento </a:t>
            </a:r>
            <a:r>
              <a:rPr lang="es-CO" sz="1100" dirty="0" smtClean="0">
                <a:latin typeface="Arial Narrow" panose="020B0606020202030204" pitchFamily="34" charset="0"/>
              </a:rPr>
              <a:t>de la Hepatitis A</a:t>
            </a:r>
            <a:r>
              <a:rPr lang="es-ES" sz="1100" dirty="0" smtClean="0">
                <a:latin typeface="Arial Narrow" panose="020B0606020202030204" pitchFamily="34" charset="0"/>
              </a:rPr>
              <a:t>. Medellín, a Periodo epidemiológico 11 acumulado de 2018-2020. </a:t>
            </a:r>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14</a:t>
            </a:r>
            <a:endParaRPr lang="es-ES" sz="1050" b="1" dirty="0">
              <a:latin typeface="Arial Narrow" panose="020B0606020202030204" pitchFamily="34" charset="0"/>
            </a:endParaRPr>
          </a:p>
        </p:txBody>
      </p:sp>
      <p:sp>
        <p:nvSpPr>
          <p:cNvPr id="37" name="36 Título"/>
          <p:cNvSpPr>
            <a:spLocks noGrp="1"/>
          </p:cNvSpPr>
          <p:nvPr>
            <p:ph type="ctrTitle"/>
          </p:nvPr>
        </p:nvSpPr>
        <p:spPr>
          <a:xfrm>
            <a:off x="-29713" y="216762"/>
            <a:ext cx="2208885" cy="477054"/>
          </a:xfrm>
          <a:noFill/>
        </p:spPr>
        <p:txBody>
          <a:bodyPr wrap="square" rtlCol="0">
            <a:spAutoFit/>
          </a:bodyPr>
          <a:lstStyle/>
          <a:p>
            <a:r>
              <a:rPr lang="es-ES" sz="2500" b="1" dirty="0" smtClean="0">
                <a:solidFill>
                  <a:srgbClr val="C00000"/>
                </a:solidFill>
                <a:latin typeface="Arial Narrow" panose="020B0606020202030204" pitchFamily="34" charset="0"/>
                <a:ea typeface="+mn-ea"/>
                <a:cs typeface="+mn-cs"/>
              </a:rPr>
              <a:t>Hepatitis </a:t>
            </a:r>
            <a:r>
              <a:rPr lang="es-ES" sz="2500" b="1" dirty="0" smtClean="0">
                <a:solidFill>
                  <a:srgbClr val="C00000"/>
                </a:solidFill>
                <a:latin typeface="Arial Narrow" panose="020B0606020202030204" pitchFamily="34" charset="0"/>
                <a:ea typeface="+mn-ea"/>
                <a:cs typeface="+mn-cs"/>
              </a:rPr>
              <a:t>A</a:t>
            </a:r>
            <a:endParaRPr lang="es-ES" sz="2500" b="1" dirty="0">
              <a:solidFill>
                <a:srgbClr val="C00000"/>
              </a:solidFill>
              <a:latin typeface="Arial Narrow" panose="020B0606020202030204" pitchFamily="34" charset="0"/>
              <a:ea typeface="+mn-ea"/>
              <a:cs typeface="+mn-cs"/>
            </a:endParaRPr>
          </a:p>
        </p:txBody>
      </p:sp>
      <p:grpSp>
        <p:nvGrpSpPr>
          <p:cNvPr id="73" name="72 Grupo"/>
          <p:cNvGrpSpPr/>
          <p:nvPr/>
        </p:nvGrpSpPr>
        <p:grpSpPr>
          <a:xfrm>
            <a:off x="5114767" y="5635532"/>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299945" y="1032575"/>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41680" y="8677299"/>
            <a:ext cx="4788034"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a:t>
            </a:r>
            <a:r>
              <a:rPr lang="es-ES" sz="1100" dirty="0" smtClean="0">
                <a:latin typeface="Arial Narrow" panose="020B0606020202030204" pitchFamily="34" charset="0"/>
              </a:rPr>
              <a:t>densidad por kilómetros </a:t>
            </a:r>
            <a:r>
              <a:rPr lang="es-ES" sz="1100" dirty="0">
                <a:latin typeface="Arial Narrow" panose="020B0606020202030204" pitchFamily="34" charset="0"/>
              </a:rPr>
              <a:t>de hepatitis A. Medellín, a Periodo epidemiológico </a:t>
            </a:r>
            <a:r>
              <a:rPr lang="es-ES" sz="1100" dirty="0" smtClean="0">
                <a:latin typeface="Arial Narrow" panose="020B0606020202030204" pitchFamily="34" charset="0"/>
              </a:rPr>
              <a:t>11  </a:t>
            </a:r>
            <a:r>
              <a:rPr lang="es-ES" sz="1100" dirty="0">
                <a:latin typeface="Arial Narrow" panose="020B0606020202030204" pitchFamily="34" charset="0"/>
              </a:rPr>
              <a:t>acumulado  de  </a:t>
            </a:r>
            <a:r>
              <a:rPr lang="es-ES" sz="1100" dirty="0" smtClean="0">
                <a:latin typeface="Arial Narrow" panose="020B0606020202030204" pitchFamily="34" charset="0"/>
              </a:rPr>
              <a:t>2020. </a:t>
            </a:r>
            <a:endParaRPr lang="es-ES" sz="1100" dirty="0">
              <a:latin typeface="Arial Narrow" panose="020B0606020202030204" pitchFamily="34" charset="0"/>
            </a:endParaRPr>
          </a:p>
        </p:txBody>
      </p:sp>
      <p:sp>
        <p:nvSpPr>
          <p:cNvPr id="39" name="38 CuadroTexto"/>
          <p:cNvSpPr txBox="1"/>
          <p:nvPr/>
        </p:nvSpPr>
        <p:spPr>
          <a:xfrm>
            <a:off x="4869555" y="6444208"/>
            <a:ext cx="2331345" cy="430887"/>
          </a:xfrm>
          <a:prstGeom prst="rect">
            <a:avLst/>
          </a:prstGeom>
          <a:noFill/>
        </p:spPr>
        <p:txBody>
          <a:bodyPr wrap="square" rtlCol="0">
            <a:spAutoFit/>
          </a:bodyPr>
          <a:lstStyle/>
          <a:p>
            <a:pPr algn="ctr"/>
            <a:r>
              <a:rPr lang="es-ES" sz="1100" b="1" dirty="0" smtClean="0">
                <a:latin typeface="Arial Narrow" panose="020B0606020202030204" pitchFamily="34" charset="0"/>
              </a:rPr>
              <a:t>Proporción de Incidencia </a:t>
            </a:r>
            <a:r>
              <a:rPr lang="es-ES" sz="1100" b="1" dirty="0">
                <a:latin typeface="Arial Narrow" panose="020B0606020202030204" pitchFamily="34" charset="0"/>
              </a:rPr>
              <a:t>en </a:t>
            </a:r>
            <a:r>
              <a:rPr lang="es-ES" sz="1100" b="1" dirty="0" smtClean="0">
                <a:latin typeface="Arial Narrow" panose="020B0606020202030204" pitchFamily="34" charset="0"/>
              </a:rPr>
              <a:t>población general </a:t>
            </a:r>
            <a:r>
              <a:rPr lang="es-CO" sz="1100" b="1" dirty="0" smtClean="0">
                <a:latin typeface="Arial Narrow" panose="020B0606020202030204" pitchFamily="34" charset="0"/>
              </a:rPr>
              <a:t>x </a:t>
            </a:r>
            <a:r>
              <a:rPr lang="es-CO" sz="1100" b="1" dirty="0">
                <a:latin typeface="Arial Narrow" panose="020B0606020202030204" pitchFamily="34" charset="0"/>
              </a:rPr>
              <a:t>100,000 habitantes</a:t>
            </a:r>
            <a:endParaRPr lang="es-ES" sz="1100" b="1" dirty="0">
              <a:latin typeface="Arial Narrow" panose="020B0606020202030204" pitchFamily="34" charset="0"/>
            </a:endParaRPr>
          </a:p>
        </p:txBody>
      </p:sp>
      <p:cxnSp>
        <p:nvCxnSpPr>
          <p:cNvPr id="40" name="39 Conector recto de flecha"/>
          <p:cNvCxnSpPr/>
          <p:nvPr/>
        </p:nvCxnSpPr>
        <p:spPr>
          <a:xfrm>
            <a:off x="4939618" y="8604448"/>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4869505" y="7380312"/>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5117573" y="6804248"/>
            <a:ext cx="1757212"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10,48 * cada 100 mil</a:t>
            </a:r>
          </a:p>
          <a:p>
            <a:pPr algn="ctr"/>
            <a:r>
              <a:rPr lang="es-ES" sz="1400" b="1" dirty="0" smtClean="0">
                <a:solidFill>
                  <a:srgbClr val="C00000"/>
                </a:solidFill>
                <a:latin typeface="Arial Narrow" panose="020B0606020202030204" pitchFamily="34" charset="0"/>
              </a:rPr>
              <a:t>270 casos</a:t>
            </a:r>
            <a:endParaRPr lang="es-ES" sz="1400" b="1" dirty="0">
              <a:solidFill>
                <a:srgbClr val="C00000"/>
              </a:solidFill>
              <a:latin typeface="Arial Narrow" panose="020B0606020202030204" pitchFamily="34" charset="0"/>
            </a:endParaRPr>
          </a:p>
        </p:txBody>
      </p:sp>
      <p:sp>
        <p:nvSpPr>
          <p:cNvPr id="43" name="42 CuadroTexto"/>
          <p:cNvSpPr txBox="1"/>
          <p:nvPr/>
        </p:nvSpPr>
        <p:spPr>
          <a:xfrm>
            <a:off x="4746354" y="7524328"/>
            <a:ext cx="2382488" cy="577081"/>
          </a:xfrm>
          <a:prstGeom prst="rect">
            <a:avLst/>
          </a:prstGeom>
          <a:noFill/>
        </p:spPr>
        <p:txBody>
          <a:bodyPr wrap="square" rtlCol="0">
            <a:spAutoFit/>
          </a:bodyPr>
          <a:lstStyle/>
          <a:p>
            <a:pPr algn="ctr"/>
            <a:r>
              <a:rPr lang="es-CO" sz="1050" b="1" dirty="0" smtClean="0">
                <a:latin typeface="Arial Narrow" panose="020B0606020202030204" pitchFamily="34" charset="0"/>
              </a:rPr>
              <a:t>Proporción de Incidencia en menores de 1 año </a:t>
            </a:r>
          </a:p>
          <a:p>
            <a:pPr algn="ctr"/>
            <a:r>
              <a:rPr lang="es-CO" sz="1050" b="1" dirty="0" smtClean="0">
                <a:latin typeface="Arial Narrow" panose="020B0606020202030204" pitchFamily="34" charset="0"/>
              </a:rPr>
              <a:t>100,000 </a:t>
            </a:r>
            <a:r>
              <a:rPr lang="es-CO" sz="1050" b="1" dirty="0">
                <a:latin typeface="Arial Narrow" panose="020B0606020202030204" pitchFamily="34" charset="0"/>
              </a:rPr>
              <a:t>habitantes</a:t>
            </a:r>
            <a:endParaRPr lang="es-ES" sz="1050" b="1" dirty="0">
              <a:latin typeface="Arial Narrow" panose="020B0606020202030204" pitchFamily="34" charset="0"/>
            </a:endParaRPr>
          </a:p>
        </p:txBody>
      </p:sp>
      <p:sp>
        <p:nvSpPr>
          <p:cNvPr id="44" name="43 CuadroTexto"/>
          <p:cNvSpPr txBox="1"/>
          <p:nvPr/>
        </p:nvSpPr>
        <p:spPr>
          <a:xfrm>
            <a:off x="5203108" y="8100218"/>
            <a:ext cx="1664238"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3,51 * cada 100 mil</a:t>
            </a:r>
          </a:p>
          <a:p>
            <a:pPr algn="ctr"/>
            <a:r>
              <a:rPr lang="es-ES" sz="1400" b="1" dirty="0" smtClean="0">
                <a:latin typeface="Arial Narrow" panose="020B0606020202030204" pitchFamily="34" charset="0"/>
              </a:rPr>
              <a:t>1 caso</a:t>
            </a:r>
            <a:endParaRPr lang="es-ES" sz="1400" b="1" dirty="0">
              <a:latin typeface="Arial Narrow" panose="020B0606020202030204" pitchFamily="34" charset="0"/>
            </a:endParaRP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0976" y="336386"/>
            <a:ext cx="4987866" cy="19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408" y="2555775"/>
            <a:ext cx="5226434" cy="24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21595"/>
            <a:ext cx="4678122" cy="2608369"/>
          </a:xfrm>
          <a:prstGeom prst="rect">
            <a:avLst/>
          </a:prstGeom>
        </p:spPr>
      </p:pic>
    </p:spTree>
    <p:extLst>
      <p:ext uri="{BB962C8B-B14F-4D97-AF65-F5344CB8AC3E}">
        <p14:creationId xmlns:p14="http://schemas.microsoft.com/office/powerpoint/2010/main" val="4100103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sp>
        <p:nvSpPr>
          <p:cNvPr id="60" name="59 Rectángulo"/>
          <p:cNvSpPr/>
          <p:nvPr/>
        </p:nvSpPr>
        <p:spPr>
          <a:xfrm>
            <a:off x="0" y="4178552"/>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smtClean="0">
                  <a:latin typeface="Arial Narrow" panose="020B0606020202030204" pitchFamily="34" charset="0"/>
                </a:rPr>
                <a:t>Factores y curso de vida</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15</a:t>
            </a:r>
            <a:endParaRPr lang="es-ES" sz="1050" b="1" dirty="0">
              <a:latin typeface="Arial Narrow" panose="020B0606020202030204" pitchFamily="34" charset="0"/>
            </a:endParaRPr>
          </a:p>
        </p:txBody>
      </p:sp>
      <p:grpSp>
        <p:nvGrpSpPr>
          <p:cNvPr id="6" name="5 Grupo"/>
          <p:cNvGrpSpPr/>
          <p:nvPr/>
        </p:nvGrpSpPr>
        <p:grpSpPr>
          <a:xfrm>
            <a:off x="204737" y="910500"/>
            <a:ext cx="863695" cy="1573268"/>
            <a:chOff x="1068833" y="553075"/>
            <a:chExt cx="863695"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15283" y="1520368"/>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57%</a:t>
              </a:r>
              <a:endParaRPr lang="es-ES" sz="1600" b="1" dirty="0">
                <a:solidFill>
                  <a:schemeClr val="tx1"/>
                </a:solidFill>
                <a:latin typeface="Arial Narrow" panose="020B0606020202030204" pitchFamily="34" charset="0"/>
              </a:endParaRP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smtClean="0">
                  <a:latin typeface="Arial Narrow" panose="020B0606020202030204" pitchFamily="34" charset="0"/>
                </a:rPr>
                <a:t>154 casos</a:t>
              </a:r>
              <a:endParaRPr lang="es-CO" sz="1200" dirty="0"/>
            </a:p>
          </p:txBody>
        </p:sp>
      </p:grpSp>
      <p:grpSp>
        <p:nvGrpSpPr>
          <p:cNvPr id="3" name="2 Grupo"/>
          <p:cNvGrpSpPr/>
          <p:nvPr/>
        </p:nvGrpSpPr>
        <p:grpSpPr>
          <a:xfrm>
            <a:off x="1117971" y="913240"/>
            <a:ext cx="850491" cy="1594295"/>
            <a:chOff x="1825139" y="1057131"/>
            <a:chExt cx="850491" cy="1594295"/>
          </a:xfrm>
        </p:grpSpPr>
        <p:sp>
          <p:nvSpPr>
            <p:cNvPr id="42" name="41 Rectángulo redondeado"/>
            <p:cNvSpPr/>
            <p:nvPr/>
          </p:nvSpPr>
          <p:spPr>
            <a:xfrm>
              <a:off x="1846951" y="2010776"/>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43%</a:t>
              </a:r>
              <a:endParaRPr lang="es-ES" sz="1600" b="1" dirty="0">
                <a:solidFill>
                  <a:schemeClr val="tx1"/>
                </a:solidFill>
                <a:latin typeface="Arial Narrow" panose="020B0606020202030204" pitchFamily="34" charset="0"/>
              </a:endParaRP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83676" cy="276999"/>
            </a:xfrm>
            <a:prstGeom prst="rect">
              <a:avLst/>
            </a:prstGeom>
          </p:spPr>
          <p:txBody>
            <a:bodyPr wrap="none">
              <a:spAutoFit/>
            </a:bodyPr>
            <a:lstStyle/>
            <a:p>
              <a:r>
                <a:rPr lang="es-ES" sz="1200" b="1" dirty="0" smtClean="0">
                  <a:latin typeface="Arial Narrow" panose="020B0606020202030204" pitchFamily="34" charset="0"/>
                </a:rPr>
                <a:t>116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a:t>
                </a:r>
                <a:endParaRPr lang="es-ES" sz="1600" b="1" dirty="0">
                  <a:solidFill>
                    <a:schemeClr val="tx1"/>
                  </a:solidFill>
                  <a:latin typeface="Arial Narrow" panose="020B0606020202030204" pitchFamily="34" charset="0"/>
                </a:endParaRP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smtClean="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smtClean="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a:t>
                </a:r>
                <a:endParaRPr lang="es-ES" sz="1600" b="1" dirty="0">
                  <a:solidFill>
                    <a:schemeClr val="tx1"/>
                  </a:solidFill>
                  <a:latin typeface="Arial Narrow" panose="020B0606020202030204" pitchFamily="34" charset="0"/>
                </a:endParaRP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smtClean="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a:t>
                </a:r>
                <a:r>
                  <a:rPr lang="es-ES" sz="1200" b="1" dirty="0" smtClean="0">
                    <a:latin typeface="Arial Narrow" panose="020B0606020202030204" pitchFamily="34" charset="0"/>
                  </a:rPr>
                  <a:t>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7644" y="7082561"/>
            <a:ext cx="4950964"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Curso de vida de los casos notificados de hepatitis A. Periodo epidemiológico 11- 2020. </a:t>
            </a:r>
            <a:endParaRPr lang="es-ES" sz="1050" dirty="0">
              <a:latin typeface="Arial Narrow" panose="020B0606020202030204" pitchFamily="34" charset="0"/>
            </a:endParaRP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684183" y="2631204"/>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4330367" y="3245950"/>
            <a:ext cx="1720560" cy="877901"/>
            <a:chOff x="-36884" y="7072716"/>
            <a:chExt cx="1305446" cy="877901"/>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Área de ocurrencia</a:t>
              </a:r>
              <a:endParaRPr lang="es-ES" sz="1200" b="1" u="sng" dirty="0">
                <a:latin typeface="Arial Narrow" panose="020B0606020202030204" pitchFamily="34" charset="0"/>
              </a:endParaRP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Cabecera municipal</a:t>
              </a:r>
              <a:endParaRPr lang="es-ES" sz="1200" b="1" dirty="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96,66%</a:t>
              </a:r>
              <a:endParaRPr lang="es-ES" sz="1600" b="1" dirty="0">
                <a:solidFill>
                  <a:schemeClr val="tx1"/>
                </a:solidFill>
                <a:latin typeface="Arial Narrow" panose="020B0606020202030204" pitchFamily="34" charset="0"/>
              </a:endParaRPr>
            </a:p>
          </p:txBody>
        </p:sp>
        <p:sp>
          <p:nvSpPr>
            <p:cNvPr id="75" name="74 CuadroTexto"/>
            <p:cNvSpPr txBox="1"/>
            <p:nvPr/>
          </p:nvSpPr>
          <p:spPr>
            <a:xfrm>
              <a:off x="-36884"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261 casos</a:t>
              </a:r>
              <a:endParaRPr lang="es-ES" sz="1200" b="1" dirty="0">
                <a:latin typeface="Arial Narrow" panose="020B0606020202030204" pitchFamily="34" charset="0"/>
              </a:endParaRP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08961" y="2659779"/>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61477" y="2659779"/>
            <a:ext cx="3289711" cy="1056795"/>
            <a:chOff x="-23091" y="6623565"/>
            <a:chExt cx="2435308" cy="872767"/>
          </a:xfrm>
        </p:grpSpPr>
        <p:sp>
          <p:nvSpPr>
            <p:cNvPr id="89" name="88 CuadroTexto"/>
            <p:cNvSpPr txBox="1"/>
            <p:nvPr/>
          </p:nvSpPr>
          <p:spPr>
            <a:xfrm>
              <a:off x="-23091" y="7197925"/>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Afiliación al SGSS</a:t>
              </a:r>
              <a:endParaRPr lang="es-ES" sz="1200" b="1" u="sng" dirty="0">
                <a:latin typeface="Arial Narrow" panose="020B0606020202030204" pitchFamily="34" charset="0"/>
              </a:endParaRPr>
            </a:p>
          </p:txBody>
        </p:sp>
        <p:sp>
          <p:nvSpPr>
            <p:cNvPr id="90" name="89 Rectángulo redondeado"/>
            <p:cNvSpPr/>
            <p:nvPr/>
          </p:nvSpPr>
          <p:spPr>
            <a:xfrm>
              <a:off x="1062597" y="6623565"/>
              <a:ext cx="1349620" cy="87276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Régimen contributivo</a:t>
              </a:r>
              <a:endParaRPr lang="es-ES" sz="1600" b="1" dirty="0" smtClean="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74,81% - 202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smtClean="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20,37% </a:t>
              </a:r>
              <a:r>
                <a:rPr lang="es-ES" sz="1600" b="1" dirty="0">
                  <a:solidFill>
                    <a:schemeClr val="tx1"/>
                  </a:solidFill>
                  <a:latin typeface="Arial Narrow" panose="020B0606020202030204" pitchFamily="34" charset="0"/>
                </a:rPr>
                <a:t>- </a:t>
              </a:r>
              <a:r>
                <a:rPr lang="es-ES" sz="1600" b="1" dirty="0" smtClean="0">
                  <a:solidFill>
                    <a:schemeClr val="tx1"/>
                  </a:solidFill>
                  <a:latin typeface="Arial Narrow" panose="020B0606020202030204" pitchFamily="34" charset="0"/>
                </a:rPr>
                <a:t>55 casos</a:t>
              </a:r>
              <a:endParaRPr lang="es-ES" sz="1600" b="1" dirty="0">
                <a:solidFill>
                  <a:schemeClr val="tx1"/>
                </a:solidFill>
                <a:latin typeface="Arial Narrow" panose="020B0606020202030204" pitchFamily="34" charset="0"/>
              </a:endParaRP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0,37%</a:t>
              </a:r>
              <a:endParaRPr lang="es-ES" sz="1600" b="1" dirty="0">
                <a:solidFill>
                  <a:schemeClr val="tx1"/>
                </a:solidFill>
                <a:latin typeface="Arial Narrow" panose="020B0606020202030204" pitchFamily="34" charset="0"/>
              </a:endParaRP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smtClean="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smtClean="0">
                  <a:latin typeface="Arial Narrow" panose="020B0606020202030204" pitchFamily="34" charset="0"/>
                </a:rPr>
                <a:t>1 caso</a:t>
              </a:r>
              <a:endParaRPr lang="es-CO" sz="1200" dirty="0"/>
            </a:p>
          </p:txBody>
        </p:sp>
      </p:grpSp>
      <p:grpSp>
        <p:nvGrpSpPr>
          <p:cNvPr id="11" name="10 Grupo"/>
          <p:cNvGrpSpPr/>
          <p:nvPr/>
        </p:nvGrpSpPr>
        <p:grpSpPr>
          <a:xfrm>
            <a:off x="6355281" y="988099"/>
            <a:ext cx="776932" cy="1519436"/>
            <a:chOff x="3826683" y="2682487"/>
            <a:chExt cx="776932" cy="1519436"/>
          </a:xfrm>
        </p:grpSpPr>
        <p:grpSp>
          <p:nvGrpSpPr>
            <p:cNvPr id="2" name="1 Grupo"/>
            <p:cNvGrpSpPr/>
            <p:nvPr/>
          </p:nvGrpSpPr>
          <p:grpSpPr>
            <a:xfrm>
              <a:off x="3826683" y="3306763"/>
              <a:ext cx="776932" cy="895160"/>
              <a:chOff x="2507826" y="3203848"/>
              <a:chExt cx="776932"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0,37%</a:t>
                </a:r>
                <a:endParaRPr lang="es-ES" sz="1600" b="1" dirty="0">
                  <a:solidFill>
                    <a:schemeClr val="tx1"/>
                  </a:solidFill>
                  <a:latin typeface="Arial Narrow" panose="020B0606020202030204" pitchFamily="34" charset="0"/>
                </a:endParaRP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smtClean="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579005" cy="276999"/>
              </a:xfrm>
              <a:prstGeom prst="rect">
                <a:avLst/>
              </a:prstGeom>
            </p:spPr>
            <p:txBody>
              <a:bodyPr wrap="none">
                <a:spAutoFit/>
              </a:bodyPr>
              <a:lstStyle/>
              <a:p>
                <a:r>
                  <a:rPr lang="es-ES" sz="1200" b="1" dirty="0" smtClean="0">
                    <a:latin typeface="Arial Narrow" panose="020B0606020202030204" pitchFamily="34" charset="0"/>
                  </a:rPr>
                  <a:t>1 caso</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smtClean="0">
                    <a:latin typeface="Arial Narrow" panose="020B0606020202030204" pitchFamily="34" charset="0"/>
                  </a:rPr>
                  <a:t>Privado de la libertad</a:t>
                </a:r>
                <a:endParaRPr lang="es-ES" sz="1200" b="1" u="sng" dirty="0">
                  <a:latin typeface="Arial Narrow" panose="020B0606020202030204" pitchFamily="34" charset="0"/>
                </a:endParaRP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0,37%</a:t>
                </a:r>
                <a:endParaRPr lang="es-ES" sz="1600" b="1" dirty="0">
                  <a:solidFill>
                    <a:schemeClr val="tx1"/>
                  </a:solidFill>
                  <a:latin typeface="Arial Narrow" panose="020B0606020202030204" pitchFamily="34" charset="0"/>
                </a:endParaRP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 caso</a:t>
                </a:r>
                <a:endParaRPr lang="es-ES" sz="1200" b="1" dirty="0">
                  <a:latin typeface="Arial Narrow" panose="020B0606020202030204" pitchFamily="34" charset="0"/>
                </a:endParaRPr>
              </a:p>
            </p:txBody>
          </p:sp>
        </p:grpSp>
      </p:grpSp>
      <p:sp>
        <p:nvSpPr>
          <p:cNvPr id="98" name="97 Rectángulo"/>
          <p:cNvSpPr/>
          <p:nvPr/>
        </p:nvSpPr>
        <p:spPr>
          <a:xfrm>
            <a:off x="3286557" y="6614023"/>
            <a:ext cx="3833579"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inusual para hepatitis A. Periodo epidemiológico 11. 2020. </a:t>
            </a:r>
            <a:endParaRPr lang="es-ES" sz="1050" dirty="0">
              <a:latin typeface="Arial Narrow" panose="020B0606020202030204" pitchFamily="34" charset="0"/>
            </a:endParaRPr>
          </a:p>
        </p:txBody>
      </p:sp>
      <p:sp>
        <p:nvSpPr>
          <p:cNvPr id="69" name="68 Rectángulo"/>
          <p:cNvSpPr/>
          <p:nvPr/>
        </p:nvSpPr>
        <p:spPr>
          <a:xfrm>
            <a:off x="7644" y="8100392"/>
            <a:ext cx="7230095" cy="707886"/>
          </a:xfrm>
          <a:prstGeom prst="rect">
            <a:avLst/>
          </a:prstGeom>
        </p:spPr>
        <p:txBody>
          <a:bodyPr wrap="square">
            <a:spAutoFit/>
          </a:bodyPr>
          <a:lstStyle/>
          <a:p>
            <a:pPr algn="just"/>
            <a:r>
              <a:rPr lang="es-CO" sz="1000" dirty="0" smtClean="0">
                <a:latin typeface="Arial Narrow" panose="020B0606020202030204" pitchFamily="34" charset="0"/>
              </a:rPr>
              <a:t>La Hepatitis A se observa en el canal endémico en comportamiento epidémico e </a:t>
            </a:r>
            <a:r>
              <a:rPr lang="es-CO" sz="1000" dirty="0" err="1" smtClean="0">
                <a:latin typeface="Arial Narrow" panose="020B0606020202030204" pitchFamily="34" charset="0"/>
              </a:rPr>
              <a:t>hiperendémico</a:t>
            </a:r>
            <a:r>
              <a:rPr lang="es-CO" sz="1000" dirty="0" smtClean="0">
                <a:latin typeface="Arial Narrow" panose="020B0606020202030204" pitchFamily="34" charset="0"/>
              </a:rPr>
              <a:t> con un número de casos por encima de lo esperado en algunas semanas.  Durante este año se supera el número de casos de los dos últimos años durante las semanas epidemiológicas 1, 4, 5, 8, 12, 14, 31,39,40,41, 42.  Igualmente se evidencia una disminución del 34% en relación con el mismo periodo de año anterior, esto debido a la pandemia. Los cursos de vida de la juventud y la adultez con </a:t>
            </a:r>
            <a:r>
              <a:rPr lang="es-CO" sz="1000" smtClean="0">
                <a:latin typeface="Arial Narrow" panose="020B0606020202030204" pitchFamily="34" charset="0"/>
              </a:rPr>
              <a:t>el 85,2% </a:t>
            </a:r>
            <a:r>
              <a:rPr lang="es-CO" sz="1000" dirty="0" smtClean="0">
                <a:latin typeface="Arial Narrow" panose="020B0606020202030204" pitchFamily="34" charset="0"/>
              </a:rPr>
              <a:t>de los casos, una mayor frecuencia de casos en hombres.  </a:t>
            </a:r>
            <a:endParaRPr lang="es-CO" sz="1100" dirty="0">
              <a:latin typeface="Arial Narrow" panose="020B0606020202030204" pitchFamily="34" charset="0"/>
            </a:endParaRPr>
          </a:p>
        </p:txBody>
      </p:sp>
      <p:sp>
        <p:nvSpPr>
          <p:cNvPr id="80" name="79 Rectángulo"/>
          <p:cNvSpPr/>
          <p:nvPr/>
        </p:nvSpPr>
        <p:spPr>
          <a:xfrm>
            <a:off x="-50" y="749353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1" name="80 Grupo"/>
          <p:cNvGrpSpPr/>
          <p:nvPr/>
        </p:nvGrpSpPr>
        <p:grpSpPr>
          <a:xfrm>
            <a:off x="160381" y="7558421"/>
            <a:ext cx="3446504" cy="276999"/>
            <a:chOff x="2448322" y="33831"/>
            <a:chExt cx="3446504" cy="276999"/>
          </a:xfrm>
        </p:grpSpPr>
        <p:sp>
          <p:nvSpPr>
            <p:cNvPr id="82" name="81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3" name="82 Conector recto"/>
            <p:cNvCxnSpPr>
              <a:stCxn id="82"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a:t>
              </a:r>
              <a:r>
                <a:rPr lang="es-ES" sz="1200" b="1" dirty="0">
                  <a:latin typeface="Arial Narrow" panose="020B0606020202030204" pitchFamily="34" charset="0"/>
                </a:rPr>
                <a:t> </a:t>
              </a:r>
              <a:r>
                <a:rPr lang="es-ES" sz="1200" b="1" dirty="0" smtClean="0">
                  <a:latin typeface="Arial Narrow" panose="020B0606020202030204" pitchFamily="34" charset="0"/>
                </a:rPr>
                <a:t>técnicas</a:t>
              </a:r>
              <a:endParaRPr lang="es-ES" sz="1200" b="1" dirty="0">
                <a:latin typeface="Arial Narrow" panose="020B0606020202030204" pitchFamily="34" charset="0"/>
              </a:endParaRPr>
            </a:p>
          </p:txBody>
        </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smtClean="0">
                  <a:latin typeface="Arial Narrow" panose="020B0606020202030204" pitchFamily="34" charset="0"/>
                </a:rPr>
                <a:t>Etnia</a:t>
              </a:r>
              <a:endParaRPr lang="es-ES" sz="1400" b="1" dirty="0">
                <a:latin typeface="Arial Narrow" panose="020B0606020202030204" pitchFamily="34" charset="0"/>
              </a:endParaRP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Sexo</a:t>
              </a:r>
              <a:endParaRPr lang="es-ES" sz="1400" b="1" dirty="0">
                <a:latin typeface="Arial Narrow" panose="020B0606020202030204" pitchFamily="34" charset="0"/>
              </a:endParaRP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smtClean="0">
                  <a:latin typeface="Arial Narrow" panose="020B0606020202030204" pitchFamily="34" charset="0"/>
                </a:rPr>
                <a:t>Poblaciones especiales</a:t>
              </a:r>
              <a:endParaRPr lang="es-ES" sz="1400" b="1" dirty="0">
                <a:latin typeface="Arial Narrow" panose="020B0606020202030204" pitchFamily="34" charset="0"/>
              </a:endParaRPr>
            </a:p>
          </p:txBody>
        </p:sp>
      </p:grpSp>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1809" y="4761523"/>
            <a:ext cx="3759441" cy="18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51" y="4644008"/>
            <a:ext cx="319263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679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9810" y="850769"/>
            <a:ext cx="2309078" cy="276999"/>
          </a:xfrm>
          <a:prstGeom prst="rect">
            <a:avLst/>
          </a:prstGeom>
          <a:noFill/>
        </p:spPr>
        <p:txBody>
          <a:bodyPr wrap="square" rtlCol="0">
            <a:spAutoFit/>
          </a:bodyPr>
          <a:lstStyle/>
          <a:p>
            <a:pPr algn="ctr"/>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069624" y="2069420"/>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Canal endémico de </a:t>
            </a:r>
            <a:r>
              <a:rPr lang="es-CO" sz="1100" dirty="0" smtClean="0">
                <a:latin typeface="Arial Narrow" panose="020B0606020202030204" pitchFamily="34" charset="0"/>
              </a:rPr>
              <a:t>intento de suicidio</a:t>
            </a:r>
            <a:r>
              <a:rPr lang="es-ES" sz="1100" dirty="0" smtClean="0">
                <a:latin typeface="Arial Narrow" panose="020B0606020202030204" pitchFamily="34" charset="0"/>
              </a:rPr>
              <a:t>. Medellín, a Periodo epidemiológico 11  acumulado de 2020. </a:t>
            </a:r>
            <a:endParaRPr lang="es-ES" sz="1100" dirty="0">
              <a:latin typeface="Arial Narrow" panose="020B0606020202030204" pitchFamily="34" charset="0"/>
            </a:endParaRPr>
          </a:p>
        </p:txBody>
      </p:sp>
      <p:grpSp>
        <p:nvGrpSpPr>
          <p:cNvPr id="8" name="7 Grupo"/>
          <p:cNvGrpSpPr/>
          <p:nvPr/>
        </p:nvGrpSpPr>
        <p:grpSpPr>
          <a:xfrm>
            <a:off x="185295" y="429002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smtClean="0">
                  <a:latin typeface="Arial Narrow" panose="020B0606020202030204" pitchFamily="34" charset="0"/>
                </a:rPr>
                <a:t>1692</a:t>
              </a:r>
              <a:endParaRPr lang="es-ES" b="1" dirty="0">
                <a:latin typeface="Arial Narrow" panose="020B0606020202030204" pitchFamily="34" charset="0"/>
              </a:endParaRPr>
            </a:p>
          </p:txBody>
        </p:sp>
      </p:grpSp>
      <p:sp>
        <p:nvSpPr>
          <p:cNvPr id="9" name="8 CuadroTexto"/>
          <p:cNvSpPr txBox="1"/>
          <p:nvPr/>
        </p:nvSpPr>
        <p:spPr>
          <a:xfrm>
            <a:off x="16447" y="4866173"/>
            <a:ext cx="2119546" cy="830997"/>
          </a:xfrm>
          <a:prstGeom prst="rect">
            <a:avLst/>
          </a:prstGeom>
          <a:noFill/>
        </p:spPr>
        <p:txBody>
          <a:bodyPr wrap="square" rtlCol="0">
            <a:spAutoFit/>
          </a:bodyPr>
          <a:lstStyle/>
          <a:p>
            <a:pPr algn="ctr"/>
            <a:r>
              <a:rPr lang="es-ES" sz="1200" b="1" dirty="0" smtClean="0">
                <a:latin typeface="Arial Narrow" panose="020B0606020202030204" pitchFamily="34" charset="0"/>
              </a:rPr>
              <a:t>Variación porcentual </a:t>
            </a:r>
            <a:r>
              <a:rPr lang="es-ES" sz="1200" b="1" dirty="0">
                <a:latin typeface="Arial Narrow" panose="020B0606020202030204" pitchFamily="34" charset="0"/>
              </a:rPr>
              <a:t>con respecto al mismo periodo del año </a:t>
            </a:r>
            <a:r>
              <a:rPr lang="es-ES" sz="1200" b="1" dirty="0" smtClean="0">
                <a:latin typeface="Arial Narrow" panose="020B0606020202030204" pitchFamily="34" charset="0"/>
              </a:rPr>
              <a:t>anterior disminuyó en un 20,04%</a:t>
            </a:r>
            <a:endParaRPr lang="es-ES" sz="1200" b="1" dirty="0">
              <a:latin typeface="Arial Narrow" panose="020B0606020202030204" pitchFamily="34" charset="0"/>
            </a:endParaRPr>
          </a:p>
        </p:txBody>
      </p:sp>
      <p:sp>
        <p:nvSpPr>
          <p:cNvPr id="18" name="17 Rectángulo"/>
          <p:cNvSpPr/>
          <p:nvPr/>
        </p:nvSpPr>
        <p:spPr>
          <a:xfrm>
            <a:off x="2165735" y="4192796"/>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Comportamiento </a:t>
            </a:r>
            <a:r>
              <a:rPr lang="es-CO" sz="1100" dirty="0" smtClean="0">
                <a:latin typeface="Arial Narrow" panose="020B0606020202030204" pitchFamily="34" charset="0"/>
              </a:rPr>
              <a:t>del intento de suicidio</a:t>
            </a:r>
            <a:r>
              <a:rPr lang="es-ES" sz="1100" dirty="0" smtClean="0">
                <a:latin typeface="Arial Narrow" panose="020B0606020202030204" pitchFamily="34" charset="0"/>
              </a:rPr>
              <a:t>. Medellín, a Periodo epidemiológico 11   acumulado de 2017-2020. </a:t>
            </a:r>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9401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6067328"/>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16</a:t>
            </a:r>
            <a:endParaRPr lang="es-ES" sz="1050" b="1" dirty="0">
              <a:latin typeface="Arial Narrow" panose="020B0606020202030204" pitchFamily="34" charset="0"/>
            </a:endParaRPr>
          </a:p>
        </p:txBody>
      </p:sp>
      <p:sp>
        <p:nvSpPr>
          <p:cNvPr id="37" name="36 Título"/>
          <p:cNvSpPr>
            <a:spLocks noGrp="1"/>
          </p:cNvSpPr>
          <p:nvPr>
            <p:ph type="ctrTitle"/>
          </p:nvPr>
        </p:nvSpPr>
        <p:spPr>
          <a:xfrm>
            <a:off x="-29713" y="24402"/>
            <a:ext cx="2208885" cy="861774"/>
          </a:xfrm>
          <a:noFill/>
        </p:spPr>
        <p:txBody>
          <a:bodyPr wrap="square" rtlCol="0">
            <a:spAutoFit/>
          </a:bodyPr>
          <a:lstStyle/>
          <a:p>
            <a:r>
              <a:rPr lang="es-ES" sz="2500" b="1" dirty="0" smtClean="0">
                <a:solidFill>
                  <a:srgbClr val="C00000"/>
                </a:solidFill>
                <a:latin typeface="Arial Narrow" panose="020B0606020202030204" pitchFamily="34" charset="0"/>
                <a:ea typeface="+mn-ea"/>
                <a:cs typeface="+mn-cs"/>
              </a:rPr>
              <a:t>Intento de suicidio</a:t>
            </a:r>
            <a:endParaRPr lang="es-ES" sz="2500" b="1" dirty="0">
              <a:solidFill>
                <a:srgbClr val="C00000"/>
              </a:solidFill>
              <a:latin typeface="Arial Narrow" panose="020B0606020202030204" pitchFamily="34" charset="0"/>
              <a:ea typeface="+mn-ea"/>
              <a:cs typeface="+mn-cs"/>
            </a:endParaRPr>
          </a:p>
        </p:txBody>
      </p:sp>
      <p:sp>
        <p:nvSpPr>
          <p:cNvPr id="71" name="70 CuadroTexto"/>
          <p:cNvSpPr txBox="1"/>
          <p:nvPr/>
        </p:nvSpPr>
        <p:spPr>
          <a:xfrm>
            <a:off x="2160290" y="5149225"/>
            <a:ext cx="2487070" cy="430887"/>
          </a:xfrm>
          <a:prstGeom prst="rect">
            <a:avLst/>
          </a:prstGeom>
          <a:noFill/>
        </p:spPr>
        <p:txBody>
          <a:bodyPr wrap="square" rtlCol="0">
            <a:spAutoFit/>
          </a:bodyPr>
          <a:lstStyle/>
          <a:p>
            <a:pPr algn="ctr"/>
            <a:r>
              <a:rPr lang="es-CO" sz="1100" b="1" dirty="0" smtClean="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2631284" y="5601598"/>
            <a:ext cx="1329211" cy="338554"/>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61,46 * 100 mil</a:t>
            </a:r>
          </a:p>
        </p:txBody>
      </p:sp>
      <p:sp>
        <p:nvSpPr>
          <p:cNvPr id="70" name="69 Rectángulo"/>
          <p:cNvSpPr/>
          <p:nvPr/>
        </p:nvSpPr>
        <p:spPr>
          <a:xfrm>
            <a:off x="-15113" y="8767514"/>
            <a:ext cx="3615563" cy="353943"/>
          </a:xfrm>
          <a:prstGeom prst="rect">
            <a:avLst/>
          </a:prstGeom>
        </p:spPr>
        <p:txBody>
          <a:bodyPr wrap="square">
            <a:spAutoFit/>
          </a:bodyPr>
          <a:lstStyle/>
          <a:p>
            <a:r>
              <a:rPr lang="es-ES" sz="300" dirty="0" smtClean="0">
                <a:latin typeface="Arial Narrow" panose="020B0606020202030204" pitchFamily="34" charset="0"/>
              </a:rPr>
              <a:t>Fuente: SIVIGILA. Secretaria de Salud de Medellín.</a:t>
            </a:r>
          </a:p>
          <a:p>
            <a:r>
              <a:rPr lang="es-ES" sz="700" dirty="0" smtClean="0">
                <a:latin typeface="Arial Narrow" panose="020B0606020202030204" pitchFamily="34" charset="0"/>
              </a:rPr>
              <a:t>Figura. Mapa temático de proporción de casos para  intento de suicidio. Medellín, a Periodo epidemiológico 11 acumulado  de  2020. </a:t>
            </a:r>
            <a:endParaRPr lang="es-ES" sz="700" dirty="0">
              <a:latin typeface="Arial Narrow" panose="020B0606020202030204" pitchFamily="34" charset="0"/>
            </a:endParaRPr>
          </a:p>
        </p:txBody>
      </p:sp>
      <p:sp>
        <p:nvSpPr>
          <p:cNvPr id="33" name="32 CuadroTexto"/>
          <p:cNvSpPr txBox="1"/>
          <p:nvPr/>
        </p:nvSpPr>
        <p:spPr>
          <a:xfrm>
            <a:off x="4737430" y="5149225"/>
            <a:ext cx="2314792" cy="430887"/>
          </a:xfrm>
          <a:prstGeom prst="rect">
            <a:avLst/>
          </a:prstGeom>
          <a:noFill/>
        </p:spPr>
        <p:txBody>
          <a:bodyPr wrap="square" rtlCol="0">
            <a:spAutoFit/>
          </a:bodyPr>
          <a:lstStyle/>
          <a:p>
            <a:pPr algn="ctr"/>
            <a:r>
              <a:rPr lang="es-CO" sz="1100" b="1" dirty="0" smtClean="0">
                <a:latin typeface="Arial Narrow" panose="020B0606020202030204" pitchFamily="34" charset="0"/>
              </a:rPr>
              <a:t>Cobertura de visita de campo</a:t>
            </a:r>
          </a:p>
          <a:p>
            <a:pPr algn="ctr"/>
            <a:r>
              <a:rPr lang="es-CO" sz="1100" b="1" dirty="0" smtClean="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4881746" y="5601598"/>
            <a:ext cx="2136129" cy="338554"/>
          </a:xfrm>
          <a:prstGeom prst="rect">
            <a:avLst/>
          </a:prstGeom>
          <a:noFill/>
        </p:spPr>
        <p:txBody>
          <a:bodyPr wrap="square" rtlCol="0">
            <a:spAutoFit/>
          </a:bodyPr>
          <a:lstStyle/>
          <a:p>
            <a:pPr algn="ctr"/>
            <a:r>
              <a:rPr lang="es-ES" sz="1600" b="1" dirty="0" smtClean="0">
                <a:solidFill>
                  <a:srgbClr val="C00000"/>
                </a:solidFill>
                <a:latin typeface="Arial Narrow" panose="020B0606020202030204" pitchFamily="34" charset="0"/>
              </a:rPr>
              <a:t>63,3% (1692 casos)</a:t>
            </a:r>
          </a:p>
        </p:txBody>
      </p:sp>
      <p:sp>
        <p:nvSpPr>
          <p:cNvPr id="40" name="39 Rectángulo"/>
          <p:cNvSpPr/>
          <p:nvPr/>
        </p:nvSpPr>
        <p:spPr>
          <a:xfrm>
            <a:off x="2167153" y="4703270"/>
            <a:ext cx="5048493"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2241842" y="4729295"/>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38" name="37 Rectángulo"/>
          <p:cNvSpPr/>
          <p:nvPr/>
        </p:nvSpPr>
        <p:spPr>
          <a:xfrm>
            <a:off x="3701082" y="8790057"/>
            <a:ext cx="3615563" cy="353943"/>
          </a:xfrm>
          <a:prstGeom prst="rect">
            <a:avLst/>
          </a:prstGeom>
        </p:spPr>
        <p:txBody>
          <a:bodyPr wrap="square">
            <a:spAutoFit/>
          </a:bodyPr>
          <a:lstStyle/>
          <a:p>
            <a:r>
              <a:rPr lang="es-ES" sz="300" dirty="0" smtClean="0">
                <a:latin typeface="Arial Narrow" panose="020B0606020202030204" pitchFamily="34" charset="0"/>
              </a:rPr>
              <a:t>Fuente: SIVIGILA. Secretaria de Salud de Medellín.</a:t>
            </a:r>
          </a:p>
          <a:p>
            <a:r>
              <a:rPr lang="es-ES" sz="700" dirty="0" smtClean="0">
                <a:latin typeface="Arial Narrow" panose="020B0606020202030204" pitchFamily="34" charset="0"/>
              </a:rPr>
              <a:t>Figura. Mapa temático de densidad de casos por kilometro cuadrado para  intento de suicidio. Medellín, a Periodo epidemiológico 11 acumulado de 2020. </a:t>
            </a:r>
            <a:endParaRPr lang="es-ES" sz="700" dirty="0">
              <a:latin typeface="Arial Narrow" panose="020B0606020202030204" pitchFamily="34" charset="0"/>
            </a:endParaRPr>
          </a:p>
        </p:txBody>
      </p:sp>
      <p:pic>
        <p:nvPicPr>
          <p:cNvPr id="2" name="Imagen 1"/>
          <p:cNvPicPr>
            <a:picLocks noChangeAspect="1"/>
          </p:cNvPicPr>
          <p:nvPr/>
        </p:nvPicPr>
        <p:blipFill>
          <a:blip r:embed="rId5"/>
          <a:stretch>
            <a:fillRect/>
          </a:stretch>
        </p:blipFill>
        <p:spPr>
          <a:xfrm>
            <a:off x="16447" y="6471503"/>
            <a:ext cx="3584003" cy="2308772"/>
          </a:xfrm>
          <a:prstGeom prst="rect">
            <a:avLst/>
          </a:prstGeom>
        </p:spPr>
      </p:pic>
      <p:pic>
        <p:nvPicPr>
          <p:cNvPr id="17" name="Imagen 16"/>
          <p:cNvPicPr>
            <a:picLocks noChangeAspect="1"/>
          </p:cNvPicPr>
          <p:nvPr/>
        </p:nvPicPr>
        <p:blipFill>
          <a:blip r:embed="rId6"/>
          <a:stretch>
            <a:fillRect/>
          </a:stretch>
        </p:blipFill>
        <p:spPr>
          <a:xfrm>
            <a:off x="3701082" y="6471502"/>
            <a:ext cx="3499816" cy="2255437"/>
          </a:xfrm>
          <a:prstGeom prst="rect">
            <a:avLst/>
          </a:prstGeom>
        </p:spPr>
      </p:pic>
      <p:graphicFrame>
        <p:nvGraphicFramePr>
          <p:cNvPr id="39" name="Gráfico 38">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3109417165"/>
              </p:ext>
            </p:extLst>
          </p:nvPr>
        </p:nvGraphicFramePr>
        <p:xfrm>
          <a:off x="2064792" y="295791"/>
          <a:ext cx="5046954" cy="192675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3 Gráfico"/>
          <p:cNvGraphicFramePr>
            <a:graphicFrameLocks/>
          </p:cNvGraphicFramePr>
          <p:nvPr>
            <p:extLst>
              <p:ext uri="{D42A27DB-BD31-4B8C-83A1-F6EECF244321}">
                <p14:modId xmlns:p14="http://schemas.microsoft.com/office/powerpoint/2010/main" val="703186212"/>
              </p:ext>
            </p:extLst>
          </p:nvPr>
        </p:nvGraphicFramePr>
        <p:xfrm>
          <a:off x="1996983" y="2434052"/>
          <a:ext cx="5144644" cy="176516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7561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4"/>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7123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sp>
        <p:nvSpPr>
          <p:cNvPr id="60" name="59 Rectángulo"/>
          <p:cNvSpPr/>
          <p:nvPr/>
        </p:nvSpPr>
        <p:spPr>
          <a:xfrm>
            <a:off x="0" y="3131840"/>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3203848"/>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smtClean="0">
                  <a:latin typeface="Arial Narrow" panose="020B0606020202030204" pitchFamily="34" charset="0"/>
                </a:rPr>
                <a:t>Variables especificas del comportamiento del evento  y curso de vida</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17</a:t>
            </a:r>
            <a:endParaRPr lang="es-ES" sz="1050" b="1" dirty="0">
              <a:latin typeface="Arial Narrow" panose="020B0606020202030204" pitchFamily="34" charset="0"/>
            </a:endParaRPr>
          </a:p>
        </p:txBody>
      </p:sp>
      <p:grpSp>
        <p:nvGrpSpPr>
          <p:cNvPr id="6" name="5 Grupo"/>
          <p:cNvGrpSpPr/>
          <p:nvPr/>
        </p:nvGrpSpPr>
        <p:grpSpPr>
          <a:xfrm>
            <a:off x="155575" y="762724"/>
            <a:ext cx="841843" cy="1132310"/>
            <a:chOff x="1030415" y="748098"/>
            <a:chExt cx="841843" cy="1132310"/>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37,06%</a:t>
              </a:r>
              <a:endParaRPr lang="es-ES" sz="1600" b="1" dirty="0">
                <a:solidFill>
                  <a:schemeClr val="tx1"/>
                </a:solidFill>
                <a:latin typeface="Arial Narrow" panose="020B0606020202030204" pitchFamily="34" charset="0"/>
              </a:endParaRP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0" name="9 Grupo"/>
          <p:cNvGrpSpPr/>
          <p:nvPr/>
        </p:nvGrpSpPr>
        <p:grpSpPr>
          <a:xfrm>
            <a:off x="1050530" y="792456"/>
            <a:ext cx="827642" cy="1091720"/>
            <a:chOff x="1825139" y="815810"/>
            <a:chExt cx="827642" cy="1091720"/>
          </a:xfrm>
        </p:grpSpPr>
        <p:sp>
          <p:nvSpPr>
            <p:cNvPr id="42" name="41 Rectángulo redondeado"/>
            <p:cNvSpPr/>
            <p:nvPr/>
          </p:nvSpPr>
          <p:spPr>
            <a:xfrm>
              <a:off x="1846950" y="1547490"/>
              <a:ext cx="805831"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62,94%</a:t>
              </a:r>
              <a:endParaRPr lang="es-ES" sz="1600" b="1" dirty="0">
                <a:solidFill>
                  <a:schemeClr val="tx1"/>
                </a:solidFill>
                <a:latin typeface="Arial Narrow" panose="020B0606020202030204" pitchFamily="34" charset="0"/>
              </a:endParaRPr>
            </a:p>
          </p:txBody>
        </p:sp>
        <p:sp>
          <p:nvSpPr>
            <p:cNvPr id="32" name="31 Rectángulo"/>
            <p:cNvSpPr/>
            <p:nvPr/>
          </p:nvSpPr>
          <p:spPr>
            <a:xfrm>
              <a:off x="1825139" y="1274190"/>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2159538" y="796520"/>
            <a:ext cx="1152880" cy="1113356"/>
            <a:chOff x="2107178" y="815810"/>
            <a:chExt cx="1152880" cy="1113356"/>
          </a:xfrm>
        </p:grpSpPr>
        <p:grpSp>
          <p:nvGrpSpPr>
            <p:cNvPr id="50" name="49 Grupo"/>
            <p:cNvGrpSpPr/>
            <p:nvPr/>
          </p:nvGrpSpPr>
          <p:grpSpPr>
            <a:xfrm>
              <a:off x="2107178" y="1317818"/>
              <a:ext cx="1152880" cy="611348"/>
              <a:chOff x="3744466" y="1301912"/>
              <a:chExt cx="1152880" cy="611348"/>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0,30%</a:t>
                </a:r>
                <a:endParaRPr lang="es-ES" sz="1600" b="1" dirty="0">
                  <a:solidFill>
                    <a:schemeClr val="tx1"/>
                  </a:solidFill>
                  <a:latin typeface="Arial Narrow" panose="020B0606020202030204" pitchFamily="34" charset="0"/>
                </a:endParaRP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smtClean="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10 Grupo"/>
          <p:cNvGrpSpPr/>
          <p:nvPr/>
        </p:nvGrpSpPr>
        <p:grpSpPr>
          <a:xfrm>
            <a:off x="3240410" y="815810"/>
            <a:ext cx="740068" cy="1110282"/>
            <a:chOff x="3580462" y="815810"/>
            <a:chExt cx="740068" cy="1110282"/>
          </a:xfrm>
        </p:grpSpPr>
        <p:grpSp>
          <p:nvGrpSpPr>
            <p:cNvPr id="8" name="7 Grupo"/>
            <p:cNvGrpSpPr/>
            <p:nvPr/>
          </p:nvGrpSpPr>
          <p:grpSpPr>
            <a:xfrm>
              <a:off x="3580462" y="1288342"/>
              <a:ext cx="740068" cy="637750"/>
              <a:chOff x="5245046" y="1274868"/>
              <a:chExt cx="740068" cy="637750"/>
            </a:xfrm>
          </p:grpSpPr>
          <p:sp>
            <p:nvSpPr>
              <p:cNvPr id="44"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0,12%</a:t>
                </a:r>
                <a:endParaRPr lang="es-ES" sz="1600" b="1" dirty="0">
                  <a:solidFill>
                    <a:schemeClr val="tx1"/>
                  </a:solidFill>
                  <a:latin typeface="Arial Narrow" panose="020B0606020202030204" pitchFamily="34" charset="0"/>
                </a:endParaRP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smtClean="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3766705" y="5148064"/>
            <a:ext cx="3507593"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Curso de vida de los casos notificados de intento de suicidio. Periodo epidemiológico 11. 2020. </a:t>
            </a:r>
            <a:endParaRPr lang="es-ES" sz="1050" dirty="0">
              <a:latin typeface="Arial Narrow" panose="020B0606020202030204" pitchFamily="34" charset="0"/>
            </a:endParaRP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1976020"/>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4328929" y="2409911"/>
            <a:ext cx="1690560" cy="650645"/>
            <a:chOff x="-14122" y="7072716"/>
            <a:chExt cx="1282684" cy="650645"/>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Área de ocurrencia</a:t>
              </a:r>
              <a:endParaRPr lang="es-ES" sz="1200" b="1" u="sng" dirty="0">
                <a:latin typeface="Arial Narrow" panose="020B0606020202030204" pitchFamily="34" charset="0"/>
              </a:endParaRP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Cabecera municipal</a:t>
              </a:r>
              <a:endParaRPr lang="es-ES" sz="1200" b="1" dirty="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96,75%</a:t>
              </a:r>
              <a:endParaRPr lang="es-ES" sz="1600" b="1" dirty="0">
                <a:solidFill>
                  <a:schemeClr val="tx1"/>
                </a:solidFill>
                <a:latin typeface="Arial Narrow" panose="020B0606020202030204" pitchFamily="34" charset="0"/>
              </a:endParaRP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1884408"/>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860321" y="2293095"/>
            <a:ext cx="2085191" cy="883457"/>
            <a:chOff x="-349234" y="7094456"/>
            <a:chExt cx="1582104" cy="883457"/>
          </a:xfrm>
        </p:grpSpPr>
        <p:sp>
          <p:nvSpPr>
            <p:cNvPr id="89" name="88 CuadroTexto"/>
            <p:cNvSpPr txBox="1"/>
            <p:nvPr/>
          </p:nvSpPr>
          <p:spPr>
            <a:xfrm>
              <a:off x="-177712" y="709445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Afiliación al SGSS</a:t>
              </a:r>
              <a:endParaRPr lang="es-ES" sz="1200" b="1" u="sng" dirty="0">
                <a:latin typeface="Arial Narrow" panose="020B0606020202030204" pitchFamily="34" charset="0"/>
              </a:endParaRPr>
            </a:p>
          </p:txBody>
        </p:sp>
        <p:sp>
          <p:nvSpPr>
            <p:cNvPr id="90" name="89 Rectángulo redondeado"/>
            <p:cNvSpPr/>
            <p:nvPr/>
          </p:nvSpPr>
          <p:spPr>
            <a:xfrm>
              <a:off x="-349234" y="7363320"/>
              <a:ext cx="1582104"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smtClean="0">
                  <a:solidFill>
                    <a:schemeClr val="tx1"/>
                  </a:solidFill>
                  <a:latin typeface="Arial Narrow" panose="020B0606020202030204" pitchFamily="34" charset="0"/>
                </a:rPr>
                <a:t>Régimen contributivo: </a:t>
              </a:r>
              <a:r>
                <a:rPr lang="es-ES" sz="1100" b="1" dirty="0" smtClean="0">
                  <a:solidFill>
                    <a:schemeClr val="tx1"/>
                  </a:solidFill>
                  <a:latin typeface="Arial Narrow" panose="020B0606020202030204" pitchFamily="34" charset="0"/>
                </a:rPr>
                <a:t>64,60%</a:t>
              </a:r>
            </a:p>
            <a:p>
              <a:pPr algn="ctr"/>
              <a:r>
                <a:rPr lang="es-ES" sz="1050" b="1" dirty="0">
                  <a:solidFill>
                    <a:schemeClr val="tx1"/>
                  </a:solidFill>
                  <a:latin typeface="Arial Narrow" panose="020B0606020202030204" pitchFamily="34" charset="0"/>
                </a:rPr>
                <a:t>Régimen subsidiado: </a:t>
              </a:r>
              <a:r>
                <a:rPr lang="es-ES" sz="1050" b="1" dirty="0" smtClean="0">
                  <a:solidFill>
                    <a:schemeClr val="tx1"/>
                  </a:solidFill>
                  <a:latin typeface="Arial Narrow" panose="020B0606020202030204" pitchFamily="34" charset="0"/>
                </a:rPr>
                <a:t>27,60%</a:t>
              </a:r>
              <a:endParaRPr lang="es-ES" sz="1050" b="1" dirty="0">
                <a:solidFill>
                  <a:schemeClr val="tx1"/>
                </a:solidFill>
                <a:latin typeface="Arial Narrow" panose="020B0606020202030204" pitchFamily="34" charset="0"/>
              </a:endParaRPr>
            </a:p>
          </p:txBody>
        </p:sp>
        <p:sp>
          <p:nvSpPr>
            <p:cNvPr id="91" name="90 CuadroTexto"/>
            <p:cNvSpPr txBox="1"/>
            <p:nvPr/>
          </p:nvSpPr>
          <p:spPr>
            <a:xfrm>
              <a:off x="-36884" y="7700914"/>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92" name="91 Grupo"/>
          <p:cNvGrpSpPr/>
          <p:nvPr/>
        </p:nvGrpSpPr>
        <p:grpSpPr>
          <a:xfrm>
            <a:off x="5275360" y="847833"/>
            <a:ext cx="874090" cy="1056602"/>
            <a:chOff x="2507826" y="2775558"/>
            <a:chExt cx="874090" cy="1056602"/>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0,35%</a:t>
              </a:r>
              <a:endParaRPr lang="es-ES" sz="1600" b="1" dirty="0">
                <a:solidFill>
                  <a:schemeClr val="tx1"/>
                </a:solidFill>
                <a:latin typeface="Arial Narrow" panose="020B0606020202030204" pitchFamily="34" charset="0"/>
              </a:endParaRP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smtClean="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grpSp>
      <p:grpSp>
        <p:nvGrpSpPr>
          <p:cNvPr id="15" name="14 Grupo"/>
          <p:cNvGrpSpPr/>
          <p:nvPr/>
        </p:nvGrpSpPr>
        <p:grpSpPr>
          <a:xfrm>
            <a:off x="4320530" y="795028"/>
            <a:ext cx="874090" cy="1127234"/>
            <a:chOff x="4542245" y="835972"/>
            <a:chExt cx="874090" cy="1127234"/>
          </a:xfrm>
        </p:grpSpPr>
        <p:grpSp>
          <p:nvGrpSpPr>
            <p:cNvPr id="2" name="1 Grupo"/>
            <p:cNvGrpSpPr/>
            <p:nvPr/>
          </p:nvGrpSpPr>
          <p:grpSpPr>
            <a:xfrm>
              <a:off x="4542245" y="1334894"/>
              <a:ext cx="874090" cy="628312"/>
              <a:chOff x="2507826" y="3203848"/>
              <a:chExt cx="874090" cy="628312"/>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0,71%</a:t>
                </a:r>
                <a:endParaRPr lang="es-ES" sz="1600" b="1" dirty="0">
                  <a:solidFill>
                    <a:schemeClr val="tx1"/>
                  </a:solidFill>
                  <a:latin typeface="Arial Narrow" panose="020B0606020202030204" pitchFamily="34" charset="0"/>
                </a:endParaRP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smtClean="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15 Grupo"/>
          <p:cNvGrpSpPr/>
          <p:nvPr/>
        </p:nvGrpSpPr>
        <p:grpSpPr>
          <a:xfrm>
            <a:off x="6025194" y="691662"/>
            <a:ext cx="1290798" cy="1202122"/>
            <a:chOff x="9455421" y="903990"/>
            <a:chExt cx="1290798" cy="1202122"/>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9455421" y="1311975"/>
              <a:ext cx="1290798" cy="794137"/>
              <a:chOff x="-344103" y="6929224"/>
              <a:chExt cx="1508162" cy="794137"/>
            </a:xfrm>
          </p:grpSpPr>
          <p:sp>
            <p:nvSpPr>
              <p:cNvPr id="77"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smtClean="0">
                    <a:latin typeface="Arial Narrow" panose="020B0606020202030204" pitchFamily="34" charset="0"/>
                  </a:rPr>
                  <a:t>Privado de la libertad</a:t>
                </a:r>
                <a:endParaRPr lang="es-ES" sz="1200" b="1" u="sng" dirty="0">
                  <a:latin typeface="Arial Narrow" panose="020B0606020202030204" pitchFamily="34" charset="0"/>
                </a:endParaRPr>
              </a:p>
            </p:txBody>
          </p:sp>
          <p:sp>
            <p:nvSpPr>
              <p:cNvPr id="78"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0,71%</a:t>
                </a:r>
                <a:endParaRPr lang="es-ES" sz="1600" b="1" dirty="0">
                  <a:solidFill>
                    <a:schemeClr val="tx1"/>
                  </a:solidFill>
                  <a:latin typeface="Arial Narrow" panose="020B0606020202030204" pitchFamily="34" charset="0"/>
                </a:endParaRPr>
              </a:p>
            </p:txBody>
          </p:sp>
        </p:grpSp>
      </p:grpSp>
      <p:grpSp>
        <p:nvGrpSpPr>
          <p:cNvPr id="80" name="79 Grupo"/>
          <p:cNvGrpSpPr/>
          <p:nvPr/>
        </p:nvGrpSpPr>
        <p:grpSpPr>
          <a:xfrm>
            <a:off x="94748" y="3709570"/>
            <a:ext cx="3599812" cy="1558333"/>
            <a:chOff x="201462" y="-3092190"/>
            <a:chExt cx="5615467" cy="2421116"/>
          </a:xfrm>
        </p:grpSpPr>
        <p:pic>
          <p:nvPicPr>
            <p:cNvPr id="8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chemeClr val="tx1"/>
                  </a:solidFill>
                  <a:latin typeface="Arial Narrow" panose="020B0606020202030204" pitchFamily="34" charset="0"/>
                </a:rPr>
                <a:t>75,41%</a:t>
              </a:r>
              <a:endParaRPr lang="es-CO" sz="1600" b="1" dirty="0">
                <a:solidFill>
                  <a:schemeClr val="tx1"/>
                </a:solidFill>
                <a:latin typeface="Arial Narrow" panose="020B0606020202030204" pitchFamily="34" charset="0"/>
              </a:endParaRP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586725" y="-2845458"/>
              <a:ext cx="1230204"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chemeClr val="tx1"/>
                  </a:solidFill>
                  <a:latin typeface="Arial Narrow" panose="020B0606020202030204" pitchFamily="34" charset="0"/>
                </a:rPr>
                <a:t>16,31%</a:t>
              </a:r>
              <a:endParaRPr lang="es-CO" sz="1600" b="1" dirty="0">
                <a:solidFill>
                  <a:schemeClr val="tx1"/>
                </a:solidFill>
                <a:latin typeface="Arial Narrow" panose="020B0606020202030204" pitchFamily="34" charset="0"/>
              </a:endParaRP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0" y="-1566661"/>
              <a:ext cx="1149292"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chemeClr val="tx1"/>
                  </a:solidFill>
                  <a:latin typeface="Arial Narrow" panose="020B0606020202030204" pitchFamily="34" charset="0"/>
                </a:rPr>
                <a:t>5,32%</a:t>
              </a:r>
              <a:endParaRPr lang="es-CO" sz="1600" b="1" dirty="0">
                <a:solidFill>
                  <a:schemeClr val="tx1"/>
                </a:solidFill>
                <a:latin typeface="Arial Narrow" panose="020B0606020202030204" pitchFamily="34" charset="0"/>
              </a:endParaRP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chemeClr val="tx1"/>
                  </a:solidFill>
                  <a:latin typeface="Arial Narrow" panose="020B0606020202030204" pitchFamily="34" charset="0"/>
                </a:rPr>
                <a:t>5,56%</a:t>
              </a:r>
              <a:endParaRPr lang="es-CO" sz="1600" b="1" dirty="0">
                <a:solidFill>
                  <a:schemeClr val="tx1"/>
                </a:solidFill>
                <a:latin typeface="Arial Narrow" panose="020B0606020202030204" pitchFamily="34" charset="0"/>
              </a:endParaRPr>
            </a:p>
          </p:txBody>
        </p:sp>
      </p:grpSp>
      <p:sp>
        <p:nvSpPr>
          <p:cNvPr id="113" name="112 CuadroTexto"/>
          <p:cNvSpPr txBox="1"/>
          <p:nvPr/>
        </p:nvSpPr>
        <p:spPr>
          <a:xfrm>
            <a:off x="683545" y="4205136"/>
            <a:ext cx="1620605" cy="276999"/>
          </a:xfrm>
          <a:prstGeom prst="rect">
            <a:avLst/>
          </a:prstGeom>
          <a:noFill/>
        </p:spPr>
        <p:txBody>
          <a:bodyPr wrap="square" rtlCol="0">
            <a:spAutoFit/>
          </a:bodyPr>
          <a:lstStyle/>
          <a:p>
            <a:pPr algn="ctr"/>
            <a:r>
              <a:rPr lang="es-ES" sz="1200" b="1" dirty="0" smtClean="0">
                <a:latin typeface="Arial Narrow" panose="020B0606020202030204" pitchFamily="34" charset="0"/>
              </a:rPr>
              <a:t>1276  casos</a:t>
            </a:r>
            <a:endParaRPr lang="es-ES" sz="1200" b="1" dirty="0">
              <a:latin typeface="Arial Narrow" panose="020B0606020202030204" pitchFamily="34" charset="0"/>
            </a:endParaRPr>
          </a:p>
        </p:txBody>
      </p:sp>
      <p:sp>
        <p:nvSpPr>
          <p:cNvPr id="114" name="113 CuadroTexto"/>
          <p:cNvSpPr txBox="1"/>
          <p:nvPr/>
        </p:nvSpPr>
        <p:spPr>
          <a:xfrm>
            <a:off x="2432975" y="4209246"/>
            <a:ext cx="1620605" cy="276999"/>
          </a:xfrm>
          <a:prstGeom prst="rect">
            <a:avLst/>
          </a:prstGeom>
          <a:noFill/>
        </p:spPr>
        <p:txBody>
          <a:bodyPr wrap="square" rtlCol="0">
            <a:spAutoFit/>
          </a:bodyPr>
          <a:lstStyle/>
          <a:p>
            <a:pPr algn="ctr"/>
            <a:r>
              <a:rPr lang="es-ES" sz="1200" b="1" dirty="0" smtClean="0">
                <a:latin typeface="Arial Narrow" panose="020B0606020202030204" pitchFamily="34" charset="0"/>
              </a:rPr>
              <a:t>276 casos</a:t>
            </a:r>
            <a:endParaRPr lang="es-ES" sz="1200" b="1" dirty="0">
              <a:latin typeface="Arial Narrow" panose="020B0606020202030204" pitchFamily="34" charset="0"/>
            </a:endParaRPr>
          </a:p>
        </p:txBody>
      </p:sp>
      <p:sp>
        <p:nvSpPr>
          <p:cNvPr id="115" name="114 CuadroTexto"/>
          <p:cNvSpPr txBox="1"/>
          <p:nvPr/>
        </p:nvSpPr>
        <p:spPr>
          <a:xfrm>
            <a:off x="658644" y="5062206"/>
            <a:ext cx="1620605" cy="276999"/>
          </a:xfrm>
          <a:prstGeom prst="rect">
            <a:avLst/>
          </a:prstGeom>
          <a:noFill/>
        </p:spPr>
        <p:txBody>
          <a:bodyPr wrap="square" rtlCol="0">
            <a:spAutoFit/>
          </a:bodyPr>
          <a:lstStyle/>
          <a:p>
            <a:pPr algn="ctr"/>
            <a:r>
              <a:rPr lang="es-ES" sz="1200" b="1" dirty="0" smtClean="0">
                <a:latin typeface="Arial Narrow" panose="020B0606020202030204" pitchFamily="34" charset="0"/>
              </a:rPr>
              <a:t>90 casos</a:t>
            </a:r>
            <a:endParaRPr lang="es-ES" sz="1200" b="1" dirty="0">
              <a:latin typeface="Arial Narrow" panose="020B0606020202030204" pitchFamily="34" charset="0"/>
            </a:endParaRPr>
          </a:p>
        </p:txBody>
      </p:sp>
      <p:sp>
        <p:nvSpPr>
          <p:cNvPr id="116" name="115 CuadroTexto"/>
          <p:cNvSpPr txBox="1"/>
          <p:nvPr/>
        </p:nvSpPr>
        <p:spPr>
          <a:xfrm>
            <a:off x="2520330" y="5048810"/>
            <a:ext cx="1620605" cy="276999"/>
          </a:xfrm>
          <a:prstGeom prst="rect">
            <a:avLst/>
          </a:prstGeom>
          <a:noFill/>
        </p:spPr>
        <p:txBody>
          <a:bodyPr wrap="square" rtlCol="0">
            <a:spAutoFit/>
          </a:bodyPr>
          <a:lstStyle/>
          <a:p>
            <a:pPr algn="ctr"/>
            <a:r>
              <a:rPr lang="es-ES" sz="1200" b="1" dirty="0" smtClean="0">
                <a:latin typeface="Arial Narrow" panose="020B0606020202030204" pitchFamily="34" charset="0"/>
              </a:rPr>
              <a:t>94 casos</a:t>
            </a:r>
            <a:endParaRPr lang="es-ES" sz="1200" b="1" dirty="0">
              <a:latin typeface="Arial Narrow" panose="020B0606020202030204" pitchFamily="34" charset="0"/>
            </a:endParaRPr>
          </a:p>
        </p:txBody>
      </p:sp>
      <p:sp>
        <p:nvSpPr>
          <p:cNvPr id="117" name="116 Rectángulo"/>
          <p:cNvSpPr/>
          <p:nvPr/>
        </p:nvSpPr>
        <p:spPr>
          <a:xfrm>
            <a:off x="97557" y="7191290"/>
            <a:ext cx="3507593" cy="492443"/>
          </a:xfrm>
          <a:prstGeom prst="rect">
            <a:avLst/>
          </a:prstGeom>
        </p:spPr>
        <p:txBody>
          <a:bodyPr wrap="square">
            <a:spAutoFit/>
          </a:bodyPr>
          <a:lstStyle/>
          <a:p>
            <a:r>
              <a:rPr lang="es-ES" sz="5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Factores desencadenantes de intento de suicidio. Periodo epidemiológico 11 2020. </a:t>
            </a:r>
            <a:endParaRPr lang="es-ES" sz="1050" dirty="0">
              <a:latin typeface="Arial Narrow" panose="020B0606020202030204" pitchFamily="34" charset="0"/>
            </a:endParaRPr>
          </a:p>
        </p:txBody>
      </p:sp>
      <p:sp>
        <p:nvSpPr>
          <p:cNvPr id="118" name="117 Rectángulo"/>
          <p:cNvSpPr/>
          <p:nvPr/>
        </p:nvSpPr>
        <p:spPr>
          <a:xfrm>
            <a:off x="4008331" y="7190862"/>
            <a:ext cx="3124374"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Factores de riesgo de intento de suicidio. Periodo epidemiológico 11. 2020. </a:t>
            </a:r>
            <a:endParaRPr lang="es-ES" sz="1050" dirty="0">
              <a:latin typeface="Arial Narrow" panose="020B0606020202030204" pitchFamily="34" charset="0"/>
            </a:endParaRPr>
          </a:p>
        </p:txBody>
      </p:sp>
      <p:sp>
        <p:nvSpPr>
          <p:cNvPr id="85" name="84 Rectángulo"/>
          <p:cNvSpPr/>
          <p:nvPr/>
        </p:nvSpPr>
        <p:spPr>
          <a:xfrm>
            <a:off x="-27139" y="7924844"/>
            <a:ext cx="7135004" cy="369332"/>
          </a:xfrm>
          <a:prstGeom prst="rect">
            <a:avLst/>
          </a:prstGeom>
        </p:spPr>
        <p:txBody>
          <a:bodyPr wrap="square">
            <a:spAutoFit/>
          </a:bodyPr>
          <a:lstStyle/>
          <a:p>
            <a:pPr algn="just"/>
            <a:r>
              <a:rPr lang="es-CO" dirty="0" smtClean="0">
                <a:solidFill>
                  <a:srgbClr val="FF0000"/>
                </a:solidFill>
                <a:latin typeface="Arial Narrow" panose="020B0606020202030204" pitchFamily="34" charset="0"/>
              </a:rPr>
              <a:t>Consideraciones a hacer por Fernando Montes</a:t>
            </a:r>
            <a:endParaRPr lang="es-ES" dirty="0">
              <a:solidFill>
                <a:srgbClr val="FF0000"/>
              </a:solidFill>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010078" y="3802298"/>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07293" y="5245476"/>
            <a:ext cx="3507593" cy="415498"/>
          </a:xfrm>
          <a:prstGeom prst="rect">
            <a:avLst/>
          </a:prstGeom>
        </p:spPr>
        <p:txBody>
          <a:bodyPr wrap="square">
            <a:spAutoFit/>
          </a:bodyPr>
          <a:lstStyle/>
          <a:p>
            <a:pPr algn="just"/>
            <a:r>
              <a:rPr lang="es-ES" sz="1050" dirty="0" smtClean="0">
                <a:latin typeface="Arial Narrow" panose="020B0606020202030204" pitchFamily="34" charset="0"/>
              </a:rPr>
              <a:t>Figura. Mecanismo de intento de suicidio. Periodo epidemiológico 11.  2020. </a:t>
            </a:r>
            <a:endParaRPr lang="es-ES" sz="1050" dirty="0">
              <a:latin typeface="Arial Narrow" panose="020B0606020202030204" pitchFamily="34" charset="0"/>
            </a:endParaRPr>
          </a:p>
        </p:txBody>
      </p:sp>
      <p:grpSp>
        <p:nvGrpSpPr>
          <p:cNvPr id="97" name="96 Grupo"/>
          <p:cNvGrpSpPr/>
          <p:nvPr/>
        </p:nvGrpSpPr>
        <p:grpSpPr>
          <a:xfrm>
            <a:off x="2205963" y="410992"/>
            <a:ext cx="1847617" cy="436841"/>
            <a:chOff x="3060727" y="484500"/>
            <a:chExt cx="2369636" cy="436841"/>
          </a:xfrm>
        </p:grpSpPr>
        <p:sp>
          <p:nvSpPr>
            <p:cNvPr id="120"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1" name="120 CuadroTexto"/>
            <p:cNvSpPr txBox="1"/>
            <p:nvPr/>
          </p:nvSpPr>
          <p:spPr>
            <a:xfrm>
              <a:off x="3600450" y="484500"/>
              <a:ext cx="1477125" cy="307777"/>
            </a:xfrm>
            <a:prstGeom prst="rect">
              <a:avLst/>
            </a:prstGeom>
            <a:noFill/>
          </p:spPr>
          <p:txBody>
            <a:bodyPr wrap="square" rtlCol="0">
              <a:spAutoFit/>
            </a:bodyPr>
            <a:lstStyle/>
            <a:p>
              <a:pPr algn="ctr"/>
              <a:r>
                <a:rPr lang="es-ES" sz="1400" b="1" dirty="0" smtClean="0">
                  <a:latin typeface="Arial Narrow" panose="020B0606020202030204" pitchFamily="34" charset="0"/>
                </a:rPr>
                <a:t>Etnia</a:t>
              </a:r>
              <a:endParaRPr lang="es-ES" sz="1400" b="1" dirty="0">
                <a:latin typeface="Arial Narrow" panose="020B0606020202030204" pitchFamily="34" charset="0"/>
              </a:endParaRPr>
            </a:p>
          </p:txBody>
        </p:sp>
      </p:grpSp>
      <p:grpSp>
        <p:nvGrpSpPr>
          <p:cNvPr id="122" name="121 Grupo"/>
          <p:cNvGrpSpPr/>
          <p:nvPr/>
        </p:nvGrpSpPr>
        <p:grpSpPr>
          <a:xfrm>
            <a:off x="54374" y="399130"/>
            <a:ext cx="1852274" cy="436841"/>
            <a:chOff x="3054754" y="484500"/>
            <a:chExt cx="2375609" cy="436841"/>
          </a:xfrm>
        </p:grpSpPr>
        <p:sp>
          <p:nvSpPr>
            <p:cNvPr id="123"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Sexo</a:t>
              </a:r>
              <a:endParaRPr lang="es-ES" sz="1400" b="1" dirty="0">
                <a:latin typeface="Arial Narrow" panose="020B0606020202030204" pitchFamily="34" charset="0"/>
              </a:endParaRPr>
            </a:p>
          </p:txBody>
        </p:sp>
      </p:grpSp>
      <p:grpSp>
        <p:nvGrpSpPr>
          <p:cNvPr id="125" name="124 Grupo"/>
          <p:cNvGrpSpPr/>
          <p:nvPr/>
        </p:nvGrpSpPr>
        <p:grpSpPr>
          <a:xfrm>
            <a:off x="4385408" y="429690"/>
            <a:ext cx="2722457" cy="436841"/>
            <a:chOff x="3060727" y="484500"/>
            <a:chExt cx="2369636"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60727" y="484500"/>
              <a:ext cx="2369636" cy="307777"/>
            </a:xfrm>
            <a:prstGeom prst="rect">
              <a:avLst/>
            </a:prstGeom>
            <a:noFill/>
          </p:spPr>
          <p:txBody>
            <a:bodyPr wrap="square" rtlCol="0">
              <a:spAutoFit/>
            </a:bodyPr>
            <a:lstStyle/>
            <a:p>
              <a:pPr algn="ctr"/>
              <a:r>
                <a:rPr lang="es-ES" sz="1400" b="1" dirty="0" smtClean="0">
                  <a:latin typeface="Arial Narrow" panose="020B0606020202030204" pitchFamily="34" charset="0"/>
                </a:rPr>
                <a:t>Poblaciones especiales</a:t>
              </a:r>
              <a:endParaRPr lang="es-ES" sz="1400" b="1" dirty="0">
                <a:latin typeface="Arial Narrow" panose="020B0606020202030204" pitchFamily="34" charset="0"/>
              </a:endParaRPr>
            </a:p>
          </p:txBody>
        </p:sp>
      </p:grpSp>
      <p:graphicFrame>
        <p:nvGraphicFramePr>
          <p:cNvPr id="96" name="Gráfico 95"/>
          <p:cNvGraphicFramePr>
            <a:graphicFrameLocks/>
          </p:cNvGraphicFramePr>
          <p:nvPr>
            <p:extLst>
              <p:ext uri="{D42A27DB-BD31-4B8C-83A1-F6EECF244321}">
                <p14:modId xmlns:p14="http://schemas.microsoft.com/office/powerpoint/2010/main" val="976278268"/>
              </p:ext>
            </p:extLst>
          </p:nvPr>
        </p:nvGraphicFramePr>
        <p:xfrm>
          <a:off x="3754224" y="3574077"/>
          <a:ext cx="3469660" cy="17410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1" name="Gráfico 130"/>
          <p:cNvGraphicFramePr>
            <a:graphicFrameLocks/>
          </p:cNvGraphicFramePr>
          <p:nvPr>
            <p:extLst>
              <p:ext uri="{D42A27DB-BD31-4B8C-83A1-F6EECF244321}">
                <p14:modId xmlns:p14="http://schemas.microsoft.com/office/powerpoint/2010/main" val="2100148599"/>
              </p:ext>
            </p:extLst>
          </p:nvPr>
        </p:nvGraphicFramePr>
        <p:xfrm>
          <a:off x="-9223" y="5548474"/>
          <a:ext cx="3847297" cy="167688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3" name="Gráfico 132"/>
          <p:cNvGraphicFramePr>
            <a:graphicFrameLocks/>
          </p:cNvGraphicFramePr>
          <p:nvPr>
            <p:extLst>
              <p:ext uri="{D42A27DB-BD31-4B8C-83A1-F6EECF244321}">
                <p14:modId xmlns:p14="http://schemas.microsoft.com/office/powerpoint/2010/main" val="4266182525"/>
              </p:ext>
            </p:extLst>
          </p:nvPr>
        </p:nvGraphicFramePr>
        <p:xfrm>
          <a:off x="3702207" y="5467994"/>
          <a:ext cx="3524250" cy="1836796"/>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4218977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smtClean="0">
                  <a:latin typeface="Arial Narrow" panose="020B0606020202030204" pitchFamily="34" charset="0"/>
                </a:rPr>
                <a:t>1100</a:t>
              </a:r>
              <a:endParaRPr lang="es-ES" sz="2000" b="1" dirty="0">
                <a:latin typeface="Arial Narrow" panose="020B0606020202030204" pitchFamily="34" charset="0"/>
              </a:endParaRPr>
            </a:p>
          </p:txBody>
        </p:sp>
      </p:grpSp>
      <p:sp>
        <p:nvSpPr>
          <p:cNvPr id="9" name="8 CuadroTexto"/>
          <p:cNvSpPr txBox="1"/>
          <p:nvPr/>
        </p:nvSpPr>
        <p:spPr>
          <a:xfrm>
            <a:off x="-16906" y="4716016"/>
            <a:ext cx="2135310" cy="830997"/>
          </a:xfrm>
          <a:prstGeom prst="rect">
            <a:avLst/>
          </a:prstGeom>
          <a:noFill/>
        </p:spPr>
        <p:txBody>
          <a:bodyPr wrap="square" rtlCol="0">
            <a:spAutoFit/>
          </a:bodyPr>
          <a:lstStyle/>
          <a:p>
            <a:pPr algn="ctr"/>
            <a:r>
              <a:rPr lang="es-ES" sz="1200" b="1" dirty="0" smtClean="0">
                <a:latin typeface="Arial Narrow" panose="020B0606020202030204" pitchFamily="34" charset="0"/>
              </a:rPr>
              <a:t>La variación </a:t>
            </a:r>
            <a:r>
              <a:rPr lang="es-ES" sz="1200" b="1" dirty="0">
                <a:latin typeface="Arial Narrow" panose="020B0606020202030204" pitchFamily="34" charset="0"/>
              </a:rPr>
              <a:t>porcentual con respecto al mismo periodo del año </a:t>
            </a:r>
            <a:r>
              <a:rPr lang="es-ES" sz="1200" b="1" dirty="0" smtClean="0">
                <a:latin typeface="Arial Narrow" panose="020B0606020202030204" pitchFamily="34" charset="0"/>
              </a:rPr>
              <a:t>anterior disminuyó en un 19,30%.</a:t>
            </a:r>
            <a:endParaRPr lang="es-ES" sz="1200" b="1" dirty="0">
              <a:latin typeface="Arial Narrow" panose="020B0606020202030204" pitchFamily="34" charset="0"/>
            </a:endParaRPr>
          </a:p>
        </p:txBody>
      </p:sp>
      <p:sp>
        <p:nvSpPr>
          <p:cNvPr id="18" name="17 Rectángulo"/>
          <p:cNvSpPr/>
          <p:nvPr/>
        </p:nvSpPr>
        <p:spPr>
          <a:xfrm>
            <a:off x="2231041" y="2085526"/>
            <a:ext cx="4946011"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a:t>
            </a:r>
            <a:r>
              <a:rPr lang="es-CO" sz="1050" dirty="0" smtClean="0">
                <a:latin typeface="Arial Narrow" panose="020B0606020202030204" pitchFamily="34" charset="0"/>
              </a:rPr>
              <a:t>intoxicaciones</a:t>
            </a:r>
            <a:r>
              <a:rPr lang="es-ES" sz="1050" dirty="0" smtClean="0">
                <a:latin typeface="Arial Narrow" panose="020B0606020202030204" pitchFamily="34" charset="0"/>
              </a:rPr>
              <a:t>. Medellín, a Periodo epidemiológico 11 acumulado  de 2016-2020. </a:t>
            </a:r>
            <a:endParaRPr lang="es-ES" sz="105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smtClean="0">
                  <a:latin typeface="Arial Narrow" panose="020B0606020202030204" pitchFamily="34" charset="0"/>
                </a:rPr>
                <a:t>Variables de interés</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18 </a:t>
            </a:r>
            <a:endParaRPr lang="es-ES" sz="1050" b="1" dirty="0">
              <a:latin typeface="Arial Narrow" panose="020B0606020202030204" pitchFamily="34" charset="0"/>
            </a:endParaRPr>
          </a:p>
        </p:txBody>
      </p:sp>
      <p:sp>
        <p:nvSpPr>
          <p:cNvPr id="37" name="36 Título"/>
          <p:cNvSpPr>
            <a:spLocks noGrp="1"/>
          </p:cNvSpPr>
          <p:nvPr>
            <p:ph type="ctrTitle"/>
          </p:nvPr>
        </p:nvSpPr>
        <p:spPr>
          <a:xfrm>
            <a:off x="-30096" y="177934"/>
            <a:ext cx="2208885" cy="400110"/>
          </a:xfrm>
          <a:noFill/>
        </p:spPr>
        <p:txBody>
          <a:bodyPr wrap="square" rtlCol="0">
            <a:spAutoFit/>
          </a:bodyPr>
          <a:lstStyle/>
          <a:p>
            <a:r>
              <a:rPr lang="es-ES" sz="2000" b="1" dirty="0" smtClean="0">
                <a:solidFill>
                  <a:srgbClr val="C00000"/>
                </a:solidFill>
                <a:latin typeface="Arial Narrow" panose="020B0606020202030204" pitchFamily="34" charset="0"/>
                <a:ea typeface="+mn-ea"/>
                <a:cs typeface="+mn-cs"/>
              </a:rPr>
              <a:t>Intoxicaciones</a:t>
            </a:r>
            <a:endParaRPr lang="es-ES" sz="2000" b="1" dirty="0">
              <a:solidFill>
                <a:srgbClr val="C00000"/>
              </a:solidFill>
              <a:latin typeface="Arial Narrow" panose="020B0606020202030204" pitchFamily="34" charset="0"/>
              <a:ea typeface="+mn-ea"/>
              <a:cs typeface="+mn-cs"/>
            </a:endParaRP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56,91%</a:t>
              </a:r>
              <a:endParaRPr lang="es-ES" sz="1600" b="1" dirty="0">
                <a:solidFill>
                  <a:schemeClr val="tx1"/>
                </a:solidFill>
                <a:latin typeface="Arial Narrow" panose="020B0606020202030204" pitchFamily="34" charset="0"/>
              </a:endParaRP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smtClean="0">
                  <a:latin typeface="Arial Narrow" panose="020B0606020202030204" pitchFamily="34" charset="0"/>
                </a:rPr>
                <a:t>626 casos</a:t>
              </a:r>
              <a:endParaRPr lang="es-CO" sz="1200" dirty="0"/>
            </a:p>
          </p:txBody>
        </p:sp>
      </p:grpSp>
      <p:grpSp>
        <p:nvGrpSpPr>
          <p:cNvPr id="6" name="5 Grupo"/>
          <p:cNvGrpSpPr/>
          <p:nvPr/>
        </p:nvGrpSpPr>
        <p:grpSpPr>
          <a:xfrm>
            <a:off x="4522309" y="6596400"/>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24,00%</a:t>
              </a:r>
              <a:endParaRPr lang="es-ES" sz="1600" b="1" dirty="0">
                <a:solidFill>
                  <a:schemeClr val="tx1"/>
                </a:solidFill>
                <a:latin typeface="Arial Narrow" panose="020B0606020202030204" pitchFamily="34" charset="0"/>
              </a:endParaRP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smtClean="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smtClean="0">
                  <a:latin typeface="Arial Narrow" panose="020B0606020202030204" pitchFamily="34" charset="0"/>
                </a:rPr>
                <a:t>264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6911" y="7668344"/>
            <a:ext cx="5556050" cy="353943"/>
          </a:xfrm>
          <a:prstGeom prst="rect">
            <a:avLst/>
          </a:prstGeom>
        </p:spPr>
        <p:txBody>
          <a:bodyPr wrap="square">
            <a:spAutoFit/>
          </a:bodyPr>
          <a:lstStyle/>
          <a:p>
            <a:r>
              <a:rPr lang="es-CO" sz="600" dirty="0">
                <a:latin typeface="Arial Narrow" panose="020B0606020202030204" pitchFamily="34" charset="0"/>
              </a:rPr>
              <a:t>Fuente SIVIGILA. Secretaría Salud de Medellín</a:t>
            </a:r>
          </a:p>
          <a:p>
            <a:r>
              <a:rPr lang="es-CO" sz="1100" dirty="0" smtClean="0">
                <a:latin typeface="Arial Narrow" panose="020B0606020202030204" pitchFamily="34" charset="0"/>
              </a:rPr>
              <a:t>Figura grupo de sustancia, intoxicaciones, a Periodo epidemiológico 11 acumulado. </a:t>
            </a:r>
            <a:r>
              <a:rPr lang="es-CO" sz="1100" dirty="0">
                <a:latin typeface="Arial Narrow" panose="020B0606020202030204" pitchFamily="34" charset="0"/>
              </a:rPr>
              <a:t>Medellín </a:t>
            </a:r>
            <a:r>
              <a:rPr lang="es-CO" sz="1100" dirty="0" smtClean="0">
                <a:latin typeface="Arial Narrow" panose="020B0606020202030204" pitchFamily="34" charset="0"/>
              </a:rPr>
              <a:t>2020</a:t>
            </a:r>
            <a:endParaRPr lang="es-CO" sz="1100" dirty="0">
              <a:latin typeface="Arial Narrow" panose="020B0606020202030204" pitchFamily="34" charset="0"/>
            </a:endParaRPr>
          </a:p>
        </p:txBody>
      </p:sp>
      <p:grpSp>
        <p:nvGrpSpPr>
          <p:cNvPr id="67" name="66 Grupo"/>
          <p:cNvGrpSpPr/>
          <p:nvPr/>
        </p:nvGrpSpPr>
        <p:grpSpPr>
          <a:xfrm>
            <a:off x="4905808" y="4866208"/>
            <a:ext cx="877163" cy="894649"/>
            <a:chOff x="5265956" y="1265576"/>
            <a:chExt cx="877163"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13,73%</a:t>
              </a:r>
              <a:endParaRPr lang="es-ES" sz="1600" b="1" dirty="0">
                <a:solidFill>
                  <a:schemeClr val="tx1"/>
                </a:solidFill>
                <a:latin typeface="Arial Narrow" panose="020B0606020202030204" pitchFamily="34" charset="0"/>
              </a:endParaRPr>
            </a:p>
          </p:txBody>
        </p:sp>
        <p:sp>
          <p:nvSpPr>
            <p:cNvPr id="69" name="68 Rectángulo"/>
            <p:cNvSpPr/>
            <p:nvPr/>
          </p:nvSpPr>
          <p:spPr>
            <a:xfrm>
              <a:off x="5265956" y="1265576"/>
              <a:ext cx="877163" cy="276999"/>
            </a:xfrm>
            <a:prstGeom prst="rect">
              <a:avLst/>
            </a:prstGeom>
          </p:spPr>
          <p:txBody>
            <a:bodyPr wrap="none">
              <a:spAutoFit/>
            </a:bodyPr>
            <a:lstStyle/>
            <a:p>
              <a:r>
                <a:rPr lang="es-ES" sz="1200" b="1" u="sng" dirty="0" smtClean="0">
                  <a:latin typeface="Arial Narrow" panose="020B0606020202030204" pitchFamily="34" charset="0"/>
                </a:rPr>
                <a:t>&lt; de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90601" cy="276999"/>
            </a:xfrm>
            <a:prstGeom prst="rect">
              <a:avLst/>
            </a:prstGeom>
          </p:spPr>
          <p:txBody>
            <a:bodyPr wrap="none">
              <a:spAutoFit/>
            </a:bodyPr>
            <a:lstStyle/>
            <a:p>
              <a:r>
                <a:rPr lang="es-ES" sz="1200" b="1" dirty="0" smtClean="0">
                  <a:latin typeface="Arial Narrow" panose="020B0606020202030204" pitchFamily="34" charset="0"/>
                </a:rPr>
                <a:t>151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Oral</a:t>
              </a:r>
              <a:endParaRPr lang="es-ES" sz="1100" b="1" dirty="0" smtClean="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65,00%</a:t>
              </a:r>
              <a:endParaRPr lang="es-ES" sz="1600" b="1" dirty="0">
                <a:solidFill>
                  <a:schemeClr val="tx1"/>
                </a:solidFill>
                <a:latin typeface="Arial Narrow" panose="020B0606020202030204" pitchFamily="34" charset="0"/>
              </a:endParaRP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smtClean="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smtClean="0">
                  <a:latin typeface="Arial Narrow" panose="020B0606020202030204" pitchFamily="34" charset="0"/>
                </a:rPr>
                <a:t>715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smtClean="0">
                <a:latin typeface="Arial Narrow" panose="020B0606020202030204" pitchFamily="34" charset="0"/>
              </a:rPr>
              <a:t>Incidencia </a:t>
            </a:r>
            <a:r>
              <a:rPr lang="es-ES" sz="1050" b="1" dirty="0">
                <a:latin typeface="Arial Narrow" panose="020B0606020202030204" pitchFamily="34" charset="0"/>
              </a:rPr>
              <a:t>en </a:t>
            </a:r>
            <a:r>
              <a:rPr lang="es-ES" sz="1050" b="1" dirty="0" smtClean="0">
                <a:latin typeface="Arial Narrow" panose="020B0606020202030204" pitchFamily="34" charset="0"/>
              </a:rPr>
              <a:t>población general </a:t>
            </a:r>
            <a:r>
              <a:rPr lang="es-CO" sz="1050" b="1" dirty="0" smtClean="0">
                <a:latin typeface="Arial Narrow" panose="020B0606020202030204" pitchFamily="34" charset="0"/>
              </a:rPr>
              <a:t>x </a:t>
            </a: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75" name="74 CuadroTexto"/>
          <p:cNvSpPr txBox="1"/>
          <p:nvPr/>
        </p:nvSpPr>
        <p:spPr>
          <a:xfrm>
            <a:off x="2329382" y="3271156"/>
            <a:ext cx="1572867"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43,42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smtClean="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smtClean="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62,00%</a:t>
              </a:r>
              <a:endParaRPr lang="es-ES" sz="1600" b="1" dirty="0">
                <a:solidFill>
                  <a:schemeClr val="tx1"/>
                </a:solidFill>
                <a:latin typeface="Arial Narrow" panose="020B0606020202030204" pitchFamily="34" charset="0"/>
              </a:endParaRP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smtClean="0">
                  <a:latin typeface="Arial Narrow" panose="020B0606020202030204" pitchFamily="34" charset="0"/>
                </a:rPr>
                <a:t>682 casos</a:t>
              </a:r>
              <a:endParaRPr lang="es-CO" sz="1200" dirty="0"/>
            </a:p>
          </p:txBody>
        </p:sp>
      </p:grpSp>
      <p:grpSp>
        <p:nvGrpSpPr>
          <p:cNvPr id="106" name="105 Grupo"/>
          <p:cNvGrpSpPr/>
          <p:nvPr/>
        </p:nvGrpSpPr>
        <p:grpSpPr>
          <a:xfrm>
            <a:off x="4013888" y="4872449"/>
            <a:ext cx="904415" cy="883043"/>
            <a:chOff x="1033171" y="8262441"/>
            <a:chExt cx="904415"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14,36%</a:t>
              </a:r>
              <a:endParaRPr lang="es-ES" sz="1600" b="1" dirty="0">
                <a:solidFill>
                  <a:schemeClr val="tx1"/>
                </a:solidFill>
                <a:latin typeface="Arial Narrow" panose="020B0606020202030204" pitchFamily="34" charset="0"/>
              </a:endParaRPr>
            </a:p>
          </p:txBody>
        </p:sp>
        <p:sp>
          <p:nvSpPr>
            <p:cNvPr id="108" name="107 Rectángulo"/>
            <p:cNvSpPr/>
            <p:nvPr/>
          </p:nvSpPr>
          <p:spPr>
            <a:xfrm>
              <a:off x="1033171" y="8262441"/>
              <a:ext cx="867545" cy="276999"/>
            </a:xfrm>
            <a:prstGeom prst="rect">
              <a:avLst/>
            </a:prstGeom>
          </p:spPr>
          <p:txBody>
            <a:bodyPr wrap="none">
              <a:spAutoFit/>
            </a:bodyPr>
            <a:lstStyle/>
            <a:p>
              <a:r>
                <a:rPr lang="es-ES" sz="1200" b="1" u="sng" dirty="0">
                  <a:latin typeface="Arial Narrow" panose="020B0606020202030204" pitchFamily="34" charset="0"/>
                </a:rPr>
                <a:t>5</a:t>
              </a:r>
              <a:r>
                <a:rPr lang="es-ES" sz="1200" b="1" u="sng" dirty="0" smtClean="0">
                  <a:latin typeface="Arial Narrow" panose="020B0606020202030204" pitchFamily="34" charset="0"/>
                </a:rPr>
                <a:t> </a:t>
              </a:r>
              <a:r>
                <a:rPr lang="es-ES" sz="1200" b="1" u="sng" dirty="0">
                  <a:latin typeface="Arial Narrow" panose="020B0606020202030204" pitchFamily="34" charset="0"/>
                </a:rPr>
                <a:t>a</a:t>
              </a:r>
              <a:r>
                <a:rPr lang="es-ES" sz="1200" b="1" u="sng" dirty="0" smtClean="0">
                  <a:latin typeface="Arial Narrow" panose="020B0606020202030204" pitchFamily="34" charset="0"/>
                </a:rPr>
                <a:t>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90601" cy="276999"/>
            </a:xfrm>
            <a:prstGeom prst="rect">
              <a:avLst/>
            </a:prstGeom>
          </p:spPr>
          <p:txBody>
            <a:bodyPr wrap="none">
              <a:spAutoFit/>
            </a:bodyPr>
            <a:lstStyle/>
            <a:p>
              <a:r>
                <a:rPr lang="es-ES" sz="1200" b="1" dirty="0" smtClean="0">
                  <a:latin typeface="Arial Narrow" panose="020B0606020202030204" pitchFamily="34" charset="0"/>
                </a:rPr>
                <a:t>158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4,73%</a:t>
              </a:r>
              <a:endParaRPr lang="es-ES" sz="1600" b="1" dirty="0">
                <a:solidFill>
                  <a:schemeClr val="tx1"/>
                </a:solidFill>
                <a:latin typeface="Arial Narrow" panose="020B0606020202030204" pitchFamily="34" charset="0"/>
              </a:endParaRP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smtClean="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smtClean="0">
                  <a:latin typeface="Arial Narrow" panose="020B0606020202030204" pitchFamily="34" charset="0"/>
                </a:rPr>
                <a:t>52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4,18%</a:t>
              </a:r>
              <a:endParaRPr lang="es-ES" sz="1600" b="1" dirty="0">
                <a:solidFill>
                  <a:schemeClr val="tx1"/>
                </a:solidFill>
                <a:latin typeface="Arial Narrow" panose="020B0606020202030204" pitchFamily="34" charset="0"/>
              </a:endParaRP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smtClean="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smtClean="0">
                  <a:latin typeface="Arial Narrow" panose="020B0606020202030204" pitchFamily="34" charset="0"/>
                </a:rPr>
                <a:t>46 casos</a:t>
              </a:r>
              <a:endParaRPr lang="es-CO" sz="1200" dirty="0"/>
            </a:p>
          </p:txBody>
        </p:sp>
      </p:grpSp>
      <p:sp>
        <p:nvSpPr>
          <p:cNvPr id="95" name="94 CuadroTexto"/>
          <p:cNvSpPr txBox="1"/>
          <p:nvPr/>
        </p:nvSpPr>
        <p:spPr>
          <a:xfrm>
            <a:off x="5902928" y="3440403"/>
            <a:ext cx="1239442"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No hubo casos</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Sexo y Edad</a:t>
              </a:r>
              <a:endParaRPr lang="es-ES" sz="1400" b="1" dirty="0">
                <a:latin typeface="Arial Narrow" panose="020B0606020202030204" pitchFamily="34" charset="0"/>
              </a:endParaRP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Lugar de exposición</a:t>
              </a:r>
              <a:endParaRPr lang="es-ES" sz="1400" b="1" dirty="0">
                <a:latin typeface="Arial Narrow" panose="020B0606020202030204" pitchFamily="34" charset="0"/>
              </a:endParaRPr>
            </a:p>
          </p:txBody>
        </p:sp>
      </p:grpSp>
      <p:sp>
        <p:nvSpPr>
          <p:cNvPr id="120" name="84 Rectángulo"/>
          <p:cNvSpPr/>
          <p:nvPr/>
        </p:nvSpPr>
        <p:spPr>
          <a:xfrm>
            <a:off x="-11503" y="8429079"/>
            <a:ext cx="7135004" cy="646331"/>
          </a:xfrm>
          <a:prstGeom prst="rect">
            <a:avLst/>
          </a:prstGeom>
        </p:spPr>
        <p:txBody>
          <a:bodyPr wrap="square">
            <a:spAutoFit/>
          </a:bodyPr>
          <a:lstStyle/>
          <a:p>
            <a:pPr algn="just"/>
            <a:r>
              <a:rPr lang="es-CO" sz="1200" dirty="0" smtClean="0">
                <a:solidFill>
                  <a:srgbClr val="FF0000"/>
                </a:solidFill>
                <a:latin typeface="Arial Narrow" panose="020B0606020202030204" pitchFamily="34" charset="0"/>
              </a:rPr>
              <a:t>El comportamiento de la notificación tuvo un descenso del 19,30% respecto al mismo periodo del año anterior.</a:t>
            </a:r>
          </a:p>
          <a:p>
            <a:pPr algn="just"/>
            <a:r>
              <a:rPr lang="es-CO" sz="1200" dirty="0" smtClean="0">
                <a:solidFill>
                  <a:srgbClr val="FF0000"/>
                </a:solidFill>
                <a:latin typeface="Arial Narrow" panose="020B0606020202030204" pitchFamily="34" charset="0"/>
              </a:rPr>
              <a:t>Alrededor del 49,0% de las notificaciones relacionadas con las intoxicaciones corresponden aquellas notificadas por sustancias psicoactivas, principalmente en los hombres y dichas exposiciones ocurrieron </a:t>
            </a:r>
            <a:r>
              <a:rPr lang="es-CO" sz="1200" dirty="0">
                <a:solidFill>
                  <a:srgbClr val="FF0000"/>
                </a:solidFill>
                <a:latin typeface="Arial Narrow" panose="020B0606020202030204" pitchFamily="34" charset="0"/>
              </a:rPr>
              <a:t>en el hogar. </a:t>
            </a:r>
            <a:endParaRPr lang="es-ES" sz="1200" dirty="0">
              <a:solidFill>
                <a:srgbClr val="FF0000"/>
              </a:solidFill>
              <a:latin typeface="Arial Narrow" panose="020B0606020202030204" pitchFamily="34" charset="0"/>
            </a:endParaRPr>
          </a:p>
        </p:txBody>
      </p:sp>
      <p:sp>
        <p:nvSpPr>
          <p:cNvPr id="121" name="108 Rectángulo"/>
          <p:cNvSpPr/>
          <p:nvPr/>
        </p:nvSpPr>
        <p:spPr>
          <a:xfrm>
            <a:off x="-1849" y="8013308"/>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93859" y="8056850"/>
            <a:ext cx="3446504" cy="276999"/>
            <a:chOff x="2448322" y="33831"/>
            <a:chExt cx="3446504" cy="276999"/>
          </a:xfrm>
        </p:grpSpPr>
        <p:sp>
          <p:nvSpPr>
            <p:cNvPr id="123"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grpSp>
        <p:nvGrpSpPr>
          <p:cNvPr id="126" name="2 Grupo"/>
          <p:cNvGrpSpPr/>
          <p:nvPr/>
        </p:nvGrpSpPr>
        <p:grpSpPr>
          <a:xfrm>
            <a:off x="3132754"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43,09%</a:t>
              </a:r>
              <a:endParaRPr lang="es-ES" sz="1600" b="1" dirty="0">
                <a:solidFill>
                  <a:schemeClr val="tx1"/>
                </a:solidFill>
                <a:latin typeface="Arial Narrow" panose="020B0606020202030204" pitchFamily="34" charset="0"/>
              </a:endParaRP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smtClean="0">
                  <a:latin typeface="Arial Narrow" panose="020B0606020202030204" pitchFamily="34" charset="0"/>
                </a:rPr>
                <a:t>474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8" name="4 Gráfico"/>
          <p:cNvGraphicFramePr>
            <a:graphicFrameLocks/>
          </p:cNvGraphicFramePr>
          <p:nvPr>
            <p:extLst>
              <p:ext uri="{D42A27DB-BD31-4B8C-83A1-F6EECF244321}">
                <p14:modId xmlns:p14="http://schemas.microsoft.com/office/powerpoint/2010/main" val="797233970"/>
              </p:ext>
            </p:extLst>
          </p:nvPr>
        </p:nvGraphicFramePr>
        <p:xfrm>
          <a:off x="2219932" y="348726"/>
          <a:ext cx="4957120" cy="175679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9" name="Gráfico 118"/>
          <p:cNvGraphicFramePr>
            <a:graphicFrameLocks/>
          </p:cNvGraphicFramePr>
          <p:nvPr>
            <p:extLst>
              <p:ext uri="{D42A27DB-BD31-4B8C-83A1-F6EECF244321}">
                <p14:modId xmlns:p14="http://schemas.microsoft.com/office/powerpoint/2010/main" val="1277214015"/>
              </p:ext>
            </p:extLst>
          </p:nvPr>
        </p:nvGraphicFramePr>
        <p:xfrm>
          <a:off x="19869" y="5639178"/>
          <a:ext cx="3614359" cy="2125672"/>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1866264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65657"/>
            <a:ext cx="2166585" cy="288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smtClean="0">
                  <a:latin typeface="Arial Narrow" panose="020B0606020202030204" pitchFamily="34" charset="0"/>
                </a:rPr>
                <a:t>484</a:t>
              </a:r>
              <a:endParaRPr lang="es-ES" b="1" dirty="0">
                <a:latin typeface="Arial Narrow" panose="020B0606020202030204" pitchFamily="34" charset="0"/>
              </a:endParaRP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19</a:t>
            </a:r>
            <a:endParaRPr lang="es-ES" sz="1050" b="1" dirty="0">
              <a:latin typeface="Arial Narrow" panose="020B0606020202030204" pitchFamily="34" charset="0"/>
            </a:endParaRP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smtClean="0">
                <a:solidFill>
                  <a:srgbClr val="C00000"/>
                </a:solidFill>
                <a:latin typeface="Arial Narrow" panose="020B0606020202030204" pitchFamily="34" charset="0"/>
              </a:rPr>
              <a:t>Enfermedad </a:t>
            </a:r>
            <a:r>
              <a:rPr lang="es-ES" sz="2000" b="1" dirty="0">
                <a:solidFill>
                  <a:srgbClr val="C00000"/>
                </a:solidFill>
                <a:latin typeface="Arial Narrow" panose="020B0606020202030204" pitchFamily="34" charset="0"/>
              </a:rPr>
              <a:t>transmitida por alimentos </a:t>
            </a:r>
            <a:r>
              <a:rPr lang="es-ES" sz="2000" b="1" dirty="0" smtClean="0">
                <a:solidFill>
                  <a:srgbClr val="C00000"/>
                </a:solidFill>
                <a:latin typeface="Arial Narrow" panose="020B0606020202030204" pitchFamily="34" charset="0"/>
                <a:ea typeface="+mn-ea"/>
                <a:cs typeface="+mn-cs"/>
              </a:rPr>
              <a:t>ETA</a:t>
            </a:r>
            <a:br>
              <a:rPr lang="es-ES" sz="2000" b="1" dirty="0" smtClean="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152405" y="4950692"/>
            <a:ext cx="4895141" cy="492443"/>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r>
              <a:rPr lang="es-ES" sz="1000" dirty="0" smtClean="0">
                <a:latin typeface="Arial Narrow" panose="020B0606020202030204" pitchFamily="34" charset="0"/>
              </a:rPr>
              <a:t>Figura. Mapa temático de densidad de ETA. Medellín, a Periodo epidemiológico 11  acumulado  de  2020.</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grpSp>
        <p:nvGrpSpPr>
          <p:cNvPr id="58" name="57 Grupo"/>
          <p:cNvGrpSpPr/>
          <p:nvPr/>
        </p:nvGrpSpPr>
        <p:grpSpPr>
          <a:xfrm>
            <a:off x="473331" y="6875809"/>
            <a:ext cx="873454" cy="1573268"/>
            <a:chOff x="1059074" y="553075"/>
            <a:chExt cx="873454"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55,99%</a:t>
              </a:r>
              <a:endParaRPr lang="es-ES" sz="1600" b="1" dirty="0">
                <a:solidFill>
                  <a:schemeClr val="tx1"/>
                </a:solidFill>
                <a:latin typeface="Arial Narrow" panose="020B0606020202030204" pitchFamily="34" charset="0"/>
              </a:endParaRP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smtClean="0">
                  <a:latin typeface="Arial Narrow" panose="020B0606020202030204" pitchFamily="34" charset="0"/>
                </a:rPr>
                <a:t>271 casos</a:t>
              </a:r>
              <a:endParaRPr lang="es-CO" sz="1200" dirty="0"/>
            </a:p>
          </p:txBody>
        </p:sp>
      </p:grpSp>
      <p:grpSp>
        <p:nvGrpSpPr>
          <p:cNvPr id="3" name="2 Grupo"/>
          <p:cNvGrpSpPr/>
          <p:nvPr/>
        </p:nvGrpSpPr>
        <p:grpSpPr>
          <a:xfrm>
            <a:off x="1352672" y="6885689"/>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44,01%</a:t>
              </a:r>
              <a:endParaRPr lang="es-ES" sz="1600" b="1" dirty="0">
                <a:solidFill>
                  <a:schemeClr val="tx1"/>
                </a:solidFill>
                <a:latin typeface="Arial Narrow" panose="020B0606020202030204" pitchFamily="34" charset="0"/>
              </a:endParaRP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smtClean="0">
                  <a:latin typeface="Arial Narrow" panose="020B0606020202030204" pitchFamily="34" charset="0"/>
                </a:rPr>
                <a:t>213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94124" y="6997057"/>
            <a:ext cx="817245" cy="1463375"/>
            <a:chOff x="838588" y="8382748"/>
            <a:chExt cx="817245"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17245" cy="882974"/>
              <a:chOff x="1115283" y="1243369"/>
              <a:chExt cx="817245" cy="882974"/>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36,83%</a:t>
                </a:r>
                <a:endParaRPr lang="es-ES" sz="1600" b="1" dirty="0">
                  <a:solidFill>
                    <a:schemeClr val="tx1"/>
                  </a:solidFill>
                  <a:latin typeface="Arial Narrow" panose="020B0606020202030204" pitchFamily="34" charset="0"/>
                </a:endParaRP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79" name="78 Rectángulo"/>
              <p:cNvSpPr/>
              <p:nvPr/>
            </p:nvSpPr>
            <p:spPr>
              <a:xfrm>
                <a:off x="1141927" y="1849344"/>
                <a:ext cx="790601" cy="276999"/>
              </a:xfrm>
              <a:prstGeom prst="rect">
                <a:avLst/>
              </a:prstGeom>
            </p:spPr>
            <p:txBody>
              <a:bodyPr wrap="none">
                <a:spAutoFit/>
              </a:bodyPr>
              <a:lstStyle/>
              <a:p>
                <a:r>
                  <a:rPr lang="es-ES" sz="1200" b="1" dirty="0" smtClean="0">
                    <a:latin typeface="Arial Narrow" panose="020B0606020202030204" pitchFamily="34" charset="0"/>
                  </a:rPr>
                  <a:t>172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16,06%</a:t>
                </a:r>
                <a:endParaRPr lang="es-ES" sz="1600" b="1" dirty="0">
                  <a:solidFill>
                    <a:schemeClr val="tx1"/>
                  </a:solidFill>
                  <a:latin typeface="Arial Narrow" panose="020B0606020202030204" pitchFamily="34" charset="0"/>
                </a:endParaRP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smtClean="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smtClean="0">
                    <a:latin typeface="Arial Narrow" panose="020B0606020202030204" pitchFamily="34" charset="0"/>
                  </a:rPr>
                  <a:t>75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18108" y="6876256"/>
            <a:ext cx="861100" cy="1584176"/>
            <a:chOff x="3633824" y="8315126"/>
            <a:chExt cx="861100" cy="1584176"/>
          </a:xfrm>
        </p:grpSpPr>
        <p:grpSp>
          <p:nvGrpSpPr>
            <p:cNvPr id="80" name="79 Grupo"/>
            <p:cNvGrpSpPr/>
            <p:nvPr/>
          </p:nvGrpSpPr>
          <p:grpSpPr>
            <a:xfrm>
              <a:off x="3633824" y="8987827"/>
              <a:ext cx="861100" cy="911475"/>
              <a:chOff x="5301781" y="1270665"/>
              <a:chExt cx="861100" cy="911475"/>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5,14%</a:t>
                </a:r>
                <a:endParaRPr lang="es-ES" sz="1600" b="1" dirty="0">
                  <a:solidFill>
                    <a:schemeClr val="tx1"/>
                  </a:solidFill>
                  <a:latin typeface="Arial Narrow" panose="020B0606020202030204" pitchFamily="34" charset="0"/>
                </a:endParaRP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smtClean="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301781" y="1905141"/>
                <a:ext cx="720069" cy="276999"/>
              </a:xfrm>
              <a:prstGeom prst="rect">
                <a:avLst/>
              </a:prstGeom>
            </p:spPr>
            <p:txBody>
              <a:bodyPr wrap="none">
                <a:spAutoFit/>
              </a:bodyPr>
              <a:lstStyle/>
              <a:p>
                <a:r>
                  <a:rPr lang="es-ES" sz="1200" b="1" dirty="0" smtClean="0">
                    <a:latin typeface="Arial Narrow" panose="020B0606020202030204" pitchFamily="34" charset="0"/>
                  </a:rPr>
                  <a:t>24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16,27%</a:t>
                </a:r>
                <a:endParaRPr lang="es-ES" sz="1600" b="1" dirty="0">
                  <a:solidFill>
                    <a:schemeClr val="tx1"/>
                  </a:solidFill>
                  <a:latin typeface="Arial Narrow" panose="020B0606020202030204" pitchFamily="34" charset="0"/>
                </a:endParaRP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Privado de la libertad</a:t>
                </a:r>
                <a:endParaRPr lang="es-ES" sz="1200" b="1" u="sng" dirty="0">
                  <a:solidFill>
                    <a:sysClr val="windowText" lastClr="000000"/>
                  </a:solidFill>
                  <a:latin typeface="Arial Narrow" panose="020B0606020202030204" pitchFamily="34" charset="0"/>
                </a:endParaRPr>
              </a:p>
            </p:txBody>
          </p:sp>
          <p:sp>
            <p:nvSpPr>
              <p:cNvPr id="69" name="68 Rectángulo"/>
              <p:cNvSpPr/>
              <p:nvPr/>
            </p:nvSpPr>
            <p:spPr>
              <a:xfrm>
                <a:off x="3920197" y="1883744"/>
                <a:ext cx="720069" cy="276999"/>
              </a:xfrm>
              <a:prstGeom prst="rect">
                <a:avLst/>
              </a:prstGeom>
            </p:spPr>
            <p:txBody>
              <a:bodyPr wrap="none">
                <a:spAutoFit/>
              </a:bodyPr>
              <a:lstStyle/>
              <a:p>
                <a:r>
                  <a:rPr lang="es-ES" sz="1200" b="1" dirty="0" smtClean="0">
                    <a:latin typeface="Arial Narrow" panose="020B0606020202030204" pitchFamily="34" charset="0"/>
                  </a:rPr>
                  <a:t>76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smtClean="0">
                <a:latin typeface="Arial Narrow" panose="020B0606020202030204" pitchFamily="34" charset="0"/>
              </a:rPr>
              <a:t>Total de personas por brotes</a:t>
            </a:r>
          </a:p>
          <a:p>
            <a:pPr algn="ctr"/>
            <a:r>
              <a:rPr lang="es-ES" sz="1600" b="1" dirty="0" smtClean="0">
                <a:solidFill>
                  <a:srgbClr val="C00000"/>
                </a:solidFill>
                <a:latin typeface="Arial Narrow" panose="020B0606020202030204" pitchFamily="34" charset="0"/>
              </a:rPr>
              <a:t>322 Personas</a:t>
            </a:r>
            <a:endParaRPr lang="es-ES" sz="1600" b="1" dirty="0">
              <a:latin typeface="Arial Narrow" panose="020B0606020202030204" pitchFamily="34" charset="0"/>
            </a:endParaRPr>
          </a:p>
          <a:p>
            <a:pPr algn="ctr"/>
            <a:endParaRPr lang="es-ES" sz="1200" b="1" dirty="0" smtClean="0">
              <a:latin typeface="Arial Narrow" panose="020B0606020202030204" pitchFamily="34" charset="0"/>
            </a:endParaRPr>
          </a:p>
          <a:p>
            <a:pPr algn="ctr"/>
            <a:r>
              <a:rPr lang="es-ES" sz="1200" b="1" dirty="0" smtClean="0">
                <a:latin typeface="Arial Narrow" panose="020B0606020202030204" pitchFamily="34" charset="0"/>
              </a:rPr>
              <a:t>Total de personas reporte individual </a:t>
            </a:r>
          </a:p>
          <a:p>
            <a:pPr algn="ctr"/>
            <a:r>
              <a:rPr lang="es-ES" sz="1600" b="1" dirty="0" smtClean="0">
                <a:solidFill>
                  <a:srgbClr val="C00000"/>
                </a:solidFill>
                <a:latin typeface="Arial Narrow" panose="020B0606020202030204" pitchFamily="34" charset="0"/>
              </a:rPr>
              <a:t>162 Personas</a:t>
            </a:r>
            <a:endParaRPr lang="es-ES" sz="1600" b="1" dirty="0">
              <a:solidFill>
                <a:srgbClr val="C00000"/>
              </a:solidFill>
              <a:latin typeface="Arial Narrow" panose="020B0606020202030204" pitchFamily="34" charset="0"/>
            </a:endParaRPr>
          </a:p>
        </p:txBody>
      </p:sp>
      <p:pic>
        <p:nvPicPr>
          <p:cNvPr id="2" name="Imagen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2405" y="451477"/>
            <a:ext cx="5048495" cy="4345766"/>
          </a:xfrm>
          <a:prstGeom prst="rect">
            <a:avLst/>
          </a:prstGeom>
        </p:spPr>
      </p:pic>
    </p:spTree>
    <p:extLst>
      <p:ext uri="{BB962C8B-B14F-4D97-AF65-F5344CB8AC3E}">
        <p14:creationId xmlns:p14="http://schemas.microsoft.com/office/powerpoint/2010/main" val="2603722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a:t>
            </a:r>
            <a:endParaRPr lang="es-ES" sz="1050" b="1" dirty="0">
              <a:latin typeface="Arial Narrow" panose="020B0606020202030204" pitchFamily="34" charset="0"/>
            </a:endParaRPr>
          </a:p>
        </p:txBody>
      </p:sp>
      <p:sp>
        <p:nvSpPr>
          <p:cNvPr id="2" name="1 Título"/>
          <p:cNvSpPr>
            <a:spLocks noGrp="1"/>
          </p:cNvSpPr>
          <p:nvPr>
            <p:ph type="title"/>
          </p:nvPr>
        </p:nvSpPr>
        <p:spPr>
          <a:xfrm>
            <a:off x="135015" y="2267744"/>
            <a:ext cx="6727831" cy="432048"/>
          </a:xfrm>
        </p:spPr>
        <p:txBody>
          <a:bodyPr>
            <a:noAutofit/>
          </a:bodyPr>
          <a:lstStyle/>
          <a:p>
            <a:pPr algn="l"/>
            <a:r>
              <a:rPr lang="es-ES" sz="2000" b="1" dirty="0" smtClean="0">
                <a:latin typeface="Arial Narrow" panose="020B0606020202030204" pitchFamily="34" charset="0"/>
              </a:rPr>
              <a:t>Contenido</a:t>
            </a:r>
            <a:endParaRPr lang="es-ES" sz="2000" b="1" dirty="0">
              <a:latin typeface="Arial Narrow" panose="020B0606020202030204"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2379723794"/>
              </p:ext>
            </p:extLst>
          </p:nvPr>
        </p:nvGraphicFramePr>
        <p:xfrm>
          <a:off x="247552" y="2699792"/>
          <a:ext cx="6502756" cy="5832652"/>
        </p:xfrm>
        <a:graphic>
          <a:graphicData uri="http://schemas.openxmlformats.org/drawingml/2006/table">
            <a:tbl>
              <a:tblPr>
                <a:tableStyleId>{5C22544A-7EE6-4342-B048-85BDC9FD1C3A}</a:tableStyleId>
              </a:tblPr>
              <a:tblGrid>
                <a:gridCol w="5805702">
                  <a:extLst>
                    <a:ext uri="{9D8B030D-6E8A-4147-A177-3AD203B41FA5}">
                      <a16:colId xmlns:a16="http://schemas.microsoft.com/office/drawing/2014/main" val="20001"/>
                    </a:ext>
                  </a:extLst>
                </a:gridCol>
                <a:gridCol w="697054">
                  <a:extLst>
                    <a:ext uri="{9D8B030D-6E8A-4147-A177-3AD203B41FA5}">
                      <a16:colId xmlns:a16="http://schemas.microsoft.com/office/drawing/2014/main" val="20002"/>
                    </a:ext>
                  </a:extLst>
                </a:gridCol>
              </a:tblGrid>
              <a:tr h="340963">
                <a:tc>
                  <a:txBody>
                    <a:bodyPr/>
                    <a:lstStyle/>
                    <a:p>
                      <a:pPr algn="l" fontAlgn="b"/>
                      <a:r>
                        <a:rPr lang="es-CO" sz="1100" b="1" i="0" u="none" strike="noStrike" dirty="0" smtClean="0">
                          <a:solidFill>
                            <a:schemeClr val="tx1"/>
                          </a:solidFill>
                          <a:effectLst/>
                          <a:latin typeface="Arial Narrow" panose="020B0606020202030204" pitchFamily="34" charset="0"/>
                        </a:rPr>
                        <a:t>Tuberculosis</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7833">
                <a:tc>
                  <a:txBody>
                    <a:bodyPr/>
                    <a:lstStyle/>
                    <a:p>
                      <a:pPr algn="l" fontAlgn="b"/>
                      <a:r>
                        <a:rPr lang="es-CO" sz="1100" b="1" i="0" u="none" strike="noStrike" dirty="0" smtClean="0">
                          <a:solidFill>
                            <a:schemeClr val="tx1"/>
                          </a:solidFill>
                          <a:effectLst/>
                          <a:latin typeface="Arial Narrow" panose="020B0606020202030204" pitchFamily="34" charset="0"/>
                        </a:rPr>
                        <a:t>INMUNOPREVENENIBLES</a:t>
                      </a:r>
                    </a:p>
                    <a:p>
                      <a:pPr algn="l" fontAlgn="b"/>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392865"/>
                  </a:ext>
                </a:extLst>
              </a:tr>
              <a:tr h="263882">
                <a:tc>
                  <a:txBody>
                    <a:bodyPr/>
                    <a:lstStyle/>
                    <a:p>
                      <a:pPr algn="l" fontAlgn="b"/>
                      <a:r>
                        <a:rPr lang="es-CO" sz="1100" b="1" i="0" u="none" strike="noStrike" dirty="0" smtClean="0">
                          <a:solidFill>
                            <a:schemeClr val="tx1"/>
                          </a:solidFill>
                          <a:effectLst/>
                          <a:latin typeface="Arial Narrow" panose="020B0606020202030204" pitchFamily="34" charset="0"/>
                        </a:rPr>
                        <a:t>Tosferina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6</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897074"/>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Parotiditis</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8</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983688"/>
                  </a:ext>
                </a:extLst>
              </a:tr>
              <a:tr h="220357">
                <a:tc>
                  <a:txBody>
                    <a:bodyPr/>
                    <a:lstStyle/>
                    <a:p>
                      <a:pPr algn="l" fontAlgn="b"/>
                      <a:r>
                        <a:rPr lang="es-CO" sz="1100" b="1" i="0" u="none" strike="noStrike" dirty="0" smtClean="0">
                          <a:solidFill>
                            <a:schemeClr val="tx1"/>
                          </a:solidFill>
                          <a:effectLst/>
                          <a:latin typeface="Arial Narrow" panose="020B0606020202030204" pitchFamily="34" charset="0"/>
                        </a:rPr>
                        <a:t>Varicela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10</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911347"/>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Meningitis</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12</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9256390"/>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Parálisis flácida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395484"/>
                  </a:ext>
                </a:extLst>
              </a:tr>
              <a:tr h="367261">
                <a:tc>
                  <a:txBody>
                    <a:bodyPr/>
                    <a:lstStyle/>
                    <a:p>
                      <a:pPr algn="l" fontAlgn="b"/>
                      <a:r>
                        <a:rPr lang="es-CO" sz="1100" b="1" i="0" u="none" strike="noStrike" dirty="0" smtClean="0">
                          <a:solidFill>
                            <a:schemeClr val="tx1"/>
                          </a:solidFill>
                          <a:effectLst/>
                          <a:latin typeface="Arial Narrow" panose="020B0606020202030204" pitchFamily="34" charset="0"/>
                        </a:rPr>
                        <a:t>Síndrome de rubéola congénita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519428"/>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Tétanos accidental</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816338"/>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ESAVI</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061106"/>
                  </a:ext>
                </a:extLst>
              </a:tr>
              <a:tr h="293809">
                <a:tc>
                  <a:txBody>
                    <a:bodyPr/>
                    <a:lstStyle/>
                    <a:p>
                      <a:pPr algn="l" fontAlgn="b"/>
                      <a:r>
                        <a:rPr lang="es-CO" sz="1100" b="1" i="0" u="none" strike="noStrike" dirty="0" smtClean="0">
                          <a:solidFill>
                            <a:schemeClr val="tx1"/>
                          </a:solidFill>
                          <a:effectLst/>
                          <a:latin typeface="Arial Narrow" panose="020B0606020202030204" pitchFamily="34" charset="0"/>
                        </a:rPr>
                        <a:t>Difteria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284023"/>
                  </a:ext>
                </a:extLst>
              </a:tr>
              <a:tr h="220357">
                <a:tc>
                  <a:txBody>
                    <a:bodyPr/>
                    <a:lstStyle/>
                    <a:p>
                      <a:pPr algn="l" fontAlgn="b"/>
                      <a:r>
                        <a:rPr lang="es-CO" sz="1100" b="1" i="0" u="none" strike="noStrike" dirty="0" smtClean="0">
                          <a:solidFill>
                            <a:schemeClr val="tx1"/>
                          </a:solidFill>
                          <a:effectLst/>
                          <a:latin typeface="Arial Narrow" panose="020B0606020202030204" pitchFamily="34" charset="0"/>
                        </a:rPr>
                        <a:t>Sarampión y rubéola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13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874551"/>
                  </a:ext>
                </a:extLst>
              </a:tr>
              <a:tr h="26971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Hepatitis A</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938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kern="1200" dirty="0" smtClean="0">
                          <a:solidFill>
                            <a:schemeClr val="tx1"/>
                          </a:solidFill>
                          <a:effectLst/>
                          <a:latin typeface="Arial Narrow" panose="020B0606020202030204" pitchFamily="34" charset="0"/>
                          <a:ea typeface="+mn-ea"/>
                          <a:cs typeface="+mn-cs"/>
                        </a:rPr>
                        <a:t>Intento de suicidio</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16</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2145267"/>
                  </a:ext>
                </a:extLst>
              </a:tr>
              <a:tr h="229424">
                <a:tc>
                  <a:txBody>
                    <a:bodyPr/>
                    <a:lstStyle/>
                    <a:p>
                      <a:r>
                        <a:rPr lang="en-US" sz="1100" b="1" i="0" u="none" strike="noStrike" kern="1200" dirty="0" smtClean="0">
                          <a:solidFill>
                            <a:schemeClr val="tx1"/>
                          </a:solidFill>
                          <a:effectLst/>
                          <a:latin typeface="Arial Narrow" panose="020B0606020202030204" pitchFamily="34" charset="0"/>
                          <a:ea typeface="+mn-ea"/>
                          <a:cs typeface="+mn-cs"/>
                        </a:rPr>
                        <a:t>INTOXICACIONES</a:t>
                      </a:r>
                      <a:endParaRPr lang="en-US" sz="1100" b="1" i="0" u="none" strike="noStrike" kern="1200" dirty="0">
                        <a:solidFill>
                          <a:schemeClr val="tx1"/>
                        </a:solidFill>
                        <a:effectLst/>
                        <a:latin typeface="Arial Narrow" panose="020B0606020202030204" pitchFamily="34" charset="0"/>
                        <a:ea typeface="+mn-ea"/>
                        <a:cs typeface="+mn-cs"/>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18</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09276"/>
                  </a:ext>
                </a:extLst>
              </a:tr>
              <a:tr h="323735">
                <a:tc>
                  <a:txBody>
                    <a:bodyPr/>
                    <a:lstStyle/>
                    <a:p>
                      <a:pPr algn="l" fontAlgn="b"/>
                      <a:r>
                        <a:rPr lang="es-CO" sz="1100" b="1" i="0" u="none" strike="noStrike" dirty="0" smtClean="0">
                          <a:solidFill>
                            <a:schemeClr val="tx1"/>
                          </a:solidFill>
                          <a:effectLst/>
                          <a:latin typeface="Arial Narrow" panose="020B0606020202030204" pitchFamily="34" charset="0"/>
                        </a:rPr>
                        <a:t>Enfermedades Transmitidas por Alimentos ETA y vehiculizadas por agua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19</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54565">
                <a:tc>
                  <a:txBody>
                    <a:bodyPr/>
                    <a:lstStyle/>
                    <a:p>
                      <a:pPr algn="l" fontAlgn="b"/>
                      <a:r>
                        <a:rPr lang="es-CO" sz="1100" b="1" i="0" u="none" strike="noStrike" dirty="0" smtClean="0">
                          <a:solidFill>
                            <a:srgbClr val="FF0000"/>
                          </a:solidFill>
                          <a:effectLst/>
                          <a:latin typeface="Arial Narrow" panose="020B0606020202030204" pitchFamily="34" charset="0"/>
                        </a:rPr>
                        <a:t>Infección de sitio quirúrgico- ISQ</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Pág. 22</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938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Endometritis post parto</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Pág. 23</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637308"/>
                  </a:ext>
                </a:extLst>
              </a:tr>
              <a:tr h="36726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Infección asociadas a dispositivos en UCI</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Pág. 24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4172385"/>
                  </a:ext>
                </a:extLst>
              </a:tr>
              <a:tr h="1768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baseline="0" dirty="0" smtClean="0">
                          <a:solidFill>
                            <a:srgbClr val="FF0000"/>
                          </a:solidFill>
                          <a:effectLst/>
                          <a:latin typeface="Arial Narrow" panose="020B0606020202030204" pitchFamily="34" charset="0"/>
                          <a:hlinkClick r:id="" action="ppaction://noaction"/>
                        </a:rPr>
                        <a:t>Búsqueda Activa Institucional BAI</a:t>
                      </a:r>
                      <a:endParaRPr lang="es-CO" sz="1100" b="1" i="0" u="none" strike="noStrike" baseline="0" dirty="0" smtClean="0">
                        <a:solidFill>
                          <a:srgbClr val="FF0000"/>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rgbClr val="FF0000"/>
                          </a:solidFill>
                          <a:effectLst/>
                          <a:latin typeface="Arial Narrow" panose="020B0606020202030204" pitchFamily="34" charset="0"/>
                        </a:rPr>
                        <a:t>Pág. 25</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864489"/>
                  </a:ext>
                </a:extLst>
              </a:tr>
            </a:tbl>
          </a:graphicData>
        </a:graphic>
      </p:graphicFrame>
      <p:grpSp>
        <p:nvGrpSpPr>
          <p:cNvPr id="13" name="Grupo 12"/>
          <p:cNvGrpSpPr/>
          <p:nvPr/>
        </p:nvGrpSpPr>
        <p:grpSpPr>
          <a:xfrm>
            <a:off x="0" y="107504"/>
            <a:ext cx="7200898" cy="1987144"/>
            <a:chOff x="0" y="14519"/>
            <a:chExt cx="7200898" cy="2078230"/>
          </a:xfrm>
        </p:grpSpPr>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6" name="Picture 2"/>
            <p:cNvPicPr/>
            <p:nvPr/>
          </p:nvPicPr>
          <p:blipFill>
            <a:blip r:embed="rId3">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7"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
        <p:nvSpPr>
          <p:cNvPr id="10"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11</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44</a:t>
            </a:r>
            <a:r>
              <a:rPr lang="es-CO" sz="800" b="1" kern="1200" dirty="0" smtClean="0">
                <a:solidFill>
                  <a:srgbClr val="000000"/>
                </a:solidFill>
                <a:effectLst/>
                <a:latin typeface="Arial Narrow"/>
                <a:ea typeface="MS Mincho"/>
              </a:rPr>
              <a:t> (Hasta Octubre 31)</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Tree>
    <p:extLst>
      <p:ext uri="{BB962C8B-B14F-4D97-AF65-F5344CB8AC3E}">
        <p14:creationId xmlns:p14="http://schemas.microsoft.com/office/powerpoint/2010/main" val="1110354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Narrow" panose="020B0606020202030204" pitchFamily="34" charset="0"/>
                </a:rPr>
                <a:t>4</a:t>
              </a: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smtClean="0">
                  <a:latin typeface="Arial Narrow" panose="020B0606020202030204" pitchFamily="34" charset="0"/>
                </a:rPr>
                <a:t>Curso de vida y agente identificado en la muestra</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20 </a:t>
            </a:r>
            <a:endParaRPr lang="es-ES" sz="1050" b="1" dirty="0">
              <a:latin typeface="Arial Narrow" panose="020B0606020202030204" pitchFamily="34" charset="0"/>
            </a:endParaRPr>
          </a:p>
        </p:txBody>
      </p:sp>
      <p:sp>
        <p:nvSpPr>
          <p:cNvPr id="70" name="69 Rectángulo"/>
          <p:cNvSpPr/>
          <p:nvPr/>
        </p:nvSpPr>
        <p:spPr>
          <a:xfrm>
            <a:off x="77562" y="4093862"/>
            <a:ext cx="6902777"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Distribución porcentual por grupos de edad de los casos notificados de ETA. Periodo epidemiológico 11 de 2020. </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11281" y="8095313"/>
            <a:ext cx="3620159"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Distribución porcentual de Alimentos implicados en brotes ETA. Periodo epidemiológico 11 de 2020. </a:t>
            </a:r>
            <a:endParaRPr lang="es-ES" sz="1050" dirty="0">
              <a:latin typeface="Arial Narrow" panose="020B0606020202030204" pitchFamily="34" charset="0"/>
            </a:endParaRP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a:t>
              </a:r>
              <a:r>
                <a:rPr lang="es-ES" sz="1200" b="1" dirty="0" smtClean="0">
                  <a:latin typeface="Arial Narrow" panose="020B0606020202030204" pitchFamily="34" charset="0"/>
                </a:rPr>
                <a:t>ipo de alimento y síntomas</a:t>
              </a:r>
              <a:endParaRPr lang="es-ES" sz="1200" b="1" dirty="0">
                <a:latin typeface="Arial Narrow" panose="020B0606020202030204" pitchFamily="34" charset="0"/>
              </a:endParaRPr>
            </a:p>
          </p:txBody>
        </p:sp>
      </p:grpSp>
      <p:sp>
        <p:nvSpPr>
          <p:cNvPr id="65" name="64 Rectángulo"/>
          <p:cNvSpPr/>
          <p:nvPr/>
        </p:nvSpPr>
        <p:spPr>
          <a:xfrm>
            <a:off x="3714879" y="8095313"/>
            <a:ext cx="3460378"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Distribución porcentual de Síntomas en pacientes. ETA. Periodo epidemiológico 11 2020. </a:t>
            </a:r>
            <a:endParaRPr lang="es-ES" sz="1050" dirty="0">
              <a:latin typeface="Arial Narrow" panose="020B0606020202030204" pitchFamily="34" charset="0"/>
            </a:endParaRPr>
          </a:p>
        </p:txBody>
      </p:sp>
      <p:graphicFrame>
        <p:nvGraphicFramePr>
          <p:cNvPr id="21" name="Gráfico 20"/>
          <p:cNvGraphicFramePr>
            <a:graphicFrameLocks/>
          </p:cNvGraphicFramePr>
          <p:nvPr>
            <p:extLst>
              <p:ext uri="{D42A27DB-BD31-4B8C-83A1-F6EECF244321}">
                <p14:modId xmlns:p14="http://schemas.microsoft.com/office/powerpoint/2010/main" val="1496268853"/>
              </p:ext>
            </p:extLst>
          </p:nvPr>
        </p:nvGraphicFramePr>
        <p:xfrm>
          <a:off x="51350" y="840389"/>
          <a:ext cx="7097707" cy="3183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áfico 22"/>
          <p:cNvGraphicFramePr>
            <a:graphicFrameLocks/>
          </p:cNvGraphicFramePr>
          <p:nvPr>
            <p:extLst>
              <p:ext uri="{D42A27DB-BD31-4B8C-83A1-F6EECF244321}">
                <p14:modId xmlns:p14="http://schemas.microsoft.com/office/powerpoint/2010/main" val="1887664087"/>
              </p:ext>
            </p:extLst>
          </p:nvPr>
        </p:nvGraphicFramePr>
        <p:xfrm>
          <a:off x="-37741" y="5165340"/>
          <a:ext cx="3726160" cy="3007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áfico 24"/>
          <p:cNvGraphicFramePr>
            <a:graphicFrameLocks/>
          </p:cNvGraphicFramePr>
          <p:nvPr>
            <p:extLst>
              <p:ext uri="{D42A27DB-BD31-4B8C-83A1-F6EECF244321}">
                <p14:modId xmlns:p14="http://schemas.microsoft.com/office/powerpoint/2010/main" val="2534195508"/>
              </p:ext>
            </p:extLst>
          </p:nvPr>
        </p:nvGraphicFramePr>
        <p:xfrm>
          <a:off x="3508864" y="5165340"/>
          <a:ext cx="3666394" cy="30070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841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21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ETA. Medellín, a Periodo epidemiológico 11  acumulado  de 2016-2020. </a:t>
            </a:r>
            <a:endParaRPr lang="es-ES" sz="1050" dirty="0">
              <a:latin typeface="Arial Narrow" panose="020B0606020202030204" pitchFamily="34" charset="0"/>
            </a:endParaRPr>
          </a:p>
        </p:txBody>
      </p:sp>
      <p:sp>
        <p:nvSpPr>
          <p:cNvPr id="11" name="13 Rectángulo"/>
          <p:cNvSpPr/>
          <p:nvPr/>
        </p:nvSpPr>
        <p:spPr>
          <a:xfrm>
            <a:off x="9418" y="4795018"/>
            <a:ext cx="7201344"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7" name="38 CuadroTexto"/>
          <p:cNvSpPr txBox="1"/>
          <p:nvPr/>
        </p:nvSpPr>
        <p:spPr>
          <a:xfrm>
            <a:off x="945066" y="5365661"/>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de notificación inmediata notificados </a:t>
            </a:r>
            <a:r>
              <a:rPr lang="es-CO" sz="1050" b="1" dirty="0">
                <a:latin typeface="Arial Narrow" panose="020B0606020202030204" pitchFamily="34" charset="0"/>
              </a:rPr>
              <a:t>oportunamente</a:t>
            </a:r>
            <a:endParaRPr lang="es-ES" sz="1050" b="1" dirty="0">
              <a:latin typeface="Arial Narrow" panose="020B0606020202030204" pitchFamily="34" charset="0"/>
            </a:endParaRPr>
          </a:p>
        </p:txBody>
      </p:sp>
      <p:sp>
        <p:nvSpPr>
          <p:cNvPr id="18" name="42 CuadroTexto"/>
          <p:cNvSpPr txBox="1"/>
          <p:nvPr/>
        </p:nvSpPr>
        <p:spPr>
          <a:xfrm>
            <a:off x="1065973" y="6316205"/>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a:t>
            </a:r>
            <a:r>
              <a:rPr lang="es-CO" sz="1050" b="1" dirty="0" smtClean="0">
                <a:latin typeface="Arial Narrow" panose="020B0606020202030204" pitchFamily="34" charset="0"/>
              </a:rPr>
              <a:t>detecto modo </a:t>
            </a:r>
            <a:r>
              <a:rPr lang="es-CO" sz="1050" b="1" dirty="0">
                <a:latin typeface="Arial Narrow" panose="020B0606020202030204" pitchFamily="34" charset="0"/>
              </a:rPr>
              <a:t>de transmisión</a:t>
            </a:r>
            <a:endParaRPr lang="es-ES" sz="1050" b="1" dirty="0">
              <a:latin typeface="Arial Narrow" panose="020B0606020202030204" pitchFamily="34" charset="0"/>
            </a:endParaRPr>
          </a:p>
        </p:txBody>
      </p:sp>
      <p:sp>
        <p:nvSpPr>
          <p:cNvPr id="19" name="46 CuadroTexto"/>
          <p:cNvSpPr txBox="1"/>
          <p:nvPr/>
        </p:nvSpPr>
        <p:spPr>
          <a:xfrm>
            <a:off x="1615254" y="6676374"/>
            <a:ext cx="829074"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100,0%</a:t>
            </a:r>
          </a:p>
        </p:txBody>
      </p:sp>
      <p:sp>
        <p:nvSpPr>
          <p:cNvPr id="20" name="47 CuadroTexto"/>
          <p:cNvSpPr txBox="1"/>
          <p:nvPr/>
        </p:nvSpPr>
        <p:spPr>
          <a:xfrm>
            <a:off x="3528442" y="5365661"/>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a:t>
            </a:r>
            <a:r>
              <a:rPr lang="es-CO" sz="1050" b="1" dirty="0" smtClean="0">
                <a:latin typeface="Arial Narrow" panose="020B0606020202030204" pitchFamily="34" charset="0"/>
              </a:rPr>
              <a:t>de agente </a:t>
            </a:r>
            <a:r>
              <a:rPr lang="es-CO" sz="1050" b="1" dirty="0">
                <a:latin typeface="Arial Narrow" panose="020B0606020202030204" pitchFamily="34" charset="0"/>
              </a:rPr>
              <a:t>etiológico</a:t>
            </a:r>
          </a:p>
        </p:txBody>
      </p:sp>
      <p:sp>
        <p:nvSpPr>
          <p:cNvPr id="21" name="48 CuadroTexto"/>
          <p:cNvSpPr txBox="1"/>
          <p:nvPr/>
        </p:nvSpPr>
        <p:spPr>
          <a:xfrm>
            <a:off x="4255474" y="5747941"/>
            <a:ext cx="670375"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0,0% </a:t>
            </a:r>
            <a:endParaRPr lang="es-ES" b="1" dirty="0">
              <a:solidFill>
                <a:srgbClr val="C00000"/>
              </a:solidFill>
              <a:latin typeface="Arial Narrow" panose="020B0606020202030204" pitchFamily="34" charset="0"/>
            </a:endParaRPr>
          </a:p>
        </p:txBody>
      </p:sp>
      <p:sp>
        <p:nvSpPr>
          <p:cNvPr id="22" name="43 CuadroTexto"/>
          <p:cNvSpPr txBox="1"/>
          <p:nvPr/>
        </p:nvSpPr>
        <p:spPr>
          <a:xfrm>
            <a:off x="3470055" y="6317883"/>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 </a:t>
            </a:r>
            <a:r>
              <a:rPr lang="es-CO" sz="1050" b="1" dirty="0">
                <a:latin typeface="Arial Narrow" panose="020B0606020202030204" pitchFamily="34" charset="0"/>
              </a:rPr>
              <a:t>con toma de muestra</a:t>
            </a:r>
          </a:p>
        </p:txBody>
      </p:sp>
      <p:sp>
        <p:nvSpPr>
          <p:cNvPr id="23" name="49 CuadroTexto"/>
          <p:cNvSpPr txBox="1"/>
          <p:nvPr/>
        </p:nvSpPr>
        <p:spPr>
          <a:xfrm>
            <a:off x="4229022" y="6684045"/>
            <a:ext cx="723275"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33,3%</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1580470" y="5753362"/>
            <a:ext cx="776175"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20,0% </a:t>
            </a:r>
            <a:endParaRPr lang="es-ES" b="1" dirty="0">
              <a:solidFill>
                <a:srgbClr val="C00000"/>
              </a:solidFill>
              <a:latin typeface="Arial Narrow" panose="020B0606020202030204" pitchFamily="34" charset="0"/>
            </a:endParaRPr>
          </a:p>
        </p:txBody>
      </p:sp>
      <p:sp>
        <p:nvSpPr>
          <p:cNvPr id="26" name="31 Rectángulo"/>
          <p:cNvSpPr/>
          <p:nvPr/>
        </p:nvSpPr>
        <p:spPr>
          <a:xfrm>
            <a:off x="-494" y="7574340"/>
            <a:ext cx="7171815" cy="1569660"/>
          </a:xfrm>
          <a:prstGeom prst="rect">
            <a:avLst/>
          </a:prstGeom>
        </p:spPr>
        <p:txBody>
          <a:bodyPr wrap="square">
            <a:spAutoFit/>
          </a:bodyPr>
          <a:lstStyle/>
          <a:p>
            <a:pPr algn="just"/>
            <a:r>
              <a:rPr lang="es-CO" sz="1200" dirty="0" smtClean="0">
                <a:solidFill>
                  <a:srgbClr val="FF0000"/>
                </a:solidFill>
                <a:latin typeface="Arial Narrow" panose="020B0606020202030204" pitchFamily="34" charset="0"/>
              </a:rPr>
              <a:t>A </a:t>
            </a:r>
            <a:r>
              <a:rPr lang="es-CO" sz="1200" dirty="0">
                <a:solidFill>
                  <a:srgbClr val="FF0000"/>
                </a:solidFill>
                <a:latin typeface="Arial Narrow" panose="020B0606020202030204" pitchFamily="34" charset="0"/>
              </a:rPr>
              <a:t>nivel individual el sitio de mayor ocurrencia de las ETA es el hogar, debido a inadecuadas </a:t>
            </a:r>
            <a:r>
              <a:rPr lang="es-CO" sz="1200" dirty="0" smtClean="0">
                <a:solidFill>
                  <a:srgbClr val="FF0000"/>
                </a:solidFill>
                <a:latin typeface="Arial Narrow" panose="020B0606020202030204" pitchFamily="34" charset="0"/>
              </a:rPr>
              <a:t>prácticas de </a:t>
            </a:r>
            <a:r>
              <a:rPr lang="es-CO" sz="1200" dirty="0" err="1" smtClean="0">
                <a:solidFill>
                  <a:srgbClr val="FF0000"/>
                </a:solidFill>
                <a:latin typeface="Arial Narrow" panose="020B0606020202030204" pitchFamily="34" charset="0"/>
              </a:rPr>
              <a:t>manofactura</a:t>
            </a:r>
            <a:r>
              <a:rPr lang="es-CO" sz="1200" dirty="0" smtClean="0">
                <a:solidFill>
                  <a:srgbClr val="FF0000"/>
                </a:solidFill>
                <a:latin typeface="Arial Narrow" panose="020B0606020202030204" pitchFamily="34" charset="0"/>
              </a:rPr>
              <a:t> </a:t>
            </a:r>
            <a:r>
              <a:rPr lang="es-CO" sz="1200" dirty="0">
                <a:solidFill>
                  <a:srgbClr val="FF0000"/>
                </a:solidFill>
                <a:latin typeface="Arial Narrow" panose="020B0606020202030204" pitchFamily="34" charset="0"/>
              </a:rPr>
              <a:t>a lo largo de toda la cadena de producción de los alimentos como son: la inadecuada conservación de los alimentos, el enfriamiento lento y la contaminación cruzada.</a:t>
            </a:r>
          </a:p>
          <a:p>
            <a:pPr algn="just"/>
            <a:r>
              <a:rPr lang="es-CO" sz="1200" dirty="0">
                <a:solidFill>
                  <a:srgbClr val="FF0000"/>
                </a:solidFill>
                <a:latin typeface="Arial Narrow" panose="020B0606020202030204" pitchFamily="34" charset="0"/>
              </a:rPr>
              <a:t>Los alimentos más involucrados son los alimentos </a:t>
            </a:r>
            <a:r>
              <a:rPr lang="es-CO" sz="1200" dirty="0" smtClean="0">
                <a:solidFill>
                  <a:srgbClr val="FF0000"/>
                </a:solidFill>
                <a:latin typeface="Arial Narrow" panose="020B0606020202030204" pitchFamily="34" charset="0"/>
              </a:rPr>
              <a:t>que contiene productos de mar </a:t>
            </a:r>
            <a:r>
              <a:rPr lang="es-CO" sz="1200" dirty="0" err="1" smtClean="0">
                <a:solidFill>
                  <a:srgbClr val="FF0000"/>
                </a:solidFill>
                <a:latin typeface="Arial Narrow" panose="020B0606020202030204" pitchFamily="34" charset="0"/>
              </a:rPr>
              <a:t>orio</a:t>
            </a:r>
            <a:r>
              <a:rPr lang="es-CO" sz="1200" dirty="0" smtClean="0">
                <a:solidFill>
                  <a:srgbClr val="FF0000"/>
                </a:solidFill>
                <a:latin typeface="Arial Narrow" panose="020B0606020202030204" pitchFamily="34" charset="0"/>
              </a:rPr>
              <a:t>  </a:t>
            </a:r>
            <a:r>
              <a:rPr lang="es-CO" sz="1200" dirty="0">
                <a:solidFill>
                  <a:srgbClr val="FF0000"/>
                </a:solidFill>
                <a:latin typeface="Arial Narrow" panose="020B0606020202030204" pitchFamily="34" charset="0"/>
              </a:rPr>
              <a:t>y la sintomatología más predominante es la gastrointestinal.</a:t>
            </a:r>
          </a:p>
          <a:p>
            <a:pPr algn="just"/>
            <a:r>
              <a:rPr lang="es-CO" sz="1200" dirty="0" smtClean="0">
                <a:solidFill>
                  <a:srgbClr val="FF0000"/>
                </a:solidFill>
                <a:latin typeface="Arial Narrow" panose="020B0606020202030204" pitchFamily="34" charset="0"/>
              </a:rPr>
              <a:t>A </a:t>
            </a:r>
            <a:r>
              <a:rPr lang="es-CO" sz="1200" dirty="0">
                <a:solidFill>
                  <a:srgbClr val="FF0000"/>
                </a:solidFill>
                <a:latin typeface="Arial Narrow" panose="020B0606020202030204" pitchFamily="34" charset="0"/>
              </a:rPr>
              <a:t>pesar de todas las acciones  y esfuerzos se ve demora en la notificación,  lo que no permite en muchas  ocasiones un estudio más asertivo con la afectación de los indicadores para el evento como: oportunidad, toma de muestras e identificación del agente causal</a:t>
            </a:r>
          </a:p>
        </p:txBody>
      </p:sp>
      <p:sp>
        <p:nvSpPr>
          <p:cNvPr id="27" name="32 Rectángulo"/>
          <p:cNvSpPr/>
          <p:nvPr/>
        </p:nvSpPr>
        <p:spPr>
          <a:xfrm>
            <a:off x="0" y="7093007"/>
            <a:ext cx="7200900" cy="42111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147421"/>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Finales</a:t>
              </a:r>
              <a:endParaRPr lang="es-ES" sz="1200" b="1" dirty="0">
                <a:latin typeface="Arial Narrow" panose="020B0606020202030204" pitchFamily="34" charset="0"/>
              </a:endParaRPr>
            </a:p>
          </p:txBody>
        </p:sp>
      </p:grpSp>
      <p:graphicFrame>
        <p:nvGraphicFramePr>
          <p:cNvPr id="33" name="4 Gráfico"/>
          <p:cNvGraphicFramePr>
            <a:graphicFrameLocks/>
          </p:cNvGraphicFramePr>
          <p:nvPr>
            <p:extLst>
              <p:ext uri="{D42A27DB-BD31-4B8C-83A1-F6EECF244321}">
                <p14:modId xmlns:p14="http://schemas.microsoft.com/office/powerpoint/2010/main" val="209187528"/>
              </p:ext>
            </p:extLst>
          </p:nvPr>
        </p:nvGraphicFramePr>
        <p:xfrm>
          <a:off x="191543" y="561422"/>
          <a:ext cx="6979777" cy="3805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3130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 y="0"/>
            <a:ext cx="2146121" cy="2836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1" y="2824178"/>
            <a:ext cx="2160574" cy="284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6655" y="827584"/>
            <a:ext cx="2198184" cy="276999"/>
          </a:xfrm>
          <a:prstGeom prst="rect">
            <a:avLst/>
          </a:prstGeom>
          <a:noFill/>
        </p:spPr>
        <p:txBody>
          <a:bodyPr wrap="square" rtlCol="0">
            <a:spAutoFit/>
          </a:bodyPr>
          <a:lstStyle/>
          <a:p>
            <a:pPr algn="ctr"/>
            <a:r>
              <a:rPr lang="es-ES" sz="1200" b="1" dirty="0" smtClean="0">
                <a:latin typeface="Arial Narrow" panose="020B0606020202030204" pitchFamily="34" charset="0"/>
              </a:rPr>
              <a:t>Octubre 2020</a:t>
            </a:r>
            <a:endParaRPr lang="es-ES" sz="1200" b="1"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3200"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279</a:t>
              </a:r>
              <a:endParaRPr lang="es-ES" sz="2000" b="1" dirty="0">
                <a:latin typeface="Arial Narrow" panose="020B0606020202030204" pitchFamily="34" charset="0"/>
              </a:endParaRPr>
            </a:p>
          </p:txBody>
        </p:sp>
      </p:grpSp>
      <p:sp>
        <p:nvSpPr>
          <p:cNvPr id="9" name="8 CuadroTexto"/>
          <p:cNvSpPr txBox="1"/>
          <p:nvPr/>
        </p:nvSpPr>
        <p:spPr>
          <a:xfrm>
            <a:off x="494426" y="4716016"/>
            <a:ext cx="1686305"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-13% menos </a:t>
            </a:r>
            <a:r>
              <a:rPr lang="es-ES" sz="1200" b="1" dirty="0">
                <a:latin typeface="Arial Narrow" panose="020B0606020202030204" pitchFamily="34" charset="0"/>
              </a:rPr>
              <a:t>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40" y="2267744"/>
            <a:ext cx="4946011" cy="784830"/>
          </a:xfrm>
          <a:prstGeom prst="rect">
            <a:avLst/>
          </a:prstGeom>
        </p:spPr>
        <p:txBody>
          <a:bodyPr wrap="square">
            <a:spAutoFit/>
          </a:bodyPr>
          <a:lstStyle/>
          <a:p>
            <a:r>
              <a:rPr lang="es-CO" sz="900" dirty="0">
                <a:latin typeface="Arial Narrow" panose="020B0606020202030204" pitchFamily="34" charset="0"/>
              </a:rPr>
              <a:t>NOTA: La notificación inicia en mayo de 2018 y desde el 2019 se evidencia aumento en la notificación,  para el año 2020 el inicio de la pandemia por SARS 2 disminuyó el número de cirugías programadas.</a:t>
            </a:r>
          </a:p>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Figura. Comportamiento mensual </a:t>
            </a:r>
            <a:r>
              <a:rPr lang="es-CO" sz="900" dirty="0">
                <a:latin typeface="Arial Narrow" panose="020B0606020202030204" pitchFamily="34" charset="0"/>
              </a:rPr>
              <a:t>de la notificación de Infección sitio quirúrgico</a:t>
            </a:r>
            <a:r>
              <a:rPr lang="es-ES" sz="900" dirty="0">
                <a:latin typeface="Arial Narrow" panose="020B0606020202030204" pitchFamily="34" charset="0"/>
              </a:rPr>
              <a:t>. Medellín, </a:t>
            </a:r>
            <a:r>
              <a:rPr lang="es-ES" sz="900" dirty="0" smtClean="0">
                <a:latin typeface="Arial Narrow" panose="020B0606020202030204" pitchFamily="34" charset="0"/>
              </a:rPr>
              <a:t>octubre </a:t>
            </a:r>
            <a:r>
              <a:rPr lang="es-ES" sz="900" dirty="0">
                <a:latin typeface="Arial Narrow" panose="020B0606020202030204" pitchFamily="34" charset="0"/>
              </a:rPr>
              <a:t>(acumulado) de 2019-2020.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1</a:t>
              </a: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652120"/>
            <a:ext cx="7200851" cy="32986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52120"/>
            <a:ext cx="3557998" cy="295999"/>
            <a:chOff x="2448322" y="40386"/>
            <a:chExt cx="3557998" cy="295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3</a:t>
              </a: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7" y="40386"/>
              <a:ext cx="2703783"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22</a:t>
            </a:r>
            <a:endParaRPr lang="es-ES" sz="1050" b="1" dirty="0">
              <a:latin typeface="Arial Narrow" panose="020B0606020202030204" pitchFamily="34" charset="0"/>
            </a:endParaRPr>
          </a:p>
        </p:txBody>
      </p:sp>
      <p:sp>
        <p:nvSpPr>
          <p:cNvPr id="37" name="36 Título"/>
          <p:cNvSpPr>
            <a:spLocks noGrp="1"/>
          </p:cNvSpPr>
          <p:nvPr>
            <p:ph type="ctrTitle"/>
          </p:nvPr>
        </p:nvSpPr>
        <p:spPr>
          <a:xfrm>
            <a:off x="-29713" y="132122"/>
            <a:ext cx="2208885" cy="646331"/>
          </a:xfrm>
          <a:noFill/>
        </p:spPr>
        <p:txBody>
          <a:bodyPr wrap="square" rtlCol="0">
            <a:spAutoFit/>
          </a:bodyPr>
          <a:lstStyle/>
          <a:p>
            <a:r>
              <a:rPr lang="es-ES" sz="1800" b="1" dirty="0" smtClean="0">
                <a:solidFill>
                  <a:srgbClr val="C00000"/>
                </a:solidFill>
                <a:latin typeface="Arial Narrow" panose="020B0606020202030204" pitchFamily="34" charset="0"/>
                <a:ea typeface="+mn-ea"/>
                <a:cs typeface="+mn-cs"/>
              </a:rPr>
              <a:t>Infección de </a:t>
            </a:r>
            <a:r>
              <a:rPr lang="es-ES" sz="1800" b="1" dirty="0">
                <a:solidFill>
                  <a:srgbClr val="C00000"/>
                </a:solidFill>
                <a:latin typeface="Arial Narrow" panose="020B0606020202030204" pitchFamily="34" charset="0"/>
                <a:ea typeface="+mn-ea"/>
                <a:cs typeface="+mn-cs"/>
              </a:rPr>
              <a:t>sitio </a:t>
            </a:r>
            <a:r>
              <a:rPr lang="es-ES" sz="1800" b="1" dirty="0" smtClean="0">
                <a:solidFill>
                  <a:srgbClr val="C00000"/>
                </a:solidFill>
                <a:latin typeface="Arial Narrow" panose="020B0606020202030204" pitchFamily="34" charset="0"/>
                <a:ea typeface="+mn-ea"/>
                <a:cs typeface="+mn-cs"/>
              </a:rPr>
              <a:t>quirúrgico- ISQ</a:t>
            </a:r>
            <a:endParaRPr lang="es-ES" sz="1800" b="1" dirty="0">
              <a:solidFill>
                <a:srgbClr val="C00000"/>
              </a:solidFill>
              <a:latin typeface="Arial Narrow" panose="020B0606020202030204" pitchFamily="34" charset="0"/>
              <a:ea typeface="+mn-ea"/>
              <a:cs typeface="+mn-cs"/>
            </a:endParaRPr>
          </a:p>
        </p:txBody>
      </p:sp>
      <p:cxnSp>
        <p:nvCxnSpPr>
          <p:cNvPr id="40" name="39 Conector recto de flecha"/>
          <p:cNvCxnSpPr/>
          <p:nvPr/>
        </p:nvCxnSpPr>
        <p:spPr>
          <a:xfrm>
            <a:off x="2160574" y="5652120"/>
            <a:ext cx="504027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2152405" y="4217897"/>
            <a:ext cx="4946061" cy="2364"/>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2180731" y="3004230"/>
            <a:ext cx="5020169"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0" name="49 Grupo"/>
          <p:cNvGrpSpPr/>
          <p:nvPr/>
        </p:nvGrpSpPr>
        <p:grpSpPr>
          <a:xfrm>
            <a:off x="3691387" y="2987824"/>
            <a:ext cx="3446504" cy="276999"/>
            <a:chOff x="2448322" y="146783"/>
            <a:chExt cx="3446504" cy="276999"/>
          </a:xfrm>
        </p:grpSpPr>
        <p:sp>
          <p:nvSpPr>
            <p:cNvPr id="51" name="50 Elipse"/>
            <p:cNvSpPr/>
            <p:nvPr/>
          </p:nvSpPr>
          <p:spPr>
            <a:xfrm>
              <a:off x="2448322" y="14678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2</a:t>
              </a:r>
            </a:p>
          </p:txBody>
        </p:sp>
        <p:cxnSp>
          <p:nvCxnSpPr>
            <p:cNvPr id="52" name="51 Conector recto"/>
            <p:cNvCxnSpPr>
              <a:stCxn id="51" idx="6"/>
            </p:cNvCxnSpPr>
            <p:nvPr/>
          </p:nvCxnSpPr>
          <p:spPr>
            <a:xfrm>
              <a:off x="2736354" y="27758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3302538" y="146783"/>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 mes de octubre  2020</a:t>
              </a:r>
              <a:endParaRPr lang="es-ES" sz="1200" b="1" dirty="0">
                <a:latin typeface="Arial Narrow" panose="020B0606020202030204" pitchFamily="34" charset="0"/>
              </a:endParaRPr>
            </a:p>
          </p:txBody>
        </p:sp>
      </p:grpSp>
      <p:sp>
        <p:nvSpPr>
          <p:cNvPr id="54" name="53 CuadroTexto"/>
          <p:cNvSpPr txBox="1"/>
          <p:nvPr/>
        </p:nvSpPr>
        <p:spPr>
          <a:xfrm>
            <a:off x="2060147" y="4465341"/>
            <a:ext cx="1484246" cy="646331"/>
          </a:xfrm>
          <a:prstGeom prst="rect">
            <a:avLst/>
          </a:prstGeom>
          <a:noFill/>
        </p:spPr>
        <p:txBody>
          <a:bodyPr wrap="square" rtlCol="0">
            <a:spAutoFit/>
          </a:bodyPr>
          <a:lstStyle/>
          <a:p>
            <a:pPr algn="ctr"/>
            <a:r>
              <a:rPr lang="es-CO" sz="1200" b="1" dirty="0">
                <a:latin typeface="Arial Narrow" panose="020B0606020202030204" pitchFamily="34" charset="0"/>
              </a:rPr>
              <a:t>Proporción incidencia de ISQ  Colecistectomía </a:t>
            </a:r>
            <a:endParaRPr lang="es-ES" sz="1200" b="1" dirty="0">
              <a:latin typeface="Arial Narrow" panose="020B0606020202030204" pitchFamily="34" charset="0"/>
            </a:endParaRPr>
          </a:p>
        </p:txBody>
      </p:sp>
      <p:sp>
        <p:nvSpPr>
          <p:cNvPr id="55" name="54 CuadroTexto"/>
          <p:cNvSpPr txBox="1"/>
          <p:nvPr/>
        </p:nvSpPr>
        <p:spPr>
          <a:xfrm>
            <a:off x="3431336" y="4411833"/>
            <a:ext cx="1438944" cy="646331"/>
          </a:xfrm>
          <a:prstGeom prst="rect">
            <a:avLst/>
          </a:prstGeom>
          <a:noFill/>
        </p:spPr>
        <p:txBody>
          <a:bodyPr wrap="square" rtlCol="0">
            <a:spAutoFit/>
          </a:bodyPr>
          <a:lstStyle/>
          <a:p>
            <a:pPr algn="ctr"/>
            <a:r>
              <a:rPr lang="es-ES" sz="1200" b="1" dirty="0" smtClean="0">
                <a:solidFill>
                  <a:srgbClr val="C00000"/>
                </a:solidFill>
                <a:latin typeface="Arial Narrow" panose="020B0606020202030204" pitchFamily="34" charset="0"/>
              </a:rPr>
              <a:t>0,6%</a:t>
            </a:r>
            <a:endParaRPr lang="es-ES" sz="1200" b="1" dirty="0">
              <a:solidFill>
                <a:srgbClr val="C00000"/>
              </a:solidFill>
              <a:latin typeface="Arial Narrow" panose="020B0606020202030204" pitchFamily="34" charset="0"/>
            </a:endParaRPr>
          </a:p>
          <a:p>
            <a:pPr algn="ctr"/>
            <a:r>
              <a:rPr lang="es-ES" sz="1200" b="1" dirty="0" smtClean="0">
                <a:latin typeface="Arial Narrow" panose="020B0606020202030204" pitchFamily="34" charset="0"/>
              </a:rPr>
              <a:t>31 casos/5449</a:t>
            </a:r>
            <a:endParaRPr lang="es-ES" sz="1200" b="1" dirty="0">
              <a:latin typeface="Arial Narrow" panose="020B0606020202030204" pitchFamily="34" charset="0"/>
            </a:endParaRPr>
          </a:p>
          <a:p>
            <a:pPr algn="ctr"/>
            <a:r>
              <a:rPr lang="es-ES" sz="1200" b="1" dirty="0">
                <a:latin typeface="Arial Narrow" panose="020B0606020202030204" pitchFamily="34" charset="0"/>
              </a:rPr>
              <a:t>colecistectomías</a:t>
            </a:r>
          </a:p>
        </p:txBody>
      </p:sp>
      <p:sp>
        <p:nvSpPr>
          <p:cNvPr id="56" name="55 CuadroTexto"/>
          <p:cNvSpPr txBox="1"/>
          <p:nvPr/>
        </p:nvSpPr>
        <p:spPr>
          <a:xfrm>
            <a:off x="4641045" y="3330269"/>
            <a:ext cx="1345610" cy="646331"/>
          </a:xfrm>
          <a:prstGeom prst="rect">
            <a:avLst/>
          </a:prstGeom>
          <a:noFill/>
        </p:spPr>
        <p:txBody>
          <a:bodyPr wrap="square" rtlCol="0">
            <a:spAutoFit/>
          </a:bodyPr>
          <a:lstStyle/>
          <a:p>
            <a:pPr algn="ctr"/>
            <a:r>
              <a:rPr lang="es-CO" sz="1200" b="1" dirty="0">
                <a:latin typeface="Arial Narrow" panose="020B0606020202030204" pitchFamily="34" charset="0"/>
              </a:rPr>
              <a:t>Proporción incidencia de ISQ   Herniorrafia </a:t>
            </a:r>
            <a:endParaRPr lang="es-ES" sz="1200" b="1" dirty="0">
              <a:latin typeface="Arial Narrow" panose="020B0606020202030204" pitchFamily="34" charset="0"/>
            </a:endParaRPr>
          </a:p>
        </p:txBody>
      </p:sp>
      <p:sp>
        <p:nvSpPr>
          <p:cNvPr id="58" name="57 CuadroTexto"/>
          <p:cNvSpPr txBox="1"/>
          <p:nvPr/>
        </p:nvSpPr>
        <p:spPr>
          <a:xfrm>
            <a:off x="5850790" y="3290950"/>
            <a:ext cx="1638092" cy="646331"/>
          </a:xfrm>
          <a:prstGeom prst="rect">
            <a:avLst/>
          </a:prstGeom>
          <a:noFill/>
        </p:spPr>
        <p:txBody>
          <a:bodyPr wrap="square" rtlCol="0">
            <a:spAutoFit/>
          </a:bodyPr>
          <a:lstStyle/>
          <a:p>
            <a:pPr algn="ctr"/>
            <a:r>
              <a:rPr lang="es-ES" sz="1200" b="1" dirty="0" smtClean="0">
                <a:solidFill>
                  <a:srgbClr val="C00000"/>
                </a:solidFill>
                <a:latin typeface="Arial Narrow" panose="020B0606020202030204" pitchFamily="34" charset="0"/>
              </a:rPr>
              <a:t>0,8%</a:t>
            </a:r>
            <a:endParaRPr lang="es-ES" sz="1200" b="1" dirty="0">
              <a:solidFill>
                <a:srgbClr val="C00000"/>
              </a:solidFill>
              <a:latin typeface="Arial Narrow" panose="020B0606020202030204" pitchFamily="34" charset="0"/>
            </a:endParaRPr>
          </a:p>
          <a:p>
            <a:pPr algn="ctr"/>
            <a:r>
              <a:rPr lang="es-ES" sz="1200" b="1" dirty="0" smtClean="0">
                <a:latin typeface="Arial Narrow" panose="020B0606020202030204" pitchFamily="34" charset="0"/>
              </a:rPr>
              <a:t>47 casos/6079 herniorrafias</a:t>
            </a:r>
            <a:endParaRPr lang="es-ES" sz="1200" b="1" dirty="0">
              <a:latin typeface="Arial Narrow" panose="020B0606020202030204" pitchFamily="34" charset="0"/>
            </a:endParaRPr>
          </a:p>
        </p:txBody>
      </p:sp>
      <p:sp>
        <p:nvSpPr>
          <p:cNvPr id="59" name="58 CuadroTexto"/>
          <p:cNvSpPr txBox="1"/>
          <p:nvPr/>
        </p:nvSpPr>
        <p:spPr>
          <a:xfrm>
            <a:off x="4643489" y="4429751"/>
            <a:ext cx="1345610" cy="1107996"/>
          </a:xfrm>
          <a:prstGeom prst="rect">
            <a:avLst/>
          </a:prstGeom>
          <a:noFill/>
        </p:spPr>
        <p:txBody>
          <a:bodyPr wrap="square" rtlCol="0">
            <a:spAutoFit/>
          </a:bodyPr>
          <a:lstStyle/>
          <a:p>
            <a:pPr algn="ctr"/>
            <a:r>
              <a:rPr lang="es-CO" sz="1100" b="1" dirty="0">
                <a:latin typeface="Arial Narrow" panose="020B0606020202030204" pitchFamily="34" charset="0"/>
              </a:rPr>
              <a:t>Proporción incidencia de ISQ   Revascularización miocárdica con</a:t>
            </a:r>
          </a:p>
          <a:p>
            <a:pPr algn="ctr"/>
            <a:r>
              <a:rPr lang="es-CO" sz="1100" b="1" dirty="0">
                <a:latin typeface="Arial Narrow" panose="020B0606020202030204" pitchFamily="34" charset="0"/>
              </a:rPr>
              <a:t>incisión torácica y del sitio donante</a:t>
            </a:r>
            <a:endParaRPr lang="es-ES" sz="1100" b="1" dirty="0">
              <a:latin typeface="Arial Narrow" panose="020B0606020202030204" pitchFamily="34" charset="0"/>
            </a:endParaRPr>
          </a:p>
        </p:txBody>
      </p:sp>
      <p:sp>
        <p:nvSpPr>
          <p:cNvPr id="60" name="59 CuadroTexto"/>
          <p:cNvSpPr txBox="1"/>
          <p:nvPr/>
        </p:nvSpPr>
        <p:spPr>
          <a:xfrm>
            <a:off x="5889040" y="4599743"/>
            <a:ext cx="1327473" cy="630942"/>
          </a:xfrm>
          <a:prstGeom prst="rect">
            <a:avLst/>
          </a:prstGeom>
          <a:noFill/>
        </p:spPr>
        <p:txBody>
          <a:bodyPr wrap="square" rtlCol="0">
            <a:spAutoFit/>
          </a:bodyPr>
          <a:lstStyle/>
          <a:p>
            <a:pPr algn="ctr"/>
            <a:r>
              <a:rPr lang="es-ES" sz="1200" b="1" dirty="0" smtClean="0">
                <a:solidFill>
                  <a:srgbClr val="C00000"/>
                </a:solidFill>
                <a:latin typeface="Arial Narrow" panose="020B0606020202030204" pitchFamily="34" charset="0"/>
              </a:rPr>
              <a:t>10,4%</a:t>
            </a:r>
            <a:endParaRPr lang="es-ES" sz="1200" b="1" dirty="0">
              <a:solidFill>
                <a:srgbClr val="C00000"/>
              </a:solidFill>
              <a:latin typeface="Arial Narrow" panose="020B0606020202030204" pitchFamily="34" charset="0"/>
            </a:endParaRPr>
          </a:p>
          <a:p>
            <a:pPr algn="ctr"/>
            <a:r>
              <a:rPr lang="es-ES" sz="1200" b="1" dirty="0" smtClean="0">
                <a:latin typeface="Arial Narrow" panose="020B0606020202030204" pitchFamily="34" charset="0"/>
              </a:rPr>
              <a:t>47 casos/454</a:t>
            </a:r>
            <a:endParaRPr lang="es-ES" sz="1200" b="1" dirty="0">
              <a:latin typeface="Arial Narrow" panose="020B0606020202030204" pitchFamily="34" charset="0"/>
            </a:endParaRPr>
          </a:p>
          <a:p>
            <a:pPr algn="ctr"/>
            <a:r>
              <a:rPr lang="es-ES" sz="1100" b="1" dirty="0">
                <a:latin typeface="Arial Narrow" panose="020B0606020202030204" pitchFamily="34" charset="0"/>
              </a:rPr>
              <a:t>Revascularizaciones</a:t>
            </a:r>
          </a:p>
        </p:txBody>
      </p:sp>
      <p:sp>
        <p:nvSpPr>
          <p:cNvPr id="2" name="1 Flecha derecha"/>
          <p:cNvSpPr/>
          <p:nvPr/>
        </p:nvSpPr>
        <p:spPr>
          <a:xfrm>
            <a:off x="3396716" y="3395095"/>
            <a:ext cx="226431" cy="28812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60 Flecha derecha"/>
          <p:cNvSpPr/>
          <p:nvPr/>
        </p:nvSpPr>
        <p:spPr>
          <a:xfrm>
            <a:off x="3384426" y="4590933"/>
            <a:ext cx="226431" cy="28812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2" name="61 Flecha derecha"/>
          <p:cNvSpPr/>
          <p:nvPr/>
        </p:nvSpPr>
        <p:spPr>
          <a:xfrm>
            <a:off x="5986655" y="3381611"/>
            <a:ext cx="226431" cy="28812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63 Flecha derecha"/>
          <p:cNvSpPr/>
          <p:nvPr/>
        </p:nvSpPr>
        <p:spPr>
          <a:xfrm>
            <a:off x="5945385" y="4590933"/>
            <a:ext cx="226431" cy="28812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2" name="11 Grupo"/>
          <p:cNvGrpSpPr/>
          <p:nvPr/>
        </p:nvGrpSpPr>
        <p:grpSpPr>
          <a:xfrm>
            <a:off x="3181993" y="6126253"/>
            <a:ext cx="781070" cy="1629105"/>
            <a:chOff x="1944266" y="6012160"/>
            <a:chExt cx="781070" cy="1629105"/>
          </a:xfrm>
        </p:grpSpPr>
        <p:sp>
          <p:nvSpPr>
            <p:cNvPr id="65" name="64 Rectángulo redondeado"/>
            <p:cNvSpPr/>
            <p:nvPr/>
          </p:nvSpPr>
          <p:spPr>
            <a:xfrm>
              <a:off x="1966078" y="6965805"/>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47%</a:t>
              </a:r>
              <a:endParaRPr lang="es-ES" sz="1600" b="1" dirty="0">
                <a:solidFill>
                  <a:schemeClr val="tx1"/>
                </a:solidFill>
                <a:latin typeface="Arial Narrow" panose="020B0606020202030204" pitchFamily="34" charset="0"/>
              </a:endParaRPr>
            </a:p>
          </p:txBody>
        </p:sp>
        <p:sp>
          <p:nvSpPr>
            <p:cNvPr id="66" name="65 Rectángulo"/>
            <p:cNvSpPr/>
            <p:nvPr/>
          </p:nvSpPr>
          <p:spPr>
            <a:xfrm>
              <a:off x="1944266" y="6692505"/>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7" name="66 Rectángulo"/>
            <p:cNvSpPr/>
            <p:nvPr/>
          </p:nvSpPr>
          <p:spPr>
            <a:xfrm>
              <a:off x="1944266" y="7310405"/>
              <a:ext cx="781070" cy="330860"/>
            </a:xfrm>
            <a:prstGeom prst="rect">
              <a:avLst/>
            </a:prstGeom>
          </p:spPr>
          <p:txBody>
            <a:bodyPr wrap="square">
              <a:spAutoFit/>
            </a:bodyPr>
            <a:lstStyle/>
            <a:p>
              <a:pPr algn="ctr"/>
              <a:r>
                <a:rPr lang="es-ES" sz="1050" b="1" dirty="0" smtClean="0">
                  <a:latin typeface="Arial Narrow" panose="020B0606020202030204" pitchFamily="34" charset="0"/>
                </a:rPr>
                <a:t>63casos</a:t>
              </a:r>
              <a:endParaRPr lang="es-ES" sz="1050" b="1" dirty="0">
                <a:latin typeface="Arial Narrow" panose="020B0606020202030204" pitchFamily="34" charset="0"/>
              </a:endParaRPr>
            </a:p>
            <a:p>
              <a:pPr algn="ctr"/>
              <a:endParaRPr lang="es-CO" sz="500" dirty="0"/>
            </a:p>
          </p:txBody>
        </p:sp>
        <p:pic>
          <p:nvPicPr>
            <p:cNvPr id="72"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9313" t="7366" r="56038"/>
            <a:stretch/>
          </p:blipFill>
          <p:spPr bwMode="auto">
            <a:xfrm>
              <a:off x="1970481" y="6012160"/>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15 Grupo"/>
          <p:cNvGrpSpPr/>
          <p:nvPr/>
        </p:nvGrpSpPr>
        <p:grpSpPr>
          <a:xfrm>
            <a:off x="4006944" y="6117464"/>
            <a:ext cx="740068" cy="1587880"/>
            <a:chOff x="4737493" y="6457800"/>
            <a:chExt cx="740068" cy="1587880"/>
          </a:xfrm>
        </p:grpSpPr>
        <p:grpSp>
          <p:nvGrpSpPr>
            <p:cNvPr id="68" name="67 Grupo"/>
            <p:cNvGrpSpPr/>
            <p:nvPr/>
          </p:nvGrpSpPr>
          <p:grpSpPr>
            <a:xfrm>
              <a:off x="4737493" y="7134937"/>
              <a:ext cx="740068" cy="910743"/>
              <a:chOff x="5245046" y="1343108"/>
              <a:chExt cx="740068" cy="910743"/>
            </a:xfrm>
          </p:grpSpPr>
          <p:sp>
            <p:nvSpPr>
              <p:cNvPr id="69" name="68 Rectángulo redondeado"/>
              <p:cNvSpPr/>
              <p:nvPr/>
            </p:nvSpPr>
            <p:spPr>
              <a:xfrm>
                <a:off x="5245046" y="161590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0,0%</a:t>
                </a:r>
                <a:endParaRPr lang="es-ES" sz="1600" b="1" dirty="0">
                  <a:solidFill>
                    <a:schemeClr val="tx1"/>
                  </a:solidFill>
                  <a:latin typeface="Arial Narrow" panose="020B0606020202030204" pitchFamily="34" charset="0"/>
                </a:endParaRPr>
              </a:p>
            </p:txBody>
          </p:sp>
          <p:sp>
            <p:nvSpPr>
              <p:cNvPr id="70" name="69 Rectángulo"/>
              <p:cNvSpPr/>
              <p:nvPr/>
            </p:nvSpPr>
            <p:spPr>
              <a:xfrm>
                <a:off x="5245379" y="134310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69277" y="1999935"/>
                <a:ext cx="587020" cy="253916"/>
              </a:xfrm>
              <a:prstGeom prst="rect">
                <a:avLst/>
              </a:prstGeom>
            </p:spPr>
            <p:txBody>
              <a:bodyPr wrap="none">
                <a:spAutoFit/>
              </a:bodyPr>
              <a:lstStyle/>
              <a:p>
                <a:r>
                  <a:rPr lang="es-ES" sz="1050" b="1" dirty="0" smtClean="0">
                    <a:latin typeface="Arial Narrow" panose="020B0606020202030204" pitchFamily="34" charset="0"/>
                  </a:rPr>
                  <a:t>0 </a:t>
                </a:r>
                <a:r>
                  <a:rPr lang="es-ES" sz="1050" b="1" dirty="0">
                    <a:latin typeface="Arial Narrow" panose="020B0606020202030204" pitchFamily="34" charset="0"/>
                  </a:rPr>
                  <a:t>casos</a:t>
                </a:r>
                <a:endParaRPr lang="es-CO" sz="1050" dirty="0"/>
              </a:p>
            </p:txBody>
          </p:sp>
        </p:grpSp>
        <p:pic>
          <p:nvPicPr>
            <p:cNvPr id="74"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4817600" y="6457800"/>
              <a:ext cx="560412" cy="69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5"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005519" y="6126253"/>
            <a:ext cx="813003" cy="70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656234" y="6790398"/>
            <a:ext cx="1518502" cy="930335"/>
            <a:chOff x="-80477" y="7090575"/>
            <a:chExt cx="1322828" cy="930335"/>
          </a:xfrm>
        </p:grpSpPr>
        <p:sp>
          <p:nvSpPr>
            <p:cNvPr id="77" name="76 CuadroTexto"/>
            <p:cNvSpPr txBox="1"/>
            <p:nvPr/>
          </p:nvSpPr>
          <p:spPr>
            <a:xfrm>
              <a:off x="-14122" y="709057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78" name="77 Rectángulo redondeado"/>
            <p:cNvSpPr/>
            <p:nvPr/>
          </p:nvSpPr>
          <p:spPr>
            <a:xfrm>
              <a:off x="-80477" y="7392456"/>
              <a:ext cx="1313348" cy="34765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65%</a:t>
              </a:r>
              <a:endParaRPr lang="es-ES" sz="1600" b="1" dirty="0">
                <a:solidFill>
                  <a:schemeClr val="tx1"/>
                </a:solidFill>
                <a:latin typeface="Arial Narrow" panose="020B0606020202030204" pitchFamily="34" charset="0"/>
              </a:endParaRPr>
            </a:p>
          </p:txBody>
        </p:sp>
        <p:sp>
          <p:nvSpPr>
            <p:cNvPr id="79" name="78 CuadroTexto"/>
            <p:cNvSpPr txBox="1"/>
            <p:nvPr/>
          </p:nvSpPr>
          <p:spPr>
            <a:xfrm>
              <a:off x="12744" y="7759300"/>
              <a:ext cx="1229607" cy="261610"/>
            </a:xfrm>
            <a:prstGeom prst="rect">
              <a:avLst/>
            </a:prstGeom>
            <a:noFill/>
          </p:spPr>
          <p:txBody>
            <a:bodyPr wrap="square" rtlCol="0">
              <a:spAutoFit/>
            </a:bodyPr>
            <a:lstStyle/>
            <a:p>
              <a:pPr algn="ctr"/>
              <a:r>
                <a:rPr lang="es-ES" sz="1050" b="1" dirty="0" smtClean="0">
                  <a:latin typeface="Arial Narrow" panose="020B0606020202030204" pitchFamily="34" charset="0"/>
                </a:rPr>
                <a:t>casos</a:t>
              </a:r>
              <a:endParaRPr lang="es-ES" sz="1050" b="1" dirty="0">
                <a:latin typeface="Arial Narrow" panose="020B0606020202030204" pitchFamily="34" charset="0"/>
              </a:endParaRPr>
            </a:p>
          </p:txBody>
        </p:sp>
      </p:grpSp>
      <p:grpSp>
        <p:nvGrpSpPr>
          <p:cNvPr id="21" name="20 Grupo"/>
          <p:cNvGrpSpPr/>
          <p:nvPr/>
        </p:nvGrpSpPr>
        <p:grpSpPr>
          <a:xfrm>
            <a:off x="5749295" y="6009980"/>
            <a:ext cx="1523563" cy="930826"/>
            <a:chOff x="5422559" y="6082599"/>
            <a:chExt cx="1523563" cy="930826"/>
          </a:xfrm>
        </p:grpSpPr>
        <p:sp>
          <p:nvSpPr>
            <p:cNvPr id="84" name="83 Rectángulo redondeado"/>
            <p:cNvSpPr/>
            <p:nvPr/>
          </p:nvSpPr>
          <p:spPr>
            <a:xfrm>
              <a:off x="5622458" y="6355395"/>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36%</a:t>
              </a:r>
              <a:endParaRPr lang="es-ES" sz="1600" b="1" dirty="0">
                <a:solidFill>
                  <a:schemeClr val="tx1"/>
                </a:solidFill>
                <a:latin typeface="Arial Narrow" panose="020B0606020202030204" pitchFamily="34" charset="0"/>
              </a:endParaRPr>
            </a:p>
          </p:txBody>
        </p:sp>
        <p:sp>
          <p:nvSpPr>
            <p:cNvPr id="85" name="84 Rectángulo"/>
            <p:cNvSpPr/>
            <p:nvPr/>
          </p:nvSpPr>
          <p:spPr>
            <a:xfrm>
              <a:off x="5422559" y="6082599"/>
              <a:ext cx="1523563" cy="246221"/>
            </a:xfrm>
            <a:prstGeom prst="rect">
              <a:avLst/>
            </a:prstGeom>
          </p:spPr>
          <p:txBody>
            <a:bodyPr wrap="square">
              <a:spAutoFit/>
            </a:bodyPr>
            <a:lstStyle/>
            <a:p>
              <a:r>
                <a:rPr lang="es-ES" sz="1000" b="1" u="sng" dirty="0">
                  <a:latin typeface="Arial Narrow" panose="020B0606020202030204" pitchFamily="34" charset="0"/>
                </a:rPr>
                <a:t>Ambulatorio programado</a:t>
              </a:r>
              <a:endParaRPr lang="es-ES" sz="1000" b="1" u="sng" dirty="0">
                <a:solidFill>
                  <a:sysClr val="windowText" lastClr="000000"/>
                </a:solidFill>
                <a:latin typeface="Arial Narrow" panose="020B0606020202030204" pitchFamily="34" charset="0"/>
              </a:endParaRPr>
            </a:p>
          </p:txBody>
        </p:sp>
        <p:sp>
          <p:nvSpPr>
            <p:cNvPr id="86" name="85 Rectángulo"/>
            <p:cNvSpPr/>
            <p:nvPr/>
          </p:nvSpPr>
          <p:spPr>
            <a:xfrm>
              <a:off x="5640561" y="6736426"/>
              <a:ext cx="790601" cy="276999"/>
            </a:xfrm>
            <a:prstGeom prst="rect">
              <a:avLst/>
            </a:prstGeom>
          </p:spPr>
          <p:txBody>
            <a:bodyPr wrap="none">
              <a:spAutoFit/>
            </a:bodyPr>
            <a:lstStyle/>
            <a:p>
              <a:r>
                <a:rPr lang="es-ES" sz="1200" b="1" dirty="0" smtClean="0">
                  <a:latin typeface="Arial Narrow" panose="020B0606020202030204" pitchFamily="34" charset="0"/>
                </a:rPr>
                <a:t>130 </a:t>
              </a:r>
              <a:r>
                <a:rPr lang="es-ES" sz="1200" b="1" dirty="0">
                  <a:latin typeface="Arial Narrow" panose="020B0606020202030204" pitchFamily="34" charset="0"/>
                </a:rPr>
                <a:t>casos</a:t>
              </a:r>
              <a:endParaRPr lang="es-CO" sz="1200" dirty="0"/>
            </a:p>
          </p:txBody>
        </p:sp>
      </p:grpSp>
      <p:grpSp>
        <p:nvGrpSpPr>
          <p:cNvPr id="22" name="21 Grupo"/>
          <p:cNvGrpSpPr/>
          <p:nvPr/>
        </p:nvGrpSpPr>
        <p:grpSpPr>
          <a:xfrm>
            <a:off x="4824586" y="6148480"/>
            <a:ext cx="1234015" cy="2419029"/>
            <a:chOff x="4730544" y="5604597"/>
            <a:chExt cx="1091680" cy="2816008"/>
          </a:xfrm>
        </p:grpSpPr>
        <p:pic>
          <p:nvPicPr>
            <p:cNvPr id="1029" name="Picture 5"/>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4760429" y="6201698"/>
              <a:ext cx="595014" cy="40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82 Rectángulo"/>
            <p:cNvSpPr/>
            <p:nvPr/>
          </p:nvSpPr>
          <p:spPr>
            <a:xfrm>
              <a:off x="4730544" y="6652740"/>
              <a:ext cx="1091680" cy="820328"/>
            </a:xfrm>
            <a:prstGeom prst="rect">
              <a:avLst/>
            </a:prstGeom>
          </p:spPr>
          <p:txBody>
            <a:bodyPr wrap="square">
              <a:spAutoFit/>
            </a:bodyPr>
            <a:lstStyle/>
            <a:p>
              <a:r>
                <a:rPr lang="es-CO" sz="1050" b="1" u="sng" dirty="0">
                  <a:latin typeface="Arial Narrow" panose="020B0606020202030204" pitchFamily="34" charset="0"/>
                </a:rPr>
                <a:t>Servicio de admisión del</a:t>
              </a:r>
            </a:p>
            <a:p>
              <a:r>
                <a:rPr lang="es-CO" sz="1050" b="1" u="sng" dirty="0">
                  <a:latin typeface="Arial Narrow" panose="020B0606020202030204" pitchFamily="34" charset="0"/>
                </a:rPr>
                <a:t>procedimiento quirúrgico</a:t>
              </a:r>
              <a:endParaRPr lang="es-ES" sz="1050" b="1" u="sng" dirty="0">
                <a:solidFill>
                  <a:sysClr val="windowText" lastClr="000000"/>
                </a:solidFill>
                <a:latin typeface="Arial Narrow" panose="020B0606020202030204" pitchFamily="34" charset="0"/>
              </a:endParaRPr>
            </a:p>
          </p:txBody>
        </p:sp>
        <p:sp>
          <p:nvSpPr>
            <p:cNvPr id="20" name="19 Cerrar llave"/>
            <p:cNvSpPr/>
            <p:nvPr/>
          </p:nvSpPr>
          <p:spPr>
            <a:xfrm>
              <a:off x="5436682" y="5604597"/>
              <a:ext cx="240655" cy="2816008"/>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grpSp>
        <p:nvGrpSpPr>
          <p:cNvPr id="87" name="86 Grupo"/>
          <p:cNvGrpSpPr/>
          <p:nvPr/>
        </p:nvGrpSpPr>
        <p:grpSpPr>
          <a:xfrm>
            <a:off x="5969954" y="6928897"/>
            <a:ext cx="866059" cy="921751"/>
            <a:chOff x="5513607" y="6082599"/>
            <a:chExt cx="866059" cy="921751"/>
          </a:xfrm>
        </p:grpSpPr>
        <p:sp>
          <p:nvSpPr>
            <p:cNvPr id="88" name="87 Rectángulo redondeado"/>
            <p:cNvSpPr/>
            <p:nvPr/>
          </p:nvSpPr>
          <p:spPr>
            <a:xfrm>
              <a:off x="5540570" y="6355395"/>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46%</a:t>
              </a:r>
              <a:endParaRPr lang="es-ES" sz="1600" b="1" dirty="0">
                <a:solidFill>
                  <a:schemeClr val="tx1"/>
                </a:solidFill>
                <a:latin typeface="Arial Narrow" panose="020B0606020202030204" pitchFamily="34" charset="0"/>
              </a:endParaRPr>
            </a:p>
          </p:txBody>
        </p:sp>
        <p:sp>
          <p:nvSpPr>
            <p:cNvPr id="89" name="88 Rectángulo"/>
            <p:cNvSpPr/>
            <p:nvPr/>
          </p:nvSpPr>
          <p:spPr>
            <a:xfrm>
              <a:off x="5513607" y="6082599"/>
              <a:ext cx="689612" cy="246221"/>
            </a:xfrm>
            <a:prstGeom prst="rect">
              <a:avLst/>
            </a:prstGeom>
          </p:spPr>
          <p:txBody>
            <a:bodyPr wrap="none">
              <a:spAutoFit/>
            </a:bodyPr>
            <a:lstStyle/>
            <a:p>
              <a:r>
                <a:rPr lang="es-ES" sz="1000" b="1" u="sng" dirty="0">
                  <a:latin typeface="Arial Narrow" panose="020B0606020202030204" pitchFamily="34" charset="0"/>
                </a:rPr>
                <a:t>Urgencias</a:t>
              </a:r>
              <a:endParaRPr lang="es-ES" sz="1000" b="1" u="sng" dirty="0">
                <a:solidFill>
                  <a:sysClr val="windowText" lastClr="000000"/>
                </a:solidFill>
                <a:latin typeface="Arial Narrow" panose="020B0606020202030204" pitchFamily="34" charset="0"/>
              </a:endParaRPr>
            </a:p>
          </p:txBody>
        </p:sp>
        <p:sp>
          <p:nvSpPr>
            <p:cNvPr id="90" name="89 Rectángulo"/>
            <p:cNvSpPr/>
            <p:nvPr/>
          </p:nvSpPr>
          <p:spPr>
            <a:xfrm>
              <a:off x="5589065" y="6727351"/>
              <a:ext cx="790601" cy="276999"/>
            </a:xfrm>
            <a:prstGeom prst="rect">
              <a:avLst/>
            </a:prstGeom>
          </p:spPr>
          <p:txBody>
            <a:bodyPr wrap="none">
              <a:spAutoFit/>
            </a:bodyPr>
            <a:lstStyle/>
            <a:p>
              <a:r>
                <a:rPr lang="es-ES" sz="1200" b="1" dirty="0" smtClean="0">
                  <a:latin typeface="Arial Narrow" panose="020B0606020202030204" pitchFamily="34" charset="0"/>
                </a:rPr>
                <a:t>170 casos</a:t>
              </a:r>
              <a:endParaRPr lang="es-CO" sz="1200" dirty="0"/>
            </a:p>
          </p:txBody>
        </p:sp>
      </p:grpSp>
      <p:grpSp>
        <p:nvGrpSpPr>
          <p:cNvPr id="91" name="90 Grupo"/>
          <p:cNvGrpSpPr/>
          <p:nvPr/>
        </p:nvGrpSpPr>
        <p:grpSpPr>
          <a:xfrm>
            <a:off x="5715024" y="7830943"/>
            <a:ext cx="1592103" cy="875066"/>
            <a:chOff x="5253615" y="6082599"/>
            <a:chExt cx="1592103" cy="875066"/>
          </a:xfrm>
        </p:grpSpPr>
        <p:sp>
          <p:nvSpPr>
            <p:cNvPr id="92" name="91 Rectángulo redondeado"/>
            <p:cNvSpPr/>
            <p:nvPr/>
          </p:nvSpPr>
          <p:spPr>
            <a:xfrm>
              <a:off x="5540570" y="6355395"/>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17%</a:t>
              </a:r>
              <a:endParaRPr lang="es-ES" sz="1600" b="1" dirty="0">
                <a:solidFill>
                  <a:schemeClr val="tx1"/>
                </a:solidFill>
                <a:latin typeface="Arial Narrow" panose="020B0606020202030204" pitchFamily="34" charset="0"/>
              </a:endParaRPr>
            </a:p>
          </p:txBody>
        </p:sp>
        <p:sp>
          <p:nvSpPr>
            <p:cNvPr id="93" name="92 Rectángulo"/>
            <p:cNvSpPr/>
            <p:nvPr/>
          </p:nvSpPr>
          <p:spPr>
            <a:xfrm>
              <a:off x="5253615" y="6082599"/>
              <a:ext cx="1592103" cy="246221"/>
            </a:xfrm>
            <a:prstGeom prst="rect">
              <a:avLst/>
            </a:prstGeom>
          </p:spPr>
          <p:txBody>
            <a:bodyPr wrap="none">
              <a:spAutoFit/>
            </a:bodyPr>
            <a:lstStyle/>
            <a:p>
              <a:r>
                <a:rPr lang="es-ES" sz="1000" b="1" u="sng" dirty="0">
                  <a:latin typeface="Arial Narrow" panose="020B0606020202030204" pitchFamily="34" charset="0"/>
                </a:rPr>
                <a:t>Hospitalización programado</a:t>
              </a:r>
              <a:endParaRPr lang="es-ES" sz="1000" b="1" u="sng" dirty="0">
                <a:solidFill>
                  <a:sysClr val="windowText" lastClr="000000"/>
                </a:solidFill>
                <a:latin typeface="Arial Narrow" panose="020B0606020202030204" pitchFamily="34" charset="0"/>
              </a:endParaRPr>
            </a:p>
          </p:txBody>
        </p:sp>
        <p:sp>
          <p:nvSpPr>
            <p:cNvPr id="94" name="93 Rectángulo"/>
            <p:cNvSpPr/>
            <p:nvPr/>
          </p:nvSpPr>
          <p:spPr>
            <a:xfrm>
              <a:off x="5551588" y="6680666"/>
              <a:ext cx="720069" cy="276999"/>
            </a:xfrm>
            <a:prstGeom prst="rect">
              <a:avLst/>
            </a:prstGeom>
          </p:spPr>
          <p:txBody>
            <a:bodyPr wrap="none">
              <a:spAutoFit/>
            </a:bodyPr>
            <a:lstStyle/>
            <a:p>
              <a:r>
                <a:rPr lang="es-ES" sz="1200" b="1" dirty="0" smtClean="0">
                  <a:latin typeface="Arial Narrow" panose="020B0606020202030204" pitchFamily="34" charset="0"/>
                </a:rPr>
                <a:t>62 </a:t>
              </a:r>
              <a:r>
                <a:rPr lang="es-ES" sz="1200" b="1" dirty="0">
                  <a:latin typeface="Arial Narrow" panose="020B0606020202030204" pitchFamily="34" charset="0"/>
                </a:rPr>
                <a:t>casos</a:t>
              </a:r>
              <a:endParaRPr lang="es-CO" sz="1200" dirty="0"/>
            </a:p>
          </p:txBody>
        </p:sp>
      </p:grpSp>
      <p:sp>
        <p:nvSpPr>
          <p:cNvPr id="96" name="95 Rectángulo"/>
          <p:cNvSpPr/>
          <p:nvPr/>
        </p:nvSpPr>
        <p:spPr>
          <a:xfrm>
            <a:off x="4858367" y="8640743"/>
            <a:ext cx="2292813"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smtClean="0">
                <a:latin typeface="Arial Narrow" panose="020B0606020202030204" pitchFamily="34" charset="0"/>
              </a:rPr>
              <a:t>Figura Características de la ISQ </a:t>
            </a:r>
            <a:r>
              <a:rPr lang="es-ES" sz="700" dirty="0">
                <a:latin typeface="Arial Narrow" panose="020B0606020202030204" pitchFamily="34" charset="0"/>
              </a:rPr>
              <a:t>Medellín, </a:t>
            </a:r>
            <a:r>
              <a:rPr lang="es-ES" sz="700" dirty="0" smtClean="0">
                <a:latin typeface="Arial Narrow" panose="020B0606020202030204" pitchFamily="34" charset="0"/>
              </a:rPr>
              <a:t> octubre (acumulado) 2020. Para reportar la variable sexo se excluyo cesáreas y partos.</a:t>
            </a:r>
            <a:endParaRPr lang="es-ES" sz="700" dirty="0">
              <a:latin typeface="Arial Narrow" panose="020B0606020202030204" pitchFamily="34" charset="0"/>
            </a:endParaRPr>
          </a:p>
        </p:txBody>
      </p:sp>
      <p:sp>
        <p:nvSpPr>
          <p:cNvPr id="42" name="41 CuadroTexto"/>
          <p:cNvSpPr txBox="1"/>
          <p:nvPr/>
        </p:nvSpPr>
        <p:spPr>
          <a:xfrm>
            <a:off x="3350484" y="3339216"/>
            <a:ext cx="1448448" cy="646331"/>
          </a:xfrm>
          <a:prstGeom prst="rect">
            <a:avLst/>
          </a:prstGeom>
          <a:noFill/>
        </p:spPr>
        <p:txBody>
          <a:bodyPr wrap="square" rtlCol="0">
            <a:spAutoFit/>
          </a:bodyPr>
          <a:lstStyle/>
          <a:p>
            <a:pPr algn="ctr"/>
            <a:r>
              <a:rPr lang="es-ES" sz="1200" b="1" dirty="0" smtClean="0">
                <a:solidFill>
                  <a:srgbClr val="C00000"/>
                </a:solidFill>
                <a:latin typeface="Arial Narrow" panose="020B0606020202030204" pitchFamily="34" charset="0"/>
              </a:rPr>
              <a:t>1,2%</a:t>
            </a:r>
            <a:endParaRPr lang="es-ES" sz="1200" b="1" dirty="0">
              <a:solidFill>
                <a:srgbClr val="C00000"/>
              </a:solidFill>
              <a:latin typeface="Arial Narrow" panose="020B0606020202030204" pitchFamily="34" charset="0"/>
            </a:endParaRPr>
          </a:p>
          <a:p>
            <a:pPr algn="ctr"/>
            <a:r>
              <a:rPr lang="es-ES" sz="1200" b="1" dirty="0" smtClean="0">
                <a:latin typeface="Arial Narrow" panose="020B0606020202030204" pitchFamily="34" charset="0"/>
              </a:rPr>
              <a:t>125 casos/10102</a:t>
            </a:r>
            <a:endParaRPr lang="es-ES" sz="1200" b="1" dirty="0">
              <a:latin typeface="Arial Narrow" panose="020B0606020202030204" pitchFamily="34" charset="0"/>
            </a:endParaRPr>
          </a:p>
          <a:p>
            <a:pPr algn="ctr"/>
            <a:r>
              <a:rPr lang="es-ES" sz="1200" b="1" dirty="0">
                <a:latin typeface="Arial Narrow" panose="020B0606020202030204" pitchFamily="34" charset="0"/>
              </a:rPr>
              <a:t>cesáreas</a:t>
            </a:r>
          </a:p>
        </p:txBody>
      </p:sp>
      <p:sp>
        <p:nvSpPr>
          <p:cNvPr id="39" name="38 CuadroTexto"/>
          <p:cNvSpPr txBox="1"/>
          <p:nvPr/>
        </p:nvSpPr>
        <p:spPr>
          <a:xfrm>
            <a:off x="2044649" y="3371658"/>
            <a:ext cx="1345610" cy="646331"/>
          </a:xfrm>
          <a:prstGeom prst="rect">
            <a:avLst/>
          </a:prstGeom>
          <a:noFill/>
        </p:spPr>
        <p:txBody>
          <a:bodyPr wrap="square" rtlCol="0">
            <a:spAutoFit/>
          </a:bodyPr>
          <a:lstStyle/>
          <a:p>
            <a:pPr algn="ctr"/>
            <a:r>
              <a:rPr lang="es-CO" sz="1200" b="1" dirty="0">
                <a:latin typeface="Arial Narrow" panose="020B0606020202030204" pitchFamily="34" charset="0"/>
              </a:rPr>
              <a:t>Proporción incidencia de ISQ Cesárea</a:t>
            </a:r>
            <a:endParaRPr lang="es-ES" sz="1200" b="1" dirty="0">
              <a:latin typeface="Arial Narrow" panose="020B0606020202030204" pitchFamily="34" charset="0"/>
            </a:endParaRPr>
          </a:p>
        </p:txBody>
      </p:sp>
      <p:sp>
        <p:nvSpPr>
          <p:cNvPr id="3" name="2 CuadroTexto"/>
          <p:cNvSpPr txBox="1"/>
          <p:nvPr/>
        </p:nvSpPr>
        <p:spPr>
          <a:xfrm>
            <a:off x="50316" y="2589892"/>
            <a:ext cx="2204523" cy="230832"/>
          </a:xfrm>
          <a:prstGeom prst="rect">
            <a:avLst/>
          </a:prstGeom>
          <a:noFill/>
        </p:spPr>
        <p:txBody>
          <a:bodyPr wrap="square" rtlCol="0">
            <a:spAutoFit/>
          </a:bodyPr>
          <a:lstStyle/>
          <a:p>
            <a:r>
              <a:rPr lang="es-CO" sz="900" b="1" dirty="0">
                <a:latin typeface="Arial Narrow" panose="020B0606020202030204" pitchFamily="34" charset="0"/>
              </a:rPr>
              <a:t>Siglas:  ISQ -Infección de sitio quirúrgico, </a:t>
            </a:r>
          </a:p>
        </p:txBody>
      </p:sp>
      <p:sp>
        <p:nvSpPr>
          <p:cNvPr id="25" name="24 CuadroTexto"/>
          <p:cNvSpPr txBox="1"/>
          <p:nvPr/>
        </p:nvSpPr>
        <p:spPr>
          <a:xfrm>
            <a:off x="56656" y="5963814"/>
            <a:ext cx="1527570" cy="369332"/>
          </a:xfrm>
          <a:prstGeom prst="rect">
            <a:avLst/>
          </a:prstGeom>
          <a:noFill/>
        </p:spPr>
        <p:txBody>
          <a:bodyPr wrap="square" rtlCol="0">
            <a:spAutoFit/>
          </a:bodyPr>
          <a:lstStyle/>
          <a:p>
            <a:pPr algn="ctr"/>
            <a:r>
              <a:rPr lang="es-CO" sz="900" b="1" dirty="0">
                <a:latin typeface="Arial Narrow" panose="020B0606020202030204" pitchFamily="34" charset="0"/>
              </a:rPr>
              <a:t>Proporción de agentes causales de ISO</a:t>
            </a:r>
          </a:p>
        </p:txBody>
      </p:sp>
      <p:graphicFrame>
        <p:nvGraphicFramePr>
          <p:cNvPr id="80" name="3 Gráfico">
            <a:extLst>
              <a:ext uri="{FF2B5EF4-FFF2-40B4-BE49-F238E27FC236}">
                <a16:creationId xmlns:a16="http://schemas.microsoft.com/office/drawing/2014/main" id="{00000000-0008-0000-0000-000004000000}"/>
              </a:ext>
            </a:extLst>
          </p:cNvPr>
          <p:cNvGraphicFramePr>
            <a:graphicFrameLocks/>
          </p:cNvGraphicFramePr>
          <p:nvPr>
            <p:extLst/>
          </p:nvPr>
        </p:nvGraphicFramePr>
        <p:xfrm>
          <a:off x="2135289" y="413217"/>
          <a:ext cx="5002602" cy="2010436"/>
        </p:xfrm>
        <a:graphic>
          <a:graphicData uri="http://schemas.openxmlformats.org/drawingml/2006/chart">
            <c:chart xmlns:c="http://schemas.openxmlformats.org/drawingml/2006/chart" xmlns:r="http://schemas.openxmlformats.org/officeDocument/2006/relationships" r:id="rId9"/>
          </a:graphicData>
        </a:graphic>
      </p:graphicFrame>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42" y="6256200"/>
            <a:ext cx="1630392" cy="28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5" name="10 Gráfico">
            <a:extLst>
              <a:ext uri="{FF2B5EF4-FFF2-40B4-BE49-F238E27FC236}">
                <a16:creationId xmlns:a16="http://schemas.microsoft.com/office/drawing/2014/main" id="{00000000-0008-0000-0000-00000B000000}"/>
              </a:ext>
            </a:extLst>
          </p:cNvPr>
          <p:cNvGraphicFramePr>
            <a:graphicFrameLocks/>
          </p:cNvGraphicFramePr>
          <p:nvPr>
            <p:extLst/>
          </p:nvPr>
        </p:nvGraphicFramePr>
        <p:xfrm>
          <a:off x="1644854" y="7618103"/>
          <a:ext cx="3098515" cy="1621814"/>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997916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 y="0"/>
            <a:ext cx="2146121" cy="2836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1" y="2824178"/>
            <a:ext cx="2160574" cy="284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6655" y="827584"/>
            <a:ext cx="2198184" cy="276999"/>
          </a:xfrm>
          <a:prstGeom prst="rect">
            <a:avLst/>
          </a:prstGeom>
          <a:noFill/>
        </p:spPr>
        <p:txBody>
          <a:bodyPr wrap="square" rtlCol="0">
            <a:spAutoFit/>
          </a:bodyPr>
          <a:lstStyle/>
          <a:p>
            <a:pPr algn="ctr"/>
            <a:r>
              <a:rPr lang="es-ES" sz="1200" b="1" dirty="0" smtClean="0">
                <a:latin typeface="Arial Narrow" panose="020B0606020202030204" pitchFamily="34" charset="0"/>
              </a:rPr>
              <a:t>octubre-2020</a:t>
            </a:r>
            <a:endParaRPr lang="es-ES" sz="1200" b="1"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3200"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87</a:t>
              </a:r>
              <a:endParaRPr lang="es-ES" sz="2000" b="1" dirty="0">
                <a:latin typeface="Arial Narrow" panose="020B0606020202030204" pitchFamily="34" charset="0"/>
              </a:endParaRPr>
            </a:p>
          </p:txBody>
        </p:sp>
      </p:grpSp>
      <p:sp>
        <p:nvSpPr>
          <p:cNvPr id="9" name="8 CuadroTexto"/>
          <p:cNvSpPr txBox="1"/>
          <p:nvPr/>
        </p:nvSpPr>
        <p:spPr>
          <a:xfrm>
            <a:off x="494426" y="4716016"/>
            <a:ext cx="1686305"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p>
          <a:p>
            <a:pPr algn="ctr"/>
            <a:r>
              <a:rPr lang="es-ES" sz="1200" b="1" dirty="0" smtClean="0">
                <a:latin typeface="Arial Narrow" panose="020B0606020202030204" pitchFamily="34" charset="0"/>
              </a:rPr>
              <a:t>46% menos </a:t>
            </a:r>
            <a:r>
              <a:rPr lang="es-ES" sz="1200" b="1" dirty="0">
                <a:latin typeface="Arial Narrow" panose="020B0606020202030204" pitchFamily="34" charset="0"/>
              </a:rPr>
              <a:t>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152406" y="2267744"/>
            <a:ext cx="5048446" cy="784830"/>
          </a:xfrm>
          <a:prstGeom prst="rect">
            <a:avLst/>
          </a:prstGeom>
        </p:spPr>
        <p:txBody>
          <a:bodyPr wrap="square">
            <a:spAutoFit/>
          </a:bodyPr>
          <a:lstStyle/>
          <a:p>
            <a:r>
              <a:rPr lang="es-CO" sz="900" dirty="0">
                <a:latin typeface="Arial Narrow" panose="020B0606020202030204" pitchFamily="34" charset="0"/>
              </a:rPr>
              <a:t>NOTA: La notificación inicia en mayo de 2018 y desde el 2019 se evidencia aumento en la notificación,  para el año 2020 el inicio de la pandemia por SARS 2 disminuyó el número de cirugías programadas.</a:t>
            </a:r>
          </a:p>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Figura. Comportamiento </a:t>
            </a:r>
            <a:r>
              <a:rPr lang="es-ES" sz="900" dirty="0" smtClean="0">
                <a:latin typeface="Arial Narrow" panose="020B0606020202030204" pitchFamily="34" charset="0"/>
              </a:rPr>
              <a:t>por semana epidemiológica </a:t>
            </a:r>
            <a:r>
              <a:rPr lang="es-CO" sz="900" dirty="0">
                <a:latin typeface="Arial Narrow" panose="020B0606020202030204" pitchFamily="34" charset="0"/>
              </a:rPr>
              <a:t>de la notificación de Infección sitio quirúrgico</a:t>
            </a:r>
            <a:r>
              <a:rPr lang="es-ES" sz="900" dirty="0">
                <a:latin typeface="Arial Narrow" panose="020B0606020202030204" pitchFamily="34" charset="0"/>
              </a:rPr>
              <a:t>. Medellín, </a:t>
            </a:r>
            <a:r>
              <a:rPr lang="es-ES" sz="900" dirty="0" smtClean="0">
                <a:latin typeface="Arial Narrow" panose="020B0606020202030204" pitchFamily="34" charset="0"/>
              </a:rPr>
              <a:t>octubre </a:t>
            </a:r>
            <a:r>
              <a:rPr lang="es-ES" sz="900" dirty="0">
                <a:latin typeface="Arial Narrow" panose="020B0606020202030204" pitchFamily="34" charset="0"/>
              </a:rPr>
              <a:t>(acumulado) de 2019-2020</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1</a:t>
              </a: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652120"/>
            <a:ext cx="7200851" cy="32986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52120"/>
            <a:ext cx="3557998" cy="295999"/>
            <a:chOff x="2448322" y="40386"/>
            <a:chExt cx="3557998" cy="295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3</a:t>
              </a: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7" y="40386"/>
              <a:ext cx="2703783"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23</a:t>
            </a:r>
            <a:endParaRPr lang="es-ES" sz="1050" b="1" dirty="0">
              <a:latin typeface="Arial Narrow" panose="020B0606020202030204" pitchFamily="34" charset="0"/>
            </a:endParaRPr>
          </a:p>
        </p:txBody>
      </p:sp>
      <p:sp>
        <p:nvSpPr>
          <p:cNvPr id="37" name="36 Título"/>
          <p:cNvSpPr>
            <a:spLocks noGrp="1"/>
          </p:cNvSpPr>
          <p:nvPr>
            <p:ph type="ctrTitle"/>
          </p:nvPr>
        </p:nvSpPr>
        <p:spPr>
          <a:xfrm>
            <a:off x="-29713" y="132123"/>
            <a:ext cx="2208885" cy="646331"/>
          </a:xfrm>
          <a:noFill/>
        </p:spPr>
        <p:txBody>
          <a:bodyPr wrap="square" rtlCol="0">
            <a:spAutoFit/>
          </a:bodyPr>
          <a:lstStyle/>
          <a:p>
            <a:r>
              <a:rPr lang="es-ES" sz="1800" b="1" dirty="0" smtClean="0">
                <a:solidFill>
                  <a:srgbClr val="C00000"/>
                </a:solidFill>
                <a:latin typeface="Arial Narrow" panose="020B0606020202030204" pitchFamily="34" charset="0"/>
                <a:ea typeface="+mn-ea"/>
                <a:cs typeface="+mn-cs"/>
              </a:rPr>
              <a:t>Endometritis </a:t>
            </a:r>
            <a:br>
              <a:rPr lang="es-ES" sz="1800" b="1" dirty="0" smtClean="0">
                <a:solidFill>
                  <a:srgbClr val="C00000"/>
                </a:solidFill>
                <a:latin typeface="Arial Narrow" panose="020B0606020202030204" pitchFamily="34" charset="0"/>
                <a:ea typeface="+mn-ea"/>
                <a:cs typeface="+mn-cs"/>
              </a:rPr>
            </a:br>
            <a:r>
              <a:rPr lang="es-ES" sz="1800" b="1" dirty="0" smtClean="0">
                <a:solidFill>
                  <a:srgbClr val="C00000"/>
                </a:solidFill>
                <a:latin typeface="Arial Narrow" panose="020B0606020202030204" pitchFamily="34" charset="0"/>
                <a:ea typeface="+mn-ea"/>
                <a:cs typeface="+mn-cs"/>
              </a:rPr>
              <a:t>post parto</a:t>
            </a:r>
            <a:endParaRPr lang="es-ES" sz="1800" b="1" dirty="0">
              <a:solidFill>
                <a:srgbClr val="C00000"/>
              </a:solidFill>
              <a:latin typeface="Arial Narrow" panose="020B0606020202030204" pitchFamily="34" charset="0"/>
              <a:ea typeface="+mn-ea"/>
              <a:cs typeface="+mn-cs"/>
            </a:endParaRPr>
          </a:p>
        </p:txBody>
      </p:sp>
      <p:cxnSp>
        <p:nvCxnSpPr>
          <p:cNvPr id="40" name="39 Conector recto de flecha"/>
          <p:cNvCxnSpPr/>
          <p:nvPr/>
        </p:nvCxnSpPr>
        <p:spPr>
          <a:xfrm>
            <a:off x="2160574" y="5652120"/>
            <a:ext cx="504027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2180731" y="3004230"/>
            <a:ext cx="5020169"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0" name="49 Grupo"/>
          <p:cNvGrpSpPr/>
          <p:nvPr/>
        </p:nvGrpSpPr>
        <p:grpSpPr>
          <a:xfrm>
            <a:off x="3691387" y="2987824"/>
            <a:ext cx="3446504" cy="276999"/>
            <a:chOff x="2448322" y="146783"/>
            <a:chExt cx="3446504" cy="276999"/>
          </a:xfrm>
        </p:grpSpPr>
        <p:sp>
          <p:nvSpPr>
            <p:cNvPr id="51" name="50 Elipse"/>
            <p:cNvSpPr/>
            <p:nvPr/>
          </p:nvSpPr>
          <p:spPr>
            <a:xfrm>
              <a:off x="2448322" y="14678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2</a:t>
              </a:r>
            </a:p>
          </p:txBody>
        </p:sp>
        <p:cxnSp>
          <p:nvCxnSpPr>
            <p:cNvPr id="52" name="51 Conector recto"/>
            <p:cNvCxnSpPr>
              <a:stCxn id="51" idx="6"/>
            </p:cNvCxnSpPr>
            <p:nvPr/>
          </p:nvCxnSpPr>
          <p:spPr>
            <a:xfrm>
              <a:off x="2736354" y="27758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3302538" y="146783"/>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 mes de junio 2020</a:t>
              </a:r>
              <a:endParaRPr lang="es-ES" sz="1200" b="1" dirty="0">
                <a:latin typeface="Arial Narrow" panose="020B0606020202030204" pitchFamily="34" charset="0"/>
              </a:endParaRPr>
            </a:p>
          </p:txBody>
        </p:sp>
      </p:grpSp>
      <p:grpSp>
        <p:nvGrpSpPr>
          <p:cNvPr id="16" name="15 Grupo"/>
          <p:cNvGrpSpPr/>
          <p:nvPr/>
        </p:nvGrpSpPr>
        <p:grpSpPr>
          <a:xfrm>
            <a:off x="3384426" y="6369543"/>
            <a:ext cx="740068" cy="1595574"/>
            <a:chOff x="4737493" y="6457800"/>
            <a:chExt cx="740068" cy="1595574"/>
          </a:xfrm>
        </p:grpSpPr>
        <p:grpSp>
          <p:nvGrpSpPr>
            <p:cNvPr id="68" name="67 Grupo"/>
            <p:cNvGrpSpPr/>
            <p:nvPr/>
          </p:nvGrpSpPr>
          <p:grpSpPr>
            <a:xfrm>
              <a:off x="4737493" y="7134937"/>
              <a:ext cx="740068" cy="918437"/>
              <a:chOff x="5245046" y="1343108"/>
              <a:chExt cx="740068" cy="918437"/>
            </a:xfrm>
          </p:grpSpPr>
          <p:sp>
            <p:nvSpPr>
              <p:cNvPr id="69" name="68 Rectángulo redondeado"/>
              <p:cNvSpPr/>
              <p:nvPr/>
            </p:nvSpPr>
            <p:spPr>
              <a:xfrm>
                <a:off x="5245046" y="161590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a:t>
                </a:r>
                <a:endParaRPr lang="es-ES" sz="1600" b="1" dirty="0">
                  <a:solidFill>
                    <a:schemeClr val="tx1"/>
                  </a:solidFill>
                  <a:latin typeface="Arial Narrow" panose="020B0606020202030204" pitchFamily="34" charset="0"/>
                </a:endParaRPr>
              </a:p>
            </p:txBody>
          </p:sp>
          <p:sp>
            <p:nvSpPr>
              <p:cNvPr id="70" name="69 Rectángulo"/>
              <p:cNvSpPr/>
              <p:nvPr/>
            </p:nvSpPr>
            <p:spPr>
              <a:xfrm>
                <a:off x="5245379" y="134310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69277" y="1999935"/>
                <a:ext cx="607859" cy="261610"/>
              </a:xfrm>
              <a:prstGeom prst="rect">
                <a:avLst/>
              </a:prstGeom>
            </p:spPr>
            <p:txBody>
              <a:bodyPr wrap="none">
                <a:spAutoFit/>
              </a:bodyPr>
              <a:lstStyle/>
              <a:p>
                <a:r>
                  <a:rPr lang="es-ES" sz="1050" b="1" dirty="0" smtClean="0">
                    <a:latin typeface="Arial Narrow" panose="020B0606020202030204" pitchFamily="34" charset="0"/>
                  </a:rPr>
                  <a:t>0 </a:t>
                </a:r>
                <a:r>
                  <a:rPr lang="es-ES" sz="1050" b="1" dirty="0">
                    <a:latin typeface="Arial Narrow" panose="020B0606020202030204" pitchFamily="34" charset="0"/>
                  </a:rPr>
                  <a:t>casos</a:t>
                </a:r>
                <a:endParaRPr lang="es-CO" sz="1050" dirty="0"/>
              </a:p>
            </p:txBody>
          </p:sp>
        </p:grpSp>
        <p:pic>
          <p:nvPicPr>
            <p:cNvPr id="74"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4817600" y="6457800"/>
              <a:ext cx="560412" cy="69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20 Grupo"/>
          <p:cNvGrpSpPr/>
          <p:nvPr/>
        </p:nvGrpSpPr>
        <p:grpSpPr>
          <a:xfrm>
            <a:off x="5919413" y="6024107"/>
            <a:ext cx="1281487" cy="901289"/>
            <a:chOff x="5592677" y="6096726"/>
            <a:chExt cx="1523563" cy="916699"/>
          </a:xfrm>
        </p:grpSpPr>
        <p:sp>
          <p:nvSpPr>
            <p:cNvPr id="84" name="83 Rectángulo redondeado"/>
            <p:cNvSpPr/>
            <p:nvPr/>
          </p:nvSpPr>
          <p:spPr>
            <a:xfrm>
              <a:off x="5622457" y="6355395"/>
              <a:ext cx="93547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a:t>
              </a:r>
              <a:endParaRPr lang="es-ES" sz="1600" b="1" dirty="0">
                <a:solidFill>
                  <a:schemeClr val="tx1"/>
                </a:solidFill>
                <a:latin typeface="Arial Narrow" panose="020B0606020202030204" pitchFamily="34" charset="0"/>
              </a:endParaRPr>
            </a:p>
          </p:txBody>
        </p:sp>
        <p:sp>
          <p:nvSpPr>
            <p:cNvPr id="85" name="84 Rectángulo"/>
            <p:cNvSpPr/>
            <p:nvPr/>
          </p:nvSpPr>
          <p:spPr>
            <a:xfrm>
              <a:off x="5592677" y="6096726"/>
              <a:ext cx="1523563" cy="246221"/>
            </a:xfrm>
            <a:prstGeom prst="rect">
              <a:avLst/>
            </a:prstGeom>
          </p:spPr>
          <p:txBody>
            <a:bodyPr wrap="square">
              <a:spAutoFit/>
            </a:bodyPr>
            <a:lstStyle/>
            <a:p>
              <a:r>
                <a:rPr lang="es-ES" sz="1000" b="1" u="sng" dirty="0" smtClean="0">
                  <a:latin typeface="Arial Narrow" panose="020B0606020202030204" pitchFamily="34" charset="0"/>
                </a:rPr>
                <a:t>Estrato 1</a:t>
              </a:r>
              <a:endParaRPr lang="es-ES" sz="1000" b="1" u="sng" dirty="0">
                <a:solidFill>
                  <a:sysClr val="windowText" lastClr="000000"/>
                </a:solidFill>
                <a:latin typeface="Arial Narrow" panose="020B0606020202030204" pitchFamily="34" charset="0"/>
              </a:endParaRPr>
            </a:p>
          </p:txBody>
        </p:sp>
        <p:sp>
          <p:nvSpPr>
            <p:cNvPr id="86" name="85 Rectángulo"/>
            <p:cNvSpPr/>
            <p:nvPr/>
          </p:nvSpPr>
          <p:spPr>
            <a:xfrm>
              <a:off x="5640561" y="6736426"/>
              <a:ext cx="579005" cy="276999"/>
            </a:xfrm>
            <a:prstGeom prst="rect">
              <a:avLst/>
            </a:prstGeom>
          </p:spPr>
          <p:txBody>
            <a:bodyPr wrap="none">
              <a:spAutoFit/>
            </a:bodyPr>
            <a:lstStyle/>
            <a:p>
              <a:r>
                <a:rPr lang="es-ES" sz="1200" b="1" dirty="0" smtClean="0">
                  <a:latin typeface="Arial Narrow" panose="020B0606020202030204" pitchFamily="34" charset="0"/>
                </a:rPr>
                <a:t>2 caso</a:t>
              </a:r>
              <a:endParaRPr lang="es-CO" sz="1200" dirty="0"/>
            </a:p>
          </p:txBody>
        </p:sp>
      </p:grpSp>
      <p:grpSp>
        <p:nvGrpSpPr>
          <p:cNvPr id="22" name="21 Grupo"/>
          <p:cNvGrpSpPr/>
          <p:nvPr/>
        </p:nvGrpSpPr>
        <p:grpSpPr>
          <a:xfrm>
            <a:off x="4375475" y="6148480"/>
            <a:ext cx="1519348" cy="2535672"/>
            <a:chOff x="4333235" y="5604597"/>
            <a:chExt cx="1344102" cy="2816008"/>
          </a:xfrm>
        </p:grpSpPr>
        <p:pic>
          <p:nvPicPr>
            <p:cNvPr id="1029"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4393462" y="6262871"/>
              <a:ext cx="595014" cy="40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82 Rectángulo"/>
            <p:cNvSpPr/>
            <p:nvPr/>
          </p:nvSpPr>
          <p:spPr>
            <a:xfrm>
              <a:off x="4333235" y="6630555"/>
              <a:ext cx="1091680" cy="461434"/>
            </a:xfrm>
            <a:prstGeom prst="rect">
              <a:avLst/>
            </a:prstGeom>
          </p:spPr>
          <p:txBody>
            <a:bodyPr wrap="square">
              <a:spAutoFit/>
            </a:bodyPr>
            <a:lstStyle/>
            <a:p>
              <a:r>
                <a:rPr lang="es-CO" sz="1050" b="1" u="sng" dirty="0" smtClean="0">
                  <a:latin typeface="Arial Narrow" panose="020B0606020202030204" pitchFamily="34" charset="0"/>
                </a:rPr>
                <a:t>Estrato socioeconómico</a:t>
              </a:r>
              <a:endParaRPr lang="es-ES" sz="1050" b="1" u="sng" dirty="0">
                <a:solidFill>
                  <a:sysClr val="windowText" lastClr="000000"/>
                </a:solidFill>
                <a:latin typeface="Arial Narrow" panose="020B0606020202030204" pitchFamily="34" charset="0"/>
              </a:endParaRPr>
            </a:p>
          </p:txBody>
        </p:sp>
        <p:sp>
          <p:nvSpPr>
            <p:cNvPr id="20" name="19 Cerrar llave"/>
            <p:cNvSpPr/>
            <p:nvPr/>
          </p:nvSpPr>
          <p:spPr>
            <a:xfrm>
              <a:off x="5436682" y="5604597"/>
              <a:ext cx="240655" cy="2816008"/>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grpSp>
        <p:nvGrpSpPr>
          <p:cNvPr id="87" name="86 Grupo"/>
          <p:cNvGrpSpPr/>
          <p:nvPr/>
        </p:nvGrpSpPr>
        <p:grpSpPr>
          <a:xfrm>
            <a:off x="5944265" y="6841015"/>
            <a:ext cx="787032" cy="897136"/>
            <a:chOff x="5513607" y="6082599"/>
            <a:chExt cx="886870" cy="932744"/>
          </a:xfrm>
        </p:grpSpPr>
        <p:sp>
          <p:nvSpPr>
            <p:cNvPr id="88" name="87 Rectángulo redondeado"/>
            <p:cNvSpPr/>
            <p:nvPr/>
          </p:nvSpPr>
          <p:spPr>
            <a:xfrm>
              <a:off x="5540569" y="6355395"/>
              <a:ext cx="85990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37%</a:t>
              </a:r>
              <a:endParaRPr lang="es-ES" sz="1600" b="1" dirty="0">
                <a:solidFill>
                  <a:schemeClr val="tx1"/>
                </a:solidFill>
                <a:latin typeface="Arial Narrow" panose="020B0606020202030204" pitchFamily="34" charset="0"/>
              </a:endParaRPr>
            </a:p>
          </p:txBody>
        </p:sp>
        <p:sp>
          <p:nvSpPr>
            <p:cNvPr id="89" name="88 Rectángulo"/>
            <p:cNvSpPr/>
            <p:nvPr/>
          </p:nvSpPr>
          <p:spPr>
            <a:xfrm>
              <a:off x="5513607" y="6082599"/>
              <a:ext cx="633507" cy="246221"/>
            </a:xfrm>
            <a:prstGeom prst="rect">
              <a:avLst/>
            </a:prstGeom>
          </p:spPr>
          <p:txBody>
            <a:bodyPr wrap="none">
              <a:spAutoFit/>
            </a:bodyPr>
            <a:lstStyle/>
            <a:p>
              <a:r>
                <a:rPr lang="es-ES" sz="1000" b="1" u="sng" dirty="0" smtClean="0">
                  <a:latin typeface="Arial Narrow" panose="020B0606020202030204" pitchFamily="34" charset="0"/>
                </a:rPr>
                <a:t>Estrato 2</a:t>
              </a:r>
              <a:endParaRPr lang="es-ES" sz="1000" b="1" u="sng" dirty="0">
                <a:solidFill>
                  <a:sysClr val="windowText" lastClr="000000"/>
                </a:solidFill>
                <a:latin typeface="Arial Narrow" panose="020B0606020202030204" pitchFamily="34" charset="0"/>
              </a:endParaRPr>
            </a:p>
          </p:txBody>
        </p:sp>
        <p:sp>
          <p:nvSpPr>
            <p:cNvPr id="90" name="89 Rectángulo"/>
            <p:cNvSpPr/>
            <p:nvPr/>
          </p:nvSpPr>
          <p:spPr>
            <a:xfrm>
              <a:off x="5589065" y="6727350"/>
              <a:ext cx="811412" cy="287993"/>
            </a:xfrm>
            <a:prstGeom prst="rect">
              <a:avLst/>
            </a:prstGeom>
          </p:spPr>
          <p:txBody>
            <a:bodyPr wrap="none">
              <a:spAutoFit/>
            </a:bodyPr>
            <a:lstStyle/>
            <a:p>
              <a:r>
                <a:rPr lang="es-ES" sz="1200" b="1" dirty="0" smtClean="0">
                  <a:latin typeface="Arial Narrow" panose="020B0606020202030204" pitchFamily="34" charset="0"/>
                </a:rPr>
                <a:t>14 casos</a:t>
              </a:r>
              <a:endParaRPr lang="es-CO" sz="1200" dirty="0"/>
            </a:p>
          </p:txBody>
        </p:sp>
      </p:grpSp>
      <p:grpSp>
        <p:nvGrpSpPr>
          <p:cNvPr id="91" name="90 Grupo"/>
          <p:cNvGrpSpPr/>
          <p:nvPr/>
        </p:nvGrpSpPr>
        <p:grpSpPr>
          <a:xfrm>
            <a:off x="5944460" y="7716753"/>
            <a:ext cx="771243" cy="800357"/>
            <a:chOff x="5540569" y="6061623"/>
            <a:chExt cx="853872" cy="946685"/>
          </a:xfrm>
        </p:grpSpPr>
        <p:sp>
          <p:nvSpPr>
            <p:cNvPr id="92" name="91 Rectángulo redondeado"/>
            <p:cNvSpPr/>
            <p:nvPr/>
          </p:nvSpPr>
          <p:spPr>
            <a:xfrm>
              <a:off x="5540569" y="6355395"/>
              <a:ext cx="85387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58%</a:t>
              </a:r>
              <a:endParaRPr lang="es-ES" sz="1600" b="1" dirty="0">
                <a:solidFill>
                  <a:schemeClr val="tx1"/>
                </a:solidFill>
                <a:latin typeface="Arial Narrow" panose="020B0606020202030204" pitchFamily="34" charset="0"/>
              </a:endParaRPr>
            </a:p>
          </p:txBody>
        </p:sp>
        <p:sp>
          <p:nvSpPr>
            <p:cNvPr id="93" name="92 Rectángulo"/>
            <p:cNvSpPr/>
            <p:nvPr/>
          </p:nvSpPr>
          <p:spPr>
            <a:xfrm>
              <a:off x="5551588" y="6061623"/>
              <a:ext cx="633507" cy="246221"/>
            </a:xfrm>
            <a:prstGeom prst="rect">
              <a:avLst/>
            </a:prstGeom>
          </p:spPr>
          <p:txBody>
            <a:bodyPr wrap="none">
              <a:spAutoFit/>
            </a:bodyPr>
            <a:lstStyle/>
            <a:p>
              <a:r>
                <a:rPr lang="es-ES" sz="1000" b="1" u="sng" dirty="0" smtClean="0">
                  <a:latin typeface="Arial Narrow" panose="020B0606020202030204" pitchFamily="34" charset="0"/>
                </a:rPr>
                <a:t>Estrato 3</a:t>
              </a:r>
              <a:endParaRPr lang="es-ES" sz="1000" b="1" u="sng" dirty="0">
                <a:solidFill>
                  <a:sysClr val="windowText" lastClr="000000"/>
                </a:solidFill>
                <a:latin typeface="Arial Narrow" panose="020B0606020202030204" pitchFamily="34" charset="0"/>
              </a:endParaRPr>
            </a:p>
          </p:txBody>
        </p:sp>
        <p:sp>
          <p:nvSpPr>
            <p:cNvPr id="94" name="93 Rectángulo"/>
            <p:cNvSpPr/>
            <p:nvPr/>
          </p:nvSpPr>
          <p:spPr>
            <a:xfrm>
              <a:off x="5551588" y="6680666"/>
              <a:ext cx="797215" cy="327642"/>
            </a:xfrm>
            <a:prstGeom prst="rect">
              <a:avLst/>
            </a:prstGeom>
          </p:spPr>
          <p:txBody>
            <a:bodyPr wrap="none">
              <a:spAutoFit/>
            </a:bodyPr>
            <a:lstStyle/>
            <a:p>
              <a:r>
                <a:rPr lang="es-ES" sz="1200" b="1" dirty="0" smtClean="0">
                  <a:latin typeface="Arial Narrow" panose="020B0606020202030204" pitchFamily="34" charset="0"/>
                </a:rPr>
                <a:t>22 casos</a:t>
              </a:r>
              <a:endParaRPr lang="es-CO" sz="1200" dirty="0"/>
            </a:p>
          </p:txBody>
        </p:sp>
      </p:grpSp>
      <p:sp>
        <p:nvSpPr>
          <p:cNvPr id="96" name="95 Rectángulo"/>
          <p:cNvSpPr/>
          <p:nvPr/>
        </p:nvSpPr>
        <p:spPr>
          <a:xfrm>
            <a:off x="3464533" y="8684152"/>
            <a:ext cx="3664309"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smtClean="0">
                <a:latin typeface="Arial Narrow" panose="020B0606020202030204" pitchFamily="34" charset="0"/>
              </a:rPr>
              <a:t>Figura.</a:t>
            </a:r>
            <a:r>
              <a:rPr lang="es-CO" sz="700" dirty="0" smtClean="0">
                <a:latin typeface="Arial Narrow" panose="020B0606020202030204" pitchFamily="34" charset="0"/>
              </a:rPr>
              <a:t>Características poblacionales: edad, estrato socioeconómico  endometritis</a:t>
            </a:r>
            <a:r>
              <a:rPr lang="es-ES" sz="700" dirty="0" smtClean="0">
                <a:latin typeface="Arial Narrow" panose="020B0606020202030204" pitchFamily="34" charset="0"/>
              </a:rPr>
              <a:t>. </a:t>
            </a:r>
            <a:r>
              <a:rPr lang="es-ES" sz="700" dirty="0">
                <a:latin typeface="Arial Narrow" panose="020B0606020202030204" pitchFamily="34" charset="0"/>
              </a:rPr>
              <a:t>Medellín, </a:t>
            </a:r>
            <a:r>
              <a:rPr lang="es-ES" sz="700" dirty="0" smtClean="0">
                <a:latin typeface="Arial Narrow" panose="020B0606020202030204" pitchFamily="34" charset="0"/>
              </a:rPr>
              <a:t>octubre </a:t>
            </a:r>
            <a:r>
              <a:rPr lang="es-ES" sz="700" dirty="0">
                <a:latin typeface="Arial Narrow" panose="020B0606020202030204" pitchFamily="34" charset="0"/>
              </a:rPr>
              <a:t>(acumulado) de </a:t>
            </a:r>
            <a:r>
              <a:rPr lang="es-ES" sz="700" dirty="0" smtClean="0">
                <a:latin typeface="Arial Narrow" panose="020B0606020202030204" pitchFamily="34" charset="0"/>
              </a:rPr>
              <a:t>2020, se encuentra un subregistro del estrato socioeconómico.</a:t>
            </a:r>
            <a:endParaRPr lang="es-ES" sz="700" dirty="0">
              <a:latin typeface="Arial Narrow" panose="020B0606020202030204" pitchFamily="34" charset="0"/>
            </a:endParaRPr>
          </a:p>
        </p:txBody>
      </p:sp>
      <p:sp>
        <p:nvSpPr>
          <p:cNvPr id="81" name="80 CuadroTexto"/>
          <p:cNvSpPr txBox="1"/>
          <p:nvPr/>
        </p:nvSpPr>
        <p:spPr>
          <a:xfrm>
            <a:off x="3591329" y="3419872"/>
            <a:ext cx="2031462" cy="523220"/>
          </a:xfrm>
          <a:prstGeom prst="rect">
            <a:avLst/>
          </a:prstGeom>
          <a:noFill/>
        </p:spPr>
        <p:txBody>
          <a:bodyPr wrap="square" rtlCol="0">
            <a:spAutoFit/>
          </a:bodyPr>
          <a:lstStyle/>
          <a:p>
            <a:pPr algn="ctr"/>
            <a:r>
              <a:rPr lang="es-CO" sz="1400" b="1" dirty="0">
                <a:latin typeface="Arial Narrow" panose="020B0606020202030204" pitchFamily="34" charset="0"/>
              </a:rPr>
              <a:t>Proporción incidencia de Endometritis post parto </a:t>
            </a:r>
          </a:p>
        </p:txBody>
      </p:sp>
      <p:sp>
        <p:nvSpPr>
          <p:cNvPr id="82" name="81 CuadroTexto"/>
          <p:cNvSpPr txBox="1"/>
          <p:nvPr/>
        </p:nvSpPr>
        <p:spPr>
          <a:xfrm>
            <a:off x="2844258" y="4111395"/>
            <a:ext cx="1438944" cy="984885"/>
          </a:xfrm>
          <a:prstGeom prst="rect">
            <a:avLst/>
          </a:prstGeom>
          <a:noFill/>
        </p:spPr>
        <p:txBody>
          <a:bodyPr wrap="square" rtlCol="0">
            <a:spAutoFit/>
          </a:bodyPr>
          <a:lstStyle/>
          <a:p>
            <a:pPr algn="ctr"/>
            <a:r>
              <a:rPr lang="es-ES" sz="1600" b="1" dirty="0" smtClean="0">
                <a:solidFill>
                  <a:srgbClr val="C00000"/>
                </a:solidFill>
                <a:latin typeface="Arial Narrow" panose="020B0606020202030204" pitchFamily="34" charset="0"/>
              </a:rPr>
              <a:t>0,2%</a:t>
            </a:r>
            <a:endParaRPr lang="es-ES" sz="1600" b="1" dirty="0">
              <a:solidFill>
                <a:srgbClr val="C00000"/>
              </a:solidFill>
              <a:latin typeface="Arial Narrow" panose="020B0606020202030204" pitchFamily="34" charset="0"/>
            </a:endParaRPr>
          </a:p>
          <a:p>
            <a:pPr algn="ctr"/>
            <a:r>
              <a:rPr lang="es-ES" sz="1400" b="1" dirty="0" smtClean="0">
                <a:latin typeface="Arial Narrow" panose="020B0606020202030204" pitchFamily="34" charset="0"/>
              </a:rPr>
              <a:t>19 casos/8124</a:t>
            </a:r>
            <a:endParaRPr lang="es-ES" sz="1400" b="1" dirty="0">
              <a:latin typeface="Arial Narrow" panose="020B0606020202030204" pitchFamily="34" charset="0"/>
            </a:endParaRPr>
          </a:p>
          <a:p>
            <a:pPr algn="ctr"/>
            <a:r>
              <a:rPr lang="es-ES" sz="1400" b="1" dirty="0">
                <a:latin typeface="Arial Narrow" panose="020B0606020202030204" pitchFamily="34" charset="0"/>
              </a:rPr>
              <a:t>partos por cesárea</a:t>
            </a:r>
          </a:p>
        </p:txBody>
      </p:sp>
      <p:sp>
        <p:nvSpPr>
          <p:cNvPr id="98" name="97 CuadroTexto"/>
          <p:cNvSpPr txBox="1"/>
          <p:nvPr/>
        </p:nvSpPr>
        <p:spPr>
          <a:xfrm>
            <a:off x="5237052" y="4111396"/>
            <a:ext cx="1383109" cy="769441"/>
          </a:xfrm>
          <a:prstGeom prst="rect">
            <a:avLst/>
          </a:prstGeom>
          <a:noFill/>
        </p:spPr>
        <p:txBody>
          <a:bodyPr wrap="square" rtlCol="0">
            <a:spAutoFit/>
          </a:bodyPr>
          <a:lstStyle/>
          <a:p>
            <a:pPr algn="ctr"/>
            <a:r>
              <a:rPr lang="es-ES" sz="1600" b="1" dirty="0" smtClean="0">
                <a:solidFill>
                  <a:srgbClr val="C00000"/>
                </a:solidFill>
                <a:latin typeface="Arial Narrow" panose="020B0606020202030204" pitchFamily="34" charset="0"/>
              </a:rPr>
              <a:t>0,4%</a:t>
            </a:r>
            <a:endParaRPr lang="es-ES" sz="1600" b="1" dirty="0">
              <a:solidFill>
                <a:srgbClr val="C00000"/>
              </a:solidFill>
              <a:latin typeface="Arial Narrow" panose="020B0606020202030204" pitchFamily="34" charset="0"/>
            </a:endParaRPr>
          </a:p>
          <a:p>
            <a:pPr algn="ctr"/>
            <a:r>
              <a:rPr lang="es-ES" sz="1400" b="1" dirty="0" smtClean="0">
                <a:latin typeface="Arial Narrow" panose="020B0606020202030204" pitchFamily="34" charset="0"/>
              </a:rPr>
              <a:t>73 casos/18187</a:t>
            </a:r>
          </a:p>
          <a:p>
            <a:pPr algn="ctr"/>
            <a:r>
              <a:rPr lang="es-ES" sz="1400" b="1" dirty="0" smtClean="0">
                <a:latin typeface="Arial Narrow" panose="020B0606020202030204" pitchFamily="34" charset="0"/>
              </a:rPr>
              <a:t>partos </a:t>
            </a:r>
            <a:r>
              <a:rPr lang="es-ES" sz="1400" b="1" dirty="0">
                <a:latin typeface="Arial Narrow" panose="020B0606020202030204" pitchFamily="34" charset="0"/>
              </a:rPr>
              <a:t>vaginales</a:t>
            </a:r>
          </a:p>
        </p:txBody>
      </p:sp>
      <p:cxnSp>
        <p:nvCxnSpPr>
          <p:cNvPr id="102" name="101 Conector recto de flecha"/>
          <p:cNvCxnSpPr/>
          <p:nvPr/>
        </p:nvCxnSpPr>
        <p:spPr>
          <a:xfrm>
            <a:off x="2152405" y="3264823"/>
            <a:ext cx="504027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3" name="2 CuadroTexto"/>
          <p:cNvSpPr txBox="1"/>
          <p:nvPr/>
        </p:nvSpPr>
        <p:spPr>
          <a:xfrm>
            <a:off x="50316" y="2589892"/>
            <a:ext cx="2204523" cy="230832"/>
          </a:xfrm>
          <a:prstGeom prst="rect">
            <a:avLst/>
          </a:prstGeom>
          <a:noFill/>
        </p:spPr>
        <p:txBody>
          <a:bodyPr wrap="square" rtlCol="0">
            <a:spAutoFit/>
          </a:bodyPr>
          <a:lstStyle/>
          <a:p>
            <a:r>
              <a:rPr lang="es-CO" sz="900" b="1" dirty="0" smtClean="0">
                <a:latin typeface="Arial Narrow" panose="020B0606020202030204" pitchFamily="34" charset="0"/>
              </a:rPr>
              <a:t>END </a:t>
            </a:r>
            <a:r>
              <a:rPr lang="es-CO" sz="900" b="1" dirty="0">
                <a:latin typeface="Arial Narrow" panose="020B0606020202030204" pitchFamily="34" charset="0"/>
              </a:rPr>
              <a:t>PP – Endometritis post parto</a:t>
            </a:r>
          </a:p>
        </p:txBody>
      </p:sp>
      <p:sp>
        <p:nvSpPr>
          <p:cNvPr id="12" name="11 CuadroTexto"/>
          <p:cNvSpPr txBox="1"/>
          <p:nvPr/>
        </p:nvSpPr>
        <p:spPr>
          <a:xfrm>
            <a:off x="2376314" y="5221233"/>
            <a:ext cx="4339391" cy="430887"/>
          </a:xfrm>
          <a:prstGeom prst="rect">
            <a:avLst/>
          </a:prstGeom>
          <a:noFill/>
        </p:spPr>
        <p:txBody>
          <a:bodyPr wrap="square" rtlCol="0">
            <a:spAutoFit/>
          </a:bodyPr>
          <a:lstStyle/>
          <a:p>
            <a:pPr algn="ctr"/>
            <a:r>
              <a:rPr lang="es-CO" sz="1100" dirty="0" smtClean="0"/>
              <a:t>*Es esperable un rezago en la notificación, por lo cual los indicadores serán presentados de manera acumulada cada periodo</a:t>
            </a:r>
            <a:endParaRPr lang="es-CO" sz="1100" dirty="0"/>
          </a:p>
        </p:txBody>
      </p:sp>
      <p:graphicFrame>
        <p:nvGraphicFramePr>
          <p:cNvPr id="62" name="12 Gráfico">
            <a:extLst>
              <a:ext uri="{FF2B5EF4-FFF2-40B4-BE49-F238E27FC236}">
                <a16:creationId xmlns:a16="http://schemas.microsoft.com/office/drawing/2014/main" id="{00000000-0008-0000-0000-00000D000000}"/>
              </a:ext>
            </a:extLst>
          </p:cNvPr>
          <p:cNvGraphicFramePr>
            <a:graphicFrameLocks/>
          </p:cNvGraphicFramePr>
          <p:nvPr>
            <p:extLst/>
          </p:nvPr>
        </p:nvGraphicFramePr>
        <p:xfrm>
          <a:off x="2152404" y="237623"/>
          <a:ext cx="5104035" cy="2174137"/>
        </p:xfrm>
        <a:graphic>
          <a:graphicData uri="http://schemas.openxmlformats.org/drawingml/2006/chart">
            <c:chart xmlns:c="http://schemas.openxmlformats.org/drawingml/2006/chart" xmlns:r="http://schemas.openxmlformats.org/officeDocument/2006/relationships" r:id="rId8"/>
          </a:graphicData>
        </a:graphic>
      </p:graphicFrame>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38" y="6110069"/>
            <a:ext cx="3050747"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4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8" y="5592"/>
            <a:ext cx="2174084" cy="281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2058" y="766609"/>
            <a:ext cx="2160240" cy="276999"/>
          </a:xfrm>
          <a:prstGeom prst="rect">
            <a:avLst/>
          </a:prstGeom>
          <a:noFill/>
        </p:spPr>
        <p:txBody>
          <a:bodyPr wrap="square" rtlCol="0">
            <a:spAutoFit/>
          </a:bodyPr>
          <a:lstStyle/>
          <a:p>
            <a:pPr algn="ctr"/>
            <a:r>
              <a:rPr lang="es-ES" sz="1200" b="1" dirty="0" smtClean="0">
                <a:latin typeface="Arial Narrow" panose="020B0606020202030204" pitchFamily="34" charset="0"/>
              </a:rPr>
              <a:t>octubre-2020</a:t>
            </a:r>
            <a:endParaRPr lang="es-ES" sz="1200" b="1"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759</a:t>
              </a:r>
              <a:endParaRPr lang="es-ES" sz="2000" b="1" dirty="0">
                <a:latin typeface="Arial Narrow" panose="020B0606020202030204" pitchFamily="34" charset="0"/>
              </a:endParaRPr>
            </a:p>
          </p:txBody>
        </p:sp>
      </p:grpSp>
      <p:sp>
        <p:nvSpPr>
          <p:cNvPr id="9" name="8 CuadroTexto"/>
          <p:cNvSpPr txBox="1"/>
          <p:nvPr/>
        </p:nvSpPr>
        <p:spPr>
          <a:xfrm>
            <a:off x="343390" y="4790610"/>
            <a:ext cx="1809016" cy="646331"/>
          </a:xfrm>
          <a:prstGeom prst="rect">
            <a:avLst/>
          </a:prstGeom>
          <a:noFill/>
        </p:spPr>
        <p:txBody>
          <a:bodyPr wrap="square" rtlCol="0">
            <a:spAutoFit/>
          </a:bodyPr>
          <a:lstStyle/>
          <a:p>
            <a:pPr algn="ctr"/>
            <a:r>
              <a:rPr lang="es-ES" sz="1200" b="1" dirty="0">
                <a:latin typeface="Arial Narrow" panose="020B0606020202030204" pitchFamily="34" charset="0"/>
              </a:rPr>
              <a:t>Variación porcentual </a:t>
            </a:r>
            <a:r>
              <a:rPr lang="es-ES" sz="1200" b="1" dirty="0" smtClean="0">
                <a:latin typeface="Arial Narrow" panose="020B0606020202030204" pitchFamily="34" charset="0"/>
              </a:rPr>
              <a:t>de 107% respecto </a:t>
            </a:r>
            <a:r>
              <a:rPr lang="es-ES" sz="1200" b="1" dirty="0">
                <a:latin typeface="Arial Narrow" panose="020B0606020202030204" pitchFamily="34" charset="0"/>
              </a:rPr>
              <a:t>al mismo periodo del año anterior</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1</a:t>
              </a: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49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634478" y="5492211"/>
            <a:ext cx="6412476" cy="646331"/>
            <a:chOff x="2448322" y="-54646"/>
            <a:chExt cx="6553772" cy="646331"/>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3</a:t>
              </a: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98438" y="-54646"/>
              <a:ext cx="5603656" cy="646331"/>
            </a:xfrm>
            <a:prstGeom prst="rect">
              <a:avLst/>
            </a:prstGeom>
            <a:noFill/>
          </p:spPr>
          <p:txBody>
            <a:bodyPr wrap="square" rtlCol="0">
              <a:spAutoFit/>
            </a:bodyPr>
            <a:lstStyle/>
            <a:p>
              <a:r>
                <a:rPr lang="es-ES" sz="1200" b="1" dirty="0">
                  <a:latin typeface="Arial Narrow" panose="020B0606020202030204" pitchFamily="34" charset="0"/>
                </a:rPr>
                <a:t>Tasas de incidencia, porcentajes de uso de dispositivos en UCI y microorganismos asociados a IAD a </a:t>
              </a:r>
              <a:r>
                <a:rPr lang="es-ES" sz="1200" b="1" dirty="0" smtClean="0">
                  <a:latin typeface="Arial Narrow" panose="020B0606020202030204" pitchFamily="34" charset="0"/>
                </a:rPr>
                <a:t> enero de 2020*  Nota: se observa aumento en el porcentaje de uso de dispositivos</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24</a:t>
            </a:r>
            <a:endParaRPr lang="es-ES" sz="1050" b="1" dirty="0">
              <a:latin typeface="Arial Narrow" panose="020B0606020202030204" pitchFamily="34" charset="0"/>
            </a:endParaRPr>
          </a:p>
        </p:txBody>
      </p:sp>
      <p:sp>
        <p:nvSpPr>
          <p:cNvPr id="37" name="36 Título"/>
          <p:cNvSpPr>
            <a:spLocks noGrp="1"/>
          </p:cNvSpPr>
          <p:nvPr>
            <p:ph type="ctrTitle"/>
          </p:nvPr>
        </p:nvSpPr>
        <p:spPr>
          <a:xfrm>
            <a:off x="-29713" y="132123"/>
            <a:ext cx="2208885" cy="646331"/>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asociadas a dispositivos en UCI</a:t>
            </a:r>
          </a:p>
        </p:txBody>
      </p:sp>
      <p:sp>
        <p:nvSpPr>
          <p:cNvPr id="44" name="43 Rectángulo"/>
          <p:cNvSpPr/>
          <p:nvPr/>
        </p:nvSpPr>
        <p:spPr>
          <a:xfrm>
            <a:off x="2180731" y="3117758"/>
            <a:ext cx="5020169" cy="3905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0" name="49 Grupo"/>
          <p:cNvGrpSpPr/>
          <p:nvPr/>
        </p:nvGrpSpPr>
        <p:grpSpPr>
          <a:xfrm>
            <a:off x="4896594" y="3214881"/>
            <a:ext cx="3446504" cy="276999"/>
            <a:chOff x="2448322" y="74775"/>
            <a:chExt cx="3446504" cy="276999"/>
          </a:xfrm>
        </p:grpSpPr>
        <p:sp>
          <p:nvSpPr>
            <p:cNvPr id="51" name="5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2</a:t>
              </a:r>
            </a:p>
          </p:txBody>
        </p:sp>
        <p:cxnSp>
          <p:nvCxnSpPr>
            <p:cNvPr id="52" name="51 Conector recto"/>
            <p:cNvCxnSpPr>
              <a:stCxn id="5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Definiciones</a:t>
              </a:r>
            </a:p>
          </p:txBody>
        </p:sp>
      </p:grpSp>
      <p:sp>
        <p:nvSpPr>
          <p:cNvPr id="4" name="3 CuadroTexto"/>
          <p:cNvSpPr txBox="1"/>
          <p:nvPr/>
        </p:nvSpPr>
        <p:spPr>
          <a:xfrm>
            <a:off x="2175771" y="3542727"/>
            <a:ext cx="1712711" cy="1785104"/>
          </a:xfrm>
          <a:prstGeom prst="rect">
            <a:avLst/>
          </a:prstGeom>
          <a:noFill/>
        </p:spPr>
        <p:txBody>
          <a:bodyPr wrap="square" rtlCol="0">
            <a:spAutoFit/>
          </a:bodyPr>
          <a:lstStyle/>
          <a:p>
            <a:pPr algn="ctr"/>
            <a:r>
              <a:rPr lang="es-CO" sz="1100" b="1" u="sng" dirty="0">
                <a:latin typeface="Arial Narrow" panose="020B0606020202030204" pitchFamily="34" charset="0"/>
              </a:rPr>
              <a:t>Infección del torrente sanguíneo asociada a catéter – ITS-AC</a:t>
            </a:r>
          </a:p>
          <a:p>
            <a:pPr algn="ctr"/>
            <a:endParaRPr lang="es-CO" sz="1100" b="1" u="sng" dirty="0">
              <a:latin typeface="Arial Narrow" panose="020B0606020202030204" pitchFamily="34" charset="0"/>
            </a:endParaRPr>
          </a:p>
          <a:p>
            <a:pPr algn="just"/>
            <a:r>
              <a:rPr lang="es-CO" sz="1100" dirty="0">
                <a:latin typeface="Arial Narrow" panose="020B0606020202030204" pitchFamily="34" charset="0"/>
              </a:rPr>
              <a:t>Combinación de criterios clínicos y de laboratorios aplicados en pacientes para clasificar las infecciones del torrente sanguíneo primarias derivadas del catéter central.</a:t>
            </a:r>
          </a:p>
        </p:txBody>
      </p:sp>
      <p:sp>
        <p:nvSpPr>
          <p:cNvPr id="80" name="79 CuadroTexto"/>
          <p:cNvSpPr txBox="1"/>
          <p:nvPr/>
        </p:nvSpPr>
        <p:spPr>
          <a:xfrm>
            <a:off x="3926114" y="3535582"/>
            <a:ext cx="1582548" cy="1954381"/>
          </a:xfrm>
          <a:prstGeom prst="rect">
            <a:avLst/>
          </a:prstGeom>
          <a:noFill/>
        </p:spPr>
        <p:txBody>
          <a:bodyPr wrap="square" rtlCol="0">
            <a:spAutoFit/>
          </a:bodyPr>
          <a:lstStyle/>
          <a:p>
            <a:pPr algn="ctr"/>
            <a:r>
              <a:rPr lang="es-CO" sz="1100" b="1" u="sng" dirty="0">
                <a:latin typeface="Arial Narrow" panose="020B0606020202030204" pitchFamily="34" charset="0"/>
              </a:rPr>
              <a:t>Neumonía asociada a ventilador - NAV</a:t>
            </a:r>
          </a:p>
          <a:p>
            <a:pPr algn="ctr"/>
            <a:endParaRPr lang="es-CO" sz="1100" b="1" u="sng" dirty="0">
              <a:latin typeface="Arial Narrow" panose="020B0606020202030204" pitchFamily="34" charset="0"/>
            </a:endParaRPr>
          </a:p>
          <a:p>
            <a:pPr algn="just"/>
            <a:r>
              <a:rPr lang="es-CO" sz="1100" dirty="0">
                <a:latin typeface="Arial Narrow" panose="020B0606020202030204" pitchFamily="34" charset="0"/>
              </a:rPr>
              <a:t>Combinación de criterios radiológicos, clínicos y de laboratorio para Neumonía en un paciente que estuvo intubado y ventilado en el momento o dentro de las 48 horas previas al inicio del evento.</a:t>
            </a:r>
          </a:p>
        </p:txBody>
      </p:sp>
      <p:cxnSp>
        <p:nvCxnSpPr>
          <p:cNvPr id="17" name="16 Conector recto"/>
          <p:cNvCxnSpPr/>
          <p:nvPr/>
        </p:nvCxnSpPr>
        <p:spPr>
          <a:xfrm>
            <a:off x="3888482" y="3557550"/>
            <a:ext cx="0" cy="187854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a:off x="5505146" y="3535582"/>
            <a:ext cx="0" cy="187854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7" name="96 CuadroTexto"/>
          <p:cNvSpPr txBox="1"/>
          <p:nvPr/>
        </p:nvSpPr>
        <p:spPr>
          <a:xfrm>
            <a:off x="5508662" y="3491221"/>
            <a:ext cx="1735428" cy="2123658"/>
          </a:xfrm>
          <a:prstGeom prst="rect">
            <a:avLst/>
          </a:prstGeom>
          <a:noFill/>
        </p:spPr>
        <p:txBody>
          <a:bodyPr wrap="square" rtlCol="0">
            <a:spAutoFit/>
          </a:bodyPr>
          <a:lstStyle/>
          <a:p>
            <a:pPr algn="ctr"/>
            <a:r>
              <a:rPr lang="es-CO" sz="1100" b="1" u="sng" dirty="0">
                <a:latin typeface="Arial Narrow" panose="020B0606020202030204" pitchFamily="34" charset="0"/>
              </a:rPr>
              <a:t>Infección sintomática de tracto urinario asociada a catéter – ISTU-AC</a:t>
            </a:r>
          </a:p>
          <a:p>
            <a:pPr algn="ctr"/>
            <a:endParaRPr lang="es-CO" sz="1100" b="1" u="sng" dirty="0">
              <a:latin typeface="Arial Narrow" panose="020B0606020202030204" pitchFamily="34" charset="0"/>
            </a:endParaRPr>
          </a:p>
          <a:p>
            <a:pPr algn="just"/>
            <a:r>
              <a:rPr lang="es-CO" sz="1100" dirty="0">
                <a:latin typeface="Arial Narrow" panose="020B0606020202030204" pitchFamily="34" charset="0"/>
              </a:rPr>
              <a:t>Combinación de criterios clínicos y de laboratorio aplicados en pacientes con infección sintomática del tracto urinario quienes tienen o estuvieron expuestos a sonda vesical 48 horas antes del inicio del evento.</a:t>
            </a:r>
          </a:p>
        </p:txBody>
      </p:sp>
      <p:pic>
        <p:nvPicPr>
          <p:cNvPr id="2052"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8" b="100000" l="11029" r="41912"/>
                    </a14:imgEffect>
                  </a14:imgLayer>
                </a14:imgProps>
              </a:ext>
              <a:ext uri="{28A0092B-C50C-407E-A947-70E740481C1C}">
                <a14:useLocalDpi xmlns:a14="http://schemas.microsoft.com/office/drawing/2010/main" val="0"/>
              </a:ext>
            </a:extLst>
          </a:blip>
          <a:srcRect l="8316" r="59526"/>
          <a:stretch/>
        </p:blipFill>
        <p:spPr bwMode="auto">
          <a:xfrm>
            <a:off x="504106" y="6016697"/>
            <a:ext cx="1231717" cy="309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24 Rectángulo redondeado"/>
          <p:cNvSpPr/>
          <p:nvPr/>
        </p:nvSpPr>
        <p:spPr>
          <a:xfrm>
            <a:off x="2232298" y="6084168"/>
            <a:ext cx="1353561" cy="527569"/>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Tasa de Infección del torrente sanguíneo asociado al catéter venoso central </a:t>
            </a:r>
          </a:p>
        </p:txBody>
      </p:sp>
      <p:sp>
        <p:nvSpPr>
          <p:cNvPr id="100" name="99 Rectángulo redondeado"/>
          <p:cNvSpPr/>
          <p:nvPr/>
        </p:nvSpPr>
        <p:spPr>
          <a:xfrm>
            <a:off x="2254840" y="7485235"/>
            <a:ext cx="1331019" cy="50405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Tasa de Neumonía asociada al </a:t>
            </a:r>
          </a:p>
          <a:p>
            <a:r>
              <a:rPr lang="es-CO" sz="900" b="1" dirty="0" smtClean="0">
                <a:solidFill>
                  <a:schemeClr val="tx1"/>
                </a:solidFill>
                <a:latin typeface="Arial Narrow" panose="020B0606020202030204" pitchFamily="34" charset="0"/>
              </a:rPr>
              <a:t>ventilador</a:t>
            </a:r>
            <a:endParaRPr lang="es-CO" sz="900" b="1" dirty="0">
              <a:solidFill>
                <a:schemeClr val="tx1"/>
              </a:solidFill>
              <a:latin typeface="Arial Narrow" panose="020B0606020202030204" pitchFamily="34" charset="0"/>
            </a:endParaRPr>
          </a:p>
        </p:txBody>
      </p:sp>
      <p:sp>
        <p:nvSpPr>
          <p:cNvPr id="102" name="101 Rectángulo redondeado"/>
          <p:cNvSpPr/>
          <p:nvPr/>
        </p:nvSpPr>
        <p:spPr>
          <a:xfrm>
            <a:off x="4809734" y="6100116"/>
            <a:ext cx="1166980" cy="511622"/>
          </a:xfrm>
          <a:prstGeom prst="roundRect">
            <a:avLst/>
          </a:prstGeom>
          <a:solidFill>
            <a:srgbClr val="D4F7A9"/>
          </a:solidFill>
          <a:ln>
            <a:solidFill>
              <a:srgbClr val="D4F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Tasa de Infección del tracto urinario asociado a sonda vesical </a:t>
            </a:r>
          </a:p>
        </p:txBody>
      </p:sp>
      <p:sp>
        <p:nvSpPr>
          <p:cNvPr id="104" name="103 Rectángulo redondeado"/>
          <p:cNvSpPr/>
          <p:nvPr/>
        </p:nvSpPr>
        <p:spPr>
          <a:xfrm>
            <a:off x="6234464" y="8383438"/>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38,7%</a:t>
            </a:r>
            <a:endParaRPr lang="es-ES" sz="1600" b="1" dirty="0">
              <a:solidFill>
                <a:schemeClr val="tx1"/>
              </a:solidFill>
              <a:latin typeface="Arial Narrow" panose="020B0606020202030204" pitchFamily="34" charset="0"/>
            </a:endParaRPr>
          </a:p>
        </p:txBody>
      </p:sp>
      <p:grpSp>
        <p:nvGrpSpPr>
          <p:cNvPr id="105" name="104 Grupo"/>
          <p:cNvGrpSpPr/>
          <p:nvPr/>
        </p:nvGrpSpPr>
        <p:grpSpPr>
          <a:xfrm>
            <a:off x="5328642" y="7427967"/>
            <a:ext cx="803425" cy="1327333"/>
            <a:chOff x="1068833" y="553075"/>
            <a:chExt cx="803425" cy="1327333"/>
          </a:xfrm>
        </p:grpSpPr>
        <p:pic>
          <p:nvPicPr>
            <p:cNvPr id="106"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106 Rectángulo redondeado"/>
            <p:cNvSpPr/>
            <p:nvPr/>
          </p:nvSpPr>
          <p:spPr>
            <a:xfrm>
              <a:off x="1115283" y="1520368"/>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61,3%</a:t>
              </a:r>
              <a:endParaRPr lang="es-ES" sz="1600" b="1" dirty="0">
                <a:solidFill>
                  <a:schemeClr val="tx1"/>
                </a:solidFill>
                <a:latin typeface="Arial Narrow" panose="020B0606020202030204" pitchFamily="34" charset="0"/>
              </a:endParaRPr>
            </a:p>
          </p:txBody>
        </p:sp>
        <p:sp>
          <p:nvSpPr>
            <p:cNvPr id="108" name="107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sp>
        <p:nvSpPr>
          <p:cNvPr id="110" name="109 Rectángulo"/>
          <p:cNvSpPr/>
          <p:nvPr/>
        </p:nvSpPr>
        <p:spPr>
          <a:xfrm>
            <a:off x="6222528" y="8090421"/>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112"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6220141" y="740928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112 CuadroTexto"/>
          <p:cNvSpPr txBox="1"/>
          <p:nvPr/>
        </p:nvSpPr>
        <p:spPr>
          <a:xfrm>
            <a:off x="2256810" y="6613675"/>
            <a:ext cx="1343640" cy="861774"/>
          </a:xfrm>
          <a:prstGeom prst="rect">
            <a:avLst/>
          </a:prstGeom>
          <a:noFill/>
        </p:spPr>
        <p:txBody>
          <a:bodyPr wrap="square" rtlCol="0">
            <a:spAutoFit/>
          </a:bodyPr>
          <a:lstStyle/>
          <a:p>
            <a:r>
              <a:rPr lang="es-CO" sz="1050" b="1" dirty="0">
                <a:latin typeface="Arial Narrow" panose="020B0606020202030204" pitchFamily="34" charset="0"/>
              </a:rPr>
              <a:t>UCI Adultos:	</a:t>
            </a:r>
            <a:r>
              <a:rPr lang="es-CO" sz="1050" b="1" dirty="0" smtClean="0">
                <a:latin typeface="Arial Narrow" panose="020B0606020202030204" pitchFamily="34" charset="0"/>
              </a:rPr>
              <a:t>2,6*           </a:t>
            </a:r>
            <a:endParaRPr lang="es-CO" sz="1050" b="1" dirty="0">
              <a:latin typeface="Arial Narrow" panose="020B0606020202030204" pitchFamily="34" charset="0"/>
            </a:endParaRPr>
          </a:p>
          <a:p>
            <a:r>
              <a:rPr lang="es-CO" sz="1050" b="1" dirty="0">
                <a:latin typeface="Arial Narrow" panose="020B0606020202030204" pitchFamily="34" charset="0"/>
              </a:rPr>
              <a:t>UCI Pediátrica:	</a:t>
            </a:r>
            <a:r>
              <a:rPr lang="es-CO" sz="1050" b="1" dirty="0" smtClean="0">
                <a:latin typeface="Arial Narrow" panose="020B0606020202030204" pitchFamily="34" charset="0"/>
              </a:rPr>
              <a:t>2,2*</a:t>
            </a:r>
            <a:endParaRPr lang="es-CO" sz="1050" b="1" dirty="0">
              <a:latin typeface="Arial Narrow" panose="020B0606020202030204" pitchFamily="34" charset="0"/>
            </a:endParaRPr>
          </a:p>
          <a:p>
            <a:r>
              <a:rPr lang="es-CO" sz="1050" b="1" dirty="0">
                <a:latin typeface="Arial Narrow" panose="020B0606020202030204" pitchFamily="34" charset="0"/>
              </a:rPr>
              <a:t>UCI Neonatal:       </a:t>
            </a:r>
            <a:r>
              <a:rPr lang="es-CO" sz="1050" b="1" dirty="0" smtClean="0">
                <a:latin typeface="Arial Narrow" panose="020B0606020202030204" pitchFamily="34" charset="0"/>
              </a:rPr>
              <a:t>3,6*</a:t>
            </a:r>
            <a:endParaRPr lang="es-CO" sz="1050" b="1" dirty="0">
              <a:latin typeface="Arial Narrow" panose="020B0606020202030204" pitchFamily="34" charset="0"/>
            </a:endParaRPr>
          </a:p>
          <a:p>
            <a:r>
              <a:rPr lang="es-CO" sz="1050" b="1" dirty="0">
                <a:latin typeface="Arial Narrow" panose="020B0606020202030204" pitchFamily="34" charset="0"/>
              </a:rPr>
              <a:t> </a:t>
            </a:r>
            <a:r>
              <a:rPr lang="es-CO" sz="800" b="1" dirty="0">
                <a:latin typeface="Arial Narrow" panose="020B0606020202030204" pitchFamily="34" charset="0"/>
              </a:rPr>
              <a:t>*Casos por 1000 días de uso de catéter venoso central</a:t>
            </a:r>
          </a:p>
        </p:txBody>
      </p:sp>
      <p:sp>
        <p:nvSpPr>
          <p:cNvPr id="114" name="113 CuadroTexto"/>
          <p:cNvSpPr txBox="1"/>
          <p:nvPr/>
        </p:nvSpPr>
        <p:spPr>
          <a:xfrm>
            <a:off x="4727031" y="6621323"/>
            <a:ext cx="1393699" cy="677108"/>
          </a:xfrm>
          <a:prstGeom prst="rect">
            <a:avLst/>
          </a:prstGeom>
          <a:noFill/>
        </p:spPr>
        <p:txBody>
          <a:bodyPr wrap="square" rtlCol="0">
            <a:spAutoFit/>
          </a:bodyPr>
          <a:lstStyle/>
          <a:p>
            <a:r>
              <a:rPr lang="es-CO" sz="1050" b="1" dirty="0">
                <a:latin typeface="Arial Narrow" panose="020B0606020202030204" pitchFamily="34" charset="0"/>
              </a:rPr>
              <a:t>UCI Adultos:	</a:t>
            </a:r>
            <a:r>
              <a:rPr lang="es-CO" sz="1050" b="1" dirty="0" smtClean="0">
                <a:latin typeface="Arial Narrow" panose="020B0606020202030204" pitchFamily="34" charset="0"/>
              </a:rPr>
              <a:t>1,9**</a:t>
            </a:r>
            <a:endParaRPr lang="es-CO" sz="1050" b="1" dirty="0">
              <a:latin typeface="Arial Narrow" panose="020B0606020202030204" pitchFamily="34" charset="0"/>
            </a:endParaRPr>
          </a:p>
          <a:p>
            <a:r>
              <a:rPr lang="es-CO" sz="1050" b="1" dirty="0">
                <a:latin typeface="Arial Narrow" panose="020B0606020202030204" pitchFamily="34" charset="0"/>
              </a:rPr>
              <a:t>UCI Pediátrica:	</a:t>
            </a:r>
            <a:r>
              <a:rPr lang="es-CO" sz="1050" b="1" dirty="0" smtClean="0">
                <a:latin typeface="Arial Narrow" panose="020B0606020202030204" pitchFamily="34" charset="0"/>
              </a:rPr>
              <a:t>1,8*</a:t>
            </a:r>
            <a:endParaRPr lang="es-CO" sz="1050" b="1" dirty="0">
              <a:latin typeface="Arial Narrow" panose="020B0606020202030204" pitchFamily="34" charset="0"/>
            </a:endParaRPr>
          </a:p>
          <a:p>
            <a:r>
              <a:rPr lang="es-CO" sz="900" b="1" dirty="0">
                <a:latin typeface="Arial Narrow" panose="020B0606020202030204" pitchFamily="34" charset="0"/>
              </a:rPr>
              <a:t> </a:t>
            </a:r>
            <a:r>
              <a:rPr lang="es-CO" sz="800" b="1" dirty="0">
                <a:latin typeface="Arial Narrow" panose="020B0606020202030204" pitchFamily="34" charset="0"/>
              </a:rPr>
              <a:t>***Casos por 1000 días de uso de catéter urinario</a:t>
            </a:r>
          </a:p>
        </p:txBody>
      </p:sp>
      <p:sp>
        <p:nvSpPr>
          <p:cNvPr id="115" name="114 CuadroTexto"/>
          <p:cNvSpPr txBox="1"/>
          <p:nvPr/>
        </p:nvSpPr>
        <p:spPr>
          <a:xfrm>
            <a:off x="2232298" y="7989290"/>
            <a:ext cx="1343639" cy="823302"/>
          </a:xfrm>
          <a:prstGeom prst="rect">
            <a:avLst/>
          </a:prstGeom>
          <a:noFill/>
        </p:spPr>
        <p:txBody>
          <a:bodyPr wrap="square" rtlCol="0">
            <a:spAutoFit/>
          </a:bodyPr>
          <a:lstStyle/>
          <a:p>
            <a:r>
              <a:rPr lang="es-CO" sz="1050" b="1" dirty="0">
                <a:latin typeface="Arial Narrow" panose="020B0606020202030204" pitchFamily="34" charset="0"/>
              </a:rPr>
              <a:t>UCI Adultos</a:t>
            </a:r>
            <a:r>
              <a:rPr lang="es-CO" sz="1050" b="1" dirty="0" smtClean="0">
                <a:latin typeface="Arial Narrow" panose="020B0606020202030204" pitchFamily="34" charset="0"/>
              </a:rPr>
              <a:t>:	3,3**</a:t>
            </a:r>
            <a:endParaRPr lang="es-CO" sz="1050" b="1" dirty="0">
              <a:latin typeface="Arial Narrow" panose="020B0606020202030204" pitchFamily="34" charset="0"/>
            </a:endParaRPr>
          </a:p>
          <a:p>
            <a:r>
              <a:rPr lang="es-CO" sz="1050" b="1" dirty="0">
                <a:latin typeface="Arial Narrow" panose="020B0606020202030204" pitchFamily="34" charset="0"/>
              </a:rPr>
              <a:t>UCI Pediátrica:	</a:t>
            </a:r>
            <a:r>
              <a:rPr lang="es-CO" sz="1050" b="1" dirty="0" smtClean="0">
                <a:latin typeface="Arial Narrow" panose="020B0606020202030204" pitchFamily="34" charset="0"/>
              </a:rPr>
              <a:t>0,6**</a:t>
            </a:r>
            <a:endParaRPr lang="es-CO" sz="1050" b="1" dirty="0">
              <a:latin typeface="Arial Narrow" panose="020B0606020202030204" pitchFamily="34" charset="0"/>
            </a:endParaRPr>
          </a:p>
          <a:p>
            <a:r>
              <a:rPr lang="es-CO" sz="1050" b="1" dirty="0">
                <a:latin typeface="Arial Narrow" panose="020B0606020202030204" pitchFamily="34" charset="0"/>
              </a:rPr>
              <a:t>UCI Neonatal: 	</a:t>
            </a:r>
            <a:r>
              <a:rPr lang="es-CO" sz="1050" b="1" dirty="0" smtClean="0">
                <a:latin typeface="Arial Narrow" panose="020B0606020202030204" pitchFamily="34" charset="0"/>
              </a:rPr>
              <a:t>1,3**</a:t>
            </a:r>
            <a:endParaRPr lang="es-CO" sz="1050" b="1" dirty="0">
              <a:latin typeface="Arial Narrow" panose="020B0606020202030204" pitchFamily="34" charset="0"/>
            </a:endParaRPr>
          </a:p>
          <a:p>
            <a:r>
              <a:rPr lang="es-CO" sz="800" b="1" dirty="0">
                <a:latin typeface="Arial Narrow" panose="020B0606020202030204" pitchFamily="34" charset="0"/>
              </a:rPr>
              <a:t> **Casos por 1000 días de uso de ventilador</a:t>
            </a:r>
          </a:p>
        </p:txBody>
      </p:sp>
      <p:sp>
        <p:nvSpPr>
          <p:cNvPr id="2" name="1 CuadroTexto"/>
          <p:cNvSpPr txBox="1"/>
          <p:nvPr/>
        </p:nvSpPr>
        <p:spPr>
          <a:xfrm>
            <a:off x="50" y="2643753"/>
            <a:ext cx="2180731" cy="200055"/>
          </a:xfrm>
          <a:prstGeom prst="rect">
            <a:avLst/>
          </a:prstGeom>
          <a:noFill/>
        </p:spPr>
        <p:txBody>
          <a:bodyPr wrap="square" rtlCol="0">
            <a:spAutoFit/>
          </a:bodyPr>
          <a:lstStyle/>
          <a:p>
            <a:pPr marL="171450" indent="-171450">
              <a:buFont typeface="Arial" charset="0"/>
              <a:buChar char="•"/>
            </a:pPr>
            <a:r>
              <a:rPr lang="es-CO" sz="700" b="1" dirty="0">
                <a:latin typeface="Arial Narrow" panose="020B0606020202030204" pitchFamily="34" charset="0"/>
              </a:rPr>
              <a:t>UCI= Unidad de cuidado intensivo</a:t>
            </a:r>
          </a:p>
        </p:txBody>
      </p:sp>
      <p:sp>
        <p:nvSpPr>
          <p:cNvPr id="54" name="53 Rectángulo redondeado"/>
          <p:cNvSpPr/>
          <p:nvPr/>
        </p:nvSpPr>
        <p:spPr>
          <a:xfrm>
            <a:off x="3638508" y="6084169"/>
            <a:ext cx="1114070" cy="52756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Porcentaje de uso de catéter venoso </a:t>
            </a:r>
            <a:r>
              <a:rPr lang="es-CO" sz="900" b="1" dirty="0" smtClean="0">
                <a:solidFill>
                  <a:schemeClr val="tx1"/>
                </a:solidFill>
                <a:latin typeface="Arial Narrow" panose="020B0606020202030204" pitchFamily="34" charset="0"/>
              </a:rPr>
              <a:t>central</a:t>
            </a:r>
            <a:endParaRPr lang="es-CO" sz="900" b="1" dirty="0">
              <a:solidFill>
                <a:schemeClr val="tx1"/>
              </a:solidFill>
              <a:latin typeface="Arial Narrow" panose="020B0606020202030204" pitchFamily="34" charset="0"/>
            </a:endParaRPr>
          </a:p>
        </p:txBody>
      </p:sp>
      <p:sp>
        <p:nvSpPr>
          <p:cNvPr id="56" name="55 Rectángulo redondeado"/>
          <p:cNvSpPr/>
          <p:nvPr/>
        </p:nvSpPr>
        <p:spPr>
          <a:xfrm>
            <a:off x="6048722" y="6084170"/>
            <a:ext cx="1139528" cy="527568"/>
          </a:xfrm>
          <a:prstGeom prst="roundRect">
            <a:avLst/>
          </a:prstGeom>
          <a:solidFill>
            <a:srgbClr val="D4F7A9"/>
          </a:solidFill>
          <a:ln>
            <a:solidFill>
              <a:srgbClr val="D4F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Porcentaje de uso de sonda </a:t>
            </a:r>
            <a:r>
              <a:rPr lang="es-CO" sz="900" b="1" dirty="0" smtClean="0">
                <a:solidFill>
                  <a:schemeClr val="tx1"/>
                </a:solidFill>
                <a:latin typeface="Arial Narrow" panose="020B0606020202030204" pitchFamily="34" charset="0"/>
              </a:rPr>
              <a:t>vesical</a:t>
            </a:r>
            <a:endParaRPr lang="es-CO" sz="900" b="1" dirty="0">
              <a:solidFill>
                <a:schemeClr val="tx1"/>
              </a:solidFill>
              <a:latin typeface="Arial Narrow" panose="020B0606020202030204" pitchFamily="34" charset="0"/>
            </a:endParaRPr>
          </a:p>
        </p:txBody>
      </p:sp>
      <p:sp>
        <p:nvSpPr>
          <p:cNvPr id="57" name="56 Rectángulo redondeado"/>
          <p:cNvSpPr/>
          <p:nvPr/>
        </p:nvSpPr>
        <p:spPr>
          <a:xfrm>
            <a:off x="3638509" y="7485235"/>
            <a:ext cx="1114070" cy="50405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900" b="1" dirty="0">
                <a:solidFill>
                  <a:schemeClr val="tx1"/>
                </a:solidFill>
                <a:latin typeface="Arial Narrow" panose="020B0606020202030204" pitchFamily="34" charset="0"/>
              </a:rPr>
              <a:t>Porcentaje de uso de </a:t>
            </a:r>
          </a:p>
          <a:p>
            <a:r>
              <a:rPr lang="es-CO" sz="900" b="1" dirty="0" smtClean="0">
                <a:solidFill>
                  <a:schemeClr val="tx1"/>
                </a:solidFill>
                <a:latin typeface="Arial Narrow" panose="020B0606020202030204" pitchFamily="34" charset="0"/>
              </a:rPr>
              <a:t>ventilador</a:t>
            </a:r>
            <a:endParaRPr lang="es-CO" sz="900" b="1" dirty="0">
              <a:solidFill>
                <a:schemeClr val="tx1"/>
              </a:solidFill>
              <a:latin typeface="Arial Narrow" panose="020B0606020202030204" pitchFamily="34" charset="0"/>
            </a:endParaRPr>
          </a:p>
        </p:txBody>
      </p:sp>
      <p:sp>
        <p:nvSpPr>
          <p:cNvPr id="58" name="57 CuadroTexto"/>
          <p:cNvSpPr txBox="1"/>
          <p:nvPr/>
        </p:nvSpPr>
        <p:spPr>
          <a:xfrm>
            <a:off x="3474896" y="6613675"/>
            <a:ext cx="1565714" cy="577081"/>
          </a:xfrm>
          <a:prstGeom prst="rect">
            <a:avLst/>
          </a:prstGeom>
          <a:noFill/>
        </p:spPr>
        <p:txBody>
          <a:bodyPr wrap="square" rtlCol="0">
            <a:spAutoFit/>
          </a:bodyPr>
          <a:lstStyle/>
          <a:p>
            <a:r>
              <a:rPr lang="es-CO" sz="1050" b="1" dirty="0">
                <a:latin typeface="Arial Narrow" panose="020B0606020202030204" pitchFamily="34" charset="0"/>
              </a:rPr>
              <a:t>UCI Adultos:     </a:t>
            </a:r>
            <a:r>
              <a:rPr lang="es-CO" sz="1050" b="1" dirty="0" smtClean="0">
                <a:latin typeface="Arial Narrow" panose="020B0606020202030204" pitchFamily="34" charset="0"/>
              </a:rPr>
              <a:t>58,8%           </a:t>
            </a:r>
            <a:endParaRPr lang="es-CO" sz="1050" b="1" dirty="0">
              <a:latin typeface="Arial Narrow" panose="020B0606020202030204" pitchFamily="34" charset="0"/>
            </a:endParaRPr>
          </a:p>
          <a:p>
            <a:r>
              <a:rPr lang="es-CO" sz="1050" b="1" dirty="0">
                <a:latin typeface="Arial Narrow" panose="020B0606020202030204" pitchFamily="34" charset="0"/>
              </a:rPr>
              <a:t>UCI Pediátrica: </a:t>
            </a:r>
            <a:r>
              <a:rPr lang="es-CO" sz="1050" b="1" dirty="0" smtClean="0">
                <a:latin typeface="Arial Narrow" panose="020B0606020202030204" pitchFamily="34" charset="0"/>
              </a:rPr>
              <a:t>54,2%</a:t>
            </a:r>
            <a:endParaRPr lang="es-CO" sz="1050" b="1" dirty="0">
              <a:latin typeface="Arial Narrow" panose="020B0606020202030204" pitchFamily="34" charset="0"/>
            </a:endParaRPr>
          </a:p>
          <a:p>
            <a:r>
              <a:rPr lang="es-CO" sz="1050" b="1" dirty="0">
                <a:latin typeface="Arial Narrow" panose="020B0606020202030204" pitchFamily="34" charset="0"/>
              </a:rPr>
              <a:t>UCI Neonatal:   </a:t>
            </a:r>
            <a:r>
              <a:rPr lang="es-CO" sz="1050" b="1" dirty="0" smtClean="0">
                <a:latin typeface="Arial Narrow" panose="020B0606020202030204" pitchFamily="34" charset="0"/>
              </a:rPr>
              <a:t>43,6%     </a:t>
            </a:r>
            <a:endParaRPr lang="es-CO" sz="1050" b="1" dirty="0">
              <a:latin typeface="Arial Narrow" panose="020B0606020202030204" pitchFamily="34" charset="0"/>
            </a:endParaRPr>
          </a:p>
        </p:txBody>
      </p:sp>
      <p:sp>
        <p:nvSpPr>
          <p:cNvPr id="59" name="58 CuadroTexto"/>
          <p:cNvSpPr txBox="1"/>
          <p:nvPr/>
        </p:nvSpPr>
        <p:spPr>
          <a:xfrm>
            <a:off x="5956124" y="6613675"/>
            <a:ext cx="1558305" cy="415498"/>
          </a:xfrm>
          <a:prstGeom prst="rect">
            <a:avLst/>
          </a:prstGeom>
          <a:noFill/>
        </p:spPr>
        <p:txBody>
          <a:bodyPr wrap="square" rtlCol="0">
            <a:spAutoFit/>
          </a:bodyPr>
          <a:lstStyle/>
          <a:p>
            <a:r>
              <a:rPr lang="es-CO" sz="1050" b="1" dirty="0">
                <a:latin typeface="Arial Narrow" panose="020B0606020202030204" pitchFamily="34" charset="0"/>
              </a:rPr>
              <a:t>UCI Adultos:   </a:t>
            </a:r>
            <a:r>
              <a:rPr lang="es-CO" sz="1050" b="1" dirty="0" smtClean="0">
                <a:latin typeface="Arial Narrow" panose="020B0606020202030204" pitchFamily="34" charset="0"/>
              </a:rPr>
              <a:t>61,2%</a:t>
            </a:r>
            <a:endParaRPr lang="es-CO" sz="1050" b="1" dirty="0">
              <a:latin typeface="Arial Narrow" panose="020B0606020202030204" pitchFamily="34" charset="0"/>
            </a:endParaRPr>
          </a:p>
          <a:p>
            <a:r>
              <a:rPr lang="es-CO" sz="1050" b="1" dirty="0">
                <a:latin typeface="Arial Narrow" panose="020B0606020202030204" pitchFamily="34" charset="0"/>
              </a:rPr>
              <a:t>UCI </a:t>
            </a:r>
            <a:r>
              <a:rPr lang="es-CO" sz="1050" b="1" dirty="0" smtClean="0">
                <a:latin typeface="Arial Narrow" panose="020B0606020202030204" pitchFamily="34" charset="0"/>
              </a:rPr>
              <a:t>Pediátrica:35,9%</a:t>
            </a:r>
            <a:endParaRPr lang="es-CO" sz="1050" b="1" dirty="0">
              <a:latin typeface="Arial Narrow" panose="020B0606020202030204" pitchFamily="34" charset="0"/>
            </a:endParaRPr>
          </a:p>
        </p:txBody>
      </p:sp>
      <p:sp>
        <p:nvSpPr>
          <p:cNvPr id="60" name="59 CuadroTexto"/>
          <p:cNvSpPr txBox="1"/>
          <p:nvPr/>
        </p:nvSpPr>
        <p:spPr>
          <a:xfrm>
            <a:off x="3600450" y="8024058"/>
            <a:ext cx="1976870" cy="577081"/>
          </a:xfrm>
          <a:prstGeom prst="rect">
            <a:avLst/>
          </a:prstGeom>
          <a:noFill/>
        </p:spPr>
        <p:txBody>
          <a:bodyPr wrap="square" rtlCol="0">
            <a:spAutoFit/>
          </a:bodyPr>
          <a:lstStyle/>
          <a:p>
            <a:r>
              <a:rPr lang="es-CO" sz="1050" b="1" dirty="0">
                <a:latin typeface="Arial Narrow" panose="020B0606020202030204" pitchFamily="34" charset="0"/>
              </a:rPr>
              <a:t>UCI Adultos:     </a:t>
            </a:r>
            <a:r>
              <a:rPr lang="es-CO" sz="1050" b="1" dirty="0" smtClean="0">
                <a:latin typeface="Arial Narrow" panose="020B0606020202030204" pitchFamily="34" charset="0"/>
              </a:rPr>
              <a:t>54,5%</a:t>
            </a:r>
            <a:endParaRPr lang="es-CO" sz="1050" b="1" dirty="0">
              <a:latin typeface="Arial Narrow" panose="020B0606020202030204" pitchFamily="34" charset="0"/>
            </a:endParaRPr>
          </a:p>
          <a:p>
            <a:r>
              <a:rPr lang="es-CO" sz="1050" b="1" dirty="0">
                <a:latin typeface="Arial Narrow" panose="020B0606020202030204" pitchFamily="34" charset="0"/>
              </a:rPr>
              <a:t>UCI Pediátrica: </a:t>
            </a:r>
            <a:r>
              <a:rPr lang="es-CO" sz="1050" b="1" dirty="0" smtClean="0">
                <a:latin typeface="Arial Narrow" panose="020B0606020202030204" pitchFamily="34" charset="0"/>
              </a:rPr>
              <a:t>37%</a:t>
            </a:r>
            <a:endParaRPr lang="es-CO" sz="1050" b="1" dirty="0">
              <a:latin typeface="Arial Narrow" panose="020B0606020202030204" pitchFamily="34" charset="0"/>
            </a:endParaRPr>
          </a:p>
          <a:p>
            <a:r>
              <a:rPr lang="es-CO" sz="1050" b="1" dirty="0">
                <a:latin typeface="Arial Narrow" panose="020B0606020202030204" pitchFamily="34" charset="0"/>
              </a:rPr>
              <a:t>UCI Neonatal:   </a:t>
            </a:r>
            <a:r>
              <a:rPr lang="es-CO" sz="1050" b="1" dirty="0" smtClean="0">
                <a:latin typeface="Arial Narrow" panose="020B0606020202030204" pitchFamily="34" charset="0"/>
              </a:rPr>
              <a:t>16,1%</a:t>
            </a:r>
            <a:endParaRPr lang="es-CO" sz="1050" b="1" dirty="0">
              <a:latin typeface="Arial Narrow" panose="020B0606020202030204" pitchFamily="34" charset="0"/>
            </a:endParaRPr>
          </a:p>
        </p:txBody>
      </p:sp>
      <p:sp>
        <p:nvSpPr>
          <p:cNvPr id="6" name="5 CuadroTexto"/>
          <p:cNvSpPr txBox="1"/>
          <p:nvPr/>
        </p:nvSpPr>
        <p:spPr>
          <a:xfrm>
            <a:off x="0" y="6012160"/>
            <a:ext cx="2256810" cy="430887"/>
          </a:xfrm>
          <a:prstGeom prst="rect">
            <a:avLst/>
          </a:prstGeom>
          <a:noFill/>
        </p:spPr>
        <p:txBody>
          <a:bodyPr wrap="square" rtlCol="0">
            <a:spAutoFit/>
          </a:bodyPr>
          <a:lstStyle/>
          <a:p>
            <a:pPr algn="ctr"/>
            <a:r>
              <a:rPr lang="es-CO" sz="1100" b="1" dirty="0">
                <a:latin typeface="Arial Narrow" panose="020B0606020202030204" pitchFamily="34" charset="0"/>
              </a:rPr>
              <a:t>Número de agentes causales por tipo de IAD</a:t>
            </a:r>
          </a:p>
        </p:txBody>
      </p:sp>
      <p:sp>
        <p:nvSpPr>
          <p:cNvPr id="64" name="63 CuadroTexto"/>
          <p:cNvSpPr txBox="1"/>
          <p:nvPr/>
        </p:nvSpPr>
        <p:spPr>
          <a:xfrm>
            <a:off x="-22594" y="8980457"/>
            <a:ext cx="1845028" cy="200055"/>
          </a:xfrm>
          <a:prstGeom prst="rect">
            <a:avLst/>
          </a:prstGeom>
          <a:noFill/>
        </p:spPr>
        <p:txBody>
          <a:bodyPr wrap="square" rtlCol="0">
            <a:spAutoFit/>
          </a:bodyPr>
          <a:lstStyle/>
          <a:p>
            <a:r>
              <a:rPr lang="es-CO" sz="700" b="1" dirty="0">
                <a:latin typeface="Arial Narrow" panose="020B0606020202030204" pitchFamily="34" charset="0"/>
              </a:rPr>
              <a:t>Fuente: SIVIGILA</a:t>
            </a:r>
          </a:p>
        </p:txBody>
      </p:sp>
      <p:sp>
        <p:nvSpPr>
          <p:cNvPr id="18" name="17 Rectángulo"/>
          <p:cNvSpPr/>
          <p:nvPr/>
        </p:nvSpPr>
        <p:spPr>
          <a:xfrm>
            <a:off x="2254840" y="2411760"/>
            <a:ext cx="4946011" cy="769441"/>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Figura. Comportamiento </a:t>
            </a:r>
            <a:r>
              <a:rPr lang="es-CO" sz="900" dirty="0">
                <a:latin typeface="Arial Narrow" panose="020B0606020202030204" pitchFamily="34" charset="0"/>
              </a:rPr>
              <a:t>de la notificación de Infección asociada a dispositivo -IAD en UCI</a:t>
            </a:r>
            <a:r>
              <a:rPr lang="es-ES" sz="900" dirty="0">
                <a:latin typeface="Arial Narrow" panose="020B0606020202030204" pitchFamily="34" charset="0"/>
              </a:rPr>
              <a:t>. Medellín, a  </a:t>
            </a:r>
            <a:r>
              <a:rPr lang="es-ES" sz="900" dirty="0" smtClean="0">
                <a:latin typeface="Arial Narrow" panose="020B0606020202030204" pitchFamily="34" charset="0"/>
              </a:rPr>
              <a:t>junio  </a:t>
            </a:r>
            <a:r>
              <a:rPr lang="es-ES" sz="900" dirty="0">
                <a:latin typeface="Arial Narrow" panose="020B0606020202030204" pitchFamily="34" charset="0"/>
              </a:rPr>
              <a:t>(acumulado) de </a:t>
            </a:r>
            <a:r>
              <a:rPr lang="es-ES" sz="900" dirty="0" smtClean="0">
                <a:latin typeface="Arial Narrow" panose="020B0606020202030204" pitchFamily="34" charset="0"/>
              </a:rPr>
              <a:t>2019-2020 </a:t>
            </a:r>
            <a:r>
              <a:rPr lang="es-ES" sz="900" u="sng" dirty="0" smtClean="0">
                <a:latin typeface="Arial Narrow" panose="020B0606020202030204" pitchFamily="34" charset="0"/>
              </a:rPr>
              <a:t>Nota: debido al aumento en el número de casos de IAD en las últimas semanas, se recomienda reforzar el personal al cuidado de paciente dependiendo del porcentaje de ocupación para la atención de pacientes durante la pandemia de COVID 19 que se encuentran en UCI</a:t>
            </a:r>
            <a:endParaRPr lang="es-ES" sz="900" u="sng" dirty="0">
              <a:latin typeface="Arial Narrow" panose="020B0606020202030204" pitchFamily="34" charset="0"/>
            </a:endParaRPr>
          </a:p>
        </p:txBody>
      </p:sp>
      <p:graphicFrame>
        <p:nvGraphicFramePr>
          <p:cNvPr id="62" name="2 Gráfico"/>
          <p:cNvGraphicFramePr>
            <a:graphicFrameLocks/>
          </p:cNvGraphicFramePr>
          <p:nvPr>
            <p:extLst/>
          </p:nvPr>
        </p:nvGraphicFramePr>
        <p:xfrm>
          <a:off x="2152406" y="350866"/>
          <a:ext cx="5035844" cy="2132902"/>
        </p:xfrm>
        <a:graphic>
          <a:graphicData uri="http://schemas.openxmlformats.org/drawingml/2006/chart">
            <c:chart xmlns:c="http://schemas.openxmlformats.org/drawingml/2006/chart" xmlns:r="http://schemas.openxmlformats.org/officeDocument/2006/relationships" r:id="rId8"/>
          </a:graphicData>
        </a:graphic>
      </p:graphicFrame>
      <p:sp>
        <p:nvSpPr>
          <p:cNvPr id="65" name="64 Flecha arriba"/>
          <p:cNvSpPr/>
          <p:nvPr/>
        </p:nvSpPr>
        <p:spPr>
          <a:xfrm rot="10800000" flipH="1" flipV="1">
            <a:off x="108918" y="4875420"/>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2" name="11 Tabla"/>
          <p:cNvGraphicFramePr>
            <a:graphicFrameLocks noGrp="1"/>
          </p:cNvGraphicFramePr>
          <p:nvPr>
            <p:extLst/>
          </p:nvPr>
        </p:nvGraphicFramePr>
        <p:xfrm>
          <a:off x="20210" y="6360144"/>
          <a:ext cx="2140409" cy="2720340"/>
        </p:xfrm>
        <a:graphic>
          <a:graphicData uri="http://schemas.openxmlformats.org/drawingml/2006/table">
            <a:tbl>
              <a:tblPr/>
              <a:tblGrid>
                <a:gridCol w="841733">
                  <a:extLst>
                    <a:ext uri="{9D8B030D-6E8A-4147-A177-3AD203B41FA5}">
                      <a16:colId xmlns:a16="http://schemas.microsoft.com/office/drawing/2014/main" val="20000"/>
                    </a:ext>
                  </a:extLst>
                </a:gridCol>
                <a:gridCol w="432892">
                  <a:extLst>
                    <a:ext uri="{9D8B030D-6E8A-4147-A177-3AD203B41FA5}">
                      <a16:colId xmlns:a16="http://schemas.microsoft.com/office/drawing/2014/main" val="20001"/>
                    </a:ext>
                  </a:extLst>
                </a:gridCol>
                <a:gridCol w="432892">
                  <a:extLst>
                    <a:ext uri="{9D8B030D-6E8A-4147-A177-3AD203B41FA5}">
                      <a16:colId xmlns:a16="http://schemas.microsoft.com/office/drawing/2014/main" val="20002"/>
                    </a:ext>
                  </a:extLst>
                </a:gridCol>
                <a:gridCol w="432892">
                  <a:extLst>
                    <a:ext uri="{9D8B030D-6E8A-4147-A177-3AD203B41FA5}">
                      <a16:colId xmlns:a16="http://schemas.microsoft.com/office/drawing/2014/main" val="20003"/>
                    </a:ext>
                  </a:extLst>
                </a:gridCol>
              </a:tblGrid>
              <a:tr h="171450">
                <a:tc>
                  <a:txBody>
                    <a:bodyPr/>
                    <a:lstStyle/>
                    <a:p>
                      <a:pPr algn="ctr" rtl="0" fontAlgn="ctr"/>
                      <a:r>
                        <a:rPr lang="es-CO" sz="800" b="1" i="1" u="none" strike="noStrike">
                          <a:solidFill>
                            <a:srgbClr val="000000"/>
                          </a:solidFill>
                          <a:effectLst/>
                          <a:latin typeface="Arial Narrow"/>
                        </a:rPr>
                        <a:t>Microorganismo</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1" i="0" u="none" strike="noStrike">
                          <a:solidFill>
                            <a:srgbClr val="000000"/>
                          </a:solidFill>
                          <a:effectLst/>
                          <a:latin typeface="Arial Narrow"/>
                        </a:rPr>
                        <a:t>NAV</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1" i="0" u="none" strike="noStrike">
                          <a:solidFill>
                            <a:srgbClr val="000000"/>
                          </a:solidFill>
                          <a:effectLst/>
                          <a:latin typeface="Arial Narrow"/>
                        </a:rPr>
                        <a:t>ISTU-AC</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1" i="0" u="none" strike="noStrike">
                          <a:solidFill>
                            <a:srgbClr val="000000"/>
                          </a:solidFill>
                          <a:effectLst/>
                          <a:latin typeface="Arial Narrow"/>
                        </a:rPr>
                        <a:t>ITS-AC</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1450">
                <a:tc>
                  <a:txBody>
                    <a:bodyPr/>
                    <a:lstStyle/>
                    <a:p>
                      <a:pPr algn="l" rtl="0" fontAlgn="b"/>
                      <a:r>
                        <a:rPr lang="es-CO" sz="800" b="0" i="1" u="none" strike="noStrike">
                          <a:solidFill>
                            <a:srgbClr val="000000"/>
                          </a:solidFill>
                          <a:effectLst/>
                          <a:latin typeface="Arial Narrow"/>
                        </a:rPr>
                        <a:t>Klebsiella pneumoniae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0" i="0" u="none" strike="noStrike">
                          <a:solidFill>
                            <a:srgbClr val="000000"/>
                          </a:solidFill>
                          <a:effectLst/>
                          <a:latin typeface="Arial Narrow"/>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0" i="0" u="none" strike="noStrike">
                          <a:solidFill>
                            <a:srgbClr val="000000"/>
                          </a:solidFill>
                          <a:effectLst/>
                          <a:latin typeface="Arial Narrow"/>
                        </a:rPr>
                        <a:t>29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0" i="0" u="none" strike="noStrike">
                          <a:solidFill>
                            <a:srgbClr val="000000"/>
                          </a:solidFill>
                          <a:effectLst/>
                          <a:latin typeface="Arial Narrow"/>
                        </a:rPr>
                        <a:t>72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71450">
                <a:tc>
                  <a:txBody>
                    <a:bodyPr/>
                    <a:lstStyle/>
                    <a:p>
                      <a:pPr algn="l" rtl="0" fontAlgn="b"/>
                      <a:r>
                        <a:rPr lang="es-CO" sz="800" b="0" i="1" u="none" strike="noStrike">
                          <a:solidFill>
                            <a:srgbClr val="000000"/>
                          </a:solidFill>
                          <a:effectLst/>
                          <a:latin typeface="Arial Narrow"/>
                        </a:rPr>
                        <a:t>Pseudomonas aeruginosa</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12</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19</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25</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171450">
                <a:tc>
                  <a:txBody>
                    <a:bodyPr/>
                    <a:lstStyle/>
                    <a:p>
                      <a:pPr algn="l" rtl="0" fontAlgn="b"/>
                      <a:r>
                        <a:rPr lang="es-CO" sz="800" b="0" i="1" u="none" strike="noStrike">
                          <a:solidFill>
                            <a:srgbClr val="000000"/>
                          </a:solidFill>
                          <a:effectLst/>
                          <a:latin typeface="Arial Narrow"/>
                        </a:rPr>
                        <a:t>Staphylococcus aureus</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10</a:t>
                      </a:r>
                    </a:p>
                  </a:txBody>
                  <a:tcPr marL="9525" marR="9525" marT="9525" marB="0" anchor="ctr">
                    <a:lnL>
                      <a:noFill/>
                    </a:lnL>
                    <a:lnR>
                      <a:noFill/>
                    </a:lnR>
                    <a:lnT>
                      <a:noFill/>
                    </a:lnT>
                    <a:lnB>
                      <a:noFill/>
                    </a:lnB>
                  </a:tcPr>
                </a:tc>
                <a:tc>
                  <a:txBody>
                    <a:bodyPr/>
                    <a:lstStyle/>
                    <a:p>
                      <a:pPr algn="ctr" rtl="0" fontAlgn="ctr"/>
                      <a:endParaRPr lang="es-CO" sz="800" b="0" i="0" u="none" strike="noStrike">
                        <a:solidFill>
                          <a:srgbClr val="000000"/>
                        </a:solidFill>
                        <a:effectLst/>
                        <a:latin typeface="Arial Narrow"/>
                      </a:endParaRP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25</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171450">
                <a:tc>
                  <a:txBody>
                    <a:bodyPr/>
                    <a:lstStyle/>
                    <a:p>
                      <a:pPr algn="l" rtl="0" fontAlgn="b"/>
                      <a:r>
                        <a:rPr lang="es-CO" sz="800" b="0" i="1" u="none" strike="noStrike">
                          <a:solidFill>
                            <a:srgbClr val="000000"/>
                          </a:solidFill>
                          <a:effectLst/>
                          <a:latin typeface="Arial Narrow"/>
                        </a:rPr>
                        <a:t>Serratia marcescens</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5</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18</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171450">
                <a:tc>
                  <a:txBody>
                    <a:bodyPr/>
                    <a:lstStyle/>
                    <a:p>
                      <a:pPr algn="l" rtl="0" fontAlgn="b"/>
                      <a:r>
                        <a:rPr lang="es-CO" sz="800" b="0" i="1" u="none" strike="noStrike">
                          <a:solidFill>
                            <a:srgbClr val="000000"/>
                          </a:solidFill>
                          <a:effectLst/>
                          <a:latin typeface="Arial Narrow"/>
                        </a:rPr>
                        <a:t>Acinetobacter baumannii</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4</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4</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3</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171450">
                <a:tc>
                  <a:txBody>
                    <a:bodyPr/>
                    <a:lstStyle/>
                    <a:p>
                      <a:pPr algn="l" rtl="0" fontAlgn="b"/>
                      <a:r>
                        <a:rPr lang="es-CO" sz="800" b="0" i="1" u="none" strike="noStrike">
                          <a:solidFill>
                            <a:srgbClr val="000000"/>
                          </a:solidFill>
                          <a:effectLst/>
                          <a:latin typeface="Arial Narrow"/>
                        </a:rPr>
                        <a:t>Enterobacter cloacae</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4</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10</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22</a:t>
                      </a: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171450">
                <a:tc>
                  <a:txBody>
                    <a:bodyPr/>
                    <a:lstStyle/>
                    <a:p>
                      <a:pPr algn="l" rtl="0" fontAlgn="b"/>
                      <a:r>
                        <a:rPr lang="es-CO" sz="800" b="0" i="1" u="none" strike="noStrike">
                          <a:solidFill>
                            <a:srgbClr val="000000"/>
                          </a:solidFill>
                          <a:effectLst/>
                          <a:latin typeface="Arial Narrow"/>
                        </a:rPr>
                        <a:t>Escherichia coli</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4</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69</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12</a:t>
                      </a: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r h="171450">
                <a:tc>
                  <a:txBody>
                    <a:bodyPr/>
                    <a:lstStyle/>
                    <a:p>
                      <a:pPr algn="l" rtl="0" fontAlgn="b"/>
                      <a:r>
                        <a:rPr lang="es-CO" sz="800" b="0" i="1" u="none" strike="noStrike">
                          <a:solidFill>
                            <a:srgbClr val="000000"/>
                          </a:solidFill>
                          <a:effectLst/>
                          <a:latin typeface="Arial Narrow"/>
                        </a:rPr>
                        <a:t>Stenotrophomonas maltophilia</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3</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5</a:t>
                      </a:r>
                    </a:p>
                  </a:txBody>
                  <a:tcPr marL="9525" marR="9525" marT="9525" marB="0" anchor="ctr">
                    <a:lnL>
                      <a:noFill/>
                    </a:lnL>
                    <a:lnR>
                      <a:noFill/>
                    </a:lnR>
                    <a:lnT>
                      <a:noFill/>
                    </a:lnT>
                    <a:lnB>
                      <a:noFill/>
                    </a:lnB>
                  </a:tcPr>
                </a:tc>
                <a:extLst>
                  <a:ext uri="{0D108BD9-81ED-4DB2-BD59-A6C34878D82A}">
                    <a16:rowId xmlns:a16="http://schemas.microsoft.com/office/drawing/2014/main" val="10008"/>
                  </a:ext>
                </a:extLst>
              </a:tr>
              <a:tr h="171450">
                <a:tc>
                  <a:txBody>
                    <a:bodyPr/>
                    <a:lstStyle/>
                    <a:p>
                      <a:pPr algn="l" rtl="0" fontAlgn="b"/>
                      <a:r>
                        <a:rPr lang="es-CO" sz="800" b="0" i="1" u="none" strike="noStrike">
                          <a:solidFill>
                            <a:srgbClr val="000000"/>
                          </a:solidFill>
                          <a:effectLst/>
                          <a:latin typeface="Arial Narrow"/>
                        </a:rPr>
                        <a:t>Klebsiella oxytoca</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2</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4</a:t>
                      </a:r>
                    </a:p>
                  </a:txBody>
                  <a:tcPr marL="9525" marR="9525" marT="9525" marB="0" anchor="ctr">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7</a:t>
                      </a:r>
                    </a:p>
                  </a:txBody>
                  <a:tcPr marL="9525" marR="9525" marT="9525" marB="0" anchor="ctr">
                    <a:lnL>
                      <a:noFill/>
                    </a:lnL>
                    <a:lnR>
                      <a:noFill/>
                    </a:lnR>
                    <a:lnT>
                      <a:noFill/>
                    </a:lnT>
                    <a:lnB>
                      <a:noFill/>
                    </a:lnB>
                  </a:tcPr>
                </a:tc>
                <a:extLst>
                  <a:ext uri="{0D108BD9-81ED-4DB2-BD59-A6C34878D82A}">
                    <a16:rowId xmlns:a16="http://schemas.microsoft.com/office/drawing/2014/main" val="10009"/>
                  </a:ext>
                </a:extLst>
              </a:tr>
              <a:tr h="171450">
                <a:tc>
                  <a:txBody>
                    <a:bodyPr/>
                    <a:lstStyle/>
                    <a:p>
                      <a:pPr algn="l" rtl="0" fontAlgn="b"/>
                      <a:r>
                        <a:rPr lang="es-CO" sz="800" b="0" i="1" u="none" strike="noStrike">
                          <a:solidFill>
                            <a:srgbClr val="000000"/>
                          </a:solidFill>
                          <a:effectLst/>
                          <a:latin typeface="Arial Narrow"/>
                        </a:rPr>
                        <a:t>Acinetobacter calcoaceticus</a:t>
                      </a:r>
                    </a:p>
                  </a:txBody>
                  <a:tcPr marL="9525" marR="9525" marT="9525" marB="0" anchor="b">
                    <a:lnL>
                      <a:noFill/>
                    </a:lnL>
                    <a:lnR>
                      <a:noFill/>
                    </a:lnR>
                    <a:lnT>
                      <a:noFill/>
                    </a:lnT>
                    <a:lnB>
                      <a:noFill/>
                    </a:lnB>
                  </a:tcPr>
                </a:tc>
                <a:tc>
                  <a:txBody>
                    <a:bodyPr/>
                    <a:lstStyle/>
                    <a:p>
                      <a:pPr algn="ctr" rtl="0" fontAlgn="ctr"/>
                      <a:r>
                        <a:rPr lang="es-CO" sz="800" b="0" i="0" u="none" strike="noStrike">
                          <a:solidFill>
                            <a:srgbClr val="000000"/>
                          </a:solidFill>
                          <a:effectLst/>
                          <a:latin typeface="Arial Narrow"/>
                        </a:rPr>
                        <a:t>1</a:t>
                      </a:r>
                    </a:p>
                  </a:txBody>
                  <a:tcPr marL="9525" marR="9525" marT="9525" marB="0" anchor="ctr">
                    <a:lnL>
                      <a:noFill/>
                    </a:lnL>
                    <a:lnR>
                      <a:noFill/>
                    </a:lnR>
                    <a:lnT>
                      <a:noFill/>
                    </a:lnT>
                    <a:lnB>
                      <a:noFill/>
                    </a:lnB>
                  </a:tcPr>
                </a:tc>
                <a:tc>
                  <a:txBody>
                    <a:bodyPr/>
                    <a:lstStyle/>
                    <a:p>
                      <a:pPr algn="ctr" rtl="0" fontAlgn="ctr"/>
                      <a:endParaRPr lang="es-CO" sz="800" b="0" i="0" u="none" strike="noStrike">
                        <a:solidFill>
                          <a:srgbClr val="000000"/>
                        </a:solidFill>
                        <a:effectLst/>
                        <a:latin typeface="Arial Narrow"/>
                      </a:endParaRPr>
                    </a:p>
                  </a:txBody>
                  <a:tcPr marL="9525" marR="9525" marT="9525" marB="0" anchor="ctr">
                    <a:lnL>
                      <a:noFill/>
                    </a:lnL>
                    <a:lnR>
                      <a:noFill/>
                    </a:lnR>
                    <a:lnT>
                      <a:noFill/>
                    </a:lnT>
                    <a:lnB>
                      <a:noFill/>
                    </a:lnB>
                  </a:tcPr>
                </a:tc>
                <a:tc>
                  <a:txBody>
                    <a:bodyPr/>
                    <a:lstStyle/>
                    <a:p>
                      <a:pPr algn="ctr" rtl="0" fontAlgn="ctr"/>
                      <a:endParaRPr lang="es-CO" sz="800" b="0" i="0" u="none" strike="noStrike">
                        <a:solidFill>
                          <a:srgbClr val="000000"/>
                        </a:solidFill>
                        <a:effectLst/>
                        <a:latin typeface="Arial Narrow"/>
                      </a:endParaRPr>
                    </a:p>
                  </a:txBody>
                  <a:tcPr marL="9525" marR="9525" marT="9525" marB="0" anchor="ctr">
                    <a:lnL>
                      <a:noFill/>
                    </a:lnL>
                    <a:lnR>
                      <a:noFill/>
                    </a:lnR>
                    <a:lnT>
                      <a:noFill/>
                    </a:lnT>
                    <a:lnB>
                      <a:noFill/>
                    </a:lnB>
                  </a:tcPr>
                </a:tc>
                <a:extLst>
                  <a:ext uri="{0D108BD9-81ED-4DB2-BD59-A6C34878D82A}">
                    <a16:rowId xmlns:a16="http://schemas.microsoft.com/office/drawing/2014/main" val="10010"/>
                  </a:ext>
                </a:extLst>
              </a:tr>
              <a:tr h="180975">
                <a:tc>
                  <a:txBody>
                    <a:bodyPr/>
                    <a:lstStyle/>
                    <a:p>
                      <a:pPr algn="l" rtl="0" fontAlgn="b"/>
                      <a:r>
                        <a:rPr lang="es-CO" sz="800" b="0" i="1" u="none" strike="noStrike">
                          <a:solidFill>
                            <a:srgbClr val="000000"/>
                          </a:solidFill>
                          <a:effectLst/>
                          <a:latin typeface="Arial Narrow"/>
                        </a:rPr>
                        <a:t>otros</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0" i="0" u="none" strike="noStrike">
                          <a:solidFill>
                            <a:srgbClr val="000000"/>
                          </a:solidFill>
                          <a:effectLst/>
                          <a:latin typeface="Arial Narrow"/>
                        </a:rPr>
                        <a:t>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0" i="0" u="none" strike="noStrike">
                          <a:solidFill>
                            <a:srgbClr val="000000"/>
                          </a:solidFill>
                          <a:effectLst/>
                          <a:latin typeface="Arial Narrow"/>
                        </a:rPr>
                        <a:t>36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O" sz="800" b="0" i="0" u="none" strike="noStrike">
                          <a:solidFill>
                            <a:srgbClr val="000000"/>
                          </a:solidFill>
                          <a:effectLst/>
                          <a:latin typeface="Arial Narrow"/>
                        </a:rPr>
                        <a:t>100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1925">
                <a:tc>
                  <a:txBody>
                    <a:bodyPr/>
                    <a:lstStyle/>
                    <a:p>
                      <a:pPr algn="l" fontAlgn="b"/>
                      <a:r>
                        <a:rPr lang="es-CO" sz="1000" b="1" i="0" u="none" strike="noStrike">
                          <a:solidFill>
                            <a:srgbClr val="000000"/>
                          </a:solidFill>
                          <a:effectLst/>
                          <a:latin typeface="Arial Narrow"/>
                        </a:rPr>
                        <a:t>Total general</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1" i="0" u="none" strike="noStrike">
                          <a:solidFill>
                            <a:srgbClr val="000000"/>
                          </a:solidFill>
                          <a:effectLst/>
                          <a:latin typeface="Arial Narrow"/>
                        </a:rPr>
                        <a:t>79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1" i="0" u="none" strike="noStrike">
                          <a:solidFill>
                            <a:srgbClr val="000000"/>
                          </a:solidFill>
                          <a:effectLst/>
                          <a:latin typeface="Arial Narrow"/>
                        </a:rPr>
                        <a:t>198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O" sz="800" b="1" i="0" u="none" strike="noStrike" dirty="0">
                          <a:solidFill>
                            <a:srgbClr val="000000"/>
                          </a:solidFill>
                          <a:effectLst/>
                          <a:latin typeface="Arial Narrow"/>
                        </a:rPr>
                        <a:t>336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18065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25</a:t>
            </a:r>
            <a:endParaRPr lang="es-ES" sz="1050" b="1" dirty="0">
              <a:latin typeface="Arial Narrow" panose="020B0606020202030204" pitchFamily="34" charset="0"/>
            </a:endParaRPr>
          </a:p>
        </p:txBody>
      </p:sp>
      <p:sp>
        <p:nvSpPr>
          <p:cNvPr id="2" name="1 Título"/>
          <p:cNvSpPr>
            <a:spLocks noGrp="1"/>
          </p:cNvSpPr>
          <p:nvPr>
            <p:ph type="title"/>
          </p:nvPr>
        </p:nvSpPr>
        <p:spPr>
          <a:xfrm>
            <a:off x="0" y="2066169"/>
            <a:ext cx="6727831" cy="432048"/>
          </a:xfrm>
        </p:spPr>
        <p:txBody>
          <a:bodyPr>
            <a:noAutofit/>
          </a:bodyPr>
          <a:lstStyle/>
          <a:p>
            <a:pPr algn="l"/>
            <a:r>
              <a:rPr lang="es-ES" sz="1600" b="1" dirty="0" smtClean="0">
                <a:latin typeface="Arial Narrow" panose="020B0606020202030204" pitchFamily="34" charset="0"/>
              </a:rPr>
              <a:t>Búsqueda activa institucional</a:t>
            </a:r>
            <a:endParaRPr lang="es-ES" sz="1600" b="1" dirty="0">
              <a:latin typeface="Arial Narrow" panose="020B0606020202030204" pitchFamily="34" charset="0"/>
            </a:endParaRPr>
          </a:p>
        </p:txBody>
      </p:sp>
      <p:sp>
        <p:nvSpPr>
          <p:cNvPr id="7" name="6 Rectángulo"/>
          <p:cNvSpPr/>
          <p:nvPr/>
        </p:nvSpPr>
        <p:spPr>
          <a:xfrm>
            <a:off x="0" y="2436899"/>
            <a:ext cx="7200900" cy="1200329"/>
          </a:xfrm>
          <a:prstGeom prst="rect">
            <a:avLst/>
          </a:prstGeom>
        </p:spPr>
        <p:txBody>
          <a:bodyPr wrap="square">
            <a:spAutoFit/>
          </a:bodyPr>
          <a:lstStyle/>
          <a:p>
            <a:pPr algn="just"/>
            <a:r>
              <a:rPr lang="es-CO" sz="1200" dirty="0">
                <a:latin typeface="Arial Narrow" panose="020B0606020202030204" pitchFamily="34" charset="0"/>
              </a:rPr>
              <a:t>El promedio en la ejecución de la Búsqueda Activa Institucional (BAI) en 169 Unidades Primarias Generadoras de Datos (UPGD) para el mes de septiembre, semanas 36 a la 40, fue del 70.9%, por debajo de la línea base para la ciudad (75%). </a:t>
            </a:r>
          </a:p>
          <a:p>
            <a:pPr algn="just"/>
            <a:r>
              <a:rPr lang="es-CO" sz="1200" dirty="0">
                <a:latin typeface="Arial Narrow" panose="020B0606020202030204" pitchFamily="34" charset="0"/>
              </a:rPr>
              <a:t>En línea con los criterios para realización de Búsqueda Activa Institucional dispuestos en el documento técnico Metodología de Búsqueda Activa Institucional por RIPS y los lineamientos 2020 del Instituto Nacional de Salud, desde la Secretaría de Salud de Medellín se realizó Búsqueda Retrospectiva Institucional (BRI).  El detalle de hallazgos de estos criterios por UPGD y su correlación con los hallazgos BRI, se aprecia a continuación</a:t>
            </a:r>
            <a:r>
              <a:rPr lang="es-CO" sz="1200" dirty="0" smtClean="0">
                <a:latin typeface="Arial Narrow" panose="020B0606020202030204" pitchFamily="34" charset="0"/>
              </a:rPr>
              <a:t>:</a:t>
            </a:r>
            <a:endParaRPr lang="es-ES" sz="1200" dirty="0">
              <a:latin typeface="Arial Narrow" panose="020B0606020202030204" pitchFamily="34" charset="0"/>
            </a:endParaRPr>
          </a:p>
        </p:txBody>
      </p:sp>
      <p:sp>
        <p:nvSpPr>
          <p:cNvPr id="11" name="10 Rectángulo"/>
          <p:cNvSpPr/>
          <p:nvPr/>
        </p:nvSpPr>
        <p:spPr>
          <a:xfrm>
            <a:off x="463641" y="3584248"/>
            <a:ext cx="6111494" cy="253916"/>
          </a:xfrm>
          <a:prstGeom prst="rect">
            <a:avLst/>
          </a:prstGeom>
        </p:spPr>
        <p:txBody>
          <a:bodyPr wrap="square">
            <a:spAutoFit/>
          </a:bodyPr>
          <a:lstStyle/>
          <a:p>
            <a:r>
              <a:rPr lang="es-CO" sz="1050" dirty="0">
                <a:latin typeface="Arial Narrow" panose="020B0606020202030204" pitchFamily="34" charset="0"/>
              </a:rPr>
              <a:t>Tabla 1. Número de UPGD según criterio para realización de Búsqueda Activa Institucional, BRI SSM, </a:t>
            </a:r>
            <a:r>
              <a:rPr lang="es-CO" sz="1050" dirty="0" smtClean="0">
                <a:latin typeface="Arial Narrow" panose="020B0606020202030204" pitchFamily="34" charset="0"/>
              </a:rPr>
              <a:t>septiembre </a:t>
            </a:r>
            <a:r>
              <a:rPr lang="es-CO" sz="1050" dirty="0">
                <a:latin typeface="Arial Narrow" panose="020B0606020202030204" pitchFamily="34" charset="0"/>
              </a:rPr>
              <a:t>de 2020</a:t>
            </a:r>
            <a:endParaRPr lang="es-ES" sz="1050" dirty="0">
              <a:latin typeface="Arial Narrow" panose="020B0606020202030204" pitchFamily="34" charset="0"/>
            </a:endParaRPr>
          </a:p>
        </p:txBody>
      </p:sp>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3" name="Grupo 12"/>
          <p:cNvGrpSpPr/>
          <p:nvPr/>
        </p:nvGrpSpPr>
        <p:grpSpPr>
          <a:xfrm>
            <a:off x="0" y="14519"/>
            <a:ext cx="7200898" cy="2078231"/>
            <a:chOff x="0" y="14519"/>
            <a:chExt cx="7200898" cy="2078231"/>
          </a:xfrm>
        </p:grpSpPr>
        <p:sp>
          <p:nvSpPr>
            <p:cNvPr id="14" name="501 Cuadro de texto"/>
            <p:cNvSpPr txBox="1"/>
            <p:nvPr/>
          </p:nvSpPr>
          <p:spPr>
            <a:xfrm>
              <a:off x="576114" y="1744252"/>
              <a:ext cx="3672408" cy="3484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lgn="ctr">
                <a:spcAft>
                  <a:spcPts val="0"/>
                </a:spcAft>
              </a:pPr>
              <a:r>
                <a:rPr lang="es-CO" sz="800" b="1" dirty="0" smtClean="0">
                  <a:solidFill>
                    <a:srgbClr val="000000"/>
                  </a:solidFill>
                  <a:latin typeface="Arial Narrow"/>
                  <a:ea typeface="MS Mincho"/>
                </a:rPr>
                <a:t>Mes de septiembre de 2020 </a:t>
              </a:r>
              <a:r>
                <a:rPr lang="es-CO" sz="800" b="1" dirty="0">
                  <a:solidFill>
                    <a:srgbClr val="000000"/>
                  </a:solidFill>
                  <a:latin typeface="Arial Narrow"/>
                  <a:ea typeface="MS Mincho"/>
                </a:rPr>
                <a:t>-  </a:t>
              </a:r>
              <a:r>
                <a:rPr lang="pt-BR" sz="800" b="1" dirty="0">
                  <a:solidFill>
                    <a:srgbClr val="000000"/>
                  </a:solidFill>
                  <a:latin typeface="Arial Narrow"/>
                  <a:ea typeface="MS Mincho"/>
                </a:rPr>
                <a:t>Reporte Semanas </a:t>
              </a:r>
              <a:r>
                <a:rPr lang="pt-BR" sz="800" b="1" dirty="0" smtClean="0">
                  <a:solidFill>
                    <a:srgbClr val="000000"/>
                  </a:solidFill>
                  <a:latin typeface="Arial Narrow"/>
                  <a:ea typeface="MS Mincho"/>
                </a:rPr>
                <a:t>37 </a:t>
              </a:r>
              <a:r>
                <a:rPr lang="pt-BR" sz="800" b="1" dirty="0">
                  <a:solidFill>
                    <a:srgbClr val="000000"/>
                  </a:solidFill>
                  <a:latin typeface="Arial Narrow"/>
                  <a:ea typeface="MS Mincho"/>
                </a:rPr>
                <a:t>a </a:t>
              </a:r>
              <a:r>
                <a:rPr lang="pt-BR" sz="800" b="1" dirty="0" smtClean="0">
                  <a:solidFill>
                    <a:srgbClr val="000000"/>
                  </a:solidFill>
                  <a:latin typeface="Arial Narrow"/>
                  <a:ea typeface="MS Mincho"/>
                </a:rPr>
                <a:t>40</a:t>
              </a:r>
              <a:endParaRPr lang="es-ES" sz="1200" dirty="0">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7"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8"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pic>
        <p:nvPicPr>
          <p:cNvPr id="3" name="Imagen 2"/>
          <p:cNvPicPr>
            <a:picLocks noChangeAspect="1"/>
          </p:cNvPicPr>
          <p:nvPr/>
        </p:nvPicPr>
        <p:blipFill>
          <a:blip r:embed="rId5"/>
          <a:stretch>
            <a:fillRect/>
          </a:stretch>
        </p:blipFill>
        <p:spPr>
          <a:xfrm>
            <a:off x="977193" y="3878502"/>
            <a:ext cx="5287554" cy="4754928"/>
          </a:xfrm>
          <a:prstGeom prst="rect">
            <a:avLst/>
          </a:prstGeom>
        </p:spPr>
      </p:pic>
    </p:spTree>
    <p:extLst>
      <p:ext uri="{BB962C8B-B14F-4D97-AF65-F5344CB8AC3E}">
        <p14:creationId xmlns:p14="http://schemas.microsoft.com/office/powerpoint/2010/main" val="3476338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26</a:t>
            </a:r>
            <a:endParaRPr lang="es-ES" sz="1050" b="1" dirty="0">
              <a:latin typeface="Arial Narrow" panose="020B0606020202030204" pitchFamily="34" charset="0"/>
            </a:endParaRPr>
          </a:p>
        </p:txBody>
      </p:sp>
      <p:sp>
        <p:nvSpPr>
          <p:cNvPr id="2" name="1 Título"/>
          <p:cNvSpPr>
            <a:spLocks noGrp="1"/>
          </p:cNvSpPr>
          <p:nvPr>
            <p:ph type="title"/>
          </p:nvPr>
        </p:nvSpPr>
        <p:spPr>
          <a:xfrm>
            <a:off x="149005" y="2339752"/>
            <a:ext cx="6727831" cy="432048"/>
          </a:xfrm>
        </p:spPr>
        <p:txBody>
          <a:bodyPr>
            <a:noAutofit/>
          </a:bodyPr>
          <a:lstStyle/>
          <a:p>
            <a:pPr algn="l"/>
            <a:r>
              <a:rPr lang="es-ES" sz="1600" b="1" dirty="0" smtClean="0">
                <a:latin typeface="Arial Narrow" panose="020B0606020202030204" pitchFamily="34" charset="0"/>
              </a:rPr>
              <a:t>Búsqueda activa institucional</a:t>
            </a:r>
            <a:endParaRPr lang="es-ES" sz="1600" b="1" dirty="0">
              <a:latin typeface="Arial Narrow" panose="020B0606020202030204" pitchFamily="34" charset="0"/>
            </a:endParaRPr>
          </a:p>
        </p:txBody>
      </p:sp>
      <p:sp>
        <p:nvSpPr>
          <p:cNvPr id="12" name="11 Rectángulo"/>
          <p:cNvSpPr/>
          <p:nvPr/>
        </p:nvSpPr>
        <p:spPr>
          <a:xfrm>
            <a:off x="355255" y="2995154"/>
            <a:ext cx="6523829" cy="415498"/>
          </a:xfrm>
          <a:prstGeom prst="rect">
            <a:avLst/>
          </a:prstGeom>
        </p:spPr>
        <p:txBody>
          <a:bodyPr wrap="square">
            <a:spAutoFit/>
          </a:bodyPr>
          <a:lstStyle/>
          <a:p>
            <a:pPr algn="ctr"/>
            <a:r>
              <a:rPr lang="es-CO" sz="1050" dirty="0">
                <a:latin typeface="Arial Narrow" panose="020B0606020202030204" pitchFamily="34" charset="0"/>
              </a:rPr>
              <a:t>Tabla 2. Correlación  de UPGD con silencio en la notificación/ UPGD con casos no notificados para el criterio,  BRI SSM, </a:t>
            </a:r>
            <a:r>
              <a:rPr lang="es-CO" sz="1050" dirty="0" smtClean="0">
                <a:latin typeface="Arial Narrow" panose="020B0606020202030204" pitchFamily="34" charset="0"/>
              </a:rPr>
              <a:t>septiembre </a:t>
            </a:r>
            <a:r>
              <a:rPr lang="es-CO" sz="1050" dirty="0">
                <a:latin typeface="Arial Narrow" panose="020B0606020202030204" pitchFamily="34" charset="0"/>
              </a:rPr>
              <a:t>de 2020</a:t>
            </a:r>
            <a:endParaRPr lang="es-ES" sz="1050" dirty="0">
              <a:latin typeface="Arial Narrow" panose="020B0606020202030204" pitchFamily="34" charset="0"/>
            </a:endParaRPr>
          </a:p>
        </p:txBody>
      </p:sp>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3" name="Grupo 12"/>
          <p:cNvGrpSpPr/>
          <p:nvPr/>
        </p:nvGrpSpPr>
        <p:grpSpPr>
          <a:xfrm>
            <a:off x="0" y="14519"/>
            <a:ext cx="7200898" cy="2078230"/>
            <a:chOff x="0" y="14519"/>
            <a:chExt cx="7200898" cy="2078230"/>
          </a:xfrm>
        </p:grpSpPr>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7"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8"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
        <p:nvSpPr>
          <p:cNvPr id="20" name="501 Cuadro de texto"/>
          <p:cNvSpPr txBox="1"/>
          <p:nvPr/>
        </p:nvSpPr>
        <p:spPr>
          <a:xfrm>
            <a:off x="576114" y="1744252"/>
            <a:ext cx="3672408" cy="3484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lgn="ctr">
              <a:spcAft>
                <a:spcPts val="0"/>
              </a:spcAft>
            </a:pPr>
            <a:r>
              <a:rPr lang="es-CO" sz="800" b="1" dirty="0" smtClean="0">
                <a:solidFill>
                  <a:srgbClr val="000000"/>
                </a:solidFill>
                <a:latin typeface="Arial Narrow"/>
                <a:ea typeface="MS Mincho"/>
              </a:rPr>
              <a:t>Mes de septiembre de 2020 </a:t>
            </a:r>
            <a:r>
              <a:rPr lang="es-CO" sz="800" b="1" dirty="0">
                <a:solidFill>
                  <a:srgbClr val="000000"/>
                </a:solidFill>
                <a:latin typeface="Arial Narrow"/>
                <a:ea typeface="MS Mincho"/>
              </a:rPr>
              <a:t>-  </a:t>
            </a:r>
            <a:r>
              <a:rPr lang="pt-BR" sz="800" b="1" dirty="0">
                <a:solidFill>
                  <a:srgbClr val="000000"/>
                </a:solidFill>
                <a:latin typeface="Arial Narrow"/>
                <a:ea typeface="MS Mincho"/>
              </a:rPr>
              <a:t>Reporte Semanas </a:t>
            </a:r>
            <a:r>
              <a:rPr lang="pt-BR" sz="800" b="1" dirty="0" smtClean="0">
                <a:solidFill>
                  <a:srgbClr val="000000"/>
                </a:solidFill>
                <a:latin typeface="Arial Narrow"/>
                <a:ea typeface="MS Mincho"/>
              </a:rPr>
              <a:t>37 </a:t>
            </a:r>
            <a:r>
              <a:rPr lang="pt-BR" sz="800" b="1" dirty="0">
                <a:solidFill>
                  <a:srgbClr val="000000"/>
                </a:solidFill>
                <a:latin typeface="Arial Narrow"/>
                <a:ea typeface="MS Mincho"/>
              </a:rPr>
              <a:t>a </a:t>
            </a:r>
            <a:r>
              <a:rPr lang="pt-BR" sz="800" b="1" dirty="0" smtClean="0">
                <a:solidFill>
                  <a:srgbClr val="000000"/>
                </a:solidFill>
                <a:latin typeface="Arial Narrow"/>
                <a:ea typeface="MS Mincho"/>
              </a:rPr>
              <a:t>40</a:t>
            </a:r>
            <a:endParaRPr lang="es-ES" sz="1200" dirty="0">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pic>
        <p:nvPicPr>
          <p:cNvPr id="7" name="Imagen 6"/>
          <p:cNvPicPr>
            <a:picLocks noChangeAspect="1"/>
          </p:cNvPicPr>
          <p:nvPr/>
        </p:nvPicPr>
        <p:blipFill>
          <a:blip r:embed="rId5"/>
          <a:stretch>
            <a:fillRect/>
          </a:stretch>
        </p:blipFill>
        <p:spPr>
          <a:xfrm>
            <a:off x="415282" y="3491880"/>
            <a:ext cx="6403773" cy="4984707"/>
          </a:xfrm>
          <a:prstGeom prst="rect">
            <a:avLst/>
          </a:prstGeom>
        </p:spPr>
      </p:pic>
    </p:spTree>
    <p:extLst>
      <p:ext uri="{BB962C8B-B14F-4D97-AF65-F5344CB8AC3E}">
        <p14:creationId xmlns:p14="http://schemas.microsoft.com/office/powerpoint/2010/main" val="1155605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27</a:t>
            </a:r>
            <a:endParaRPr lang="es-ES" sz="1050" b="1" dirty="0">
              <a:latin typeface="Arial Narrow" panose="020B0606020202030204" pitchFamily="34" charset="0"/>
            </a:endParaRPr>
          </a:p>
        </p:txBody>
      </p:sp>
      <p:sp>
        <p:nvSpPr>
          <p:cNvPr id="3" name="2 Rectángulo"/>
          <p:cNvSpPr/>
          <p:nvPr/>
        </p:nvSpPr>
        <p:spPr>
          <a:xfrm>
            <a:off x="1800250" y="3192383"/>
            <a:ext cx="3043132" cy="415498"/>
          </a:xfrm>
          <a:prstGeom prst="rect">
            <a:avLst/>
          </a:prstGeom>
        </p:spPr>
        <p:txBody>
          <a:bodyPr wrap="square">
            <a:spAutoFit/>
          </a:bodyPr>
          <a:lstStyle/>
          <a:p>
            <a:pPr algn="ctr"/>
            <a:r>
              <a:rPr lang="es-CO" sz="1050" b="1" dirty="0">
                <a:latin typeface="Arial Narrow" panose="020B0606020202030204" pitchFamily="34" charset="0"/>
              </a:rPr>
              <a:t>Tabla 3. EISP no notificados,  BRI SSM, </a:t>
            </a:r>
            <a:r>
              <a:rPr lang="es-CO" sz="1050" b="1" dirty="0" smtClean="0">
                <a:latin typeface="Arial Narrow" panose="020B0606020202030204" pitchFamily="34" charset="0"/>
              </a:rPr>
              <a:t>septiembre </a:t>
            </a:r>
            <a:r>
              <a:rPr lang="es-CO" sz="1050" b="1" dirty="0">
                <a:latin typeface="Arial Narrow" panose="020B0606020202030204" pitchFamily="34" charset="0"/>
              </a:rPr>
              <a:t>de 2020</a:t>
            </a:r>
            <a:endParaRPr lang="es-ES" sz="1050" b="1" dirty="0">
              <a:latin typeface="Arial Narrow" panose="020B0606020202030204" pitchFamily="34" charset="0"/>
            </a:endParaRPr>
          </a:p>
        </p:txBody>
      </p:sp>
      <p:sp>
        <p:nvSpPr>
          <p:cNvPr id="12" name="11 Rectángulo"/>
          <p:cNvSpPr/>
          <p:nvPr/>
        </p:nvSpPr>
        <p:spPr>
          <a:xfrm>
            <a:off x="324469" y="2176499"/>
            <a:ext cx="6794731" cy="1015663"/>
          </a:xfrm>
          <a:prstGeom prst="rect">
            <a:avLst/>
          </a:prstGeom>
        </p:spPr>
        <p:txBody>
          <a:bodyPr wrap="square">
            <a:spAutoFit/>
          </a:bodyPr>
          <a:lstStyle/>
          <a:p>
            <a:pPr algn="just"/>
            <a:r>
              <a:rPr lang="es-CO" sz="1200" dirty="0">
                <a:latin typeface="Arial Narrow" panose="020B0606020202030204" pitchFamily="34" charset="0"/>
              </a:rPr>
              <a:t>En el análisis de los criterios para la realización de la BAI los eventos transmisibles en eliminación que han sido priorizados en el nivel departamental continúan con el mayor silencio en la notificación, para este periodo con un caso compatible de sarampión y uno de rubeola congénita. </a:t>
            </a:r>
          </a:p>
          <a:p>
            <a:pPr algn="just"/>
            <a:r>
              <a:rPr lang="es-CO" sz="1200" dirty="0">
                <a:latin typeface="Arial Narrow" panose="020B0606020202030204" pitchFamily="34" charset="0"/>
              </a:rPr>
              <a:t>El evento violencias de genero e intrafamiliar no sexuales presenta el mayor número de casos no captados mediante la vigilancia rutinaria.</a:t>
            </a:r>
          </a:p>
        </p:txBody>
      </p:sp>
      <p:pic>
        <p:nvPicPr>
          <p:cNvPr id="15" name="Imagen 14"/>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1" name="Grupo 10"/>
          <p:cNvGrpSpPr/>
          <p:nvPr/>
        </p:nvGrpSpPr>
        <p:grpSpPr>
          <a:xfrm>
            <a:off x="0" y="14519"/>
            <a:ext cx="7200898" cy="2078230"/>
            <a:chOff x="0" y="14519"/>
            <a:chExt cx="7200898" cy="2078230"/>
          </a:xfrm>
        </p:grpSpPr>
        <p:sp>
          <p:nvSpPr>
            <p:cNvPr id="14"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6"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7"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
        <p:nvSpPr>
          <p:cNvPr id="18" name="501 Cuadro de texto"/>
          <p:cNvSpPr txBox="1"/>
          <p:nvPr/>
        </p:nvSpPr>
        <p:spPr>
          <a:xfrm>
            <a:off x="576114" y="1744252"/>
            <a:ext cx="3672408" cy="3484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lgn="ctr">
              <a:spcAft>
                <a:spcPts val="0"/>
              </a:spcAft>
            </a:pPr>
            <a:r>
              <a:rPr lang="es-CO" sz="800" b="1" dirty="0" smtClean="0">
                <a:solidFill>
                  <a:srgbClr val="000000"/>
                </a:solidFill>
                <a:latin typeface="Arial Narrow"/>
                <a:ea typeface="MS Mincho"/>
              </a:rPr>
              <a:t>Mes de septiembre de 2020 </a:t>
            </a:r>
            <a:r>
              <a:rPr lang="es-CO" sz="800" b="1" dirty="0">
                <a:solidFill>
                  <a:srgbClr val="000000"/>
                </a:solidFill>
                <a:latin typeface="Arial Narrow"/>
                <a:ea typeface="MS Mincho"/>
              </a:rPr>
              <a:t>-  </a:t>
            </a:r>
            <a:r>
              <a:rPr lang="pt-BR" sz="800" b="1" dirty="0">
                <a:solidFill>
                  <a:srgbClr val="000000"/>
                </a:solidFill>
                <a:latin typeface="Arial Narrow"/>
                <a:ea typeface="MS Mincho"/>
              </a:rPr>
              <a:t>Reporte Semanas </a:t>
            </a:r>
            <a:r>
              <a:rPr lang="pt-BR" sz="800" b="1" dirty="0" smtClean="0">
                <a:solidFill>
                  <a:srgbClr val="000000"/>
                </a:solidFill>
                <a:latin typeface="Arial Narrow"/>
                <a:ea typeface="MS Mincho"/>
              </a:rPr>
              <a:t>37 </a:t>
            </a:r>
            <a:r>
              <a:rPr lang="pt-BR" sz="800" b="1" dirty="0">
                <a:solidFill>
                  <a:srgbClr val="000000"/>
                </a:solidFill>
                <a:latin typeface="Arial Narrow"/>
                <a:ea typeface="MS Mincho"/>
              </a:rPr>
              <a:t>a </a:t>
            </a:r>
            <a:r>
              <a:rPr lang="pt-BR" sz="800" b="1" dirty="0" smtClean="0">
                <a:solidFill>
                  <a:srgbClr val="000000"/>
                </a:solidFill>
                <a:latin typeface="Arial Narrow"/>
                <a:ea typeface="MS Mincho"/>
              </a:rPr>
              <a:t>40</a:t>
            </a:r>
            <a:endParaRPr lang="es-ES" sz="1200" dirty="0">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graphicFrame>
        <p:nvGraphicFramePr>
          <p:cNvPr id="10" name="Tabla 9"/>
          <p:cNvGraphicFramePr>
            <a:graphicFrameLocks noGrp="1"/>
          </p:cNvGraphicFramePr>
          <p:nvPr>
            <p:extLst>
              <p:ext uri="{D42A27DB-BD31-4B8C-83A1-F6EECF244321}">
                <p14:modId xmlns:p14="http://schemas.microsoft.com/office/powerpoint/2010/main" val="2013371203"/>
              </p:ext>
            </p:extLst>
          </p:nvPr>
        </p:nvGraphicFramePr>
        <p:xfrm>
          <a:off x="533623" y="3579659"/>
          <a:ext cx="6299194" cy="5535316"/>
        </p:xfrm>
        <a:graphic>
          <a:graphicData uri="http://schemas.openxmlformats.org/drawingml/2006/table">
            <a:tbl>
              <a:tblPr firstRow="1" firstCol="1" bandRow="1">
                <a:tableStyleId>{5C22544A-7EE6-4342-B048-85BDC9FD1C3A}</a:tableStyleId>
              </a:tblPr>
              <a:tblGrid>
                <a:gridCol w="1951926">
                  <a:extLst>
                    <a:ext uri="{9D8B030D-6E8A-4147-A177-3AD203B41FA5}">
                      <a16:colId xmlns:a16="http://schemas.microsoft.com/office/drawing/2014/main" val="237396745"/>
                    </a:ext>
                  </a:extLst>
                </a:gridCol>
                <a:gridCol w="993354">
                  <a:extLst>
                    <a:ext uri="{9D8B030D-6E8A-4147-A177-3AD203B41FA5}">
                      <a16:colId xmlns:a16="http://schemas.microsoft.com/office/drawing/2014/main" val="1087190243"/>
                    </a:ext>
                  </a:extLst>
                </a:gridCol>
                <a:gridCol w="2032675">
                  <a:extLst>
                    <a:ext uri="{9D8B030D-6E8A-4147-A177-3AD203B41FA5}">
                      <a16:colId xmlns:a16="http://schemas.microsoft.com/office/drawing/2014/main" val="2457936268"/>
                    </a:ext>
                  </a:extLst>
                </a:gridCol>
                <a:gridCol w="1321239">
                  <a:extLst>
                    <a:ext uri="{9D8B030D-6E8A-4147-A177-3AD203B41FA5}">
                      <a16:colId xmlns:a16="http://schemas.microsoft.com/office/drawing/2014/main" val="3612823780"/>
                    </a:ext>
                  </a:extLst>
                </a:gridCol>
              </a:tblGrid>
              <a:tr h="206688">
                <a:tc gridSpan="2">
                  <a:txBody>
                    <a:bodyPr/>
                    <a:lstStyle/>
                    <a:p>
                      <a:pPr algn="ctr">
                        <a:lnSpc>
                          <a:spcPct val="115000"/>
                        </a:lnSpc>
                        <a:spcAft>
                          <a:spcPts val="0"/>
                        </a:spcAft>
                      </a:pPr>
                      <a:r>
                        <a:rPr lang="es-CO" sz="1100" dirty="0">
                          <a:solidFill>
                            <a:schemeClr val="tx1"/>
                          </a:solidFill>
                          <a:effectLst/>
                        </a:rPr>
                        <a:t>GRUPO</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b">
                    <a:noFill/>
                  </a:tcPr>
                </a:tc>
                <a:tc hMerge="1">
                  <a:txBody>
                    <a:bodyPr/>
                    <a:lstStyle/>
                    <a:p>
                      <a:endParaRPr lang="en-US"/>
                    </a:p>
                  </a:txBody>
                  <a:tcPr/>
                </a:tc>
                <a:tc>
                  <a:txBody>
                    <a:bodyPr/>
                    <a:lstStyle/>
                    <a:p>
                      <a:pPr algn="ctr">
                        <a:lnSpc>
                          <a:spcPct val="115000"/>
                        </a:lnSpc>
                        <a:spcAft>
                          <a:spcPts val="0"/>
                        </a:spcAft>
                      </a:pPr>
                      <a:r>
                        <a:rPr lang="es-CO" sz="1100">
                          <a:solidFill>
                            <a:schemeClr val="tx1"/>
                          </a:solidFill>
                          <a:effectLst/>
                        </a:rPr>
                        <a:t>EVENTO</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b">
                    <a:noFill/>
                  </a:tcPr>
                </a:tc>
                <a:tc>
                  <a:txBody>
                    <a:bodyPr/>
                    <a:lstStyle/>
                    <a:p>
                      <a:pPr algn="ctr">
                        <a:lnSpc>
                          <a:spcPct val="115000"/>
                        </a:lnSpc>
                        <a:spcAft>
                          <a:spcPts val="0"/>
                        </a:spcAft>
                      </a:pPr>
                      <a:r>
                        <a:rPr lang="es-CO" sz="1100">
                          <a:solidFill>
                            <a:schemeClr val="tx1"/>
                          </a:solidFill>
                          <a:effectLst/>
                        </a:rPr>
                        <a:t>ENCONTRADOS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b">
                    <a:noFill/>
                  </a:tcPr>
                </a:tc>
                <a:extLst>
                  <a:ext uri="{0D108BD9-81ED-4DB2-BD59-A6C34878D82A}">
                    <a16:rowId xmlns:a16="http://schemas.microsoft.com/office/drawing/2014/main" val="2069232050"/>
                  </a:ext>
                </a:extLst>
              </a:tr>
              <a:tr h="181603">
                <a:tc rowSpan="5" gridSpan="2">
                  <a:txBody>
                    <a:bodyPr/>
                    <a:lstStyle/>
                    <a:p>
                      <a:pPr>
                        <a:lnSpc>
                          <a:spcPct val="115000"/>
                        </a:lnSpc>
                        <a:spcAft>
                          <a:spcPts val="0"/>
                        </a:spcAft>
                      </a:pPr>
                      <a:r>
                        <a:rPr lang="es-CO" sz="1100" dirty="0">
                          <a:solidFill>
                            <a:schemeClr val="tx1"/>
                          </a:solidFill>
                          <a:effectLst/>
                        </a:rPr>
                        <a:t>Transmisibles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rowSpan="5" hMerge="1">
                  <a:txBody>
                    <a:bodyPr/>
                    <a:lstStyle/>
                    <a:p>
                      <a:endParaRPr lang="en-US"/>
                    </a:p>
                  </a:txBody>
                  <a:tcPr/>
                </a:tc>
                <a:tc>
                  <a:txBody>
                    <a:bodyPr/>
                    <a:lstStyle/>
                    <a:p>
                      <a:pPr algn="ctr">
                        <a:lnSpc>
                          <a:spcPct val="115000"/>
                        </a:lnSpc>
                        <a:spcAft>
                          <a:spcPts val="0"/>
                        </a:spcAft>
                      </a:pPr>
                      <a:r>
                        <a:rPr lang="es-CO" sz="1100">
                          <a:solidFill>
                            <a:schemeClr val="tx1"/>
                          </a:solidFill>
                          <a:effectLst/>
                        </a:rPr>
                        <a:t>Sarampión</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967423071"/>
                  </a:ext>
                </a:extLst>
              </a:tr>
              <a:tr h="363206">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dirty="0">
                          <a:solidFill>
                            <a:schemeClr val="tx1"/>
                          </a:solidFill>
                          <a:effectLst/>
                        </a:rPr>
                        <a:t>Rubeola congénita</a:t>
                      </a:r>
                      <a:endParaRPr lang="en-US" sz="1100" dirty="0">
                        <a:solidFill>
                          <a:schemeClr val="tx1"/>
                        </a:solidFill>
                        <a:effectLst/>
                      </a:endParaRPr>
                    </a:p>
                    <a:p>
                      <a:pPr algn="ctr">
                        <a:lnSpc>
                          <a:spcPct val="115000"/>
                        </a:lnSpc>
                        <a:spcAft>
                          <a:spcPts val="0"/>
                        </a:spcAft>
                      </a:pPr>
                      <a:r>
                        <a:rPr lang="es-CO" sz="1100" dirty="0">
                          <a:solidFill>
                            <a:schemeClr val="tx1"/>
                          </a:solidFill>
                          <a:effectLst/>
                        </a:rPr>
                        <a:t>Parotiditis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1</a:t>
                      </a:r>
                      <a:endParaRPr lang="en-US" sz="1100">
                        <a:solidFill>
                          <a:schemeClr val="tx1"/>
                        </a:solidFill>
                        <a:effectLst/>
                      </a:endParaRPr>
                    </a:p>
                    <a:p>
                      <a:pPr algn="ctr">
                        <a:lnSpc>
                          <a:spcPct val="115000"/>
                        </a:lnSpc>
                        <a:spcAft>
                          <a:spcPts val="0"/>
                        </a:spcAft>
                      </a:pPr>
                      <a:r>
                        <a:rPr lang="es-CO" sz="1100">
                          <a:solidFill>
                            <a:schemeClr val="tx1"/>
                          </a:solidFill>
                          <a:effectLst/>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28470793"/>
                  </a:ext>
                </a:extLst>
              </a:tr>
              <a:tr h="363206">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dirty="0">
                          <a:solidFill>
                            <a:schemeClr val="tx1"/>
                          </a:solidFill>
                          <a:effectLst/>
                        </a:rPr>
                        <a:t>Varicela</a:t>
                      </a:r>
                      <a:endParaRPr lang="en-US" sz="1100" dirty="0">
                        <a:solidFill>
                          <a:schemeClr val="tx1"/>
                        </a:solidFill>
                        <a:effectLst/>
                      </a:endParaRPr>
                    </a:p>
                    <a:p>
                      <a:pPr algn="ctr">
                        <a:lnSpc>
                          <a:spcPct val="115000"/>
                        </a:lnSpc>
                        <a:spcAft>
                          <a:spcPts val="0"/>
                        </a:spcAft>
                      </a:pPr>
                      <a:r>
                        <a:rPr lang="es-CO" sz="1100" dirty="0">
                          <a:solidFill>
                            <a:schemeClr val="tx1"/>
                          </a:solidFill>
                          <a:effectLst/>
                        </a:rPr>
                        <a:t>Hepatitis A</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6</a:t>
                      </a:r>
                      <a:endParaRPr lang="en-US" sz="1100">
                        <a:solidFill>
                          <a:schemeClr val="tx1"/>
                        </a:solidFill>
                        <a:effectLst/>
                      </a:endParaRPr>
                    </a:p>
                    <a:p>
                      <a:pPr algn="ctr">
                        <a:lnSpc>
                          <a:spcPct val="115000"/>
                        </a:lnSpc>
                        <a:spcAft>
                          <a:spcPts val="0"/>
                        </a:spcAft>
                      </a:pPr>
                      <a:r>
                        <a:rPr lang="es-CO" sz="1100">
                          <a:solidFill>
                            <a:schemeClr val="tx1"/>
                          </a:solidFill>
                          <a:effectLst/>
                        </a:rPr>
                        <a:t>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675555040"/>
                  </a:ext>
                </a:extLst>
              </a:tr>
              <a:tr h="181603">
                <a:tc gridSpan="2" vMerge="1">
                  <a:txBody>
                    <a:bodyPr/>
                    <a:lstStyle/>
                    <a:p>
                      <a:endParaRPr lang="en-US"/>
                    </a:p>
                  </a:txBody>
                  <a:tcPr/>
                </a:tc>
                <a:tc hMerge="1" vMerge="1">
                  <a:txBody>
                    <a:bodyPr/>
                    <a:lstStyle/>
                    <a:p>
                      <a:endParaRPr lang="en-US"/>
                    </a:p>
                  </a:txBody>
                  <a:tcPr/>
                </a:tc>
                <a:tc>
                  <a:txBody>
                    <a:bodyPr/>
                    <a:lstStyle/>
                    <a:p>
                      <a:pPr>
                        <a:lnSpc>
                          <a:spcPct val="115000"/>
                        </a:lnSpc>
                      </a:pPr>
                      <a:endParaRPr lang="en-US" sz="1100" dirty="0">
                        <a:solidFill>
                          <a:schemeClr val="tx1"/>
                        </a:solidFill>
                        <a:effectLst/>
                        <a:latin typeface="Calibri" panose="020F0502020204030204" pitchFamily="34" charset="0"/>
                      </a:endParaRPr>
                    </a:p>
                  </a:txBody>
                  <a:tcPr marL="32151" marR="32151" marT="0" marB="0" anchor="ctr">
                    <a:noFill/>
                  </a:tcPr>
                </a:tc>
                <a:tc>
                  <a:txBody>
                    <a:bodyPr/>
                    <a:lstStyle/>
                    <a:p>
                      <a:pPr>
                        <a:lnSpc>
                          <a:spcPct val="115000"/>
                        </a:lnSpc>
                      </a:pPr>
                      <a:endParaRPr lang="en-US" sz="1100">
                        <a:solidFill>
                          <a:schemeClr val="tx1"/>
                        </a:solidFill>
                        <a:effectLst/>
                        <a:latin typeface="Calibri" panose="020F0502020204030204" pitchFamily="34" charset="0"/>
                      </a:endParaRPr>
                    </a:p>
                  </a:txBody>
                  <a:tcPr marL="32151" marR="32151" marT="0" marB="0" anchor="ctr">
                    <a:noFill/>
                  </a:tcPr>
                </a:tc>
                <a:extLst>
                  <a:ext uri="{0D108BD9-81ED-4DB2-BD59-A6C34878D82A}">
                    <a16:rowId xmlns:a16="http://schemas.microsoft.com/office/drawing/2014/main" val="361054737"/>
                  </a:ext>
                </a:extLst>
              </a:tr>
              <a:tr h="181603">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dirty="0">
                          <a:solidFill>
                            <a:schemeClr val="tx1"/>
                          </a:solidFill>
                          <a:effectLst/>
                        </a:rPr>
                        <a:t>Hepatitis C</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014030487"/>
                  </a:ext>
                </a:extLst>
              </a:tr>
              <a:tr h="726412">
                <a:tc rowSpan="3" gridSpan="2">
                  <a:txBody>
                    <a:bodyPr/>
                    <a:lstStyle/>
                    <a:p>
                      <a:pPr>
                        <a:lnSpc>
                          <a:spcPct val="115000"/>
                        </a:lnSpc>
                        <a:spcAft>
                          <a:spcPts val="0"/>
                        </a:spcAft>
                      </a:pPr>
                      <a:r>
                        <a:rPr lang="es-CO" sz="1100">
                          <a:solidFill>
                            <a:schemeClr val="tx1"/>
                          </a:solidFill>
                          <a:effectLst/>
                        </a:rPr>
                        <a:t>Ambiente (Transmitidas por vectores, Alimentos, Zoonosis e Intoxicaciones por sustancias químicas)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rowSpan="3" hMerge="1">
                  <a:txBody>
                    <a:bodyPr/>
                    <a:lstStyle/>
                    <a:p>
                      <a:endParaRPr lang="en-US"/>
                    </a:p>
                  </a:txBody>
                  <a:tcPr/>
                </a:tc>
                <a:tc>
                  <a:txBody>
                    <a:bodyPr/>
                    <a:lstStyle/>
                    <a:p>
                      <a:pPr algn="ctr">
                        <a:lnSpc>
                          <a:spcPct val="115000"/>
                        </a:lnSpc>
                        <a:spcAft>
                          <a:spcPts val="0"/>
                        </a:spcAft>
                      </a:pPr>
                      <a:r>
                        <a:rPr lang="es-CO" sz="1100" dirty="0">
                          <a:solidFill>
                            <a:schemeClr val="tx1"/>
                          </a:solidFill>
                          <a:effectLst/>
                        </a:rPr>
                        <a:t>Enfermedades Transmitidas por alimentos</a:t>
                      </a:r>
                      <a:endParaRPr lang="en-US" sz="1100" dirty="0">
                        <a:solidFill>
                          <a:schemeClr val="tx1"/>
                        </a:solidFill>
                        <a:effectLst/>
                      </a:endParaRPr>
                    </a:p>
                    <a:p>
                      <a:pPr algn="ctr">
                        <a:lnSpc>
                          <a:spcPct val="115000"/>
                        </a:lnSpc>
                        <a:spcAft>
                          <a:spcPts val="0"/>
                        </a:spcAft>
                      </a:pPr>
                      <a:r>
                        <a:rPr lang="es-CO" sz="1100" dirty="0">
                          <a:solidFill>
                            <a:schemeClr val="tx1"/>
                          </a:solidFill>
                          <a:effectLst/>
                        </a:rPr>
                        <a:t>Intoxicaciones por sustancias químicas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3</a:t>
                      </a:r>
                      <a:endParaRPr lang="en-US" sz="1100">
                        <a:solidFill>
                          <a:schemeClr val="tx1"/>
                        </a:solidFill>
                        <a:effectLst/>
                      </a:endParaRPr>
                    </a:p>
                    <a:p>
                      <a:pPr algn="ctr">
                        <a:lnSpc>
                          <a:spcPct val="115000"/>
                        </a:lnSpc>
                        <a:spcAft>
                          <a:spcPts val="0"/>
                        </a:spcAft>
                      </a:pPr>
                      <a:r>
                        <a:rPr lang="es-CO" sz="1100">
                          <a:solidFill>
                            <a:schemeClr val="tx1"/>
                          </a:solidFill>
                          <a:effectLst/>
                        </a:rPr>
                        <a:t> </a:t>
                      </a:r>
                      <a:endParaRPr lang="en-US" sz="1100">
                        <a:solidFill>
                          <a:schemeClr val="tx1"/>
                        </a:solidFill>
                        <a:effectLst/>
                      </a:endParaRPr>
                    </a:p>
                    <a:p>
                      <a:pPr algn="ctr">
                        <a:lnSpc>
                          <a:spcPct val="115000"/>
                        </a:lnSpc>
                        <a:spcAft>
                          <a:spcPts val="0"/>
                        </a:spcAft>
                      </a:pPr>
                      <a:r>
                        <a:rPr lang="es-CO" sz="1100">
                          <a:solidFill>
                            <a:schemeClr val="tx1"/>
                          </a:solidFill>
                          <a:effectLst/>
                        </a:rPr>
                        <a:t> </a:t>
                      </a:r>
                      <a:endParaRPr lang="en-US" sz="1100">
                        <a:solidFill>
                          <a:schemeClr val="tx1"/>
                        </a:solidFill>
                        <a:effectLst/>
                      </a:endParaRPr>
                    </a:p>
                    <a:p>
                      <a:pPr algn="ctr">
                        <a:lnSpc>
                          <a:spcPct val="115000"/>
                        </a:lnSpc>
                        <a:spcAft>
                          <a:spcPts val="0"/>
                        </a:spcAft>
                      </a:pPr>
                      <a:r>
                        <a:rPr lang="es-CO" sz="1100">
                          <a:solidFill>
                            <a:schemeClr val="tx1"/>
                          </a:solidFill>
                          <a:effectLst/>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3280217094"/>
                  </a:ext>
                </a:extLst>
              </a:tr>
              <a:tr h="181603">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dirty="0">
                          <a:solidFill>
                            <a:schemeClr val="tx1"/>
                          </a:solidFill>
                          <a:effectLst/>
                        </a:rPr>
                        <a:t>Dengue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3455854004"/>
                  </a:ext>
                </a:extLst>
              </a:tr>
              <a:tr h="206688">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dirty="0">
                          <a:solidFill>
                            <a:schemeClr val="tx1"/>
                          </a:solidFill>
                          <a:effectLst/>
                        </a:rPr>
                        <a:t>Agresiones por APTR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a:solidFill>
                            <a:schemeClr val="tx1"/>
                          </a:solidFill>
                          <a:effectLst/>
                        </a:rPr>
                        <a:t>16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251979442"/>
                  </a:ext>
                </a:extLst>
              </a:tr>
              <a:tr h="313162">
                <a:tc rowSpan="4">
                  <a:txBody>
                    <a:bodyPr/>
                    <a:lstStyle/>
                    <a:p>
                      <a:pPr>
                        <a:lnSpc>
                          <a:spcPct val="115000"/>
                        </a:lnSpc>
                        <a:spcAft>
                          <a:spcPts val="0"/>
                        </a:spcAft>
                      </a:pPr>
                      <a:r>
                        <a:rPr lang="es-CO" sz="1100">
                          <a:solidFill>
                            <a:schemeClr val="tx1"/>
                          </a:solidFill>
                          <a:effectLst/>
                        </a:rPr>
                        <a:t>    Salud Mental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rowSpan="4">
                  <a:txBody>
                    <a:bodyPr/>
                    <a:lstStyle/>
                    <a:p>
                      <a:pPr algn="ctr">
                        <a:lnSpc>
                          <a:spcPct val="115000"/>
                        </a:lnSpc>
                        <a:spcAft>
                          <a:spcPts val="0"/>
                        </a:spcAft>
                      </a:pPr>
                      <a:r>
                        <a:rPr lang="es-CO" sz="11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Violencias de género No sexuales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59971311"/>
                  </a:ext>
                </a:extLst>
              </a:tr>
              <a:tr h="206688">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s-CO" sz="1100">
                          <a:solidFill>
                            <a:schemeClr val="tx1"/>
                          </a:solidFill>
                          <a:effectLst/>
                        </a:rPr>
                        <a:t>Intento de suicidio</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3225198619"/>
                  </a:ext>
                </a:extLst>
              </a:tr>
              <a:tr h="181603">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s-CO" sz="1100">
                          <a:solidFill>
                            <a:schemeClr val="tx1"/>
                          </a:solidFill>
                          <a:effectLst/>
                        </a:rPr>
                        <a:t>Suicidio</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3089903742"/>
                  </a:ext>
                </a:extLst>
              </a:tr>
              <a:tr h="181603">
                <a:tc vMerge="1">
                  <a:txBody>
                    <a:bodyPr/>
                    <a:lstStyle/>
                    <a:p>
                      <a:endParaRPr lang="en-US"/>
                    </a:p>
                  </a:txBody>
                  <a:tcPr/>
                </a:tc>
                <a:tc vMerge="1">
                  <a:txBody>
                    <a:bodyPr/>
                    <a:lstStyle/>
                    <a:p>
                      <a:endParaRPr lang="en-US"/>
                    </a:p>
                  </a:txBody>
                  <a:tcPr/>
                </a:tc>
                <a:tc>
                  <a:txBody>
                    <a:bodyPr/>
                    <a:lstStyle/>
                    <a:p>
                      <a:pPr>
                        <a:lnSpc>
                          <a:spcPct val="115000"/>
                        </a:lnSpc>
                      </a:pPr>
                      <a:endParaRPr lang="en-US" sz="1100" dirty="0">
                        <a:solidFill>
                          <a:schemeClr val="tx1"/>
                        </a:solidFill>
                        <a:effectLst/>
                        <a:latin typeface="Calibri" panose="020F0502020204030204" pitchFamily="34" charset="0"/>
                      </a:endParaRPr>
                    </a:p>
                  </a:txBody>
                  <a:tcPr marL="32151" marR="32151" marT="0" marB="0" anchor="ctr">
                    <a:noFill/>
                  </a:tcPr>
                </a:tc>
                <a:tc>
                  <a:txBody>
                    <a:bodyPr/>
                    <a:lstStyle/>
                    <a:p>
                      <a:pPr>
                        <a:lnSpc>
                          <a:spcPct val="115000"/>
                        </a:lnSpc>
                      </a:pPr>
                      <a:endParaRPr lang="en-US" sz="1100" dirty="0">
                        <a:solidFill>
                          <a:schemeClr val="tx1"/>
                        </a:solidFill>
                        <a:effectLst/>
                        <a:latin typeface="Calibri" panose="020F0502020204030204" pitchFamily="34" charset="0"/>
                      </a:endParaRPr>
                    </a:p>
                  </a:txBody>
                  <a:tcPr marL="32151" marR="32151" marT="0" marB="0" anchor="ctr">
                    <a:noFill/>
                  </a:tcPr>
                </a:tc>
                <a:extLst>
                  <a:ext uri="{0D108BD9-81ED-4DB2-BD59-A6C34878D82A}">
                    <a16:rowId xmlns:a16="http://schemas.microsoft.com/office/drawing/2014/main" val="2371478399"/>
                  </a:ext>
                </a:extLst>
              </a:tr>
              <a:tr h="206688">
                <a:tc rowSpan="3" gridSpan="2">
                  <a:txBody>
                    <a:bodyPr/>
                    <a:lstStyle/>
                    <a:p>
                      <a:pPr>
                        <a:lnSpc>
                          <a:spcPct val="115000"/>
                        </a:lnSpc>
                        <a:spcAft>
                          <a:spcPts val="0"/>
                        </a:spcAft>
                      </a:pPr>
                      <a:r>
                        <a:rPr lang="en-US" sz="1100">
                          <a:solidFill>
                            <a:schemeClr val="tx1"/>
                          </a:solidFill>
                          <a:effectLst/>
                        </a:rPr>
                        <a:t> </a:t>
                      </a:r>
                      <a:r>
                        <a:rPr lang="es-CO" sz="1100">
                          <a:solidFill>
                            <a:schemeClr val="tx1"/>
                          </a:solidFill>
                          <a:effectLst/>
                        </a:rPr>
                        <a:t>No Transmisibles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rowSpan="3" hMerge="1">
                  <a:txBody>
                    <a:bodyPr/>
                    <a:lstStyle/>
                    <a:p>
                      <a:endParaRPr lang="en-US"/>
                    </a:p>
                  </a:txBody>
                  <a:tcPr/>
                </a:tc>
                <a:tc>
                  <a:txBody>
                    <a:bodyPr/>
                    <a:lstStyle/>
                    <a:p>
                      <a:pPr algn="ctr">
                        <a:lnSpc>
                          <a:spcPct val="115000"/>
                        </a:lnSpc>
                        <a:spcAft>
                          <a:spcPts val="0"/>
                        </a:spcAft>
                      </a:pPr>
                      <a:r>
                        <a:rPr lang="es-CO" sz="1100">
                          <a:solidFill>
                            <a:schemeClr val="tx1"/>
                          </a:solidFill>
                          <a:effectLst/>
                        </a:rPr>
                        <a:t>Defectos congénitos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3374044416"/>
                  </a:ext>
                </a:extLst>
              </a:tr>
              <a:tr h="206688">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a:solidFill>
                            <a:schemeClr val="tx1"/>
                          </a:solidFill>
                          <a:effectLst/>
                        </a:rPr>
                        <a:t>Enfermedades Huérfanas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917039592"/>
                  </a:ext>
                </a:extLst>
              </a:tr>
              <a:tr h="181603">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a:solidFill>
                            <a:schemeClr val="tx1"/>
                          </a:solidFill>
                          <a:effectLst/>
                        </a:rPr>
                        <a:t>Cáncer de mama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1369190044"/>
                  </a:ext>
                </a:extLst>
              </a:tr>
              <a:tr h="181603">
                <a:tc gridSpan="2">
                  <a:txBody>
                    <a:bodyPr/>
                    <a:lstStyle/>
                    <a:p>
                      <a:pPr>
                        <a:lnSpc>
                          <a:spcPct val="115000"/>
                        </a:lnSpc>
                        <a:spcAft>
                          <a:spcPts val="0"/>
                        </a:spcAft>
                      </a:pPr>
                      <a:r>
                        <a:rPr lang="es-CO" sz="11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hMerge="1">
                  <a:txBody>
                    <a:bodyPr/>
                    <a:lstStyle/>
                    <a:p>
                      <a:endParaRPr lang="en-US"/>
                    </a:p>
                  </a:txBody>
                  <a:tcPr/>
                </a:tc>
                <a:tc>
                  <a:txBody>
                    <a:bodyPr/>
                    <a:lstStyle/>
                    <a:p>
                      <a:pPr>
                        <a:lnSpc>
                          <a:spcPct val="115000"/>
                        </a:lnSpc>
                        <a:spcAft>
                          <a:spcPts val="0"/>
                        </a:spcAft>
                      </a:pPr>
                      <a:r>
                        <a:rPr lang="es-CO" sz="11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702320904"/>
                  </a:ext>
                </a:extLst>
              </a:tr>
              <a:tr h="181603">
                <a:tc rowSpan="5" gridSpan="2">
                  <a:txBody>
                    <a:bodyPr/>
                    <a:lstStyle/>
                    <a:p>
                      <a:pPr>
                        <a:lnSpc>
                          <a:spcPct val="115000"/>
                        </a:lnSpc>
                        <a:spcAft>
                          <a:spcPts val="0"/>
                        </a:spcAft>
                      </a:pPr>
                      <a:r>
                        <a:rPr lang="es-CO" sz="1100">
                          <a:solidFill>
                            <a:schemeClr val="tx1"/>
                          </a:solidFill>
                          <a:effectLst/>
                        </a:rPr>
                        <a:t>Salud sexual y reproductiva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rowSpan="5" hMerge="1">
                  <a:txBody>
                    <a:bodyPr/>
                    <a:lstStyle/>
                    <a:p>
                      <a:endParaRPr lang="en-US"/>
                    </a:p>
                  </a:txBody>
                  <a:tcPr/>
                </a:tc>
                <a:tc>
                  <a:txBody>
                    <a:bodyPr/>
                    <a:lstStyle/>
                    <a:p>
                      <a:pPr algn="ctr">
                        <a:lnSpc>
                          <a:spcPct val="115000"/>
                        </a:lnSpc>
                        <a:spcAft>
                          <a:spcPts val="0"/>
                        </a:spcAft>
                      </a:pPr>
                      <a:r>
                        <a:rPr lang="es-CO" sz="1100">
                          <a:solidFill>
                            <a:schemeClr val="tx1"/>
                          </a:solidFill>
                          <a:effectLst/>
                        </a:rPr>
                        <a:t>VIH - SIDA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4089727883"/>
                  </a:ext>
                </a:extLst>
              </a:tr>
              <a:tr h="181603">
                <a:tc gridSpan="2" vMerge="1">
                  <a:txBody>
                    <a:bodyPr/>
                    <a:lstStyle/>
                    <a:p>
                      <a:endParaRPr lang="en-US"/>
                    </a:p>
                  </a:txBody>
                  <a:tcPr/>
                </a:tc>
                <a:tc hMerge="1" vMerge="1">
                  <a:txBody>
                    <a:bodyPr/>
                    <a:lstStyle/>
                    <a:p>
                      <a:endParaRPr lang="en-US"/>
                    </a:p>
                  </a:txBody>
                  <a:tcPr/>
                </a:tc>
                <a:tc>
                  <a:txBody>
                    <a:bodyPr/>
                    <a:lstStyle/>
                    <a:p>
                      <a:pPr>
                        <a:lnSpc>
                          <a:spcPct val="115000"/>
                        </a:lnSpc>
                      </a:pPr>
                      <a:endParaRPr lang="en-US" sz="1100">
                        <a:solidFill>
                          <a:schemeClr val="tx1"/>
                        </a:solidFill>
                        <a:effectLst/>
                        <a:latin typeface="Calibri" panose="020F0502020204030204" pitchFamily="34" charset="0"/>
                      </a:endParaRPr>
                    </a:p>
                  </a:txBody>
                  <a:tcPr marL="32151" marR="32151" marT="0" marB="0" anchor="ctr">
                    <a:noFill/>
                  </a:tcPr>
                </a:tc>
                <a:tc>
                  <a:txBody>
                    <a:bodyPr/>
                    <a:lstStyle/>
                    <a:p>
                      <a:pPr>
                        <a:lnSpc>
                          <a:spcPct val="115000"/>
                        </a:lnSpc>
                      </a:pPr>
                      <a:endParaRPr lang="en-US" sz="1100" dirty="0">
                        <a:solidFill>
                          <a:schemeClr val="tx1"/>
                        </a:solidFill>
                        <a:effectLst/>
                        <a:latin typeface="Calibri" panose="020F0502020204030204" pitchFamily="34" charset="0"/>
                      </a:endParaRPr>
                    </a:p>
                  </a:txBody>
                  <a:tcPr marL="32151" marR="32151" marT="0" marB="0" anchor="ctr">
                    <a:noFill/>
                  </a:tcPr>
                </a:tc>
                <a:extLst>
                  <a:ext uri="{0D108BD9-81ED-4DB2-BD59-A6C34878D82A}">
                    <a16:rowId xmlns:a16="http://schemas.microsoft.com/office/drawing/2014/main" val="3087011724"/>
                  </a:ext>
                </a:extLst>
              </a:tr>
              <a:tr h="181603">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a:solidFill>
                            <a:schemeClr val="tx1"/>
                          </a:solidFill>
                          <a:effectLst/>
                        </a:rPr>
                        <a:t>Sífilis Gestacional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2088523764"/>
                  </a:ext>
                </a:extLst>
              </a:tr>
              <a:tr h="363206">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s-CO" sz="1100">
                          <a:solidFill>
                            <a:schemeClr val="tx1"/>
                          </a:solidFill>
                          <a:effectLst/>
                        </a:rPr>
                        <a:t>Sífilis Congénita</a:t>
                      </a:r>
                      <a:endParaRPr lang="en-US" sz="1100">
                        <a:solidFill>
                          <a:schemeClr val="tx1"/>
                        </a:solidFill>
                        <a:effectLst/>
                      </a:endParaRPr>
                    </a:p>
                    <a:p>
                      <a:pPr algn="ctr">
                        <a:lnSpc>
                          <a:spcPct val="115000"/>
                        </a:lnSpc>
                        <a:spcAft>
                          <a:spcPts val="0"/>
                        </a:spcAft>
                      </a:pPr>
                      <a:r>
                        <a:rPr lang="es-CO" sz="1100">
                          <a:solidFill>
                            <a:schemeClr val="tx1"/>
                          </a:solidFill>
                          <a:effectLst/>
                        </a:rPr>
                        <a:t>Hepatitis B</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tc>
                  <a:txBody>
                    <a:bodyPr/>
                    <a:lstStyle/>
                    <a:p>
                      <a:pPr algn="ctr">
                        <a:lnSpc>
                          <a:spcPct val="115000"/>
                        </a:lnSpc>
                        <a:spcAft>
                          <a:spcPts val="0"/>
                        </a:spcAft>
                      </a:pPr>
                      <a:r>
                        <a:rPr lang="es-CO" sz="1100" dirty="0">
                          <a:solidFill>
                            <a:schemeClr val="tx1"/>
                          </a:solidFill>
                          <a:effectLst/>
                        </a:rPr>
                        <a:t>1</a:t>
                      </a:r>
                      <a:endParaRPr lang="en-US" sz="1100" dirty="0">
                        <a:solidFill>
                          <a:schemeClr val="tx1"/>
                        </a:solidFill>
                        <a:effectLst/>
                      </a:endParaRPr>
                    </a:p>
                    <a:p>
                      <a:pPr algn="ctr">
                        <a:lnSpc>
                          <a:spcPct val="115000"/>
                        </a:lnSpc>
                        <a:spcAft>
                          <a:spcPts val="0"/>
                        </a:spcAft>
                      </a:pPr>
                      <a:r>
                        <a:rPr lang="es-CO" sz="1100" dirty="0">
                          <a:solidFill>
                            <a:schemeClr val="tx1"/>
                          </a:solidFill>
                          <a:effectLst/>
                        </a:rPr>
                        <a:t>2</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151" marR="32151" marT="0" marB="0" anchor="ctr">
                    <a:noFill/>
                  </a:tcPr>
                </a:tc>
                <a:extLst>
                  <a:ext uri="{0D108BD9-81ED-4DB2-BD59-A6C34878D82A}">
                    <a16:rowId xmlns:a16="http://schemas.microsoft.com/office/drawing/2014/main" val="936922598"/>
                  </a:ext>
                </a:extLst>
              </a:tr>
              <a:tr h="132075">
                <a:tc gridSpan="2" vMerge="1">
                  <a:txBody>
                    <a:bodyPr/>
                    <a:lstStyle/>
                    <a:p>
                      <a:endParaRPr lang="en-US"/>
                    </a:p>
                  </a:txBody>
                  <a:tcPr/>
                </a:tc>
                <a:tc hMerge="1" vMerge="1">
                  <a:txBody>
                    <a:bodyPr/>
                    <a:lstStyle/>
                    <a:p>
                      <a:endParaRPr lang="en-US"/>
                    </a:p>
                  </a:txBody>
                  <a:tcPr/>
                </a:tc>
                <a:tc>
                  <a:txBody>
                    <a:bodyPr/>
                    <a:lstStyle/>
                    <a:p>
                      <a:pPr>
                        <a:lnSpc>
                          <a:spcPct val="115000"/>
                        </a:lnSpc>
                      </a:pPr>
                      <a:endParaRPr lang="en-US" sz="800">
                        <a:solidFill>
                          <a:schemeClr val="tx1"/>
                        </a:solidFill>
                        <a:effectLst/>
                        <a:latin typeface="Calibri" panose="020F0502020204030204" pitchFamily="34" charset="0"/>
                      </a:endParaRPr>
                    </a:p>
                  </a:txBody>
                  <a:tcPr marL="32151" marR="32151" marT="0" marB="0" anchor="ctr">
                    <a:noFill/>
                  </a:tcPr>
                </a:tc>
                <a:tc>
                  <a:txBody>
                    <a:bodyPr/>
                    <a:lstStyle/>
                    <a:p>
                      <a:pPr>
                        <a:lnSpc>
                          <a:spcPct val="115000"/>
                        </a:lnSpc>
                      </a:pPr>
                      <a:endParaRPr lang="en-US" sz="800" dirty="0">
                        <a:solidFill>
                          <a:schemeClr val="tx1"/>
                        </a:solidFill>
                        <a:effectLst/>
                        <a:latin typeface="Calibri" panose="020F0502020204030204" pitchFamily="34" charset="0"/>
                      </a:endParaRPr>
                    </a:p>
                  </a:txBody>
                  <a:tcPr marL="32151" marR="32151" marT="0" marB="0" anchor="ctr">
                    <a:noFill/>
                  </a:tcPr>
                </a:tc>
                <a:extLst>
                  <a:ext uri="{0D108BD9-81ED-4DB2-BD59-A6C34878D82A}">
                    <a16:rowId xmlns:a16="http://schemas.microsoft.com/office/drawing/2014/main" val="243261788"/>
                  </a:ext>
                </a:extLst>
              </a:tr>
            </a:tbl>
          </a:graphicData>
        </a:graphic>
      </p:graphicFrame>
    </p:spTree>
    <p:extLst>
      <p:ext uri="{BB962C8B-B14F-4D97-AF65-F5344CB8AC3E}">
        <p14:creationId xmlns:p14="http://schemas.microsoft.com/office/powerpoint/2010/main" val="446950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28</a:t>
            </a:r>
            <a:endParaRPr lang="es-ES" sz="1050" b="1" dirty="0">
              <a:latin typeface="Arial Narrow" panose="020B0606020202030204"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302" y="8695344"/>
            <a:ext cx="436191" cy="33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2"/>
          <p:cNvPicPr>
            <a:picLocks noChangeAspect="1"/>
          </p:cNvPicPr>
          <p:nvPr/>
        </p:nvPicPr>
        <p:blipFill rotWithShape="1">
          <a:blip r:embed="rId4" cstate="email">
            <a:extLst>
              <a:ext uri="{28A0092B-C50C-407E-A947-70E740481C1C}">
                <a14:useLocalDpi xmlns:a14="http://schemas.microsoft.com/office/drawing/2010/main"/>
              </a:ext>
            </a:extLst>
          </a:blip>
          <a:srcRect l="-2" r="40939"/>
          <a:stretch/>
        </p:blipFill>
        <p:spPr>
          <a:xfrm>
            <a:off x="0" y="2275443"/>
            <a:ext cx="7200900" cy="6880924"/>
          </a:xfrm>
          <a:prstGeom prst="rect">
            <a:avLst/>
          </a:prstGeom>
        </p:spPr>
      </p:pic>
      <p:grpSp>
        <p:nvGrpSpPr>
          <p:cNvPr id="13" name="Grupo 4"/>
          <p:cNvGrpSpPr/>
          <p:nvPr/>
        </p:nvGrpSpPr>
        <p:grpSpPr>
          <a:xfrm>
            <a:off x="1728242" y="2275443"/>
            <a:ext cx="5305921" cy="6880924"/>
            <a:chOff x="7461810" y="-36659"/>
            <a:chExt cx="4447883" cy="6903934"/>
          </a:xfrm>
        </p:grpSpPr>
        <p:sp>
          <p:nvSpPr>
            <p:cNvPr id="14" name="Rectángulo 6"/>
            <p:cNvSpPr/>
            <p:nvPr/>
          </p:nvSpPr>
          <p:spPr>
            <a:xfrm>
              <a:off x="7461810" y="-27296"/>
              <a:ext cx="4315226" cy="6894571"/>
            </a:xfrm>
            <a:custGeom>
              <a:avLst/>
              <a:gdLst>
                <a:gd name="connsiteX0" fmla="*/ 0 w 4096861"/>
                <a:gd name="connsiteY0" fmla="*/ 0 h 6853628"/>
                <a:gd name="connsiteX1" fmla="*/ 4096861 w 4096861"/>
                <a:gd name="connsiteY1" fmla="*/ 0 h 6853628"/>
                <a:gd name="connsiteX2" fmla="*/ 4096861 w 4096861"/>
                <a:gd name="connsiteY2" fmla="*/ 6853628 h 6853628"/>
                <a:gd name="connsiteX3" fmla="*/ 0 w 4096861"/>
                <a:gd name="connsiteY3" fmla="*/ 6853628 h 6853628"/>
                <a:gd name="connsiteX4" fmla="*/ 0 w 4096861"/>
                <a:gd name="connsiteY4" fmla="*/ 0 h 6853628"/>
                <a:gd name="connsiteX0" fmla="*/ 395785 w 4096861"/>
                <a:gd name="connsiteY0" fmla="*/ 0 h 6880923"/>
                <a:gd name="connsiteX1" fmla="*/ 4096861 w 4096861"/>
                <a:gd name="connsiteY1" fmla="*/ 27295 h 6880923"/>
                <a:gd name="connsiteX2" fmla="*/ 4096861 w 4096861"/>
                <a:gd name="connsiteY2" fmla="*/ 6880923 h 6880923"/>
                <a:gd name="connsiteX3" fmla="*/ 0 w 4096861"/>
                <a:gd name="connsiteY3" fmla="*/ 6880923 h 6880923"/>
                <a:gd name="connsiteX4" fmla="*/ 395785 w 4096861"/>
                <a:gd name="connsiteY4" fmla="*/ 0 h 6880923"/>
                <a:gd name="connsiteX0" fmla="*/ 614150 w 4315226"/>
                <a:gd name="connsiteY0" fmla="*/ 0 h 6894571"/>
                <a:gd name="connsiteX1" fmla="*/ 4315226 w 4315226"/>
                <a:gd name="connsiteY1" fmla="*/ 27295 h 6894571"/>
                <a:gd name="connsiteX2" fmla="*/ 4315226 w 4315226"/>
                <a:gd name="connsiteY2" fmla="*/ 6880923 h 6894571"/>
                <a:gd name="connsiteX3" fmla="*/ 0 w 4315226"/>
                <a:gd name="connsiteY3" fmla="*/ 6894571 h 6894571"/>
                <a:gd name="connsiteX4" fmla="*/ 614150 w 4315226"/>
                <a:gd name="connsiteY4" fmla="*/ 0 h 6894571"/>
                <a:gd name="connsiteX0" fmla="*/ 614150 w 4315226"/>
                <a:gd name="connsiteY0" fmla="*/ 0 h 6894571"/>
                <a:gd name="connsiteX1" fmla="*/ 4315226 w 4315226"/>
                <a:gd name="connsiteY1" fmla="*/ 27295 h 6894571"/>
                <a:gd name="connsiteX2" fmla="*/ 3673781 w 4315226"/>
                <a:gd name="connsiteY2" fmla="*/ 6894571 h 6894571"/>
                <a:gd name="connsiteX3" fmla="*/ 0 w 4315226"/>
                <a:gd name="connsiteY3" fmla="*/ 6894571 h 6894571"/>
                <a:gd name="connsiteX4" fmla="*/ 614150 w 4315226"/>
                <a:gd name="connsiteY4" fmla="*/ 0 h 689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226" h="6894571">
                  <a:moveTo>
                    <a:pt x="614150" y="0"/>
                  </a:moveTo>
                  <a:lnTo>
                    <a:pt x="4315226" y="27295"/>
                  </a:lnTo>
                  <a:lnTo>
                    <a:pt x="3673781" y="6894571"/>
                  </a:lnTo>
                  <a:lnTo>
                    <a:pt x="0" y="6894571"/>
                  </a:lnTo>
                  <a:lnTo>
                    <a:pt x="614150" y="0"/>
                  </a:lnTo>
                  <a:close/>
                </a:path>
              </a:pathLst>
            </a:custGeom>
            <a:solidFill>
              <a:srgbClr val="0099C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 name="Conector recto 6"/>
            <p:cNvCxnSpPr/>
            <p:nvPr/>
          </p:nvCxnSpPr>
          <p:spPr>
            <a:xfrm flipH="1">
              <a:off x="11280577" y="-36659"/>
              <a:ext cx="629116" cy="68902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CuadroTexto 7"/>
          <p:cNvSpPr txBox="1"/>
          <p:nvPr/>
        </p:nvSpPr>
        <p:spPr>
          <a:xfrm>
            <a:off x="2520330" y="4554942"/>
            <a:ext cx="3502566" cy="3416320"/>
          </a:xfrm>
          <a:prstGeom prst="rect">
            <a:avLst/>
          </a:prstGeom>
          <a:noFill/>
        </p:spPr>
        <p:txBody>
          <a:bodyPr wrap="square" rtlCol="0">
            <a:spAutoFit/>
          </a:bodyPr>
          <a:lstStyle/>
          <a:p>
            <a:pPr algn="ctr"/>
            <a:r>
              <a:rPr lang="es-CO" sz="3600" i="1" dirty="0" smtClean="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rPr>
              <a:t>Gracias</a:t>
            </a:r>
          </a:p>
          <a:p>
            <a:pPr algn="ctr"/>
            <a:r>
              <a:rPr lang="es-CO" sz="3600" i="1" dirty="0" smtClean="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rPr>
              <a:t>Equipo de Vigilancia epidemiológica y Sistemas de información</a:t>
            </a:r>
            <a:endParaRPr lang="es-CO" sz="5400" i="1" dirty="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endParaRPr>
          </a:p>
        </p:txBody>
      </p:sp>
      <p:sp>
        <p:nvSpPr>
          <p:cNvPr id="17" name="501 Cuadro de texto"/>
          <p:cNvSpPr txBox="1"/>
          <p:nvPr/>
        </p:nvSpPr>
        <p:spPr>
          <a:xfrm>
            <a:off x="2502805" y="6876256"/>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grpSp>
        <p:nvGrpSpPr>
          <p:cNvPr id="18" name="Grupo 17"/>
          <p:cNvGrpSpPr/>
          <p:nvPr/>
        </p:nvGrpSpPr>
        <p:grpSpPr>
          <a:xfrm>
            <a:off x="0" y="14519"/>
            <a:ext cx="7200898" cy="2078230"/>
            <a:chOff x="0" y="14519"/>
            <a:chExt cx="7200898" cy="2078230"/>
          </a:xfrm>
        </p:grpSpPr>
        <p:sp>
          <p:nvSpPr>
            <p:cNvPr id="20"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21" name="Picture 2"/>
            <p:cNvPicPr/>
            <p:nvPr/>
          </p:nvPicPr>
          <p:blipFill>
            <a:blip r:embed="rId5">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22"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
        <p:nvSpPr>
          <p:cNvPr id="23"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11</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44</a:t>
            </a:r>
            <a:r>
              <a:rPr lang="es-CO" sz="800" b="1" kern="1200" dirty="0" smtClean="0">
                <a:solidFill>
                  <a:srgbClr val="000000"/>
                </a:solidFill>
                <a:effectLst/>
                <a:latin typeface="Arial Narrow"/>
                <a:ea typeface="MS Mincho"/>
              </a:rPr>
              <a:t> (Hasta Octubre 31)</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Tree>
    <p:extLst>
      <p:ext uri="{BB962C8B-B14F-4D97-AF65-F5344CB8AC3E}">
        <p14:creationId xmlns:p14="http://schemas.microsoft.com/office/powerpoint/2010/main" val="185892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2223" cy="549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38658"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2305199"/>
            <a:ext cx="4946011" cy="430887"/>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r>
              <a:rPr lang="es-ES" sz="800" dirty="0" smtClean="0">
                <a:latin typeface="Arial Narrow" panose="020B0606020202030204" pitchFamily="34" charset="0"/>
              </a:rPr>
              <a:t>Figura. Canal endémico de los casos notificados de tuberculosis todas las formas Medellín, a Periodo epidemiológico 11  acumulado de 2020. </a:t>
            </a:r>
            <a:endParaRPr lang="es-ES" sz="800" dirty="0">
              <a:latin typeface="Arial Narrow" panose="020B0606020202030204" pitchFamily="34" charset="0"/>
            </a:endParaRPr>
          </a:p>
        </p:txBody>
      </p:sp>
      <p:grpSp>
        <p:nvGrpSpPr>
          <p:cNvPr id="8" name="7 Grupo"/>
          <p:cNvGrpSpPr/>
          <p:nvPr/>
        </p:nvGrpSpPr>
        <p:grpSpPr>
          <a:xfrm>
            <a:off x="179214" y="4211965"/>
            <a:ext cx="1892650" cy="488477"/>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71452" y="3478755"/>
              <a:ext cx="1936622" cy="741181"/>
            </a:xfrm>
            <a:prstGeom prst="rect">
              <a:avLst/>
            </a:prstGeom>
            <a:noFill/>
          </p:spPr>
          <p:txBody>
            <a:bodyPr wrap="square" rtlCol="0">
              <a:spAutoFit/>
            </a:bodyPr>
            <a:lstStyle/>
            <a:p>
              <a:pPr algn="ctr"/>
              <a:r>
                <a:rPr lang="es-ES" sz="2000" b="1" dirty="0" smtClean="0">
                  <a:latin typeface="Arial Narrow" panose="020B0606020202030204" pitchFamily="34" charset="0"/>
                </a:rPr>
                <a:t>1.283</a:t>
              </a:r>
              <a:endParaRPr lang="es-ES" sz="2000" b="1" dirty="0">
                <a:latin typeface="Arial Narrow" panose="020B0606020202030204" pitchFamily="34" charset="0"/>
              </a:endParaRPr>
            </a:p>
          </p:txBody>
        </p:sp>
      </p:grpSp>
      <p:sp>
        <p:nvSpPr>
          <p:cNvPr id="9" name="8 CuadroTexto"/>
          <p:cNvSpPr txBox="1"/>
          <p:nvPr/>
        </p:nvSpPr>
        <p:spPr>
          <a:xfrm>
            <a:off x="-19190" y="4861773"/>
            <a:ext cx="2293268" cy="646331"/>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t>
            </a:r>
            <a:r>
              <a:rPr lang="es-ES" sz="1200" b="1" dirty="0" smtClean="0">
                <a:latin typeface="Arial Narrow" panose="020B0606020202030204" pitchFamily="34" charset="0"/>
              </a:rPr>
              <a:t>anterior disminuyó </a:t>
            </a:r>
            <a:r>
              <a:rPr lang="es-ES" sz="1200" b="1" dirty="0">
                <a:latin typeface="Arial Narrow" panose="020B0606020202030204" pitchFamily="34" charset="0"/>
              </a:rPr>
              <a:t>en un </a:t>
            </a:r>
            <a:r>
              <a:rPr lang="es-ES" sz="1200" b="1" dirty="0" smtClean="0">
                <a:latin typeface="Arial Narrow" panose="020B0606020202030204" pitchFamily="34" charset="0"/>
              </a:rPr>
              <a:t>15,98%</a:t>
            </a:r>
            <a:endParaRPr lang="es-ES" sz="1200" b="1" dirty="0">
              <a:latin typeface="Arial Narrow" panose="020B0606020202030204" pitchFamily="34" charset="0"/>
            </a:endParaRPr>
          </a:p>
        </p:txBody>
      </p:sp>
      <p:sp>
        <p:nvSpPr>
          <p:cNvPr id="18" name="17 Rectángulo"/>
          <p:cNvSpPr/>
          <p:nvPr/>
        </p:nvSpPr>
        <p:spPr>
          <a:xfrm>
            <a:off x="2295483" y="4974431"/>
            <a:ext cx="4946011" cy="430887"/>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r>
              <a:rPr lang="es-ES" sz="800" dirty="0" smtClean="0">
                <a:latin typeface="Arial Narrow" panose="020B0606020202030204" pitchFamily="34" charset="0"/>
              </a:rPr>
              <a:t>Figura. Comportamiento </a:t>
            </a:r>
            <a:r>
              <a:rPr lang="es-ES" sz="800" dirty="0">
                <a:latin typeface="Arial Narrow" panose="020B0606020202030204" pitchFamily="34" charset="0"/>
              </a:rPr>
              <a:t>de los casos notificados </a:t>
            </a:r>
            <a:r>
              <a:rPr lang="es-ES" sz="800" dirty="0" smtClean="0">
                <a:latin typeface="Arial Narrow" panose="020B0606020202030204" pitchFamily="34" charset="0"/>
              </a:rPr>
              <a:t>semanalmente de </a:t>
            </a:r>
            <a:r>
              <a:rPr lang="es-ES" sz="800" dirty="0">
                <a:latin typeface="Arial Narrow" panose="020B0606020202030204" pitchFamily="34" charset="0"/>
              </a:rPr>
              <a:t>tuberculosis todas las formas Medellín, a Periodo epidemiológico </a:t>
            </a:r>
            <a:r>
              <a:rPr lang="es-ES" sz="800" dirty="0" smtClean="0">
                <a:latin typeface="Arial Narrow" panose="020B0606020202030204" pitchFamily="34" charset="0"/>
              </a:rPr>
              <a:t>11 acumulado de 2017-2020. </a:t>
            </a:r>
            <a:endParaRPr lang="es-ES" sz="8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54" name="53 Rectángulo"/>
          <p:cNvSpPr/>
          <p:nvPr/>
        </p:nvSpPr>
        <p:spPr>
          <a:xfrm>
            <a:off x="1" y="8388424"/>
            <a:ext cx="3600450" cy="461665"/>
          </a:xfrm>
          <a:prstGeom prst="rect">
            <a:avLst/>
          </a:prstGeom>
        </p:spPr>
        <p:txBody>
          <a:bodyPr wrap="square">
            <a:spAutoFit/>
          </a:bodyPr>
          <a:lstStyle/>
          <a:p>
            <a:r>
              <a:rPr lang="es-ES" sz="800" dirty="0" smtClean="0">
                <a:latin typeface="Arial Narrow" panose="020B0606020202030204" pitchFamily="34" charset="0"/>
              </a:rPr>
              <a:t>Fuente: SIVIGILA. Secretaria de Salud de Medellín.</a:t>
            </a:r>
          </a:p>
          <a:p>
            <a:r>
              <a:rPr lang="es-ES" sz="800" dirty="0" smtClean="0">
                <a:latin typeface="Arial Narrow" panose="020B0606020202030204" pitchFamily="34" charset="0"/>
              </a:rPr>
              <a:t>Figura. Mapa temático de proporción de tuberculosis todas las formas. Medellín, a Periodo epidemiológico 11 acumulado de 2020. </a:t>
            </a:r>
            <a:endParaRPr lang="es-ES" sz="800" dirty="0">
              <a:latin typeface="Arial Narrow" panose="020B0606020202030204" pitchFamily="34" charset="0"/>
            </a:endParaRPr>
          </a:p>
        </p:txBody>
      </p:sp>
      <p:sp>
        <p:nvSpPr>
          <p:cNvPr id="61" name="60 CuadroTexto"/>
          <p:cNvSpPr txBox="1"/>
          <p:nvPr/>
        </p:nvSpPr>
        <p:spPr>
          <a:xfrm>
            <a:off x="252816" y="2843808"/>
            <a:ext cx="1758816" cy="276999"/>
          </a:xfrm>
          <a:prstGeom prst="rect">
            <a:avLst/>
          </a:prstGeom>
          <a:noFill/>
        </p:spPr>
        <p:txBody>
          <a:bodyPr wrap="none" rtlCol="0">
            <a:spAutoFit/>
          </a:bodyPr>
          <a:lstStyle/>
          <a:p>
            <a:pPr algn="ctr"/>
            <a:r>
              <a:rPr lang="es-ES" sz="1200" b="1" dirty="0" smtClean="0">
                <a:solidFill>
                  <a:srgbClr val="C00000"/>
                </a:solidFill>
                <a:latin typeface="Arial Narrow" panose="020B0606020202030204" pitchFamily="34" charset="0"/>
              </a:rPr>
              <a:t>6,63% </a:t>
            </a:r>
            <a:r>
              <a:rPr lang="es-ES" sz="1100" b="1" dirty="0" smtClean="0">
                <a:latin typeface="Arial Narrow" panose="020B0606020202030204" pitchFamily="34" charset="0"/>
              </a:rPr>
              <a:t>Mortalidad (85 casos)</a:t>
            </a:r>
            <a:endParaRPr lang="es-ES" sz="1100" b="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36330"/>
            <a:ext cx="2075175" cy="400110"/>
          </a:xfrm>
          <a:noFill/>
        </p:spPr>
        <p:txBody>
          <a:bodyPr wrap="square" rtlCol="0">
            <a:spAutoFit/>
          </a:bodyPr>
          <a:lstStyle/>
          <a:p>
            <a:r>
              <a:rPr lang="es-ES" sz="2000" b="1" dirty="0" smtClean="0">
                <a:solidFill>
                  <a:srgbClr val="C00000"/>
                </a:solidFill>
                <a:latin typeface="Arial Narrow" panose="020B0606020202030204" pitchFamily="34" charset="0"/>
                <a:ea typeface="+mn-ea"/>
                <a:cs typeface="+mn-cs"/>
              </a:rPr>
              <a:t>Tuberculosis</a:t>
            </a:r>
            <a:endParaRPr lang="es-ES" sz="2000" b="1" dirty="0">
              <a:solidFill>
                <a:srgbClr val="C00000"/>
              </a:solidFill>
              <a:latin typeface="Arial Narrow" panose="020B0606020202030204" pitchFamily="34" charset="0"/>
              <a:ea typeface="+mn-ea"/>
              <a:cs typeface="+mn-cs"/>
            </a:endParaRPr>
          </a:p>
        </p:txBody>
      </p:sp>
      <p:sp>
        <p:nvSpPr>
          <p:cNvPr id="30" name="29 Rectángulo"/>
          <p:cNvSpPr/>
          <p:nvPr/>
        </p:nvSpPr>
        <p:spPr>
          <a:xfrm>
            <a:off x="3564753" y="8389778"/>
            <a:ext cx="3600450" cy="461665"/>
          </a:xfrm>
          <a:prstGeom prst="rect">
            <a:avLst/>
          </a:prstGeom>
        </p:spPr>
        <p:txBody>
          <a:bodyPr wrap="square">
            <a:spAutoFit/>
          </a:bodyPr>
          <a:lstStyle/>
          <a:p>
            <a:r>
              <a:rPr lang="es-ES" sz="800" dirty="0" smtClean="0">
                <a:latin typeface="Arial Narrow" panose="020B0606020202030204" pitchFamily="34" charset="0"/>
              </a:rPr>
              <a:t>Fuente: SIVIGILA. Secretaria de Salud de Medellín.</a:t>
            </a:r>
          </a:p>
          <a:p>
            <a:r>
              <a:rPr lang="es-ES" sz="800" dirty="0" smtClean="0">
                <a:latin typeface="Arial Narrow" panose="020B0606020202030204" pitchFamily="34" charset="0"/>
              </a:rPr>
              <a:t>Figura. Mapa temático de densidad de tuberculosis todas las formas. Medellín, a Periodo epidemiológico 11 acumulado de 2020. </a:t>
            </a:r>
            <a:endParaRPr lang="es-ES" sz="800" dirty="0">
              <a:latin typeface="Arial Narrow" panose="020B0606020202030204" pitchFamily="34" charset="0"/>
            </a:endParaRPr>
          </a:p>
        </p:txBody>
      </p:sp>
      <p:pic>
        <p:nvPicPr>
          <p:cNvPr id="4" name="Imagen 3"/>
          <p:cNvPicPr>
            <a:picLocks noChangeAspect="1"/>
          </p:cNvPicPr>
          <p:nvPr/>
        </p:nvPicPr>
        <p:blipFill>
          <a:blip r:embed="rId4"/>
          <a:stretch>
            <a:fillRect/>
          </a:stretch>
        </p:blipFill>
        <p:spPr>
          <a:xfrm>
            <a:off x="31095" y="6033355"/>
            <a:ext cx="3692813" cy="2388891"/>
          </a:xfrm>
          <a:prstGeom prst="rect">
            <a:avLst/>
          </a:prstGeom>
        </p:spPr>
      </p:pic>
      <p:pic>
        <p:nvPicPr>
          <p:cNvPr id="12" name="Imagen 11"/>
          <p:cNvPicPr>
            <a:picLocks noChangeAspect="1"/>
          </p:cNvPicPr>
          <p:nvPr/>
        </p:nvPicPr>
        <p:blipFill>
          <a:blip r:embed="rId5"/>
          <a:stretch>
            <a:fillRect/>
          </a:stretch>
        </p:blipFill>
        <p:spPr>
          <a:xfrm>
            <a:off x="3739438" y="6012160"/>
            <a:ext cx="3480652" cy="2253637"/>
          </a:xfrm>
          <a:prstGeom prst="rect">
            <a:avLst/>
          </a:prstGeom>
        </p:spPr>
      </p:pic>
      <p:graphicFrame>
        <p:nvGraphicFramePr>
          <p:cNvPr id="31" name="Gráfico 30">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799270192"/>
              </p:ext>
            </p:extLst>
          </p:nvPr>
        </p:nvGraphicFramePr>
        <p:xfrm>
          <a:off x="2251412" y="266421"/>
          <a:ext cx="4832409" cy="22063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3 Gráfico"/>
          <p:cNvGraphicFramePr>
            <a:graphicFrameLocks/>
          </p:cNvGraphicFramePr>
          <p:nvPr>
            <p:extLst>
              <p:ext uri="{D42A27DB-BD31-4B8C-83A1-F6EECF244321}">
                <p14:modId xmlns:p14="http://schemas.microsoft.com/office/powerpoint/2010/main" val="3022955311"/>
              </p:ext>
            </p:extLst>
          </p:nvPr>
        </p:nvGraphicFramePr>
        <p:xfrm>
          <a:off x="2186373" y="2720795"/>
          <a:ext cx="5055121" cy="225129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04709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460879"/>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561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31453" t="7635" r="56934"/>
          <a:stretch/>
        </p:blipFill>
        <p:spPr bwMode="auto">
          <a:xfrm>
            <a:off x="1934415" y="828686"/>
            <a:ext cx="551793" cy="78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419910" y="1741916"/>
            <a:ext cx="79098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61,39%</a:t>
            </a:r>
            <a:endParaRPr lang="es-ES" sz="1600" b="1" dirty="0">
              <a:solidFill>
                <a:schemeClr val="tx1"/>
              </a:solidFill>
              <a:latin typeface="Arial Narrow" panose="020B0606020202030204" pitchFamily="34" charset="0"/>
            </a:endParaRPr>
          </a:p>
        </p:txBody>
      </p:sp>
      <p:sp>
        <p:nvSpPr>
          <p:cNvPr id="42" name="41 Rectángulo redondeado"/>
          <p:cNvSpPr/>
          <p:nvPr/>
        </p:nvSpPr>
        <p:spPr>
          <a:xfrm>
            <a:off x="1787995" y="1741916"/>
            <a:ext cx="8110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38,61%</a:t>
            </a:r>
            <a:endParaRPr lang="es-ES" sz="1600" b="1" dirty="0">
              <a:solidFill>
                <a:schemeClr val="tx1"/>
              </a:solidFill>
              <a:latin typeface="Arial Narrow" panose="020B0606020202030204" pitchFamily="34" charset="0"/>
            </a:endParaRPr>
          </a:p>
        </p:txBody>
      </p:sp>
      <p:sp>
        <p:nvSpPr>
          <p:cNvPr id="43" name="42 Rectángulo redondeado"/>
          <p:cNvSpPr/>
          <p:nvPr/>
        </p:nvSpPr>
        <p:spPr>
          <a:xfrm>
            <a:off x="3227117" y="1765356"/>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0,94%</a:t>
            </a:r>
            <a:endParaRPr lang="es-ES" sz="1600" b="1" dirty="0">
              <a:solidFill>
                <a:schemeClr val="tx1"/>
              </a:solidFill>
              <a:latin typeface="Arial Narrow" panose="020B0606020202030204" pitchFamily="34" charset="0"/>
            </a:endParaRPr>
          </a:p>
        </p:txBody>
      </p:sp>
      <p:sp>
        <p:nvSpPr>
          <p:cNvPr id="44" name="43 Rectángulo redondeado"/>
          <p:cNvSpPr/>
          <p:nvPr/>
        </p:nvSpPr>
        <p:spPr>
          <a:xfrm>
            <a:off x="4559644" y="178921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0,08%</a:t>
            </a:r>
            <a:endParaRPr lang="es-ES" sz="1600" b="1" dirty="0">
              <a:solidFill>
                <a:schemeClr val="tx1"/>
              </a:solidFill>
              <a:latin typeface="Arial Narrow" panose="020B0606020202030204" pitchFamily="34" charset="0"/>
            </a:endParaRPr>
          </a:p>
        </p:txBody>
      </p:sp>
      <p:pic>
        <p:nvPicPr>
          <p:cNvPr id="20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58247"/>
          <a:stretch/>
        </p:blipFill>
        <p:spPr bwMode="auto">
          <a:xfrm>
            <a:off x="1964656" y="2510820"/>
            <a:ext cx="1157125" cy="103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50000"/>
          <a:stretch/>
        </p:blipFill>
        <p:spPr bwMode="auto">
          <a:xfrm>
            <a:off x="3700336" y="2411760"/>
            <a:ext cx="1268412"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r="48966"/>
          <a:stretch/>
        </p:blipFill>
        <p:spPr bwMode="auto">
          <a:xfrm>
            <a:off x="332260" y="2650922"/>
            <a:ext cx="1306822" cy="9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0528"/>
          <a:stretch/>
        </p:blipFill>
        <p:spPr bwMode="auto">
          <a:xfrm>
            <a:off x="5497770" y="2465642"/>
            <a:ext cx="1255027"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5" name="54 Tabla"/>
          <p:cNvGraphicFramePr>
            <a:graphicFrameLocks noGrp="1"/>
          </p:cNvGraphicFramePr>
          <p:nvPr>
            <p:extLst/>
          </p:nvPr>
        </p:nvGraphicFramePr>
        <p:xfrm>
          <a:off x="144066" y="3523010"/>
          <a:ext cx="6984775" cy="370840"/>
        </p:xfrm>
        <a:graphic>
          <a:graphicData uri="http://schemas.openxmlformats.org/drawingml/2006/table">
            <a:tbl>
              <a:tblPr firstRow="1" bandRow="1">
                <a:tableStyleId>{2D5ABB26-0587-4C30-8999-92F81FD0307C}</a:tableStyleId>
              </a:tblPr>
              <a:tblGrid>
                <a:gridCol w="1631410">
                  <a:extLst>
                    <a:ext uri="{9D8B030D-6E8A-4147-A177-3AD203B41FA5}">
                      <a16:colId xmlns:a16="http://schemas.microsoft.com/office/drawing/2014/main" val="20000"/>
                    </a:ext>
                  </a:extLst>
                </a:gridCol>
                <a:gridCol w="1664017">
                  <a:extLst>
                    <a:ext uri="{9D8B030D-6E8A-4147-A177-3AD203B41FA5}">
                      <a16:colId xmlns:a16="http://schemas.microsoft.com/office/drawing/2014/main" val="20001"/>
                    </a:ext>
                  </a:extLst>
                </a:gridCol>
                <a:gridCol w="1822495">
                  <a:extLst>
                    <a:ext uri="{9D8B030D-6E8A-4147-A177-3AD203B41FA5}">
                      <a16:colId xmlns:a16="http://schemas.microsoft.com/office/drawing/2014/main" val="20002"/>
                    </a:ext>
                  </a:extLst>
                </a:gridCol>
                <a:gridCol w="1866853">
                  <a:extLst>
                    <a:ext uri="{9D8B030D-6E8A-4147-A177-3AD203B41FA5}">
                      <a16:colId xmlns:a16="http://schemas.microsoft.com/office/drawing/2014/main" val="20003"/>
                    </a:ext>
                  </a:extLst>
                </a:gridCol>
              </a:tblGrid>
              <a:tr h="370840">
                <a:tc>
                  <a:txBody>
                    <a:bodyPr/>
                    <a:lstStyle/>
                    <a:p>
                      <a:pPr algn="ctr"/>
                      <a:r>
                        <a:rPr lang="es-ES" sz="1200" b="1" u="sng" dirty="0" smtClean="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smtClean="0">
                          <a:latin typeface="Arial Narrow" panose="020B0606020202030204" pitchFamily="34" charset="0"/>
                        </a:rPr>
                        <a:t>Habitante</a:t>
                      </a:r>
                      <a:r>
                        <a:rPr lang="es-ES" sz="1200" b="1" u="sng" baseline="0" dirty="0" smtClean="0">
                          <a:latin typeface="Arial Narrow" panose="020B0606020202030204" pitchFamily="34" charset="0"/>
                        </a:rPr>
                        <a:t> de calle</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smtClean="0">
                          <a:latin typeface="Arial Narrow" panose="020B0606020202030204" pitchFamily="34" charset="0"/>
                        </a:rPr>
                        <a:t>Profesionales de la</a:t>
                      </a:r>
                      <a:r>
                        <a:rPr lang="es-ES" sz="1200" b="1" u="sng" baseline="0" dirty="0" smtClean="0">
                          <a:latin typeface="Arial Narrow" panose="020B0606020202030204" pitchFamily="34" charset="0"/>
                        </a:rPr>
                        <a:t> salud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baseline="0" dirty="0" smtClean="0">
                          <a:latin typeface="Arial Narrow" panose="020B0606020202030204" pitchFamily="34" charset="0"/>
                        </a:rPr>
                        <a:t>Procedentes del exterior</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56" name="55 Rectángulo redondeado"/>
          <p:cNvSpPr/>
          <p:nvPr/>
        </p:nvSpPr>
        <p:spPr>
          <a:xfrm>
            <a:off x="529379" y="3801192"/>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a:t>
            </a:r>
            <a:r>
              <a:rPr lang="es-ES" sz="1400" b="1" dirty="0" smtClean="0">
                <a:solidFill>
                  <a:schemeClr val="tx1"/>
                </a:solidFill>
                <a:latin typeface="Arial Narrow" panose="020B0606020202030204" pitchFamily="34" charset="0"/>
              </a:rPr>
              <a:t> casos</a:t>
            </a:r>
            <a:endParaRPr lang="es-ES" sz="1400" b="1" dirty="0">
              <a:solidFill>
                <a:schemeClr val="tx1"/>
              </a:solidFill>
              <a:latin typeface="Arial Narrow" panose="020B0606020202030204" pitchFamily="34" charset="0"/>
            </a:endParaRPr>
          </a:p>
        </p:txBody>
      </p:sp>
      <p:sp>
        <p:nvSpPr>
          <p:cNvPr id="57" name="56 Rectángulo redondeado"/>
          <p:cNvSpPr/>
          <p:nvPr/>
        </p:nvSpPr>
        <p:spPr>
          <a:xfrm>
            <a:off x="2079654" y="3801192"/>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84 casos</a:t>
            </a:r>
            <a:endParaRPr lang="es-ES" sz="1400" b="1" dirty="0">
              <a:solidFill>
                <a:schemeClr val="tx1"/>
              </a:solidFill>
              <a:latin typeface="Arial Narrow" panose="020B0606020202030204" pitchFamily="34" charset="0"/>
            </a:endParaRPr>
          </a:p>
        </p:txBody>
      </p:sp>
      <p:sp>
        <p:nvSpPr>
          <p:cNvPr id="58" name="57 Rectángulo redondeado"/>
          <p:cNvSpPr/>
          <p:nvPr/>
        </p:nvSpPr>
        <p:spPr>
          <a:xfrm>
            <a:off x="3964508" y="3793100"/>
            <a:ext cx="880066"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18 casos</a:t>
            </a:r>
            <a:endParaRPr lang="es-ES" sz="1400" b="1" dirty="0">
              <a:solidFill>
                <a:schemeClr val="tx1"/>
              </a:solidFill>
              <a:latin typeface="Arial Narrow" panose="020B0606020202030204" pitchFamily="34" charset="0"/>
            </a:endParaRPr>
          </a:p>
        </p:txBody>
      </p:sp>
      <p:sp>
        <p:nvSpPr>
          <p:cNvPr id="59" name="58 Rectángulo redondeado"/>
          <p:cNvSpPr/>
          <p:nvPr/>
        </p:nvSpPr>
        <p:spPr>
          <a:xfrm>
            <a:off x="5803688" y="3801192"/>
            <a:ext cx="893106"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36 casos</a:t>
            </a:r>
            <a:endParaRPr lang="es-ES" sz="1400" b="1" dirty="0">
              <a:solidFill>
                <a:schemeClr val="tx1"/>
              </a:solidFill>
              <a:latin typeface="Arial Narrow" panose="020B0606020202030204" pitchFamily="34" charset="0"/>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682" y="942404"/>
            <a:ext cx="1344613" cy="65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899235" y="1509082"/>
            <a:ext cx="1229607" cy="276999"/>
          </a:xfrm>
          <a:prstGeom prst="rect">
            <a:avLst/>
          </a:prstGeom>
          <a:noFill/>
        </p:spPr>
        <p:txBody>
          <a:bodyPr wrap="square" rtlCol="0">
            <a:spAutoFit/>
          </a:bodyPr>
          <a:lstStyle/>
          <a:p>
            <a:r>
              <a:rPr lang="es-ES" sz="1200" b="1" u="sng" dirty="0" smtClean="0">
                <a:latin typeface="Arial Narrow" panose="020B0606020202030204" pitchFamily="34" charset="0"/>
              </a:rPr>
              <a:t>Coinfección</a:t>
            </a:r>
            <a:endParaRPr lang="es-ES" sz="1200" b="1" u="sng" dirty="0">
              <a:latin typeface="Arial Narrow" panose="020B0606020202030204" pitchFamily="34" charset="0"/>
            </a:endParaRPr>
          </a:p>
        </p:txBody>
      </p:sp>
      <p:sp>
        <p:nvSpPr>
          <p:cNvPr id="65" name="64 Rectángulo redondeado"/>
          <p:cNvSpPr/>
          <p:nvPr/>
        </p:nvSpPr>
        <p:spPr>
          <a:xfrm>
            <a:off x="5944799" y="1766114"/>
            <a:ext cx="80799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16,37%</a:t>
            </a:r>
            <a:endParaRPr lang="es-ES" sz="1600" b="1" dirty="0">
              <a:solidFill>
                <a:schemeClr val="tx1"/>
              </a:solidFill>
              <a:latin typeface="Arial Narrow" panose="020B0606020202030204" pitchFamily="34" charset="0"/>
            </a:endParaRPr>
          </a:p>
        </p:txBody>
      </p:sp>
      <p:sp>
        <p:nvSpPr>
          <p:cNvPr id="66" name="65 CuadroTexto"/>
          <p:cNvSpPr txBox="1"/>
          <p:nvPr/>
        </p:nvSpPr>
        <p:spPr>
          <a:xfrm>
            <a:off x="5746184" y="2097021"/>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210 casos</a:t>
            </a:r>
            <a:endParaRPr lang="es-ES" sz="1200" b="1" dirty="0">
              <a:latin typeface="Arial Narrow" panose="020B0606020202030204" pitchFamily="34" charset="0"/>
            </a:endParaRPr>
          </a:p>
        </p:txBody>
      </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a:t>
            </a:r>
            <a:endParaRPr lang="es-ES" sz="1050" b="1" dirty="0">
              <a:latin typeface="Arial Narrow" panose="020B0606020202030204" pitchFamily="34" charset="0"/>
            </a:endParaRPr>
          </a:p>
        </p:txBody>
      </p:sp>
      <p:sp>
        <p:nvSpPr>
          <p:cNvPr id="51" name="50 CuadroTexto"/>
          <p:cNvSpPr txBox="1"/>
          <p:nvPr/>
        </p:nvSpPr>
        <p:spPr>
          <a:xfrm>
            <a:off x="655206" y="4806760"/>
            <a:ext cx="2331345" cy="461665"/>
          </a:xfrm>
          <a:prstGeom prst="rect">
            <a:avLst/>
          </a:prstGeom>
          <a:noFill/>
        </p:spPr>
        <p:txBody>
          <a:bodyPr wrap="square" rtlCol="0">
            <a:spAutoFit/>
          </a:bodyPr>
          <a:lstStyle/>
          <a:p>
            <a:pPr algn="ctr"/>
            <a:r>
              <a:rPr lang="es-ES" sz="1200" b="1" dirty="0" smtClean="0">
                <a:latin typeface="Arial Narrow" panose="020B0606020202030204" pitchFamily="34" charset="0"/>
              </a:rPr>
              <a:t>Porcentaje de casos de tuberculosis</a:t>
            </a:r>
          </a:p>
        </p:txBody>
      </p:sp>
      <p:cxnSp>
        <p:nvCxnSpPr>
          <p:cNvPr id="53" name="52 Conector recto de flecha"/>
          <p:cNvCxnSpPr/>
          <p:nvPr/>
        </p:nvCxnSpPr>
        <p:spPr>
          <a:xfrm>
            <a:off x="4247918" y="580422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745292" y="580422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683841" y="5229646"/>
            <a:ext cx="864339"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81,68%</a:t>
            </a:r>
          </a:p>
          <a:p>
            <a:pPr algn="ctr"/>
            <a:r>
              <a:rPr lang="es-ES" sz="1400" b="1" dirty="0" smtClean="0">
                <a:latin typeface="Arial Narrow" panose="020B0606020202030204" pitchFamily="34" charset="0"/>
              </a:rPr>
              <a:t>Pulmonar</a:t>
            </a:r>
            <a:endParaRPr lang="es-ES" sz="1400" b="1" dirty="0">
              <a:latin typeface="Arial Narrow" panose="020B0606020202030204" pitchFamily="34" charset="0"/>
            </a:endParaRPr>
          </a:p>
        </p:txBody>
      </p:sp>
      <p:sp>
        <p:nvSpPr>
          <p:cNvPr id="69" name="68 CuadroTexto"/>
          <p:cNvSpPr txBox="1"/>
          <p:nvPr/>
        </p:nvSpPr>
        <p:spPr>
          <a:xfrm>
            <a:off x="1750759" y="5229646"/>
            <a:ext cx="1225015"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18,32%</a:t>
            </a:r>
          </a:p>
          <a:p>
            <a:pPr algn="ctr"/>
            <a:r>
              <a:rPr lang="es-ES" sz="1400" b="1" dirty="0" smtClean="0">
                <a:latin typeface="Arial Narrow" panose="020B0606020202030204" pitchFamily="34" charset="0"/>
              </a:rPr>
              <a:t>Extrapulmonar</a:t>
            </a:r>
            <a:endParaRPr lang="es-ES" sz="1400" b="1" dirty="0">
              <a:latin typeface="Arial Narrow" panose="020B0606020202030204" pitchFamily="34" charset="0"/>
            </a:endParaRPr>
          </a:p>
        </p:txBody>
      </p:sp>
      <p:sp>
        <p:nvSpPr>
          <p:cNvPr id="73" name="72 CuadroTexto"/>
          <p:cNvSpPr txBox="1"/>
          <p:nvPr/>
        </p:nvSpPr>
        <p:spPr>
          <a:xfrm>
            <a:off x="3924902" y="4811251"/>
            <a:ext cx="2487186" cy="461665"/>
          </a:xfrm>
          <a:prstGeom prst="rect">
            <a:avLst/>
          </a:prstGeom>
          <a:noFill/>
        </p:spPr>
        <p:txBody>
          <a:bodyPr wrap="square" rtlCol="0">
            <a:spAutoFit/>
          </a:bodyPr>
          <a:lstStyle/>
          <a:p>
            <a:pPr algn="ctr"/>
            <a:r>
              <a:rPr lang="es-ES" sz="1200" b="1" dirty="0" smtClean="0">
                <a:latin typeface="Arial Narrow" panose="020B0606020202030204" pitchFamily="34" charset="0"/>
              </a:rPr>
              <a:t>Porcentaje de antecedente de tratamiento</a:t>
            </a:r>
          </a:p>
        </p:txBody>
      </p:sp>
      <p:sp>
        <p:nvSpPr>
          <p:cNvPr id="74" name="73 CuadroTexto"/>
          <p:cNvSpPr txBox="1"/>
          <p:nvPr/>
        </p:nvSpPr>
        <p:spPr>
          <a:xfrm>
            <a:off x="4110431" y="5241858"/>
            <a:ext cx="752130"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86,59%</a:t>
            </a:r>
          </a:p>
          <a:p>
            <a:pPr algn="ctr"/>
            <a:r>
              <a:rPr lang="es-ES" sz="1400" b="1" dirty="0" smtClean="0">
                <a:latin typeface="Arial Narrow" panose="020B0606020202030204" pitchFamily="34" charset="0"/>
              </a:rPr>
              <a:t>Nuevo</a:t>
            </a:r>
            <a:endParaRPr lang="es-ES" sz="1400" b="1" dirty="0">
              <a:latin typeface="Arial Narrow" panose="020B0606020202030204" pitchFamily="34" charset="0"/>
            </a:endParaRPr>
          </a:p>
        </p:txBody>
      </p:sp>
      <p:sp>
        <p:nvSpPr>
          <p:cNvPr id="75" name="74 CuadroTexto"/>
          <p:cNvSpPr txBox="1"/>
          <p:nvPr/>
        </p:nvSpPr>
        <p:spPr>
          <a:xfrm>
            <a:off x="4867099" y="5243542"/>
            <a:ext cx="1603324"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13,41%</a:t>
            </a:r>
          </a:p>
          <a:p>
            <a:pPr algn="ctr"/>
            <a:r>
              <a:rPr lang="es-ES" sz="1400" b="1" dirty="0" smtClean="0">
                <a:latin typeface="Arial Narrow" panose="020B0606020202030204" pitchFamily="34" charset="0"/>
              </a:rPr>
              <a:t>Previamente tratado</a:t>
            </a:r>
            <a:endParaRPr lang="es-ES" sz="1400" b="1" dirty="0">
              <a:latin typeface="Arial Narrow" panose="020B0606020202030204" pitchFamily="34" charset="0"/>
            </a:endParaRPr>
          </a:p>
        </p:txBody>
      </p:sp>
      <p:sp>
        <p:nvSpPr>
          <p:cNvPr id="78" name="77 Rectángulo"/>
          <p:cNvSpPr/>
          <p:nvPr/>
        </p:nvSpPr>
        <p:spPr>
          <a:xfrm>
            <a:off x="-3736" y="428021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9" name="78 Grupo"/>
          <p:cNvGrpSpPr/>
          <p:nvPr/>
        </p:nvGrpSpPr>
        <p:grpSpPr>
          <a:xfrm>
            <a:off x="242311" y="4362212"/>
            <a:ext cx="3486389" cy="276999"/>
            <a:chOff x="2448322" y="74775"/>
            <a:chExt cx="3486389" cy="276999"/>
          </a:xfrm>
        </p:grpSpPr>
        <p:sp>
          <p:nvSpPr>
            <p:cNvPr id="81" name="8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2" name="81 Conector recto"/>
            <p:cNvCxnSpPr>
              <a:stCxn id="8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3342423"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85" name="84 Rectángulo"/>
          <p:cNvSpPr/>
          <p:nvPr/>
        </p:nvSpPr>
        <p:spPr>
          <a:xfrm>
            <a:off x="65647" y="8634840"/>
            <a:ext cx="3390787" cy="415498"/>
          </a:xfrm>
          <a:prstGeom prst="rect">
            <a:avLst/>
          </a:prstGeom>
        </p:spPr>
        <p:txBody>
          <a:bodyPr wrap="square">
            <a:spAutoFit/>
          </a:bodyPr>
          <a:lstStyle/>
          <a:p>
            <a:r>
              <a:rPr lang="es-CO" sz="1050" dirty="0">
                <a:latin typeface="Arial Narrow" panose="020B0606020202030204" pitchFamily="34" charset="0"/>
              </a:rPr>
              <a:t>Figura </a:t>
            </a:r>
            <a:r>
              <a:rPr lang="es-CO" sz="1050" dirty="0" smtClean="0">
                <a:latin typeface="Arial Narrow" panose="020B0606020202030204" pitchFamily="34" charset="0"/>
              </a:rPr>
              <a:t>. Formas </a:t>
            </a:r>
            <a:r>
              <a:rPr lang="es-CO" sz="1050" dirty="0">
                <a:latin typeface="Arial Narrow" panose="020B0606020202030204" pitchFamily="34" charset="0"/>
              </a:rPr>
              <a:t>de tuberculosis extrapulmonar acumulado a </a:t>
            </a:r>
            <a:r>
              <a:rPr lang="es-CO" sz="1050" dirty="0" smtClean="0">
                <a:latin typeface="Arial Narrow" panose="020B0606020202030204" pitchFamily="34" charset="0"/>
              </a:rPr>
              <a:t>Periodo epidemiológico 11. </a:t>
            </a:r>
            <a:r>
              <a:rPr lang="es-CO" sz="1050" dirty="0">
                <a:latin typeface="Arial Narrow" panose="020B0606020202030204" pitchFamily="34" charset="0"/>
              </a:rPr>
              <a:t>Medellín </a:t>
            </a:r>
            <a:r>
              <a:rPr lang="es-CO" sz="1050" dirty="0" smtClean="0">
                <a:latin typeface="Arial Narrow" panose="020B0606020202030204" pitchFamily="34" charset="0"/>
              </a:rPr>
              <a:t>2020</a:t>
            </a:r>
            <a:endParaRPr lang="es-ES" sz="1050" dirty="0">
              <a:latin typeface="Arial Narrow" panose="020B0606020202030204" pitchFamily="34" charset="0"/>
            </a:endParaRPr>
          </a:p>
        </p:txBody>
      </p:sp>
      <p:sp>
        <p:nvSpPr>
          <p:cNvPr id="87" name="86 Rectángulo"/>
          <p:cNvSpPr/>
          <p:nvPr/>
        </p:nvSpPr>
        <p:spPr>
          <a:xfrm>
            <a:off x="3585004" y="8634840"/>
            <a:ext cx="3390787" cy="415498"/>
          </a:xfrm>
          <a:prstGeom prst="rect">
            <a:avLst/>
          </a:prstGeom>
        </p:spPr>
        <p:txBody>
          <a:bodyPr wrap="square">
            <a:spAutoFit/>
          </a:bodyPr>
          <a:lstStyle/>
          <a:p>
            <a:r>
              <a:rPr lang="es-CO" sz="1050" dirty="0">
                <a:latin typeface="Arial Narrow" panose="020B0606020202030204" pitchFamily="34" charset="0"/>
              </a:rPr>
              <a:t>Figura </a:t>
            </a:r>
            <a:r>
              <a:rPr lang="es-CO" sz="1050" dirty="0" smtClean="0">
                <a:latin typeface="Arial Narrow" panose="020B0606020202030204" pitchFamily="34" charset="0"/>
              </a:rPr>
              <a:t>. Distribución porcentual de la tuberculosis por ciclo de vida, Periodo epidemiológico 11. </a:t>
            </a:r>
            <a:r>
              <a:rPr lang="es-CO" sz="1050" dirty="0">
                <a:latin typeface="Arial Narrow" panose="020B0606020202030204" pitchFamily="34" charset="0"/>
              </a:rPr>
              <a:t>Medellín </a:t>
            </a:r>
            <a:r>
              <a:rPr lang="es-CO" sz="1050" dirty="0" smtClean="0">
                <a:latin typeface="Arial Narrow" panose="020B0606020202030204" pitchFamily="34" charset="0"/>
              </a:rPr>
              <a:t>2020</a:t>
            </a:r>
            <a:endParaRPr lang="es-ES" sz="1050" dirty="0">
              <a:latin typeface="Arial Narrow" panose="020B0606020202030204" pitchFamily="34" charset="0"/>
            </a:endParaRPr>
          </a:p>
        </p:txBody>
      </p:sp>
      <p:grpSp>
        <p:nvGrpSpPr>
          <p:cNvPr id="9" name="8 Grupo"/>
          <p:cNvGrpSpPr/>
          <p:nvPr/>
        </p:nvGrpSpPr>
        <p:grpSpPr>
          <a:xfrm>
            <a:off x="402095" y="460370"/>
            <a:ext cx="2369636" cy="453797"/>
            <a:chOff x="402095" y="486270"/>
            <a:chExt cx="2369636" cy="453797"/>
          </a:xfrm>
        </p:grpSpPr>
        <p:sp>
          <p:nvSpPr>
            <p:cNvPr id="5" name="4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7" name="46 CuadroTexto"/>
            <p:cNvSpPr txBox="1"/>
            <p:nvPr/>
          </p:nvSpPr>
          <p:spPr>
            <a:xfrm>
              <a:off x="1065276" y="48627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Sexo</a:t>
              </a:r>
              <a:endParaRPr lang="es-ES" sz="1600" b="1" dirty="0">
                <a:latin typeface="Arial Narrow" panose="020B0606020202030204" pitchFamily="34" charset="0"/>
              </a:endParaRPr>
            </a:p>
          </p:txBody>
        </p:sp>
      </p:grpSp>
      <p:sp>
        <p:nvSpPr>
          <p:cNvPr id="6" name="5 Rectángulo"/>
          <p:cNvSpPr/>
          <p:nvPr/>
        </p:nvSpPr>
        <p:spPr>
          <a:xfrm>
            <a:off x="420292" y="2089658"/>
            <a:ext cx="790601" cy="276999"/>
          </a:xfrm>
          <a:prstGeom prst="rect">
            <a:avLst/>
          </a:prstGeom>
        </p:spPr>
        <p:txBody>
          <a:bodyPr wrap="none">
            <a:spAutoFit/>
          </a:bodyPr>
          <a:lstStyle/>
          <a:p>
            <a:r>
              <a:rPr lang="es-ES" sz="1200" b="1" dirty="0" smtClean="0">
                <a:latin typeface="Arial Narrow" panose="020B0606020202030204" pitchFamily="34" charset="0"/>
              </a:rPr>
              <a:t>787 </a:t>
            </a:r>
            <a:r>
              <a:rPr lang="es-ES" sz="1200" b="1" dirty="0">
                <a:latin typeface="Arial Narrow" panose="020B0606020202030204" pitchFamily="34" charset="0"/>
              </a:rPr>
              <a:t>casos</a:t>
            </a:r>
          </a:p>
        </p:txBody>
      </p:sp>
      <p:sp>
        <p:nvSpPr>
          <p:cNvPr id="49" name="48 Rectángulo"/>
          <p:cNvSpPr/>
          <p:nvPr/>
        </p:nvSpPr>
        <p:spPr>
          <a:xfrm>
            <a:off x="1833698" y="2089247"/>
            <a:ext cx="790601" cy="276999"/>
          </a:xfrm>
          <a:prstGeom prst="rect">
            <a:avLst/>
          </a:prstGeom>
        </p:spPr>
        <p:txBody>
          <a:bodyPr wrap="none">
            <a:spAutoFit/>
          </a:bodyPr>
          <a:lstStyle/>
          <a:p>
            <a:r>
              <a:rPr lang="es-ES" sz="1200" b="1" dirty="0" smtClean="0">
                <a:latin typeface="Arial Narrow" panose="020B0606020202030204" pitchFamily="34" charset="0"/>
              </a:rPr>
              <a:t>495 </a:t>
            </a:r>
            <a:r>
              <a:rPr lang="es-ES" sz="1200" b="1" dirty="0">
                <a:latin typeface="Arial Narrow" panose="020B0606020202030204" pitchFamily="34" charset="0"/>
              </a:rPr>
              <a:t>casos</a:t>
            </a:r>
          </a:p>
        </p:txBody>
      </p:sp>
      <p:sp>
        <p:nvSpPr>
          <p:cNvPr id="50" name="49 Rectángulo"/>
          <p:cNvSpPr/>
          <p:nvPr/>
        </p:nvSpPr>
        <p:spPr>
          <a:xfrm>
            <a:off x="3201413" y="2099679"/>
            <a:ext cx="720069" cy="276999"/>
          </a:xfrm>
          <a:prstGeom prst="rect">
            <a:avLst/>
          </a:prstGeom>
        </p:spPr>
        <p:txBody>
          <a:bodyPr wrap="none">
            <a:spAutoFit/>
          </a:bodyPr>
          <a:lstStyle/>
          <a:p>
            <a:r>
              <a:rPr lang="es-ES" sz="1200" b="1" dirty="0" smtClean="0">
                <a:latin typeface="Arial Narrow" panose="020B0606020202030204" pitchFamily="34" charset="0"/>
              </a:rPr>
              <a:t>12 </a:t>
            </a:r>
            <a:r>
              <a:rPr lang="es-ES" sz="1200" b="1" dirty="0">
                <a:latin typeface="Arial Narrow" panose="020B0606020202030204" pitchFamily="34" charset="0"/>
              </a:rPr>
              <a:t>casos</a:t>
            </a:r>
          </a:p>
        </p:txBody>
      </p:sp>
      <p:sp>
        <p:nvSpPr>
          <p:cNvPr id="61" name="60 Rectángulo"/>
          <p:cNvSpPr/>
          <p:nvPr/>
        </p:nvSpPr>
        <p:spPr>
          <a:xfrm>
            <a:off x="4607097" y="2107821"/>
            <a:ext cx="649537" cy="276999"/>
          </a:xfrm>
          <a:prstGeom prst="rect">
            <a:avLst/>
          </a:prstGeom>
        </p:spPr>
        <p:txBody>
          <a:bodyPr wrap="none">
            <a:spAutoFit/>
          </a:bodyPr>
          <a:lstStyle/>
          <a:p>
            <a:r>
              <a:rPr lang="es-ES" sz="1200" b="1" dirty="0">
                <a:latin typeface="Arial Narrow" panose="020B0606020202030204" pitchFamily="34" charset="0"/>
              </a:rPr>
              <a:t>1</a:t>
            </a:r>
            <a:r>
              <a:rPr lang="es-ES" sz="1200" b="1" dirty="0" smtClean="0">
                <a:latin typeface="Arial Narrow" panose="020B0606020202030204" pitchFamily="34" charset="0"/>
              </a:rPr>
              <a:t> casos</a:t>
            </a:r>
            <a:endParaRPr lang="es-ES" sz="1200" b="1" dirty="0">
              <a:latin typeface="Arial Narrow" panose="020B0606020202030204" pitchFamily="34" charset="0"/>
            </a:endParaRPr>
          </a:p>
        </p:txBody>
      </p:sp>
      <p:pic>
        <p:nvPicPr>
          <p:cNvPr id="63"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910" t="12083" r="27482"/>
          <a:stretch/>
        </p:blipFill>
        <p:spPr bwMode="auto">
          <a:xfrm>
            <a:off x="3264060" y="844294"/>
            <a:ext cx="599090" cy="74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7770"/>
          <a:stretch/>
        </p:blipFill>
        <p:spPr bwMode="auto">
          <a:xfrm>
            <a:off x="4663615" y="795253"/>
            <a:ext cx="58111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2580" r="86146"/>
          <a:stretch/>
        </p:blipFill>
        <p:spPr bwMode="auto">
          <a:xfrm>
            <a:off x="477736" y="830744"/>
            <a:ext cx="658263" cy="7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70561" y="1409280"/>
            <a:ext cx="856325" cy="369332"/>
          </a:xfrm>
          <a:prstGeom prst="rect">
            <a:avLst/>
          </a:prstGeom>
        </p:spPr>
        <p:txBody>
          <a:bodyPr wrap="none">
            <a:spAutoFit/>
          </a:bodyPr>
          <a:lstStyle/>
          <a:p>
            <a:r>
              <a:rPr lang="es-ES" dirty="0"/>
              <a:t> </a:t>
            </a:r>
            <a:r>
              <a:rPr lang="es-ES" sz="1200" b="1" u="sng" dirty="0">
                <a:latin typeface="Arial Narrow" panose="020B0606020202030204" pitchFamily="34" charset="0"/>
              </a:rPr>
              <a:t>Masculino</a:t>
            </a:r>
          </a:p>
        </p:txBody>
      </p:sp>
      <p:sp>
        <p:nvSpPr>
          <p:cNvPr id="71" name="70 Rectángulo"/>
          <p:cNvSpPr/>
          <p:nvPr/>
        </p:nvSpPr>
        <p:spPr>
          <a:xfrm>
            <a:off x="1791306" y="1393514"/>
            <a:ext cx="856325"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grpSp>
        <p:nvGrpSpPr>
          <p:cNvPr id="8" name="7 Grupo"/>
          <p:cNvGrpSpPr/>
          <p:nvPr/>
        </p:nvGrpSpPr>
        <p:grpSpPr>
          <a:xfrm>
            <a:off x="3060727" y="458600"/>
            <a:ext cx="2369636" cy="436841"/>
            <a:chOff x="3060727" y="484500"/>
            <a:chExt cx="2369636" cy="436841"/>
          </a:xfrm>
        </p:grpSpPr>
        <p:sp>
          <p:nvSpPr>
            <p:cNvPr id="72" name="71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6" name="75 CuadroTexto"/>
            <p:cNvSpPr txBox="1"/>
            <p:nvPr/>
          </p:nvSpPr>
          <p:spPr>
            <a:xfrm>
              <a:off x="3600450" y="48450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Etnia</a:t>
              </a:r>
              <a:endParaRPr lang="es-ES" sz="1600" b="1" dirty="0">
                <a:latin typeface="Arial Narrow" panose="020B0606020202030204" pitchFamily="34" charset="0"/>
              </a:endParaRPr>
            </a:p>
          </p:txBody>
        </p:sp>
      </p:grpSp>
      <p:sp>
        <p:nvSpPr>
          <p:cNvPr id="77" name="76 Rectángulo"/>
          <p:cNvSpPr/>
          <p:nvPr/>
        </p:nvSpPr>
        <p:spPr>
          <a:xfrm>
            <a:off x="2960715" y="1461784"/>
            <a:ext cx="1205779"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0" name="9 Rectángulo"/>
          <p:cNvSpPr/>
          <p:nvPr/>
        </p:nvSpPr>
        <p:spPr>
          <a:xfrm>
            <a:off x="4560025" y="1509082"/>
            <a:ext cx="739305"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nvGrpSpPr>
          <p:cNvPr id="80" name="79 Grupo"/>
          <p:cNvGrpSpPr/>
          <p:nvPr/>
        </p:nvGrpSpPr>
        <p:grpSpPr>
          <a:xfrm>
            <a:off x="432098" y="2303427"/>
            <a:ext cx="2369637" cy="436841"/>
            <a:chOff x="3060726" y="484500"/>
            <a:chExt cx="2369637" cy="436841"/>
          </a:xfrm>
        </p:grpSpPr>
        <p:sp>
          <p:nvSpPr>
            <p:cNvPr id="84" name="8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6" name="85 CuadroTexto"/>
            <p:cNvSpPr txBox="1"/>
            <p:nvPr/>
          </p:nvSpPr>
          <p:spPr>
            <a:xfrm>
              <a:off x="3060726" y="484500"/>
              <a:ext cx="2320232" cy="338554"/>
            </a:xfrm>
            <a:prstGeom prst="rect">
              <a:avLst/>
            </a:prstGeom>
            <a:noFill/>
          </p:spPr>
          <p:txBody>
            <a:bodyPr wrap="square" rtlCol="0">
              <a:spAutoFit/>
            </a:bodyPr>
            <a:lstStyle/>
            <a:p>
              <a:pPr algn="ctr"/>
              <a:r>
                <a:rPr lang="es-ES" sz="1600" b="1" dirty="0" smtClean="0">
                  <a:latin typeface="Arial Narrow" panose="020B0606020202030204" pitchFamily="34" charset="0"/>
                </a:rPr>
                <a:t>Poblaciones especiales</a:t>
              </a:r>
              <a:endParaRPr lang="es-ES" sz="1600" b="1" dirty="0">
                <a:latin typeface="Arial Narrow" panose="020B0606020202030204" pitchFamily="34" charset="0"/>
              </a:endParaRPr>
            </a:p>
          </p:txBody>
        </p:sp>
      </p:grpSp>
      <p:graphicFrame>
        <p:nvGraphicFramePr>
          <p:cNvPr id="88" name="Gráfico 87"/>
          <p:cNvGraphicFramePr>
            <a:graphicFrameLocks/>
          </p:cNvGraphicFramePr>
          <p:nvPr>
            <p:extLst>
              <p:ext uri="{D42A27DB-BD31-4B8C-83A1-F6EECF244321}">
                <p14:modId xmlns:p14="http://schemas.microsoft.com/office/powerpoint/2010/main" val="2369153383"/>
              </p:ext>
            </p:extLst>
          </p:nvPr>
        </p:nvGraphicFramePr>
        <p:xfrm>
          <a:off x="-20134" y="5897672"/>
          <a:ext cx="3602582" cy="26823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9" name="Gráfico 88"/>
          <p:cNvGraphicFramePr>
            <a:graphicFrameLocks/>
          </p:cNvGraphicFramePr>
          <p:nvPr>
            <p:extLst>
              <p:ext uri="{D42A27DB-BD31-4B8C-83A1-F6EECF244321}">
                <p14:modId xmlns:p14="http://schemas.microsoft.com/office/powerpoint/2010/main" val="2988294816"/>
              </p:ext>
            </p:extLst>
          </p:nvPr>
        </p:nvGraphicFramePr>
        <p:xfrm>
          <a:off x="3582448" y="5939478"/>
          <a:ext cx="3614716" cy="264051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54839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50 Rectángulo"/>
          <p:cNvSpPr/>
          <p:nvPr/>
        </p:nvSpPr>
        <p:spPr>
          <a:xfrm>
            <a:off x="0" y="1808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2" name="51 Grupo"/>
          <p:cNvGrpSpPr/>
          <p:nvPr/>
        </p:nvGrpSpPr>
        <p:grpSpPr>
          <a:xfrm>
            <a:off x="277404" y="131608"/>
            <a:ext cx="3446504" cy="276999"/>
            <a:chOff x="2448322" y="74775"/>
            <a:chExt cx="3446504" cy="276999"/>
          </a:xfrm>
        </p:grpSpPr>
        <p:sp>
          <p:nvSpPr>
            <p:cNvPr id="53" name="5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4" name="53 Conector recto"/>
            <p:cNvCxnSpPr>
              <a:stCxn id="5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Análisis de </a:t>
              </a:r>
              <a:r>
                <a:rPr lang="es-ES" sz="1200" b="1" dirty="0">
                  <a:latin typeface="Arial Narrow" panose="020B0606020202030204" pitchFamily="34" charset="0"/>
                </a:rPr>
                <a:t>r</a:t>
              </a:r>
              <a:r>
                <a:rPr lang="es-ES" sz="1200" b="1" dirty="0" smtClean="0">
                  <a:latin typeface="Arial Narrow" panose="020B0606020202030204" pitchFamily="34" charset="0"/>
                </a:rPr>
                <a:t>esistencia</a:t>
              </a:r>
              <a:endParaRPr lang="es-ES" sz="1200" b="1" dirty="0">
                <a:latin typeface="Arial Narrow" panose="020B0606020202030204" pitchFamily="34" charset="0"/>
              </a:endParaRPr>
            </a:p>
          </p:txBody>
        </p:sp>
      </p:grpSp>
      <p:grpSp>
        <p:nvGrpSpPr>
          <p:cNvPr id="58" name="57 Grupo"/>
          <p:cNvGrpSpPr/>
          <p:nvPr/>
        </p:nvGrpSpPr>
        <p:grpSpPr>
          <a:xfrm>
            <a:off x="627150" y="645427"/>
            <a:ext cx="1698105" cy="1972170"/>
            <a:chOff x="5222211" y="5004048"/>
            <a:chExt cx="1698105" cy="1972170"/>
          </a:xfrm>
        </p:grpSpPr>
        <p:pic>
          <p:nvPicPr>
            <p:cNvPr id="59"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667" b="100000" l="10000" r="90000"/>
                      </a14:imgEffect>
                    </a14:imgLayer>
                  </a14:imgProps>
                </a:ext>
                <a:ext uri="{28A0092B-C50C-407E-A947-70E740481C1C}">
                  <a14:useLocalDpi xmlns:a14="http://schemas.microsoft.com/office/drawing/2010/main" val="0"/>
                </a:ext>
              </a:extLst>
            </a:blip>
            <a:srcRect/>
            <a:stretch>
              <a:fillRect/>
            </a:stretch>
          </p:blipFill>
          <p:spPr bwMode="auto">
            <a:xfrm>
              <a:off x="5222211" y="5004048"/>
              <a:ext cx="1698105" cy="110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CuadroTexto"/>
            <p:cNvSpPr txBox="1"/>
            <p:nvPr/>
          </p:nvSpPr>
          <p:spPr>
            <a:xfrm>
              <a:off x="5437921" y="6063050"/>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Resistencia</a:t>
              </a:r>
            </a:p>
          </p:txBody>
        </p:sp>
        <p:sp>
          <p:nvSpPr>
            <p:cNvPr id="61" name="60 Rectángulo redondeado"/>
            <p:cNvSpPr/>
            <p:nvPr/>
          </p:nvSpPr>
          <p:spPr>
            <a:xfrm>
              <a:off x="5701229" y="6368312"/>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2,57%</a:t>
              </a:r>
              <a:endParaRPr lang="es-ES" sz="1600" b="1" dirty="0">
                <a:solidFill>
                  <a:schemeClr val="tx1"/>
                </a:solidFill>
                <a:latin typeface="Arial Narrow" panose="020B0606020202030204" pitchFamily="34" charset="0"/>
              </a:endParaRPr>
            </a:p>
          </p:txBody>
        </p:sp>
        <p:sp>
          <p:nvSpPr>
            <p:cNvPr id="62" name="61 CuadroTexto"/>
            <p:cNvSpPr txBox="1"/>
            <p:nvPr/>
          </p:nvSpPr>
          <p:spPr>
            <a:xfrm>
              <a:off x="5485630" y="6699219"/>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33 casos</a:t>
              </a:r>
              <a:endParaRPr lang="es-ES" sz="1200" b="1" dirty="0">
                <a:latin typeface="Arial Narrow" panose="020B0606020202030204" pitchFamily="34" charset="0"/>
              </a:endParaRPr>
            </a:p>
          </p:txBody>
        </p:sp>
      </p:grpSp>
      <p:cxnSp>
        <p:nvCxnSpPr>
          <p:cNvPr id="63" name="62 Conector angular"/>
          <p:cNvCxnSpPr>
            <a:stCxn id="61" idx="3"/>
          </p:cNvCxnSpPr>
          <p:nvPr/>
        </p:nvCxnSpPr>
        <p:spPr>
          <a:xfrm>
            <a:off x="1846236" y="2189711"/>
            <a:ext cx="273940" cy="1580014"/>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angular"/>
          <p:cNvCxnSpPr>
            <a:stCxn id="61" idx="1"/>
            <a:endCxn id="65" idx="0"/>
          </p:cNvCxnSpPr>
          <p:nvPr/>
        </p:nvCxnSpPr>
        <p:spPr>
          <a:xfrm rot="10800000" flipV="1">
            <a:off x="901052" y="2189710"/>
            <a:ext cx="205116" cy="777739"/>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5" name="64 Rectángulo redondeado"/>
          <p:cNvSpPr/>
          <p:nvPr/>
        </p:nvSpPr>
        <p:spPr>
          <a:xfrm>
            <a:off x="142691" y="2967450"/>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Casos Nuevos </a:t>
            </a:r>
          </a:p>
          <a:p>
            <a:pPr algn="ctr"/>
            <a:r>
              <a:rPr lang="es-ES" sz="1400" b="1" dirty="0" smtClean="0">
                <a:solidFill>
                  <a:schemeClr val="tx1"/>
                </a:solidFill>
                <a:latin typeface="Arial Narrow" panose="020B0606020202030204" pitchFamily="34" charset="0"/>
              </a:rPr>
              <a:t>22 Casos </a:t>
            </a:r>
            <a:endParaRPr lang="es-ES" sz="1400" b="1" dirty="0">
              <a:solidFill>
                <a:schemeClr val="tx1"/>
              </a:solidFill>
              <a:latin typeface="Arial Narrow" panose="020B0606020202030204" pitchFamily="34" charset="0"/>
            </a:endParaRPr>
          </a:p>
        </p:txBody>
      </p:sp>
      <p:sp>
        <p:nvSpPr>
          <p:cNvPr id="66" name="65 Rectángulo redondeado"/>
          <p:cNvSpPr/>
          <p:nvPr/>
        </p:nvSpPr>
        <p:spPr>
          <a:xfrm>
            <a:off x="1003609" y="3769725"/>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latin typeface="Arial Narrow" panose="020B0606020202030204" pitchFamily="34" charset="0"/>
              </a:rPr>
              <a:t>Previamente tratados</a:t>
            </a:r>
          </a:p>
          <a:p>
            <a:pPr algn="ctr"/>
            <a:r>
              <a:rPr lang="es-ES" sz="1400" b="1" dirty="0" smtClean="0">
                <a:solidFill>
                  <a:schemeClr val="tx1"/>
                </a:solidFill>
                <a:latin typeface="Arial Narrow" panose="020B0606020202030204" pitchFamily="34" charset="0"/>
              </a:rPr>
              <a:t>11 Casos </a:t>
            </a:r>
            <a:endParaRPr lang="es-ES" sz="1400" b="1" dirty="0">
              <a:solidFill>
                <a:schemeClr val="tx1"/>
              </a:solidFill>
              <a:latin typeface="Arial Narrow" panose="020B0606020202030204" pitchFamily="34" charset="0"/>
            </a:endParaRPr>
          </a:p>
        </p:txBody>
      </p:sp>
      <p:sp>
        <p:nvSpPr>
          <p:cNvPr id="68" name="67 CuadroTexto"/>
          <p:cNvSpPr txBox="1"/>
          <p:nvPr/>
        </p:nvSpPr>
        <p:spPr>
          <a:xfrm>
            <a:off x="6284910" y="131608"/>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5</a:t>
            </a:r>
            <a:endParaRPr lang="es-ES" sz="1050" b="1" dirty="0">
              <a:latin typeface="Arial Narrow" panose="020B0606020202030204" pitchFamily="34" charset="0"/>
            </a:endParaRPr>
          </a:p>
        </p:txBody>
      </p:sp>
      <p:sp>
        <p:nvSpPr>
          <p:cNvPr id="69" name="68 Rectángulo"/>
          <p:cNvSpPr/>
          <p:nvPr/>
        </p:nvSpPr>
        <p:spPr>
          <a:xfrm>
            <a:off x="0" y="48781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nvGrpSpPr>
          <p:cNvPr id="70" name="69 Grupo"/>
          <p:cNvGrpSpPr/>
          <p:nvPr/>
        </p:nvGrpSpPr>
        <p:grpSpPr>
          <a:xfrm>
            <a:off x="277404" y="4991640"/>
            <a:ext cx="3446504" cy="276999"/>
            <a:chOff x="2448322" y="74775"/>
            <a:chExt cx="3446504" cy="276999"/>
          </a:xfrm>
        </p:grpSpPr>
        <p:sp>
          <p:nvSpPr>
            <p:cNvPr id="71" name="7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2" name="71 Conector recto"/>
            <p:cNvCxnSpPr>
              <a:stCxn id="7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74" name="73 CuadroTexto"/>
          <p:cNvSpPr txBox="1"/>
          <p:nvPr/>
        </p:nvSpPr>
        <p:spPr>
          <a:xfrm>
            <a:off x="142691" y="5508104"/>
            <a:ext cx="6914143" cy="307777"/>
          </a:xfrm>
          <a:prstGeom prst="rect">
            <a:avLst/>
          </a:prstGeom>
          <a:noFill/>
        </p:spPr>
        <p:txBody>
          <a:bodyPr wrap="square" rtlCol="0">
            <a:spAutoFit/>
          </a:bodyPr>
          <a:lstStyle/>
          <a:p>
            <a:pPr algn="just"/>
            <a:r>
              <a:rPr lang="es-CO" sz="1400" dirty="0" smtClean="0">
                <a:solidFill>
                  <a:srgbClr val="FF0000"/>
                </a:solidFill>
                <a:latin typeface="Arial Narrow" panose="020B0606020202030204" pitchFamily="34" charset="0"/>
              </a:rPr>
              <a:t>Consideraciones por parte de Fernando Montes</a:t>
            </a:r>
            <a:endParaRPr lang="es-CO" sz="1400" dirty="0">
              <a:solidFill>
                <a:srgbClr val="FF0000"/>
              </a:solidFill>
              <a:latin typeface="Arial Narrow" panose="020B0606020202030204" pitchFamily="34" charset="0"/>
            </a:endParaRPr>
          </a:p>
        </p:txBody>
      </p:sp>
      <p:sp>
        <p:nvSpPr>
          <p:cNvPr id="75" name="74 Rectángulo"/>
          <p:cNvSpPr/>
          <p:nvPr/>
        </p:nvSpPr>
        <p:spPr>
          <a:xfrm>
            <a:off x="2356100" y="1367755"/>
            <a:ext cx="4700733" cy="415498"/>
          </a:xfrm>
          <a:prstGeom prst="rect">
            <a:avLst/>
          </a:prstGeom>
        </p:spPr>
        <p:txBody>
          <a:bodyPr wrap="square">
            <a:spAutoFit/>
          </a:bodyPr>
          <a:lstStyle/>
          <a:p>
            <a:r>
              <a:rPr lang="es-CO" sz="1050" dirty="0" smtClean="0">
                <a:latin typeface="Arial Narrow" panose="020B0606020202030204" pitchFamily="34" charset="0"/>
              </a:rPr>
              <a:t>Tabla . Clasificación según </a:t>
            </a:r>
            <a:r>
              <a:rPr lang="es-CO" sz="1050" dirty="0">
                <a:latin typeface="Arial Narrow" panose="020B0606020202030204" pitchFamily="34" charset="0"/>
              </a:rPr>
              <a:t>tipo </a:t>
            </a:r>
            <a:r>
              <a:rPr lang="es-CO" sz="1050" dirty="0" smtClean="0">
                <a:latin typeface="Arial Narrow" panose="020B0606020202030204" pitchFamily="34" charset="0"/>
              </a:rPr>
              <a:t>de Resistencia y antecedente de tratamiento previo de la tuberculosis. Período epidemiológico 10. </a:t>
            </a:r>
            <a:r>
              <a:rPr lang="es-CO" sz="1050" dirty="0">
                <a:latin typeface="Arial Narrow" panose="020B0606020202030204" pitchFamily="34" charset="0"/>
              </a:rPr>
              <a:t>Medellín </a:t>
            </a:r>
            <a:r>
              <a:rPr lang="es-CO" sz="1050" dirty="0" smtClean="0">
                <a:latin typeface="Arial Narrow" panose="020B0606020202030204" pitchFamily="34" charset="0"/>
              </a:rPr>
              <a:t>2020</a:t>
            </a:r>
            <a:endParaRPr lang="es-ES" sz="1050" dirty="0">
              <a:latin typeface="Arial Narrow" panose="020B0606020202030204" pitchFamily="34" charset="0"/>
            </a:endParaRPr>
          </a:p>
        </p:txBody>
      </p:sp>
      <p:pic>
        <p:nvPicPr>
          <p:cNvPr id="2" name="Imagen 1"/>
          <p:cNvPicPr>
            <a:picLocks noChangeAspect="1"/>
          </p:cNvPicPr>
          <p:nvPr/>
        </p:nvPicPr>
        <p:blipFill>
          <a:blip r:embed="rId4"/>
          <a:stretch>
            <a:fillRect/>
          </a:stretch>
        </p:blipFill>
        <p:spPr>
          <a:xfrm>
            <a:off x="2460541" y="1877761"/>
            <a:ext cx="4596292" cy="1891963"/>
          </a:xfrm>
          <a:prstGeom prst="rect">
            <a:avLst/>
          </a:prstGeom>
        </p:spPr>
      </p:pic>
    </p:spTree>
    <p:extLst>
      <p:ext uri="{BB962C8B-B14F-4D97-AF65-F5344CB8AC3E}">
        <p14:creationId xmlns:p14="http://schemas.microsoft.com/office/powerpoint/2010/main" val="4207393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2167727"/>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Canal endémico de tosferina. Medellín, a Periodo epidemiológico 11 acumulado  de 2020. </a:t>
            </a:r>
            <a:endParaRPr lang="es-ES" sz="1100"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15</a:t>
              </a:r>
              <a:endParaRPr lang="es-ES" sz="2000" b="1" dirty="0">
                <a:latin typeface="Arial Narrow" panose="020B0606020202030204" pitchFamily="34" charset="0"/>
              </a:endParaRPr>
            </a:p>
          </p:txBody>
        </p:sp>
      </p:grpSp>
      <p:sp>
        <p:nvSpPr>
          <p:cNvPr id="9" name="8 CuadroTexto"/>
          <p:cNvSpPr txBox="1"/>
          <p:nvPr/>
        </p:nvSpPr>
        <p:spPr>
          <a:xfrm>
            <a:off x="421420" y="4692488"/>
            <a:ext cx="1759312" cy="830997"/>
          </a:xfrm>
          <a:prstGeom prst="rect">
            <a:avLst/>
          </a:prstGeom>
          <a:noFill/>
        </p:spPr>
        <p:txBody>
          <a:bodyPr wrap="square" rtlCol="0">
            <a:spAutoFit/>
          </a:bodyPr>
          <a:lstStyle/>
          <a:p>
            <a:pPr algn="r"/>
            <a:r>
              <a:rPr lang="es-ES" sz="1200" b="1" dirty="0" smtClean="0">
                <a:latin typeface="Arial Narrow" panose="020B0606020202030204" pitchFamily="34" charset="0"/>
              </a:rPr>
              <a:t>Variación porcentual de </a:t>
            </a:r>
          </a:p>
          <a:p>
            <a:pPr algn="r"/>
            <a:r>
              <a:rPr lang="es-ES" sz="1200" b="1" dirty="0" smtClean="0">
                <a:latin typeface="Arial Narrow" panose="020B0606020202030204" pitchFamily="34" charset="0"/>
              </a:rPr>
              <a:t>66% menos respecto al mismo periodo del año anterior</a:t>
            </a:r>
            <a:endParaRPr lang="es-ES" sz="1200" b="1" dirty="0">
              <a:latin typeface="Arial Narrow" panose="020B0606020202030204" pitchFamily="34" charset="0"/>
            </a:endParaRPr>
          </a:p>
        </p:txBody>
      </p:sp>
      <p:sp>
        <p:nvSpPr>
          <p:cNvPr id="10" name="9 Flecha arriba"/>
          <p:cNvSpPr/>
          <p:nvPr/>
        </p:nvSpPr>
        <p:spPr>
          <a:xfrm flipH="1" flipV="1">
            <a:off x="195500" y="4806632"/>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4" y="4890908"/>
            <a:ext cx="4904168"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Comportamiento de la tosferina. Medellín, a Periodo epidemiológico 11 de 2020, acumulado  de 2020. </a:t>
            </a:r>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6" name="15 CuadroTexto"/>
          <p:cNvSpPr txBox="1"/>
          <p:nvPr/>
        </p:nvSpPr>
        <p:spPr>
          <a:xfrm>
            <a:off x="4906535" y="6588224"/>
            <a:ext cx="2331345" cy="261610"/>
          </a:xfrm>
          <a:prstGeom prst="rect">
            <a:avLst/>
          </a:prstGeom>
          <a:noFill/>
        </p:spPr>
        <p:txBody>
          <a:bodyPr wrap="square" rtlCol="0">
            <a:spAutoFit/>
          </a:bodyPr>
          <a:lstStyle/>
          <a:p>
            <a:pPr algn="ctr"/>
            <a:r>
              <a:rPr lang="es-ES" sz="1100" b="1" dirty="0" smtClean="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66220" y="7596336"/>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88432" y="6883205"/>
            <a:ext cx="724878"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0%</a:t>
            </a:r>
          </a:p>
          <a:p>
            <a:pPr algn="ctr"/>
            <a:r>
              <a:rPr lang="es-ES" sz="1400" b="1" dirty="0" smtClean="0">
                <a:latin typeface="Arial Narrow" panose="020B0606020202030204" pitchFamily="34" charset="0"/>
              </a:rPr>
              <a:t>0 casos</a:t>
            </a:r>
            <a:endParaRPr lang="es-ES" sz="1400" b="1" dirty="0">
              <a:latin typeface="Arial Narrow" panose="020B0606020202030204" pitchFamily="34" charset="0"/>
            </a:endParaRP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smtClean="0">
                <a:latin typeface="Arial Narrow" panose="020B0606020202030204" pitchFamily="34" charset="0"/>
              </a:rPr>
              <a:t>Fuente: SIVIGILA. Secretaria de Salud de Medellín.</a:t>
            </a:r>
          </a:p>
          <a:p>
            <a:pPr algn="just"/>
            <a:r>
              <a:rPr lang="es-ES" sz="1000" dirty="0" smtClean="0">
                <a:latin typeface="Arial Narrow" panose="020B0606020202030204" pitchFamily="34" charset="0"/>
              </a:rPr>
              <a:t>Figura. Comportamiento </a:t>
            </a:r>
            <a:r>
              <a:rPr lang="es-ES" sz="1000" dirty="0">
                <a:latin typeface="Arial Narrow" panose="020B0606020202030204" pitchFamily="34" charset="0"/>
              </a:rPr>
              <a:t>inusual de la </a:t>
            </a:r>
            <a:r>
              <a:rPr lang="es-ES" sz="1000" dirty="0" smtClean="0">
                <a:latin typeface="Arial Narrow" panose="020B0606020202030204" pitchFamily="34" charset="0"/>
              </a:rPr>
              <a:t>tosferina. </a:t>
            </a:r>
            <a:r>
              <a:rPr lang="es-ES" sz="1000" dirty="0">
                <a:latin typeface="Arial Narrow" panose="020B0606020202030204" pitchFamily="34" charset="0"/>
              </a:rPr>
              <a:t>Medellín, </a:t>
            </a:r>
            <a:r>
              <a:rPr lang="es-ES" sz="1000" dirty="0" smtClean="0">
                <a:latin typeface="Arial Narrow" panose="020B0606020202030204" pitchFamily="34" charset="0"/>
              </a:rPr>
              <a:t>a Periodo epidemiológico 11  acumulado  de 2020. </a:t>
            </a:r>
            <a:endParaRPr lang="es-ES" sz="1000" dirty="0">
              <a:latin typeface="Arial Narrow" panose="020B0606020202030204" pitchFamily="34" charset="0"/>
            </a:endParaRP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0% </a:t>
            </a:r>
            <a:r>
              <a:rPr lang="es-ES" sz="1400" b="1" dirty="0" smtClean="0">
                <a:latin typeface="Arial Narrow" panose="020B0606020202030204" pitchFamily="34" charset="0"/>
              </a:rPr>
              <a:t>Mortalidad</a:t>
            </a:r>
            <a:endParaRPr lang="es-ES" sz="1400" b="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6</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smtClean="0">
                <a:solidFill>
                  <a:srgbClr val="C00000"/>
                </a:solidFill>
                <a:latin typeface="Arial Narrow" panose="020B0606020202030204" pitchFamily="34" charset="0"/>
                <a:ea typeface="+mn-ea"/>
                <a:cs typeface="+mn-cs"/>
              </a:rPr>
              <a:t>Tosferina</a:t>
            </a:r>
            <a:endParaRPr lang="es-ES" sz="2800" b="1" dirty="0">
              <a:solidFill>
                <a:srgbClr val="C00000"/>
              </a:solidFill>
              <a:latin typeface="Arial Narrow" panose="020B0606020202030204" pitchFamily="34" charset="0"/>
              <a:ea typeface="+mn-ea"/>
              <a:cs typeface="+mn-cs"/>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5484" y="266420"/>
            <a:ext cx="4837628" cy="207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9116" y="2463074"/>
            <a:ext cx="4672789" cy="26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6" y="5910465"/>
            <a:ext cx="5078951" cy="249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590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31" y="776"/>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 name="2 Grupo"/>
          <p:cNvGrpSpPr/>
          <p:nvPr/>
        </p:nvGrpSpPr>
        <p:grpSpPr>
          <a:xfrm>
            <a:off x="285635" y="51240"/>
            <a:ext cx="3446504" cy="276999"/>
            <a:chOff x="2448322" y="74775"/>
            <a:chExt cx="3446504" cy="276999"/>
          </a:xfrm>
        </p:grpSpPr>
        <p:sp>
          <p:nvSpPr>
            <p:cNvPr id="4" name="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 name="4 Conector recto"/>
            <p:cNvCxnSpPr>
              <a:stCxn id="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Variables de interés</a:t>
              </a:r>
              <a:endParaRPr lang="es-ES" sz="1200" b="1" dirty="0">
                <a:latin typeface="Arial Narrow" panose="020B0606020202030204" pitchFamily="34" charset="0"/>
              </a:endParaRPr>
            </a:p>
          </p:txBody>
        </p:sp>
      </p:grpSp>
      <p:grpSp>
        <p:nvGrpSpPr>
          <p:cNvPr id="11" name="10 Grupo"/>
          <p:cNvGrpSpPr/>
          <p:nvPr/>
        </p:nvGrpSpPr>
        <p:grpSpPr>
          <a:xfrm>
            <a:off x="-114154" y="1672452"/>
            <a:ext cx="1252369" cy="955332"/>
            <a:chOff x="-36884" y="7072716"/>
            <a:chExt cx="1252369" cy="955332"/>
          </a:xfrm>
        </p:grpSpPr>
        <p:sp>
          <p:nvSpPr>
            <p:cNvPr id="12" name="11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Masculino</a:t>
              </a:r>
              <a:endParaRPr lang="es-ES" sz="1200" b="1" u="sng" dirty="0">
                <a:latin typeface="Arial Narrow" panose="020B0606020202030204" pitchFamily="34" charset="0"/>
              </a:endParaRPr>
            </a:p>
          </p:txBody>
        </p:sp>
        <p:sp>
          <p:nvSpPr>
            <p:cNvPr id="13" name="12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60%</a:t>
              </a:r>
              <a:endParaRPr lang="es-ES" sz="1600" b="1" dirty="0">
                <a:solidFill>
                  <a:schemeClr val="tx1"/>
                </a:solidFill>
                <a:latin typeface="Arial Narrow" panose="020B0606020202030204" pitchFamily="34" charset="0"/>
              </a:endParaRPr>
            </a:p>
          </p:txBody>
        </p:sp>
        <p:sp>
          <p:nvSpPr>
            <p:cNvPr id="14" name="13 CuadroTexto"/>
            <p:cNvSpPr txBox="1"/>
            <p:nvPr/>
          </p:nvSpPr>
          <p:spPr>
            <a:xfrm>
              <a:off x="-36884" y="7751049"/>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9 Casos</a:t>
              </a:r>
              <a:endParaRPr lang="es-ES" sz="1200" b="1" dirty="0">
                <a:latin typeface="Arial Narrow" panose="020B0606020202030204" pitchFamily="34" charset="0"/>
              </a:endParaRPr>
            </a:p>
          </p:txBody>
        </p:sp>
      </p:grpSp>
      <p:pic>
        <p:nvPicPr>
          <p:cNvPr id="1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r="83073"/>
          <a:stretch/>
        </p:blipFill>
        <p:spPr bwMode="auto">
          <a:xfrm>
            <a:off x="102936" y="899592"/>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8990" t="-1382" r="53581" b="1382"/>
          <a:stretch/>
        </p:blipFill>
        <p:spPr bwMode="auto">
          <a:xfrm>
            <a:off x="936672" y="900304"/>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16 Grupo"/>
          <p:cNvGrpSpPr/>
          <p:nvPr/>
        </p:nvGrpSpPr>
        <p:grpSpPr>
          <a:xfrm>
            <a:off x="751194" y="1672452"/>
            <a:ext cx="1229607" cy="955332"/>
            <a:chOff x="-14122" y="7072716"/>
            <a:chExt cx="1229607" cy="955332"/>
          </a:xfrm>
        </p:grpSpPr>
        <p:sp>
          <p:nvSpPr>
            <p:cNvPr id="18" name="17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Femenino</a:t>
              </a:r>
              <a:endParaRPr lang="es-ES" sz="1200" b="1" u="sng" dirty="0">
                <a:latin typeface="Arial Narrow" panose="020B0606020202030204" pitchFamily="34" charset="0"/>
              </a:endParaRPr>
            </a:p>
          </p:txBody>
        </p:sp>
        <p:sp>
          <p:nvSpPr>
            <p:cNvPr id="19" name="18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40%</a:t>
              </a:r>
              <a:endParaRPr lang="es-ES" sz="1600" b="1" dirty="0">
                <a:solidFill>
                  <a:schemeClr val="tx1"/>
                </a:solidFill>
                <a:latin typeface="Arial Narrow" panose="020B0606020202030204" pitchFamily="34" charset="0"/>
              </a:endParaRPr>
            </a:p>
          </p:txBody>
        </p:sp>
        <p:sp>
          <p:nvSpPr>
            <p:cNvPr id="20" name="19 CuadroTexto"/>
            <p:cNvSpPr txBox="1"/>
            <p:nvPr/>
          </p:nvSpPr>
          <p:spPr>
            <a:xfrm>
              <a:off x="-14122" y="7751049"/>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6 Casos</a:t>
              </a:r>
              <a:endParaRPr lang="es-ES" sz="1200" b="1" dirty="0">
                <a:latin typeface="Arial Narrow" panose="020B0606020202030204" pitchFamily="34" charset="0"/>
              </a:endParaRPr>
            </a:p>
          </p:txBody>
        </p:sp>
      </p:grpSp>
      <p:pic>
        <p:nvPicPr>
          <p:cNvPr id="2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8080" r="24686"/>
          <a:stretch/>
        </p:blipFill>
        <p:spPr bwMode="auto">
          <a:xfrm>
            <a:off x="2864657" y="903360"/>
            <a:ext cx="784559" cy="81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17"/>
          <a:stretch/>
        </p:blipFill>
        <p:spPr bwMode="auto">
          <a:xfrm>
            <a:off x="2130927" y="971600"/>
            <a:ext cx="578262" cy="77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22 Grupo"/>
          <p:cNvGrpSpPr/>
          <p:nvPr/>
        </p:nvGrpSpPr>
        <p:grpSpPr>
          <a:xfrm>
            <a:off x="2636113" y="1645995"/>
            <a:ext cx="1252369" cy="981789"/>
            <a:chOff x="-36884" y="7072716"/>
            <a:chExt cx="1252369" cy="981789"/>
          </a:xfrm>
        </p:grpSpPr>
        <p:sp>
          <p:nvSpPr>
            <p:cNvPr id="24" name="23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Afrocolombiano</a:t>
              </a:r>
              <a:endParaRPr lang="es-ES" sz="1200" b="1" u="sng" dirty="0">
                <a:latin typeface="Arial Narrow" panose="020B0606020202030204" pitchFamily="34" charset="0"/>
              </a:endParaRPr>
            </a:p>
          </p:txBody>
        </p:sp>
        <p:sp>
          <p:nvSpPr>
            <p:cNvPr id="25" name="24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r>
                <a:rPr lang="es-ES" sz="1600" b="1" dirty="0" smtClean="0">
                  <a:solidFill>
                    <a:schemeClr val="tx1"/>
                  </a:solidFill>
                  <a:latin typeface="Arial Narrow" panose="020B0606020202030204" pitchFamily="34" charset="0"/>
                </a:rPr>
                <a:t>%</a:t>
              </a:r>
              <a:endParaRPr lang="es-ES" sz="1600" b="1" dirty="0">
                <a:solidFill>
                  <a:schemeClr val="tx1"/>
                </a:solidFill>
                <a:latin typeface="Arial Narrow" panose="020B0606020202030204" pitchFamily="34" charset="0"/>
              </a:endParaRPr>
            </a:p>
          </p:txBody>
        </p:sp>
        <p:sp>
          <p:nvSpPr>
            <p:cNvPr id="26" name="25 CuadroTexto"/>
            <p:cNvSpPr txBox="1"/>
            <p:nvPr/>
          </p:nvSpPr>
          <p:spPr>
            <a:xfrm>
              <a:off x="-36884" y="7777506"/>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0 Casos</a:t>
              </a:r>
              <a:endParaRPr lang="es-ES" sz="1200" b="1" dirty="0">
                <a:latin typeface="Arial Narrow" panose="020B0606020202030204" pitchFamily="34" charset="0"/>
              </a:endParaRPr>
            </a:p>
          </p:txBody>
        </p:sp>
      </p:grpSp>
      <p:grpSp>
        <p:nvGrpSpPr>
          <p:cNvPr id="27" name="26 Grupo"/>
          <p:cNvGrpSpPr/>
          <p:nvPr/>
        </p:nvGrpSpPr>
        <p:grpSpPr>
          <a:xfrm>
            <a:off x="1806835" y="1669035"/>
            <a:ext cx="1252369" cy="958749"/>
            <a:chOff x="-36884" y="7072716"/>
            <a:chExt cx="1252369" cy="958749"/>
          </a:xfrm>
        </p:grpSpPr>
        <p:sp>
          <p:nvSpPr>
            <p:cNvPr id="28" name="27 CuadroTexto"/>
            <p:cNvSpPr txBox="1"/>
            <p:nvPr/>
          </p:nvSpPr>
          <p:spPr>
            <a:xfrm>
              <a:off x="-14122" y="707271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Indígena</a:t>
              </a:r>
              <a:endParaRPr lang="es-ES" sz="1200" b="1" u="sng" dirty="0">
                <a:latin typeface="Arial Narrow" panose="020B0606020202030204" pitchFamily="34" charset="0"/>
              </a:endParaRPr>
            </a:p>
          </p:txBody>
        </p:sp>
        <p:sp>
          <p:nvSpPr>
            <p:cNvPr id="29" name="28 Rectángulo redondeado"/>
            <p:cNvSpPr/>
            <p:nvPr/>
          </p:nvSpPr>
          <p:spPr>
            <a:xfrm>
              <a:off x="209546" y="736332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r>
                <a:rPr lang="es-ES" sz="1600" b="1" dirty="0" smtClean="0">
                  <a:solidFill>
                    <a:schemeClr val="tx1"/>
                  </a:solidFill>
                  <a:latin typeface="Arial Narrow" panose="020B0606020202030204" pitchFamily="34" charset="0"/>
                </a:rPr>
                <a:t>%</a:t>
              </a:r>
              <a:endParaRPr lang="es-ES" sz="1600" b="1" dirty="0">
                <a:solidFill>
                  <a:schemeClr val="tx1"/>
                </a:solidFill>
                <a:latin typeface="Arial Narrow" panose="020B0606020202030204" pitchFamily="34" charset="0"/>
              </a:endParaRPr>
            </a:p>
          </p:txBody>
        </p:sp>
        <p:sp>
          <p:nvSpPr>
            <p:cNvPr id="30" name="29 CuadroTexto"/>
            <p:cNvSpPr txBox="1"/>
            <p:nvPr/>
          </p:nvSpPr>
          <p:spPr>
            <a:xfrm>
              <a:off x="-36884" y="7754466"/>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0 Casos</a:t>
              </a:r>
              <a:endParaRPr lang="es-ES" sz="1200" b="1" dirty="0">
                <a:latin typeface="Arial Narrow" panose="020B0606020202030204" pitchFamily="34" charset="0"/>
              </a:endParaRPr>
            </a:p>
          </p:txBody>
        </p:sp>
      </p:grpSp>
      <p:sp>
        <p:nvSpPr>
          <p:cNvPr id="32" name="31 Rectángulo"/>
          <p:cNvSpPr/>
          <p:nvPr/>
        </p:nvSpPr>
        <p:spPr>
          <a:xfrm>
            <a:off x="3699228" y="2342741"/>
            <a:ext cx="3533034" cy="415498"/>
          </a:xfrm>
          <a:prstGeom prst="rect">
            <a:avLst/>
          </a:prstGeom>
        </p:spPr>
        <p:txBody>
          <a:bodyPr wrap="square">
            <a:spAutoFit/>
          </a:bodyPr>
          <a:lstStyle/>
          <a:p>
            <a:pPr algn="just"/>
            <a:r>
              <a:rPr lang="es-ES" sz="1050" dirty="0">
                <a:latin typeface="Arial Narrow" panose="020B0606020202030204" pitchFamily="34" charset="0"/>
              </a:rPr>
              <a:t>Figura </a:t>
            </a:r>
            <a:r>
              <a:rPr lang="es-ES" sz="1050" dirty="0" smtClean="0">
                <a:latin typeface="Arial Narrow" panose="020B0606020202030204" pitchFamily="34" charset="0"/>
              </a:rPr>
              <a:t>. Comparativo según edad de la tosferina</a:t>
            </a:r>
            <a:r>
              <a:rPr lang="es-ES" sz="1050" dirty="0">
                <a:latin typeface="Arial Narrow" panose="020B0606020202030204" pitchFamily="34" charset="0"/>
              </a:rPr>
              <a:t>. Medellín, </a:t>
            </a:r>
            <a:r>
              <a:rPr lang="es-ES" sz="1050" dirty="0" smtClean="0">
                <a:latin typeface="Arial Narrow" panose="020B0606020202030204" pitchFamily="34" charset="0"/>
              </a:rPr>
              <a:t>a Período epidemiológico 11  acumulado  </a:t>
            </a:r>
            <a:r>
              <a:rPr lang="es-ES" sz="1050" dirty="0">
                <a:latin typeface="Arial Narrow" panose="020B0606020202030204" pitchFamily="34" charset="0"/>
              </a:rPr>
              <a:t>de </a:t>
            </a:r>
            <a:r>
              <a:rPr lang="es-ES" sz="1050" dirty="0" smtClean="0">
                <a:latin typeface="Arial Narrow" panose="020B0606020202030204" pitchFamily="34" charset="0"/>
              </a:rPr>
              <a:t> 2020. </a:t>
            </a:r>
            <a:endParaRPr lang="es-ES" sz="1050" dirty="0">
              <a:latin typeface="Arial Narrow" panose="020B0606020202030204" pitchFamily="34" charset="0"/>
            </a:endParaRPr>
          </a:p>
        </p:txBody>
      </p:sp>
      <p:sp>
        <p:nvSpPr>
          <p:cNvPr id="42" name="41 Rectángulo"/>
          <p:cNvSpPr/>
          <p:nvPr/>
        </p:nvSpPr>
        <p:spPr>
          <a:xfrm>
            <a:off x="8231" y="2754384"/>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3" name="42 Grupo"/>
          <p:cNvGrpSpPr/>
          <p:nvPr/>
        </p:nvGrpSpPr>
        <p:grpSpPr>
          <a:xfrm>
            <a:off x="200269" y="2819273"/>
            <a:ext cx="3446504" cy="276999"/>
            <a:chOff x="2448322" y="33831"/>
            <a:chExt cx="3446504" cy="276999"/>
          </a:xfrm>
        </p:grpSpPr>
        <p:sp>
          <p:nvSpPr>
            <p:cNvPr id="44" name="43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5" name="44 Conector recto"/>
            <p:cNvCxnSpPr>
              <a:stCxn id="4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45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Características clínicas</a:t>
              </a:r>
              <a:endParaRPr lang="es-ES" sz="1200" b="1" dirty="0">
                <a:latin typeface="Arial Narrow" panose="020B0606020202030204" pitchFamily="34" charset="0"/>
              </a:endParaRPr>
            </a:p>
          </p:txBody>
        </p:sp>
      </p:grpSp>
      <p:sp>
        <p:nvSpPr>
          <p:cNvPr id="47" name="46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7</a:t>
            </a:r>
            <a:endParaRPr lang="es-ES" sz="1050" b="1" dirty="0">
              <a:latin typeface="Arial Narrow" panose="020B0606020202030204" pitchFamily="34" charset="0"/>
            </a:endParaRPr>
          </a:p>
        </p:txBody>
      </p:sp>
      <p:sp>
        <p:nvSpPr>
          <p:cNvPr id="48" name="47 Rectángulo"/>
          <p:cNvSpPr/>
          <p:nvPr/>
        </p:nvSpPr>
        <p:spPr>
          <a:xfrm>
            <a:off x="285635" y="3108312"/>
            <a:ext cx="6809466" cy="253916"/>
          </a:xfrm>
          <a:prstGeom prst="rect">
            <a:avLst/>
          </a:prstGeom>
        </p:spPr>
        <p:txBody>
          <a:bodyPr wrap="square">
            <a:spAutoFit/>
          </a:bodyPr>
          <a:lstStyle/>
          <a:p>
            <a:pPr algn="ctr"/>
            <a:r>
              <a:rPr lang="es-ES" sz="1050" dirty="0" smtClean="0">
                <a:latin typeface="Arial Narrow" panose="020B0606020202030204" pitchFamily="34" charset="0"/>
              </a:rPr>
              <a:t>Tabla . Características clínicas de la enfermedad de tosferina</a:t>
            </a:r>
            <a:r>
              <a:rPr lang="es-ES" sz="1050" dirty="0">
                <a:latin typeface="Arial Narrow" panose="020B0606020202030204" pitchFamily="34" charset="0"/>
              </a:rPr>
              <a:t>. Medellín, </a:t>
            </a:r>
            <a:r>
              <a:rPr lang="es-ES" sz="1050" dirty="0" smtClean="0">
                <a:latin typeface="Arial Narrow" panose="020B0606020202030204" pitchFamily="34" charset="0"/>
              </a:rPr>
              <a:t>a Periodo epidemiológico 11 acumulado  de 2020. </a:t>
            </a:r>
            <a:endParaRPr lang="es-ES" sz="1050" dirty="0">
              <a:latin typeface="Arial Narrow" panose="020B0606020202030204" pitchFamily="34" charset="0"/>
            </a:endParaRPr>
          </a:p>
        </p:txBody>
      </p:sp>
      <p:sp>
        <p:nvSpPr>
          <p:cNvPr id="49" name="48 Rectángulo"/>
          <p:cNvSpPr/>
          <p:nvPr/>
        </p:nvSpPr>
        <p:spPr>
          <a:xfrm>
            <a:off x="8231" y="6788309"/>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0" name="49 Grupo"/>
          <p:cNvGrpSpPr/>
          <p:nvPr/>
        </p:nvGrpSpPr>
        <p:grpSpPr>
          <a:xfrm>
            <a:off x="162177" y="6861401"/>
            <a:ext cx="3446504" cy="276999"/>
            <a:chOff x="2448322" y="33831"/>
            <a:chExt cx="3446504" cy="276999"/>
          </a:xfrm>
        </p:grpSpPr>
        <p:sp>
          <p:nvSpPr>
            <p:cNvPr id="51" name="5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2" name="51 Conector recto"/>
            <p:cNvCxnSpPr>
              <a:stCxn id="5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31" name="30 CuadroTexto"/>
          <p:cNvSpPr txBox="1"/>
          <p:nvPr/>
        </p:nvSpPr>
        <p:spPr>
          <a:xfrm>
            <a:off x="8231" y="7238044"/>
            <a:ext cx="7200899" cy="1446550"/>
          </a:xfrm>
          <a:prstGeom prst="rect">
            <a:avLst/>
          </a:prstGeom>
          <a:noFill/>
        </p:spPr>
        <p:txBody>
          <a:bodyPr wrap="square" rtlCol="0">
            <a:spAutoFit/>
          </a:bodyPr>
          <a:lstStyle/>
          <a:p>
            <a:pPr algn="just"/>
            <a:r>
              <a:rPr lang="es-CO" sz="1100" dirty="0" smtClean="0">
                <a:latin typeface="Arial Narrow" panose="020B0606020202030204" pitchFamily="34" charset="0"/>
              </a:rPr>
              <a:t>El comportamiento de la tosferina según el canal endémico se observa con un comportamiento con predominio en zona de éxito.  Así mismo, se observa en la razón de casos con un número por debajo de lo esperado y con la misma distribución temporal que el canal endémico. En relación a los años anteriores, las semanas epidemiológicas 1, 8 y 41  fueron las de mayor número de casos. En total hasta el periodo epidemiológico once (11) se notificaron 182 casos como probables de los cuales, 15 (8,24%) fueron confirmados por laboratorio,  138 (72,99%) se descartaron por laboratorio, 5 (2,75) con muestra inadecuada, y 24 (13,19) pendientes </a:t>
            </a:r>
            <a:r>
              <a:rPr lang="es-CO" sz="1100" dirty="0">
                <a:latin typeface="Arial Narrow" panose="020B0606020202030204" pitchFamily="34" charset="0"/>
              </a:rPr>
              <a:t>de clasificación. Esto representa un porcentaje de </a:t>
            </a:r>
            <a:r>
              <a:rPr lang="es-CO" sz="1100" dirty="0" smtClean="0">
                <a:latin typeface="Arial Narrow" panose="020B0606020202030204" pitchFamily="34" charset="0"/>
              </a:rPr>
              <a:t>positividad bajo </a:t>
            </a:r>
            <a:r>
              <a:rPr lang="es-CO" sz="1100" dirty="0">
                <a:latin typeface="Arial Narrow" panose="020B0606020202030204" pitchFamily="34" charset="0"/>
              </a:rPr>
              <a:t>y nos afirma la importancia y necesidad de la confirmación por laboratorio de todos los casos probables para conocer la incidencia real.. El comportamiento con tendencia en zona de éxito se debe a la pandemia por la COVID </a:t>
            </a:r>
            <a:r>
              <a:rPr lang="es-CO" sz="1100" dirty="0" smtClean="0">
                <a:latin typeface="Arial Narrow" panose="020B0606020202030204" pitchFamily="34" charset="0"/>
              </a:rPr>
              <a:t>19 causada </a:t>
            </a:r>
            <a:r>
              <a:rPr lang="es-CO" sz="1100" dirty="0">
                <a:latin typeface="Arial Narrow" panose="020B0606020202030204" pitchFamily="34" charset="0"/>
              </a:rPr>
              <a:t>por SARS-CoV-2</a:t>
            </a:r>
          </a:p>
        </p:txBody>
      </p:sp>
      <p:grpSp>
        <p:nvGrpSpPr>
          <p:cNvPr id="54" name="53 Grupo"/>
          <p:cNvGrpSpPr/>
          <p:nvPr/>
        </p:nvGrpSpPr>
        <p:grpSpPr>
          <a:xfrm>
            <a:off x="72058" y="460370"/>
            <a:ext cx="1642872" cy="453797"/>
            <a:chOff x="402095" y="486270"/>
            <a:chExt cx="2369636" cy="453797"/>
          </a:xfrm>
        </p:grpSpPr>
        <p:sp>
          <p:nvSpPr>
            <p:cNvPr id="55" name="54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6" name="55 CuadroTexto"/>
            <p:cNvSpPr txBox="1"/>
            <p:nvPr/>
          </p:nvSpPr>
          <p:spPr>
            <a:xfrm>
              <a:off x="1065276" y="48627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Sexo</a:t>
              </a:r>
              <a:endParaRPr lang="es-ES" sz="1600" b="1" dirty="0">
                <a:latin typeface="Arial Narrow" panose="020B0606020202030204" pitchFamily="34" charset="0"/>
              </a:endParaRPr>
            </a:p>
          </p:txBody>
        </p:sp>
      </p:grpSp>
      <p:grpSp>
        <p:nvGrpSpPr>
          <p:cNvPr id="57" name="56 Grupo"/>
          <p:cNvGrpSpPr/>
          <p:nvPr/>
        </p:nvGrpSpPr>
        <p:grpSpPr>
          <a:xfrm>
            <a:off x="1935120" y="513131"/>
            <a:ext cx="1809346" cy="436841"/>
            <a:chOff x="3060727" y="484500"/>
            <a:chExt cx="2369636" cy="436841"/>
          </a:xfrm>
        </p:grpSpPr>
        <p:sp>
          <p:nvSpPr>
            <p:cNvPr id="58" name="57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9" name="58 CuadroTexto"/>
            <p:cNvSpPr txBox="1"/>
            <p:nvPr/>
          </p:nvSpPr>
          <p:spPr>
            <a:xfrm>
              <a:off x="3600450" y="48450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Etnia</a:t>
              </a:r>
              <a:endParaRPr lang="es-ES" sz="1600" b="1" dirty="0">
                <a:latin typeface="Arial Narrow" panose="020B0606020202030204" pitchFamily="34" charset="0"/>
              </a:endParaRPr>
            </a:p>
          </p:txBody>
        </p:sp>
      </p:grpSp>
      <p:graphicFrame>
        <p:nvGraphicFramePr>
          <p:cNvPr id="60" name="3 Gráfico"/>
          <p:cNvGraphicFramePr>
            <a:graphicFrameLocks/>
          </p:cNvGraphicFramePr>
          <p:nvPr>
            <p:extLst/>
          </p:nvPr>
        </p:nvGraphicFramePr>
        <p:xfrm>
          <a:off x="3865720" y="460370"/>
          <a:ext cx="3335178" cy="1890415"/>
        </p:xfrm>
        <a:graphic>
          <a:graphicData uri="http://schemas.openxmlformats.org/drawingml/2006/chart">
            <c:chart xmlns:c="http://schemas.openxmlformats.org/drawingml/2006/chart" xmlns:r="http://schemas.openxmlformats.org/officeDocument/2006/relationships" r:id="rId3"/>
          </a:graphicData>
        </a:graphic>
      </p:graphicFrame>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234" y="3321098"/>
            <a:ext cx="3709168" cy="341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827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11  - 2020</a:t>
            </a:r>
            <a:endParaRPr lang="es-ES" sz="1200" b="1" dirty="0">
              <a:latin typeface="Arial Narrow" panose="020B0606020202030204" pitchFamily="34" charset="0"/>
            </a:endParaRPr>
          </a:p>
        </p:txBody>
      </p:sp>
      <p:sp>
        <p:nvSpPr>
          <p:cNvPr id="6" name="5 Rectángulo"/>
          <p:cNvSpPr/>
          <p:nvPr/>
        </p:nvSpPr>
        <p:spPr>
          <a:xfrm>
            <a:off x="2274078" y="2167727"/>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Canal endémico de parotiditis. Medellín, a Periodo epidemiológico 11 acumulado  de 2020. </a:t>
            </a:r>
            <a:endParaRPr lang="es-ES" sz="1100"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smtClean="0">
                  <a:latin typeface="Arial Narrow" panose="020B0606020202030204" pitchFamily="34" charset="0"/>
                </a:rPr>
                <a:t>334</a:t>
              </a:r>
              <a:endParaRPr lang="es-ES" sz="2000" b="1" dirty="0">
                <a:latin typeface="Arial Narrow" panose="020B0606020202030204" pitchFamily="34" charset="0"/>
              </a:endParaRPr>
            </a:p>
          </p:txBody>
        </p:sp>
      </p:grpSp>
      <p:sp>
        <p:nvSpPr>
          <p:cNvPr id="9" name="8 CuadroTexto"/>
          <p:cNvSpPr txBox="1"/>
          <p:nvPr/>
        </p:nvSpPr>
        <p:spPr>
          <a:xfrm>
            <a:off x="494426" y="4861773"/>
            <a:ext cx="1686306" cy="830997"/>
          </a:xfrm>
          <a:prstGeom prst="rect">
            <a:avLst/>
          </a:prstGeom>
          <a:noFill/>
        </p:spPr>
        <p:txBody>
          <a:bodyPr wrap="square" rtlCol="0">
            <a:spAutoFit/>
          </a:bodyPr>
          <a:lstStyle/>
          <a:p>
            <a:pPr algn="r"/>
            <a:r>
              <a:rPr lang="es-ES" sz="1200" b="1" dirty="0" smtClean="0">
                <a:latin typeface="Arial Narrow" panose="020B0606020202030204" pitchFamily="34" charset="0"/>
              </a:rPr>
              <a:t>Variación porcentual de 63% menos respecto al mismo periodo del año anterior</a:t>
            </a:r>
            <a:endParaRPr lang="es-ES" sz="1200" b="1" dirty="0">
              <a:latin typeface="Arial Narrow" panose="020B0606020202030204" pitchFamily="34" charset="0"/>
            </a:endParaRP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4912876"/>
            <a:ext cx="4946011" cy="523220"/>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100" dirty="0" smtClean="0">
                <a:latin typeface="Arial Narrow" panose="020B0606020202030204" pitchFamily="34" charset="0"/>
              </a:rPr>
              <a:t>Figura. Comportamiento de la parotiditis. Medellín, a Periodo epidemiológico 11 acumulado de 2018-2020. </a:t>
            </a:r>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6" name="15 CuadroTexto"/>
          <p:cNvSpPr txBox="1"/>
          <p:nvPr/>
        </p:nvSpPr>
        <p:spPr>
          <a:xfrm>
            <a:off x="4869555" y="6070903"/>
            <a:ext cx="2331345" cy="430887"/>
          </a:xfrm>
          <a:prstGeom prst="rect">
            <a:avLst/>
          </a:prstGeom>
          <a:noFill/>
        </p:spPr>
        <p:txBody>
          <a:bodyPr wrap="square" rtlCol="0">
            <a:spAutoFit/>
          </a:bodyPr>
          <a:lstStyle/>
          <a:p>
            <a:pPr algn="ctr"/>
            <a:r>
              <a:rPr lang="es-ES" sz="1100" b="1" dirty="0" smtClean="0">
                <a:latin typeface="Arial Narrow" panose="020B0606020202030204" pitchFamily="34" charset="0"/>
              </a:rPr>
              <a:t>Proporción de incidencia en población general</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59641" y="6977751"/>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354816" y="6412570"/>
            <a:ext cx="1282723"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12,97* 100 mil</a:t>
            </a:r>
          </a:p>
          <a:p>
            <a:pPr algn="ctr"/>
            <a:r>
              <a:rPr lang="es-ES" sz="1400" b="1" dirty="0" smtClean="0">
                <a:latin typeface="Arial Narrow" panose="020B0606020202030204" pitchFamily="34" charset="0"/>
              </a:rPr>
              <a:t>334 casos</a:t>
            </a:r>
            <a:endParaRPr lang="es-ES" sz="1400" b="1" dirty="0">
              <a:latin typeface="Arial Narrow" panose="020B0606020202030204" pitchFamily="34" charset="0"/>
            </a:endParaRPr>
          </a:p>
        </p:txBody>
      </p:sp>
      <p:sp>
        <p:nvSpPr>
          <p:cNvPr id="54" name="53 Rectángulo"/>
          <p:cNvSpPr/>
          <p:nvPr/>
        </p:nvSpPr>
        <p:spPr>
          <a:xfrm>
            <a:off x="99238" y="8372178"/>
            <a:ext cx="4417817" cy="646331"/>
          </a:xfrm>
          <a:prstGeom prst="rect">
            <a:avLst/>
          </a:prstGeom>
        </p:spPr>
        <p:txBody>
          <a:bodyPr wrap="square">
            <a:spAutoFit/>
          </a:bodyPr>
          <a:lstStyle/>
          <a:p>
            <a:pPr algn="just"/>
            <a:r>
              <a:rPr lang="es-ES" sz="600" dirty="0" smtClean="0">
                <a:latin typeface="Arial Narrow" panose="020B0606020202030204" pitchFamily="34" charset="0"/>
              </a:rPr>
              <a:t>Fuente: SIVIGILA. Secretaria de Salud de Medellín.</a:t>
            </a:r>
          </a:p>
          <a:p>
            <a:pPr algn="just"/>
            <a:r>
              <a:rPr lang="es-ES" sz="1000" dirty="0" smtClean="0">
                <a:latin typeface="Arial Narrow" panose="020B0606020202030204" pitchFamily="34" charset="0"/>
              </a:rPr>
              <a:t>Figura. Comportamiento </a:t>
            </a:r>
            <a:r>
              <a:rPr lang="es-ES" sz="1000" dirty="0">
                <a:latin typeface="Arial Narrow" panose="020B0606020202030204" pitchFamily="34" charset="0"/>
              </a:rPr>
              <a:t>inusual de la </a:t>
            </a:r>
            <a:r>
              <a:rPr lang="es-ES" sz="1000" dirty="0" smtClean="0">
                <a:latin typeface="Arial Narrow" panose="020B0606020202030204" pitchFamily="34" charset="0"/>
              </a:rPr>
              <a:t>parotiditis. </a:t>
            </a:r>
            <a:r>
              <a:rPr lang="es-ES" sz="1000" dirty="0">
                <a:latin typeface="Arial Narrow" panose="020B0606020202030204" pitchFamily="34" charset="0"/>
              </a:rPr>
              <a:t>Medellín, </a:t>
            </a:r>
            <a:r>
              <a:rPr lang="es-ES" sz="1000" dirty="0" smtClean="0">
                <a:latin typeface="Arial Narrow" panose="020B0606020202030204" pitchFamily="34" charset="0"/>
              </a:rPr>
              <a:t>a Periodo epidemiológico 11 acumulado  de 2020. </a:t>
            </a:r>
            <a:endParaRPr lang="es-ES" sz="1000" dirty="0">
              <a:latin typeface="Arial Narrow" panose="020B0606020202030204" pitchFamily="34" charset="0"/>
            </a:endParaRPr>
          </a:p>
          <a:p>
            <a:pPr algn="just"/>
            <a:endParaRPr lang="es-ES" sz="1000" dirty="0">
              <a:latin typeface="Arial Narrow" panose="020B0606020202030204" pitchFamily="34" charset="0"/>
            </a:endParaRPr>
          </a:p>
        </p:txBody>
      </p:sp>
      <p:sp>
        <p:nvSpPr>
          <p:cNvPr id="55" name="54 CuadroTexto"/>
          <p:cNvSpPr txBox="1"/>
          <p:nvPr/>
        </p:nvSpPr>
        <p:spPr>
          <a:xfrm>
            <a:off x="4712465" y="7982798"/>
            <a:ext cx="2487186" cy="261610"/>
          </a:xfrm>
          <a:prstGeom prst="rect">
            <a:avLst/>
          </a:prstGeom>
          <a:noFill/>
        </p:spPr>
        <p:txBody>
          <a:bodyPr wrap="square" rtlCol="0">
            <a:spAutoFit/>
          </a:bodyPr>
          <a:lstStyle/>
          <a:p>
            <a:pPr algn="ctr"/>
            <a:r>
              <a:rPr lang="es-ES" sz="1100" b="1" dirty="0" smtClean="0">
                <a:latin typeface="Arial Narrow" panose="020B0606020202030204" pitchFamily="34" charset="0"/>
              </a:rPr>
              <a:t>Brotes con investigación de campo</a:t>
            </a:r>
          </a:p>
        </p:txBody>
      </p:sp>
      <p:sp>
        <p:nvSpPr>
          <p:cNvPr id="56" name="55 CuadroTexto"/>
          <p:cNvSpPr txBox="1"/>
          <p:nvPr/>
        </p:nvSpPr>
        <p:spPr>
          <a:xfrm>
            <a:off x="5642590" y="8275018"/>
            <a:ext cx="758542"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a:t>
            </a:r>
          </a:p>
          <a:p>
            <a:pPr algn="ctr"/>
            <a:r>
              <a:rPr lang="es-ES" sz="1400" b="1" dirty="0" smtClean="0">
                <a:latin typeface="Arial Narrow" panose="020B0606020202030204" pitchFamily="34" charset="0"/>
              </a:rPr>
              <a:t>0 brotes</a:t>
            </a:r>
            <a:endParaRPr lang="es-ES" sz="1400" b="1" dirty="0">
              <a:latin typeface="Arial Narrow" panose="020B0606020202030204" pitchFamily="34" charset="0"/>
            </a:endParaRPr>
          </a:p>
        </p:txBody>
      </p:sp>
      <p:sp>
        <p:nvSpPr>
          <p:cNvPr id="58" name="57 CuadroTexto"/>
          <p:cNvSpPr txBox="1"/>
          <p:nvPr/>
        </p:nvSpPr>
        <p:spPr>
          <a:xfrm>
            <a:off x="4722604" y="7014239"/>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a:t>
            </a:r>
            <a:r>
              <a:rPr lang="es-ES" sz="1050" b="1" dirty="0" smtClean="0">
                <a:latin typeface="Arial Narrow" panose="020B0606020202030204" pitchFamily="34" charset="0"/>
              </a:rPr>
              <a:t>menores de 5 años</a:t>
            </a:r>
            <a:endParaRPr lang="es-ES" sz="1050" b="1" dirty="0">
              <a:latin typeface="Arial Narrow" panose="020B0606020202030204" pitchFamily="34" charset="0"/>
            </a:endParaRP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0% </a:t>
            </a:r>
            <a:r>
              <a:rPr lang="es-ES" sz="1400" b="1" dirty="0" smtClean="0">
                <a:latin typeface="Arial Narrow" panose="020B0606020202030204" pitchFamily="34" charset="0"/>
              </a:rPr>
              <a:t>Mortalidad</a:t>
            </a:r>
            <a:endParaRPr lang="es-ES" sz="1400" b="1"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8</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smtClean="0">
                <a:solidFill>
                  <a:srgbClr val="C00000"/>
                </a:solidFill>
                <a:latin typeface="Arial Narrow" panose="020B0606020202030204" pitchFamily="34" charset="0"/>
                <a:ea typeface="+mn-ea"/>
                <a:cs typeface="+mn-cs"/>
              </a:rPr>
              <a:t>Parotiditis</a:t>
            </a:r>
            <a:endParaRPr lang="es-ES" sz="2400" b="1" dirty="0">
              <a:solidFill>
                <a:srgbClr val="C00000"/>
              </a:solidFill>
              <a:latin typeface="Arial Narrow" panose="020B0606020202030204" pitchFamily="34" charset="0"/>
              <a:ea typeface="+mn-ea"/>
              <a:cs typeface="+mn-cs"/>
            </a:endParaRPr>
          </a:p>
        </p:txBody>
      </p:sp>
      <p:sp>
        <p:nvSpPr>
          <p:cNvPr id="47" name="46 CuadroTexto"/>
          <p:cNvSpPr txBox="1"/>
          <p:nvPr/>
        </p:nvSpPr>
        <p:spPr>
          <a:xfrm>
            <a:off x="5581338" y="7420568"/>
            <a:ext cx="1282723" cy="553998"/>
          </a:xfrm>
          <a:prstGeom prst="rect">
            <a:avLst/>
          </a:prstGeom>
          <a:noFill/>
        </p:spPr>
        <p:txBody>
          <a:bodyPr wrap="none" rtlCol="0">
            <a:spAutoFit/>
          </a:bodyPr>
          <a:lstStyle/>
          <a:p>
            <a:pPr algn="ctr"/>
            <a:r>
              <a:rPr lang="es-ES" sz="1600" b="1" dirty="0" smtClean="0">
                <a:solidFill>
                  <a:srgbClr val="C00000"/>
                </a:solidFill>
                <a:latin typeface="Arial Narrow" panose="020B0606020202030204" pitchFamily="34" charset="0"/>
              </a:rPr>
              <a:t>39,94* 100 mil</a:t>
            </a:r>
          </a:p>
          <a:p>
            <a:pPr algn="ctr"/>
            <a:r>
              <a:rPr lang="es-ES" sz="1400" b="1" dirty="0" smtClean="0">
                <a:latin typeface="Arial Narrow" panose="020B0606020202030204" pitchFamily="34" charset="0"/>
              </a:rPr>
              <a:t>58 casos</a:t>
            </a:r>
            <a:endParaRPr lang="es-ES" sz="1400" b="1" dirty="0">
              <a:latin typeface="Arial Narrow" panose="020B0606020202030204"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520" y="351774"/>
            <a:ext cx="4843876" cy="18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331" y="2595335"/>
            <a:ext cx="4918545" cy="232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114157"/>
            <a:ext cx="4869555" cy="225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056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Curso de vida</a:t>
              </a:r>
              <a:endParaRPr lang="es-ES" sz="1200" b="1" dirty="0">
                <a:latin typeface="Arial Narrow" panose="020B0606020202030204" pitchFamily="34" charset="0"/>
              </a:endParaRPr>
            </a:p>
          </p:txBody>
        </p:sp>
      </p:gr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9</a:t>
            </a:r>
            <a:endParaRPr lang="es-ES" sz="1050" b="1" dirty="0">
              <a:latin typeface="Arial Narrow" panose="020B0606020202030204" pitchFamily="34" charset="0"/>
            </a:endParaRP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43%</a:t>
              </a:r>
              <a:endParaRPr lang="es-ES" sz="1600" b="1" dirty="0">
                <a:solidFill>
                  <a:schemeClr val="tx1"/>
                </a:solidFill>
                <a:latin typeface="Arial Narrow" panose="020B0606020202030204" pitchFamily="34" charset="0"/>
              </a:endParaRP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143  Casos</a:t>
              </a:r>
              <a:endParaRPr lang="es-ES" sz="1200" b="1" dirty="0">
                <a:latin typeface="Arial Narrow" panose="020B0606020202030204" pitchFamily="34" charset="0"/>
              </a:endParaRP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Masculino</a:t>
              </a:r>
              <a:endParaRPr lang="es-ES" sz="1200" b="1" u="sng" dirty="0">
                <a:latin typeface="Arial Narrow" panose="020B0606020202030204" pitchFamily="34" charset="0"/>
              </a:endParaRP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57%</a:t>
              </a:r>
              <a:endParaRPr lang="es-ES" sz="1600" b="1" dirty="0">
                <a:solidFill>
                  <a:schemeClr val="tx1"/>
                </a:solidFill>
                <a:latin typeface="Arial Narrow" panose="020B0606020202030204" pitchFamily="34" charset="0"/>
              </a:endParaRP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191  Casos</a:t>
              </a:r>
              <a:endParaRPr lang="es-ES" sz="1200" b="1" dirty="0">
                <a:latin typeface="Arial Narrow" panose="020B0606020202030204" pitchFamily="34" charset="0"/>
              </a:endParaRPr>
            </a:p>
          </p:txBody>
        </p:sp>
        <p:pic>
          <p:nvPicPr>
            <p:cNvPr id="3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Femenino</a:t>
              </a:r>
              <a:endParaRPr lang="es-ES" sz="1200" b="1" u="sng" dirty="0">
                <a:latin typeface="Arial Narrow" panose="020B0606020202030204" pitchFamily="34" charset="0"/>
              </a:endParaRP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0,9%</a:t>
              </a:r>
              <a:endParaRPr lang="es-ES" sz="1600" b="1" dirty="0">
                <a:solidFill>
                  <a:schemeClr val="tx1"/>
                </a:solidFill>
                <a:latin typeface="Arial Narrow" panose="020B0606020202030204" pitchFamily="34" charset="0"/>
              </a:endParaRPr>
            </a:p>
          </p:txBody>
        </p:sp>
        <p:pic>
          <p:nvPicPr>
            <p:cNvPr id="3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Afrodescendiente</a:t>
              </a:r>
              <a:endParaRPr lang="es-ES" sz="1200" b="1" u="sng" dirty="0">
                <a:latin typeface="Arial Narrow" panose="020B0606020202030204" pitchFamily="34" charset="0"/>
              </a:endParaRP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3 Casos</a:t>
              </a:r>
              <a:endParaRPr lang="es-ES" sz="1200" b="1" dirty="0">
                <a:latin typeface="Arial Narrow" panose="020B0606020202030204" pitchFamily="34" charset="0"/>
              </a:endParaRP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smtClean="0">
                  <a:latin typeface="Arial Narrow" panose="020B0606020202030204" pitchFamily="34" charset="0"/>
                </a:rPr>
                <a:t>Indígena</a:t>
              </a:r>
              <a:endParaRPr lang="es-ES" sz="1200" b="1" u="sng" dirty="0">
                <a:latin typeface="Arial Narrow" panose="020B0606020202030204" pitchFamily="34" charset="0"/>
              </a:endParaRP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0,3%</a:t>
                </a:r>
                <a:endParaRPr lang="es-ES" sz="1600" b="1" dirty="0">
                  <a:solidFill>
                    <a:schemeClr val="tx1"/>
                  </a:solidFill>
                  <a:latin typeface="Arial Narrow" panose="020B0606020202030204" pitchFamily="34" charset="0"/>
                </a:endParaRPr>
              </a:p>
            </p:txBody>
          </p:sp>
          <p:pic>
            <p:nvPicPr>
              <p:cNvPr id="4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 Casos</a:t>
                </a:r>
                <a:endParaRPr lang="es-ES" sz="1200" b="1" dirty="0">
                  <a:latin typeface="Arial Narrow" panose="020B0606020202030204" pitchFamily="34" charset="0"/>
                </a:endParaRP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smtClean="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0,6%</a:t>
              </a:r>
              <a:endParaRPr lang="es-ES" sz="1600" b="1" dirty="0">
                <a:solidFill>
                  <a:schemeClr val="tx1"/>
                </a:solidFill>
                <a:latin typeface="Arial Narrow" panose="020B0606020202030204" pitchFamily="34" charset="0"/>
              </a:endParaRP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 Casos</a:t>
              </a:r>
              <a:endParaRPr lang="es-ES" sz="1200" b="1" dirty="0">
                <a:latin typeface="Arial Narrow" panose="020B0606020202030204" pitchFamily="34" charset="0"/>
              </a:endParaRP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0,6%</a:t>
              </a:r>
              <a:endParaRPr lang="es-ES" sz="1600" b="1" dirty="0">
                <a:solidFill>
                  <a:schemeClr val="tx1"/>
                </a:solidFill>
                <a:latin typeface="Arial Narrow" panose="020B0606020202030204" pitchFamily="34" charset="0"/>
              </a:endParaRP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 Casos</a:t>
              </a:r>
              <a:endParaRPr lang="es-ES" sz="1200" b="1" dirty="0">
                <a:latin typeface="Arial Narrow" panose="020B0606020202030204" pitchFamily="34" charset="0"/>
              </a:endParaRP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sp>
        <p:nvSpPr>
          <p:cNvPr id="71" name="70 CuadroTexto"/>
          <p:cNvSpPr txBox="1"/>
          <p:nvPr/>
        </p:nvSpPr>
        <p:spPr>
          <a:xfrm>
            <a:off x="50" y="7118125"/>
            <a:ext cx="7137386" cy="2031325"/>
          </a:xfrm>
          <a:prstGeom prst="rect">
            <a:avLst/>
          </a:prstGeom>
          <a:noFill/>
        </p:spPr>
        <p:txBody>
          <a:bodyPr wrap="square" rtlCol="0">
            <a:spAutoFit/>
          </a:bodyPr>
          <a:lstStyle/>
          <a:p>
            <a:pPr algn="just"/>
            <a:r>
              <a:rPr lang="es-CO" sz="1400" dirty="0" smtClean="0">
                <a:latin typeface="Arial Narrow" panose="020B0606020202030204" pitchFamily="34" charset="0"/>
              </a:rPr>
              <a:t>El comportamiento de la Parotiditis según el canal endémico se observa con predominio en zona de éxito. El número de casos este año esta por debajo de lo presentado en los 2 años anteriores debido a la pandemia por la </a:t>
            </a:r>
            <a:r>
              <a:rPr lang="es-CO" sz="1400" dirty="0">
                <a:latin typeface="Arial Narrow" panose="020B0606020202030204" pitchFamily="34" charset="0"/>
              </a:rPr>
              <a:t>COVID 19 causada por </a:t>
            </a:r>
            <a:r>
              <a:rPr lang="es-CO" sz="1400" dirty="0" smtClean="0">
                <a:latin typeface="Arial Narrow" panose="020B0606020202030204" pitchFamily="34" charset="0"/>
              </a:rPr>
              <a:t>SARS-CoV-2, lo que corresponde con una disminución en los casos de un 63% en relación al año anterior. En el análisis de razón de casos, las  semanas están por debajo del número de casos. Se evidencia un aumento de casos en la semana 9, En promedio se notificaron 7 casos por semana epidemiológica. Los cursos de vida de juventud, adultez y adulto mayor representan el 64%  de los casos. Estos casos podrían relacionarse o con personas no vacunadas en la infancia o con perdida de inmunidad  a través del tiempo. Hasta la semana epidemiológica 44, no se identificaron brotes por esta enfermedad</a:t>
            </a:r>
            <a:r>
              <a:rPr lang="es-CO" sz="1400" dirty="0" smtClean="0">
                <a:solidFill>
                  <a:srgbClr val="FF0000"/>
                </a:solidFill>
                <a:latin typeface="Arial Narrow" panose="020B0606020202030204" pitchFamily="34" charset="0"/>
              </a:rPr>
              <a:t>.</a:t>
            </a:r>
            <a:endParaRPr lang="es-CO" sz="1400" dirty="0">
              <a:solidFill>
                <a:srgbClr val="FF0000"/>
              </a:solidFill>
              <a:latin typeface="Arial Narrow" panose="020B0606020202030204" pitchFamily="34" charset="0"/>
            </a:endParaRPr>
          </a:p>
        </p:txBody>
      </p:sp>
      <p:graphicFrame>
        <p:nvGraphicFramePr>
          <p:cNvPr id="57" name="56 Diagrama"/>
          <p:cNvGraphicFramePr/>
          <p:nvPr>
            <p:extLst/>
          </p:nvPr>
        </p:nvGraphicFramePr>
        <p:xfrm>
          <a:off x="-6899" y="3082618"/>
          <a:ext cx="7074187"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Sexo</a:t>
              </a:r>
              <a:endParaRPr lang="es-ES" sz="1600" b="1" dirty="0">
                <a:latin typeface="Arial Narrow" panose="020B0606020202030204" pitchFamily="34" charset="0"/>
              </a:endParaRP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smtClean="0">
                  <a:latin typeface="Arial Narrow" panose="020B0606020202030204" pitchFamily="34" charset="0"/>
                </a:rPr>
                <a:t>Etnia</a:t>
              </a:r>
              <a:endParaRPr lang="es-ES" sz="1600" b="1" dirty="0">
                <a:latin typeface="Arial Narrow" panose="020B0606020202030204" pitchFamily="34" charset="0"/>
              </a:endParaRP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smtClean="0">
                  <a:latin typeface="Arial Narrow" panose="020B0606020202030204" pitchFamily="34" charset="0"/>
                </a:rPr>
                <a:t>Población especiales</a:t>
              </a:r>
              <a:endParaRPr lang="es-ES" sz="1600" b="1" dirty="0">
                <a:latin typeface="Arial Narrow" panose="020B0606020202030204" pitchFamily="34" charset="0"/>
              </a:endParaRPr>
            </a:p>
          </p:txBody>
        </p:sp>
      </p:grpSp>
    </p:spTree>
    <p:extLst>
      <p:ext uri="{BB962C8B-B14F-4D97-AF65-F5344CB8AC3E}">
        <p14:creationId xmlns:p14="http://schemas.microsoft.com/office/powerpoint/2010/main" val="890024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23241</TotalTime>
  <Words>5290</Words>
  <Application>Microsoft Office PowerPoint</Application>
  <PresentationFormat>Personalizado</PresentationFormat>
  <Paragraphs>1005</Paragraphs>
  <Slides>28</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MS Mincho</vt:lpstr>
      <vt:lpstr>Arial</vt:lpstr>
      <vt:lpstr>Arial Narrow</vt:lpstr>
      <vt:lpstr>Calibri</vt:lpstr>
      <vt:lpstr>Carter One</vt:lpstr>
      <vt:lpstr>Franklin Gothic Heavy</vt:lpstr>
      <vt:lpstr>Times New Roman</vt:lpstr>
      <vt:lpstr>Tema de Office</vt:lpstr>
      <vt:lpstr>Presentación</vt:lpstr>
      <vt:lpstr>Contenido</vt:lpstr>
      <vt:lpstr>Tuberculosis</vt:lpstr>
      <vt:lpstr>Presentación de PowerPoint</vt:lpstr>
      <vt:lpstr>Presentación de PowerPoint</vt:lpstr>
      <vt:lpstr>Tosferina</vt:lpstr>
      <vt:lpstr>Presentación de PowerPoint</vt:lpstr>
      <vt:lpstr>Parotiditis</vt:lpstr>
      <vt:lpstr>Presentación de PowerPoint</vt:lpstr>
      <vt:lpstr>Varicela</vt:lpstr>
      <vt:lpstr>Presentación de PowerPoint</vt:lpstr>
      <vt:lpstr>Meningitis</vt:lpstr>
      <vt:lpstr>Presentación de PowerPoint</vt:lpstr>
      <vt:lpstr>Hepatitis A</vt:lpstr>
      <vt:lpstr>Presentación de PowerPoint</vt:lpstr>
      <vt:lpstr>Intento de suicidio</vt:lpstr>
      <vt:lpstr>Presentación de PowerPoint</vt:lpstr>
      <vt:lpstr>Intoxicaciones</vt:lpstr>
      <vt:lpstr>Enfermedad transmitida por alimentos ETA </vt:lpstr>
      <vt:lpstr>Presentación de PowerPoint</vt:lpstr>
      <vt:lpstr>Presentación de PowerPoint</vt:lpstr>
      <vt:lpstr>Infección de sitio quirúrgico- ISQ</vt:lpstr>
      <vt:lpstr>Endometritis  post parto</vt:lpstr>
      <vt:lpstr>Infección asociadas a dispositivos en UCI</vt:lpstr>
      <vt:lpstr>Búsqueda activa institucional</vt:lpstr>
      <vt:lpstr>Búsqueda activa institucional</vt:lpstr>
      <vt:lpstr>Presentación de PowerPoint</vt:lpstr>
      <vt:lpstr>Presentación de PowerPoint</vt:lpstr>
    </vt:vector>
  </TitlesOfParts>
  <Company>Universidad de Antioquia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Silvana Zapata Bedoya</dc:creator>
  <cp:keywords>Vigilncia Epidemiólogica</cp:keywords>
  <cp:lastModifiedBy>metrosaluddosi</cp:lastModifiedBy>
  <cp:revision>2988</cp:revision>
  <cp:lastPrinted>2019-09-10T20:37:37Z</cp:lastPrinted>
  <dcterms:created xsi:type="dcterms:W3CDTF">2019-03-11T16:04:20Z</dcterms:created>
  <dcterms:modified xsi:type="dcterms:W3CDTF">2022-10-20T14:13:00Z</dcterms:modified>
</cp:coreProperties>
</file>